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 SemiBold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Montserrat ExtraBold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059736-E846-4D95-9F53-F178149E725D}">
  <a:tblStyle styleId="{8C059736-E846-4D95-9F53-F178149E72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regular.fntdata"/><Relationship Id="rId42" Type="http://schemas.openxmlformats.org/officeDocument/2006/relationships/font" Target="fonts/MontserratSemiBold-italic.fntdata"/><Relationship Id="rId41" Type="http://schemas.openxmlformats.org/officeDocument/2006/relationships/font" Target="fonts/MontserratSemiBold-bold.fntdata"/><Relationship Id="rId44" Type="http://schemas.openxmlformats.org/officeDocument/2006/relationships/font" Target="fonts/Roboto-regular.fntdata"/><Relationship Id="rId43" Type="http://schemas.openxmlformats.org/officeDocument/2006/relationships/font" Target="fonts/MontserratSemiBold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MontserratExtraBold-boldItalic.fntdata"/><Relationship Id="rId52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fcd59512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fcd59512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fcd59512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fcd59512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fcd59512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fcd59512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fcd59512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fcd59512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fcd595127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fcd59512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fcd59512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fcd59512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fcd595127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fcd595127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fcd595127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fcd59512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5fcd595127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5fcd595127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5e71a85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5e71a85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e38cef1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e38cef1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5e71a8561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5e71a856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e71a8561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e71a8561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5e71a8561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5e71a8561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5e71a8561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5e71a8561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e71a8561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e71a8561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5e71a8561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5e71a8561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5e71a8561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5e71a8561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5e71a8561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5e71a8561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5e71a8561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5e71a8561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5e71a8561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5e71a8561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e38cef1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e38cef1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5e71a8561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5e71a8561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5e71a8561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5e71a8561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e71a8561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e71a8561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5e71a8561b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5e71a8561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e71a8561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e71a8561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fcd59512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fcd59512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fcd59512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fcd59512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e71a8561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e71a8561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fcd59512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fcd59512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fcd59512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5fcd59512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fcd59512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fcd59512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62950"/>
            <a:ext cx="4291200" cy="1765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36800" y="3633460"/>
            <a:ext cx="2583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1859850" y="1516050"/>
            <a:ext cx="5424300" cy="17280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1859850" y="3472650"/>
            <a:ext cx="54243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713225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912177" y="2382310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2" type="title"/>
          </p:nvPr>
        </p:nvSpPr>
        <p:spPr>
          <a:xfrm>
            <a:off x="4716688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5917675" y="2382300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4" type="title"/>
          </p:nvPr>
        </p:nvSpPr>
        <p:spPr>
          <a:xfrm>
            <a:off x="713225" y="3330623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5" type="subTitle"/>
          </p:nvPr>
        </p:nvSpPr>
        <p:spPr>
          <a:xfrm>
            <a:off x="1912177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6" type="title"/>
          </p:nvPr>
        </p:nvSpPr>
        <p:spPr>
          <a:xfrm>
            <a:off x="4716688" y="3329075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7" type="subTitle"/>
          </p:nvPr>
        </p:nvSpPr>
        <p:spPr>
          <a:xfrm>
            <a:off x="5917675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9121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9" type="subTitle"/>
          </p:nvPr>
        </p:nvSpPr>
        <p:spPr>
          <a:xfrm>
            <a:off x="59176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1912175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4" type="subTitle"/>
          </p:nvPr>
        </p:nvSpPr>
        <p:spPr>
          <a:xfrm>
            <a:off x="5917674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8102184" y="476449"/>
            <a:ext cx="657169" cy="496458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849900" y="2176250"/>
            <a:ext cx="7444200" cy="16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412750" y="4085669"/>
            <a:ext cx="431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 flipH="1">
            <a:off x="8144612" y="208586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13225" y="539500"/>
            <a:ext cx="3466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7406842" y="192276"/>
            <a:ext cx="1538986" cy="956704"/>
            <a:chOff x="7406842" y="192276"/>
            <a:chExt cx="1538986" cy="956704"/>
          </a:xfrm>
        </p:grpSpPr>
        <p:sp>
          <p:nvSpPr>
            <p:cNvPr id="78" name="Google Shape;78;p16"/>
            <p:cNvSpPr/>
            <p:nvPr/>
          </p:nvSpPr>
          <p:spPr>
            <a:xfrm flipH="1">
              <a:off x="7406842" y="192276"/>
              <a:ext cx="364467" cy="347218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flipH="1">
              <a:off x="8581341" y="873664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" name="Google Shape;82;p17"/>
          <p:cNvGrpSpPr/>
          <p:nvPr/>
        </p:nvGrpSpPr>
        <p:grpSpPr>
          <a:xfrm flipH="1">
            <a:off x="7018367" y="264189"/>
            <a:ext cx="1927461" cy="1100730"/>
            <a:chOff x="7406842" y="264189"/>
            <a:chExt cx="1927461" cy="1100730"/>
          </a:xfrm>
        </p:grpSpPr>
        <p:sp>
          <p:nvSpPr>
            <p:cNvPr id="83" name="Google Shape;83;p17"/>
            <p:cNvSpPr/>
            <p:nvPr/>
          </p:nvSpPr>
          <p:spPr>
            <a:xfrm flipH="1">
              <a:off x="7406842" y="1017701"/>
              <a:ext cx="364467" cy="347218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flipH="1">
              <a:off x="8969816" y="264189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 flipH="1">
            <a:off x="736239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2" type="subTitle"/>
          </p:nvPr>
        </p:nvSpPr>
        <p:spPr>
          <a:xfrm flipH="1">
            <a:off x="736239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 flipH="1">
            <a:off x="3417450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4" type="subTitle"/>
          </p:nvPr>
        </p:nvSpPr>
        <p:spPr>
          <a:xfrm>
            <a:off x="6098661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5" type="subTitle"/>
          </p:nvPr>
        </p:nvSpPr>
        <p:spPr>
          <a:xfrm flipH="1">
            <a:off x="3417450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6" type="subTitle"/>
          </p:nvPr>
        </p:nvSpPr>
        <p:spPr>
          <a:xfrm>
            <a:off x="6098661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hasCustomPrompt="1" idx="7" type="title"/>
          </p:nvPr>
        </p:nvSpPr>
        <p:spPr>
          <a:xfrm>
            <a:off x="1093839" y="2155772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9"/>
          <p:cNvSpPr txBox="1"/>
          <p:nvPr>
            <p:ph hasCustomPrompt="1" idx="8" type="title"/>
          </p:nvPr>
        </p:nvSpPr>
        <p:spPr>
          <a:xfrm>
            <a:off x="3775050" y="2150738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/>
          <p:nvPr>
            <p:ph hasCustomPrompt="1" idx="9" type="title"/>
          </p:nvPr>
        </p:nvSpPr>
        <p:spPr>
          <a:xfrm>
            <a:off x="6456261" y="2151230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281775" y="1476300"/>
            <a:ext cx="41493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777075" y="3261000"/>
            <a:ext cx="3654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0"/>
          <p:cNvSpPr/>
          <p:nvPr/>
        </p:nvSpPr>
        <p:spPr>
          <a:xfrm>
            <a:off x="402276" y="1476300"/>
            <a:ext cx="424810" cy="404706"/>
          </a:xfrm>
          <a:custGeom>
            <a:rect b="b" l="l" r="r" t="t"/>
            <a:pathLst>
              <a:path extrusionOk="0" h="22949" w="24089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338924" y="2548650"/>
            <a:ext cx="4092000" cy="11817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338924" y="3806575"/>
            <a:ext cx="40920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6224564" y="819125"/>
            <a:ext cx="2130000" cy="1227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268263" y="311588"/>
            <a:ext cx="1057340" cy="995938"/>
            <a:chOff x="268263" y="311588"/>
            <a:chExt cx="1057340" cy="995938"/>
          </a:xfrm>
        </p:grpSpPr>
        <p:sp>
          <p:nvSpPr>
            <p:cNvPr id="16" name="Google Shape;16;p3"/>
            <p:cNvSpPr/>
            <p:nvPr/>
          </p:nvSpPr>
          <p:spPr>
            <a:xfrm>
              <a:off x="268263" y="819125"/>
              <a:ext cx="647000" cy="488400"/>
            </a:xfrm>
            <a:custGeom>
              <a:rect b="b" l="l" r="r" t="t"/>
              <a:pathLst>
                <a:path extrusionOk="0" h="19536" w="2588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915275" y="311588"/>
              <a:ext cx="410327" cy="309694"/>
            </a:xfrm>
            <a:custGeom>
              <a:rect b="b" l="l" r="r" t="t"/>
              <a:pathLst>
                <a:path extrusionOk="0" h="19536" w="2588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281475" y="1200800"/>
            <a:ext cx="41493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281475" y="2487575"/>
            <a:ext cx="4149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2247000" y="4069650"/>
            <a:ext cx="4650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602600" y="4069775"/>
            <a:ext cx="5938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1056600" y="539500"/>
            <a:ext cx="70308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713200" y="1325940"/>
            <a:ext cx="36681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4762800" y="1325825"/>
            <a:ext cx="36681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/>
        </p:txBody>
      </p:sp>
      <p:sp>
        <p:nvSpPr>
          <p:cNvPr id="114" name="Google Shape;114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3373800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2" type="subTitle"/>
          </p:nvPr>
        </p:nvSpPr>
        <p:spPr>
          <a:xfrm>
            <a:off x="3373800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3" type="subTitle"/>
          </p:nvPr>
        </p:nvSpPr>
        <p:spPr>
          <a:xfrm>
            <a:off x="6034313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4" type="subTitle"/>
          </p:nvPr>
        </p:nvSpPr>
        <p:spPr>
          <a:xfrm>
            <a:off x="713287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5" type="subTitle"/>
          </p:nvPr>
        </p:nvSpPr>
        <p:spPr>
          <a:xfrm>
            <a:off x="6034313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6" type="subTitle"/>
          </p:nvPr>
        </p:nvSpPr>
        <p:spPr>
          <a:xfrm>
            <a:off x="713287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4072625" y="539500"/>
            <a:ext cx="4358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5244975" y="2871190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2" type="subTitle"/>
          </p:nvPr>
        </p:nvSpPr>
        <p:spPr>
          <a:xfrm>
            <a:off x="5244975" y="1737127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3" type="subTitle"/>
          </p:nvPr>
        </p:nvSpPr>
        <p:spPr>
          <a:xfrm>
            <a:off x="5244975" y="1274650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4" type="subTitle"/>
          </p:nvPr>
        </p:nvSpPr>
        <p:spPr>
          <a:xfrm>
            <a:off x="5244975" y="2408744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5" type="subTitle"/>
          </p:nvPr>
        </p:nvSpPr>
        <p:spPr>
          <a:xfrm>
            <a:off x="5244975" y="4005253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6" type="subTitle"/>
          </p:nvPr>
        </p:nvSpPr>
        <p:spPr>
          <a:xfrm flipH="1">
            <a:off x="5245025" y="3542838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735901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2" type="subTitle"/>
          </p:nvPr>
        </p:nvSpPr>
        <p:spPr>
          <a:xfrm>
            <a:off x="735901" y="3364266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3" type="subTitle"/>
          </p:nvPr>
        </p:nvSpPr>
        <p:spPr>
          <a:xfrm>
            <a:off x="4610097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4" type="subTitle"/>
          </p:nvPr>
        </p:nvSpPr>
        <p:spPr>
          <a:xfrm>
            <a:off x="4610097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5" type="subTitle"/>
          </p:nvPr>
        </p:nvSpPr>
        <p:spPr>
          <a:xfrm>
            <a:off x="2672996" y="2873145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6" type="subTitle"/>
          </p:nvPr>
        </p:nvSpPr>
        <p:spPr>
          <a:xfrm>
            <a:off x="2672996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7" type="subTitle"/>
          </p:nvPr>
        </p:nvSpPr>
        <p:spPr>
          <a:xfrm>
            <a:off x="6547199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8" type="subTitle"/>
          </p:nvPr>
        </p:nvSpPr>
        <p:spPr>
          <a:xfrm>
            <a:off x="6547199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idx="1" type="subTitle"/>
          </p:nvPr>
        </p:nvSpPr>
        <p:spPr>
          <a:xfrm flipH="1">
            <a:off x="5845725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2" type="subTitle"/>
          </p:nvPr>
        </p:nvSpPr>
        <p:spPr>
          <a:xfrm flipH="1">
            <a:off x="3279450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subTitle"/>
          </p:nvPr>
        </p:nvSpPr>
        <p:spPr>
          <a:xfrm>
            <a:off x="713625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4" type="subTitle"/>
          </p:nvPr>
        </p:nvSpPr>
        <p:spPr>
          <a:xfrm>
            <a:off x="3279450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5" type="subTitle"/>
          </p:nvPr>
        </p:nvSpPr>
        <p:spPr>
          <a:xfrm flipH="1">
            <a:off x="713625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6" type="subTitle"/>
          </p:nvPr>
        </p:nvSpPr>
        <p:spPr>
          <a:xfrm>
            <a:off x="5845725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7" type="subTitle"/>
          </p:nvPr>
        </p:nvSpPr>
        <p:spPr>
          <a:xfrm>
            <a:off x="713200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8" type="subTitle"/>
          </p:nvPr>
        </p:nvSpPr>
        <p:spPr>
          <a:xfrm>
            <a:off x="3279013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9" type="subTitle"/>
          </p:nvPr>
        </p:nvSpPr>
        <p:spPr>
          <a:xfrm flipH="1">
            <a:off x="5844825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3" type="subTitle"/>
          </p:nvPr>
        </p:nvSpPr>
        <p:spPr>
          <a:xfrm>
            <a:off x="3279013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4" type="subTitle"/>
          </p:nvPr>
        </p:nvSpPr>
        <p:spPr>
          <a:xfrm>
            <a:off x="5844825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5" type="subTitle"/>
          </p:nvPr>
        </p:nvSpPr>
        <p:spPr>
          <a:xfrm flipH="1">
            <a:off x="713200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5" name="Google Shape;155;p28"/>
          <p:cNvGrpSpPr/>
          <p:nvPr/>
        </p:nvGrpSpPr>
        <p:grpSpPr>
          <a:xfrm>
            <a:off x="7186006" y="154553"/>
            <a:ext cx="1762962" cy="2610641"/>
            <a:chOff x="7186006" y="154553"/>
            <a:chExt cx="1762962" cy="2610641"/>
          </a:xfrm>
        </p:grpSpPr>
        <p:sp>
          <p:nvSpPr>
            <p:cNvPr id="156" name="Google Shape;156;p28"/>
            <p:cNvSpPr/>
            <p:nvPr/>
          </p:nvSpPr>
          <p:spPr>
            <a:xfrm flipH="1">
              <a:off x="7186006" y="154553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 flipH="1">
              <a:off x="8584481" y="2489878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4389300" y="644825"/>
            <a:ext cx="4044900" cy="71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5571125" y="1535159"/>
            <a:ext cx="28629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/>
        </p:nvSpPr>
        <p:spPr>
          <a:xfrm flipH="1">
            <a:off x="4690250" y="3841575"/>
            <a:ext cx="3744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illustrations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0"/>
          <p:cNvGrpSpPr/>
          <p:nvPr/>
        </p:nvGrpSpPr>
        <p:grpSpPr>
          <a:xfrm>
            <a:off x="1140164" y="714746"/>
            <a:ext cx="1446116" cy="854661"/>
            <a:chOff x="1140164" y="714746"/>
            <a:chExt cx="1446116" cy="854661"/>
          </a:xfrm>
        </p:grpSpPr>
        <p:sp>
          <p:nvSpPr>
            <p:cNvPr id="164" name="Google Shape;164;p30"/>
            <p:cNvSpPr/>
            <p:nvPr/>
          </p:nvSpPr>
          <p:spPr>
            <a:xfrm>
              <a:off x="2246975" y="1313780"/>
              <a:ext cx="339305" cy="255627"/>
            </a:xfrm>
            <a:custGeom>
              <a:rect b="b" l="l" r="r" t="t"/>
              <a:pathLst>
                <a:path extrusionOk="0" h="14984" w="19886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140164" y="714746"/>
              <a:ext cx="501958" cy="379155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6412200" y="3690475"/>
            <a:ext cx="1865747" cy="846426"/>
            <a:chOff x="6412200" y="3690475"/>
            <a:chExt cx="1865747" cy="846426"/>
          </a:xfrm>
        </p:grpSpPr>
        <p:sp>
          <p:nvSpPr>
            <p:cNvPr id="167" name="Google Shape;167;p30"/>
            <p:cNvSpPr/>
            <p:nvPr/>
          </p:nvSpPr>
          <p:spPr>
            <a:xfrm>
              <a:off x="7775992" y="4058701"/>
              <a:ext cx="501955" cy="478200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412200" y="3690475"/>
              <a:ext cx="398011" cy="379175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6863348" y="599679"/>
            <a:ext cx="1192711" cy="959776"/>
            <a:chOff x="6863348" y="599679"/>
            <a:chExt cx="1192711" cy="959776"/>
          </a:xfrm>
        </p:grpSpPr>
        <p:sp>
          <p:nvSpPr>
            <p:cNvPr id="170" name="Google Shape;170;p30"/>
            <p:cNvSpPr/>
            <p:nvPr/>
          </p:nvSpPr>
          <p:spPr>
            <a:xfrm>
              <a:off x="7691572" y="1284139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6863348" y="599679"/>
              <a:ext cx="553415" cy="41802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329325"/>
            <a:ext cx="7717500" cy="143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1"/>
          <p:cNvGrpSpPr/>
          <p:nvPr/>
        </p:nvGrpSpPr>
        <p:grpSpPr>
          <a:xfrm>
            <a:off x="7138022" y="539494"/>
            <a:ext cx="1398188" cy="1196031"/>
            <a:chOff x="7138022" y="539494"/>
            <a:chExt cx="1398188" cy="1196031"/>
          </a:xfrm>
        </p:grpSpPr>
        <p:grpSp>
          <p:nvGrpSpPr>
            <p:cNvPr id="174" name="Google Shape;174;p31"/>
            <p:cNvGrpSpPr/>
            <p:nvPr/>
          </p:nvGrpSpPr>
          <p:grpSpPr>
            <a:xfrm>
              <a:off x="7839383" y="539494"/>
              <a:ext cx="591380" cy="816862"/>
              <a:chOff x="3429253" y="815849"/>
              <a:chExt cx="764156" cy="1055514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rect b="b" l="l" r="r" t="t"/>
                <a:pathLst>
                  <a:path extrusionOk="0" h="21885" w="15844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rect b="b" l="l" r="r" t="t"/>
                <a:pathLst>
                  <a:path extrusionOk="0" h="19330" w="11873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rect b="b" l="l" r="r" t="t"/>
                <a:pathLst>
                  <a:path extrusionOk="0" h="15270" w="5113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rect b="b" l="l" r="r" t="t"/>
                <a:pathLst>
                  <a:path extrusionOk="0" h="10664" w="8451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rect b="b" l="l" r="r" t="t"/>
                <a:pathLst>
                  <a:path extrusionOk="0" h="6930" w="8451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31"/>
            <p:cNvSpPr/>
            <p:nvPr/>
          </p:nvSpPr>
          <p:spPr>
            <a:xfrm>
              <a:off x="8138200" y="1356350"/>
              <a:ext cx="398011" cy="379175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15885" y="578654"/>
              <a:ext cx="553415" cy="41802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38022" y="1245114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53519" y="2280352"/>
            <a:ext cx="29424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053519" y="3332975"/>
            <a:ext cx="2942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48081" y="3332975"/>
            <a:ext cx="2942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5148081" y="2280352"/>
            <a:ext cx="29424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i="1"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5207849" y="124700"/>
            <a:ext cx="870817" cy="829606"/>
          </a:xfrm>
          <a:custGeom>
            <a:rect b="b" l="l" r="r" t="t"/>
            <a:pathLst>
              <a:path extrusionOk="0" h="22949" w="24089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"/>
          <p:cNvGrpSpPr/>
          <p:nvPr/>
        </p:nvGrpSpPr>
        <p:grpSpPr>
          <a:xfrm>
            <a:off x="250777" y="105599"/>
            <a:ext cx="8640868" cy="1187419"/>
            <a:chOff x="250777" y="105599"/>
            <a:chExt cx="8640868" cy="1187419"/>
          </a:xfrm>
        </p:grpSpPr>
        <p:grpSp>
          <p:nvGrpSpPr>
            <p:cNvPr id="29" name="Google Shape;29;p6"/>
            <p:cNvGrpSpPr/>
            <p:nvPr/>
          </p:nvGrpSpPr>
          <p:grpSpPr>
            <a:xfrm>
              <a:off x="250777" y="105599"/>
              <a:ext cx="8466171" cy="700461"/>
              <a:chOff x="250777" y="105599"/>
              <a:chExt cx="8466171" cy="700461"/>
            </a:xfrm>
          </p:grpSpPr>
          <p:sp>
            <p:nvSpPr>
              <p:cNvPr id="30" name="Google Shape;30;p6"/>
              <p:cNvSpPr/>
              <p:nvPr/>
            </p:nvSpPr>
            <p:spPr>
              <a:xfrm flipH="1">
                <a:off x="8352462" y="530744"/>
                <a:ext cx="364487" cy="275316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6"/>
              <p:cNvSpPr/>
              <p:nvPr/>
            </p:nvSpPr>
            <p:spPr>
              <a:xfrm flipH="1">
                <a:off x="6914806" y="105599"/>
                <a:ext cx="572333" cy="432313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 flipH="1">
                <a:off x="250777" y="142250"/>
                <a:ext cx="294700" cy="222603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6"/>
            <p:cNvSpPr/>
            <p:nvPr/>
          </p:nvSpPr>
          <p:spPr>
            <a:xfrm flipH="1">
              <a:off x="8527158" y="1017702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13225" y="1541600"/>
            <a:ext cx="4480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459375"/>
            <a:ext cx="44808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 flipH="1">
            <a:off x="8521429" y="2262404"/>
            <a:ext cx="474968" cy="358831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806000" y="2517276"/>
            <a:ext cx="5532000" cy="209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13225" y="3076025"/>
            <a:ext cx="44757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210733" y="682227"/>
            <a:ext cx="639792" cy="1610531"/>
            <a:chOff x="8210733" y="682227"/>
            <a:chExt cx="639792" cy="1610531"/>
          </a:xfrm>
        </p:grpSpPr>
        <p:sp>
          <p:nvSpPr>
            <p:cNvPr id="45" name="Google Shape;45;p9"/>
            <p:cNvSpPr/>
            <p:nvPr/>
          </p:nvSpPr>
          <p:spPr>
            <a:xfrm flipH="1">
              <a:off x="8365410" y="1005591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8210733" y="682227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flipH="1">
              <a:off x="8547080" y="2063550"/>
              <a:ext cx="303445" cy="229208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51975" y="539500"/>
            <a:ext cx="76788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keycards.herokuapp.com/" TargetMode="External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keycards.herokuapp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ctrTitle"/>
          </p:nvPr>
        </p:nvSpPr>
        <p:spPr>
          <a:xfrm>
            <a:off x="715100" y="1562950"/>
            <a:ext cx="7193700" cy="1765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Recommender</a:t>
            </a:r>
            <a:r>
              <a:rPr lang="en"/>
              <a:t> &amp; </a:t>
            </a: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Sentiment Analysis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>
            <a:off x="736800" y="3633454"/>
            <a:ext cx="2583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by:</a:t>
            </a:r>
            <a:endParaRPr/>
          </a:p>
        </p:txBody>
      </p:sp>
      <p:cxnSp>
        <p:nvCxnSpPr>
          <p:cNvPr id="189" name="Google Shape;189;p32"/>
          <p:cNvCxnSpPr/>
          <p:nvPr/>
        </p:nvCxnSpPr>
        <p:spPr>
          <a:xfrm>
            <a:off x="801925" y="3404864"/>
            <a:ext cx="40563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75" y="3670612"/>
            <a:ext cx="2013749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type="title"/>
          </p:nvPr>
        </p:nvSpPr>
        <p:spPr>
          <a:xfrm>
            <a:off x="1072850" y="845092"/>
            <a:ext cx="3656400" cy="7983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04" name="Google Shape;304;p41"/>
          <p:cNvCxnSpPr/>
          <p:nvPr/>
        </p:nvCxnSpPr>
        <p:spPr>
          <a:xfrm>
            <a:off x="1161550" y="1719414"/>
            <a:ext cx="34869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41"/>
          <p:cNvSpPr txBox="1"/>
          <p:nvPr>
            <p:ph idx="4294967295" type="body"/>
          </p:nvPr>
        </p:nvSpPr>
        <p:spPr>
          <a:xfrm>
            <a:off x="597200" y="1936750"/>
            <a:ext cx="47205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Data Science techniques to create a credit card recommender</a:t>
            </a:r>
            <a:endParaRPr sz="1800"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9706" l="0" r="0" t="0"/>
          <a:stretch/>
        </p:blipFill>
        <p:spPr>
          <a:xfrm>
            <a:off x="5340100" y="0"/>
            <a:ext cx="3803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/>
        </p:nvSpPr>
        <p:spPr>
          <a:xfrm>
            <a:off x="597200" y="3005400"/>
            <a:ext cx="472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ake use of the findings to analyse reviews on cards to find out the sentiments on each of these cards.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8" name="Google Shape;308;p41"/>
          <p:cNvGrpSpPr/>
          <p:nvPr/>
        </p:nvGrpSpPr>
        <p:grpSpPr>
          <a:xfrm>
            <a:off x="722738" y="2053075"/>
            <a:ext cx="248550" cy="248550"/>
            <a:chOff x="1171688" y="3113150"/>
            <a:chExt cx="497100" cy="497100"/>
          </a:xfrm>
        </p:grpSpPr>
        <p:sp>
          <p:nvSpPr>
            <p:cNvPr id="309" name="Google Shape;309;p41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1" name="Google Shape;3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450" y="2108775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41"/>
          <p:cNvGrpSpPr/>
          <p:nvPr/>
        </p:nvGrpSpPr>
        <p:grpSpPr>
          <a:xfrm>
            <a:off x="722738" y="3133700"/>
            <a:ext cx="248550" cy="248550"/>
            <a:chOff x="1171688" y="3113150"/>
            <a:chExt cx="497100" cy="497100"/>
          </a:xfrm>
        </p:grpSpPr>
        <p:sp>
          <p:nvSpPr>
            <p:cNvPr id="313" name="Google Shape;313;p41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5" name="Google Shape;31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450" y="3189400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443550" y="2075413"/>
            <a:ext cx="4590600" cy="1220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cxnSp>
        <p:nvCxnSpPr>
          <p:cNvPr id="321" name="Google Shape;321;p42"/>
          <p:cNvCxnSpPr/>
          <p:nvPr/>
        </p:nvCxnSpPr>
        <p:spPr>
          <a:xfrm>
            <a:off x="542400" y="3372014"/>
            <a:ext cx="42324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42"/>
          <p:cNvPicPr preferRelativeResize="0"/>
          <p:nvPr/>
        </p:nvPicPr>
        <p:blipFill rotWithShape="1">
          <a:blip r:embed="rId3">
            <a:alphaModFix/>
          </a:blip>
          <a:srcRect b="9706" l="0" r="0" t="0"/>
          <a:stretch/>
        </p:blipFill>
        <p:spPr>
          <a:xfrm>
            <a:off x="5340100" y="0"/>
            <a:ext cx="3803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COLLECTION &amp;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9" name="Google Shape;329;p4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43"/>
          <p:cNvSpPr txBox="1"/>
          <p:nvPr>
            <p:ph idx="4294967295" type="body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Scraped list of cards and reviews from various sites using </a:t>
            </a:r>
            <a:r>
              <a:rPr lang="en" sz="1600"/>
              <a:t>BeautifulSoup</a:t>
            </a:r>
            <a:r>
              <a:rPr lang="en" sz="1600"/>
              <a:t> and Selenium.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Scrapped a total of 117 cards and 1,093 reviews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preprocessing techniques to prepare the dataset for EDA: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Remove punctuations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Tokenize the reviews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Remove common stop words such as I, We, etc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Lemmatize the words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MOST COMMON WORDS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7" name="Google Shape;337;p44"/>
          <p:cNvCxnSpPr/>
          <p:nvPr/>
        </p:nvCxnSpPr>
        <p:spPr>
          <a:xfrm>
            <a:off x="801925" y="1093902"/>
            <a:ext cx="56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44"/>
          <p:cNvSpPr txBox="1"/>
          <p:nvPr>
            <p:ph idx="4294967295" type="body"/>
          </p:nvPr>
        </p:nvSpPr>
        <p:spPr>
          <a:xfrm>
            <a:off x="6178875" y="1276625"/>
            <a:ext cx="26112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Miles Cards: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Spend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Point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Online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DBS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0" l="0" r="0" t="7655"/>
          <a:stretch/>
        </p:blipFill>
        <p:spPr>
          <a:xfrm>
            <a:off x="326625" y="1366638"/>
            <a:ext cx="5746875" cy="320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44"/>
          <p:cNvGrpSpPr/>
          <p:nvPr/>
        </p:nvGrpSpPr>
        <p:grpSpPr>
          <a:xfrm>
            <a:off x="6291288" y="1927050"/>
            <a:ext cx="248550" cy="248550"/>
            <a:chOff x="1171688" y="3113150"/>
            <a:chExt cx="497100" cy="497100"/>
          </a:xfrm>
        </p:grpSpPr>
        <p:sp>
          <p:nvSpPr>
            <p:cNvPr id="341" name="Google Shape;341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4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3" name="Google Shape;3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00" y="198275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44"/>
          <p:cNvGrpSpPr/>
          <p:nvPr/>
        </p:nvGrpSpPr>
        <p:grpSpPr>
          <a:xfrm>
            <a:off x="6291288" y="2322650"/>
            <a:ext cx="248550" cy="248550"/>
            <a:chOff x="1171688" y="3113150"/>
            <a:chExt cx="497100" cy="497100"/>
          </a:xfrm>
        </p:grpSpPr>
        <p:sp>
          <p:nvSpPr>
            <p:cNvPr id="345" name="Google Shape;345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7" name="Google Shape;34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00" y="237835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44"/>
          <p:cNvGrpSpPr/>
          <p:nvPr/>
        </p:nvGrpSpPr>
        <p:grpSpPr>
          <a:xfrm>
            <a:off x="6291288" y="2732175"/>
            <a:ext cx="248550" cy="248550"/>
            <a:chOff x="1171688" y="3113150"/>
            <a:chExt cx="497100" cy="497100"/>
          </a:xfrm>
        </p:grpSpPr>
        <p:sp>
          <p:nvSpPr>
            <p:cNvPr id="349" name="Google Shape;349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1" name="Google Shape;35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00" y="2787875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44"/>
          <p:cNvGrpSpPr/>
          <p:nvPr/>
        </p:nvGrpSpPr>
        <p:grpSpPr>
          <a:xfrm>
            <a:off x="6291288" y="3148663"/>
            <a:ext cx="248550" cy="248550"/>
            <a:chOff x="1171688" y="3113150"/>
            <a:chExt cx="497100" cy="497100"/>
          </a:xfrm>
        </p:grpSpPr>
        <p:sp>
          <p:nvSpPr>
            <p:cNvPr id="353" name="Google Shape;353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4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5" name="Google Shape;3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00" y="320436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44"/>
          <p:cNvGrpSpPr/>
          <p:nvPr/>
        </p:nvGrpSpPr>
        <p:grpSpPr>
          <a:xfrm>
            <a:off x="6291288" y="3571200"/>
            <a:ext cx="248550" cy="248550"/>
            <a:chOff x="1171688" y="3113150"/>
            <a:chExt cx="497100" cy="497100"/>
          </a:xfrm>
        </p:grpSpPr>
        <p:sp>
          <p:nvSpPr>
            <p:cNvPr id="357" name="Google Shape;357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4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9" name="Google Shape;3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00" y="362690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44"/>
          <p:cNvGrpSpPr/>
          <p:nvPr/>
        </p:nvGrpSpPr>
        <p:grpSpPr>
          <a:xfrm>
            <a:off x="6291288" y="3993725"/>
            <a:ext cx="248550" cy="248550"/>
            <a:chOff x="1171688" y="3113150"/>
            <a:chExt cx="497100" cy="497100"/>
          </a:xfrm>
        </p:grpSpPr>
        <p:sp>
          <p:nvSpPr>
            <p:cNvPr id="361" name="Google Shape;361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4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3" name="Google Shape;3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00" y="4049425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MOST COMMON WORDS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70" name="Google Shape;370;p45"/>
          <p:cNvCxnSpPr/>
          <p:nvPr/>
        </p:nvCxnSpPr>
        <p:spPr>
          <a:xfrm>
            <a:off x="801925" y="1093902"/>
            <a:ext cx="56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45"/>
          <p:cNvSpPr txBox="1"/>
          <p:nvPr>
            <p:ph idx="4294967295" type="body"/>
          </p:nvPr>
        </p:nvSpPr>
        <p:spPr>
          <a:xfrm>
            <a:off x="6178875" y="1276625"/>
            <a:ext cx="26112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Cashback</a:t>
            </a:r>
            <a:r>
              <a:rPr b="1" lang="en" sz="1800"/>
              <a:t> Cards: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Cashback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Spend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Rebate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Credit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72" name="Google Shape;372;p45"/>
          <p:cNvGrpSpPr/>
          <p:nvPr/>
        </p:nvGrpSpPr>
        <p:grpSpPr>
          <a:xfrm>
            <a:off x="6291288" y="1927050"/>
            <a:ext cx="248550" cy="248550"/>
            <a:chOff x="1171688" y="3113150"/>
            <a:chExt cx="497100" cy="497100"/>
          </a:xfrm>
        </p:grpSpPr>
        <p:sp>
          <p:nvSpPr>
            <p:cNvPr id="373" name="Google Shape;373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00" y="198275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45"/>
          <p:cNvGrpSpPr/>
          <p:nvPr/>
        </p:nvGrpSpPr>
        <p:grpSpPr>
          <a:xfrm>
            <a:off x="6291288" y="2322650"/>
            <a:ext cx="248550" cy="248550"/>
            <a:chOff x="1171688" y="3113150"/>
            <a:chExt cx="497100" cy="497100"/>
          </a:xfrm>
        </p:grpSpPr>
        <p:sp>
          <p:nvSpPr>
            <p:cNvPr id="377" name="Google Shape;377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9" name="Google Shape;3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00" y="237835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45"/>
          <p:cNvGrpSpPr/>
          <p:nvPr/>
        </p:nvGrpSpPr>
        <p:grpSpPr>
          <a:xfrm>
            <a:off x="6291288" y="2732175"/>
            <a:ext cx="248550" cy="248550"/>
            <a:chOff x="1171688" y="3113150"/>
            <a:chExt cx="497100" cy="497100"/>
          </a:xfrm>
        </p:grpSpPr>
        <p:sp>
          <p:nvSpPr>
            <p:cNvPr id="381" name="Google Shape;381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3" name="Google Shape;3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00" y="2787875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45"/>
          <p:cNvGrpSpPr/>
          <p:nvPr/>
        </p:nvGrpSpPr>
        <p:grpSpPr>
          <a:xfrm>
            <a:off x="6291288" y="3148663"/>
            <a:ext cx="248550" cy="248550"/>
            <a:chOff x="1171688" y="3113150"/>
            <a:chExt cx="497100" cy="497100"/>
          </a:xfrm>
        </p:grpSpPr>
        <p:sp>
          <p:nvSpPr>
            <p:cNvPr id="385" name="Google Shape;385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7" name="Google Shape;3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00" y="320436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p45"/>
          <p:cNvGrpSpPr/>
          <p:nvPr/>
        </p:nvGrpSpPr>
        <p:grpSpPr>
          <a:xfrm>
            <a:off x="6291288" y="3571200"/>
            <a:ext cx="248550" cy="248550"/>
            <a:chOff x="1171688" y="3113150"/>
            <a:chExt cx="497100" cy="497100"/>
          </a:xfrm>
        </p:grpSpPr>
        <p:sp>
          <p:nvSpPr>
            <p:cNvPr id="389" name="Google Shape;389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00" y="362690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45"/>
          <p:cNvGrpSpPr/>
          <p:nvPr/>
        </p:nvGrpSpPr>
        <p:grpSpPr>
          <a:xfrm>
            <a:off x="6291288" y="3993725"/>
            <a:ext cx="248550" cy="248550"/>
            <a:chOff x="1171688" y="3113150"/>
            <a:chExt cx="497100" cy="497100"/>
          </a:xfrm>
        </p:grpSpPr>
        <p:sp>
          <p:nvSpPr>
            <p:cNvPr id="393" name="Google Shape;393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5" name="Google Shape;395;p45"/>
          <p:cNvPicPr preferRelativeResize="0"/>
          <p:nvPr/>
        </p:nvPicPr>
        <p:blipFill rotWithShape="1">
          <a:blip r:embed="rId4">
            <a:alphaModFix/>
          </a:blip>
          <a:srcRect b="0" l="26635" r="29927" t="9090"/>
          <a:stretch/>
        </p:blipFill>
        <p:spPr>
          <a:xfrm>
            <a:off x="1462225" y="1170100"/>
            <a:ext cx="3083849" cy="38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00" y="4049425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00" y="865300"/>
            <a:ext cx="8279574" cy="42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 txBox="1"/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BIGRAM - </a:t>
            </a:r>
            <a:r>
              <a:rPr i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MILES</a:t>
            </a:r>
            <a:endParaRPr i="1" sz="3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04" name="Google Shape;404;p46"/>
          <p:cNvCxnSpPr/>
          <p:nvPr/>
        </p:nvCxnSpPr>
        <p:spPr>
          <a:xfrm>
            <a:off x="801925" y="865302"/>
            <a:ext cx="32049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6"/>
          <p:cNvSpPr/>
          <p:nvPr/>
        </p:nvSpPr>
        <p:spPr>
          <a:xfrm rot="-2381449">
            <a:off x="2138749" y="4421930"/>
            <a:ext cx="786353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 rot="-2383081">
            <a:off x="2232857" y="4524833"/>
            <a:ext cx="1106086" cy="230083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"/>
          <p:cNvSpPr/>
          <p:nvPr/>
        </p:nvSpPr>
        <p:spPr>
          <a:xfrm rot="-2381378">
            <a:off x="3231833" y="4407302"/>
            <a:ext cx="740336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6"/>
          <p:cNvSpPr/>
          <p:nvPr/>
        </p:nvSpPr>
        <p:spPr>
          <a:xfrm rot="-2381545">
            <a:off x="4040743" y="4492903"/>
            <a:ext cx="1050314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 rot="-2381378">
            <a:off x="5661658" y="4436627"/>
            <a:ext cx="740336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/>
          <p:nvPr/>
        </p:nvSpPr>
        <p:spPr>
          <a:xfrm rot="-2380938">
            <a:off x="6216403" y="4492902"/>
            <a:ext cx="981943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6"/>
          <p:cNvSpPr/>
          <p:nvPr/>
        </p:nvSpPr>
        <p:spPr>
          <a:xfrm rot="-2381378">
            <a:off x="7495808" y="4436627"/>
            <a:ext cx="740336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00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</a:t>
            </a:r>
            <a:r>
              <a:rPr lang="en" sz="3000"/>
              <a:t>IGRAM - </a:t>
            </a:r>
            <a:r>
              <a:rPr i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MILES</a:t>
            </a:r>
            <a:endParaRPr i="1" sz="3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9" name="Google Shape;419;p47"/>
          <p:cNvCxnSpPr/>
          <p:nvPr/>
        </p:nvCxnSpPr>
        <p:spPr>
          <a:xfrm>
            <a:off x="801925" y="865302"/>
            <a:ext cx="34548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47"/>
          <p:cNvSpPr/>
          <p:nvPr/>
        </p:nvSpPr>
        <p:spPr>
          <a:xfrm rot="-2381475">
            <a:off x="1541412" y="4269601"/>
            <a:ext cx="1020277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7"/>
          <p:cNvSpPr/>
          <p:nvPr/>
        </p:nvSpPr>
        <p:spPr>
          <a:xfrm rot="-2381926">
            <a:off x="967768" y="4242752"/>
            <a:ext cx="824264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7"/>
          <p:cNvSpPr/>
          <p:nvPr/>
        </p:nvSpPr>
        <p:spPr>
          <a:xfrm rot="-2381230">
            <a:off x="1914659" y="4269603"/>
            <a:ext cx="985131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7"/>
          <p:cNvSpPr/>
          <p:nvPr/>
        </p:nvSpPr>
        <p:spPr>
          <a:xfrm rot="-2381722">
            <a:off x="4504373" y="4378829"/>
            <a:ext cx="1278054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7"/>
          <p:cNvSpPr/>
          <p:nvPr/>
        </p:nvSpPr>
        <p:spPr>
          <a:xfrm rot="-2381144">
            <a:off x="5458383" y="4286881"/>
            <a:ext cx="1028382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7"/>
          <p:cNvSpPr/>
          <p:nvPr/>
        </p:nvSpPr>
        <p:spPr>
          <a:xfrm rot="-2381631">
            <a:off x="5862965" y="4263303"/>
            <a:ext cx="1004720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7"/>
          <p:cNvSpPr/>
          <p:nvPr/>
        </p:nvSpPr>
        <p:spPr>
          <a:xfrm rot="-2381515">
            <a:off x="6541935" y="4281332"/>
            <a:ext cx="1045628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7"/>
          <p:cNvSpPr/>
          <p:nvPr/>
        </p:nvSpPr>
        <p:spPr>
          <a:xfrm rot="-2381581">
            <a:off x="3542629" y="4335956"/>
            <a:ext cx="1153640" cy="235191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8"/>
          <p:cNvSpPr txBox="1"/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</a:t>
            </a:r>
            <a:r>
              <a:rPr lang="en" sz="3000"/>
              <a:t>IGRAM - </a:t>
            </a:r>
            <a:r>
              <a:rPr i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CASHBACK</a:t>
            </a:r>
            <a:endParaRPr i="1" sz="3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34" name="Google Shape;434;p4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5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48"/>
          <p:cNvCxnSpPr/>
          <p:nvPr/>
        </p:nvCxnSpPr>
        <p:spPr>
          <a:xfrm>
            <a:off x="801925" y="865302"/>
            <a:ext cx="4244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48"/>
          <p:cNvSpPr/>
          <p:nvPr/>
        </p:nvSpPr>
        <p:spPr>
          <a:xfrm rot="-2382110">
            <a:off x="1525629" y="4458232"/>
            <a:ext cx="1082041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"/>
          <p:cNvSpPr/>
          <p:nvPr/>
        </p:nvSpPr>
        <p:spPr>
          <a:xfrm rot="-2381847">
            <a:off x="2257973" y="4458229"/>
            <a:ext cx="1078853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8"/>
          <p:cNvSpPr/>
          <p:nvPr/>
        </p:nvSpPr>
        <p:spPr>
          <a:xfrm rot="-2381926">
            <a:off x="2834143" y="4376927"/>
            <a:ext cx="824264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8"/>
          <p:cNvSpPr/>
          <p:nvPr/>
        </p:nvSpPr>
        <p:spPr>
          <a:xfrm rot="-2381926">
            <a:off x="3179718" y="4376927"/>
            <a:ext cx="824264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8"/>
          <p:cNvSpPr/>
          <p:nvPr/>
        </p:nvSpPr>
        <p:spPr>
          <a:xfrm rot="-2381926">
            <a:off x="3565543" y="4376927"/>
            <a:ext cx="824264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8"/>
          <p:cNvSpPr/>
          <p:nvPr/>
        </p:nvSpPr>
        <p:spPr>
          <a:xfrm rot="-2381433">
            <a:off x="4146817" y="4461501"/>
            <a:ext cx="937616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8"/>
          <p:cNvSpPr/>
          <p:nvPr/>
        </p:nvSpPr>
        <p:spPr>
          <a:xfrm rot="-2381351">
            <a:off x="6643761" y="4431679"/>
            <a:ext cx="907578" cy="235191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9"/>
          <p:cNvSpPr txBox="1"/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TRIGRAM - </a:t>
            </a:r>
            <a:r>
              <a:rPr i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CASHBACK</a:t>
            </a:r>
            <a:endParaRPr i="1" sz="3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49" name="Google Shape;449;p4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25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49"/>
          <p:cNvCxnSpPr/>
          <p:nvPr/>
        </p:nvCxnSpPr>
        <p:spPr>
          <a:xfrm>
            <a:off x="801925" y="865302"/>
            <a:ext cx="4438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49"/>
          <p:cNvSpPr/>
          <p:nvPr/>
        </p:nvSpPr>
        <p:spPr>
          <a:xfrm rot="-2382106">
            <a:off x="1058535" y="4374630"/>
            <a:ext cx="1293379" cy="235191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9"/>
          <p:cNvSpPr/>
          <p:nvPr/>
        </p:nvSpPr>
        <p:spPr>
          <a:xfrm rot="-2381926">
            <a:off x="2134368" y="4224777"/>
            <a:ext cx="824264" cy="235191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9"/>
          <p:cNvSpPr/>
          <p:nvPr/>
        </p:nvSpPr>
        <p:spPr>
          <a:xfrm rot="-2381360">
            <a:off x="2826924" y="4370581"/>
            <a:ext cx="1306401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9"/>
          <p:cNvSpPr/>
          <p:nvPr/>
        </p:nvSpPr>
        <p:spPr>
          <a:xfrm rot="-2381944">
            <a:off x="3295152" y="4300127"/>
            <a:ext cx="1219246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9"/>
          <p:cNvSpPr/>
          <p:nvPr/>
        </p:nvSpPr>
        <p:spPr>
          <a:xfrm rot="-2381926">
            <a:off x="4662443" y="4224777"/>
            <a:ext cx="824264" cy="235191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"/>
          <p:cNvSpPr/>
          <p:nvPr/>
        </p:nvSpPr>
        <p:spPr>
          <a:xfrm rot="-2381340">
            <a:off x="6220171" y="4282227"/>
            <a:ext cx="1113808" cy="23519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63" name="Google Shape;463;p50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50"/>
          <p:cNvSpPr txBox="1"/>
          <p:nvPr>
            <p:ph idx="4294967295" type="body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source machine learning framework for NLP that is developed and trained by Google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re-trained using text from Wikipedia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model trained on 150k product reviews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Predicts the sentiment of the review as a number of stars (1 - 5 stars)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accuracy of 67% (exact) and 95% (off by 1)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5"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713225" y="1444150"/>
            <a:ext cx="10119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1912177" y="177271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8" name="Google Shape;198;p33"/>
          <p:cNvSpPr txBox="1"/>
          <p:nvPr>
            <p:ph idx="2" type="title"/>
          </p:nvPr>
        </p:nvSpPr>
        <p:spPr>
          <a:xfrm>
            <a:off x="4716688" y="1444150"/>
            <a:ext cx="1014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99" name="Google Shape;199;p33"/>
          <p:cNvSpPr txBox="1"/>
          <p:nvPr>
            <p:ph idx="3" type="subTitle"/>
          </p:nvPr>
        </p:nvSpPr>
        <p:spPr>
          <a:xfrm>
            <a:off x="5917675" y="175465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00" name="Google Shape;200;p33"/>
          <p:cNvSpPr txBox="1"/>
          <p:nvPr>
            <p:ph idx="4" type="title"/>
          </p:nvPr>
        </p:nvSpPr>
        <p:spPr>
          <a:xfrm>
            <a:off x="713175" y="2605073"/>
            <a:ext cx="1014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201" name="Google Shape;201;p33"/>
          <p:cNvSpPr txBox="1"/>
          <p:nvPr>
            <p:ph idx="5" type="subTitle"/>
          </p:nvPr>
        </p:nvSpPr>
        <p:spPr>
          <a:xfrm>
            <a:off x="1914577" y="292435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using BERT</a:t>
            </a:r>
            <a:endParaRPr/>
          </a:p>
        </p:txBody>
      </p:sp>
      <p:sp>
        <p:nvSpPr>
          <p:cNvPr id="202" name="Google Shape;202;p33"/>
          <p:cNvSpPr txBox="1"/>
          <p:nvPr>
            <p:ph idx="6" type="title"/>
          </p:nvPr>
        </p:nvSpPr>
        <p:spPr>
          <a:xfrm>
            <a:off x="4716688" y="2605075"/>
            <a:ext cx="1014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sp>
        <p:nvSpPr>
          <p:cNvPr id="203" name="Google Shape;203;p33"/>
          <p:cNvSpPr txBox="1"/>
          <p:nvPr>
            <p:ph idx="7" type="subTitle"/>
          </p:nvPr>
        </p:nvSpPr>
        <p:spPr>
          <a:xfrm>
            <a:off x="5917625" y="297582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04" name="Google Shape;204;p33"/>
          <p:cNvSpPr txBox="1"/>
          <p:nvPr>
            <p:ph idx="8" type="subTitle"/>
          </p:nvPr>
        </p:nvSpPr>
        <p:spPr>
          <a:xfrm>
            <a:off x="1912175" y="1367950"/>
            <a:ext cx="2513100" cy="386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33"/>
          <p:cNvSpPr txBox="1"/>
          <p:nvPr>
            <p:ph idx="9" type="subTitle"/>
          </p:nvPr>
        </p:nvSpPr>
        <p:spPr>
          <a:xfrm>
            <a:off x="5917675" y="1388700"/>
            <a:ext cx="2513100" cy="384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06" name="Google Shape;206;p33"/>
          <p:cNvSpPr txBox="1"/>
          <p:nvPr>
            <p:ph idx="13" type="subTitle"/>
          </p:nvPr>
        </p:nvSpPr>
        <p:spPr>
          <a:xfrm>
            <a:off x="1914575" y="2540350"/>
            <a:ext cx="2019600" cy="384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" name="Google Shape;207;p33"/>
          <p:cNvSpPr txBox="1"/>
          <p:nvPr>
            <p:ph idx="14" type="subTitle"/>
          </p:nvPr>
        </p:nvSpPr>
        <p:spPr>
          <a:xfrm>
            <a:off x="5917625" y="2529500"/>
            <a:ext cx="2513100" cy="384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8" name="Google Shape;208;p33"/>
          <p:cNvCxnSpPr/>
          <p:nvPr/>
        </p:nvCxnSpPr>
        <p:spPr>
          <a:xfrm>
            <a:off x="713225" y="2156052"/>
            <a:ext cx="10200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3"/>
          <p:cNvCxnSpPr/>
          <p:nvPr/>
        </p:nvCxnSpPr>
        <p:spPr>
          <a:xfrm>
            <a:off x="4719088" y="2156052"/>
            <a:ext cx="10128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3"/>
          <p:cNvCxnSpPr/>
          <p:nvPr/>
        </p:nvCxnSpPr>
        <p:spPr>
          <a:xfrm>
            <a:off x="717975" y="3308649"/>
            <a:ext cx="10071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3"/>
          <p:cNvCxnSpPr/>
          <p:nvPr/>
        </p:nvCxnSpPr>
        <p:spPr>
          <a:xfrm>
            <a:off x="4721438" y="3308649"/>
            <a:ext cx="10026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3"/>
          <p:cNvSpPr/>
          <p:nvPr/>
        </p:nvSpPr>
        <p:spPr>
          <a:xfrm>
            <a:off x="7876500" y="354725"/>
            <a:ext cx="967500" cy="7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3"/>
          <p:cNvCxnSpPr/>
          <p:nvPr/>
        </p:nvCxnSpPr>
        <p:spPr>
          <a:xfrm>
            <a:off x="801925" y="947302"/>
            <a:ext cx="1745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3"/>
          <p:cNvSpPr txBox="1"/>
          <p:nvPr>
            <p:ph idx="4" type="title"/>
          </p:nvPr>
        </p:nvSpPr>
        <p:spPr>
          <a:xfrm>
            <a:off x="715625" y="3915198"/>
            <a:ext cx="1014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05</a:t>
            </a:r>
            <a:endParaRPr sz="3500"/>
          </a:p>
        </p:txBody>
      </p:sp>
      <p:sp>
        <p:nvSpPr>
          <p:cNvPr id="215" name="Google Shape;215;p33"/>
          <p:cNvSpPr txBox="1"/>
          <p:nvPr>
            <p:ph idx="5" type="subTitle"/>
          </p:nvPr>
        </p:nvSpPr>
        <p:spPr>
          <a:xfrm>
            <a:off x="1914577" y="43763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16" name="Google Shape;216;p33"/>
          <p:cNvSpPr txBox="1"/>
          <p:nvPr>
            <p:ph idx="13" type="subTitle"/>
          </p:nvPr>
        </p:nvSpPr>
        <p:spPr>
          <a:xfrm>
            <a:off x="1914575" y="3915150"/>
            <a:ext cx="2513100" cy="384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 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33"/>
          <p:cNvCxnSpPr/>
          <p:nvPr/>
        </p:nvCxnSpPr>
        <p:spPr>
          <a:xfrm>
            <a:off x="718025" y="4618774"/>
            <a:ext cx="1015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3"/>
          <p:cNvSpPr txBox="1"/>
          <p:nvPr>
            <p:ph idx="4" type="title"/>
          </p:nvPr>
        </p:nvSpPr>
        <p:spPr>
          <a:xfrm>
            <a:off x="4719100" y="3915198"/>
            <a:ext cx="1014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06</a:t>
            </a:r>
            <a:endParaRPr sz="3500"/>
          </a:p>
        </p:txBody>
      </p:sp>
      <p:sp>
        <p:nvSpPr>
          <p:cNvPr id="219" name="Google Shape;219;p33"/>
          <p:cNvSpPr txBox="1"/>
          <p:nvPr>
            <p:ph idx="5" type="subTitle"/>
          </p:nvPr>
        </p:nvSpPr>
        <p:spPr>
          <a:xfrm>
            <a:off x="5918052" y="43763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r>
              <a:rPr lang="en"/>
              <a:t> Enhancements</a:t>
            </a:r>
            <a:endParaRPr/>
          </a:p>
        </p:txBody>
      </p:sp>
      <p:sp>
        <p:nvSpPr>
          <p:cNvPr id="220" name="Google Shape;220;p33"/>
          <p:cNvSpPr txBox="1"/>
          <p:nvPr>
            <p:ph idx="13" type="subTitle"/>
          </p:nvPr>
        </p:nvSpPr>
        <p:spPr>
          <a:xfrm>
            <a:off x="5918050" y="3915150"/>
            <a:ext cx="2513100" cy="384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4716700" y="4618774"/>
            <a:ext cx="10074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NPS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71" name="Google Shape;471;p51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51"/>
          <p:cNvSpPr txBox="1"/>
          <p:nvPr>
            <p:ph idx="4294967295" type="body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Net Promoter Score (NPS) using sentiment scores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Benchmark measures customer experience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likely is it that you would recommend [brand] to a friend or colleague?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% of Promoters - % of Detractors</a:t>
            </a:r>
            <a:endParaRPr sz="1800"/>
          </a:p>
        </p:txBody>
      </p:sp>
      <p:graphicFrame>
        <p:nvGraphicFramePr>
          <p:cNvPr id="473" name="Google Shape;473;p51"/>
          <p:cNvGraphicFramePr/>
          <p:nvPr/>
        </p:nvGraphicFramePr>
        <p:xfrm>
          <a:off x="1030275" y="409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{8C059736-E846-4D95-9F53-F178149E725D}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C3B1"/>
                    </a:solidFill>
                  </a:tcPr>
                </a:tc>
              </a:tr>
            </a:tbl>
          </a:graphicData>
        </a:graphic>
      </p:graphicFrame>
      <p:sp>
        <p:nvSpPr>
          <p:cNvPr id="474" name="Google Shape;474;p51"/>
          <p:cNvSpPr txBox="1"/>
          <p:nvPr/>
        </p:nvSpPr>
        <p:spPr>
          <a:xfrm>
            <a:off x="1030275" y="4543000"/>
            <a:ext cx="36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CF4B"/>
                </a:solidFill>
                <a:latin typeface="Roboto"/>
                <a:ea typeface="Roboto"/>
                <a:cs typeface="Roboto"/>
                <a:sym typeface="Roboto"/>
              </a:rPr>
              <a:t>Detractor</a:t>
            </a:r>
            <a:endParaRPr>
              <a:solidFill>
                <a:srgbClr val="FACF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51"/>
          <p:cNvSpPr txBox="1"/>
          <p:nvPr/>
        </p:nvSpPr>
        <p:spPr>
          <a:xfrm>
            <a:off x="4649775" y="4543000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Passive</a:t>
            </a:r>
            <a:endParaRPr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51"/>
          <p:cNvSpPr txBox="1"/>
          <p:nvPr/>
        </p:nvSpPr>
        <p:spPr>
          <a:xfrm>
            <a:off x="5856275" y="4543000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Roboto"/>
                <a:ea typeface="Roboto"/>
                <a:cs typeface="Roboto"/>
                <a:sym typeface="Roboto"/>
              </a:rPr>
              <a:t>Promoter</a:t>
            </a:r>
            <a:endParaRPr>
              <a:solidFill>
                <a:srgbClr val="00C3B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25" y="1469500"/>
            <a:ext cx="5949816" cy="36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84" name="Google Shape;484;p52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52"/>
          <p:cNvSpPr txBox="1"/>
          <p:nvPr>
            <p:ph idx="4294967295" type="body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Cards with the highest NPS: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92" name="Google Shape;492;p5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53"/>
          <p:cNvSpPr txBox="1"/>
          <p:nvPr>
            <p:ph idx="4294967295" type="body"/>
          </p:nvPr>
        </p:nvSpPr>
        <p:spPr>
          <a:xfrm>
            <a:off x="713225" y="11701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top reviews: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" name="Google Shape;494;p53"/>
          <p:cNvSpPr txBox="1"/>
          <p:nvPr/>
        </p:nvSpPr>
        <p:spPr>
          <a:xfrm>
            <a:off x="858725" y="183255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53"/>
          <p:cNvSpPr txBox="1"/>
          <p:nvPr/>
        </p:nvSpPr>
        <p:spPr>
          <a:xfrm>
            <a:off x="801925" y="1663875"/>
            <a:ext cx="414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Great card which I have been using for some time.  Good interest rate and no minimum spending. Lots of rewards.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53"/>
          <p:cNvSpPr txBox="1"/>
          <p:nvPr/>
        </p:nvSpPr>
        <p:spPr>
          <a:xfrm>
            <a:off x="2756400" y="2736825"/>
            <a:ext cx="617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0% cashback max for Grab services, Cold storage, 7 eleven and Shopee!  The best credit card in the market right now in my opinion, where else can you get 10% cashback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3"/>
          <p:cNvSpPr txBox="1"/>
          <p:nvPr/>
        </p:nvSpPr>
        <p:spPr>
          <a:xfrm>
            <a:off x="789425" y="3871900"/>
            <a:ext cx="617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This card is very good for rebates while spending. Friendly Customer service and always waive the annual fee for and many more benefits. Will recommend to friends and family.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5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79" y="1471350"/>
            <a:ext cx="5952743" cy="3675888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5" name="Google Shape;505;p54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54"/>
          <p:cNvSpPr txBox="1"/>
          <p:nvPr>
            <p:ph idx="4294967295" type="body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Cards with the lowest NPS: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13" name="Google Shape;513;p55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55"/>
          <p:cNvSpPr txBox="1"/>
          <p:nvPr>
            <p:ph idx="4294967295" type="body"/>
          </p:nvPr>
        </p:nvSpPr>
        <p:spPr>
          <a:xfrm>
            <a:off x="713225" y="11701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negative reviews: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" name="Google Shape;515;p55"/>
          <p:cNvSpPr txBox="1"/>
          <p:nvPr/>
        </p:nvSpPr>
        <p:spPr>
          <a:xfrm>
            <a:off x="858725" y="183255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55"/>
          <p:cNvSpPr txBox="1"/>
          <p:nvPr/>
        </p:nvSpPr>
        <p:spPr>
          <a:xfrm>
            <a:off x="801925" y="1663875"/>
            <a:ext cx="5647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DO NOT use ocbc credit cards! They move forward your statement due date and are super inflexible with waivers (even if only 1 day late AND before the original due date!) I got charged $100 late fee only a $100 bill! This is how they earn money, not through providing proper services!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55"/>
          <p:cNvSpPr txBox="1"/>
          <p:nvPr/>
        </p:nvSpPr>
        <p:spPr>
          <a:xfrm>
            <a:off x="3289250" y="3526550"/>
            <a:ext cx="570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ZERO customer service. And they punish you with hefty credit fees at such a difficult time for not using their credit card enough. There is nothing about this bank that is worth considering. Consider this a fair warning for all new applicants.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/>
          <p:nvPr>
            <p:ph type="title"/>
          </p:nvPr>
        </p:nvSpPr>
        <p:spPr>
          <a:xfrm>
            <a:off x="443550" y="2183695"/>
            <a:ext cx="45906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cxnSp>
        <p:nvCxnSpPr>
          <p:cNvPr id="523" name="Google Shape;523;p56"/>
          <p:cNvCxnSpPr/>
          <p:nvPr/>
        </p:nvCxnSpPr>
        <p:spPr>
          <a:xfrm>
            <a:off x="1507575" y="2959800"/>
            <a:ext cx="24669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4" name="Google Shape;524;p56"/>
          <p:cNvPicPr preferRelativeResize="0"/>
          <p:nvPr/>
        </p:nvPicPr>
        <p:blipFill rotWithShape="1">
          <a:blip r:embed="rId3">
            <a:alphaModFix/>
          </a:blip>
          <a:srcRect b="8433" l="0" r="0" t="1273"/>
          <a:stretch/>
        </p:blipFill>
        <p:spPr>
          <a:xfrm>
            <a:off x="5340100" y="0"/>
            <a:ext cx="38038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/>
          <p:nvPr>
            <p:ph idx="4294967295" type="body"/>
          </p:nvPr>
        </p:nvSpPr>
        <p:spPr>
          <a:xfrm>
            <a:off x="713225" y="1176925"/>
            <a:ext cx="77175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Objective:</a:t>
            </a:r>
            <a:r>
              <a:rPr lang="en" sz="1600"/>
              <a:t> Use Supervised Classification Models to classify </a:t>
            </a:r>
            <a:r>
              <a:rPr lang="en" sz="1600"/>
              <a:t>customers’</a:t>
            </a:r>
            <a:r>
              <a:rPr lang="en" sz="1600"/>
              <a:t> input and recommend a best card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Dataset:</a:t>
            </a:r>
            <a:r>
              <a:rPr lang="en" sz="1600"/>
              <a:t> 4,000 randomised inputs based on a </a:t>
            </a:r>
            <a:r>
              <a:rPr lang="en" sz="1600"/>
              <a:t>questionnaire</a:t>
            </a:r>
            <a:endParaRPr sz="2000"/>
          </a:p>
        </p:txBody>
      </p:sp>
      <p:sp>
        <p:nvSpPr>
          <p:cNvPr id="530" name="Google Shape;530;p5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</a:t>
            </a:r>
            <a:endParaRPr i="1" sz="3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32" name="Google Shape;532;p57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3" name="Google Shape;533;p57"/>
          <p:cNvGrpSpPr/>
          <p:nvPr/>
        </p:nvGrpSpPr>
        <p:grpSpPr>
          <a:xfrm>
            <a:off x="839588" y="1278500"/>
            <a:ext cx="248550" cy="248550"/>
            <a:chOff x="1171688" y="3113150"/>
            <a:chExt cx="497100" cy="497100"/>
          </a:xfrm>
        </p:grpSpPr>
        <p:sp>
          <p:nvSpPr>
            <p:cNvPr id="534" name="Google Shape;534;p57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7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6" name="Google Shape;5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00" y="133420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" name="Google Shape;537;p57"/>
          <p:cNvGrpSpPr/>
          <p:nvPr/>
        </p:nvGrpSpPr>
        <p:grpSpPr>
          <a:xfrm>
            <a:off x="839588" y="2250050"/>
            <a:ext cx="248550" cy="248550"/>
            <a:chOff x="1171688" y="3113150"/>
            <a:chExt cx="497100" cy="497100"/>
          </a:xfrm>
        </p:grpSpPr>
        <p:sp>
          <p:nvSpPr>
            <p:cNvPr id="538" name="Google Shape;538;p57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7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0" name="Google Shape;5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00" y="2305750"/>
            <a:ext cx="137160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000" y="2498725"/>
            <a:ext cx="6391002" cy="264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 -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SMOTE</a:t>
            </a:r>
            <a:endParaRPr i="1" sz="3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8" name="Google Shape;548;p58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58"/>
          <p:cNvSpPr txBox="1"/>
          <p:nvPr>
            <p:ph idx="4294967295" type="body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Synthetic Minority Oversampling Technique </a:t>
            </a:r>
            <a:r>
              <a:rPr lang="en" sz="1600"/>
              <a:t>(</a:t>
            </a:r>
            <a:r>
              <a:rPr b="1" lang="en" sz="1600"/>
              <a:t>SMOTE</a:t>
            </a:r>
            <a:r>
              <a:rPr lang="en" sz="1600"/>
              <a:t>) is an oversampling technique where the synthetic samples are generated for the minority class. This will help to balance our data in order to aid our machine learning algorithms.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50" name="Google Shape;55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719388"/>
            <a:ext cx="69913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 - </a:t>
            </a:r>
            <a:r>
              <a:rPr i="1" lang="e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RESULTS</a:t>
            </a:r>
            <a:endParaRPr i="1" sz="3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7" name="Google Shape;557;p59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59"/>
          <p:cNvSpPr txBox="1"/>
          <p:nvPr>
            <p:ph idx="4294967295" type="body"/>
          </p:nvPr>
        </p:nvSpPr>
        <p:spPr>
          <a:xfrm>
            <a:off x="713250" y="3947900"/>
            <a:ext cx="7717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5891AD"/>
                </a:solidFill>
              </a:rPr>
              <a:t>Gradient Boost </a:t>
            </a:r>
            <a:r>
              <a:rPr b="1" lang="en" sz="1600">
                <a:solidFill>
                  <a:srgbClr val="5891AD"/>
                </a:solidFill>
              </a:rPr>
              <a:t>Classifier</a:t>
            </a:r>
            <a:r>
              <a:rPr b="1" lang="en" sz="1600"/>
              <a:t> </a:t>
            </a:r>
            <a:r>
              <a:rPr lang="en" sz="1600"/>
              <a:t>is the best performing model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we have selected </a:t>
            </a:r>
            <a:r>
              <a:rPr b="1" lang="en" sz="1600">
                <a:solidFill>
                  <a:srgbClr val="FF0000"/>
                </a:solidFill>
              </a:rPr>
              <a:t>Random Forest Classifier </a:t>
            </a:r>
            <a:r>
              <a:rPr lang="en" sz="1600"/>
              <a:t>as our preferred model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559" name="Google Shape;559;p59"/>
          <p:cNvGraphicFramePr/>
          <p:nvPr/>
        </p:nvGraphicFramePr>
        <p:xfrm>
          <a:off x="984275" y="122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{8C059736-E846-4D95-9F53-F178149E725D}</a:tableStyleId>
              </a:tblPr>
              <a:tblGrid>
                <a:gridCol w="3516450"/>
                <a:gridCol w="731575"/>
                <a:gridCol w="787700"/>
                <a:gridCol w="763675"/>
                <a:gridCol w="779675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 anchor="b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Without</a:t>
                      </a:r>
                      <a:r>
                        <a:rPr b="1" lang="en"/>
                        <a:t> GridSearchCV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</a:t>
                      </a:r>
                      <a:r>
                        <a:rPr b="1" lang="en"/>
                        <a:t> GridSearchCV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Nearest Neighbour Classifier (Baseline)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Random Forest Classifier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0.943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0.934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0.941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0.931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 Boost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91AD"/>
                          </a:solidFill>
                        </a:rPr>
                        <a:t>Gradient Boost Classifier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91AD"/>
                          </a:solidFill>
                        </a:rPr>
                        <a:t>0.953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91AD"/>
                          </a:solidFill>
                        </a:rPr>
                        <a:t>0.938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91AD"/>
                          </a:solidFill>
                        </a:rPr>
                        <a:t>0.949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91AD"/>
                          </a:solidFill>
                        </a:rPr>
                        <a:t>0.944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60" name="Google Shape;5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75" y="4107800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 txBox="1"/>
          <p:nvPr>
            <p:ph type="title"/>
          </p:nvPr>
        </p:nvSpPr>
        <p:spPr>
          <a:xfrm>
            <a:off x="435500" y="2205819"/>
            <a:ext cx="45906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cxnSp>
        <p:nvCxnSpPr>
          <p:cNvPr id="566" name="Google Shape;566;p60"/>
          <p:cNvCxnSpPr/>
          <p:nvPr/>
        </p:nvCxnSpPr>
        <p:spPr>
          <a:xfrm>
            <a:off x="534350" y="2937664"/>
            <a:ext cx="3949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7" name="Google Shape;567;p60"/>
          <p:cNvPicPr preferRelativeResize="0"/>
          <p:nvPr/>
        </p:nvPicPr>
        <p:blipFill rotWithShape="1">
          <a:blip r:embed="rId3">
            <a:alphaModFix/>
          </a:blip>
          <a:srcRect b="-824214" l="0" r="-825069" t="0"/>
          <a:stretch/>
        </p:blipFill>
        <p:spPr>
          <a:xfrm>
            <a:off x="5030214" y="0"/>
            <a:ext cx="38039041" cy="4755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560825" y="1960575"/>
            <a:ext cx="44757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659675" y="2804177"/>
            <a:ext cx="42324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7591" l="0" r="0" t="2253"/>
          <a:stretch/>
        </p:blipFill>
        <p:spPr>
          <a:xfrm>
            <a:off x="5341325" y="0"/>
            <a:ext cx="38026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PRODUCT DEMO</a:t>
            </a:r>
            <a:endParaRPr i="1" sz="3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61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61"/>
          <p:cNvSpPr txBox="1"/>
          <p:nvPr>
            <p:ph idx="4294967295" type="body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Link: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https://keycards.herokuapp.com/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  </a:t>
            </a:r>
            <a:r>
              <a:rPr b="1" lang="en" sz="1600" u="sng"/>
              <a:t>Scenario:</a:t>
            </a:r>
            <a:endParaRPr b="1" sz="1600" u="sng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Name: </a:t>
            </a:r>
            <a:r>
              <a:rPr lang="en" sz="1600"/>
              <a:t>Mr Llama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Income: </a:t>
            </a:r>
            <a:r>
              <a:rPr lang="en" sz="1600"/>
              <a:t>$65,000 per year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Preferred Card:</a:t>
            </a:r>
            <a:r>
              <a:rPr lang="en" sz="1600"/>
              <a:t> Miles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Takes </a:t>
            </a:r>
            <a:r>
              <a:rPr b="1" lang="en" sz="1600"/>
              <a:t>public transport</a:t>
            </a:r>
            <a:r>
              <a:rPr lang="en" sz="1600"/>
              <a:t> ($100 per mth)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Groceries</a:t>
            </a:r>
            <a:r>
              <a:rPr lang="en" sz="1600"/>
              <a:t> ($200 per mth)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Online shopping</a:t>
            </a:r>
            <a:r>
              <a:rPr lang="en" sz="1600"/>
              <a:t> ($300 per mth)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Preferred Travel Partner:</a:t>
            </a:r>
            <a:r>
              <a:rPr lang="en" sz="1600"/>
              <a:t> Krisflyer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76" name="Google Shape;5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024" y="2052575"/>
            <a:ext cx="2745050" cy="2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>
            <p:ph type="title"/>
          </p:nvPr>
        </p:nvSpPr>
        <p:spPr>
          <a:xfrm>
            <a:off x="130700" y="2205819"/>
            <a:ext cx="45906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582" name="Google Shape;582;p62"/>
          <p:cNvCxnSpPr/>
          <p:nvPr/>
        </p:nvCxnSpPr>
        <p:spPr>
          <a:xfrm>
            <a:off x="983075" y="2929950"/>
            <a:ext cx="29220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3" name="Google Shape;583;p62"/>
          <p:cNvPicPr preferRelativeResize="0"/>
          <p:nvPr/>
        </p:nvPicPr>
        <p:blipFill rotWithShape="1">
          <a:blip r:embed="rId3">
            <a:alphaModFix/>
          </a:blip>
          <a:srcRect b="19778" l="0" r="0" t="9987"/>
          <a:stretch/>
        </p:blipFill>
        <p:spPr>
          <a:xfrm>
            <a:off x="5030225" y="0"/>
            <a:ext cx="4113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ENHANCEMENTS</a:t>
            </a:r>
            <a:endParaRPr i="1" sz="3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0" name="Google Shape;590;p6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63"/>
          <p:cNvSpPr/>
          <p:nvPr/>
        </p:nvSpPr>
        <p:spPr>
          <a:xfrm>
            <a:off x="852750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36" y="2082847"/>
            <a:ext cx="576325" cy="5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3"/>
          <p:cNvSpPr txBox="1"/>
          <p:nvPr/>
        </p:nvSpPr>
        <p:spPr>
          <a:xfrm>
            <a:off x="732750" y="2954075"/>
            <a:ext cx="11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63"/>
          <p:cNvSpPr txBox="1"/>
          <p:nvPr/>
        </p:nvSpPr>
        <p:spPr>
          <a:xfrm>
            <a:off x="406800" y="3281650"/>
            <a:ext cx="17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reviews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 other sites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63"/>
          <p:cNvSpPr/>
          <p:nvPr/>
        </p:nvSpPr>
        <p:spPr>
          <a:xfrm>
            <a:off x="3661275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3"/>
          <p:cNvSpPr txBox="1"/>
          <p:nvPr/>
        </p:nvSpPr>
        <p:spPr>
          <a:xfrm>
            <a:off x="3541275" y="2954075"/>
            <a:ext cx="11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More Cards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63"/>
          <p:cNvSpPr txBox="1"/>
          <p:nvPr/>
        </p:nvSpPr>
        <p:spPr>
          <a:xfrm>
            <a:off x="2890425" y="3281650"/>
            <a:ext cx="24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cards to be included in the recommender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63"/>
          <p:cNvSpPr/>
          <p:nvPr/>
        </p:nvSpPr>
        <p:spPr>
          <a:xfrm>
            <a:off x="6617100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3"/>
          <p:cNvSpPr txBox="1"/>
          <p:nvPr/>
        </p:nvSpPr>
        <p:spPr>
          <a:xfrm>
            <a:off x="6268350" y="2954075"/>
            <a:ext cx="15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Other Locations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63"/>
          <p:cNvSpPr txBox="1"/>
          <p:nvPr/>
        </p:nvSpPr>
        <p:spPr>
          <a:xfrm>
            <a:off x="5846250" y="3281650"/>
            <a:ext cx="24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to other countries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1" name="Google Shape;60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125" y="2111425"/>
            <a:ext cx="519188" cy="51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263" y="2040738"/>
            <a:ext cx="660575" cy="6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</a:t>
            </a:r>
            <a:endParaRPr i="1" sz="3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9" name="Google Shape;609;p64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64"/>
          <p:cNvSpPr txBox="1"/>
          <p:nvPr>
            <p:ph idx="4294967295" type="body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Demo </a:t>
            </a:r>
            <a:r>
              <a:rPr b="1" lang="en" sz="1600"/>
              <a:t>Link: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https://keycards.herokuapp.com/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Key Takeaways: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Recommender is fuss free way to select the best suited credit cards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Besides return, customers service is also quite an important factor when determining a good credit card 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5"/>
          <p:cNvSpPr txBox="1"/>
          <p:nvPr>
            <p:ph type="title"/>
          </p:nvPr>
        </p:nvSpPr>
        <p:spPr>
          <a:xfrm>
            <a:off x="746600" y="2189725"/>
            <a:ext cx="35247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616" name="Google Shape;616;p65"/>
          <p:cNvCxnSpPr/>
          <p:nvPr/>
        </p:nvCxnSpPr>
        <p:spPr>
          <a:xfrm>
            <a:off x="780775" y="2937675"/>
            <a:ext cx="30990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7" name="Google Shape;617;p65"/>
          <p:cNvPicPr preferRelativeResize="0"/>
          <p:nvPr/>
        </p:nvPicPr>
        <p:blipFill rotWithShape="1">
          <a:blip r:embed="rId3">
            <a:alphaModFix/>
          </a:blip>
          <a:srcRect b="9005" l="0" r="0" t="7689"/>
          <a:stretch/>
        </p:blipFill>
        <p:spPr>
          <a:xfrm>
            <a:off x="5026100" y="0"/>
            <a:ext cx="4117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5"/>
          <p:cNvSpPr txBox="1"/>
          <p:nvPr>
            <p:ph idx="4294967295" type="subTitle"/>
          </p:nvPr>
        </p:nvSpPr>
        <p:spPr>
          <a:xfrm>
            <a:off x="746600" y="3094154"/>
            <a:ext cx="2583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Brought to you by:</a:t>
            </a:r>
            <a:endParaRPr/>
          </a:p>
        </p:txBody>
      </p:sp>
      <p:pic>
        <p:nvPicPr>
          <p:cNvPr id="619" name="Google Shape;61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875" y="3131312"/>
            <a:ext cx="2013749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5"/>
          <p:cNvSpPr txBox="1"/>
          <p:nvPr>
            <p:ph idx="4294967295" type="body"/>
          </p:nvPr>
        </p:nvSpPr>
        <p:spPr>
          <a:xfrm>
            <a:off x="713225" y="2548525"/>
            <a:ext cx="77175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KEYCARDS is a newly established company and we aim to harness the power of </a:t>
            </a:r>
            <a:r>
              <a:rPr lang="en" sz="2000"/>
              <a:t>Artificial</a:t>
            </a:r>
            <a:r>
              <a:rPr lang="en" sz="2000"/>
              <a:t> Intelligence to solve problems relating to personal finance.</a:t>
            </a:r>
            <a:endParaRPr sz="2000"/>
          </a:p>
          <a:p>
            <a:pPr indent="0" lvl="0" marL="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800" y="1484638"/>
            <a:ext cx="3956876" cy="6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35"/>
          <p:cNvGrpSpPr/>
          <p:nvPr/>
        </p:nvGrpSpPr>
        <p:grpSpPr>
          <a:xfrm>
            <a:off x="838813" y="2672450"/>
            <a:ext cx="248550" cy="248550"/>
            <a:chOff x="1171688" y="3113150"/>
            <a:chExt cx="497100" cy="497100"/>
          </a:xfrm>
        </p:grpSpPr>
        <p:sp>
          <p:nvSpPr>
            <p:cNvPr id="239" name="Google Shape;239;p3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1419679" y="3485253"/>
              <a:ext cx="11847" cy="11826"/>
            </a:xfrm>
            <a:custGeom>
              <a:rect b="b" l="l" r="r" t="t"/>
              <a:pathLst>
                <a:path extrusionOk="0" h="8156" w="8156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525" y="2728150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8" name="Google Shape;248;p36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6"/>
          <p:cNvSpPr txBox="1"/>
          <p:nvPr>
            <p:ph idx="4294967295" type="body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steps do you take to decide which is the best card for you?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Visit a personal finance website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74" y="2523374"/>
            <a:ext cx="2641776" cy="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225" y="2523375"/>
            <a:ext cx="1281823" cy="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825" y="2523375"/>
            <a:ext cx="1552036" cy="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9" name="Google Shape;259;p37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7"/>
          <p:cNvSpPr txBox="1"/>
          <p:nvPr>
            <p:ph idx="4294967295" type="body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steps do you take to decide which is the best card for you?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sz="1800"/>
              <a:t>Look for a card that you think best suits you</a:t>
            </a:r>
            <a:endParaRPr sz="1800"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98" y="2551326"/>
            <a:ext cx="7405724" cy="10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/>
          <p:nvPr/>
        </p:nvSpPr>
        <p:spPr>
          <a:xfrm>
            <a:off x="2160675" y="3029225"/>
            <a:ext cx="1854300" cy="684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5466000" y="2955875"/>
            <a:ext cx="1854300" cy="757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3845475" y="3029225"/>
            <a:ext cx="1281900" cy="619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1241625" y="3713675"/>
            <a:ext cx="369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** Extracted from MoneySmart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 txBox="1"/>
          <p:nvPr>
            <p:ph idx="4294967295" type="body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steps do you take to decide which is the best card for you?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/>
              <a:t>Click in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0" y="2351175"/>
            <a:ext cx="6133849" cy="1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4" name="Google Shape;274;p38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8"/>
          <p:cNvSpPr/>
          <p:nvPr/>
        </p:nvSpPr>
        <p:spPr>
          <a:xfrm>
            <a:off x="1160975" y="3526725"/>
            <a:ext cx="1854300" cy="757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5304750" y="3457725"/>
            <a:ext cx="1854300" cy="757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3321425" y="3526725"/>
            <a:ext cx="1281900" cy="619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4" name="Google Shape;284;p39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9"/>
          <p:cNvSpPr txBox="1"/>
          <p:nvPr>
            <p:ph idx="4294967295" type="body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steps do you take to decide which is the best card for you?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sz="1800"/>
              <a:t>Read through all the terms and conditions in the card’s site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25" y="2412400"/>
            <a:ext cx="4112625" cy="2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/>
          <p:nvPr/>
        </p:nvSpPr>
        <p:spPr>
          <a:xfrm>
            <a:off x="3015150" y="3111900"/>
            <a:ext cx="363000" cy="20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3296550" y="4594500"/>
            <a:ext cx="476400" cy="20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>
            <p:ph type="title"/>
          </p:nvPr>
        </p:nvSpPr>
        <p:spPr>
          <a:xfrm>
            <a:off x="1084100" y="1048363"/>
            <a:ext cx="3495000" cy="12690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5" name="Google Shape;295;p40"/>
          <p:cNvCxnSpPr/>
          <p:nvPr/>
        </p:nvCxnSpPr>
        <p:spPr>
          <a:xfrm>
            <a:off x="1172800" y="2393414"/>
            <a:ext cx="32289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0"/>
          <p:cNvSpPr txBox="1"/>
          <p:nvPr>
            <p:ph idx="4294967295" type="body"/>
          </p:nvPr>
        </p:nvSpPr>
        <p:spPr>
          <a:xfrm>
            <a:off x="608450" y="2610738"/>
            <a:ext cx="4446300" cy="1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Choosing a best credit card that best suits your spending needs is time consuming and complicated.</a:t>
            </a:r>
            <a:endParaRPr sz="2000"/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30776" r="27537" t="0"/>
          <a:stretch/>
        </p:blipFill>
        <p:spPr>
          <a:xfrm>
            <a:off x="5340100" y="-162"/>
            <a:ext cx="3803899" cy="51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Magazine Pitch Deck by Slidesgo">
  <a:themeElements>
    <a:clrScheme name="Simple Light">
      <a:dk1>
        <a:srgbClr val="191919"/>
      </a:dk1>
      <a:lt1>
        <a:srgbClr val="FFFFFF"/>
      </a:lt1>
      <a:dk2>
        <a:srgbClr val="27BBDE"/>
      </a:dk2>
      <a:lt2>
        <a:srgbClr val="EFEFEF"/>
      </a:lt2>
      <a:accent1>
        <a:srgbClr val="434343"/>
      </a:accent1>
      <a:accent2>
        <a:srgbClr val="CCCCCC"/>
      </a:accent2>
      <a:accent3>
        <a:srgbClr val="B7B7B7"/>
      </a:accent3>
      <a:accent4>
        <a:srgbClr val="66666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