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Lst>
  <p:sldSz cx="9144000" cy="5143500" type="screen16x9"/>
  <p:notesSz cx="6858000" cy="9144000"/>
  <p:embeddedFontLst>
    <p:embeddedFont>
      <p:font typeface="Hammersmith One" panose="02010703030501060504" pitchFamily="2" charset="77"/>
      <p:regular r:id="rId29"/>
    </p:embeddedFont>
    <p:embeddedFont>
      <p:font typeface="Nunito" pitchFamily="2" charset="77"/>
      <p:regular r:id="rId30"/>
      <p:bold r:id="rId31"/>
      <p:italic r:id="rId32"/>
      <p:boldItalic r:id="rId33"/>
    </p:embeddedFont>
    <p:embeddedFont>
      <p:font typeface="Roboto Condensed Light" panose="020F0302020204030204" pitchFamily="34" charset="0"/>
      <p:regular r:id="rId34"/>
      <p:italic r:id="rId35"/>
    </p:embeddedFont>
    <p:embeddedFont>
      <p:font typeface="Ubuntu" panose="020B0504030602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95EBDA-7879-40BE-B9CD-756837E04ED7}">
  <a:tblStyle styleId="{2095EBDA-7879-40BE-B9CD-756837E04E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44" d="100"/>
          <a:sy n="144" d="100"/>
        </p:scale>
        <p:origin x="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Audience: Buyers and Sellers</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43d017d692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43d017d692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43d017d692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43d017d692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143d017d692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143d017d692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143d017d692_6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143d017d692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143d017d692_6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143d017d692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43d017d692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43d017d69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143d017d69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143d017d69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143d017d692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143d017d692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43d017d692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143d017d692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143d017d692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143d017d692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c6a01074ef_0_17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Intro and Problem Statement: Qi Xiang</a:t>
            </a:r>
            <a:endParaRPr sz="11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EDA: Jinru</a:t>
            </a:r>
            <a:endParaRPr sz="11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Model Results and describe Features: Junwei</a:t>
            </a:r>
            <a:endParaRPr sz="11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Limitations: Keith</a:t>
            </a:r>
            <a:endParaRPr sz="1150">
              <a:solidFill>
                <a:schemeClr val="dk1"/>
              </a:solidFill>
              <a:highlight>
                <a:schemeClr val="lt1"/>
              </a:highlight>
            </a:endParaRPr>
          </a:p>
          <a:p>
            <a:pPr marL="0" lvl="0" indent="0" algn="l" rtl="0">
              <a:spcBef>
                <a:spcPts val="0"/>
              </a:spcBef>
              <a:spcAft>
                <a:spcPts val="0"/>
              </a:spcAft>
              <a:buNone/>
            </a:pPr>
            <a:r>
              <a:rPr lang="en" sz="1150">
                <a:solidFill>
                  <a:schemeClr val="dk1"/>
                </a:solidFill>
                <a:highlight>
                  <a:schemeClr val="lt1"/>
                </a:highlight>
              </a:rPr>
              <a:t>Conclusions and recommendations: Keith</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c6a01074ef_0_19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c6a01074ef_0_19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143d017d692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143d017d692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0474B"/>
                </a:solidFill>
                <a:latin typeface="Manjari"/>
                <a:ea typeface="Manjari"/>
                <a:cs typeface="Manjari"/>
                <a:sym typeface="Manjari"/>
              </a:rPr>
              <a:t>Quality of data ~ Model performance</a:t>
            </a:r>
            <a:endParaRPr sz="1600">
              <a:solidFill>
                <a:srgbClr val="40474B"/>
              </a:solidFill>
              <a:latin typeface="Manjari"/>
              <a:ea typeface="Manjari"/>
              <a:cs typeface="Manjari"/>
              <a:sym typeface="Manjari"/>
            </a:endParaRPr>
          </a:p>
          <a:p>
            <a:pPr marL="0" lvl="0" indent="0" algn="l" rtl="0">
              <a:spcBef>
                <a:spcPts val="1600"/>
              </a:spcBef>
              <a:spcAft>
                <a:spcPts val="0"/>
              </a:spcAft>
              <a:buNone/>
            </a:pPr>
            <a:r>
              <a:rPr lang="en" sz="1600">
                <a:solidFill>
                  <a:srgbClr val="40474B"/>
                </a:solidFill>
                <a:latin typeface="Manjari"/>
                <a:ea typeface="Manjari"/>
                <a:cs typeface="Manjari"/>
                <a:sym typeface="Manjari"/>
              </a:rPr>
              <a:t>Model uses ordinal data: overall qual, overall condition, functional, bsmt qual</a:t>
            </a:r>
            <a:endParaRPr sz="1600">
              <a:solidFill>
                <a:srgbClr val="40474B"/>
              </a:solidFill>
              <a:latin typeface="Manjari"/>
              <a:ea typeface="Manjari"/>
              <a:cs typeface="Manjari"/>
              <a:sym typeface="Manjari"/>
            </a:endParaRPr>
          </a:p>
          <a:p>
            <a:pPr marL="0" lvl="0" indent="0" algn="l" rtl="0">
              <a:spcBef>
                <a:spcPts val="1600"/>
              </a:spcBef>
              <a:spcAft>
                <a:spcPts val="0"/>
              </a:spcAft>
              <a:buNone/>
            </a:pPr>
            <a:r>
              <a:rPr lang="en" sz="1600">
                <a:solidFill>
                  <a:srgbClr val="40474B"/>
                </a:solidFill>
                <a:latin typeface="Manjari"/>
                <a:ea typeface="Manjari"/>
                <a:cs typeface="Manjari"/>
                <a:sym typeface="Manjari"/>
              </a:rPr>
              <a:t>Unclearly defined ratings - Buyer/seller interpretation differs from dataset</a:t>
            </a:r>
            <a:endParaRPr sz="1600">
              <a:solidFill>
                <a:srgbClr val="40474B"/>
              </a:solidFill>
              <a:latin typeface="Manjari"/>
              <a:ea typeface="Manjari"/>
              <a:cs typeface="Manjari"/>
              <a:sym typeface="Manjari"/>
            </a:endParaRPr>
          </a:p>
          <a:p>
            <a:pPr marL="0" lvl="0" indent="0" algn="l" rtl="0">
              <a:spcBef>
                <a:spcPts val="16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143cf27ec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143cf27e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c6a01074ef_0_19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143cf27ecc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143cf27ec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143cf27ecc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143cf27ecc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43cf27ecc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43cf27ec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comparison approach, cost approach, and income capitalization approach</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c33250489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c33250489b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chemeClr val="lt1"/>
                </a:highlight>
              </a:rPr>
              <a:t>Based on your last year app/web performance and customer review, we observed that web/app usage 5.27 session by day and 158.1 session by month but only 1.27 success session transaction through the web. And with a price prediction accuracy of around 81%, so today we are reaching out to you to provide you a better solution.</a:t>
            </a:r>
            <a:endParaRPr sz="12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0" lvl="0" indent="0" algn="l" rtl="0">
              <a:spcBef>
                <a:spcPts val="0"/>
              </a:spcBef>
              <a:spcAft>
                <a:spcPts val="0"/>
              </a:spcAft>
              <a:buNone/>
            </a:pPr>
            <a:r>
              <a:rPr lang="en" sz="1200">
                <a:solidFill>
                  <a:schemeClr val="dk1"/>
                </a:solidFill>
                <a:highlight>
                  <a:schemeClr val="lt1"/>
                </a:highlight>
              </a:rPr>
              <a:t>Clients frequently expect realtors to provide quick back-of-the-envelope estimates of market value based on experience and market transactions in this age of digitization when efficiency comes at a cost. A thorough evaluation by a valuer requires some time and is frequently completed only when the buyer is prepared to commit. The estimation then forms the foundation of the negotiation with the seller. Expectations are not met and loan approval may be impacted when the actual valuation differs from the initial estimate, potentially resulting in deal loss.</a:t>
            </a:r>
            <a:endParaRPr sz="1200">
              <a:solidFill>
                <a:schemeClr val="dk1"/>
              </a:solidFill>
              <a:highlight>
                <a:schemeClr val="lt1"/>
              </a:highlight>
            </a:endParaRPr>
          </a:p>
          <a:p>
            <a:pPr marL="0" lvl="0" indent="0" algn="l" rtl="0">
              <a:spcBef>
                <a:spcPts val="0"/>
              </a:spcBef>
              <a:spcAft>
                <a:spcPts val="0"/>
              </a:spcAft>
              <a:buNone/>
            </a:pPr>
            <a:r>
              <a:rPr lang="en" sz="1200">
                <a:solidFill>
                  <a:schemeClr val="dk1"/>
                </a:solidFill>
                <a:highlight>
                  <a:schemeClr val="lt1"/>
                </a:highlight>
              </a:rPr>
              <a:t>So with those in minds, we are using data science to predict the prices, so that we will be able to come up with more competitive and hopefully reasonable prices. We are also looking for important features that homeowners can look into to potentially improve the property's sales value.</a:t>
            </a:r>
            <a:endParaRPr sz="1200">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c6a01074ef_0_20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0474B"/>
                </a:solidFill>
                <a:latin typeface="Manjari"/>
                <a:ea typeface="Manjari"/>
                <a:cs typeface="Manjari"/>
                <a:sym typeface="Manjari"/>
              </a:rPr>
              <a:t>Therefore, our objective is to present a model with a solution that addresses these problem statement.</a:t>
            </a:r>
            <a:endParaRPr sz="1200" b="1">
              <a:solidFill>
                <a:srgbClr val="40474B"/>
              </a:solidFill>
              <a:latin typeface="Manjari"/>
              <a:ea typeface="Manjari"/>
              <a:cs typeface="Manjari"/>
              <a:sym typeface="Manjari"/>
            </a:endParaRPr>
          </a:p>
          <a:p>
            <a:pPr marL="457200" lvl="0" indent="-304800" algn="l" rtl="0">
              <a:spcBef>
                <a:spcPts val="0"/>
              </a:spcBef>
              <a:spcAft>
                <a:spcPts val="0"/>
              </a:spcAft>
              <a:buClr>
                <a:srgbClr val="40474B"/>
              </a:buClr>
              <a:buSzPts val="1200"/>
              <a:buFont typeface="Manjari"/>
              <a:buAutoNum type="arabicPeriod"/>
            </a:pPr>
            <a:r>
              <a:rPr lang="en" sz="1200">
                <a:solidFill>
                  <a:srgbClr val="40474B"/>
                </a:solidFill>
                <a:latin typeface="Manjari"/>
                <a:ea typeface="Manjari"/>
                <a:cs typeface="Manjari"/>
                <a:sym typeface="Manjari"/>
              </a:rPr>
              <a:t>To determine the features that can be improved to drive up prices.</a:t>
            </a:r>
            <a:endParaRPr sz="1200">
              <a:solidFill>
                <a:srgbClr val="40474B"/>
              </a:solidFill>
              <a:latin typeface="Manjari"/>
              <a:ea typeface="Manjari"/>
              <a:cs typeface="Manjari"/>
              <a:sym typeface="Manjari"/>
            </a:endParaRPr>
          </a:p>
          <a:p>
            <a:pPr marL="457200" lvl="0" indent="-304800" algn="l" rtl="0">
              <a:spcBef>
                <a:spcPts val="0"/>
              </a:spcBef>
              <a:spcAft>
                <a:spcPts val="0"/>
              </a:spcAft>
              <a:buClr>
                <a:srgbClr val="40474B"/>
              </a:buClr>
              <a:buSzPts val="1200"/>
              <a:buFont typeface="Manjari"/>
              <a:buAutoNum type="arabicPeriod"/>
            </a:pPr>
            <a:r>
              <a:rPr lang="en" sz="1200">
                <a:solidFill>
                  <a:srgbClr val="40474B"/>
                </a:solidFill>
                <a:latin typeface="Manjari"/>
                <a:ea typeface="Manjari"/>
                <a:cs typeface="Manjari"/>
                <a:sym typeface="Manjari"/>
              </a:rPr>
              <a:t>To pinpoint the features that have a negative impact on prices.</a:t>
            </a:r>
            <a:endParaRPr sz="1200">
              <a:solidFill>
                <a:srgbClr val="40474B"/>
              </a:solidFill>
              <a:latin typeface="Manjari"/>
              <a:ea typeface="Manjari"/>
              <a:cs typeface="Manjari"/>
              <a:sym typeface="Manja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6a01074ef_0_18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fdf94b487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fdf94b487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200">
              <a:solidFill>
                <a:srgbClr val="40474B"/>
              </a:solidFill>
              <a:latin typeface="Manjari"/>
              <a:ea typeface="Manjari"/>
              <a:cs typeface="Manjari"/>
              <a:sym typeface="Manja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fdf94b487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fdf94b487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200">
              <a:solidFill>
                <a:srgbClr val="40474B"/>
              </a:solidFill>
              <a:latin typeface="Manjari"/>
              <a:ea typeface="Manjari"/>
              <a:cs typeface="Manjari"/>
              <a:sym typeface="Manja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143d017d692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143d017d692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3.xml"/><Relationship Id="rId1" Type="http://schemas.openxmlformats.org/officeDocument/2006/relationships/slideMaster" Target="../slideMasters/slideMaster1.xml"/><Relationship Id="rId5" Type="http://schemas.openxmlformats.org/officeDocument/2006/relationships/slide" Target="../slides/slide23.xml"/><Relationship Id="rId4" Type="http://schemas.openxmlformats.org/officeDocument/2006/relationships/slide" Target="../slides/slide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rId4" action="ppaction://hlinksldjump"/>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rId4" action="ppaction://hlinksldjump"/>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5"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5"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6.xml"/><Relationship Id="rId5" Type="http://schemas.openxmlformats.org/officeDocument/2006/relationships/slide" Target="slide20.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38.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Ames Predicting Property Price</a:t>
            </a:r>
            <a:endParaRPr>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Prepared for : Management of BestEstate Co.</a:t>
            </a:r>
            <a:endParaRPr/>
          </a:p>
        </p:txBody>
      </p:sp>
      <p:sp>
        <p:nvSpPr>
          <p:cNvPr id="1318" name="Google Shape;1318;p52"/>
          <p:cNvSpPr txBox="1">
            <a:spLocks noGrp="1"/>
          </p:cNvSpPr>
          <p:nvPr>
            <p:ph type="subTitle" idx="1"/>
          </p:nvPr>
        </p:nvSpPr>
        <p:spPr>
          <a:xfrm>
            <a:off x="1283100" y="4685400"/>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DSI 31’s Best Team</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4"/>
        <p:cNvGrpSpPr/>
        <p:nvPr/>
      </p:nvGrpSpPr>
      <p:grpSpPr>
        <a:xfrm>
          <a:off x="0" y="0"/>
          <a:ext cx="0" cy="0"/>
          <a:chOff x="0" y="0"/>
          <a:chExt cx="0" cy="0"/>
        </a:xfrm>
      </p:grpSpPr>
      <p:pic>
        <p:nvPicPr>
          <p:cNvPr id="1385" name="Google Shape;1385;p61"/>
          <p:cNvPicPr preferRelativeResize="0"/>
          <p:nvPr/>
        </p:nvPicPr>
        <p:blipFill>
          <a:blip r:embed="rId3">
            <a:alphaModFix/>
          </a:blip>
          <a:stretch>
            <a:fillRect/>
          </a:stretch>
        </p:blipFill>
        <p:spPr>
          <a:xfrm>
            <a:off x="1870850" y="971675"/>
            <a:ext cx="5117626" cy="4108776"/>
          </a:xfrm>
          <a:prstGeom prst="rect">
            <a:avLst/>
          </a:prstGeom>
          <a:noFill/>
          <a:ln>
            <a:noFill/>
          </a:ln>
        </p:spPr>
      </p:pic>
      <p:sp>
        <p:nvSpPr>
          <p:cNvPr id="1386" name="Google Shape;1386;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Top 10 Features correlating with Sale Price</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Most of Ames houses have mid-range Overall Quality score</a:t>
            </a:r>
            <a:endParaRPr sz="2300"/>
          </a:p>
        </p:txBody>
      </p:sp>
      <p:pic>
        <p:nvPicPr>
          <p:cNvPr id="1392" name="Google Shape;1392;p62"/>
          <p:cNvPicPr preferRelativeResize="0"/>
          <p:nvPr/>
        </p:nvPicPr>
        <p:blipFill>
          <a:blip r:embed="rId3">
            <a:alphaModFix/>
          </a:blip>
          <a:stretch>
            <a:fillRect/>
          </a:stretch>
        </p:blipFill>
        <p:spPr>
          <a:xfrm>
            <a:off x="2627574" y="962725"/>
            <a:ext cx="4066451" cy="39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pic>
        <p:nvPicPr>
          <p:cNvPr id="1397" name="Google Shape;1397;p63"/>
          <p:cNvPicPr preferRelativeResize="0"/>
          <p:nvPr/>
        </p:nvPicPr>
        <p:blipFill>
          <a:blip r:embed="rId3">
            <a:alphaModFix/>
          </a:blip>
          <a:stretch>
            <a:fillRect/>
          </a:stretch>
        </p:blipFill>
        <p:spPr>
          <a:xfrm>
            <a:off x="1114100" y="772625"/>
            <a:ext cx="6541225" cy="4218474"/>
          </a:xfrm>
          <a:prstGeom prst="rect">
            <a:avLst/>
          </a:prstGeom>
          <a:noFill/>
          <a:ln>
            <a:noFill/>
          </a:ln>
        </p:spPr>
      </p:pic>
      <p:sp>
        <p:nvSpPr>
          <p:cNvPr id="1398" name="Google Shape;1398;p63"/>
          <p:cNvSpPr txBox="1">
            <a:spLocks noGrp="1"/>
          </p:cNvSpPr>
          <p:nvPr>
            <p:ph type="title"/>
          </p:nvPr>
        </p:nvSpPr>
        <p:spPr>
          <a:xfrm>
            <a:off x="713250" y="2944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Sale Price increases with Overall Quality</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2"/>
        <p:cNvGrpSpPr/>
        <p:nvPr/>
      </p:nvGrpSpPr>
      <p:grpSpPr>
        <a:xfrm>
          <a:off x="0" y="0"/>
          <a:ext cx="0" cy="0"/>
          <a:chOff x="0" y="0"/>
          <a:chExt cx="0" cy="0"/>
        </a:xfrm>
      </p:grpSpPr>
      <p:sp>
        <p:nvSpPr>
          <p:cNvPr id="1403" name="Google Shape;1403;p6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In general, Sale Price increases as Above Grade Living Area increases</a:t>
            </a:r>
            <a:endParaRPr sz="2500"/>
          </a:p>
        </p:txBody>
      </p:sp>
      <p:pic>
        <p:nvPicPr>
          <p:cNvPr id="1404" name="Google Shape;1404;p64"/>
          <p:cNvPicPr preferRelativeResize="0"/>
          <p:nvPr/>
        </p:nvPicPr>
        <p:blipFill>
          <a:blip r:embed="rId3">
            <a:alphaModFix/>
          </a:blip>
          <a:stretch>
            <a:fillRect/>
          </a:stretch>
        </p:blipFill>
        <p:spPr>
          <a:xfrm>
            <a:off x="851350" y="987675"/>
            <a:ext cx="7466650" cy="40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65"/>
          <p:cNvSpPr txBox="1">
            <a:spLocks noGrp="1"/>
          </p:cNvSpPr>
          <p:nvPr>
            <p:ph type="title"/>
          </p:nvPr>
        </p:nvSpPr>
        <p:spPr>
          <a:xfrm>
            <a:off x="713250" y="3706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t>Most houses have space for 2 cars but we see higher range of sale prices for houses with 3 cars garage space.</a:t>
            </a:r>
            <a:endParaRPr sz="2200"/>
          </a:p>
        </p:txBody>
      </p:sp>
      <p:pic>
        <p:nvPicPr>
          <p:cNvPr id="1410" name="Google Shape;1410;p65"/>
          <p:cNvPicPr preferRelativeResize="0"/>
          <p:nvPr/>
        </p:nvPicPr>
        <p:blipFill>
          <a:blip r:embed="rId3">
            <a:alphaModFix/>
          </a:blip>
          <a:stretch>
            <a:fillRect/>
          </a:stretch>
        </p:blipFill>
        <p:spPr>
          <a:xfrm>
            <a:off x="696088" y="835925"/>
            <a:ext cx="7751818" cy="4002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66"/>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Selection</a:t>
            </a:r>
            <a:endParaRPr/>
          </a:p>
        </p:txBody>
      </p:sp>
      <p:sp>
        <p:nvSpPr>
          <p:cNvPr id="1416" name="Google Shape;1416;p66"/>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417" name="Google Shape;1417;p66"/>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Test Results</a:t>
            </a:r>
            <a:endParaRPr/>
          </a:p>
        </p:txBody>
      </p:sp>
      <p:sp>
        <p:nvSpPr>
          <p:cNvPr id="1423" name="Google Shape;1423;p67"/>
          <p:cNvSpPr txBox="1">
            <a:spLocks noGrp="1"/>
          </p:cNvSpPr>
          <p:nvPr>
            <p:ph type="subTitle" idx="1"/>
          </p:nvPr>
        </p:nvSpPr>
        <p:spPr>
          <a:xfrm>
            <a:off x="910475" y="3703675"/>
            <a:ext cx="7323000" cy="767400"/>
          </a:xfrm>
          <a:prstGeom prst="rect">
            <a:avLst/>
          </a:prstGeom>
        </p:spPr>
        <p:txBody>
          <a:bodyPr spcFirstLastPara="1" wrap="square" lIns="91425" tIns="91425" rIns="91425" bIns="91425" anchor="t" anchorCtr="0">
            <a:noAutofit/>
          </a:bodyPr>
          <a:lstStyle/>
          <a:p>
            <a:pPr marL="457200" lvl="0" indent="-295275" algn="l" rtl="0">
              <a:lnSpc>
                <a:spcPct val="150000"/>
              </a:lnSpc>
              <a:spcBef>
                <a:spcPts val="0"/>
              </a:spcBef>
              <a:spcAft>
                <a:spcPts val="0"/>
              </a:spcAft>
              <a:buSzPts val="1050"/>
              <a:buChar char="●"/>
            </a:pPr>
            <a:r>
              <a:rPr lang="en" b="1"/>
              <a:t>Ridge Regression</a:t>
            </a:r>
            <a:r>
              <a:rPr lang="en"/>
              <a:t> is the best performing model!</a:t>
            </a:r>
            <a:endParaRPr/>
          </a:p>
          <a:p>
            <a:pPr marL="457200" lvl="0" indent="-295275" algn="l" rtl="0">
              <a:lnSpc>
                <a:spcPct val="150000"/>
              </a:lnSpc>
              <a:spcBef>
                <a:spcPts val="0"/>
              </a:spcBef>
              <a:spcAft>
                <a:spcPts val="0"/>
              </a:spcAft>
              <a:buSzPts val="1050"/>
              <a:buChar char="●"/>
            </a:pPr>
            <a:r>
              <a:rPr lang="en"/>
              <a:t>This is in line with our understanding of machine learning models.</a:t>
            </a:r>
            <a:endParaRPr/>
          </a:p>
        </p:txBody>
      </p:sp>
      <p:graphicFrame>
        <p:nvGraphicFramePr>
          <p:cNvPr id="1424" name="Google Shape;1424;p67"/>
          <p:cNvGraphicFramePr/>
          <p:nvPr/>
        </p:nvGraphicFramePr>
        <p:xfrm>
          <a:off x="910475" y="1292225"/>
          <a:ext cx="3000000" cy="3000000"/>
        </p:xfrm>
        <a:graphic>
          <a:graphicData uri="http://schemas.openxmlformats.org/drawingml/2006/table">
            <a:tbl>
              <a:tblPr>
                <a:noFill/>
                <a:tableStyleId>{2095EBDA-7879-40BE-B9CD-756837E04ED7}</a:tableStyleId>
              </a:tblPr>
              <a:tblGrid>
                <a:gridCol w="3661525">
                  <a:extLst>
                    <a:ext uri="{9D8B030D-6E8A-4147-A177-3AD203B41FA5}">
                      <a16:colId xmlns:a16="http://schemas.microsoft.com/office/drawing/2014/main" val="20000"/>
                    </a:ext>
                  </a:extLst>
                </a:gridCol>
                <a:gridCol w="3661525">
                  <a:extLst>
                    <a:ext uri="{9D8B030D-6E8A-4147-A177-3AD203B41FA5}">
                      <a16:colId xmlns:a16="http://schemas.microsoft.com/office/drawing/2014/main" val="20001"/>
                    </a:ext>
                  </a:extLst>
                </a:gridCol>
              </a:tblGrid>
              <a:tr h="436750">
                <a:tc>
                  <a:txBody>
                    <a:bodyPr/>
                    <a:lstStyle/>
                    <a:p>
                      <a:pPr marL="0" lvl="0" indent="0" algn="ctr" rtl="0">
                        <a:spcBef>
                          <a:spcPts val="0"/>
                        </a:spcBef>
                        <a:spcAft>
                          <a:spcPts val="0"/>
                        </a:spcAft>
                        <a:buNone/>
                      </a:pPr>
                      <a:r>
                        <a:rPr lang="en" sz="1600" b="1">
                          <a:latin typeface="Manjari"/>
                          <a:ea typeface="Manjari"/>
                          <a:cs typeface="Manjari"/>
                          <a:sym typeface="Manjari"/>
                        </a:rPr>
                        <a:t>Model</a:t>
                      </a:r>
                      <a:endParaRPr sz="1600" b="1">
                        <a:latin typeface="Manjari"/>
                        <a:ea typeface="Manjari"/>
                        <a:cs typeface="Manjari"/>
                        <a:sym typeface="Manjari"/>
                      </a:endParaRPr>
                    </a:p>
                  </a:txBody>
                  <a:tcPr marL="91425" marR="91425" marT="91425" marB="91425">
                    <a:solidFill>
                      <a:srgbClr val="EDECDF"/>
                    </a:solidFill>
                  </a:tcPr>
                </a:tc>
                <a:tc>
                  <a:txBody>
                    <a:bodyPr/>
                    <a:lstStyle/>
                    <a:p>
                      <a:pPr marL="0" lvl="0" indent="0" algn="ctr" rtl="0">
                        <a:spcBef>
                          <a:spcPts val="0"/>
                        </a:spcBef>
                        <a:spcAft>
                          <a:spcPts val="0"/>
                        </a:spcAft>
                        <a:buNone/>
                      </a:pPr>
                      <a:r>
                        <a:rPr lang="en" sz="1600" b="1">
                          <a:latin typeface="Manjari"/>
                          <a:ea typeface="Manjari"/>
                          <a:cs typeface="Manjari"/>
                          <a:sym typeface="Manjari"/>
                        </a:rPr>
                        <a:t>Test Results</a:t>
                      </a:r>
                      <a:endParaRPr sz="1600" b="1">
                        <a:latin typeface="Manjari"/>
                        <a:ea typeface="Manjari"/>
                        <a:cs typeface="Manjari"/>
                        <a:sym typeface="Manjari"/>
                      </a:endParaRPr>
                    </a:p>
                  </a:txBody>
                  <a:tcPr marL="91425" marR="91425" marT="91425" marB="91425">
                    <a:solidFill>
                      <a:schemeClr val="lt1"/>
                    </a:solidFill>
                  </a:tcPr>
                </a:tc>
                <a:extLst>
                  <a:ext uri="{0D108BD9-81ED-4DB2-BD59-A6C34878D82A}">
                    <a16:rowId xmlns:a16="http://schemas.microsoft.com/office/drawing/2014/main" val="10000"/>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Baseline Model</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-0.00115</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1"/>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Linear Regression</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0.89199</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2"/>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Ridge Regression</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0.89355</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3"/>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Lasso Regression</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0.89233</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4"/>
                  </a:ext>
                </a:extLst>
              </a:tr>
            </a:tbl>
          </a:graphicData>
        </a:graphic>
      </p:graphicFrame>
      <p:sp>
        <p:nvSpPr>
          <p:cNvPr id="1425" name="Google Shape;1425;p67"/>
          <p:cNvSpPr/>
          <p:nvPr/>
        </p:nvSpPr>
        <p:spPr>
          <a:xfrm>
            <a:off x="5782225" y="2667000"/>
            <a:ext cx="1221600" cy="336300"/>
          </a:xfrm>
          <a:prstGeom prst="ellipse">
            <a:avLst/>
          </a:prstGeom>
          <a:solidFill>
            <a:srgbClr val="F2F2F2">
              <a:alpha val="0"/>
            </a:srgbClr>
          </a:solidFill>
          <a:ln w="28575" cap="flat" cmpd="sng">
            <a:solidFill>
              <a:srgbClr val="EC3A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5"/>
                                        </p:tgtEl>
                                        <p:attrNameLst>
                                          <p:attrName>style.visibility</p:attrName>
                                        </p:attrNameLst>
                                      </p:cBhvr>
                                      <p:to>
                                        <p:strVal val="visible"/>
                                      </p:to>
                                    </p:set>
                                    <p:animEffect transition="in" filter="fade">
                                      <p:cBhvr>
                                        <p:cTn id="7" dur="1000"/>
                                        <p:tgtEl>
                                          <p:spTgt spid="14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
                                        </p:tgtEl>
                                        <p:attrNameLst>
                                          <p:attrName>style.visibility</p:attrName>
                                        </p:attrNameLst>
                                      </p:cBhvr>
                                      <p:to>
                                        <p:strVal val="visible"/>
                                      </p:to>
                                    </p:set>
                                    <p:animEffect transition="in" filter="fade">
                                      <p:cBhvr>
                                        <p:cTn id="12" dur="1000"/>
                                        <p:tgtEl>
                                          <p:spTgt spid="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6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Interpretation of Model Coefficients</a:t>
            </a:r>
            <a:endParaRPr/>
          </a:p>
        </p:txBody>
      </p:sp>
      <p:sp>
        <p:nvSpPr>
          <p:cNvPr id="1431" name="Google Shape;1431;p68"/>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307975" algn="l" rtl="0">
              <a:lnSpc>
                <a:spcPct val="150000"/>
              </a:lnSpc>
              <a:spcBef>
                <a:spcPts val="0"/>
              </a:spcBef>
              <a:spcAft>
                <a:spcPts val="0"/>
              </a:spcAft>
              <a:buSzPts val="1250"/>
              <a:buChar char="●"/>
            </a:pPr>
            <a:r>
              <a:rPr lang="en" sz="1800"/>
              <a:t>Positive coefficient means increase in a variable will cause the sale price to increase.</a:t>
            </a:r>
            <a:br>
              <a:rPr lang="en" sz="1800"/>
            </a:br>
            <a:endParaRPr sz="1800"/>
          </a:p>
          <a:p>
            <a:pPr marL="457200" lvl="0" indent="-342900" algn="l" rtl="0">
              <a:lnSpc>
                <a:spcPct val="150000"/>
              </a:lnSpc>
              <a:spcBef>
                <a:spcPts val="0"/>
              </a:spcBef>
              <a:spcAft>
                <a:spcPts val="0"/>
              </a:spcAft>
              <a:buSzPts val="1800"/>
              <a:buChar char="●"/>
            </a:pPr>
            <a:r>
              <a:rPr lang="en" sz="1800"/>
              <a:t>Negative coefficient means increase in a variable will  then cause the sale price to decrease.</a:t>
            </a:r>
            <a:br>
              <a:rPr lang="en" sz="1800"/>
            </a:br>
            <a:endParaRPr sz="1800"/>
          </a:p>
          <a:p>
            <a:pPr marL="457200" lvl="0" indent="-307975" algn="l" rtl="0">
              <a:lnSpc>
                <a:spcPct val="150000"/>
              </a:lnSpc>
              <a:spcBef>
                <a:spcPts val="0"/>
              </a:spcBef>
              <a:spcAft>
                <a:spcPts val="0"/>
              </a:spcAft>
              <a:buSzPts val="1250"/>
              <a:buChar char="●"/>
            </a:pPr>
            <a:r>
              <a:rPr lang="en" sz="1800"/>
              <a:t>Value signifies the impact a change in a variable will have on the sale price.</a:t>
            </a:r>
            <a:endParaRPr sz="1800"/>
          </a:p>
          <a:p>
            <a:pPr marL="457200" lvl="0" indent="0" algn="l" rtl="0">
              <a:lnSpc>
                <a:spcPct val="150000"/>
              </a:lnSpc>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70"/>
          <p:cNvSpPr/>
          <p:nvPr/>
        </p:nvSpPr>
        <p:spPr>
          <a:xfrm>
            <a:off x="0" y="0"/>
            <a:ext cx="9144000" cy="4975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3" name="Google Shape;1443;p70" title="Chart"/>
          <p:cNvPicPr preferRelativeResize="0"/>
          <p:nvPr/>
        </p:nvPicPr>
        <p:blipFill>
          <a:blip r:embed="rId3">
            <a:alphaModFix/>
          </a:blip>
          <a:stretch>
            <a:fillRect/>
          </a:stretch>
        </p:blipFill>
        <p:spPr>
          <a:xfrm>
            <a:off x="0" y="111987"/>
            <a:ext cx="9144002" cy="4919527"/>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7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Interpretation of Model Coefficients</a:t>
            </a:r>
            <a:endParaRPr/>
          </a:p>
        </p:txBody>
      </p:sp>
      <p:sp>
        <p:nvSpPr>
          <p:cNvPr id="1449" name="Google Shape;1449;p71"/>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295275" algn="l" rtl="0">
              <a:lnSpc>
                <a:spcPct val="150000"/>
              </a:lnSpc>
              <a:spcBef>
                <a:spcPts val="0"/>
              </a:spcBef>
              <a:spcAft>
                <a:spcPts val="0"/>
              </a:spcAft>
              <a:buSzPts val="1050"/>
              <a:buChar char="●"/>
            </a:pPr>
            <a:r>
              <a:rPr lang="en"/>
              <a:t>Average Sale Price = $183,000</a:t>
            </a:r>
            <a:endParaRPr/>
          </a:p>
        </p:txBody>
      </p:sp>
      <p:graphicFrame>
        <p:nvGraphicFramePr>
          <p:cNvPr id="1450" name="Google Shape;1450;p71"/>
          <p:cNvGraphicFramePr/>
          <p:nvPr/>
        </p:nvGraphicFramePr>
        <p:xfrm>
          <a:off x="952500" y="1619250"/>
          <a:ext cx="3000000" cy="3000000"/>
        </p:xfrm>
        <a:graphic>
          <a:graphicData uri="http://schemas.openxmlformats.org/drawingml/2006/table">
            <a:tbl>
              <a:tblPr>
                <a:noFill/>
                <a:tableStyleId>{2095EBDA-7879-40BE-B9CD-756837E04ED7}</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Variable</a:t>
                      </a:r>
                      <a:endParaRPr b="1"/>
                    </a:p>
                  </a:txBody>
                  <a:tcPr marL="91425" marR="91425" marT="91425" marB="91425" anchor="ctr">
                    <a:solidFill>
                      <a:schemeClr val="lt1"/>
                    </a:solidFill>
                  </a:tcPr>
                </a:tc>
                <a:tc>
                  <a:txBody>
                    <a:bodyPr/>
                    <a:lstStyle/>
                    <a:p>
                      <a:pPr marL="0" lvl="0" indent="0" algn="ctr" rtl="0">
                        <a:spcBef>
                          <a:spcPts val="0"/>
                        </a:spcBef>
                        <a:spcAft>
                          <a:spcPts val="0"/>
                        </a:spcAft>
                        <a:buNone/>
                      </a:pPr>
                      <a:r>
                        <a:rPr lang="en" b="1"/>
                        <a:t>Coefficient values</a:t>
                      </a:r>
                      <a:endParaRPr b="1"/>
                    </a:p>
                  </a:txBody>
                  <a:tcPr marL="91425" marR="91425" marT="91425" marB="91425" anchor="ctr">
                    <a:solidFill>
                      <a:schemeClr val="lt1"/>
                    </a:solidFill>
                  </a:tcPr>
                </a:tc>
                <a:tc>
                  <a:txBody>
                    <a:bodyPr/>
                    <a:lstStyle/>
                    <a:p>
                      <a:pPr marL="0" lvl="0" indent="0" algn="ctr" rtl="0">
                        <a:spcBef>
                          <a:spcPts val="0"/>
                        </a:spcBef>
                        <a:spcAft>
                          <a:spcPts val="0"/>
                        </a:spcAft>
                        <a:buNone/>
                      </a:pPr>
                      <a:r>
                        <a:rPr lang="en" b="1"/>
                        <a:t>% ↑ for every 1 Unit ↑ in Variable</a:t>
                      </a:r>
                      <a:endParaRPr b="1"/>
                    </a:p>
                  </a:txBody>
                  <a:tcPr marL="91425" marR="91425" marT="91425" marB="91425" anchor="ctr">
                    <a:solidFill>
                      <a:schemeClr val="lt1"/>
                    </a:solidFill>
                  </a:tcPr>
                </a:tc>
                <a:tc>
                  <a:txBody>
                    <a:bodyPr/>
                    <a:lstStyle/>
                    <a:p>
                      <a:pPr marL="0" lvl="0" indent="0" algn="ctr" rtl="0">
                        <a:spcBef>
                          <a:spcPts val="0"/>
                        </a:spcBef>
                        <a:spcAft>
                          <a:spcPts val="0"/>
                        </a:spcAft>
                        <a:buNone/>
                      </a:pPr>
                      <a:r>
                        <a:rPr lang="en" b="1"/>
                        <a:t>% ↑ in Monetary Value</a:t>
                      </a:r>
                      <a:endParaRPr b="1"/>
                    </a:p>
                  </a:txBody>
                  <a:tcPr marL="91425" marR="91425" marT="91425" marB="91425" anchor="ctr">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5891AD"/>
                          </a:solidFill>
                        </a:rPr>
                        <a:t>Abv Grd Liv Area (Sqft)</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0.178</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17.80%</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$33,000</a:t>
                      </a:r>
                      <a:endParaRPr>
                        <a:solidFill>
                          <a:srgbClr val="5891AD"/>
                        </a:solidFill>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5891AD"/>
                          </a:solidFill>
                        </a:rPr>
                        <a:t>Overall Quality</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0.154</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11.27%</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$21,000</a:t>
                      </a:r>
                      <a:endParaRPr>
                        <a:solidFill>
                          <a:srgbClr val="5891AD"/>
                        </a:solidFill>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5891AD"/>
                          </a:solidFill>
                        </a:rPr>
                        <a:t>Overall Condition</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0.069</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4.90%</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$9,000</a:t>
                      </a:r>
                      <a:endParaRPr>
                        <a:solidFill>
                          <a:srgbClr val="5891AD"/>
                        </a:solidFill>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DD7E6B"/>
                          </a:solidFill>
                        </a:rPr>
                        <a:t>Zone - Resid Med Density</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-0.037</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-2.53%</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-$5,000</a:t>
                      </a:r>
                      <a:endParaRPr>
                        <a:solidFill>
                          <a:srgbClr val="DD7E6B"/>
                        </a:solidFill>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DD7E6B"/>
                          </a:solidFill>
                        </a:rPr>
                        <a:t>Zone - Commercial</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-0.037</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-2.53%</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-$5,000</a:t>
                      </a:r>
                      <a:endParaRPr>
                        <a:solidFill>
                          <a:srgbClr val="DD7E6B"/>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24" name="Google Shape;1324;p53">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Introduction &amp; Problem Statement</a:t>
            </a:r>
            <a:endParaRPr/>
          </a:p>
        </p:txBody>
      </p:sp>
      <p:sp>
        <p:nvSpPr>
          <p:cNvPr id="1325" name="Google Shape;1325;p53">
            <a:hlinkClick r:id="rId4" action="ppaction://hlinksldjump"/>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Model Selection</a:t>
            </a:r>
            <a:endParaRPr/>
          </a:p>
        </p:txBody>
      </p:sp>
      <p:sp>
        <p:nvSpPr>
          <p:cNvPr id="1326" name="Google Shape;1326;p53">
            <a:hlinkClick r:id="" action="ppaction://noaction"/>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EDA</a:t>
            </a:r>
            <a:endParaRPr/>
          </a:p>
        </p:txBody>
      </p:sp>
      <p:sp>
        <p:nvSpPr>
          <p:cNvPr id="1327" name="Google Shape;1327;p53">
            <a:hlinkClick r:id="rId5" action="ppaction://hlinksldjump"/>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Limitations</a:t>
            </a:r>
            <a:endParaRPr/>
          </a:p>
        </p:txBody>
      </p:sp>
      <p:sp>
        <p:nvSpPr>
          <p:cNvPr id="1328" name="Google Shape;1328;p53">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29" name="Google Shape;1329;p53">
            <a:hlinkClick r:id="rId6" action="ppaction://hlinksldjump"/>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03</a:t>
            </a:r>
            <a:endParaRPr/>
          </a:p>
        </p:txBody>
      </p:sp>
      <p:sp>
        <p:nvSpPr>
          <p:cNvPr id="1330" name="Google Shape;1330;p53">
            <a:hlinkClick r:id="" action="ppaction://noaction"/>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31" name="Google Shape;1331;p53">
            <a:hlinkClick r:id="rId5" action="ppaction://hlinksldjump"/>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04</a:t>
            </a:r>
            <a:endParaRPr/>
          </a:p>
        </p:txBody>
      </p:sp>
      <p:sp>
        <p:nvSpPr>
          <p:cNvPr id="1332" name="Google Shape;1332;p53">
            <a:hlinkClick r:id="rId7" action="ppaction://hlinksldjump"/>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Conclusion</a:t>
            </a:r>
            <a:endParaRPr/>
          </a:p>
        </p:txBody>
      </p:sp>
      <p:sp>
        <p:nvSpPr>
          <p:cNvPr id="1333" name="Google Shape;1333;p53">
            <a:hlinkClick r:id="" action="ppaction://noaction"/>
          </p:cNvPr>
          <p:cNvSpPr txBox="1">
            <a:spLocks noGrp="1"/>
          </p:cNvSpPr>
          <p:nvPr>
            <p:ph type="subTitle" idx="18"/>
          </p:nvPr>
        </p:nvSpPr>
        <p:spPr>
          <a:xfrm>
            <a:off x="6428225" y="2992275"/>
            <a:ext cx="24591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Recommendation</a:t>
            </a:r>
            <a:endParaRPr/>
          </a:p>
        </p:txBody>
      </p:sp>
      <p:sp>
        <p:nvSpPr>
          <p:cNvPr id="1334" name="Google Shape;1334;p53">
            <a:hlinkClick r:id="rId7" action="ppaction://hlinksldjump"/>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05</a:t>
            </a:r>
            <a:endParaRPr/>
          </a:p>
        </p:txBody>
      </p:sp>
      <p:sp>
        <p:nvSpPr>
          <p:cNvPr id="1335" name="Google Shape;1335;p53">
            <a:hlinkClick r:id="" action="ppaction://noaction"/>
          </p:cNvPr>
          <p:cNvSpPr txBox="1">
            <a:spLocks noGrp="1"/>
          </p:cNvSpPr>
          <p:nvPr>
            <p:ph type="title" idx="21"/>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2"/>
          <p:cNvSpPr txBox="1">
            <a:spLocks noGrp="1"/>
          </p:cNvSpPr>
          <p:nvPr>
            <p:ph type="title"/>
          </p:nvPr>
        </p:nvSpPr>
        <p:spPr>
          <a:xfrm>
            <a:off x="2019300" y="20366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Limitations &amp; Improvements</a:t>
            </a:r>
            <a:endParaRPr sz="4200"/>
          </a:p>
        </p:txBody>
      </p:sp>
      <p:sp>
        <p:nvSpPr>
          <p:cNvPr id="1456" name="Google Shape;1456;p72"/>
          <p:cNvSpPr txBox="1">
            <a:spLocks noGrp="1"/>
          </p:cNvSpPr>
          <p:nvPr>
            <p:ph type="title" idx="2"/>
          </p:nvPr>
        </p:nvSpPr>
        <p:spPr>
          <a:xfrm>
            <a:off x="2019299" y="91845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457" name="Google Shape;1457;p7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7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Limitations</a:t>
            </a:r>
            <a:endParaRPr/>
          </a:p>
        </p:txBody>
      </p:sp>
      <p:pic>
        <p:nvPicPr>
          <p:cNvPr id="1463" name="Google Shape;1463;p73"/>
          <p:cNvPicPr preferRelativeResize="0"/>
          <p:nvPr/>
        </p:nvPicPr>
        <p:blipFill rotWithShape="1">
          <a:blip r:embed="rId3">
            <a:alphaModFix/>
          </a:blip>
          <a:srcRect l="9015" r="9023"/>
          <a:stretch/>
        </p:blipFill>
        <p:spPr>
          <a:xfrm>
            <a:off x="6031974" y="1064525"/>
            <a:ext cx="2449800" cy="2299500"/>
          </a:xfrm>
          <a:prstGeom prst="ellipse">
            <a:avLst/>
          </a:prstGeom>
          <a:noFill/>
          <a:ln>
            <a:noFill/>
          </a:ln>
        </p:spPr>
      </p:pic>
      <p:pic>
        <p:nvPicPr>
          <p:cNvPr id="1464" name="Google Shape;1464;p73"/>
          <p:cNvPicPr preferRelativeResize="0"/>
          <p:nvPr/>
        </p:nvPicPr>
        <p:blipFill rotWithShape="1">
          <a:blip r:embed="rId4">
            <a:alphaModFix/>
          </a:blip>
          <a:srcRect l="11732" r="11732"/>
          <a:stretch/>
        </p:blipFill>
        <p:spPr>
          <a:xfrm>
            <a:off x="4447075" y="2349368"/>
            <a:ext cx="2601300" cy="2441700"/>
          </a:xfrm>
          <a:prstGeom prst="ellipse">
            <a:avLst/>
          </a:prstGeom>
          <a:noFill/>
          <a:ln>
            <a:noFill/>
          </a:ln>
        </p:spPr>
      </p:pic>
      <p:sp>
        <p:nvSpPr>
          <p:cNvPr id="1465" name="Google Shape;1465;p73"/>
          <p:cNvSpPr txBox="1">
            <a:spLocks noGrp="1"/>
          </p:cNvSpPr>
          <p:nvPr>
            <p:ph type="subTitle" idx="4294967295"/>
          </p:nvPr>
        </p:nvSpPr>
        <p:spPr>
          <a:xfrm>
            <a:off x="713225" y="1168075"/>
            <a:ext cx="6028800" cy="3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Some inputs have unclear ratings:</a:t>
            </a:r>
            <a:endParaRPr sz="1600"/>
          </a:p>
          <a:p>
            <a:pPr marL="457200" lvl="0" indent="-342900" algn="l" rtl="0">
              <a:lnSpc>
                <a:spcPct val="115000"/>
              </a:lnSpc>
              <a:spcBef>
                <a:spcPts val="1200"/>
              </a:spcBef>
              <a:spcAft>
                <a:spcPts val="0"/>
              </a:spcAft>
              <a:buSzPts val="1800"/>
              <a:buChar char="●"/>
            </a:pPr>
            <a:r>
              <a:rPr lang="en"/>
              <a:t>Condition, quality</a:t>
            </a:r>
            <a:endParaRPr/>
          </a:p>
          <a:p>
            <a:pPr marL="914400" lvl="1" indent="-304800" algn="l" rtl="0">
              <a:lnSpc>
                <a:spcPct val="115000"/>
              </a:lnSpc>
              <a:spcBef>
                <a:spcPts val="0"/>
              </a:spcBef>
              <a:spcAft>
                <a:spcPts val="0"/>
              </a:spcAft>
              <a:buSzPts val="1200"/>
              <a:buChar char="○"/>
            </a:pPr>
            <a:r>
              <a:rPr lang="en" sz="1200"/>
              <a:t>Excellent, Good, Average, Fair</a:t>
            </a:r>
            <a:endParaRPr sz="1200" b="1"/>
          </a:p>
          <a:p>
            <a:pPr marL="0" lvl="0" indent="0" algn="l" rtl="0">
              <a:spcBef>
                <a:spcPts val="1200"/>
              </a:spcBef>
              <a:spcAft>
                <a:spcPts val="0"/>
              </a:spcAft>
              <a:buNone/>
            </a:pPr>
            <a:r>
              <a:rPr lang="en" b="1"/>
              <a:t>Multicollinearity:</a:t>
            </a:r>
            <a:endParaRPr b="1"/>
          </a:p>
          <a:p>
            <a:pPr marL="457200" lvl="0" indent="-330200" algn="l" rtl="0">
              <a:spcBef>
                <a:spcPts val="1200"/>
              </a:spcBef>
              <a:spcAft>
                <a:spcPts val="0"/>
              </a:spcAft>
              <a:buSzPts val="1600"/>
              <a:buChar char="●"/>
            </a:pPr>
            <a:r>
              <a:rPr lang="en" sz="1600"/>
              <a:t>Corr threshold &gt; 0.7</a:t>
            </a:r>
            <a:endParaRPr sz="1600"/>
          </a:p>
          <a:p>
            <a:pPr marL="0" lvl="0" indent="0" algn="l" rtl="0">
              <a:spcBef>
                <a:spcPts val="1200"/>
              </a:spcBef>
              <a:spcAft>
                <a:spcPts val="0"/>
              </a:spcAft>
              <a:buNone/>
            </a:pPr>
            <a:r>
              <a:rPr lang="en" b="1"/>
              <a:t>External Factors:</a:t>
            </a:r>
            <a:endParaRPr b="1"/>
          </a:p>
          <a:p>
            <a:pPr marL="457200" lvl="0" indent="-330200" algn="l" rtl="0">
              <a:spcBef>
                <a:spcPts val="1200"/>
              </a:spcBef>
              <a:spcAft>
                <a:spcPts val="0"/>
              </a:spcAft>
              <a:buSzPts val="1600"/>
              <a:buChar char="●"/>
            </a:pPr>
            <a:r>
              <a:rPr lang="en" sz="1600"/>
              <a:t>eg. black swan events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7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Improvements</a:t>
            </a:r>
            <a:endParaRPr/>
          </a:p>
        </p:txBody>
      </p:sp>
      <p:sp>
        <p:nvSpPr>
          <p:cNvPr id="1471" name="Google Shape;1471;p74"/>
          <p:cNvSpPr txBox="1">
            <a:spLocks noGrp="1"/>
          </p:cNvSpPr>
          <p:nvPr>
            <p:ph type="subTitle" idx="4294967295"/>
          </p:nvPr>
        </p:nvSpPr>
        <p:spPr>
          <a:xfrm>
            <a:off x="713250" y="1351775"/>
            <a:ext cx="6028800" cy="343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Uncover new valuable inputs</a:t>
            </a:r>
            <a:endParaRPr b="1"/>
          </a:p>
          <a:p>
            <a:pPr marL="45720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Test different categorical groupings</a:t>
            </a:r>
            <a:endParaRPr b="1"/>
          </a:p>
          <a:p>
            <a:pPr marL="45720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Hyperparameter Tuning</a:t>
            </a:r>
            <a:endParaRPr b="1"/>
          </a:p>
          <a:p>
            <a:pPr marL="457200" lvl="0" indent="0" algn="l" rtl="0">
              <a:spcBef>
                <a:spcPts val="1200"/>
              </a:spcBef>
              <a:spcAft>
                <a:spcPts val="1200"/>
              </a:spcAft>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75"/>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477" name="Google Shape;1477;p75"/>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478" name="Google Shape;1478;p75"/>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7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484" name="Google Shape;1484;p76"/>
          <p:cNvSpPr txBox="1">
            <a:spLocks noGrp="1"/>
          </p:cNvSpPr>
          <p:nvPr>
            <p:ph type="subTitle" idx="4294967295"/>
          </p:nvPr>
        </p:nvSpPr>
        <p:spPr>
          <a:xfrm>
            <a:off x="713225" y="1168075"/>
            <a:ext cx="6028800" cy="343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Based on test results, </a:t>
            </a:r>
            <a:endParaRPr b="1"/>
          </a:p>
          <a:p>
            <a:pPr marL="457200" lvl="0" indent="-330200" algn="l" rtl="0">
              <a:lnSpc>
                <a:spcPct val="115000"/>
              </a:lnSpc>
              <a:spcBef>
                <a:spcPts val="1200"/>
              </a:spcBef>
              <a:spcAft>
                <a:spcPts val="0"/>
              </a:spcAft>
              <a:buSzPts val="1600"/>
              <a:buChar char="●"/>
            </a:pPr>
            <a:r>
              <a:rPr lang="en" sz="1600"/>
              <a:t>Our model can predict 89.36% of the changes in sale prices accurately with the changes in inputs</a:t>
            </a:r>
            <a:endParaRPr sz="1200" b="1"/>
          </a:p>
          <a:p>
            <a:pPr marL="0" lvl="0" indent="0" algn="l" rtl="0">
              <a:lnSpc>
                <a:spcPct val="115000"/>
              </a:lnSpc>
              <a:spcBef>
                <a:spcPts val="1200"/>
              </a:spcBef>
              <a:spcAft>
                <a:spcPts val="0"/>
              </a:spcAft>
              <a:buNone/>
            </a:pPr>
            <a:r>
              <a:rPr lang="en" b="1"/>
              <a:t>Characteristics most impactful on sale price:</a:t>
            </a:r>
            <a:endParaRPr b="1"/>
          </a:p>
          <a:p>
            <a:pPr marL="457200" lvl="0" indent="-330200" algn="l" rtl="0">
              <a:lnSpc>
                <a:spcPct val="115000"/>
              </a:lnSpc>
              <a:spcBef>
                <a:spcPts val="1200"/>
              </a:spcBef>
              <a:spcAft>
                <a:spcPts val="0"/>
              </a:spcAft>
              <a:buSzPts val="1600"/>
              <a:buChar char="●"/>
            </a:pPr>
            <a:r>
              <a:rPr lang="en" sz="1600"/>
              <a:t>‘Above grade living area square feet’</a:t>
            </a:r>
            <a:endParaRPr sz="1600"/>
          </a:p>
          <a:p>
            <a:pPr marL="457200" lvl="0" indent="-330200" algn="l" rtl="0">
              <a:lnSpc>
                <a:spcPct val="115000"/>
              </a:lnSpc>
              <a:spcBef>
                <a:spcPts val="0"/>
              </a:spcBef>
              <a:spcAft>
                <a:spcPts val="0"/>
              </a:spcAft>
              <a:buSzPts val="1600"/>
              <a:buChar char="●"/>
            </a:pPr>
            <a:r>
              <a:rPr lang="en" sz="1600"/>
              <a:t>Overall material &amp; finish quality</a:t>
            </a:r>
            <a:endParaRPr b="1"/>
          </a:p>
          <a:p>
            <a:pPr marL="0" lvl="0" indent="0" algn="l" rtl="0">
              <a:lnSpc>
                <a:spcPct val="115000"/>
              </a:lnSpc>
              <a:spcBef>
                <a:spcPts val="1200"/>
              </a:spcBef>
              <a:spcAft>
                <a:spcPts val="1200"/>
              </a:spcAft>
              <a:buNone/>
            </a:pPr>
            <a:r>
              <a:rPr lang="en" b="1"/>
              <a:t>Model accuracy ≈ Quality of Data</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77"/>
          <p:cNvSpPr txBox="1">
            <a:spLocks noGrp="1"/>
          </p:cNvSpPr>
          <p:nvPr>
            <p:ph type="title"/>
          </p:nvPr>
        </p:nvSpPr>
        <p:spPr>
          <a:xfrm>
            <a:off x="1485900" y="2265225"/>
            <a:ext cx="6098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Recommendations</a:t>
            </a:r>
            <a:endParaRPr/>
          </a:p>
        </p:txBody>
      </p:sp>
      <p:sp>
        <p:nvSpPr>
          <p:cNvPr id="1490" name="Google Shape;1490;p7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1491" name="Google Shape;1491;p7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Recommendations</a:t>
            </a:r>
            <a:endParaRPr/>
          </a:p>
        </p:txBody>
      </p:sp>
      <p:sp>
        <p:nvSpPr>
          <p:cNvPr id="1497" name="Google Shape;1497;p78"/>
          <p:cNvSpPr txBox="1">
            <a:spLocks noGrp="1"/>
          </p:cNvSpPr>
          <p:nvPr>
            <p:ph type="subTitle" idx="4294967295"/>
          </p:nvPr>
        </p:nvSpPr>
        <p:spPr>
          <a:xfrm>
            <a:off x="713225" y="1168075"/>
            <a:ext cx="6028800" cy="3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Value-add to current product/service offering</a:t>
            </a:r>
            <a:endParaRPr b="1"/>
          </a:p>
          <a:p>
            <a:pPr marL="457200" lvl="0" indent="-330200" algn="l" rtl="0">
              <a:spcBef>
                <a:spcPts val="1200"/>
              </a:spcBef>
              <a:spcAft>
                <a:spcPts val="0"/>
              </a:spcAft>
              <a:buSzPts val="1600"/>
              <a:buChar char="●"/>
            </a:pPr>
            <a:r>
              <a:rPr lang="en" sz="1600"/>
              <a:t>Buyers &amp; Sellers should make informed decision</a:t>
            </a:r>
            <a:endParaRPr sz="1600"/>
          </a:p>
          <a:p>
            <a:pPr marL="914400" lvl="1" indent="-317500" algn="l" rtl="0">
              <a:spcBef>
                <a:spcPts val="0"/>
              </a:spcBef>
              <a:spcAft>
                <a:spcPts val="0"/>
              </a:spcAft>
              <a:buSzPts val="1400"/>
              <a:buChar char="○"/>
            </a:pPr>
            <a:r>
              <a:rPr lang="en"/>
              <a:t>Utility</a:t>
            </a:r>
            <a:endParaRPr/>
          </a:p>
          <a:p>
            <a:pPr marL="914400" lvl="1" indent="-317500" algn="l" rtl="0">
              <a:spcBef>
                <a:spcPts val="0"/>
              </a:spcBef>
              <a:spcAft>
                <a:spcPts val="0"/>
              </a:spcAft>
              <a:buSzPts val="1400"/>
              <a:buChar char="○"/>
            </a:pPr>
            <a:r>
              <a:rPr lang="en"/>
              <a:t>Investment</a:t>
            </a:r>
            <a:endParaRPr sz="1600"/>
          </a:p>
          <a:p>
            <a:pPr marL="0" lvl="0" indent="0" algn="l" rtl="0">
              <a:spcBef>
                <a:spcPts val="1200"/>
              </a:spcBef>
              <a:spcAft>
                <a:spcPts val="0"/>
              </a:spcAft>
              <a:buNone/>
            </a:pPr>
            <a:r>
              <a:rPr lang="en" b="1"/>
              <a:t>Valuation is only a benchmark</a:t>
            </a:r>
            <a:endParaRPr b="1"/>
          </a:p>
          <a:p>
            <a:pPr marL="457200" lvl="0" indent="-342900" algn="l" rtl="0">
              <a:spcBef>
                <a:spcPts val="1200"/>
              </a:spcBef>
              <a:spcAft>
                <a:spcPts val="0"/>
              </a:spcAft>
              <a:buSzPts val="1800"/>
              <a:buChar char="●"/>
            </a:pPr>
            <a:r>
              <a:rPr lang="en"/>
              <a:t>3 valuation methods</a:t>
            </a:r>
            <a:endParaRPr/>
          </a:p>
          <a:p>
            <a:pPr marL="914400" lvl="1" indent="-317500" algn="l" rtl="0">
              <a:spcBef>
                <a:spcPts val="0"/>
              </a:spcBef>
              <a:spcAft>
                <a:spcPts val="0"/>
              </a:spcAft>
              <a:buSzPts val="1400"/>
              <a:buChar char="○"/>
            </a:pPr>
            <a:r>
              <a:rPr lang="en"/>
              <a:t>Sales Comparison</a:t>
            </a:r>
            <a:endParaRPr/>
          </a:p>
          <a:p>
            <a:pPr marL="914400" lvl="1" indent="-317500" algn="l" rtl="0">
              <a:spcBef>
                <a:spcPts val="0"/>
              </a:spcBef>
              <a:spcAft>
                <a:spcPts val="0"/>
              </a:spcAft>
              <a:buSzPts val="1400"/>
              <a:buChar char="○"/>
            </a:pPr>
            <a:r>
              <a:rPr lang="en"/>
              <a:t>Cost</a:t>
            </a:r>
            <a:endParaRPr/>
          </a:p>
          <a:p>
            <a:pPr marL="914400" lvl="1" indent="-317500" algn="l" rtl="0">
              <a:spcBef>
                <a:spcPts val="0"/>
              </a:spcBef>
              <a:spcAft>
                <a:spcPts val="0"/>
              </a:spcAft>
              <a:buSzPts val="1400"/>
              <a:buChar char="○"/>
            </a:pPr>
            <a:r>
              <a:rPr lang="en"/>
              <a:t>Income Capitalisation</a:t>
            </a:r>
            <a:endParaRPr/>
          </a:p>
          <a:p>
            <a:pPr marL="457200" lvl="0" indent="-342900" algn="l" rtl="0">
              <a:spcBef>
                <a:spcPts val="0"/>
              </a:spcBef>
              <a:spcAft>
                <a:spcPts val="0"/>
              </a:spcAft>
              <a:buSzPts val="1800"/>
              <a:buChar char="●"/>
            </a:pPr>
            <a:r>
              <a:rPr lang="en"/>
              <a:t>“10 different valuers, 10 different valuations”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9"/>
        <p:cNvGrpSpPr/>
        <p:nvPr/>
      </p:nvGrpSpPr>
      <p:grpSpPr>
        <a:xfrm>
          <a:off x="0" y="0"/>
          <a:ext cx="0" cy="0"/>
          <a:chOff x="0" y="0"/>
          <a:chExt cx="0" cy="0"/>
        </a:xfrm>
      </p:grpSpPr>
      <p:sp>
        <p:nvSpPr>
          <p:cNvPr id="1340" name="Google Shape;1340;p54"/>
          <p:cNvSpPr txBox="1">
            <a:spLocks noGrp="1"/>
          </p:cNvSpPr>
          <p:nvPr>
            <p:ph type="title"/>
          </p:nvPr>
        </p:nvSpPr>
        <p:spPr>
          <a:xfrm>
            <a:off x="2019300" y="26462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&amp; Problem Statement</a:t>
            </a:r>
            <a:r>
              <a:rPr lang="en">
                <a:solidFill>
                  <a:schemeClr val="accent2"/>
                </a:solidFill>
              </a:rPr>
              <a:t> </a:t>
            </a:r>
            <a:endParaRPr>
              <a:solidFill>
                <a:schemeClr val="accent2"/>
              </a:solidFill>
            </a:endParaRPr>
          </a:p>
        </p:txBody>
      </p:sp>
      <p:sp>
        <p:nvSpPr>
          <p:cNvPr id="1341" name="Google Shape;1341;p54"/>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5"/>
        <p:cNvGrpSpPr/>
        <p:nvPr/>
      </p:nvGrpSpPr>
      <p:grpSpPr>
        <a:xfrm>
          <a:off x="0" y="0"/>
          <a:ext cx="0" cy="0"/>
          <a:chOff x="0" y="0"/>
          <a:chExt cx="0" cy="0"/>
        </a:xfrm>
      </p:grpSpPr>
      <p:sp>
        <p:nvSpPr>
          <p:cNvPr id="1346" name="Google Shape;1346;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347" name="Google Shape;1347;p55"/>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chemeClr val="accent2"/>
                </a:solidFill>
              </a:rPr>
              <a:t>BestEstate Co </a:t>
            </a:r>
            <a:endParaRPr sz="1500">
              <a:solidFill>
                <a:schemeClr val="accent2"/>
              </a:solidFill>
            </a:endParaRPr>
          </a:p>
          <a:p>
            <a:pPr marL="0" lvl="0" indent="0" algn="l" rtl="0">
              <a:lnSpc>
                <a:spcPct val="100000"/>
              </a:lnSpc>
              <a:spcBef>
                <a:spcPts val="0"/>
              </a:spcBef>
              <a:spcAft>
                <a:spcPts val="0"/>
              </a:spcAft>
              <a:buNone/>
            </a:pPr>
            <a:r>
              <a:rPr lang="en" b="1">
                <a:solidFill>
                  <a:schemeClr val="accent2"/>
                </a:solidFill>
              </a:rPr>
              <a:t>Web/App usage: 5.27 session by day. 158.1 sessions by month</a:t>
            </a:r>
            <a:endParaRPr b="1">
              <a:solidFill>
                <a:schemeClr val="accent2"/>
              </a:solidFill>
            </a:endParaRPr>
          </a:p>
          <a:p>
            <a:pPr marL="0" lvl="0" indent="0" algn="l" rtl="0">
              <a:lnSpc>
                <a:spcPct val="100000"/>
              </a:lnSpc>
              <a:spcBef>
                <a:spcPts val="0"/>
              </a:spcBef>
              <a:spcAft>
                <a:spcPts val="0"/>
              </a:spcAft>
              <a:buNone/>
            </a:pPr>
            <a:r>
              <a:rPr lang="en" b="1">
                <a:solidFill>
                  <a:schemeClr val="accent2"/>
                </a:solidFill>
              </a:rPr>
              <a:t>Web/App success: 1.27 success session by month</a:t>
            </a:r>
            <a:endParaRPr b="1">
              <a:solidFill>
                <a:schemeClr val="accent2"/>
              </a:solidFill>
            </a:endParaRPr>
          </a:p>
          <a:p>
            <a:pPr marL="0" lvl="0" indent="0" algn="l" rtl="0">
              <a:lnSpc>
                <a:spcPct val="100000"/>
              </a:lnSpc>
              <a:spcBef>
                <a:spcPts val="0"/>
              </a:spcBef>
              <a:spcAft>
                <a:spcPts val="0"/>
              </a:spcAft>
              <a:buNone/>
            </a:pPr>
            <a:r>
              <a:rPr lang="en" b="1">
                <a:solidFill>
                  <a:schemeClr val="accent2"/>
                </a:solidFill>
              </a:rPr>
              <a:t>Web/App price prediction accuracy : Around 81% </a:t>
            </a:r>
            <a:endParaRPr b="1">
              <a:solidFill>
                <a:schemeClr val="accent2"/>
              </a:solidFill>
            </a:endParaRPr>
          </a:p>
          <a:p>
            <a:pPr marL="0" lvl="0" indent="0" algn="l" rtl="0">
              <a:lnSpc>
                <a:spcPct val="100000"/>
              </a:lnSpc>
              <a:spcBef>
                <a:spcPts val="1600"/>
              </a:spcBef>
              <a:spcAft>
                <a:spcPts val="0"/>
              </a:spcAft>
              <a:buNone/>
            </a:pPr>
            <a:r>
              <a:rPr lang="en" b="1">
                <a:solidFill>
                  <a:schemeClr val="accent2"/>
                </a:solidFill>
              </a:rPr>
              <a:t>Goal: </a:t>
            </a:r>
            <a:r>
              <a:rPr lang="en">
                <a:solidFill>
                  <a:schemeClr val="accent2"/>
                </a:solidFill>
              </a:rPr>
              <a:t>To develop a regression model that will make accurate predictions of house prices in the city of Ames in Iowa. </a:t>
            </a:r>
            <a:endParaRPr>
              <a:solidFill>
                <a:schemeClr val="accent2"/>
              </a:solidFill>
            </a:endParaRPr>
          </a:p>
          <a:p>
            <a:pPr marL="457200" lvl="0" indent="-330200" algn="l" rtl="0">
              <a:lnSpc>
                <a:spcPct val="100000"/>
              </a:lnSpc>
              <a:spcBef>
                <a:spcPts val="1600"/>
              </a:spcBef>
              <a:spcAft>
                <a:spcPts val="0"/>
              </a:spcAft>
              <a:buSzPts val="1600"/>
              <a:buFont typeface="Manjari"/>
              <a:buAutoNum type="arabicPeriod"/>
            </a:pPr>
            <a:r>
              <a:rPr lang="en">
                <a:solidFill>
                  <a:schemeClr val="accent2"/>
                </a:solidFill>
              </a:rPr>
              <a:t>Homeowners can more accurately determine the asking price at which to list their property. They won't undervalue their home in this manner and miss out on possible profit.</a:t>
            </a:r>
            <a:endParaRPr>
              <a:solidFill>
                <a:schemeClr val="accent2"/>
              </a:solidFill>
            </a:endParaRPr>
          </a:p>
          <a:p>
            <a:pPr marL="457200" lvl="0" indent="-330200" algn="l" rtl="0">
              <a:lnSpc>
                <a:spcPct val="100000"/>
              </a:lnSpc>
              <a:spcBef>
                <a:spcPts val="0"/>
              </a:spcBef>
              <a:spcAft>
                <a:spcPts val="0"/>
              </a:spcAft>
              <a:buSzPts val="1600"/>
              <a:buFont typeface="Manjari"/>
              <a:buAutoNum type="arabicPeriod"/>
            </a:pPr>
            <a:r>
              <a:rPr lang="en">
                <a:solidFill>
                  <a:schemeClr val="accent2"/>
                </a:solidFill>
              </a:rPr>
              <a:t>Vice versa, homebuyers can avoid unintentionally making overpriced purchases by knowing what is a fair price to pay for a specific house.</a:t>
            </a:r>
            <a:endParaRPr>
              <a:solidFill>
                <a:schemeClr val="accent2"/>
              </a:solidFill>
            </a:endParaRPr>
          </a:p>
          <a:p>
            <a:pPr marL="457200" lvl="0" indent="0" algn="l" rtl="0">
              <a:lnSpc>
                <a:spcPct val="100000"/>
              </a:lnSpc>
              <a:spcBef>
                <a:spcPts val="1600"/>
              </a:spcBef>
              <a:spcAft>
                <a:spcPts val="0"/>
              </a:spcAft>
              <a:buNone/>
            </a:pPr>
            <a:endParaRPr>
              <a:solidFill>
                <a:schemeClr val="accent2"/>
              </a:solidFill>
            </a:endParaRPr>
          </a:p>
          <a:p>
            <a:pPr marL="0" lvl="0" indent="0" algn="l" rtl="0">
              <a:spcBef>
                <a:spcPts val="1600"/>
              </a:spcBef>
              <a:spcAft>
                <a:spcPts val="1600"/>
              </a:spcAft>
              <a:buNone/>
            </a:pPr>
            <a:endParaRPr>
              <a:solidFill>
                <a:schemeClr val="accent2"/>
              </a:solidFill>
            </a:endParaRPr>
          </a:p>
        </p:txBody>
      </p:sp>
      <p:sp>
        <p:nvSpPr>
          <p:cNvPr id="1348" name="Google Shape;1348;p55"/>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2"/>
        <p:cNvGrpSpPr/>
        <p:nvPr/>
      </p:nvGrpSpPr>
      <p:grpSpPr>
        <a:xfrm>
          <a:off x="0" y="0"/>
          <a:ext cx="0" cy="0"/>
          <a:chOff x="0" y="0"/>
          <a:chExt cx="0" cy="0"/>
        </a:xfrm>
      </p:grpSpPr>
      <p:sp>
        <p:nvSpPr>
          <p:cNvPr id="1353" name="Google Shape;1353;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354" name="Google Shape;1354;p56"/>
          <p:cNvSpPr txBox="1">
            <a:spLocks noGrp="1"/>
          </p:cNvSpPr>
          <p:nvPr>
            <p:ph type="subTitle" idx="1"/>
          </p:nvPr>
        </p:nvSpPr>
        <p:spPr>
          <a:xfrm>
            <a:off x="1018050" y="891850"/>
            <a:ext cx="8309400" cy="1617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To determine the features that can be improved to drive up prices.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To pinpoint the features that have a negative impact on prices.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a:t>
            </a:r>
            <a:endParaRPr/>
          </a:p>
        </p:txBody>
      </p:sp>
      <p:sp>
        <p:nvSpPr>
          <p:cNvPr id="1360" name="Google Shape;1360;p5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361" name="Google Shape;1361;p5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5"/>
        <p:cNvGrpSpPr/>
        <p:nvPr/>
      </p:nvGrpSpPr>
      <p:grpSpPr>
        <a:xfrm>
          <a:off x="0" y="0"/>
          <a:ext cx="0" cy="0"/>
          <a:chOff x="0" y="0"/>
          <a:chExt cx="0" cy="0"/>
        </a:xfrm>
      </p:grpSpPr>
      <p:sp>
        <p:nvSpPr>
          <p:cNvPr id="1366" name="Google Shape;1366;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Ames Housing Dataset</a:t>
            </a:r>
            <a:endParaRPr/>
          </a:p>
        </p:txBody>
      </p:sp>
      <p:sp>
        <p:nvSpPr>
          <p:cNvPr id="1367" name="Google Shape;1367;p58"/>
          <p:cNvSpPr txBox="1">
            <a:spLocks noGrp="1"/>
          </p:cNvSpPr>
          <p:nvPr>
            <p:ph type="subTitle" idx="1"/>
          </p:nvPr>
        </p:nvSpPr>
        <p:spPr>
          <a:xfrm>
            <a:off x="964200" y="1403500"/>
            <a:ext cx="8309400" cy="1617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SzPts val="1800"/>
              <a:buChar char="●"/>
            </a:pPr>
            <a:r>
              <a:rPr lang="en"/>
              <a:t>80 columns and over 2000 rows of different features relating to houses</a:t>
            </a:r>
            <a:endParaRPr/>
          </a:p>
          <a:p>
            <a:pPr marL="0" lvl="0" indent="0" algn="l" rtl="0">
              <a:lnSpc>
                <a:spcPct val="115000"/>
              </a:lnSpc>
              <a:spcBef>
                <a:spcPts val="1200"/>
              </a:spcBef>
              <a:spcAft>
                <a:spcPts val="0"/>
              </a:spcAft>
              <a:buNone/>
            </a:pPr>
            <a:endParaRPr/>
          </a:p>
          <a:p>
            <a:pPr marL="457200" lvl="0" indent="-342900" algn="l" rtl="0">
              <a:lnSpc>
                <a:spcPct val="115000"/>
              </a:lnSpc>
              <a:spcBef>
                <a:spcPts val="1200"/>
              </a:spcBef>
              <a:spcAft>
                <a:spcPts val="0"/>
              </a:spcAft>
              <a:buSzPts val="1800"/>
              <a:buChar char="●"/>
            </a:pPr>
            <a:r>
              <a:rPr lang="en"/>
              <a:t>Used by the Ames Assessor's Office to compute assessed values for individual residential properties sold in Ames, IA from 2006 to 2010.</a:t>
            </a:r>
            <a:endParaRPr/>
          </a:p>
          <a:p>
            <a:pPr marL="0" lvl="0" indent="0" algn="l" rtl="0">
              <a:spcBef>
                <a:spcPts val="1200"/>
              </a:spcBef>
              <a:spcAft>
                <a:spcPts val="0"/>
              </a:spcAft>
              <a:buNone/>
            </a:pPr>
            <a:br>
              <a:rPr lang="en"/>
            </a:b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1"/>
        <p:cNvGrpSpPr/>
        <p:nvPr/>
      </p:nvGrpSpPr>
      <p:grpSpPr>
        <a:xfrm>
          <a:off x="0" y="0"/>
          <a:ext cx="0" cy="0"/>
          <a:chOff x="0" y="0"/>
          <a:chExt cx="0" cy="0"/>
        </a:xfrm>
      </p:grpSpPr>
      <p:sp>
        <p:nvSpPr>
          <p:cNvPr id="1372" name="Google Shape;1372;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Data Cleaning for columns with &gt;5% missing values</a:t>
            </a:r>
            <a:endParaRPr sz="2400"/>
          </a:p>
        </p:txBody>
      </p:sp>
      <p:sp>
        <p:nvSpPr>
          <p:cNvPr id="1373" name="Google Shape;1373;p59"/>
          <p:cNvSpPr txBox="1">
            <a:spLocks noGrp="1"/>
          </p:cNvSpPr>
          <p:nvPr>
            <p:ph type="subTitle" idx="1"/>
          </p:nvPr>
        </p:nvSpPr>
        <p:spPr>
          <a:xfrm>
            <a:off x="964200" y="1403500"/>
            <a:ext cx="8309400" cy="1617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a:p>
            <a:pPr marL="0" lvl="0" indent="0" algn="l" rtl="0">
              <a:spcBef>
                <a:spcPts val="1600"/>
              </a:spcBef>
              <a:spcAft>
                <a:spcPts val="1600"/>
              </a:spcAft>
              <a:buNone/>
            </a:pPr>
            <a:endParaRPr/>
          </a:p>
        </p:txBody>
      </p:sp>
      <p:pic>
        <p:nvPicPr>
          <p:cNvPr id="1374" name="Google Shape;1374;p59"/>
          <p:cNvPicPr preferRelativeResize="0"/>
          <p:nvPr/>
        </p:nvPicPr>
        <p:blipFill>
          <a:blip r:embed="rId3">
            <a:alphaModFix/>
          </a:blip>
          <a:stretch>
            <a:fillRect/>
          </a:stretch>
        </p:blipFill>
        <p:spPr>
          <a:xfrm>
            <a:off x="2915684" y="1064525"/>
            <a:ext cx="3565315" cy="361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8"/>
        <p:cNvGrpSpPr/>
        <p:nvPr/>
      </p:nvGrpSpPr>
      <p:grpSpPr>
        <a:xfrm>
          <a:off x="0" y="0"/>
          <a:ext cx="0" cy="0"/>
          <a:chOff x="0" y="0"/>
          <a:chExt cx="0" cy="0"/>
        </a:xfrm>
      </p:grpSpPr>
      <p:sp>
        <p:nvSpPr>
          <p:cNvPr id="1379" name="Google Shape;1379;p60"/>
          <p:cNvSpPr txBox="1">
            <a:spLocks noGrp="1"/>
          </p:cNvSpPr>
          <p:nvPr>
            <p:ph type="title"/>
          </p:nvPr>
        </p:nvSpPr>
        <p:spPr>
          <a:xfrm>
            <a:off x="713250" y="291775"/>
            <a:ext cx="77175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Sale Prices are mostly in the 150-200k range</a:t>
            </a:r>
            <a:endParaRPr sz="2500"/>
          </a:p>
        </p:txBody>
      </p:sp>
      <p:pic>
        <p:nvPicPr>
          <p:cNvPr id="1380" name="Google Shape;1380;p60"/>
          <p:cNvPicPr preferRelativeResize="0"/>
          <p:nvPr/>
        </p:nvPicPr>
        <p:blipFill>
          <a:blip r:embed="rId3">
            <a:alphaModFix/>
          </a:blip>
          <a:stretch>
            <a:fillRect/>
          </a:stretch>
        </p:blipFill>
        <p:spPr>
          <a:xfrm>
            <a:off x="2448900" y="1041450"/>
            <a:ext cx="3962399" cy="3869550"/>
          </a:xfrm>
          <a:prstGeom prst="rect">
            <a:avLst/>
          </a:prstGeom>
          <a:noFill/>
          <a:ln>
            <a:noFill/>
          </a:ln>
        </p:spPr>
      </p:pic>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Macintosh PowerPoint</Application>
  <PresentationFormat>On-screen Show (16:9)</PresentationFormat>
  <Paragraphs>147</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Hammersmith One</vt:lpstr>
      <vt:lpstr>Roboto Condensed Light</vt:lpstr>
      <vt:lpstr>Manjari</vt:lpstr>
      <vt:lpstr>Anaheim</vt:lpstr>
      <vt:lpstr>Ubuntu</vt:lpstr>
      <vt:lpstr>Nunito</vt:lpstr>
      <vt:lpstr>Arial</vt:lpstr>
      <vt:lpstr>Elegant Education Pack for Students by Slidesgo</vt:lpstr>
      <vt:lpstr>Ames Predicting Property Price</vt:lpstr>
      <vt:lpstr>Table of contents</vt:lpstr>
      <vt:lpstr>Introduction &amp; Problem Statement </vt:lpstr>
      <vt:lpstr>Introduction</vt:lpstr>
      <vt:lpstr>Problem Statement</vt:lpstr>
      <vt:lpstr>EDA</vt:lpstr>
      <vt:lpstr>Ames Housing Dataset</vt:lpstr>
      <vt:lpstr>Data Cleaning for columns with &gt;5% missing values</vt:lpstr>
      <vt:lpstr>Sale Prices are mostly in the 150-200k range</vt:lpstr>
      <vt:lpstr>Top 10 Features correlating with Sale Price</vt:lpstr>
      <vt:lpstr>Most of Ames houses have mid-range Overall Quality score</vt:lpstr>
      <vt:lpstr>Sale Price increases with Overall Quality</vt:lpstr>
      <vt:lpstr>In general, Sale Price increases as Above Grade Living Area increases</vt:lpstr>
      <vt:lpstr>Most houses have space for 2 cars but we see higher range of sale prices for houses with 3 cars garage space.</vt:lpstr>
      <vt:lpstr>Model Selection</vt:lpstr>
      <vt:lpstr>Model Test Results</vt:lpstr>
      <vt:lpstr>Interpretation of Model Coefficients</vt:lpstr>
      <vt:lpstr>PowerPoint Presentation</vt:lpstr>
      <vt:lpstr>Interpretation of Model Coefficients</vt:lpstr>
      <vt:lpstr>Limitations &amp; Improvements</vt:lpstr>
      <vt:lpstr>Limitations</vt:lpstr>
      <vt:lpstr>Future Improvements</vt:lpstr>
      <vt:lpstr>Conclusion</vt:lpstr>
      <vt:lpstr>Conclusion</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Predicting Property Price</dc:title>
  <cp:lastModifiedBy>Junwei Ye</cp:lastModifiedBy>
  <cp:revision>1</cp:revision>
  <dcterms:modified xsi:type="dcterms:W3CDTF">2022-08-15T16:37:17Z</dcterms:modified>
</cp:coreProperties>
</file>