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Hammersmith On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95EBDA-7879-40BE-B9CD-756837E04ED7}">
  <a:tblStyle styleId="{2095EBDA-7879-40BE-B9CD-756837E04E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HammersmithOne-regular.fntdata"/><Relationship Id="rId32" Type="http://schemas.openxmlformats.org/officeDocument/2006/relationships/slide" Target="slides/slide27.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 Buyers and Sellers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143d017d692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143d017d692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143d017d692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143d017d692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143d017d692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143d017d692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143d017d692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143d017d692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143d017d692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143d017d692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143d017d69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143d017d69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143d017d69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143d017d69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g143d017d69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143d017d692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143d017d692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143d017d692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143d017d69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143d017d69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c6a01074ef_0_17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c6a01074ef_0_17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chemeClr val="dk1"/>
                </a:solidFill>
                <a:highlight>
                  <a:schemeClr val="lt1"/>
                </a:highlight>
              </a:rPr>
              <a:t>Intro and Problem Statement: Qi Xiang</a:t>
            </a:r>
            <a:endParaRPr sz="11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chemeClr val="dk1"/>
                </a:solidFill>
                <a:highlight>
                  <a:schemeClr val="lt1"/>
                </a:highlight>
              </a:rPr>
              <a:t>EDA: Jinru</a:t>
            </a:r>
            <a:endParaRPr sz="11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chemeClr val="dk1"/>
                </a:solidFill>
                <a:highlight>
                  <a:schemeClr val="lt1"/>
                </a:highlight>
              </a:rPr>
              <a:t>Model Results and describe Features: Junwei</a:t>
            </a:r>
            <a:endParaRPr sz="11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chemeClr val="dk1"/>
                </a:solidFill>
                <a:highlight>
                  <a:schemeClr val="lt1"/>
                </a:highlight>
              </a:rPr>
              <a:t>Limitations: Keith</a:t>
            </a:r>
            <a:endParaRPr sz="1150">
              <a:solidFill>
                <a:schemeClr val="dk1"/>
              </a:solidFill>
              <a:highlight>
                <a:schemeClr val="lt1"/>
              </a:highlight>
            </a:endParaRPr>
          </a:p>
          <a:p>
            <a:pPr indent="0" lvl="0" marL="0" rtl="0" algn="l">
              <a:spcBef>
                <a:spcPts val="0"/>
              </a:spcBef>
              <a:spcAft>
                <a:spcPts val="0"/>
              </a:spcAft>
              <a:buNone/>
            </a:pPr>
            <a:r>
              <a:rPr lang="en" sz="1150">
                <a:solidFill>
                  <a:schemeClr val="dk1"/>
                </a:solidFill>
                <a:highlight>
                  <a:schemeClr val="lt1"/>
                </a:highlight>
              </a:rPr>
              <a:t>Conclusions and recommendations: Keith</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143d017d692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143d017d692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c6a01074ef_0_19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c6a01074ef_0_19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143d017d692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143d017d692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0474B"/>
                </a:solidFill>
                <a:latin typeface="Manjari"/>
                <a:ea typeface="Manjari"/>
                <a:cs typeface="Manjari"/>
                <a:sym typeface="Manjari"/>
              </a:rPr>
              <a:t>Quality of data ~ Model performance</a:t>
            </a:r>
            <a:endParaRPr sz="1600">
              <a:solidFill>
                <a:srgbClr val="40474B"/>
              </a:solidFill>
              <a:latin typeface="Manjari"/>
              <a:ea typeface="Manjari"/>
              <a:cs typeface="Manjari"/>
              <a:sym typeface="Manjari"/>
            </a:endParaRPr>
          </a:p>
          <a:p>
            <a:pPr indent="0" lvl="0" marL="0" rtl="0" algn="l">
              <a:spcBef>
                <a:spcPts val="1600"/>
              </a:spcBef>
              <a:spcAft>
                <a:spcPts val="0"/>
              </a:spcAft>
              <a:buNone/>
            </a:pPr>
            <a:r>
              <a:rPr lang="en" sz="1600">
                <a:solidFill>
                  <a:srgbClr val="40474B"/>
                </a:solidFill>
                <a:latin typeface="Manjari"/>
                <a:ea typeface="Manjari"/>
                <a:cs typeface="Manjari"/>
                <a:sym typeface="Manjari"/>
              </a:rPr>
              <a:t>Model uses ordinal data: overall qual, overall condition, functional, bsmt qual</a:t>
            </a:r>
            <a:endParaRPr sz="1600">
              <a:solidFill>
                <a:srgbClr val="40474B"/>
              </a:solidFill>
              <a:latin typeface="Manjari"/>
              <a:ea typeface="Manjari"/>
              <a:cs typeface="Manjari"/>
              <a:sym typeface="Manjari"/>
            </a:endParaRPr>
          </a:p>
          <a:p>
            <a:pPr indent="0" lvl="0" marL="0" rtl="0" algn="l">
              <a:spcBef>
                <a:spcPts val="1600"/>
              </a:spcBef>
              <a:spcAft>
                <a:spcPts val="0"/>
              </a:spcAft>
              <a:buNone/>
            </a:pPr>
            <a:r>
              <a:rPr lang="en" sz="1600">
                <a:solidFill>
                  <a:srgbClr val="40474B"/>
                </a:solidFill>
                <a:latin typeface="Manjari"/>
                <a:ea typeface="Manjari"/>
                <a:cs typeface="Manjari"/>
                <a:sym typeface="Manjari"/>
              </a:rPr>
              <a:t>Unclearly defined ratings - Buyer/seller interpretation differs from dataset</a:t>
            </a:r>
            <a:endParaRPr sz="1600">
              <a:solidFill>
                <a:srgbClr val="40474B"/>
              </a:solidFill>
              <a:latin typeface="Manjari"/>
              <a:ea typeface="Manjari"/>
              <a:cs typeface="Manjari"/>
              <a:sym typeface="Manjari"/>
            </a:endParaRPr>
          </a:p>
          <a:p>
            <a:pPr indent="0" lvl="0" marL="0" rtl="0" algn="l">
              <a:spcBef>
                <a:spcPts val="16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143cf27ec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143cf27ec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c6a01074ef_0_19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c6a01074ef_0_19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143cf27ec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143cf27ec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143cf27ecc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143cf27ecc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143cf27ec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143cf27ec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comparison approach, cost approach, and income capitalization approach</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c33250489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c33250489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c33250489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c33250489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rPr>
              <a:t>Based on your last year app/web performance and customer review, we observed that web/app usage 5.27 session by day and 158.1 </a:t>
            </a:r>
            <a:r>
              <a:rPr lang="en" sz="1200">
                <a:solidFill>
                  <a:schemeClr val="dk1"/>
                </a:solidFill>
                <a:highlight>
                  <a:schemeClr val="lt1"/>
                </a:highlight>
              </a:rPr>
              <a:t>session by month but only 1.27 success session transaction through the web. And with a price prediction accuracy of around 81%, so today we are reaching out to you to provide you a better solution.</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Clients frequently expect realtors to provide quick back-of-the-envelope estimates of market value based on experience and market transactions in this age of digitization when efficiency comes at a cost. A thorough evaluation by a valuer requires some time and is frequently completed only when the buyer is prepared to commit. The estimation then forms the foundation of the negotiation with the seller. Expectations are not met and loan approval may be impacted when the actual valuation differs from the initial estimate, potentially resulting in deal loss.</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So with those in minds, we are using data science to predict the prices, so that we will be able to come up with more competitive and hopefully reasonable prices. We are also looking for important features that homeowners can look into to potentially improve the property's sales value.</a:t>
            </a:r>
            <a:endParaRPr sz="1200">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c6a01074ef_0_20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c6a01074ef_0_20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0474B"/>
                </a:solidFill>
                <a:latin typeface="Manjari"/>
                <a:ea typeface="Manjari"/>
                <a:cs typeface="Manjari"/>
                <a:sym typeface="Manjari"/>
              </a:rPr>
              <a:t>Therefore, our objective is to present a model with a solution that addresses these problem statement.</a:t>
            </a:r>
            <a:endParaRPr b="1" sz="1200">
              <a:solidFill>
                <a:srgbClr val="40474B"/>
              </a:solidFill>
              <a:latin typeface="Manjari"/>
              <a:ea typeface="Manjari"/>
              <a:cs typeface="Manjari"/>
              <a:sym typeface="Manjari"/>
            </a:endParaRPr>
          </a:p>
          <a:p>
            <a:pPr indent="-304800" lvl="0" marL="457200" rtl="0" algn="l">
              <a:spcBef>
                <a:spcPts val="0"/>
              </a:spcBef>
              <a:spcAft>
                <a:spcPts val="0"/>
              </a:spcAft>
              <a:buClr>
                <a:srgbClr val="40474B"/>
              </a:buClr>
              <a:buSzPts val="1200"/>
              <a:buFont typeface="Manjari"/>
              <a:buAutoNum type="arabicPeriod"/>
            </a:pPr>
            <a:r>
              <a:rPr lang="en" sz="1200">
                <a:solidFill>
                  <a:srgbClr val="40474B"/>
                </a:solidFill>
                <a:latin typeface="Manjari"/>
                <a:ea typeface="Manjari"/>
                <a:cs typeface="Manjari"/>
                <a:sym typeface="Manjari"/>
              </a:rPr>
              <a:t>To determine the features that can be improved to drive up prices.</a:t>
            </a:r>
            <a:endParaRPr sz="1200">
              <a:solidFill>
                <a:srgbClr val="40474B"/>
              </a:solidFill>
              <a:latin typeface="Manjari"/>
              <a:ea typeface="Manjari"/>
              <a:cs typeface="Manjari"/>
              <a:sym typeface="Manjari"/>
            </a:endParaRPr>
          </a:p>
          <a:p>
            <a:pPr indent="-304800" lvl="0" marL="457200" rtl="0" algn="l">
              <a:spcBef>
                <a:spcPts val="0"/>
              </a:spcBef>
              <a:spcAft>
                <a:spcPts val="0"/>
              </a:spcAft>
              <a:buClr>
                <a:srgbClr val="40474B"/>
              </a:buClr>
              <a:buSzPts val="1200"/>
              <a:buFont typeface="Manjari"/>
              <a:buAutoNum type="arabicPeriod"/>
            </a:pPr>
            <a:r>
              <a:rPr lang="en" sz="1200">
                <a:solidFill>
                  <a:srgbClr val="40474B"/>
                </a:solidFill>
                <a:latin typeface="Manjari"/>
                <a:ea typeface="Manjari"/>
                <a:cs typeface="Manjari"/>
                <a:sym typeface="Manjari"/>
              </a:rPr>
              <a:t>To pinpoint the features that have a negative impact on prices.</a:t>
            </a:r>
            <a:endParaRPr sz="1200">
              <a:solidFill>
                <a:srgbClr val="40474B"/>
              </a:solidFill>
              <a:latin typeface="Manjari"/>
              <a:ea typeface="Manjari"/>
              <a:cs typeface="Manjari"/>
              <a:sym typeface="Manja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c6a01074ef_0_18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c6a01074ef_0_18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fdf94b487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fdf94b487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200">
              <a:solidFill>
                <a:srgbClr val="40474B"/>
              </a:solidFill>
              <a:latin typeface="Manjari"/>
              <a:ea typeface="Manjari"/>
              <a:cs typeface="Manjari"/>
              <a:sym typeface="Manja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fdf94b487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fdf94b487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200">
              <a:solidFill>
                <a:srgbClr val="40474B"/>
              </a:solidFill>
              <a:latin typeface="Manjari"/>
              <a:ea typeface="Manjari"/>
              <a:cs typeface="Manjari"/>
              <a:sym typeface="Manja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43d017d692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143d017d692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6.xml"/><Relationship Id="rId4" Type="http://schemas.openxmlformats.org/officeDocument/2006/relationships/slide" Target="/ppt/slides/slide21.xml"/><Relationship Id="rId9" Type="http://schemas.openxmlformats.org/officeDocument/2006/relationships/slide" Target="/ppt/slides/slide24.xml"/><Relationship Id="rId5" Type="http://schemas.openxmlformats.org/officeDocument/2006/relationships/slide" Target="/ppt/slides/slide3.xml"/><Relationship Id="rId6" Type="http://schemas.openxmlformats.org/officeDocument/2006/relationships/slide" Target="/ppt/slides/slide6.xml"/><Relationship Id="rId7" Type="http://schemas.openxmlformats.org/officeDocument/2006/relationships/slide" Target="/ppt/slides/slide21.xml"/><Relationship Id="rId8" Type="http://schemas.openxmlformats.org/officeDocument/2006/relationships/slide" Target="/ppt/slides/slide2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7" name="Shape 167"/>
        <p:cNvGrpSpPr/>
        <p:nvPr/>
      </p:nvGrpSpPr>
      <p:grpSpPr>
        <a:xfrm>
          <a:off x="0" y="0"/>
          <a:ext cx="0" cy="0"/>
          <a:chOff x="0" y="0"/>
          <a:chExt cx="0" cy="0"/>
        </a:xfrm>
      </p:grpSpPr>
      <p:sp>
        <p:nvSpPr>
          <p:cNvPr id="168" name="Google Shape;168;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1"/>
          <p:cNvGrpSpPr/>
          <p:nvPr/>
        </p:nvGrpSpPr>
        <p:grpSpPr>
          <a:xfrm flipH="1" rot="10800000">
            <a:off x="-135159" y="-547193"/>
            <a:ext cx="1696762" cy="1688828"/>
            <a:chOff x="2414491" y="671177"/>
            <a:chExt cx="1830972" cy="1822411"/>
          </a:xfrm>
        </p:grpSpPr>
        <p:sp>
          <p:nvSpPr>
            <p:cNvPr id="171" name="Google Shape;171;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09" name="Shape 209"/>
        <p:cNvGrpSpPr/>
        <p:nvPr/>
      </p:nvGrpSpPr>
      <p:grpSpPr>
        <a:xfrm>
          <a:off x="0" y="0"/>
          <a:ext cx="0" cy="0"/>
          <a:chOff x="0" y="0"/>
          <a:chExt cx="0" cy="0"/>
        </a:xfrm>
      </p:grpSpPr>
      <p:sp>
        <p:nvSpPr>
          <p:cNvPr id="210" name="Google Shape;210;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 name="Google Shape;213;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13">
            <a:hlinkClick action="ppaction://hlinksldjump" r:id="rId2"/>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6" name="Google Shape;216;p13">
            <a:hlinkClick action="ppaction://hlinksldjump" r:id="rId3"/>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7" name="Google Shape;217;p13">
            <a:hlinkClick/>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action="ppaction://hlinksldjump" r:id="rId4"/>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1" name="Google Shape;221;p13">
            <a:hlinkClick action="ppaction://hlinksldjump" r:id="rId5"/>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2" name="Google Shape;222;p13">
            <a:hlinkClick action="ppaction://hlinksldjump" r:id="rId6"/>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3" name="Google Shape;223;p13">
            <a:hlinkClick/>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action="ppaction://hlinksldjump" r:id="rId7"/>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 name="Google Shape;226;p13">
            <a:hlinkClick action="ppaction://hlinksldjump" r:id="rId8"/>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7" name="Google Shape;227;p13">
            <a:hlinkClick/>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8" name="Google Shape;228;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13">
            <a:hlinkClick action="ppaction://hlinksldjump" r:id="rId9"/>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0" name="Google Shape;230;p13">
            <a:hlinkClick/>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31" name="Shape 231"/>
        <p:cNvGrpSpPr/>
        <p:nvPr/>
      </p:nvGrpSpPr>
      <p:grpSpPr>
        <a:xfrm>
          <a:off x="0" y="0"/>
          <a:ext cx="0" cy="0"/>
          <a:chOff x="0" y="0"/>
          <a:chExt cx="0" cy="0"/>
        </a:xfrm>
      </p:grpSpPr>
      <p:sp>
        <p:nvSpPr>
          <p:cNvPr id="232" name="Google Shape;232;p14"/>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33" name="Google Shape;233;p14"/>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14"/>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4"/>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263" name="Shape 263"/>
        <p:cNvGrpSpPr/>
        <p:nvPr/>
      </p:nvGrpSpPr>
      <p:grpSpPr>
        <a:xfrm>
          <a:off x="0" y="0"/>
          <a:ext cx="0" cy="0"/>
          <a:chOff x="0" y="0"/>
          <a:chExt cx="0" cy="0"/>
        </a:xfrm>
      </p:grpSpPr>
      <p:sp>
        <p:nvSpPr>
          <p:cNvPr id="264" name="Google Shape;264;p15"/>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8" name="Google Shape;268;p15"/>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15"/>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0" name="Google Shape;270;p15"/>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15"/>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2" name="Google Shape;272;p15"/>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3" name="Google Shape;273;p15"/>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15"/>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15"/>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6" name="Google Shape;276;p15"/>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277"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6"/>
          <p:cNvGrpSpPr/>
          <p:nvPr/>
        </p:nvGrpSpPr>
        <p:grpSpPr>
          <a:xfrm flipH="1" rot="10800000">
            <a:off x="430416" y="1844182"/>
            <a:ext cx="1696762" cy="1688828"/>
            <a:chOff x="2414491" y="671177"/>
            <a:chExt cx="1830972" cy="1822411"/>
          </a:xfrm>
        </p:grpSpPr>
        <p:sp>
          <p:nvSpPr>
            <p:cNvPr id="281" name="Google Shape;281;p1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7" name="Google Shape;317;p16"/>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18" name="Google Shape;318;p16"/>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9" name="Google Shape;319;p16"/>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20" name="Google Shape;320;p16"/>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21" name="Google Shape;321;p16"/>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2">
    <p:spTree>
      <p:nvGrpSpPr>
        <p:cNvPr id="322"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7" name="Google Shape;327;p17"/>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328" name="Google Shape;328;p17"/>
          <p:cNvGrpSpPr/>
          <p:nvPr/>
        </p:nvGrpSpPr>
        <p:grpSpPr>
          <a:xfrm flipH="1" rot="10800000">
            <a:off x="4776891" y="3572332"/>
            <a:ext cx="1696762" cy="1688828"/>
            <a:chOff x="2414491" y="671177"/>
            <a:chExt cx="1830972" cy="1822411"/>
          </a:xfrm>
        </p:grpSpPr>
        <p:sp>
          <p:nvSpPr>
            <p:cNvPr id="329" name="Google Shape;329;p1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2_1">
    <p:spTree>
      <p:nvGrpSpPr>
        <p:cNvPr id="363"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18"/>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1" name="Google Shape;401;p18"/>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24_1">
    <p:spTree>
      <p:nvGrpSpPr>
        <p:cNvPr id="402" name="Shape 402"/>
        <p:cNvGrpSpPr/>
        <p:nvPr/>
      </p:nvGrpSpPr>
      <p:grpSpPr>
        <a:xfrm>
          <a:off x="0" y="0"/>
          <a:ext cx="0" cy="0"/>
          <a:chOff x="0" y="0"/>
          <a:chExt cx="0" cy="0"/>
        </a:xfrm>
      </p:grpSpPr>
      <p:sp>
        <p:nvSpPr>
          <p:cNvPr id="403" name="Google Shape;403;p1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4" name="Google Shape;404;p19"/>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405" name="Google Shape;405;p19"/>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23">
    <p:spTree>
      <p:nvGrpSpPr>
        <p:cNvPr id="441" name="Shape 441"/>
        <p:cNvGrpSpPr/>
        <p:nvPr/>
      </p:nvGrpSpPr>
      <p:grpSpPr>
        <a:xfrm>
          <a:off x="0" y="0"/>
          <a:ext cx="0" cy="0"/>
          <a:chOff x="0" y="0"/>
          <a:chExt cx="0" cy="0"/>
        </a:xfrm>
      </p:grpSpPr>
      <p:sp>
        <p:nvSpPr>
          <p:cNvPr id="442" name="Google Shape;442;p20"/>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3" name="Google Shape;443;p20"/>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0"/>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27">
    <p:spTree>
      <p:nvGrpSpPr>
        <p:cNvPr id="472"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1"/>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2" name="Google Shape;512;p21"/>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513"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8" name="Google Shape;518;p22"/>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9" name="Google Shape;519;p22"/>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0" name="Google Shape;520;p22"/>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1" name="Google Shape;521;p22"/>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522"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3"/>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2" name="Google Shape;562;p23"/>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23"/>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4" name="Google Shape;564;p23"/>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23"/>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6" name="Google Shape;566;p23"/>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23"/>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568"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4"/>
          <p:cNvGrpSpPr/>
          <p:nvPr/>
        </p:nvGrpSpPr>
        <p:grpSpPr>
          <a:xfrm flipH="1" rot="10800000">
            <a:off x="205659" y="2003797"/>
            <a:ext cx="1888282" cy="1879453"/>
            <a:chOff x="2414491" y="671177"/>
            <a:chExt cx="1830972" cy="1822411"/>
          </a:xfrm>
        </p:grpSpPr>
        <p:sp>
          <p:nvSpPr>
            <p:cNvPr id="571" name="Google Shape;571;p2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4"/>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7" name="Google Shape;607;p24"/>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24"/>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24"/>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0" name="Google Shape;610;p24"/>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1" name="Google Shape;611;p24"/>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24"/>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3" name="Google Shape;613;p24"/>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4" name="Google Shape;614;p24"/>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5" name="Google Shape;615;p24"/>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616" name="Shape 616"/>
        <p:cNvGrpSpPr/>
        <p:nvPr/>
      </p:nvGrpSpPr>
      <p:grpSpPr>
        <a:xfrm>
          <a:off x="0" y="0"/>
          <a:ext cx="0" cy="0"/>
          <a:chOff x="0" y="0"/>
          <a:chExt cx="0" cy="0"/>
        </a:xfrm>
      </p:grpSpPr>
      <p:sp>
        <p:nvSpPr>
          <p:cNvPr id="617" name="Google Shape;617;p25"/>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1" name="Google Shape;621;p25"/>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5"/>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3" name="Google Shape;623;p25"/>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4" name="Google Shape;624;p25"/>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5" name="Google Shape;625;p25"/>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6" name="Google Shape;626;p25"/>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7" name="Google Shape;627;p25"/>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8" name="Google Shape;628;p25"/>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9" name="Google Shape;629;p25"/>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0" name="Google Shape;630;p25"/>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1" name="Google Shape;631;p25"/>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2" name="Google Shape;632;p25"/>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3" name="Shape 633"/>
        <p:cNvGrpSpPr/>
        <p:nvPr/>
      </p:nvGrpSpPr>
      <p:grpSpPr>
        <a:xfrm>
          <a:off x="0" y="0"/>
          <a:ext cx="0" cy="0"/>
          <a:chOff x="0" y="0"/>
          <a:chExt cx="0" cy="0"/>
        </a:xfrm>
      </p:grpSpPr>
      <p:sp>
        <p:nvSpPr>
          <p:cNvPr id="634" name="Google Shape;634;p26"/>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638" name="Shape 638"/>
        <p:cNvGrpSpPr/>
        <p:nvPr/>
      </p:nvGrpSpPr>
      <p:grpSpPr>
        <a:xfrm>
          <a:off x="0" y="0"/>
          <a:ext cx="0" cy="0"/>
          <a:chOff x="0" y="0"/>
          <a:chExt cx="0" cy="0"/>
        </a:xfrm>
      </p:grpSpPr>
      <p:sp>
        <p:nvSpPr>
          <p:cNvPr id="639" name="Google Shape;639;p27"/>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7"/>
          <p:cNvGrpSpPr/>
          <p:nvPr/>
        </p:nvGrpSpPr>
        <p:grpSpPr>
          <a:xfrm flipH="1" rot="10800000">
            <a:off x="566191" y="1712532"/>
            <a:ext cx="1696762" cy="1688828"/>
            <a:chOff x="2414491" y="671177"/>
            <a:chExt cx="1830972" cy="1822411"/>
          </a:xfrm>
        </p:grpSpPr>
        <p:sp>
          <p:nvSpPr>
            <p:cNvPr id="642" name="Google Shape;642;p2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677"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682"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6" name="Google Shape;686;p29"/>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687"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692" name="Shape 692"/>
        <p:cNvGrpSpPr/>
        <p:nvPr/>
      </p:nvGrpSpPr>
      <p:grpSpPr>
        <a:xfrm>
          <a:off x="0" y="0"/>
          <a:ext cx="0" cy="0"/>
          <a:chOff x="0" y="0"/>
          <a:chExt cx="0" cy="0"/>
        </a:xfrm>
      </p:grpSpPr>
      <p:sp>
        <p:nvSpPr>
          <p:cNvPr id="693" name="Google Shape;693;p31"/>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697"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rot="-7977683">
            <a:off x="6409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702" name="Shape 702"/>
        <p:cNvGrpSpPr/>
        <p:nvPr/>
      </p:nvGrpSpPr>
      <p:grpSpPr>
        <a:xfrm>
          <a:off x="0" y="0"/>
          <a:ext cx="0" cy="0"/>
          <a:chOff x="0" y="0"/>
          <a:chExt cx="0" cy="0"/>
        </a:xfrm>
      </p:grpSpPr>
      <p:sp>
        <p:nvSpPr>
          <p:cNvPr id="703" name="Google Shape;703;p33"/>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05" name="Google Shape;705;p33"/>
          <p:cNvGrpSpPr/>
          <p:nvPr/>
        </p:nvGrpSpPr>
        <p:grpSpPr>
          <a:xfrm flipH="1" rot="10800000">
            <a:off x="-776141" y="2015093"/>
            <a:ext cx="2087674" cy="2077913"/>
            <a:chOff x="2414491" y="671177"/>
            <a:chExt cx="1830972" cy="1822411"/>
          </a:xfrm>
        </p:grpSpPr>
        <p:sp>
          <p:nvSpPr>
            <p:cNvPr id="706" name="Google Shape;706;p3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740"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4"/>
          <p:cNvGrpSpPr/>
          <p:nvPr/>
        </p:nvGrpSpPr>
        <p:grpSpPr>
          <a:xfrm flipH="1" rot="10800000">
            <a:off x="955516" y="2266845"/>
            <a:ext cx="1696762" cy="1688828"/>
            <a:chOff x="2414491" y="671177"/>
            <a:chExt cx="1830972" cy="1822411"/>
          </a:xfrm>
        </p:grpSpPr>
        <p:sp>
          <p:nvSpPr>
            <p:cNvPr id="745" name="Google Shape;745;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4"/>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1" name="Google Shape;781;p34"/>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782"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35">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3" name="Google Shape;823;p35"/>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824"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2" name="Google Shape;852;p36"/>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890"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5" name="Google Shape;895;p3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896" name="Google Shape;896;p37"/>
          <p:cNvGrpSpPr/>
          <p:nvPr/>
        </p:nvGrpSpPr>
        <p:grpSpPr>
          <a:xfrm flipH="1" rot="10800000">
            <a:off x="815666" y="1235970"/>
            <a:ext cx="1696762" cy="1688828"/>
            <a:chOff x="2414491" y="671177"/>
            <a:chExt cx="1830972" cy="1822411"/>
          </a:xfrm>
        </p:grpSpPr>
        <p:sp>
          <p:nvSpPr>
            <p:cNvPr id="897" name="Google Shape;897;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931" name="Shape 931"/>
        <p:cNvGrpSpPr/>
        <p:nvPr/>
      </p:nvGrpSpPr>
      <p:grpSpPr>
        <a:xfrm>
          <a:off x="0" y="0"/>
          <a:ext cx="0" cy="0"/>
          <a:chOff x="0" y="0"/>
          <a:chExt cx="0" cy="0"/>
        </a:xfrm>
      </p:grpSpPr>
      <p:sp>
        <p:nvSpPr>
          <p:cNvPr id="932" name="Google Shape;932;p38"/>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71" name="Google Shape;971;p3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32_2">
    <p:spTree>
      <p:nvGrpSpPr>
        <p:cNvPr id="972"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6" name="Google Shape;976;p39"/>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977"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7" name="Google Shape;1017;p40"/>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2">
    <p:spTree>
      <p:nvGrpSpPr>
        <p:cNvPr id="1018"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3" name="Google Shape;1023;p41"/>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4">
    <p:spTree>
      <p:nvGrpSpPr>
        <p:cNvPr id="1024"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42"/>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3" name="Google Shape;1053;p4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5">
    <p:spTree>
      <p:nvGrpSpPr>
        <p:cNvPr id="1054"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43"/>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3" name="Google Shape;1093;p43"/>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6">
    <p:spTree>
      <p:nvGrpSpPr>
        <p:cNvPr id="1094"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9" name="Google Shape;1099;p44"/>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7_1">
    <p:spTree>
      <p:nvGrpSpPr>
        <p:cNvPr id="1100"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4" name="Google Shape;1104;p45"/>
          <p:cNvSpPr txBox="1"/>
          <p:nvPr>
            <p:ph idx="1" type="subTitle"/>
          </p:nvPr>
        </p:nvSpPr>
        <p:spPr>
          <a:xfrm>
            <a:off x="713225" y="11680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7">
    <p:spTree>
      <p:nvGrpSpPr>
        <p:cNvPr id="1105" name="Shape 1105"/>
        <p:cNvGrpSpPr/>
        <p:nvPr/>
      </p:nvGrpSpPr>
      <p:grpSpPr>
        <a:xfrm>
          <a:off x="0" y="0"/>
          <a:ext cx="0" cy="0"/>
          <a:chOff x="0" y="0"/>
          <a:chExt cx="0" cy="0"/>
        </a:xfrm>
      </p:grpSpPr>
      <p:sp>
        <p:nvSpPr>
          <p:cNvPr id="1106" name="Google Shape;1106;p46"/>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46"/>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4" name="Google Shape;1144;p46"/>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145" name="Shape 1145"/>
        <p:cNvGrpSpPr/>
        <p:nvPr/>
      </p:nvGrpSpPr>
      <p:grpSpPr>
        <a:xfrm>
          <a:off x="0" y="0"/>
          <a:ext cx="0" cy="0"/>
          <a:chOff x="0" y="0"/>
          <a:chExt cx="0" cy="0"/>
        </a:xfrm>
      </p:grpSpPr>
      <p:sp>
        <p:nvSpPr>
          <p:cNvPr id="1146" name="Google Shape;1146;p47"/>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47"/>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6" name="Google Shape;1186;p47"/>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187" name="Google Shape;1187;p47"/>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188" name="Shape 1188"/>
        <p:cNvGrpSpPr/>
        <p:nvPr/>
      </p:nvGrpSpPr>
      <p:grpSpPr>
        <a:xfrm>
          <a:off x="0" y="0"/>
          <a:ext cx="0" cy="0"/>
          <a:chOff x="0" y="0"/>
          <a:chExt cx="0" cy="0"/>
        </a:xfrm>
      </p:grpSpPr>
      <p:sp>
        <p:nvSpPr>
          <p:cNvPr id="1189" name="Google Shape;1189;p48"/>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48"/>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226"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49"/>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255"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50"/>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303" name="Shape 1303"/>
        <p:cNvGrpSpPr/>
        <p:nvPr/>
      </p:nvGrpSpPr>
      <p:grpSpPr>
        <a:xfrm>
          <a:off x="0" y="0"/>
          <a:ext cx="0" cy="0"/>
          <a:chOff x="0" y="0"/>
          <a:chExt cx="0" cy="0"/>
        </a:xfrm>
      </p:grpSpPr>
      <p:sp>
        <p:nvSpPr>
          <p:cNvPr id="1304" name="Google Shape;1304;p51"/>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 name="Google Shape;110;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0" name="Google Shape;160;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chemeClr val="accent1">
              <a:alpha val="553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4" name="Google Shape;164;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5.xml"/><Relationship Id="rId9" Type="http://schemas.openxmlformats.org/officeDocument/2006/relationships/slide" Target="/ppt/slides/slide24.xml"/><Relationship Id="rId5" Type="http://schemas.openxmlformats.org/officeDocument/2006/relationships/slide" Target="/ppt/slides/slide21.xml"/><Relationship Id="rId6" Type="http://schemas.openxmlformats.org/officeDocument/2006/relationships/slide" Target="/ppt/slides/slide3.xml"/><Relationship Id="rId7" Type="http://schemas.openxmlformats.org/officeDocument/2006/relationships/slide" Target="/ppt/slides/slide6.xml"/><Relationship Id="rId8" Type="http://schemas.openxmlformats.org/officeDocument/2006/relationships/slide" Target="/ppt/slides/slide21.xml"/><Relationship Id="rId10" Type="http://schemas.openxmlformats.org/officeDocument/2006/relationships/slide" Target="/ppt/slides/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5" name="Shape 1315"/>
        <p:cNvGrpSpPr/>
        <p:nvPr/>
      </p:nvGrpSpPr>
      <p:grpSpPr>
        <a:xfrm>
          <a:off x="0" y="0"/>
          <a:ext cx="0" cy="0"/>
          <a:chOff x="0" y="0"/>
          <a:chExt cx="0" cy="0"/>
        </a:xfrm>
      </p:grpSpPr>
      <p:sp>
        <p:nvSpPr>
          <p:cNvPr id="1316" name="Google Shape;1316;p5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Ames Predicting Property Price</a:t>
            </a:r>
            <a:endParaRPr>
              <a:solidFill>
                <a:schemeClr val="accent2"/>
              </a:solidFill>
            </a:endParaRPr>
          </a:p>
        </p:txBody>
      </p:sp>
      <p:sp>
        <p:nvSpPr>
          <p:cNvPr id="1317" name="Google Shape;1317;p5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Prepared for : Management of BestEstate Co.</a:t>
            </a:r>
            <a:endParaRPr/>
          </a:p>
        </p:txBody>
      </p:sp>
      <p:sp>
        <p:nvSpPr>
          <p:cNvPr id="1318" name="Google Shape;1318;p52"/>
          <p:cNvSpPr txBox="1"/>
          <p:nvPr>
            <p:ph idx="1" type="subTitle"/>
          </p:nvPr>
        </p:nvSpPr>
        <p:spPr>
          <a:xfrm>
            <a:off x="1283100" y="4685400"/>
            <a:ext cx="6577800" cy="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DSI 31’s Best Team</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4" name="Shape 1384"/>
        <p:cNvGrpSpPr/>
        <p:nvPr/>
      </p:nvGrpSpPr>
      <p:grpSpPr>
        <a:xfrm>
          <a:off x="0" y="0"/>
          <a:ext cx="0" cy="0"/>
          <a:chOff x="0" y="0"/>
          <a:chExt cx="0" cy="0"/>
        </a:xfrm>
      </p:grpSpPr>
      <p:pic>
        <p:nvPicPr>
          <p:cNvPr id="1385" name="Google Shape;1385;p61"/>
          <p:cNvPicPr preferRelativeResize="0"/>
          <p:nvPr/>
        </p:nvPicPr>
        <p:blipFill>
          <a:blip r:embed="rId3">
            <a:alphaModFix/>
          </a:blip>
          <a:stretch>
            <a:fillRect/>
          </a:stretch>
        </p:blipFill>
        <p:spPr>
          <a:xfrm>
            <a:off x="1870850" y="971675"/>
            <a:ext cx="5117626" cy="4108776"/>
          </a:xfrm>
          <a:prstGeom prst="rect">
            <a:avLst/>
          </a:prstGeom>
          <a:noFill/>
          <a:ln>
            <a:noFill/>
          </a:ln>
        </p:spPr>
      </p:pic>
      <p:sp>
        <p:nvSpPr>
          <p:cNvPr id="1386" name="Google Shape;1386;p6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Top 10 Features correlating with Sale Price</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6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Most of Ames houses have mid-range Overall Quality score</a:t>
            </a:r>
            <a:endParaRPr sz="2300"/>
          </a:p>
        </p:txBody>
      </p:sp>
      <p:pic>
        <p:nvPicPr>
          <p:cNvPr id="1392" name="Google Shape;1392;p62"/>
          <p:cNvPicPr preferRelativeResize="0"/>
          <p:nvPr/>
        </p:nvPicPr>
        <p:blipFill>
          <a:blip r:embed="rId3">
            <a:alphaModFix/>
          </a:blip>
          <a:stretch>
            <a:fillRect/>
          </a:stretch>
        </p:blipFill>
        <p:spPr>
          <a:xfrm>
            <a:off x="2627574" y="962725"/>
            <a:ext cx="4066451" cy="3954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pic>
        <p:nvPicPr>
          <p:cNvPr id="1397" name="Google Shape;1397;p63"/>
          <p:cNvPicPr preferRelativeResize="0"/>
          <p:nvPr/>
        </p:nvPicPr>
        <p:blipFill>
          <a:blip r:embed="rId3">
            <a:alphaModFix/>
          </a:blip>
          <a:stretch>
            <a:fillRect/>
          </a:stretch>
        </p:blipFill>
        <p:spPr>
          <a:xfrm>
            <a:off x="1114100" y="772625"/>
            <a:ext cx="6541225" cy="4218474"/>
          </a:xfrm>
          <a:prstGeom prst="rect">
            <a:avLst/>
          </a:prstGeom>
          <a:noFill/>
          <a:ln>
            <a:noFill/>
          </a:ln>
        </p:spPr>
      </p:pic>
      <p:sp>
        <p:nvSpPr>
          <p:cNvPr id="1398" name="Google Shape;1398;p63"/>
          <p:cNvSpPr txBox="1"/>
          <p:nvPr>
            <p:ph type="title"/>
          </p:nvPr>
        </p:nvSpPr>
        <p:spPr>
          <a:xfrm>
            <a:off x="713250" y="2944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Sale Price increases with Overall Quality</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2" name="Shape 1402"/>
        <p:cNvGrpSpPr/>
        <p:nvPr/>
      </p:nvGrpSpPr>
      <p:grpSpPr>
        <a:xfrm>
          <a:off x="0" y="0"/>
          <a:ext cx="0" cy="0"/>
          <a:chOff x="0" y="0"/>
          <a:chExt cx="0" cy="0"/>
        </a:xfrm>
      </p:grpSpPr>
      <p:sp>
        <p:nvSpPr>
          <p:cNvPr id="1403" name="Google Shape;1403;p6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In general, Sale Price increases as Above Grade Living Area increases</a:t>
            </a:r>
            <a:endParaRPr sz="2500"/>
          </a:p>
        </p:txBody>
      </p:sp>
      <p:pic>
        <p:nvPicPr>
          <p:cNvPr id="1404" name="Google Shape;1404;p64"/>
          <p:cNvPicPr preferRelativeResize="0"/>
          <p:nvPr/>
        </p:nvPicPr>
        <p:blipFill>
          <a:blip r:embed="rId3">
            <a:alphaModFix/>
          </a:blip>
          <a:stretch>
            <a:fillRect/>
          </a:stretch>
        </p:blipFill>
        <p:spPr>
          <a:xfrm>
            <a:off x="851350" y="987675"/>
            <a:ext cx="7466650" cy="405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65"/>
          <p:cNvSpPr txBox="1"/>
          <p:nvPr>
            <p:ph type="title"/>
          </p:nvPr>
        </p:nvSpPr>
        <p:spPr>
          <a:xfrm>
            <a:off x="713250" y="3706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Most houses have space for 2 cars but we see higher range of sale prices for houses with 3 cars garage space.</a:t>
            </a:r>
            <a:endParaRPr sz="2200"/>
          </a:p>
        </p:txBody>
      </p:sp>
      <p:pic>
        <p:nvPicPr>
          <p:cNvPr id="1410" name="Google Shape;1410;p65"/>
          <p:cNvPicPr preferRelativeResize="0"/>
          <p:nvPr/>
        </p:nvPicPr>
        <p:blipFill>
          <a:blip r:embed="rId3">
            <a:alphaModFix/>
          </a:blip>
          <a:stretch>
            <a:fillRect/>
          </a:stretch>
        </p:blipFill>
        <p:spPr>
          <a:xfrm>
            <a:off x="696088" y="835925"/>
            <a:ext cx="7751818" cy="4002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66"/>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1416" name="Google Shape;1416;p66"/>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417" name="Google Shape;1417;p66"/>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6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Test Results</a:t>
            </a:r>
            <a:endParaRPr/>
          </a:p>
        </p:txBody>
      </p:sp>
      <p:sp>
        <p:nvSpPr>
          <p:cNvPr id="1423" name="Google Shape;1423;p67"/>
          <p:cNvSpPr txBox="1"/>
          <p:nvPr>
            <p:ph idx="1" type="subTitle"/>
          </p:nvPr>
        </p:nvSpPr>
        <p:spPr>
          <a:xfrm>
            <a:off x="910475" y="3703675"/>
            <a:ext cx="7323000" cy="767400"/>
          </a:xfrm>
          <a:prstGeom prst="rect">
            <a:avLst/>
          </a:prstGeom>
        </p:spPr>
        <p:txBody>
          <a:bodyPr anchorCtr="0" anchor="t" bIns="91425" lIns="91425" spcFirstLastPara="1" rIns="91425" wrap="square" tIns="91425">
            <a:noAutofit/>
          </a:bodyPr>
          <a:lstStyle/>
          <a:p>
            <a:pPr indent="-295275" lvl="0" marL="457200" rtl="0" algn="l">
              <a:lnSpc>
                <a:spcPct val="150000"/>
              </a:lnSpc>
              <a:spcBef>
                <a:spcPts val="0"/>
              </a:spcBef>
              <a:spcAft>
                <a:spcPts val="0"/>
              </a:spcAft>
              <a:buSzPts val="1050"/>
              <a:buChar char="●"/>
            </a:pPr>
            <a:r>
              <a:rPr b="1" lang="en"/>
              <a:t>Ridge Regression</a:t>
            </a:r>
            <a:r>
              <a:rPr lang="en"/>
              <a:t> is the best performing model!</a:t>
            </a:r>
            <a:endParaRPr/>
          </a:p>
          <a:p>
            <a:pPr indent="-295275" lvl="0" marL="457200" rtl="0" algn="l">
              <a:lnSpc>
                <a:spcPct val="150000"/>
              </a:lnSpc>
              <a:spcBef>
                <a:spcPts val="0"/>
              </a:spcBef>
              <a:spcAft>
                <a:spcPts val="0"/>
              </a:spcAft>
              <a:buSzPts val="1050"/>
              <a:buChar char="●"/>
            </a:pPr>
            <a:r>
              <a:rPr lang="en"/>
              <a:t>This is in line with our understanding of machine learning models.</a:t>
            </a:r>
            <a:endParaRPr/>
          </a:p>
        </p:txBody>
      </p:sp>
      <p:graphicFrame>
        <p:nvGraphicFramePr>
          <p:cNvPr id="1424" name="Google Shape;1424;p67"/>
          <p:cNvGraphicFramePr/>
          <p:nvPr/>
        </p:nvGraphicFramePr>
        <p:xfrm>
          <a:off x="910475" y="1292225"/>
          <a:ext cx="3000000" cy="3000000"/>
        </p:xfrm>
        <a:graphic>
          <a:graphicData uri="http://schemas.openxmlformats.org/drawingml/2006/table">
            <a:tbl>
              <a:tblPr>
                <a:noFill/>
                <a:tableStyleId>{2095EBDA-7879-40BE-B9CD-756837E04ED7}</a:tableStyleId>
              </a:tblPr>
              <a:tblGrid>
                <a:gridCol w="3661525"/>
                <a:gridCol w="3661525"/>
              </a:tblGrid>
              <a:tr h="436750">
                <a:tc>
                  <a:txBody>
                    <a:bodyPr/>
                    <a:lstStyle/>
                    <a:p>
                      <a:pPr indent="0" lvl="0" marL="0" rtl="0" algn="ctr">
                        <a:spcBef>
                          <a:spcPts val="0"/>
                        </a:spcBef>
                        <a:spcAft>
                          <a:spcPts val="0"/>
                        </a:spcAft>
                        <a:buNone/>
                      </a:pPr>
                      <a:r>
                        <a:rPr b="1" lang="en" sz="1600">
                          <a:latin typeface="Manjari"/>
                          <a:ea typeface="Manjari"/>
                          <a:cs typeface="Manjari"/>
                          <a:sym typeface="Manjari"/>
                        </a:rPr>
                        <a:t>Model</a:t>
                      </a:r>
                      <a:endParaRPr b="1" sz="1600">
                        <a:latin typeface="Manjari"/>
                        <a:ea typeface="Manjari"/>
                        <a:cs typeface="Manjari"/>
                        <a:sym typeface="Manjari"/>
                      </a:endParaRPr>
                    </a:p>
                  </a:txBody>
                  <a:tcPr marT="91425" marB="91425" marR="91425" marL="91425">
                    <a:solidFill>
                      <a:srgbClr val="EDECDF"/>
                    </a:solidFill>
                  </a:tcPr>
                </a:tc>
                <a:tc>
                  <a:txBody>
                    <a:bodyPr/>
                    <a:lstStyle/>
                    <a:p>
                      <a:pPr indent="0" lvl="0" marL="0" rtl="0" algn="ctr">
                        <a:spcBef>
                          <a:spcPts val="0"/>
                        </a:spcBef>
                        <a:spcAft>
                          <a:spcPts val="0"/>
                        </a:spcAft>
                        <a:buNone/>
                      </a:pPr>
                      <a:r>
                        <a:rPr b="1" lang="en" sz="1600">
                          <a:latin typeface="Manjari"/>
                          <a:ea typeface="Manjari"/>
                          <a:cs typeface="Manjari"/>
                          <a:sym typeface="Manjari"/>
                        </a:rPr>
                        <a:t>Test Results</a:t>
                      </a:r>
                      <a:endParaRPr b="1" sz="1600">
                        <a:latin typeface="Manjari"/>
                        <a:ea typeface="Manjari"/>
                        <a:cs typeface="Manjari"/>
                        <a:sym typeface="Manjari"/>
                      </a:endParaRPr>
                    </a:p>
                  </a:txBody>
                  <a:tcPr marT="91425" marB="91425" marR="91425" marL="91425">
                    <a:solidFill>
                      <a:schemeClr val="lt1"/>
                    </a:solidFill>
                  </a:tcPr>
                </a:tc>
              </a:tr>
              <a:tr h="436750">
                <a:tc>
                  <a:txBody>
                    <a:bodyPr/>
                    <a:lstStyle/>
                    <a:p>
                      <a:pPr indent="0" lvl="0" marL="0" rtl="0" algn="ctr">
                        <a:spcBef>
                          <a:spcPts val="0"/>
                        </a:spcBef>
                        <a:spcAft>
                          <a:spcPts val="0"/>
                        </a:spcAft>
                        <a:buNone/>
                      </a:pPr>
                      <a:r>
                        <a:rPr lang="en" sz="1600">
                          <a:latin typeface="Manjari"/>
                          <a:ea typeface="Manjari"/>
                          <a:cs typeface="Manjari"/>
                          <a:sym typeface="Manjari"/>
                        </a:rPr>
                        <a:t>Baseline Model</a:t>
                      </a:r>
                      <a:endParaRPr sz="1600">
                        <a:latin typeface="Manjari"/>
                        <a:ea typeface="Manjari"/>
                        <a:cs typeface="Manjari"/>
                        <a:sym typeface="Manjari"/>
                      </a:endParaRPr>
                    </a:p>
                  </a:txBody>
                  <a:tcPr marT="91425" marB="91425" marR="91425" marL="91425"/>
                </a:tc>
                <a:tc>
                  <a:txBody>
                    <a:bodyPr/>
                    <a:lstStyle/>
                    <a:p>
                      <a:pPr indent="0" lvl="0" marL="0" rtl="0" algn="ctr">
                        <a:spcBef>
                          <a:spcPts val="0"/>
                        </a:spcBef>
                        <a:spcAft>
                          <a:spcPts val="0"/>
                        </a:spcAft>
                        <a:buNone/>
                      </a:pPr>
                      <a:r>
                        <a:rPr lang="en" sz="1600">
                          <a:latin typeface="Manjari"/>
                          <a:ea typeface="Manjari"/>
                          <a:cs typeface="Manjari"/>
                          <a:sym typeface="Manjari"/>
                        </a:rPr>
                        <a:t>-0.00115</a:t>
                      </a:r>
                      <a:endParaRPr sz="1600">
                        <a:latin typeface="Manjari"/>
                        <a:ea typeface="Manjari"/>
                        <a:cs typeface="Manjari"/>
                        <a:sym typeface="Manjari"/>
                      </a:endParaRPr>
                    </a:p>
                  </a:txBody>
                  <a:tcPr marT="91425" marB="91425" marR="91425" marL="91425"/>
                </a:tc>
              </a:tr>
              <a:tr h="436750">
                <a:tc>
                  <a:txBody>
                    <a:bodyPr/>
                    <a:lstStyle/>
                    <a:p>
                      <a:pPr indent="0" lvl="0" marL="0" rtl="0" algn="ctr">
                        <a:spcBef>
                          <a:spcPts val="0"/>
                        </a:spcBef>
                        <a:spcAft>
                          <a:spcPts val="0"/>
                        </a:spcAft>
                        <a:buNone/>
                      </a:pPr>
                      <a:r>
                        <a:rPr lang="en" sz="1600">
                          <a:latin typeface="Manjari"/>
                          <a:ea typeface="Manjari"/>
                          <a:cs typeface="Manjari"/>
                          <a:sym typeface="Manjari"/>
                        </a:rPr>
                        <a:t>Linear Regression</a:t>
                      </a:r>
                      <a:endParaRPr sz="1600">
                        <a:latin typeface="Manjari"/>
                        <a:ea typeface="Manjari"/>
                        <a:cs typeface="Manjari"/>
                        <a:sym typeface="Manjari"/>
                      </a:endParaRPr>
                    </a:p>
                  </a:txBody>
                  <a:tcPr marT="91425" marB="91425" marR="91425" marL="91425"/>
                </a:tc>
                <a:tc>
                  <a:txBody>
                    <a:bodyPr/>
                    <a:lstStyle/>
                    <a:p>
                      <a:pPr indent="0" lvl="0" marL="0" rtl="0" algn="ctr">
                        <a:spcBef>
                          <a:spcPts val="0"/>
                        </a:spcBef>
                        <a:spcAft>
                          <a:spcPts val="0"/>
                        </a:spcAft>
                        <a:buNone/>
                      </a:pPr>
                      <a:r>
                        <a:rPr lang="en" sz="1600">
                          <a:latin typeface="Manjari"/>
                          <a:ea typeface="Manjari"/>
                          <a:cs typeface="Manjari"/>
                          <a:sym typeface="Manjari"/>
                        </a:rPr>
                        <a:t>0.89199</a:t>
                      </a:r>
                      <a:endParaRPr sz="1600">
                        <a:latin typeface="Manjari"/>
                        <a:ea typeface="Manjari"/>
                        <a:cs typeface="Manjari"/>
                        <a:sym typeface="Manjari"/>
                      </a:endParaRPr>
                    </a:p>
                  </a:txBody>
                  <a:tcPr marT="91425" marB="91425" marR="91425" marL="91425"/>
                </a:tc>
              </a:tr>
              <a:tr h="436750">
                <a:tc>
                  <a:txBody>
                    <a:bodyPr/>
                    <a:lstStyle/>
                    <a:p>
                      <a:pPr indent="0" lvl="0" marL="0" rtl="0" algn="ctr">
                        <a:spcBef>
                          <a:spcPts val="0"/>
                        </a:spcBef>
                        <a:spcAft>
                          <a:spcPts val="0"/>
                        </a:spcAft>
                        <a:buNone/>
                      </a:pPr>
                      <a:r>
                        <a:rPr lang="en" sz="1600">
                          <a:latin typeface="Manjari"/>
                          <a:ea typeface="Manjari"/>
                          <a:cs typeface="Manjari"/>
                          <a:sym typeface="Manjari"/>
                        </a:rPr>
                        <a:t>Ridge Regression</a:t>
                      </a:r>
                      <a:endParaRPr sz="1600">
                        <a:latin typeface="Manjari"/>
                        <a:ea typeface="Manjari"/>
                        <a:cs typeface="Manjari"/>
                        <a:sym typeface="Manjari"/>
                      </a:endParaRPr>
                    </a:p>
                  </a:txBody>
                  <a:tcPr marT="91425" marB="91425" marR="91425" marL="91425"/>
                </a:tc>
                <a:tc>
                  <a:txBody>
                    <a:bodyPr/>
                    <a:lstStyle/>
                    <a:p>
                      <a:pPr indent="0" lvl="0" marL="0" rtl="0" algn="ctr">
                        <a:spcBef>
                          <a:spcPts val="0"/>
                        </a:spcBef>
                        <a:spcAft>
                          <a:spcPts val="0"/>
                        </a:spcAft>
                        <a:buNone/>
                      </a:pPr>
                      <a:r>
                        <a:rPr lang="en" sz="1600">
                          <a:latin typeface="Manjari"/>
                          <a:ea typeface="Manjari"/>
                          <a:cs typeface="Manjari"/>
                          <a:sym typeface="Manjari"/>
                        </a:rPr>
                        <a:t>0.89355</a:t>
                      </a:r>
                      <a:endParaRPr sz="1600">
                        <a:latin typeface="Manjari"/>
                        <a:ea typeface="Manjari"/>
                        <a:cs typeface="Manjari"/>
                        <a:sym typeface="Manjari"/>
                      </a:endParaRPr>
                    </a:p>
                  </a:txBody>
                  <a:tcPr marT="91425" marB="91425" marR="91425" marL="91425"/>
                </a:tc>
              </a:tr>
              <a:tr h="436750">
                <a:tc>
                  <a:txBody>
                    <a:bodyPr/>
                    <a:lstStyle/>
                    <a:p>
                      <a:pPr indent="0" lvl="0" marL="0" rtl="0" algn="ctr">
                        <a:spcBef>
                          <a:spcPts val="0"/>
                        </a:spcBef>
                        <a:spcAft>
                          <a:spcPts val="0"/>
                        </a:spcAft>
                        <a:buNone/>
                      </a:pPr>
                      <a:r>
                        <a:rPr lang="en" sz="1600">
                          <a:latin typeface="Manjari"/>
                          <a:ea typeface="Manjari"/>
                          <a:cs typeface="Manjari"/>
                          <a:sym typeface="Manjari"/>
                        </a:rPr>
                        <a:t>Lasso Regression</a:t>
                      </a:r>
                      <a:endParaRPr sz="1600">
                        <a:latin typeface="Manjari"/>
                        <a:ea typeface="Manjari"/>
                        <a:cs typeface="Manjari"/>
                        <a:sym typeface="Manjari"/>
                      </a:endParaRPr>
                    </a:p>
                  </a:txBody>
                  <a:tcPr marT="91425" marB="91425" marR="91425" marL="91425"/>
                </a:tc>
                <a:tc>
                  <a:txBody>
                    <a:bodyPr/>
                    <a:lstStyle/>
                    <a:p>
                      <a:pPr indent="0" lvl="0" marL="0" rtl="0" algn="ctr">
                        <a:spcBef>
                          <a:spcPts val="0"/>
                        </a:spcBef>
                        <a:spcAft>
                          <a:spcPts val="0"/>
                        </a:spcAft>
                        <a:buNone/>
                      </a:pPr>
                      <a:r>
                        <a:rPr lang="en" sz="1600">
                          <a:latin typeface="Manjari"/>
                          <a:ea typeface="Manjari"/>
                          <a:cs typeface="Manjari"/>
                          <a:sym typeface="Manjari"/>
                        </a:rPr>
                        <a:t>0.89233</a:t>
                      </a:r>
                      <a:endParaRPr sz="1600">
                        <a:latin typeface="Manjari"/>
                        <a:ea typeface="Manjari"/>
                        <a:cs typeface="Manjari"/>
                        <a:sym typeface="Manjari"/>
                      </a:endParaRPr>
                    </a:p>
                  </a:txBody>
                  <a:tcPr marT="91425" marB="91425" marR="91425" marL="91425"/>
                </a:tc>
              </a:tr>
            </a:tbl>
          </a:graphicData>
        </a:graphic>
      </p:graphicFrame>
      <p:sp>
        <p:nvSpPr>
          <p:cNvPr id="1425" name="Google Shape;1425;p67"/>
          <p:cNvSpPr/>
          <p:nvPr/>
        </p:nvSpPr>
        <p:spPr>
          <a:xfrm>
            <a:off x="5782225" y="2667000"/>
            <a:ext cx="1221600" cy="336300"/>
          </a:xfrm>
          <a:prstGeom prst="ellipse">
            <a:avLst/>
          </a:prstGeom>
          <a:solidFill>
            <a:srgbClr val="F2F2F2">
              <a:alpha val="0"/>
            </a:srgbClr>
          </a:solidFill>
          <a:ln cap="flat" cmpd="sng" w="2857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5"/>
                                        </p:tgtEl>
                                        <p:attrNameLst>
                                          <p:attrName>style.visibility</p:attrName>
                                        </p:attrNameLst>
                                      </p:cBhvr>
                                      <p:to>
                                        <p:strVal val="visible"/>
                                      </p:to>
                                    </p:set>
                                    <p:animEffect filter="fade" transition="in">
                                      <p:cBhvr>
                                        <p:cTn dur="1000"/>
                                        <p:tgtEl>
                                          <p:spTgt spid="1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3"/>
                                        </p:tgtEl>
                                        <p:attrNameLst>
                                          <p:attrName>style.visibility</p:attrName>
                                        </p:attrNameLst>
                                      </p:cBhvr>
                                      <p:to>
                                        <p:strVal val="visible"/>
                                      </p:to>
                                    </p:set>
                                    <p:animEffect filter="fade" transition="in">
                                      <p:cBhvr>
                                        <p:cTn dur="1000"/>
                                        <p:tgtEl>
                                          <p:spTgt spid="1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6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Interpretation</a:t>
            </a:r>
            <a:r>
              <a:rPr lang="en"/>
              <a:t> of Model Coefficients</a:t>
            </a:r>
            <a:endParaRPr/>
          </a:p>
        </p:txBody>
      </p:sp>
      <p:sp>
        <p:nvSpPr>
          <p:cNvPr id="1431" name="Google Shape;1431;p68"/>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p>
            <a:pPr indent="-307975" lvl="0" marL="457200" rtl="0" algn="l">
              <a:lnSpc>
                <a:spcPct val="150000"/>
              </a:lnSpc>
              <a:spcBef>
                <a:spcPts val="0"/>
              </a:spcBef>
              <a:spcAft>
                <a:spcPts val="0"/>
              </a:spcAft>
              <a:buSzPts val="1250"/>
              <a:buChar char="●"/>
            </a:pPr>
            <a:r>
              <a:rPr lang="en" sz="1800"/>
              <a:t>Positive coefficient means increase in a variable will cause the sale price to increase.</a:t>
            </a:r>
            <a:br>
              <a:rPr lang="en" sz="1800"/>
            </a:br>
            <a:endParaRPr sz="1800"/>
          </a:p>
          <a:p>
            <a:pPr indent="-342900" lvl="0" marL="457200" rtl="0" algn="l">
              <a:lnSpc>
                <a:spcPct val="150000"/>
              </a:lnSpc>
              <a:spcBef>
                <a:spcPts val="0"/>
              </a:spcBef>
              <a:spcAft>
                <a:spcPts val="0"/>
              </a:spcAft>
              <a:buSzPts val="1800"/>
              <a:buChar char="●"/>
            </a:pPr>
            <a:r>
              <a:rPr lang="en" sz="1800"/>
              <a:t>Negative</a:t>
            </a:r>
            <a:r>
              <a:rPr lang="en" sz="1800"/>
              <a:t> coefficient means increase in a variable will  then cause the sale price to decrease.</a:t>
            </a:r>
            <a:br>
              <a:rPr lang="en" sz="1800"/>
            </a:br>
            <a:endParaRPr sz="1800"/>
          </a:p>
          <a:p>
            <a:pPr indent="-307975" lvl="0" marL="457200" rtl="0" algn="l">
              <a:lnSpc>
                <a:spcPct val="150000"/>
              </a:lnSpc>
              <a:spcBef>
                <a:spcPts val="0"/>
              </a:spcBef>
              <a:spcAft>
                <a:spcPts val="0"/>
              </a:spcAft>
              <a:buSzPts val="1250"/>
              <a:buChar char="●"/>
            </a:pPr>
            <a:r>
              <a:rPr lang="en" sz="1800"/>
              <a:t>Value signifies the impact a change in a variable will have on the sale price.</a:t>
            </a:r>
            <a:endParaRPr sz="1800"/>
          </a:p>
          <a:p>
            <a:pPr indent="0" lvl="0" marL="457200" rtl="0" algn="l">
              <a:lnSpc>
                <a:spcPct val="150000"/>
              </a:lnSpc>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69"/>
          <p:cNvSpPr/>
          <p:nvPr/>
        </p:nvSpPr>
        <p:spPr>
          <a:xfrm>
            <a:off x="-75" y="67225"/>
            <a:ext cx="9144000" cy="4975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7" name="Google Shape;1437;p69" title="Chart"/>
          <p:cNvPicPr preferRelativeResize="0"/>
          <p:nvPr/>
        </p:nvPicPr>
        <p:blipFill>
          <a:blip r:embed="rId3">
            <a:alphaModFix/>
          </a:blip>
          <a:stretch>
            <a:fillRect/>
          </a:stretch>
        </p:blipFill>
        <p:spPr>
          <a:xfrm>
            <a:off x="131504" y="0"/>
            <a:ext cx="8880992" cy="51435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70"/>
          <p:cNvSpPr/>
          <p:nvPr/>
        </p:nvSpPr>
        <p:spPr>
          <a:xfrm>
            <a:off x="0" y="0"/>
            <a:ext cx="9144000" cy="4975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3" name="Google Shape;1443;p70" title="Chart"/>
          <p:cNvPicPr preferRelativeResize="0"/>
          <p:nvPr/>
        </p:nvPicPr>
        <p:blipFill>
          <a:blip r:embed="rId3">
            <a:alphaModFix/>
          </a:blip>
          <a:stretch>
            <a:fillRect/>
          </a:stretch>
        </p:blipFill>
        <p:spPr>
          <a:xfrm>
            <a:off x="0" y="111987"/>
            <a:ext cx="9144002" cy="491952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5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324" name="Google Shape;1324;p53">
            <a:hlinkClick action="ppaction://hlinksldjump" r:id="rId3"/>
          </p:cNvPr>
          <p:cNvSpPr txBox="1"/>
          <p:nvPr>
            <p:ph idx="3" type="subTitle"/>
          </p:nvPr>
        </p:nvSpPr>
        <p:spPr>
          <a:xfrm>
            <a:off x="1391100" y="14344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Introduction &amp; Problem Statement</a:t>
            </a:r>
            <a:endParaRPr/>
          </a:p>
        </p:txBody>
      </p:sp>
      <p:sp>
        <p:nvSpPr>
          <p:cNvPr id="1325" name="Google Shape;1325;p53">
            <a:hlinkClick action="ppaction://hlinksldjump" r:id="rId4"/>
          </p:cNvPr>
          <p:cNvSpPr txBox="1"/>
          <p:nvPr>
            <p:ph idx="4" type="subTitle"/>
          </p:nvPr>
        </p:nvSpPr>
        <p:spPr>
          <a:xfrm>
            <a:off x="3905700" y="14344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Model Selection</a:t>
            </a:r>
            <a:endParaRPr/>
          </a:p>
        </p:txBody>
      </p:sp>
      <p:sp>
        <p:nvSpPr>
          <p:cNvPr id="1326" name="Google Shape;1326;p53">
            <a:hlinkClick/>
          </p:cNvPr>
          <p:cNvSpPr txBox="1"/>
          <p:nvPr>
            <p:ph idx="5" type="subTitle"/>
          </p:nvPr>
        </p:nvSpPr>
        <p:spPr>
          <a:xfrm>
            <a:off x="1391100" y="2992287"/>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EDA</a:t>
            </a:r>
            <a:endParaRPr/>
          </a:p>
        </p:txBody>
      </p:sp>
      <p:sp>
        <p:nvSpPr>
          <p:cNvPr id="1327" name="Google Shape;1327;p53">
            <a:hlinkClick action="ppaction://hlinksldjump" r:id="rId5"/>
          </p:cNvPr>
          <p:cNvSpPr txBox="1"/>
          <p:nvPr>
            <p:ph idx="6" type="subTitle"/>
          </p:nvPr>
        </p:nvSpPr>
        <p:spPr>
          <a:xfrm>
            <a:off x="3905700" y="2992287"/>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Limitations</a:t>
            </a:r>
            <a:endParaRPr/>
          </a:p>
        </p:txBody>
      </p:sp>
      <p:sp>
        <p:nvSpPr>
          <p:cNvPr id="1328" name="Google Shape;1328;p53">
            <a:hlinkClick action="ppaction://hlinksldjump" r:id="rId6"/>
          </p:cNvPr>
          <p:cNvSpPr txBox="1"/>
          <p:nvPr>
            <p:ph idx="9" type="title"/>
          </p:nvPr>
        </p:nvSpPr>
        <p:spPr>
          <a:xfrm>
            <a:off x="792175" y="14344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01</a:t>
            </a:r>
            <a:endParaRPr/>
          </a:p>
        </p:txBody>
      </p:sp>
      <p:sp>
        <p:nvSpPr>
          <p:cNvPr id="1329" name="Google Shape;1329;p53">
            <a:hlinkClick action="ppaction://hlinksldjump" r:id="rId7"/>
          </p:cNvPr>
          <p:cNvSpPr txBox="1"/>
          <p:nvPr>
            <p:ph idx="13" type="title"/>
          </p:nvPr>
        </p:nvSpPr>
        <p:spPr>
          <a:xfrm>
            <a:off x="3314700" y="14344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03</a:t>
            </a:r>
            <a:endParaRPr/>
          </a:p>
        </p:txBody>
      </p:sp>
      <p:sp>
        <p:nvSpPr>
          <p:cNvPr id="1330" name="Google Shape;1330;p53">
            <a:hlinkClick/>
          </p:cNvPr>
          <p:cNvSpPr txBox="1"/>
          <p:nvPr>
            <p:ph idx="14" type="title"/>
          </p:nvPr>
        </p:nvSpPr>
        <p:spPr>
          <a:xfrm>
            <a:off x="792175" y="29922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02</a:t>
            </a:r>
            <a:endParaRPr/>
          </a:p>
        </p:txBody>
      </p:sp>
      <p:sp>
        <p:nvSpPr>
          <p:cNvPr id="1331" name="Google Shape;1331;p53">
            <a:hlinkClick action="ppaction://hlinksldjump" r:id="rId8"/>
          </p:cNvPr>
          <p:cNvSpPr txBox="1"/>
          <p:nvPr>
            <p:ph idx="15" type="title"/>
          </p:nvPr>
        </p:nvSpPr>
        <p:spPr>
          <a:xfrm>
            <a:off x="3314700" y="29922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04</a:t>
            </a:r>
            <a:endParaRPr/>
          </a:p>
        </p:txBody>
      </p:sp>
      <p:sp>
        <p:nvSpPr>
          <p:cNvPr id="1332" name="Google Shape;1332;p53">
            <a:hlinkClick action="ppaction://hlinksldjump" r:id="rId9"/>
          </p:cNvPr>
          <p:cNvSpPr txBox="1"/>
          <p:nvPr>
            <p:ph idx="17" type="subTitle"/>
          </p:nvPr>
        </p:nvSpPr>
        <p:spPr>
          <a:xfrm>
            <a:off x="6428225" y="14344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Conclusion</a:t>
            </a:r>
            <a:endParaRPr/>
          </a:p>
        </p:txBody>
      </p:sp>
      <p:sp>
        <p:nvSpPr>
          <p:cNvPr id="1333" name="Google Shape;1333;p53">
            <a:hlinkClick/>
          </p:cNvPr>
          <p:cNvSpPr txBox="1"/>
          <p:nvPr>
            <p:ph idx="18" type="subTitle"/>
          </p:nvPr>
        </p:nvSpPr>
        <p:spPr>
          <a:xfrm>
            <a:off x="6428225" y="2992275"/>
            <a:ext cx="24591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Recommendation</a:t>
            </a:r>
            <a:endParaRPr/>
          </a:p>
        </p:txBody>
      </p:sp>
      <p:sp>
        <p:nvSpPr>
          <p:cNvPr id="1334" name="Google Shape;1334;p53">
            <a:hlinkClick action="ppaction://hlinksldjump" r:id="rId10"/>
          </p:cNvPr>
          <p:cNvSpPr txBox="1"/>
          <p:nvPr>
            <p:ph idx="20" type="title"/>
          </p:nvPr>
        </p:nvSpPr>
        <p:spPr>
          <a:xfrm>
            <a:off x="5837225" y="14344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05</a:t>
            </a:r>
            <a:endParaRPr/>
          </a:p>
        </p:txBody>
      </p:sp>
      <p:sp>
        <p:nvSpPr>
          <p:cNvPr id="1335" name="Google Shape;1335;p53">
            <a:hlinkClick/>
          </p:cNvPr>
          <p:cNvSpPr txBox="1"/>
          <p:nvPr>
            <p:ph idx="21" type="title"/>
          </p:nvPr>
        </p:nvSpPr>
        <p:spPr>
          <a:xfrm>
            <a:off x="5837225" y="29922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7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Interpretation of Model Coefficients</a:t>
            </a:r>
            <a:endParaRPr/>
          </a:p>
        </p:txBody>
      </p:sp>
      <p:sp>
        <p:nvSpPr>
          <p:cNvPr id="1449" name="Google Shape;1449;p71"/>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p>
            <a:pPr indent="-295275" lvl="0" marL="457200" rtl="0" algn="l">
              <a:lnSpc>
                <a:spcPct val="150000"/>
              </a:lnSpc>
              <a:spcBef>
                <a:spcPts val="0"/>
              </a:spcBef>
              <a:spcAft>
                <a:spcPts val="0"/>
              </a:spcAft>
              <a:buSzPts val="1050"/>
              <a:buChar char="●"/>
            </a:pPr>
            <a:r>
              <a:rPr lang="en"/>
              <a:t>Average Sale Price = $183,000</a:t>
            </a:r>
            <a:endParaRPr/>
          </a:p>
        </p:txBody>
      </p:sp>
      <p:graphicFrame>
        <p:nvGraphicFramePr>
          <p:cNvPr id="1450" name="Google Shape;1450;p71"/>
          <p:cNvGraphicFramePr/>
          <p:nvPr/>
        </p:nvGraphicFramePr>
        <p:xfrm>
          <a:off x="952500" y="1619250"/>
          <a:ext cx="3000000" cy="3000000"/>
        </p:xfrm>
        <a:graphic>
          <a:graphicData uri="http://schemas.openxmlformats.org/drawingml/2006/table">
            <a:tbl>
              <a:tblPr>
                <a:noFill/>
                <a:tableStyleId>{2095EBDA-7879-40BE-B9CD-756837E04ED7}</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Variable</a:t>
                      </a:r>
                      <a:endParaRPr b="1"/>
                    </a:p>
                  </a:txBody>
                  <a:tcPr marT="91425" marB="91425" marR="91425" marL="91425" anchor="ctr">
                    <a:solidFill>
                      <a:schemeClr val="lt1"/>
                    </a:solidFill>
                  </a:tcPr>
                </a:tc>
                <a:tc>
                  <a:txBody>
                    <a:bodyPr/>
                    <a:lstStyle/>
                    <a:p>
                      <a:pPr indent="0" lvl="0" marL="0" rtl="0" algn="ctr">
                        <a:spcBef>
                          <a:spcPts val="0"/>
                        </a:spcBef>
                        <a:spcAft>
                          <a:spcPts val="0"/>
                        </a:spcAft>
                        <a:buNone/>
                      </a:pPr>
                      <a:r>
                        <a:rPr b="1" lang="en"/>
                        <a:t>Coefficient values</a:t>
                      </a:r>
                      <a:endParaRPr b="1"/>
                    </a:p>
                  </a:txBody>
                  <a:tcPr marT="91425" marB="91425" marR="91425" marL="91425" anchor="ctr">
                    <a:solidFill>
                      <a:schemeClr val="lt1"/>
                    </a:solidFill>
                  </a:tcPr>
                </a:tc>
                <a:tc>
                  <a:txBody>
                    <a:bodyPr/>
                    <a:lstStyle/>
                    <a:p>
                      <a:pPr indent="0" lvl="0" marL="0" rtl="0" algn="ctr">
                        <a:spcBef>
                          <a:spcPts val="0"/>
                        </a:spcBef>
                        <a:spcAft>
                          <a:spcPts val="0"/>
                        </a:spcAft>
                        <a:buNone/>
                      </a:pPr>
                      <a:r>
                        <a:rPr b="1" lang="en"/>
                        <a:t>% ↑ for every 1 Unit ↑ in Variable</a:t>
                      </a:r>
                      <a:endParaRPr b="1"/>
                    </a:p>
                  </a:txBody>
                  <a:tcPr marT="91425" marB="91425" marR="91425" marL="91425" anchor="ctr">
                    <a:solidFill>
                      <a:schemeClr val="lt1"/>
                    </a:solidFill>
                  </a:tcPr>
                </a:tc>
                <a:tc>
                  <a:txBody>
                    <a:bodyPr/>
                    <a:lstStyle/>
                    <a:p>
                      <a:pPr indent="0" lvl="0" marL="0" rtl="0" algn="ctr">
                        <a:spcBef>
                          <a:spcPts val="0"/>
                        </a:spcBef>
                        <a:spcAft>
                          <a:spcPts val="0"/>
                        </a:spcAft>
                        <a:buNone/>
                      </a:pPr>
                      <a:r>
                        <a:rPr b="1" lang="en"/>
                        <a:t>% ↑ in Monetary Value</a:t>
                      </a:r>
                      <a:endParaRPr b="1"/>
                    </a:p>
                  </a:txBody>
                  <a:tcPr marT="91425" marB="91425" marR="91425" marL="91425" anchor="ctr">
                    <a:solidFill>
                      <a:schemeClr val="lt1"/>
                    </a:solidFill>
                  </a:tcPr>
                </a:tc>
              </a:tr>
              <a:tr h="381000">
                <a:tc>
                  <a:txBody>
                    <a:bodyPr/>
                    <a:lstStyle/>
                    <a:p>
                      <a:pPr indent="0" lvl="0" marL="0" rtl="0" algn="l">
                        <a:spcBef>
                          <a:spcPts val="0"/>
                        </a:spcBef>
                        <a:spcAft>
                          <a:spcPts val="0"/>
                        </a:spcAft>
                        <a:buNone/>
                      </a:pPr>
                      <a:r>
                        <a:rPr lang="en">
                          <a:solidFill>
                            <a:srgbClr val="5891AD"/>
                          </a:solidFill>
                        </a:rPr>
                        <a:t>Abv Grd Liv Area (Sqft)</a:t>
                      </a:r>
                      <a:endParaRPr>
                        <a:solidFill>
                          <a:srgbClr val="5891AD"/>
                        </a:solidFill>
                      </a:endParaRPr>
                    </a:p>
                  </a:txBody>
                  <a:tcPr marT="91425" marB="91425" marR="91425" marL="91425" anchor="ctr"/>
                </a:tc>
                <a:tc>
                  <a:txBody>
                    <a:bodyPr/>
                    <a:lstStyle/>
                    <a:p>
                      <a:pPr indent="0" lvl="0" marL="0" rtl="0" algn="ctr">
                        <a:spcBef>
                          <a:spcPts val="0"/>
                        </a:spcBef>
                        <a:spcAft>
                          <a:spcPts val="0"/>
                        </a:spcAft>
                        <a:buNone/>
                      </a:pPr>
                      <a:r>
                        <a:rPr lang="en">
                          <a:solidFill>
                            <a:srgbClr val="5891AD"/>
                          </a:solidFill>
                        </a:rPr>
                        <a:t>0.178</a:t>
                      </a:r>
                      <a:endParaRPr>
                        <a:solidFill>
                          <a:srgbClr val="5891AD"/>
                        </a:solidFill>
                      </a:endParaRPr>
                    </a:p>
                  </a:txBody>
                  <a:tcPr marT="91425" marB="91425" marR="91425" marL="91425" anchor="ctr"/>
                </a:tc>
                <a:tc>
                  <a:txBody>
                    <a:bodyPr/>
                    <a:lstStyle/>
                    <a:p>
                      <a:pPr indent="0" lvl="0" marL="0" rtl="0" algn="ctr">
                        <a:spcBef>
                          <a:spcPts val="0"/>
                        </a:spcBef>
                        <a:spcAft>
                          <a:spcPts val="0"/>
                        </a:spcAft>
                        <a:buNone/>
                      </a:pPr>
                      <a:r>
                        <a:rPr lang="en">
                          <a:solidFill>
                            <a:srgbClr val="5891AD"/>
                          </a:solidFill>
                        </a:rPr>
                        <a:t>17.80%</a:t>
                      </a:r>
                      <a:endParaRPr>
                        <a:solidFill>
                          <a:srgbClr val="5891AD"/>
                        </a:solidFill>
                      </a:endParaRPr>
                    </a:p>
                  </a:txBody>
                  <a:tcPr marT="91425" marB="91425" marR="91425" marL="91425" anchor="ctr"/>
                </a:tc>
                <a:tc>
                  <a:txBody>
                    <a:bodyPr/>
                    <a:lstStyle/>
                    <a:p>
                      <a:pPr indent="0" lvl="0" marL="0" rtl="0" algn="ctr">
                        <a:spcBef>
                          <a:spcPts val="0"/>
                        </a:spcBef>
                        <a:spcAft>
                          <a:spcPts val="0"/>
                        </a:spcAft>
                        <a:buNone/>
                      </a:pPr>
                      <a:r>
                        <a:rPr lang="en">
                          <a:solidFill>
                            <a:srgbClr val="5891AD"/>
                          </a:solidFill>
                        </a:rPr>
                        <a:t>$33,000</a:t>
                      </a:r>
                      <a:endParaRPr>
                        <a:solidFill>
                          <a:srgbClr val="5891AD"/>
                        </a:solidFill>
                      </a:endParaRPr>
                    </a:p>
                  </a:txBody>
                  <a:tcPr marT="91425" marB="91425" marR="91425" marL="91425" anchor="ctr"/>
                </a:tc>
              </a:tr>
              <a:tr h="381000">
                <a:tc>
                  <a:txBody>
                    <a:bodyPr/>
                    <a:lstStyle/>
                    <a:p>
                      <a:pPr indent="0" lvl="0" marL="0" rtl="0" algn="l">
                        <a:spcBef>
                          <a:spcPts val="0"/>
                        </a:spcBef>
                        <a:spcAft>
                          <a:spcPts val="0"/>
                        </a:spcAft>
                        <a:buNone/>
                      </a:pPr>
                      <a:r>
                        <a:rPr lang="en">
                          <a:solidFill>
                            <a:srgbClr val="5891AD"/>
                          </a:solidFill>
                        </a:rPr>
                        <a:t>Overall Quality</a:t>
                      </a:r>
                      <a:endParaRPr>
                        <a:solidFill>
                          <a:srgbClr val="5891AD"/>
                        </a:solidFill>
                      </a:endParaRPr>
                    </a:p>
                  </a:txBody>
                  <a:tcPr marT="91425" marB="91425" marR="91425" marL="91425" anchor="ctr"/>
                </a:tc>
                <a:tc>
                  <a:txBody>
                    <a:bodyPr/>
                    <a:lstStyle/>
                    <a:p>
                      <a:pPr indent="0" lvl="0" marL="0" rtl="0" algn="ctr">
                        <a:spcBef>
                          <a:spcPts val="0"/>
                        </a:spcBef>
                        <a:spcAft>
                          <a:spcPts val="0"/>
                        </a:spcAft>
                        <a:buNone/>
                      </a:pPr>
                      <a:r>
                        <a:rPr lang="en">
                          <a:solidFill>
                            <a:srgbClr val="5891AD"/>
                          </a:solidFill>
                        </a:rPr>
                        <a:t>0.154</a:t>
                      </a:r>
                      <a:endParaRPr>
                        <a:solidFill>
                          <a:srgbClr val="5891AD"/>
                        </a:solidFill>
                      </a:endParaRPr>
                    </a:p>
                  </a:txBody>
                  <a:tcPr marT="91425" marB="91425" marR="91425" marL="91425" anchor="ctr"/>
                </a:tc>
                <a:tc>
                  <a:txBody>
                    <a:bodyPr/>
                    <a:lstStyle/>
                    <a:p>
                      <a:pPr indent="0" lvl="0" marL="0" rtl="0" algn="ctr">
                        <a:spcBef>
                          <a:spcPts val="0"/>
                        </a:spcBef>
                        <a:spcAft>
                          <a:spcPts val="0"/>
                        </a:spcAft>
                        <a:buNone/>
                      </a:pPr>
                      <a:r>
                        <a:rPr lang="en">
                          <a:solidFill>
                            <a:srgbClr val="5891AD"/>
                          </a:solidFill>
                        </a:rPr>
                        <a:t>11.27%</a:t>
                      </a:r>
                      <a:endParaRPr>
                        <a:solidFill>
                          <a:srgbClr val="5891AD"/>
                        </a:solidFill>
                      </a:endParaRPr>
                    </a:p>
                  </a:txBody>
                  <a:tcPr marT="91425" marB="91425" marR="91425" marL="91425" anchor="ctr"/>
                </a:tc>
                <a:tc>
                  <a:txBody>
                    <a:bodyPr/>
                    <a:lstStyle/>
                    <a:p>
                      <a:pPr indent="0" lvl="0" marL="0" rtl="0" algn="ctr">
                        <a:spcBef>
                          <a:spcPts val="0"/>
                        </a:spcBef>
                        <a:spcAft>
                          <a:spcPts val="0"/>
                        </a:spcAft>
                        <a:buNone/>
                      </a:pPr>
                      <a:r>
                        <a:rPr lang="en">
                          <a:solidFill>
                            <a:srgbClr val="5891AD"/>
                          </a:solidFill>
                        </a:rPr>
                        <a:t>$21,000</a:t>
                      </a:r>
                      <a:endParaRPr>
                        <a:solidFill>
                          <a:srgbClr val="5891AD"/>
                        </a:solidFill>
                      </a:endParaRPr>
                    </a:p>
                  </a:txBody>
                  <a:tcPr marT="91425" marB="91425" marR="91425" marL="91425" anchor="ctr"/>
                </a:tc>
              </a:tr>
              <a:tr h="381000">
                <a:tc>
                  <a:txBody>
                    <a:bodyPr/>
                    <a:lstStyle/>
                    <a:p>
                      <a:pPr indent="0" lvl="0" marL="0" rtl="0" algn="l">
                        <a:spcBef>
                          <a:spcPts val="0"/>
                        </a:spcBef>
                        <a:spcAft>
                          <a:spcPts val="0"/>
                        </a:spcAft>
                        <a:buNone/>
                      </a:pPr>
                      <a:r>
                        <a:rPr lang="en">
                          <a:solidFill>
                            <a:srgbClr val="5891AD"/>
                          </a:solidFill>
                        </a:rPr>
                        <a:t>Overall Condition</a:t>
                      </a:r>
                      <a:endParaRPr>
                        <a:solidFill>
                          <a:srgbClr val="5891AD"/>
                        </a:solidFill>
                      </a:endParaRPr>
                    </a:p>
                  </a:txBody>
                  <a:tcPr marT="91425" marB="91425" marR="91425" marL="91425" anchor="ctr"/>
                </a:tc>
                <a:tc>
                  <a:txBody>
                    <a:bodyPr/>
                    <a:lstStyle/>
                    <a:p>
                      <a:pPr indent="0" lvl="0" marL="0" rtl="0" algn="ctr">
                        <a:spcBef>
                          <a:spcPts val="0"/>
                        </a:spcBef>
                        <a:spcAft>
                          <a:spcPts val="0"/>
                        </a:spcAft>
                        <a:buNone/>
                      </a:pPr>
                      <a:r>
                        <a:rPr lang="en">
                          <a:solidFill>
                            <a:srgbClr val="5891AD"/>
                          </a:solidFill>
                        </a:rPr>
                        <a:t>0.069</a:t>
                      </a:r>
                      <a:endParaRPr>
                        <a:solidFill>
                          <a:srgbClr val="5891AD"/>
                        </a:solidFill>
                      </a:endParaRPr>
                    </a:p>
                  </a:txBody>
                  <a:tcPr marT="91425" marB="91425" marR="91425" marL="91425" anchor="ctr"/>
                </a:tc>
                <a:tc>
                  <a:txBody>
                    <a:bodyPr/>
                    <a:lstStyle/>
                    <a:p>
                      <a:pPr indent="0" lvl="0" marL="0" rtl="0" algn="ctr">
                        <a:spcBef>
                          <a:spcPts val="0"/>
                        </a:spcBef>
                        <a:spcAft>
                          <a:spcPts val="0"/>
                        </a:spcAft>
                        <a:buNone/>
                      </a:pPr>
                      <a:r>
                        <a:rPr lang="en">
                          <a:solidFill>
                            <a:srgbClr val="5891AD"/>
                          </a:solidFill>
                        </a:rPr>
                        <a:t>4.90%</a:t>
                      </a:r>
                      <a:endParaRPr>
                        <a:solidFill>
                          <a:srgbClr val="5891AD"/>
                        </a:solidFill>
                      </a:endParaRPr>
                    </a:p>
                  </a:txBody>
                  <a:tcPr marT="91425" marB="91425" marR="91425" marL="91425" anchor="ctr"/>
                </a:tc>
                <a:tc>
                  <a:txBody>
                    <a:bodyPr/>
                    <a:lstStyle/>
                    <a:p>
                      <a:pPr indent="0" lvl="0" marL="0" rtl="0" algn="ctr">
                        <a:spcBef>
                          <a:spcPts val="0"/>
                        </a:spcBef>
                        <a:spcAft>
                          <a:spcPts val="0"/>
                        </a:spcAft>
                        <a:buNone/>
                      </a:pPr>
                      <a:r>
                        <a:rPr lang="en">
                          <a:solidFill>
                            <a:srgbClr val="5891AD"/>
                          </a:solidFill>
                        </a:rPr>
                        <a:t>$9,000</a:t>
                      </a:r>
                      <a:endParaRPr>
                        <a:solidFill>
                          <a:srgbClr val="5891AD"/>
                        </a:solidFill>
                      </a:endParaRPr>
                    </a:p>
                  </a:txBody>
                  <a:tcPr marT="91425" marB="91425" marR="91425" marL="91425" anchor="ctr"/>
                </a:tc>
              </a:tr>
              <a:tr h="381000">
                <a:tc>
                  <a:txBody>
                    <a:bodyPr/>
                    <a:lstStyle/>
                    <a:p>
                      <a:pPr indent="0" lvl="0" marL="0" rtl="0" algn="l">
                        <a:spcBef>
                          <a:spcPts val="0"/>
                        </a:spcBef>
                        <a:spcAft>
                          <a:spcPts val="0"/>
                        </a:spcAft>
                        <a:buNone/>
                      </a:pPr>
                      <a:r>
                        <a:rPr lang="en">
                          <a:solidFill>
                            <a:srgbClr val="DD7E6B"/>
                          </a:solidFill>
                        </a:rPr>
                        <a:t>Zone - Resid Med Density</a:t>
                      </a:r>
                      <a:endParaRPr>
                        <a:solidFill>
                          <a:srgbClr val="DD7E6B"/>
                        </a:solidFill>
                      </a:endParaRPr>
                    </a:p>
                  </a:txBody>
                  <a:tcPr marT="91425" marB="91425" marR="91425" marL="91425" anchor="ctr"/>
                </a:tc>
                <a:tc>
                  <a:txBody>
                    <a:bodyPr/>
                    <a:lstStyle/>
                    <a:p>
                      <a:pPr indent="0" lvl="0" marL="0" rtl="0" algn="ctr">
                        <a:spcBef>
                          <a:spcPts val="0"/>
                        </a:spcBef>
                        <a:spcAft>
                          <a:spcPts val="0"/>
                        </a:spcAft>
                        <a:buNone/>
                      </a:pPr>
                      <a:r>
                        <a:rPr lang="en">
                          <a:solidFill>
                            <a:srgbClr val="DD7E6B"/>
                          </a:solidFill>
                        </a:rPr>
                        <a:t>-0.037</a:t>
                      </a:r>
                      <a:endParaRPr>
                        <a:solidFill>
                          <a:srgbClr val="DD7E6B"/>
                        </a:solidFill>
                      </a:endParaRPr>
                    </a:p>
                  </a:txBody>
                  <a:tcPr marT="91425" marB="91425" marR="91425" marL="91425" anchor="ctr"/>
                </a:tc>
                <a:tc>
                  <a:txBody>
                    <a:bodyPr/>
                    <a:lstStyle/>
                    <a:p>
                      <a:pPr indent="0" lvl="0" marL="0" rtl="0" algn="ctr">
                        <a:spcBef>
                          <a:spcPts val="0"/>
                        </a:spcBef>
                        <a:spcAft>
                          <a:spcPts val="0"/>
                        </a:spcAft>
                        <a:buNone/>
                      </a:pPr>
                      <a:r>
                        <a:rPr lang="en">
                          <a:solidFill>
                            <a:srgbClr val="DD7E6B"/>
                          </a:solidFill>
                        </a:rPr>
                        <a:t>-2.53%</a:t>
                      </a:r>
                      <a:endParaRPr>
                        <a:solidFill>
                          <a:srgbClr val="DD7E6B"/>
                        </a:solidFill>
                      </a:endParaRPr>
                    </a:p>
                  </a:txBody>
                  <a:tcPr marT="91425" marB="91425" marR="91425" marL="91425" anchor="ctr"/>
                </a:tc>
                <a:tc>
                  <a:txBody>
                    <a:bodyPr/>
                    <a:lstStyle/>
                    <a:p>
                      <a:pPr indent="0" lvl="0" marL="0" rtl="0" algn="ctr">
                        <a:spcBef>
                          <a:spcPts val="0"/>
                        </a:spcBef>
                        <a:spcAft>
                          <a:spcPts val="0"/>
                        </a:spcAft>
                        <a:buNone/>
                      </a:pPr>
                      <a:r>
                        <a:rPr lang="en">
                          <a:solidFill>
                            <a:srgbClr val="DD7E6B"/>
                          </a:solidFill>
                        </a:rPr>
                        <a:t>-$5,000</a:t>
                      </a:r>
                      <a:endParaRPr>
                        <a:solidFill>
                          <a:srgbClr val="DD7E6B"/>
                        </a:solidFill>
                      </a:endParaRPr>
                    </a:p>
                  </a:txBody>
                  <a:tcPr marT="91425" marB="91425" marR="91425" marL="91425" anchor="ctr"/>
                </a:tc>
              </a:tr>
              <a:tr h="381000">
                <a:tc>
                  <a:txBody>
                    <a:bodyPr/>
                    <a:lstStyle/>
                    <a:p>
                      <a:pPr indent="0" lvl="0" marL="0" rtl="0" algn="l">
                        <a:spcBef>
                          <a:spcPts val="0"/>
                        </a:spcBef>
                        <a:spcAft>
                          <a:spcPts val="0"/>
                        </a:spcAft>
                        <a:buNone/>
                      </a:pPr>
                      <a:r>
                        <a:rPr lang="en">
                          <a:solidFill>
                            <a:srgbClr val="DD7E6B"/>
                          </a:solidFill>
                        </a:rPr>
                        <a:t>Zone - Commercial</a:t>
                      </a:r>
                      <a:endParaRPr>
                        <a:solidFill>
                          <a:srgbClr val="DD7E6B"/>
                        </a:solidFill>
                      </a:endParaRPr>
                    </a:p>
                  </a:txBody>
                  <a:tcPr marT="91425" marB="91425" marR="91425" marL="91425" anchor="ctr"/>
                </a:tc>
                <a:tc>
                  <a:txBody>
                    <a:bodyPr/>
                    <a:lstStyle/>
                    <a:p>
                      <a:pPr indent="0" lvl="0" marL="0" rtl="0" algn="ctr">
                        <a:spcBef>
                          <a:spcPts val="0"/>
                        </a:spcBef>
                        <a:spcAft>
                          <a:spcPts val="0"/>
                        </a:spcAft>
                        <a:buNone/>
                      </a:pPr>
                      <a:r>
                        <a:rPr lang="en">
                          <a:solidFill>
                            <a:srgbClr val="DD7E6B"/>
                          </a:solidFill>
                        </a:rPr>
                        <a:t>-0.037</a:t>
                      </a:r>
                      <a:endParaRPr>
                        <a:solidFill>
                          <a:srgbClr val="DD7E6B"/>
                        </a:solidFill>
                      </a:endParaRPr>
                    </a:p>
                  </a:txBody>
                  <a:tcPr marT="91425" marB="91425" marR="91425" marL="91425" anchor="ctr"/>
                </a:tc>
                <a:tc>
                  <a:txBody>
                    <a:bodyPr/>
                    <a:lstStyle/>
                    <a:p>
                      <a:pPr indent="0" lvl="0" marL="0" rtl="0" algn="ctr">
                        <a:spcBef>
                          <a:spcPts val="0"/>
                        </a:spcBef>
                        <a:spcAft>
                          <a:spcPts val="0"/>
                        </a:spcAft>
                        <a:buNone/>
                      </a:pPr>
                      <a:r>
                        <a:rPr lang="en">
                          <a:solidFill>
                            <a:srgbClr val="DD7E6B"/>
                          </a:solidFill>
                        </a:rPr>
                        <a:t>-2.53%</a:t>
                      </a:r>
                      <a:endParaRPr>
                        <a:solidFill>
                          <a:srgbClr val="DD7E6B"/>
                        </a:solidFill>
                      </a:endParaRPr>
                    </a:p>
                  </a:txBody>
                  <a:tcPr marT="91425" marB="91425" marR="91425" marL="91425" anchor="ctr"/>
                </a:tc>
                <a:tc>
                  <a:txBody>
                    <a:bodyPr/>
                    <a:lstStyle/>
                    <a:p>
                      <a:pPr indent="0" lvl="0" marL="0" rtl="0" algn="ctr">
                        <a:spcBef>
                          <a:spcPts val="0"/>
                        </a:spcBef>
                        <a:spcAft>
                          <a:spcPts val="0"/>
                        </a:spcAft>
                        <a:buNone/>
                      </a:pPr>
                      <a:r>
                        <a:rPr lang="en">
                          <a:solidFill>
                            <a:srgbClr val="DD7E6B"/>
                          </a:solidFill>
                        </a:rPr>
                        <a:t>-$5,000</a:t>
                      </a:r>
                      <a:endParaRPr>
                        <a:solidFill>
                          <a:srgbClr val="DD7E6B"/>
                        </a:solidFill>
                      </a:endParaRPr>
                    </a:p>
                  </a:txBody>
                  <a:tcPr marT="91425" marB="91425" marR="91425" marL="91425"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72"/>
          <p:cNvSpPr txBox="1"/>
          <p:nvPr>
            <p:ph type="title"/>
          </p:nvPr>
        </p:nvSpPr>
        <p:spPr>
          <a:xfrm>
            <a:off x="2019300" y="20366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Limitations &amp; Improvements</a:t>
            </a:r>
            <a:endParaRPr sz="4200"/>
          </a:p>
        </p:txBody>
      </p:sp>
      <p:sp>
        <p:nvSpPr>
          <p:cNvPr id="1456" name="Google Shape;1456;p72"/>
          <p:cNvSpPr txBox="1"/>
          <p:nvPr>
            <p:ph idx="2" type="title"/>
          </p:nvPr>
        </p:nvSpPr>
        <p:spPr>
          <a:xfrm>
            <a:off x="2019299" y="91845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457" name="Google Shape;1457;p72"/>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7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Limitations</a:t>
            </a:r>
            <a:endParaRPr/>
          </a:p>
        </p:txBody>
      </p:sp>
      <p:pic>
        <p:nvPicPr>
          <p:cNvPr id="1463" name="Google Shape;1463;p73"/>
          <p:cNvPicPr preferRelativeResize="0"/>
          <p:nvPr/>
        </p:nvPicPr>
        <p:blipFill rotWithShape="1">
          <a:blip r:embed="rId3">
            <a:alphaModFix/>
          </a:blip>
          <a:srcRect b="0" l="9015" r="9023" t="0"/>
          <a:stretch/>
        </p:blipFill>
        <p:spPr>
          <a:xfrm>
            <a:off x="6031974" y="1064525"/>
            <a:ext cx="2449800" cy="2299500"/>
          </a:xfrm>
          <a:prstGeom prst="ellipse">
            <a:avLst/>
          </a:prstGeom>
          <a:noFill/>
          <a:ln>
            <a:noFill/>
          </a:ln>
        </p:spPr>
      </p:pic>
      <p:pic>
        <p:nvPicPr>
          <p:cNvPr id="1464" name="Google Shape;1464;p73"/>
          <p:cNvPicPr preferRelativeResize="0"/>
          <p:nvPr/>
        </p:nvPicPr>
        <p:blipFill rotWithShape="1">
          <a:blip r:embed="rId4">
            <a:alphaModFix/>
          </a:blip>
          <a:srcRect b="0" l="11732" r="11732" t="0"/>
          <a:stretch/>
        </p:blipFill>
        <p:spPr>
          <a:xfrm>
            <a:off x="4447075" y="2349368"/>
            <a:ext cx="2601300" cy="2441700"/>
          </a:xfrm>
          <a:prstGeom prst="ellipse">
            <a:avLst/>
          </a:prstGeom>
          <a:noFill/>
          <a:ln>
            <a:noFill/>
          </a:ln>
        </p:spPr>
      </p:pic>
      <p:sp>
        <p:nvSpPr>
          <p:cNvPr id="1465" name="Google Shape;1465;p73"/>
          <p:cNvSpPr txBox="1"/>
          <p:nvPr>
            <p:ph idx="4294967295" type="subTitle"/>
          </p:nvPr>
        </p:nvSpPr>
        <p:spPr>
          <a:xfrm>
            <a:off x="713225" y="1168075"/>
            <a:ext cx="6028800" cy="34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Some inputs have unclear ratings:</a:t>
            </a:r>
            <a:endParaRPr sz="1600"/>
          </a:p>
          <a:p>
            <a:pPr indent="-342900" lvl="0" marL="457200" rtl="0" algn="l">
              <a:lnSpc>
                <a:spcPct val="115000"/>
              </a:lnSpc>
              <a:spcBef>
                <a:spcPts val="1200"/>
              </a:spcBef>
              <a:spcAft>
                <a:spcPts val="0"/>
              </a:spcAft>
              <a:buSzPts val="1800"/>
              <a:buChar char="●"/>
            </a:pPr>
            <a:r>
              <a:rPr lang="en"/>
              <a:t>Condition, quality</a:t>
            </a:r>
            <a:endParaRPr/>
          </a:p>
          <a:p>
            <a:pPr indent="-304800" lvl="1" marL="914400" rtl="0" algn="l">
              <a:lnSpc>
                <a:spcPct val="115000"/>
              </a:lnSpc>
              <a:spcBef>
                <a:spcPts val="0"/>
              </a:spcBef>
              <a:spcAft>
                <a:spcPts val="0"/>
              </a:spcAft>
              <a:buSzPts val="1200"/>
              <a:buChar char="○"/>
            </a:pPr>
            <a:r>
              <a:rPr lang="en" sz="1200"/>
              <a:t>Excellent, Good, Average, Fair</a:t>
            </a:r>
            <a:endParaRPr b="1" sz="1200"/>
          </a:p>
          <a:p>
            <a:pPr indent="0" lvl="0" marL="0" rtl="0" algn="l">
              <a:spcBef>
                <a:spcPts val="1200"/>
              </a:spcBef>
              <a:spcAft>
                <a:spcPts val="0"/>
              </a:spcAft>
              <a:buNone/>
            </a:pPr>
            <a:r>
              <a:rPr b="1" lang="en"/>
              <a:t>Multicollinearity</a:t>
            </a:r>
            <a:r>
              <a:rPr b="1" lang="en"/>
              <a:t>:</a:t>
            </a:r>
            <a:endParaRPr b="1"/>
          </a:p>
          <a:p>
            <a:pPr indent="-330200" lvl="0" marL="457200" rtl="0" algn="l">
              <a:spcBef>
                <a:spcPts val="1200"/>
              </a:spcBef>
              <a:spcAft>
                <a:spcPts val="0"/>
              </a:spcAft>
              <a:buSzPts val="1600"/>
              <a:buChar char="●"/>
            </a:pPr>
            <a:r>
              <a:rPr lang="en" sz="1600"/>
              <a:t>Corr threshold &gt; 0.7</a:t>
            </a:r>
            <a:endParaRPr sz="1600"/>
          </a:p>
          <a:p>
            <a:pPr indent="0" lvl="0" marL="0" rtl="0" algn="l">
              <a:spcBef>
                <a:spcPts val="1200"/>
              </a:spcBef>
              <a:spcAft>
                <a:spcPts val="0"/>
              </a:spcAft>
              <a:buNone/>
            </a:pPr>
            <a:r>
              <a:rPr b="1" lang="en"/>
              <a:t>External Factors:</a:t>
            </a:r>
            <a:endParaRPr b="1"/>
          </a:p>
          <a:p>
            <a:pPr indent="-330200" lvl="0" marL="457200" rtl="0" algn="l">
              <a:spcBef>
                <a:spcPts val="1200"/>
              </a:spcBef>
              <a:spcAft>
                <a:spcPts val="0"/>
              </a:spcAft>
              <a:buSzPts val="1600"/>
              <a:buChar char="●"/>
            </a:pPr>
            <a:r>
              <a:rPr lang="en" sz="1600"/>
              <a:t>eg. black swan events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7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Improvements</a:t>
            </a:r>
            <a:endParaRPr/>
          </a:p>
        </p:txBody>
      </p:sp>
      <p:sp>
        <p:nvSpPr>
          <p:cNvPr id="1471" name="Google Shape;1471;p74"/>
          <p:cNvSpPr txBox="1"/>
          <p:nvPr>
            <p:ph idx="4294967295" type="subTitle"/>
          </p:nvPr>
        </p:nvSpPr>
        <p:spPr>
          <a:xfrm>
            <a:off x="713250" y="1351775"/>
            <a:ext cx="6028800" cy="343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Uncover new valuable inputs</a:t>
            </a:r>
            <a:endParaRPr b="1"/>
          </a:p>
          <a:p>
            <a:pPr indent="0" lvl="0" marL="457200" rtl="0" algn="l">
              <a:spcBef>
                <a:spcPts val="1200"/>
              </a:spcBef>
              <a:spcAft>
                <a:spcPts val="0"/>
              </a:spcAft>
              <a:buNone/>
            </a:pPr>
            <a:r>
              <a:t/>
            </a:r>
            <a:endParaRPr b="1"/>
          </a:p>
          <a:p>
            <a:pPr indent="-342900" lvl="0" marL="457200" rtl="0" algn="l">
              <a:spcBef>
                <a:spcPts val="1200"/>
              </a:spcBef>
              <a:spcAft>
                <a:spcPts val="0"/>
              </a:spcAft>
              <a:buSzPts val="1800"/>
              <a:buChar char="●"/>
            </a:pPr>
            <a:r>
              <a:rPr b="1" lang="en"/>
              <a:t>Test different categorical groupings</a:t>
            </a:r>
            <a:endParaRPr b="1"/>
          </a:p>
          <a:p>
            <a:pPr indent="0" lvl="0" marL="457200" rtl="0" algn="l">
              <a:spcBef>
                <a:spcPts val="1200"/>
              </a:spcBef>
              <a:spcAft>
                <a:spcPts val="0"/>
              </a:spcAft>
              <a:buNone/>
            </a:pPr>
            <a:r>
              <a:t/>
            </a:r>
            <a:endParaRPr b="1"/>
          </a:p>
          <a:p>
            <a:pPr indent="-342900" lvl="0" marL="457200" rtl="0" algn="l">
              <a:spcBef>
                <a:spcPts val="1200"/>
              </a:spcBef>
              <a:spcAft>
                <a:spcPts val="0"/>
              </a:spcAft>
              <a:buSzPts val="1800"/>
              <a:buChar char="●"/>
            </a:pPr>
            <a:r>
              <a:rPr b="1" lang="en"/>
              <a:t>Hyperparameter Tuning</a:t>
            </a:r>
            <a:endParaRPr b="1"/>
          </a:p>
          <a:p>
            <a:pPr indent="0" lvl="0" marL="457200" rtl="0" algn="l">
              <a:spcBef>
                <a:spcPts val="1200"/>
              </a:spcBef>
              <a:spcAft>
                <a:spcPts val="1200"/>
              </a:spcAft>
              <a:buNone/>
            </a:pPr>
            <a:r>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75"/>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477" name="Google Shape;1477;p75"/>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478" name="Google Shape;1478;p75"/>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7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484" name="Google Shape;1484;p76"/>
          <p:cNvSpPr txBox="1"/>
          <p:nvPr>
            <p:ph idx="4294967295" type="subTitle"/>
          </p:nvPr>
        </p:nvSpPr>
        <p:spPr>
          <a:xfrm>
            <a:off x="713225" y="1168075"/>
            <a:ext cx="6028800" cy="343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Based on test results, </a:t>
            </a:r>
            <a:endParaRPr b="1"/>
          </a:p>
          <a:p>
            <a:pPr indent="-330200" lvl="0" marL="457200" rtl="0" algn="l">
              <a:lnSpc>
                <a:spcPct val="115000"/>
              </a:lnSpc>
              <a:spcBef>
                <a:spcPts val="1200"/>
              </a:spcBef>
              <a:spcAft>
                <a:spcPts val="0"/>
              </a:spcAft>
              <a:buSzPts val="1600"/>
              <a:buChar char="●"/>
            </a:pPr>
            <a:r>
              <a:rPr lang="en" sz="1600"/>
              <a:t>Our model can predict </a:t>
            </a:r>
            <a:r>
              <a:rPr lang="en" sz="1600"/>
              <a:t>89.36% of the changes in sale prices accurately with the changes in inputs</a:t>
            </a:r>
            <a:endParaRPr b="1" sz="1200"/>
          </a:p>
          <a:p>
            <a:pPr indent="0" lvl="0" marL="0" rtl="0" algn="l">
              <a:lnSpc>
                <a:spcPct val="115000"/>
              </a:lnSpc>
              <a:spcBef>
                <a:spcPts val="1200"/>
              </a:spcBef>
              <a:spcAft>
                <a:spcPts val="0"/>
              </a:spcAft>
              <a:buNone/>
            </a:pPr>
            <a:r>
              <a:rPr b="1" lang="en"/>
              <a:t>Characteristics most impactful on sale price:</a:t>
            </a:r>
            <a:endParaRPr b="1"/>
          </a:p>
          <a:p>
            <a:pPr indent="-330200" lvl="0" marL="457200" rtl="0" algn="l">
              <a:lnSpc>
                <a:spcPct val="115000"/>
              </a:lnSpc>
              <a:spcBef>
                <a:spcPts val="1200"/>
              </a:spcBef>
              <a:spcAft>
                <a:spcPts val="0"/>
              </a:spcAft>
              <a:buSzPts val="1600"/>
              <a:buChar char="●"/>
            </a:pPr>
            <a:r>
              <a:rPr lang="en" sz="1600"/>
              <a:t>‘Above grade living area square feet’</a:t>
            </a:r>
            <a:endParaRPr sz="1600"/>
          </a:p>
          <a:p>
            <a:pPr indent="-330200" lvl="0" marL="457200" rtl="0" algn="l">
              <a:lnSpc>
                <a:spcPct val="115000"/>
              </a:lnSpc>
              <a:spcBef>
                <a:spcPts val="0"/>
              </a:spcBef>
              <a:spcAft>
                <a:spcPts val="0"/>
              </a:spcAft>
              <a:buSzPts val="1600"/>
              <a:buChar char="●"/>
            </a:pPr>
            <a:r>
              <a:rPr lang="en" sz="1600"/>
              <a:t>Overall material &amp; finish quality</a:t>
            </a:r>
            <a:endParaRPr b="1"/>
          </a:p>
          <a:p>
            <a:pPr indent="0" lvl="0" marL="0" rtl="0" algn="l">
              <a:lnSpc>
                <a:spcPct val="115000"/>
              </a:lnSpc>
              <a:spcBef>
                <a:spcPts val="1200"/>
              </a:spcBef>
              <a:spcAft>
                <a:spcPts val="1200"/>
              </a:spcAft>
              <a:buNone/>
            </a:pPr>
            <a:r>
              <a:rPr b="1" lang="en"/>
              <a:t>Model accuracy ≈ Quality of Data</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77"/>
          <p:cNvSpPr txBox="1"/>
          <p:nvPr>
            <p:ph type="title"/>
          </p:nvPr>
        </p:nvSpPr>
        <p:spPr>
          <a:xfrm>
            <a:off x="1485900" y="2265225"/>
            <a:ext cx="6098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1490" name="Google Shape;1490;p77"/>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491" name="Google Shape;1491;p77"/>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7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1497" name="Google Shape;1497;p78"/>
          <p:cNvSpPr txBox="1"/>
          <p:nvPr>
            <p:ph idx="4294967295" type="subTitle"/>
          </p:nvPr>
        </p:nvSpPr>
        <p:spPr>
          <a:xfrm>
            <a:off x="713225" y="1168075"/>
            <a:ext cx="6028800" cy="34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Value-add to current product/service offering</a:t>
            </a:r>
            <a:endParaRPr b="1"/>
          </a:p>
          <a:p>
            <a:pPr indent="-330200" lvl="0" marL="457200" rtl="0" algn="l">
              <a:spcBef>
                <a:spcPts val="1200"/>
              </a:spcBef>
              <a:spcAft>
                <a:spcPts val="0"/>
              </a:spcAft>
              <a:buSzPts val="1600"/>
              <a:buChar char="●"/>
            </a:pPr>
            <a:r>
              <a:rPr lang="en" sz="1600"/>
              <a:t>Buyers &amp; Sellers should make informed decision</a:t>
            </a:r>
            <a:endParaRPr sz="1600"/>
          </a:p>
          <a:p>
            <a:pPr indent="-317500" lvl="1" marL="914400" rtl="0" algn="l">
              <a:spcBef>
                <a:spcPts val="0"/>
              </a:spcBef>
              <a:spcAft>
                <a:spcPts val="0"/>
              </a:spcAft>
              <a:buSzPts val="1400"/>
              <a:buChar char="○"/>
            </a:pPr>
            <a:r>
              <a:rPr lang="en"/>
              <a:t>Utility</a:t>
            </a:r>
            <a:endParaRPr/>
          </a:p>
          <a:p>
            <a:pPr indent="-317500" lvl="1" marL="914400" rtl="0" algn="l">
              <a:spcBef>
                <a:spcPts val="0"/>
              </a:spcBef>
              <a:spcAft>
                <a:spcPts val="0"/>
              </a:spcAft>
              <a:buSzPts val="1400"/>
              <a:buChar char="○"/>
            </a:pPr>
            <a:r>
              <a:rPr lang="en"/>
              <a:t>Investment</a:t>
            </a:r>
            <a:endParaRPr sz="1600"/>
          </a:p>
          <a:p>
            <a:pPr indent="0" lvl="0" marL="0" rtl="0" algn="l">
              <a:spcBef>
                <a:spcPts val="1200"/>
              </a:spcBef>
              <a:spcAft>
                <a:spcPts val="0"/>
              </a:spcAft>
              <a:buNone/>
            </a:pPr>
            <a:r>
              <a:rPr b="1" lang="en"/>
              <a:t>Valuation is only a benchmark</a:t>
            </a:r>
            <a:endParaRPr b="1"/>
          </a:p>
          <a:p>
            <a:pPr indent="-342900" lvl="0" marL="457200" rtl="0" algn="l">
              <a:spcBef>
                <a:spcPts val="1200"/>
              </a:spcBef>
              <a:spcAft>
                <a:spcPts val="0"/>
              </a:spcAft>
              <a:buSzPts val="1800"/>
              <a:buChar char="●"/>
            </a:pPr>
            <a:r>
              <a:rPr lang="en"/>
              <a:t>3 valuation methods</a:t>
            </a:r>
            <a:endParaRPr/>
          </a:p>
          <a:p>
            <a:pPr indent="-317500" lvl="1" marL="914400" rtl="0" algn="l">
              <a:spcBef>
                <a:spcPts val="0"/>
              </a:spcBef>
              <a:spcAft>
                <a:spcPts val="0"/>
              </a:spcAft>
              <a:buSzPts val="1400"/>
              <a:buChar char="○"/>
            </a:pPr>
            <a:r>
              <a:rPr lang="en"/>
              <a:t>Sales Comparison</a:t>
            </a:r>
            <a:endParaRPr/>
          </a:p>
          <a:p>
            <a:pPr indent="-317500" lvl="1" marL="914400" rtl="0" algn="l">
              <a:spcBef>
                <a:spcPts val="0"/>
              </a:spcBef>
              <a:spcAft>
                <a:spcPts val="0"/>
              </a:spcAft>
              <a:buSzPts val="1400"/>
              <a:buChar char="○"/>
            </a:pPr>
            <a:r>
              <a:rPr lang="en"/>
              <a:t>Cost</a:t>
            </a:r>
            <a:endParaRPr/>
          </a:p>
          <a:p>
            <a:pPr indent="-317500" lvl="1" marL="914400" rtl="0" algn="l">
              <a:spcBef>
                <a:spcPts val="0"/>
              </a:spcBef>
              <a:spcAft>
                <a:spcPts val="0"/>
              </a:spcAft>
              <a:buSzPts val="1400"/>
              <a:buChar char="○"/>
            </a:pPr>
            <a:r>
              <a:rPr lang="en"/>
              <a:t>Income Capitalisation</a:t>
            </a:r>
            <a:endParaRPr/>
          </a:p>
          <a:p>
            <a:pPr indent="-342900" lvl="0" marL="457200" rtl="0" algn="l">
              <a:spcBef>
                <a:spcPts val="0"/>
              </a:spcBef>
              <a:spcAft>
                <a:spcPts val="0"/>
              </a:spcAft>
              <a:buSzPts val="1800"/>
              <a:buChar char="●"/>
            </a:pPr>
            <a:r>
              <a:rPr lang="en"/>
              <a:t>“10 different valuers, 10 different valuations”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9" name="Shape 1339"/>
        <p:cNvGrpSpPr/>
        <p:nvPr/>
      </p:nvGrpSpPr>
      <p:grpSpPr>
        <a:xfrm>
          <a:off x="0" y="0"/>
          <a:ext cx="0" cy="0"/>
          <a:chOff x="0" y="0"/>
          <a:chExt cx="0" cy="0"/>
        </a:xfrm>
      </p:grpSpPr>
      <p:sp>
        <p:nvSpPr>
          <p:cNvPr id="1340" name="Google Shape;1340;p54"/>
          <p:cNvSpPr txBox="1"/>
          <p:nvPr>
            <p:ph type="title"/>
          </p:nvPr>
        </p:nvSpPr>
        <p:spPr>
          <a:xfrm>
            <a:off x="2019300" y="26462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&amp; Problem Statement</a:t>
            </a:r>
            <a:r>
              <a:rPr lang="en">
                <a:solidFill>
                  <a:schemeClr val="accent2"/>
                </a:solidFill>
              </a:rPr>
              <a:t> </a:t>
            </a:r>
            <a:endParaRPr>
              <a:solidFill>
                <a:schemeClr val="accent2"/>
              </a:solidFill>
            </a:endParaRPr>
          </a:p>
        </p:txBody>
      </p:sp>
      <p:sp>
        <p:nvSpPr>
          <p:cNvPr id="1341" name="Google Shape;1341;p54"/>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5" name="Shape 1345"/>
        <p:cNvGrpSpPr/>
        <p:nvPr/>
      </p:nvGrpSpPr>
      <p:grpSpPr>
        <a:xfrm>
          <a:off x="0" y="0"/>
          <a:ext cx="0" cy="0"/>
          <a:chOff x="0" y="0"/>
          <a:chExt cx="0" cy="0"/>
        </a:xfrm>
      </p:grpSpPr>
      <p:sp>
        <p:nvSpPr>
          <p:cNvPr id="1346" name="Google Shape;1346;p5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347" name="Google Shape;1347;p55"/>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chemeClr val="accent2"/>
                </a:solidFill>
              </a:rPr>
              <a:t>BestEstate Co </a:t>
            </a:r>
            <a:endParaRPr sz="1500">
              <a:solidFill>
                <a:schemeClr val="accent2"/>
              </a:solidFill>
            </a:endParaRPr>
          </a:p>
          <a:p>
            <a:pPr indent="0" lvl="0" marL="0" rtl="0" algn="l">
              <a:lnSpc>
                <a:spcPct val="100000"/>
              </a:lnSpc>
              <a:spcBef>
                <a:spcPts val="0"/>
              </a:spcBef>
              <a:spcAft>
                <a:spcPts val="0"/>
              </a:spcAft>
              <a:buNone/>
            </a:pPr>
            <a:r>
              <a:rPr b="1" lang="en">
                <a:solidFill>
                  <a:schemeClr val="accent2"/>
                </a:solidFill>
              </a:rPr>
              <a:t>Web/App usage: 5.27 session by day. 158.1 sessions by month</a:t>
            </a:r>
            <a:endParaRPr b="1">
              <a:solidFill>
                <a:schemeClr val="accent2"/>
              </a:solidFill>
            </a:endParaRPr>
          </a:p>
          <a:p>
            <a:pPr indent="0" lvl="0" marL="0" rtl="0" algn="l">
              <a:lnSpc>
                <a:spcPct val="100000"/>
              </a:lnSpc>
              <a:spcBef>
                <a:spcPts val="0"/>
              </a:spcBef>
              <a:spcAft>
                <a:spcPts val="0"/>
              </a:spcAft>
              <a:buNone/>
            </a:pPr>
            <a:r>
              <a:rPr b="1" lang="en">
                <a:solidFill>
                  <a:schemeClr val="accent2"/>
                </a:solidFill>
              </a:rPr>
              <a:t>Web/App success: 1.27 success session by month</a:t>
            </a:r>
            <a:endParaRPr b="1">
              <a:solidFill>
                <a:schemeClr val="accent2"/>
              </a:solidFill>
            </a:endParaRPr>
          </a:p>
          <a:p>
            <a:pPr indent="0" lvl="0" marL="0" rtl="0" algn="l">
              <a:lnSpc>
                <a:spcPct val="100000"/>
              </a:lnSpc>
              <a:spcBef>
                <a:spcPts val="0"/>
              </a:spcBef>
              <a:spcAft>
                <a:spcPts val="0"/>
              </a:spcAft>
              <a:buNone/>
            </a:pPr>
            <a:r>
              <a:rPr b="1" lang="en">
                <a:solidFill>
                  <a:schemeClr val="accent2"/>
                </a:solidFill>
              </a:rPr>
              <a:t>Web/App price prediction </a:t>
            </a:r>
            <a:r>
              <a:rPr b="1" lang="en">
                <a:solidFill>
                  <a:schemeClr val="accent2"/>
                </a:solidFill>
              </a:rPr>
              <a:t>accuracy</a:t>
            </a:r>
            <a:r>
              <a:rPr b="1" lang="en">
                <a:solidFill>
                  <a:schemeClr val="accent2"/>
                </a:solidFill>
              </a:rPr>
              <a:t> : Around 81% </a:t>
            </a:r>
            <a:endParaRPr b="1">
              <a:solidFill>
                <a:schemeClr val="accent2"/>
              </a:solidFill>
            </a:endParaRPr>
          </a:p>
          <a:p>
            <a:pPr indent="0" lvl="0" marL="0" rtl="0" algn="l">
              <a:lnSpc>
                <a:spcPct val="100000"/>
              </a:lnSpc>
              <a:spcBef>
                <a:spcPts val="1600"/>
              </a:spcBef>
              <a:spcAft>
                <a:spcPts val="0"/>
              </a:spcAft>
              <a:buNone/>
            </a:pPr>
            <a:r>
              <a:rPr b="1" lang="en">
                <a:solidFill>
                  <a:schemeClr val="accent2"/>
                </a:solidFill>
              </a:rPr>
              <a:t>Goal: </a:t>
            </a:r>
            <a:r>
              <a:rPr lang="en">
                <a:solidFill>
                  <a:schemeClr val="accent2"/>
                </a:solidFill>
              </a:rPr>
              <a:t>To develop a regression model that will make accurate predictions of house prices in the city of Ames in Iowa. </a:t>
            </a:r>
            <a:endParaRPr>
              <a:solidFill>
                <a:schemeClr val="accent2"/>
              </a:solidFill>
            </a:endParaRPr>
          </a:p>
          <a:p>
            <a:pPr indent="-330200" lvl="0" marL="457200" rtl="0" algn="l">
              <a:lnSpc>
                <a:spcPct val="100000"/>
              </a:lnSpc>
              <a:spcBef>
                <a:spcPts val="1600"/>
              </a:spcBef>
              <a:spcAft>
                <a:spcPts val="0"/>
              </a:spcAft>
              <a:buSzPts val="1600"/>
              <a:buFont typeface="Manjari"/>
              <a:buAutoNum type="arabicPeriod"/>
            </a:pPr>
            <a:r>
              <a:rPr lang="en">
                <a:solidFill>
                  <a:schemeClr val="accent2"/>
                </a:solidFill>
              </a:rPr>
              <a:t>Homeowners can more accurately determine the asking price at which to list their property. They won't undervalue their home in this manner and miss out on possible profit.</a:t>
            </a:r>
            <a:endParaRPr>
              <a:solidFill>
                <a:schemeClr val="accent2"/>
              </a:solidFill>
            </a:endParaRPr>
          </a:p>
          <a:p>
            <a:pPr indent="-330200" lvl="0" marL="457200" rtl="0" algn="l">
              <a:lnSpc>
                <a:spcPct val="100000"/>
              </a:lnSpc>
              <a:spcBef>
                <a:spcPts val="0"/>
              </a:spcBef>
              <a:spcAft>
                <a:spcPts val="0"/>
              </a:spcAft>
              <a:buSzPts val="1600"/>
              <a:buFont typeface="Manjari"/>
              <a:buAutoNum type="arabicPeriod"/>
            </a:pPr>
            <a:r>
              <a:rPr lang="en">
                <a:solidFill>
                  <a:schemeClr val="accent2"/>
                </a:solidFill>
              </a:rPr>
              <a:t>Vice versa, homebuyers can avoid unintentionally making overpriced purchases by knowing what is a fair price to pay for a specific house.</a:t>
            </a:r>
            <a:endParaRPr>
              <a:solidFill>
                <a:schemeClr val="accent2"/>
              </a:solidFill>
            </a:endParaRPr>
          </a:p>
          <a:p>
            <a:pPr indent="0" lvl="0" marL="457200" rtl="0" algn="l">
              <a:lnSpc>
                <a:spcPct val="100000"/>
              </a:lnSpc>
              <a:spcBef>
                <a:spcPts val="1600"/>
              </a:spcBef>
              <a:spcAft>
                <a:spcPts val="0"/>
              </a:spcAft>
              <a:buNone/>
            </a:pPr>
            <a:r>
              <a:t/>
            </a:r>
            <a:endParaRPr>
              <a:solidFill>
                <a:schemeClr val="accent2"/>
              </a:solidFill>
            </a:endParaRPr>
          </a:p>
          <a:p>
            <a:pPr indent="0" lvl="0" marL="0" rtl="0" algn="l">
              <a:spcBef>
                <a:spcPts val="1600"/>
              </a:spcBef>
              <a:spcAft>
                <a:spcPts val="1600"/>
              </a:spcAft>
              <a:buNone/>
            </a:pPr>
            <a:r>
              <a:t/>
            </a:r>
            <a:endParaRPr>
              <a:solidFill>
                <a:schemeClr val="accent2"/>
              </a:solidFill>
            </a:endParaRPr>
          </a:p>
        </p:txBody>
      </p:sp>
      <p:sp>
        <p:nvSpPr>
          <p:cNvPr id="1348" name="Google Shape;1348;p55"/>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2" name="Shape 1352"/>
        <p:cNvGrpSpPr/>
        <p:nvPr/>
      </p:nvGrpSpPr>
      <p:grpSpPr>
        <a:xfrm>
          <a:off x="0" y="0"/>
          <a:ext cx="0" cy="0"/>
          <a:chOff x="0" y="0"/>
          <a:chExt cx="0" cy="0"/>
        </a:xfrm>
      </p:grpSpPr>
      <p:sp>
        <p:nvSpPr>
          <p:cNvPr id="1353" name="Google Shape;1353;p5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354" name="Google Shape;1354;p56"/>
          <p:cNvSpPr txBox="1"/>
          <p:nvPr>
            <p:ph idx="1" type="subTitle"/>
          </p:nvPr>
        </p:nvSpPr>
        <p:spPr>
          <a:xfrm>
            <a:off x="1018050" y="891850"/>
            <a:ext cx="8309400" cy="1617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To determine the features that can be improved to drive up prices.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To pinpoint the features that have a negative impact on prices.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57"/>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EDA</a:t>
            </a:r>
            <a:endParaRPr/>
          </a:p>
        </p:txBody>
      </p:sp>
      <p:sp>
        <p:nvSpPr>
          <p:cNvPr id="1360" name="Google Shape;1360;p57"/>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361" name="Google Shape;1361;p57"/>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5" name="Shape 1365"/>
        <p:cNvGrpSpPr/>
        <p:nvPr/>
      </p:nvGrpSpPr>
      <p:grpSpPr>
        <a:xfrm>
          <a:off x="0" y="0"/>
          <a:ext cx="0" cy="0"/>
          <a:chOff x="0" y="0"/>
          <a:chExt cx="0" cy="0"/>
        </a:xfrm>
      </p:grpSpPr>
      <p:sp>
        <p:nvSpPr>
          <p:cNvPr id="1366" name="Google Shape;1366;p5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Ames Housing Dataset</a:t>
            </a:r>
            <a:endParaRPr/>
          </a:p>
        </p:txBody>
      </p:sp>
      <p:sp>
        <p:nvSpPr>
          <p:cNvPr id="1367" name="Google Shape;1367;p58"/>
          <p:cNvSpPr txBox="1"/>
          <p:nvPr>
            <p:ph idx="1" type="subTitle"/>
          </p:nvPr>
        </p:nvSpPr>
        <p:spPr>
          <a:xfrm>
            <a:off x="964200" y="1403500"/>
            <a:ext cx="8309400" cy="1617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en"/>
              <a:t>8</a:t>
            </a:r>
            <a:r>
              <a:rPr lang="en"/>
              <a:t>0 columns and over 2000 rows of different features relating to houses</a:t>
            </a:r>
            <a:endParaRPr/>
          </a:p>
          <a:p>
            <a:pPr indent="0" lvl="0" marL="0" rtl="0" algn="l">
              <a:lnSpc>
                <a:spcPct val="115000"/>
              </a:lnSpc>
              <a:spcBef>
                <a:spcPts val="1200"/>
              </a:spcBef>
              <a:spcAft>
                <a:spcPts val="0"/>
              </a:spcAft>
              <a:buNone/>
            </a:pPr>
            <a:r>
              <a:t/>
            </a:r>
            <a:endParaRPr/>
          </a:p>
          <a:p>
            <a:pPr indent="-342900" lvl="0" marL="457200" rtl="0" algn="l">
              <a:lnSpc>
                <a:spcPct val="115000"/>
              </a:lnSpc>
              <a:spcBef>
                <a:spcPts val="1200"/>
              </a:spcBef>
              <a:spcAft>
                <a:spcPts val="0"/>
              </a:spcAft>
              <a:buSzPts val="1800"/>
              <a:buChar char="●"/>
            </a:pPr>
            <a:r>
              <a:rPr lang="en"/>
              <a:t>Used by the Ames Assessor's Office to compute assessed values for individual residential properties sold in Ames, IA from 2006 to 2010.</a:t>
            </a:r>
            <a:endParaRPr/>
          </a:p>
          <a:p>
            <a:pPr indent="0" lvl="0" marL="0" rtl="0" algn="l">
              <a:spcBef>
                <a:spcPts val="1200"/>
              </a:spcBef>
              <a:spcAft>
                <a:spcPts val="0"/>
              </a:spcAft>
              <a:buNone/>
            </a:pPr>
            <a:br>
              <a:rPr lang="en"/>
            </a:b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1" name="Shape 1371"/>
        <p:cNvGrpSpPr/>
        <p:nvPr/>
      </p:nvGrpSpPr>
      <p:grpSpPr>
        <a:xfrm>
          <a:off x="0" y="0"/>
          <a:ext cx="0" cy="0"/>
          <a:chOff x="0" y="0"/>
          <a:chExt cx="0" cy="0"/>
        </a:xfrm>
      </p:grpSpPr>
      <p:sp>
        <p:nvSpPr>
          <p:cNvPr id="1372" name="Google Shape;1372;p5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Data Cleaning for columns with &gt;5% missing values</a:t>
            </a:r>
            <a:endParaRPr sz="2400"/>
          </a:p>
        </p:txBody>
      </p:sp>
      <p:sp>
        <p:nvSpPr>
          <p:cNvPr id="1373" name="Google Shape;1373;p59"/>
          <p:cNvSpPr txBox="1"/>
          <p:nvPr>
            <p:ph idx="1" type="subTitle"/>
          </p:nvPr>
        </p:nvSpPr>
        <p:spPr>
          <a:xfrm>
            <a:off x="964200" y="1403500"/>
            <a:ext cx="8309400" cy="1617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pic>
        <p:nvPicPr>
          <p:cNvPr id="1374" name="Google Shape;1374;p59"/>
          <p:cNvPicPr preferRelativeResize="0"/>
          <p:nvPr/>
        </p:nvPicPr>
        <p:blipFill>
          <a:blip r:embed="rId3">
            <a:alphaModFix/>
          </a:blip>
          <a:stretch>
            <a:fillRect/>
          </a:stretch>
        </p:blipFill>
        <p:spPr>
          <a:xfrm>
            <a:off x="2915684" y="1064525"/>
            <a:ext cx="3565315" cy="361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8" name="Shape 1378"/>
        <p:cNvGrpSpPr/>
        <p:nvPr/>
      </p:nvGrpSpPr>
      <p:grpSpPr>
        <a:xfrm>
          <a:off x="0" y="0"/>
          <a:ext cx="0" cy="0"/>
          <a:chOff x="0" y="0"/>
          <a:chExt cx="0" cy="0"/>
        </a:xfrm>
      </p:grpSpPr>
      <p:sp>
        <p:nvSpPr>
          <p:cNvPr id="1379" name="Google Shape;1379;p60"/>
          <p:cNvSpPr txBox="1"/>
          <p:nvPr>
            <p:ph type="title"/>
          </p:nvPr>
        </p:nvSpPr>
        <p:spPr>
          <a:xfrm>
            <a:off x="713250" y="291775"/>
            <a:ext cx="7717500" cy="80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Sale Prices are mostly in the 150-200k range</a:t>
            </a:r>
            <a:endParaRPr sz="2500"/>
          </a:p>
        </p:txBody>
      </p:sp>
      <p:pic>
        <p:nvPicPr>
          <p:cNvPr id="1380" name="Google Shape;1380;p60"/>
          <p:cNvPicPr preferRelativeResize="0"/>
          <p:nvPr/>
        </p:nvPicPr>
        <p:blipFill>
          <a:blip r:embed="rId3">
            <a:alphaModFix/>
          </a:blip>
          <a:stretch>
            <a:fillRect/>
          </a:stretch>
        </p:blipFill>
        <p:spPr>
          <a:xfrm>
            <a:off x="2448900" y="1041450"/>
            <a:ext cx="3962399" cy="386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