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18"/>
  </p:notesMasterIdLst>
  <p:sldIdLst>
    <p:sldId id="322" r:id="rId5"/>
    <p:sldId id="333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690CA8-16DA-4F72-8839-8A565C320A30}">
  <a:tblStyle styleId="{0B690CA8-16DA-4F72-8839-8A565C320A3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7B990B-F675-4C7D-9C71-071811A57CA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9167CB8-B2A6-4107-A28B-CC7CD747B08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902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851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189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431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41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087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28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845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41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753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58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533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763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1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91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3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3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90" y="987426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91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1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90" y="987426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91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1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5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74717" y="6408641"/>
            <a:ext cx="16161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ⒸESTSOFT, ALL RIGHTS RESERVED.</a:t>
            </a:r>
            <a:endParaRPr sz="700" b="0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Log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수집</a:t>
              </a: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C47E0470-CFB7-94EF-687B-B81AD9C2DE9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6229" t="8531" r="17792" b="5510"/>
          <a:stretch/>
        </p:blipFill>
        <p:spPr>
          <a:xfrm>
            <a:off x="-295275" y="2084096"/>
            <a:ext cx="6699266" cy="4011908"/>
          </a:xfrm>
          <a:prstGeom prst="rect">
            <a:avLst/>
          </a:prstGeom>
        </p:spPr>
      </p:pic>
      <p:pic>
        <p:nvPicPr>
          <p:cNvPr id="6" name="그림 5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B15B081-CE3F-FFAA-6CC9-D3A9245E965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7241" t="14430" r="29061" b="10941"/>
          <a:stretch/>
        </p:blipFill>
        <p:spPr>
          <a:xfrm>
            <a:off x="5753100" y="1709738"/>
            <a:ext cx="6200783" cy="38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8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웹서버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Alerts Log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분석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(4)</a:t>
              </a: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EED7C9-695B-95E5-0F18-6EA3795B1B15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0309" r="12896" b="14297"/>
          <a:stretch/>
        </p:blipFill>
        <p:spPr>
          <a:xfrm>
            <a:off x="693409" y="1772598"/>
            <a:ext cx="10619715" cy="45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웹서버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Alerts Log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분석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(5)</a:t>
              </a: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207E4D-A9F9-9C43-B4FA-0432CCFAA38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3620" t="42784" r="15374"/>
          <a:stretch/>
        </p:blipFill>
        <p:spPr>
          <a:xfrm>
            <a:off x="661591" y="1790158"/>
            <a:ext cx="10806230" cy="375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2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웹서버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Alerts Log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분석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(6)</a:t>
              </a: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5D53C8-0717-D524-E1F6-3B04763F31ED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3620" t="18687" r="14617" b="9382"/>
          <a:stretch/>
        </p:blipFill>
        <p:spPr>
          <a:xfrm>
            <a:off x="693409" y="1813236"/>
            <a:ext cx="9968662" cy="43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2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웹서버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Alerts Log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분석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(7)</a:t>
              </a: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F7466D-4931-D34C-F32C-6CF658AD469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3620" t="40520" r="28936"/>
          <a:stretch/>
        </p:blipFill>
        <p:spPr>
          <a:xfrm>
            <a:off x="693409" y="1816900"/>
            <a:ext cx="8222894" cy="16548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F3646B-AFC7-64B2-0701-BF1B47D2EEED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3620" t="22786" r="13566" b="24519"/>
          <a:stretch/>
        </p:blipFill>
        <p:spPr>
          <a:xfrm>
            <a:off x="693409" y="3542290"/>
            <a:ext cx="10096690" cy="25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Rule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파일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 </a:t>
              </a:r>
              <a:r>
                <a:rPr lang="en-US" spc="-100" dirty="0">
                  <a:solidFill>
                    <a:schemeClr val="bg2">
                      <a:lumMod val="25000"/>
                    </a:schemeClr>
                  </a:solidFill>
                </a:rPr>
                <a:t>/var/lib/</a:t>
              </a:r>
              <a:r>
                <a:rPr lang="en-US" spc="-100" dirty="0" err="1">
                  <a:solidFill>
                    <a:schemeClr val="bg2">
                      <a:lumMod val="25000"/>
                    </a:schemeClr>
                  </a:solidFill>
                </a:rPr>
                <a:t>suricata</a:t>
              </a:r>
              <a:r>
                <a:rPr lang="en-US" spc="-100" dirty="0">
                  <a:solidFill>
                    <a:schemeClr val="bg2">
                      <a:lumMod val="25000"/>
                    </a:schemeClr>
                  </a:solidFill>
                </a:rPr>
                <a:t>/rules/</a:t>
              </a:r>
              <a:r>
                <a:rPr lang="en-US" spc="-100" dirty="0" err="1">
                  <a:solidFill>
                    <a:schemeClr val="bg2">
                      <a:lumMod val="25000"/>
                    </a:schemeClr>
                  </a:solidFill>
                </a:rPr>
                <a:t>suricata.rules</a:t>
              </a:r>
              <a:endParaRPr lang="en-US" altLang="ko-KR" spc="-100" dirty="0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D52BDDC-25EB-03C4-70C0-87E1A964A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-42" t="18029" r="1297" b="7547"/>
          <a:stretch/>
        </p:blipFill>
        <p:spPr>
          <a:xfrm>
            <a:off x="839569" y="1866900"/>
            <a:ext cx="9814157" cy="417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4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JSON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fomat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 v. 0.1</a:t>
              </a: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5" name="그림 4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5CC453F5-4A92-A66A-76D7-1864520621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3097" y="1733550"/>
            <a:ext cx="6054497" cy="48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5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웹서버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Event Log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수집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맑은 고딕"/>
              </a:endParaRP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D64600-5C31-6A4D-29C8-C1F73B4A757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-840" r="15319" b="32658"/>
          <a:stretch/>
        </p:blipFill>
        <p:spPr>
          <a:xfrm>
            <a:off x="693408" y="1733178"/>
            <a:ext cx="10324435" cy="46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6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웹서버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Alerts Log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수집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(1)</a:t>
              </a: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8EC418-2D19-6273-52F4-106B5FBCD7F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15318" b="32685"/>
          <a:stretch/>
        </p:blipFill>
        <p:spPr>
          <a:xfrm>
            <a:off x="693409" y="1796822"/>
            <a:ext cx="10324435" cy="456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4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웹서버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Alerts Log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수집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(2)</a:t>
              </a: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F967E3-79DC-9C75-585B-E6F0126F9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16324"/>
              </p:ext>
            </p:extLst>
          </p:nvPr>
        </p:nvGraphicFramePr>
        <p:xfrm>
          <a:off x="693408" y="1772597"/>
          <a:ext cx="9709023" cy="4492192"/>
        </p:xfrm>
        <a:graphic>
          <a:graphicData uri="http://schemas.openxmlformats.org/drawingml/2006/table">
            <a:tbl>
              <a:tblPr>
                <a:tableStyleId>{0B690CA8-16DA-4F72-8839-8A565C320A30}</a:tableStyleId>
              </a:tblPr>
              <a:tblGrid>
                <a:gridCol w="5840334">
                  <a:extLst>
                    <a:ext uri="{9D8B030D-6E8A-4147-A177-3AD203B41FA5}">
                      <a16:colId xmlns:a16="http://schemas.microsoft.com/office/drawing/2014/main" val="2879536245"/>
                    </a:ext>
                  </a:extLst>
                </a:gridCol>
                <a:gridCol w="3868689">
                  <a:extLst>
                    <a:ext uri="{9D8B030D-6E8A-4147-A177-3AD203B41FA5}">
                      <a16:colId xmlns:a16="http://schemas.microsoft.com/office/drawing/2014/main" val="935206562"/>
                    </a:ext>
                  </a:extLst>
                </a:gridCol>
              </a:tblGrid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Alert Signature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Alert 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6930919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ET WEB_SERVER WebShell Generic - wget http - 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Potentially Bad Traffic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5399950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ET INFO Python-urllib/ Suspicious User 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Attempted Information Leak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238227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ET INFO Outgoing Basic Auth Base64 HTTP Password detected unencrypted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Potential Corporate Privacy Violation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2012012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ET SCAN Suspicious inbound to mySQL port 3306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Potentially Bad Traffic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7384760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ET SCAN Multiple MySQL Login Failures Possible Brute Force Attempt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Attempted Information Leak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4762921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ET DROP Dshield Block Listed Source group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Misc Attack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3450472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ET SCAN MYSQL 4.1 brute force root login attempt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Generic Protocol Command Decode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0953354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SURICATA Applayer Mismatch protocol both directions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Generic Protocol Command Decode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0768683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SURICATA HTTP Request unrecognized authorization 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Generic Protocol Command Decode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9514413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GPL ICMP PING *NIX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Misc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768492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ET INFO User-Agent (python-requests) Inbound to Webserver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Misc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7283924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GPL WEB_SERVER DELETE attempt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access to a potentially vulnerable web application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545908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ET 3CORESec Poor Reputation IP group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Misc Attack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8258071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ET 3CORESec Poor Reputation IP group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Misc Attack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413228"/>
                  </a:ext>
                </a:extLst>
              </a:tr>
              <a:tr h="28076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ET SCAN MS Terminal Server Traffic on Non-standard Port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Attempted Information Leak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240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3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웹서버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Alerts Log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분석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(1)</a:t>
              </a: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DC446D-543A-051B-7F5E-5FA5D9D9AC7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0428" r="12271" b="14629"/>
          <a:stretch/>
        </p:blipFill>
        <p:spPr>
          <a:xfrm>
            <a:off x="693409" y="1772598"/>
            <a:ext cx="10695850" cy="44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웹서버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Alerts Log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분석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(2)</a:t>
              </a: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867CBA-51A5-84CE-1B22-7914D0519CA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0671" r="13567" b="13590"/>
          <a:stretch/>
        </p:blipFill>
        <p:spPr>
          <a:xfrm>
            <a:off x="693409" y="1813235"/>
            <a:ext cx="10537962" cy="45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수행 경과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4" name="그래픽 53">
            <a:extLst>
              <a:ext uri="{FF2B5EF4-FFF2-40B4-BE49-F238E27FC236}">
                <a16:creationId xmlns:a16="http://schemas.microsoft.com/office/drawing/2014/main" id="{AB7DD004-6451-9C80-F5AE-9A510769D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7803"/>
          <a:stretch/>
        </p:blipFill>
        <p:spPr>
          <a:xfrm rot="5400000">
            <a:off x="-520929" y="2344187"/>
            <a:ext cx="1438703" cy="4857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247F8-2564-A17E-7689-F846E8AE1885}"/>
              </a:ext>
            </a:extLst>
          </p:cNvPr>
          <p:cNvGrpSpPr/>
          <p:nvPr/>
        </p:nvGrpSpPr>
        <p:grpSpPr>
          <a:xfrm>
            <a:off x="491685" y="1246549"/>
            <a:ext cx="10526159" cy="307777"/>
            <a:chOff x="541891" y="1430219"/>
            <a:chExt cx="10526159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7D8656-04CE-F646-5326-CF3B699B71BE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Suricata –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웹서버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Alerts Log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분석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</a:rPr>
                <a:t>(3)</a:t>
              </a:r>
            </a:p>
          </p:txBody>
        </p:sp>
        <p:sp>
          <p:nvSpPr>
            <p:cNvPr id="14" name="그래픽 43">
              <a:extLst>
                <a:ext uri="{FF2B5EF4-FFF2-40B4-BE49-F238E27FC236}">
                  <a16:creationId xmlns:a16="http://schemas.microsoft.com/office/drawing/2014/main" id="{7AD92B59-A2A8-BFAA-59C6-290C2274509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B72A5-FAA5-720B-01FB-BED951AB2A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9314" y="1733179"/>
            <a:ext cx="12192000" cy="233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F2721-77D2-7F38-7B3B-B55ECB63AE29}"/>
              </a:ext>
            </a:extLst>
          </p:cNvPr>
          <p:cNvSpPr txBox="1"/>
          <p:nvPr/>
        </p:nvSpPr>
        <p:spPr>
          <a:xfrm>
            <a:off x="8001318" y="1245150"/>
            <a:ext cx="350351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①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수집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 /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분석</a:t>
            </a:r>
            <a:endParaRPr lang="en-US" altLang="ko-KR" b="1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5E04DC-E1BC-A8BA-765A-1624F7EB57E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0330" r="12822" b="14315"/>
          <a:stretch/>
        </p:blipFill>
        <p:spPr>
          <a:xfrm>
            <a:off x="693409" y="1752137"/>
            <a:ext cx="10628768" cy="451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b1f61-af5a-4604-8e0c-bc4fb696e991">
      <Terms xmlns="http://schemas.microsoft.com/office/infopath/2007/PartnerControls"/>
    </lcf76f155ced4ddcb4097134ff3c332f>
    <TaxCatchAll xmlns="2d0c65ad-883a-4e52-ab3f-10f07b74bb0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C705FAE2E5DE6448A9E0656EFB92063" ma:contentTypeVersion="15" ma:contentTypeDescription="새 문서를 만듭니다." ma:contentTypeScope="" ma:versionID="c16bcacf3ceb58d81d93090be797ad66">
  <xsd:schema xmlns:xsd="http://www.w3.org/2001/XMLSchema" xmlns:xs="http://www.w3.org/2001/XMLSchema" xmlns:p="http://schemas.microsoft.com/office/2006/metadata/properties" xmlns:ns2="b64b1f61-af5a-4604-8e0c-bc4fb696e991" xmlns:ns3="2d0c65ad-883a-4e52-ab3f-10f07b74bb01" targetNamespace="http://schemas.microsoft.com/office/2006/metadata/properties" ma:root="true" ma:fieldsID="e6b3889df4c77a7264f329b1ee3d26ca" ns2:_="" ns3:_="">
    <xsd:import namespace="b64b1f61-af5a-4604-8e0c-bc4fb696e991"/>
    <xsd:import namespace="2d0c65ad-883a-4e52-ab3f-10f07b74bb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b1f61-af5a-4604-8e0c-bc4fb696e9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f2af6553-ef47-49da-b921-594a0caa60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c65ad-883a-4e52-ab3f-10f07b74bb0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40295c-dc62-4a81-9242-372374ab7b50}" ma:internalName="TaxCatchAll" ma:showField="CatchAllData" ma:web="2d0c65ad-883a-4e52-ab3f-10f07b74bb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46371D-0D76-4A3A-BE35-A713995039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4B3A3-87B9-494F-BD43-955385333A6F}">
  <ds:schemaRefs>
    <ds:schemaRef ds:uri="b64b1f61-af5a-4604-8e0c-bc4fb696e991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2d0c65ad-883a-4e52-ab3f-10f07b74bb01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A2B676B-D2F9-488D-B463-56026B99B711}">
  <ds:schemaRefs>
    <ds:schemaRef ds:uri="2d0c65ad-883a-4e52-ab3f-10f07b74bb01"/>
    <ds:schemaRef ds:uri="b64b1f61-af5a-4604-8e0c-bc4fb696e9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453</Words>
  <Application>Microsoft Office PowerPoint</Application>
  <PresentationFormat>와이드스크린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est1526</dc:creator>
  <cp:lastModifiedBy>Juny</cp:lastModifiedBy>
  <cp:revision>1268</cp:revision>
  <dcterms:modified xsi:type="dcterms:W3CDTF">2024-10-09T01:23:50Z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0x010100BC705FAE2E5DE6448A9E0656EFB92063</vt:lpwstr>
  </property>
  <property fmtid="{D5CDD505-2E9C-101B-9397-08002B2CF9AE}" pid="3" name="MediaServiceImageTags">
    <vt:lpwstr/>
  </property>
</Properties>
</file>