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57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5" r:id="rId14"/>
    <p:sldId id="276" r:id="rId15"/>
    <p:sldId id="272" r:id="rId16"/>
    <p:sldId id="273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58" r:id="rId27"/>
    <p:sldId id="25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FFCA4-38CA-A37C-0E02-82011883B587}" v="544" dt="2024-08-21T01:57:03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8271" y="400624"/>
            <a:ext cx="10525626" cy="723985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a typeface="+mj-lt"/>
                <a:cs typeface="+mj-lt"/>
              </a:rPr>
              <a:t>5팀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68271" y="1249248"/>
            <a:ext cx="10525897" cy="43090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맑은 고딕"/>
                <a:ea typeface="맑은 고딕"/>
              </a:rPr>
              <a:t> - 팀원 : 이준철, </a:t>
            </a:r>
            <a:r>
              <a:rPr lang="ko-KR" altLang="en-US" sz="2400" err="1">
                <a:latin typeface="맑은 고딕"/>
                <a:ea typeface="맑은 고딕"/>
              </a:rPr>
              <a:t>임중섭</a:t>
            </a:r>
            <a:r>
              <a:rPr lang="ko-KR" altLang="en-US" sz="2400" dirty="0">
                <a:latin typeface="맑은 고딕"/>
                <a:ea typeface="맑은 고딕"/>
              </a:rPr>
              <a:t>, 정진선, 강수빈</a:t>
            </a:r>
          </a:p>
          <a:p>
            <a:pPr marL="0" indent="0">
              <a:buNone/>
            </a:pPr>
            <a:r>
              <a:rPr lang="ko-KR" altLang="en-US" sz="2400" dirty="0">
                <a:latin typeface="맑은 고딕"/>
                <a:ea typeface="맑은 고딕"/>
              </a:rPr>
              <a:t> - </a:t>
            </a:r>
            <a:r>
              <a:rPr lang="ko-KR" altLang="en-US" sz="2400" dirty="0" err="1">
                <a:latin typeface="맑은 고딕"/>
                <a:ea typeface="맑은 고딕"/>
              </a:rPr>
              <a:t>팀명</a:t>
            </a:r>
            <a:r>
              <a:rPr lang="ko-KR" altLang="en-US" sz="2400" dirty="0">
                <a:latin typeface="맑은 고딕"/>
                <a:ea typeface="맑은 고딕"/>
              </a:rPr>
              <a:t> : </a:t>
            </a:r>
            <a:r>
              <a:rPr lang="ko-KR" altLang="en-US" sz="2400" dirty="0" err="1">
                <a:latin typeface="맑은 고딕"/>
                <a:ea typeface="맑은 고딕"/>
              </a:rPr>
              <a:t>No-Way</a:t>
            </a:r>
            <a:r>
              <a:rPr lang="ko-KR" altLang="en-US" sz="2400" dirty="0">
                <a:latin typeface="맑은 고딕"/>
                <a:ea typeface="맑은 고딕"/>
              </a:rPr>
              <a:t> (</a:t>
            </a:r>
            <a:r>
              <a:rPr lang="ko-KR" altLang="en-US" sz="2400" dirty="0" err="1">
                <a:latin typeface="맑은 고딕"/>
                <a:ea typeface="맑은 고딕"/>
              </a:rPr>
              <a:t>not</a:t>
            </a:r>
            <a:r>
              <a:rPr lang="ko-KR" altLang="en-US" sz="2400" dirty="0">
                <a:latin typeface="맑은 고딕"/>
                <a:ea typeface="맑은 고딕"/>
              </a:rPr>
              <a:t> </a:t>
            </a:r>
            <a:r>
              <a:rPr lang="ko-KR" altLang="en-US" sz="2400" dirty="0" err="1">
                <a:latin typeface="맑은 고딕"/>
                <a:ea typeface="맑은 고딕"/>
              </a:rPr>
              <a:t>gateway</a:t>
            </a:r>
            <a:r>
              <a:rPr lang="ko-KR" altLang="en-US" sz="2400" dirty="0">
                <a:latin typeface="맑은 고딕"/>
                <a:ea typeface="맑은 고딕"/>
              </a:rPr>
              <a:t>)</a:t>
            </a:r>
          </a:p>
          <a:p>
            <a:pPr>
              <a:buFont typeface="Calibri" panose="020B0604020202020204" pitchFamily="34" charset="0"/>
              <a:buChar char="-"/>
            </a:pPr>
            <a:endParaRPr lang="ko-KR" altLang="en-US" sz="2400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err="1">
                <a:ea typeface="맑은 고딕"/>
              </a:rPr>
              <a:t>Suricata</a:t>
            </a:r>
          </a:p>
        </p:txBody>
      </p:sp>
      <p:pic>
        <p:nvPicPr>
          <p:cNvPr id="2" name="그림 1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FB9D4DB0-E781-20D1-C5F2-7F0945A167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3" t="10026" r="1094" b="13456"/>
          <a:stretch/>
        </p:blipFill>
        <p:spPr>
          <a:xfrm>
            <a:off x="1094613" y="1219200"/>
            <a:ext cx="10154421" cy="46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err="1">
                <a:ea typeface="맑은 고딕"/>
              </a:rPr>
              <a:t>Suricata</a:t>
            </a:r>
          </a:p>
        </p:txBody>
      </p:sp>
      <p:pic>
        <p:nvPicPr>
          <p:cNvPr id="3" name="그림 2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F800F3E-9A54-A663-5DAA-B42FA4E2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00" t="38889" r="42969" b="15000"/>
          <a:stretch/>
        </p:blipFill>
        <p:spPr>
          <a:xfrm>
            <a:off x="1228725" y="1219200"/>
            <a:ext cx="9725029" cy="513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4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err="1">
                <a:ea typeface="맑은 고딕"/>
              </a:rPr>
              <a:t>Suricata</a:t>
            </a:r>
          </a:p>
        </p:txBody>
      </p:sp>
      <p:pic>
        <p:nvPicPr>
          <p:cNvPr id="3" name="그림 2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A28AC6F-3720-BA46-AEB1-1CC2C3A17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" t="17778" r="1563" b="8611"/>
          <a:stretch/>
        </p:blipFill>
        <p:spPr>
          <a:xfrm>
            <a:off x="830961" y="1228725"/>
            <a:ext cx="10522846" cy="439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err="1">
                <a:ea typeface="맑은 고딕"/>
              </a:rPr>
              <a:t>Suricata</a:t>
            </a:r>
            <a:r>
              <a:rPr lang="ko-KR" altLang="en-US" sz="3600" dirty="0">
                <a:ea typeface="맑은 고딕"/>
              </a:rPr>
              <a:t> – Data </a:t>
            </a:r>
            <a:r>
              <a:rPr lang="ko-KR" altLang="en-US" sz="3600" dirty="0" err="1">
                <a:ea typeface="맑은 고딕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58264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err="1">
                <a:ea typeface="맑은 고딕"/>
              </a:rPr>
              <a:t>Suricata</a:t>
            </a:r>
            <a:r>
              <a:rPr lang="ko-KR" altLang="en-US" sz="3600" dirty="0">
                <a:ea typeface="맑은 고딕"/>
              </a:rPr>
              <a:t> – </a:t>
            </a:r>
            <a:r>
              <a:rPr lang="ko-KR" altLang="en-US" sz="3600" dirty="0" err="1">
                <a:ea typeface="맑은 고딕"/>
              </a:rPr>
              <a:t>log</a:t>
            </a:r>
            <a:r>
              <a:rPr lang="ko-KR" altLang="en-US" sz="3600" dirty="0">
                <a:ea typeface="맑은 고딕"/>
              </a:rPr>
              <a:t> 분석</a:t>
            </a:r>
            <a:endParaRPr lang="ko-KR" altLang="en-US" sz="3600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379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3600" dirty="0">
                <a:ea typeface="+mn-lt"/>
                <a:cs typeface="+mn-lt"/>
              </a:rPr>
              <a:t>ELK (</a:t>
            </a:r>
            <a:r>
              <a:rPr lang="ko-KR" sz="3600" dirty="0" err="1">
                <a:ea typeface="+mn-lt"/>
                <a:cs typeface="+mn-lt"/>
              </a:rPr>
              <a:t>Elasticsearch</a:t>
            </a:r>
            <a:r>
              <a:rPr lang="ko-KR" sz="3600" dirty="0">
                <a:ea typeface="+mn-lt"/>
                <a:cs typeface="+mn-lt"/>
              </a:rPr>
              <a:t>, </a:t>
            </a:r>
            <a:r>
              <a:rPr lang="ko-KR" sz="3600" dirty="0" err="1">
                <a:ea typeface="+mn-lt"/>
                <a:cs typeface="+mn-lt"/>
              </a:rPr>
              <a:t>Logstash</a:t>
            </a:r>
            <a:r>
              <a:rPr lang="ko-KR" sz="3600" dirty="0">
                <a:ea typeface="+mn-lt"/>
                <a:cs typeface="+mn-lt"/>
              </a:rPr>
              <a:t>, </a:t>
            </a:r>
            <a:r>
              <a:rPr lang="ko-KR" sz="3600" dirty="0" err="1">
                <a:ea typeface="+mn-lt"/>
                <a:cs typeface="+mn-lt"/>
              </a:rPr>
              <a:t>kibana</a:t>
            </a:r>
            <a:r>
              <a:rPr lang="ko-KR" sz="3600" dirty="0">
                <a:ea typeface="+mn-lt"/>
                <a:cs typeface="+mn-lt"/>
              </a:rPr>
              <a:t>)</a:t>
            </a:r>
            <a:endParaRPr lang="ko-KR" dirty="0"/>
          </a:p>
        </p:txBody>
      </p:sp>
      <p:pic>
        <p:nvPicPr>
          <p:cNvPr id="2" name="그림 1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376A5F73-DFE6-8E0C-EE93-8FD3CE9E9E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05" r="1689" b="6006"/>
          <a:stretch/>
        </p:blipFill>
        <p:spPr>
          <a:xfrm>
            <a:off x="906162" y="1230527"/>
            <a:ext cx="9926600" cy="50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1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3600" dirty="0">
                <a:ea typeface="+mn-lt"/>
                <a:cs typeface="+mn-lt"/>
              </a:rPr>
              <a:t>ELK (</a:t>
            </a:r>
            <a:r>
              <a:rPr lang="ko-KR" sz="3600" dirty="0" err="1">
                <a:ea typeface="+mn-lt"/>
                <a:cs typeface="+mn-lt"/>
              </a:rPr>
              <a:t>Elasticsearch</a:t>
            </a:r>
            <a:r>
              <a:rPr lang="ko-KR" sz="3600" dirty="0">
                <a:ea typeface="+mn-lt"/>
                <a:cs typeface="+mn-lt"/>
              </a:rPr>
              <a:t>, </a:t>
            </a:r>
            <a:r>
              <a:rPr lang="ko-KR" sz="3600" dirty="0" err="1">
                <a:ea typeface="+mn-lt"/>
                <a:cs typeface="+mn-lt"/>
              </a:rPr>
              <a:t>Logstash</a:t>
            </a:r>
            <a:r>
              <a:rPr lang="ko-KR" sz="3600" dirty="0">
                <a:ea typeface="+mn-lt"/>
                <a:cs typeface="+mn-lt"/>
              </a:rPr>
              <a:t>, </a:t>
            </a:r>
            <a:r>
              <a:rPr lang="ko-KR" sz="3600" dirty="0" err="1">
                <a:ea typeface="+mn-lt"/>
                <a:cs typeface="+mn-lt"/>
              </a:rPr>
              <a:t>kibana</a:t>
            </a:r>
            <a:r>
              <a:rPr lang="ko-KR" sz="3600" dirty="0">
                <a:ea typeface="+mn-lt"/>
                <a:cs typeface="+mn-lt"/>
              </a:rPr>
              <a:t>)</a:t>
            </a:r>
            <a:endParaRPr lang="ko-KR" dirty="0"/>
          </a:p>
        </p:txBody>
      </p:sp>
      <p:pic>
        <p:nvPicPr>
          <p:cNvPr id="3" name="그림 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3DB52AE2-E709-D346-C4B3-59D506156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05" b="6306"/>
          <a:stretch/>
        </p:blipFill>
        <p:spPr>
          <a:xfrm>
            <a:off x="906163" y="1230527"/>
            <a:ext cx="10153135" cy="51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2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3600" dirty="0">
                <a:ea typeface="+mn-lt"/>
                <a:cs typeface="+mn-lt"/>
              </a:rPr>
              <a:t>ELK (</a:t>
            </a:r>
            <a:r>
              <a:rPr lang="ko-KR" sz="3600" dirty="0" err="1">
                <a:ea typeface="+mn-lt"/>
                <a:cs typeface="+mn-lt"/>
              </a:rPr>
              <a:t>Elasticsearch</a:t>
            </a:r>
            <a:r>
              <a:rPr lang="ko-KR" sz="3600" dirty="0">
                <a:ea typeface="+mn-lt"/>
                <a:cs typeface="+mn-lt"/>
              </a:rPr>
              <a:t>, </a:t>
            </a:r>
            <a:r>
              <a:rPr lang="ko-KR" sz="3600" dirty="0" err="1">
                <a:ea typeface="+mn-lt"/>
                <a:cs typeface="+mn-lt"/>
              </a:rPr>
              <a:t>Logstash</a:t>
            </a:r>
            <a:r>
              <a:rPr lang="ko-KR" sz="3600" dirty="0">
                <a:ea typeface="+mn-lt"/>
                <a:cs typeface="+mn-lt"/>
              </a:rPr>
              <a:t>, </a:t>
            </a:r>
            <a:r>
              <a:rPr lang="ko-KR" sz="3600" dirty="0" err="1">
                <a:ea typeface="+mn-lt"/>
                <a:cs typeface="+mn-lt"/>
              </a:rPr>
              <a:t>kibana</a:t>
            </a:r>
            <a:r>
              <a:rPr lang="ko-KR" sz="3600" dirty="0">
                <a:ea typeface="+mn-lt"/>
                <a:cs typeface="+mn-lt"/>
              </a:rPr>
              <a:t>)</a:t>
            </a:r>
            <a:endParaRPr lang="ko-KR" dirty="0"/>
          </a:p>
        </p:txBody>
      </p:sp>
      <p:pic>
        <p:nvPicPr>
          <p:cNvPr id="3" name="그림 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4387BDFF-979F-BF19-1FD8-AB4622A2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78" y="1230527"/>
            <a:ext cx="9113108" cy="51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1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3600" dirty="0">
                <a:ea typeface="+mn-lt"/>
                <a:cs typeface="+mn-lt"/>
              </a:rPr>
              <a:t>ELK 활용 </a:t>
            </a:r>
            <a:r>
              <a:rPr lang="en-US" altLang="ko-KR" sz="3600" dirty="0">
                <a:ea typeface="+mn-lt"/>
                <a:cs typeface="+mn-lt"/>
              </a:rPr>
              <a:t>-</a:t>
            </a:r>
            <a:r>
              <a:rPr lang="ko-KR" sz="3600" dirty="0">
                <a:ea typeface="+mn-lt"/>
                <a:cs typeface="+mn-lt"/>
              </a:rPr>
              <a:t> 시각화</a:t>
            </a:r>
            <a:r>
              <a:rPr lang="en-US" altLang="ko-KR" sz="3600" dirty="0">
                <a:ea typeface="+mn-lt"/>
                <a:cs typeface="+mn-lt"/>
              </a:rPr>
              <a:t>(Event) </a:t>
            </a:r>
            <a:r>
              <a:rPr lang="en-US" altLang="ko-KR" sz="3600" dirty="0" err="1">
                <a:ea typeface="+mn-lt"/>
                <a:cs typeface="+mn-lt"/>
              </a:rPr>
              <a:t>선정</a:t>
            </a:r>
            <a:endParaRPr lang="ko-KR" altLang="en-US" sz="3600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293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3600" dirty="0">
                <a:ea typeface="+mn-lt"/>
                <a:cs typeface="+mn-lt"/>
              </a:rPr>
              <a:t>ELK 활용 </a:t>
            </a:r>
            <a:r>
              <a:rPr lang="en-US" altLang="ko-KR" sz="3600" dirty="0">
                <a:ea typeface="+mn-lt"/>
                <a:cs typeface="+mn-lt"/>
              </a:rPr>
              <a:t>-</a:t>
            </a:r>
            <a:r>
              <a:rPr lang="ko-KR" sz="3600" dirty="0">
                <a:ea typeface="+mn-lt"/>
                <a:cs typeface="+mn-lt"/>
              </a:rPr>
              <a:t> 시각화</a:t>
            </a:r>
            <a:r>
              <a:rPr lang="en-US" altLang="ko-KR" sz="3600" dirty="0">
                <a:ea typeface="+mn-lt"/>
                <a:cs typeface="+mn-lt"/>
              </a:rPr>
              <a:t>(Alert) </a:t>
            </a:r>
            <a:r>
              <a:rPr lang="en-US" altLang="ko-KR" sz="3600" dirty="0" err="1">
                <a:ea typeface="+mn-lt"/>
                <a:cs typeface="+mn-lt"/>
              </a:rPr>
              <a:t>선정</a:t>
            </a:r>
            <a:endParaRPr lang="ko-KR" altLang="en-US" sz="3600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82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8271" y="400624"/>
            <a:ext cx="10525626" cy="723985"/>
          </a:xfrm>
        </p:spPr>
        <p:txBody>
          <a:bodyPr>
            <a:normAutofit/>
          </a:bodyPr>
          <a:lstStyle/>
          <a:p>
            <a:r>
              <a:rPr lang="ko-KR" sz="3600">
                <a:ea typeface="+mj-lt"/>
                <a:cs typeface="+mj-lt"/>
              </a:rPr>
              <a:t>주제</a:t>
            </a:r>
            <a:endParaRPr lang="ko-KR" sz="3600"/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68271" y="1125680"/>
            <a:ext cx="10515600" cy="581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맑은 고딕"/>
                <a:ea typeface="맑은 고딕"/>
              </a:rPr>
              <a:t> - </a:t>
            </a:r>
            <a:r>
              <a:rPr lang="ko-KR" sz="2400" dirty="0" err="1">
                <a:ea typeface="+mn-lt"/>
                <a:cs typeface="+mn-lt"/>
              </a:rPr>
              <a:t>Suricata를</a:t>
            </a:r>
            <a:r>
              <a:rPr lang="ko-KR" sz="2400" dirty="0">
                <a:ea typeface="+mn-lt"/>
                <a:cs typeface="+mn-lt"/>
              </a:rPr>
              <a:t> 활용한 네트워크 빅데이터 분석 및 리포트 작성 자동화</a:t>
            </a:r>
            <a:endParaRPr lang="ko-KR" altLang="en-US" sz="2400" dirty="0">
              <a:latin typeface="맑은 고딕"/>
              <a:ea typeface="맑은 고딕"/>
            </a:endParaRPr>
          </a:p>
          <a:p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5561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ea typeface="맑은 고딕"/>
              </a:rPr>
              <a:t>Log </a:t>
            </a:r>
            <a:r>
              <a:rPr lang="en-US" altLang="ko-KR" sz="3600" dirty="0" err="1">
                <a:ea typeface="맑은 고딕"/>
              </a:rPr>
              <a:t>데이터</a:t>
            </a:r>
            <a:r>
              <a:rPr lang="en-US" altLang="ko-KR" sz="3600" dirty="0">
                <a:ea typeface="맑은 고딕"/>
              </a:rPr>
              <a:t> </a:t>
            </a:r>
            <a:r>
              <a:rPr lang="en-US" altLang="ko-KR" sz="3600" dirty="0" err="1">
                <a:ea typeface="맑은 고딕"/>
              </a:rPr>
              <a:t>리포트</a:t>
            </a:r>
            <a:r>
              <a:rPr lang="en-US" altLang="ko-KR" sz="3600" dirty="0">
                <a:ea typeface="맑은 고딕"/>
              </a:rPr>
              <a:t> </a:t>
            </a:r>
            <a:r>
              <a:rPr lang="en-US" altLang="ko-KR" sz="3600" dirty="0" err="1">
                <a:ea typeface="맑은 고딕"/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90024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ea typeface="맑은 고딕"/>
              </a:rPr>
              <a:t>Event </a:t>
            </a:r>
            <a:r>
              <a:rPr lang="en-US" altLang="ko-KR" sz="3600" dirty="0" err="1">
                <a:ea typeface="맑은 고딕"/>
              </a:rPr>
              <a:t>데이터</a:t>
            </a:r>
            <a:r>
              <a:rPr lang="en-US" altLang="ko-KR" sz="3600" dirty="0">
                <a:ea typeface="맑은 고딕"/>
              </a:rPr>
              <a:t> </a:t>
            </a:r>
            <a:r>
              <a:rPr lang="en-US" altLang="ko-KR" sz="3600" dirty="0" err="1">
                <a:ea typeface="맑은 고딕"/>
              </a:rPr>
              <a:t>리포트</a:t>
            </a:r>
            <a:r>
              <a:rPr lang="en-US" altLang="ko-KR" sz="3600" dirty="0">
                <a:ea typeface="맑은 고딕"/>
              </a:rPr>
              <a:t> </a:t>
            </a:r>
            <a:r>
              <a:rPr lang="en-US" altLang="ko-KR" sz="3600" dirty="0" err="1">
                <a:ea typeface="맑은 고딕"/>
              </a:rPr>
              <a:t>작성</a:t>
            </a:r>
            <a:r>
              <a:rPr lang="en-US" altLang="ko-KR" sz="3600" dirty="0">
                <a:ea typeface="맑은 고딕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078685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ea typeface="맑은 고딕"/>
              </a:rPr>
              <a:t>Event </a:t>
            </a:r>
            <a:r>
              <a:rPr lang="en-US" altLang="ko-KR" sz="3600" dirty="0" err="1">
                <a:ea typeface="맑은 고딕"/>
              </a:rPr>
              <a:t>데이터</a:t>
            </a:r>
            <a:r>
              <a:rPr lang="en-US" altLang="ko-KR" sz="3600" dirty="0">
                <a:ea typeface="맑은 고딕"/>
              </a:rPr>
              <a:t> </a:t>
            </a:r>
            <a:r>
              <a:rPr lang="en-US" altLang="ko-KR" sz="3600" dirty="0" err="1">
                <a:ea typeface="맑은 고딕"/>
              </a:rPr>
              <a:t>리포트</a:t>
            </a:r>
            <a:r>
              <a:rPr lang="en-US" altLang="ko-KR" sz="3600" dirty="0">
                <a:ea typeface="맑은 고딕"/>
              </a:rPr>
              <a:t> </a:t>
            </a:r>
            <a:r>
              <a:rPr lang="en-US" altLang="ko-KR" sz="3600" dirty="0" err="1">
                <a:ea typeface="맑은 고딕"/>
              </a:rPr>
              <a:t>작성</a:t>
            </a:r>
            <a:r>
              <a:rPr lang="en-US" altLang="ko-KR" sz="3600" dirty="0">
                <a:ea typeface="맑은 고딕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090022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ea typeface="맑은 고딕"/>
              </a:rPr>
              <a:t>Log </a:t>
            </a:r>
            <a:r>
              <a:rPr lang="en-US" altLang="ko-KR" sz="3600" dirty="0" err="1">
                <a:ea typeface="맑은 고딕"/>
              </a:rPr>
              <a:t>데이터</a:t>
            </a:r>
            <a:r>
              <a:rPr lang="en-US" altLang="ko-KR" sz="3600" dirty="0">
                <a:ea typeface="맑은 고딕"/>
              </a:rPr>
              <a:t> </a:t>
            </a:r>
            <a:r>
              <a:rPr lang="en-US" altLang="ko-KR" sz="3600" dirty="0" err="1">
                <a:ea typeface="맑은 고딕"/>
              </a:rPr>
              <a:t>보고서</a:t>
            </a:r>
            <a:r>
              <a:rPr lang="en-US" altLang="ko-KR" sz="3600" dirty="0">
                <a:ea typeface="맑은 고딕"/>
              </a:rPr>
              <a:t> </a:t>
            </a:r>
            <a:r>
              <a:rPr lang="en-US" altLang="ko-KR" sz="3600" dirty="0" err="1">
                <a:ea typeface="맑은 고딕"/>
              </a:rPr>
              <a:t>자동화</a:t>
            </a:r>
            <a:r>
              <a:rPr lang="en-US" altLang="ko-KR" sz="3600" dirty="0">
                <a:ea typeface="맑은 고딕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497967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ea typeface="맑은 고딕"/>
              </a:rPr>
              <a:t>Log </a:t>
            </a:r>
            <a:r>
              <a:rPr lang="en-US" altLang="ko-KR" sz="3600" dirty="0" err="1">
                <a:ea typeface="맑은 고딕"/>
              </a:rPr>
              <a:t>데이터</a:t>
            </a:r>
            <a:r>
              <a:rPr lang="en-US" altLang="ko-KR" sz="3600" dirty="0">
                <a:ea typeface="맑은 고딕"/>
              </a:rPr>
              <a:t> </a:t>
            </a:r>
            <a:r>
              <a:rPr lang="en-US" altLang="ko-KR" sz="3600" dirty="0" err="1">
                <a:ea typeface="맑은 고딕"/>
              </a:rPr>
              <a:t>보고서</a:t>
            </a:r>
            <a:r>
              <a:rPr lang="en-US" altLang="ko-KR" sz="3600" dirty="0">
                <a:ea typeface="맑은 고딕"/>
              </a:rPr>
              <a:t> </a:t>
            </a:r>
            <a:r>
              <a:rPr lang="en-US" altLang="ko-KR" sz="3600" dirty="0" err="1">
                <a:ea typeface="맑은 고딕"/>
              </a:rPr>
              <a:t>자동화</a:t>
            </a:r>
            <a:r>
              <a:rPr lang="en-US" altLang="ko-KR" sz="3600" dirty="0">
                <a:ea typeface="맑은 고딕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218956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err="1">
                <a:ea typeface="맑은 고딕"/>
              </a:rPr>
              <a:t>프로젝트</a:t>
            </a:r>
            <a:r>
              <a:rPr lang="en-US" altLang="ko-KR" sz="3600" dirty="0">
                <a:ea typeface="맑은 고딕"/>
              </a:rPr>
              <a:t> </a:t>
            </a:r>
            <a:r>
              <a:rPr lang="en-US" altLang="ko-KR" sz="3600" dirty="0" err="1">
                <a:ea typeface="맑은 고딕"/>
              </a:rPr>
              <a:t>결과</a:t>
            </a:r>
            <a:r>
              <a:rPr lang="en-US" altLang="ko-KR" sz="3600" dirty="0">
                <a:ea typeface="맑은 고딕"/>
              </a:rPr>
              <a:t> 및 </a:t>
            </a:r>
            <a:r>
              <a:rPr lang="en-US" altLang="ko-KR" sz="3600" dirty="0" err="1">
                <a:ea typeface="맑은 고딕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312734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8271" y="400624"/>
            <a:ext cx="10525626" cy="72398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기본 보고서 예시(1)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68271" y="1125680"/>
            <a:ext cx="10525626" cy="545423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1.</a:t>
            </a:r>
            <a:r>
              <a:rPr lang="ko-KR" altLang="en-US" sz="1400" dirty="0">
                <a:ea typeface="+mn-lt"/>
                <a:cs typeface="+mn-lt"/>
              </a:rPr>
              <a:t> 기본 정보</a:t>
            </a:r>
            <a:endParaRPr lang="ko-KR" altLang="en-US" sz="140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altLang="en-US" sz="1400" dirty="0">
                <a:ea typeface="+mn-lt"/>
                <a:cs typeface="+mn-lt"/>
              </a:rPr>
              <a:t> 사건 발생 날짜 및 시간</a:t>
            </a:r>
            <a:endParaRPr lang="ko-KR" altLang="en-US" sz="140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altLang="en-US" sz="1400" dirty="0">
                <a:ea typeface="+mn-lt"/>
                <a:cs typeface="+mn-lt"/>
              </a:rPr>
              <a:t> 보고자 정보</a:t>
            </a:r>
            <a:r>
              <a:rPr lang="en-US" altLang="ko-KR" sz="1400" dirty="0">
                <a:ea typeface="+mn-lt"/>
                <a:cs typeface="+mn-lt"/>
              </a:rPr>
              <a:t>(</a:t>
            </a:r>
            <a:r>
              <a:rPr lang="ko-KR" altLang="en-US" sz="1400" dirty="0">
                <a:ea typeface="+mn-lt"/>
                <a:cs typeface="+mn-lt"/>
              </a:rPr>
              <a:t>이름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연락처 등</a:t>
            </a:r>
            <a:r>
              <a:rPr lang="en-US" altLang="ko-KR" sz="1400" dirty="0">
                <a:ea typeface="+mn-lt"/>
                <a:cs typeface="+mn-lt"/>
              </a:rPr>
              <a:t>)</a:t>
            </a:r>
            <a:endParaRPr lang="ko-KR" altLang="en-US" sz="140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altLang="en-US" sz="1400" dirty="0">
                <a:ea typeface="+mn-lt"/>
                <a:cs typeface="+mn-lt"/>
              </a:rPr>
              <a:t> 기관명 및 담당 부서</a:t>
            </a:r>
            <a:endParaRPr lang="ko-KR" altLang="en-US" sz="140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altLang="en-US" sz="1400" dirty="0">
                <a:ea typeface="+mn-lt"/>
                <a:cs typeface="+mn-lt"/>
              </a:rPr>
              <a:t> 사고 유형</a:t>
            </a:r>
            <a:r>
              <a:rPr lang="en-US" altLang="ko-KR" sz="1400" dirty="0">
                <a:ea typeface="+mn-lt"/>
                <a:cs typeface="+mn-lt"/>
              </a:rPr>
              <a:t>(</a:t>
            </a:r>
            <a:r>
              <a:rPr lang="ko-KR" altLang="en-US" sz="1400" dirty="0">
                <a:ea typeface="+mn-lt"/>
                <a:cs typeface="+mn-lt"/>
              </a:rPr>
              <a:t>예</a:t>
            </a:r>
            <a:r>
              <a:rPr lang="en-US" altLang="ko-KR" sz="1400" dirty="0">
                <a:ea typeface="+mn-lt"/>
                <a:cs typeface="+mn-lt"/>
              </a:rPr>
              <a:t>: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DDoS</a:t>
            </a:r>
            <a:r>
              <a:rPr lang="ko-KR" altLang="en-US" sz="1400" dirty="0">
                <a:ea typeface="+mn-lt"/>
                <a:cs typeface="+mn-lt"/>
              </a:rPr>
              <a:t> 공격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해킹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악성코드 유포 등</a:t>
            </a:r>
            <a:r>
              <a:rPr lang="en-US" altLang="ko-KR" sz="1400" dirty="0">
                <a:ea typeface="+mn-lt"/>
                <a:cs typeface="+mn-lt"/>
              </a:rPr>
              <a:t>)</a:t>
            </a:r>
            <a:endParaRPr lang="ko-KR" altLang="en-US" sz="1400"/>
          </a:p>
          <a:p>
            <a:pPr>
              <a:buNone/>
            </a:pPr>
            <a:endParaRPr lang="ko-KR" altLang="en-US" sz="140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2.</a:t>
            </a:r>
            <a:r>
              <a:rPr lang="ko-KR" altLang="en-US" sz="1400" dirty="0">
                <a:ea typeface="+mn-lt"/>
                <a:cs typeface="+mn-lt"/>
              </a:rPr>
              <a:t> 네트워크 구조</a:t>
            </a:r>
            <a:endParaRPr lang="ko-KR" altLang="en-US" sz="1400"/>
          </a:p>
          <a:p>
            <a:pPr>
              <a:buNone/>
            </a:pPr>
            <a:r>
              <a:rPr lang="ko-KR" sz="1400" dirty="0">
                <a:ea typeface="+mn-lt"/>
                <a:cs typeface="+mn-lt"/>
              </a:rPr>
              <a:t>- 네트워크 </a:t>
            </a:r>
            <a:r>
              <a:rPr lang="ko-KR" altLang="en-US" sz="1400" dirty="0">
                <a:ea typeface="+mn-lt"/>
                <a:cs typeface="+mn-lt"/>
              </a:rPr>
              <a:t>다이어그램</a:t>
            </a:r>
            <a:r>
              <a:rPr lang="en-US" altLang="ko-KR" sz="1400" dirty="0">
                <a:ea typeface="+mn-lt"/>
                <a:cs typeface="+mn-lt"/>
              </a:rPr>
              <a:t>(</a:t>
            </a:r>
            <a:r>
              <a:rPr lang="ko-KR" altLang="en-US" sz="1400" dirty="0">
                <a:ea typeface="+mn-lt"/>
                <a:cs typeface="+mn-lt"/>
              </a:rPr>
              <a:t>네트워크 토폴로지</a:t>
            </a:r>
            <a:r>
              <a:rPr lang="en-US" altLang="ko-KR" sz="1400" dirty="0">
                <a:ea typeface="+mn-lt"/>
                <a:cs typeface="+mn-lt"/>
              </a:rPr>
              <a:t>)</a:t>
            </a:r>
            <a:endParaRPr lang="ko-KR" altLang="en-US" sz="140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altLang="en-US" sz="1400" dirty="0">
                <a:ea typeface="+mn-lt"/>
                <a:cs typeface="+mn-lt"/>
              </a:rPr>
              <a:t> 주요 서버 및 장비 목록</a:t>
            </a:r>
            <a:r>
              <a:rPr lang="en-US" altLang="ko-KR" sz="1400" dirty="0">
                <a:ea typeface="+mn-lt"/>
                <a:cs typeface="+mn-lt"/>
              </a:rPr>
              <a:t>(IP</a:t>
            </a:r>
            <a:r>
              <a:rPr lang="ko-KR" altLang="en-US" sz="1400" dirty="0">
                <a:ea typeface="+mn-lt"/>
                <a:cs typeface="+mn-lt"/>
              </a:rPr>
              <a:t> 주소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MAC</a:t>
            </a:r>
            <a:r>
              <a:rPr lang="ko-KR" altLang="en-US" sz="1400" dirty="0">
                <a:ea typeface="+mn-lt"/>
                <a:cs typeface="+mn-lt"/>
              </a:rPr>
              <a:t> 주소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호스트 이름 등</a:t>
            </a:r>
            <a:r>
              <a:rPr lang="en-US" altLang="ko-KR" sz="1400" dirty="0">
                <a:ea typeface="+mn-lt"/>
                <a:cs typeface="+mn-lt"/>
              </a:rPr>
              <a:t>)</a:t>
            </a:r>
            <a:endParaRPr lang="ko-KR" altLang="en-US" sz="140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altLang="en-US" sz="1400" dirty="0">
                <a:ea typeface="+mn-lt"/>
                <a:cs typeface="+mn-lt"/>
              </a:rPr>
              <a:t> 방화벽</a:t>
            </a:r>
            <a:r>
              <a:rPr lang="ko-KR" sz="1400" dirty="0">
                <a:ea typeface="+mn-lt"/>
                <a:cs typeface="+mn-lt"/>
              </a:rPr>
              <a:t>, </a:t>
            </a:r>
            <a:r>
              <a:rPr lang="ko-KR" altLang="en-US" sz="1400" dirty="0">
                <a:ea typeface="+mn-lt"/>
                <a:cs typeface="+mn-lt"/>
              </a:rPr>
              <a:t>라우터 등의 보안 장비 설정 정보</a:t>
            </a:r>
            <a:endParaRPr lang="ko-KR" altLang="en-US" sz="140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altLang="en-US" sz="1400" dirty="0">
                <a:ea typeface="+mn-lt"/>
                <a:cs typeface="+mn-lt"/>
              </a:rPr>
              <a:t> 사용 중인 네트워크 프로토콜 및 서비스</a:t>
            </a:r>
            <a:endParaRPr lang="ko-KR" altLang="en-US" sz="1400"/>
          </a:p>
          <a:p>
            <a:pPr>
              <a:buNone/>
            </a:pPr>
            <a:endParaRPr lang="ko-KR" altLang="en-US" sz="140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3.</a:t>
            </a:r>
            <a:r>
              <a:rPr lang="ko-KR" altLang="en-US" sz="1400" dirty="0">
                <a:ea typeface="+mn-lt"/>
                <a:cs typeface="+mn-lt"/>
              </a:rPr>
              <a:t> 트래픽 </a:t>
            </a:r>
            <a:r>
              <a:rPr lang="ko-KR" sz="1400" dirty="0">
                <a:ea typeface="+mn-lt"/>
                <a:cs typeface="+mn-lt"/>
              </a:rPr>
              <a:t>분석</a:t>
            </a:r>
            <a:r>
              <a:rPr lang="ko-KR" altLang="en-US" sz="1400" dirty="0">
                <a:ea typeface="+mn-lt"/>
                <a:cs typeface="+mn-lt"/>
              </a:rPr>
              <a:t> 정보</a:t>
            </a:r>
            <a:endParaRPr lang="ko-KR" altLang="en-US" sz="140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altLang="en-US" sz="1400" dirty="0" err="1">
                <a:ea typeface="+mn-lt"/>
                <a:cs typeface="+mn-lt"/>
              </a:rPr>
              <a:t>캡처된</a:t>
            </a:r>
            <a:r>
              <a:rPr lang="ko-KR" altLang="en-US" sz="1400" dirty="0">
                <a:ea typeface="+mn-lt"/>
                <a:cs typeface="+mn-lt"/>
              </a:rPr>
              <a:t> 트래픽 파일</a:t>
            </a:r>
            <a:r>
              <a:rPr lang="en-US" altLang="ko-KR" sz="1400" dirty="0">
                <a:ea typeface="+mn-lt"/>
                <a:cs typeface="+mn-lt"/>
              </a:rPr>
              <a:t>(PCAP</a:t>
            </a:r>
            <a:r>
              <a:rPr lang="ko-KR" altLang="en-US" sz="1400" dirty="0">
                <a:ea typeface="+mn-lt"/>
                <a:cs typeface="+mn-lt"/>
              </a:rPr>
              <a:t> 파일 등</a:t>
            </a:r>
            <a:r>
              <a:rPr lang="en-US" altLang="ko-KR" sz="1400" dirty="0">
                <a:ea typeface="+mn-lt"/>
                <a:cs typeface="+mn-lt"/>
              </a:rPr>
              <a:t>)</a:t>
            </a:r>
            <a:endParaRPr lang="ko-KR" altLang="en-US" sz="1400" dirty="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altLang="en-US" sz="1400" dirty="0">
                <a:ea typeface="+mn-lt"/>
                <a:cs typeface="+mn-lt"/>
              </a:rPr>
              <a:t> 의심스러운 </a:t>
            </a:r>
            <a:r>
              <a:rPr lang="en-US" altLang="ko-KR" sz="1400" dirty="0">
                <a:ea typeface="+mn-lt"/>
                <a:cs typeface="+mn-lt"/>
              </a:rPr>
              <a:t>IP</a:t>
            </a:r>
            <a:r>
              <a:rPr lang="ko-KR" altLang="en-US" sz="1400" dirty="0">
                <a:ea typeface="+mn-lt"/>
                <a:cs typeface="+mn-lt"/>
              </a:rPr>
              <a:t> 주소 및 포트 번호</a:t>
            </a:r>
            <a:endParaRPr lang="ko-KR" altLang="en-US" sz="1400" dirty="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altLang="en-US" sz="1400" dirty="0">
                <a:ea typeface="+mn-lt"/>
                <a:cs typeface="+mn-lt"/>
              </a:rPr>
              <a:t> 주요 패킷 정보</a:t>
            </a:r>
            <a:r>
              <a:rPr lang="en-US" altLang="ko-KR" sz="1400" dirty="0">
                <a:ea typeface="+mn-lt"/>
                <a:cs typeface="+mn-lt"/>
              </a:rPr>
              <a:t>(</a:t>
            </a:r>
            <a:r>
              <a:rPr lang="ko-KR" altLang="en-US" sz="1400" dirty="0">
                <a:ea typeface="+mn-lt"/>
                <a:cs typeface="+mn-lt"/>
              </a:rPr>
              <a:t>출발지 및 목적지 </a:t>
            </a:r>
            <a:r>
              <a:rPr lang="en-US" altLang="ko-KR" sz="1400" dirty="0">
                <a:ea typeface="+mn-lt"/>
                <a:cs typeface="+mn-lt"/>
              </a:rPr>
              <a:t>IP,</a:t>
            </a:r>
            <a:r>
              <a:rPr lang="ko-KR" altLang="en-US" sz="1400" dirty="0">
                <a:ea typeface="+mn-lt"/>
                <a:cs typeface="+mn-lt"/>
              </a:rPr>
              <a:t> 프로토콜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페이로드 등</a:t>
            </a:r>
            <a:r>
              <a:rPr lang="en-US" altLang="ko-KR" sz="1400" dirty="0">
                <a:ea typeface="+mn-lt"/>
                <a:cs typeface="+mn-lt"/>
              </a:rPr>
              <a:t>)</a:t>
            </a:r>
            <a:endParaRPr lang="ko-KR" sz="1400" dirty="0"/>
          </a:p>
          <a:p>
            <a:pPr>
              <a:buNone/>
            </a:pPr>
            <a:r>
              <a:rPr lang="ko-KR" sz="1400" dirty="0">
                <a:ea typeface="+mn-lt"/>
                <a:cs typeface="+mn-lt"/>
              </a:rPr>
              <a:t>- </a:t>
            </a:r>
            <a:r>
              <a:rPr lang="ko-KR" altLang="en-US" sz="1400" dirty="0">
                <a:ea typeface="+mn-lt"/>
                <a:cs typeface="+mn-lt"/>
              </a:rPr>
              <a:t>트래픽의 이상 징후</a:t>
            </a:r>
            <a:r>
              <a:rPr lang="en-US" altLang="ko-KR" sz="1400" dirty="0">
                <a:ea typeface="+mn-lt"/>
                <a:cs typeface="+mn-lt"/>
              </a:rPr>
              <a:t>(</a:t>
            </a:r>
            <a:r>
              <a:rPr lang="ko-KR" altLang="en-US" sz="1400" dirty="0">
                <a:ea typeface="+mn-lt"/>
                <a:cs typeface="+mn-lt"/>
              </a:rPr>
              <a:t>급증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특정 시간대 집중 등</a:t>
            </a:r>
            <a:r>
              <a:rPr lang="en-US" altLang="ko-KR" sz="1400" dirty="0">
                <a:ea typeface="+mn-lt"/>
                <a:cs typeface="+mn-lt"/>
              </a:rPr>
              <a:t>)</a:t>
            </a:r>
            <a:endParaRPr lang="ko-KR" sz="1400" dirty="0"/>
          </a:p>
          <a:p>
            <a:endParaRPr lang="ko-KR" alt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18613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8271" y="400624"/>
            <a:ext cx="10525626" cy="72398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기본 보고서 예시(2)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968271" y="1125680"/>
            <a:ext cx="10525626" cy="5323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4.</a:t>
            </a:r>
            <a:r>
              <a:rPr lang="ko-KR" sz="1400" dirty="0">
                <a:ea typeface="+mn-lt"/>
                <a:cs typeface="+mn-lt"/>
              </a:rPr>
              <a:t> 로그 </a:t>
            </a:r>
            <a:r>
              <a:rPr lang="ko-KR" altLang="en-US" sz="1400" dirty="0">
                <a:ea typeface="+mn-lt"/>
                <a:cs typeface="+mn-lt"/>
              </a:rPr>
              <a:t>분석</a:t>
            </a:r>
            <a:r>
              <a:rPr lang="ko-KR" sz="1400" dirty="0">
                <a:ea typeface="+mn-lt"/>
                <a:cs typeface="+mn-lt"/>
              </a:rPr>
              <a:t> 정보</a:t>
            </a:r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sz="1400" dirty="0">
                <a:ea typeface="+mn-lt"/>
                <a:cs typeface="+mn-lt"/>
              </a:rPr>
              <a:t> 방화벽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sz="1400" dirty="0">
                <a:ea typeface="+mn-lt"/>
                <a:cs typeface="+mn-lt"/>
              </a:rPr>
              <a:t>IDS/IPS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sz="1400" dirty="0">
                <a:ea typeface="+mn-lt"/>
                <a:cs typeface="+mn-lt"/>
              </a:rPr>
              <a:t> 서버 등의 로그 파일</a:t>
            </a:r>
            <a:endParaRPr lang="ko-KR" sz="1400" dirty="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sz="1400" dirty="0">
                <a:ea typeface="+mn-lt"/>
                <a:cs typeface="+mn-lt"/>
              </a:rPr>
              <a:t> 의심스러운 활동 및 이벤트 </a:t>
            </a:r>
            <a:r>
              <a:rPr lang="ko-KR" altLang="en-US" sz="1400" dirty="0">
                <a:ea typeface="+mn-lt"/>
                <a:cs typeface="+mn-lt"/>
              </a:rPr>
              <a:t>기록</a:t>
            </a:r>
            <a:endParaRPr lang="ko-KR" sz="1400" dirty="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sz="1400" dirty="0">
                <a:ea typeface="+mn-lt"/>
                <a:cs typeface="+mn-lt"/>
              </a:rPr>
              <a:t> 시스템</a:t>
            </a:r>
            <a:r>
              <a:rPr lang="ko-KR" altLang="en-US" sz="1400" dirty="0">
                <a:ea typeface="+mn-lt"/>
                <a:cs typeface="+mn-lt"/>
              </a:rPr>
              <a:t> 및</a:t>
            </a:r>
            <a:r>
              <a:rPr lang="ko-KR" sz="1400" dirty="0">
                <a:ea typeface="+mn-lt"/>
                <a:cs typeface="+mn-lt"/>
              </a:rPr>
              <a:t> 애플리케이션 로그 분석 결과</a:t>
            </a:r>
            <a:endParaRPr lang="ko-KR" sz="1400" dirty="0"/>
          </a:p>
          <a:p>
            <a:pPr>
              <a:buNone/>
            </a:pPr>
            <a:endParaRPr lang="ko-KR" sz="140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5.</a:t>
            </a:r>
            <a:r>
              <a:rPr lang="ko-KR" sz="1400" dirty="0">
                <a:ea typeface="+mn-lt"/>
                <a:cs typeface="+mn-lt"/>
              </a:rPr>
              <a:t> 사고 대응 조치</a:t>
            </a:r>
            <a:endParaRPr lang="ko-KR" sz="1400" dirty="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sz="1400" dirty="0">
                <a:ea typeface="+mn-lt"/>
                <a:cs typeface="+mn-lt"/>
              </a:rPr>
              <a:t> 초기 대응 상황</a:t>
            </a:r>
            <a:r>
              <a:rPr lang="en-US" altLang="ko-KR" sz="1400" dirty="0">
                <a:ea typeface="+mn-lt"/>
                <a:cs typeface="+mn-lt"/>
              </a:rPr>
              <a:t>(</a:t>
            </a:r>
            <a:r>
              <a:rPr lang="ko-KR" altLang="en-US" sz="1400" dirty="0">
                <a:ea typeface="+mn-lt"/>
                <a:cs typeface="+mn-lt"/>
              </a:rPr>
              <a:t>차단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sz="1400" dirty="0">
                <a:ea typeface="+mn-lt"/>
                <a:cs typeface="+mn-lt"/>
              </a:rPr>
              <a:t> 격리 등</a:t>
            </a:r>
            <a:r>
              <a:rPr lang="en-US" altLang="ko-KR" sz="1400" dirty="0">
                <a:ea typeface="+mn-lt"/>
                <a:cs typeface="+mn-lt"/>
              </a:rPr>
              <a:t>)</a:t>
            </a:r>
            <a:endParaRPr lang="ko-KR" altLang="en-US" sz="1400" dirty="0">
              <a:ea typeface="+mn-lt"/>
              <a:cs typeface="+mn-lt"/>
            </a:endParaRPr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sz="1400" dirty="0">
                <a:ea typeface="+mn-lt"/>
                <a:cs typeface="+mn-lt"/>
              </a:rPr>
              <a:t> 복구 조치 및 재발 방지 대책</a:t>
            </a:r>
            <a:endParaRPr lang="ko-KR" sz="1400" dirty="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sz="1400" dirty="0">
                <a:ea typeface="+mn-lt"/>
                <a:cs typeface="+mn-lt"/>
              </a:rPr>
              <a:t> 외부 기관(예: KISA) 신고 여부 및 협조 내용</a:t>
            </a:r>
            <a:endParaRPr lang="ko-KR" sz="1400" dirty="0"/>
          </a:p>
          <a:p>
            <a:pPr>
              <a:buNone/>
            </a:pPr>
            <a:endParaRPr lang="ko-KR" sz="140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6.</a:t>
            </a:r>
            <a:r>
              <a:rPr lang="ko-KR" sz="1400" dirty="0">
                <a:ea typeface="+mn-lt"/>
                <a:cs typeface="+mn-lt"/>
              </a:rPr>
              <a:t> 기타 참고 정보</a:t>
            </a:r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sz="1400" dirty="0">
                <a:ea typeface="+mn-lt"/>
                <a:cs typeface="+mn-lt"/>
              </a:rPr>
              <a:t> 관련 증거 자료</a:t>
            </a:r>
            <a:r>
              <a:rPr lang="en-US" altLang="ko-KR" sz="1400" dirty="0">
                <a:ea typeface="+mn-lt"/>
                <a:cs typeface="+mn-lt"/>
              </a:rPr>
              <a:t>(</a:t>
            </a:r>
            <a:r>
              <a:rPr lang="ko-KR" altLang="en-US" sz="1400" dirty="0">
                <a:ea typeface="+mn-lt"/>
                <a:cs typeface="+mn-lt"/>
              </a:rPr>
              <a:t>스크린샷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altLang="en-US" sz="1400" dirty="0">
                <a:ea typeface="+mn-lt"/>
                <a:cs typeface="+mn-lt"/>
              </a:rPr>
              <a:t> 이메일 기록 </a:t>
            </a:r>
            <a:r>
              <a:rPr lang="ko-KR" sz="1400" dirty="0">
                <a:ea typeface="+mn-lt"/>
                <a:cs typeface="+mn-lt"/>
              </a:rPr>
              <a:t>등</a:t>
            </a:r>
            <a:r>
              <a:rPr lang="en-US" altLang="ko-KR" sz="1400" dirty="0">
                <a:ea typeface="+mn-lt"/>
                <a:cs typeface="+mn-lt"/>
              </a:rPr>
              <a:t>)</a:t>
            </a:r>
            <a:endParaRPr lang="ko-KR" altLang="en-US" sz="1400" dirty="0">
              <a:ea typeface="+mn-lt"/>
              <a:cs typeface="+mn-lt"/>
            </a:endParaRPr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sz="1400" dirty="0">
                <a:ea typeface="+mn-lt"/>
                <a:cs typeface="+mn-lt"/>
              </a:rPr>
              <a:t> 추가 분석 필요 사항</a:t>
            </a:r>
            <a:endParaRPr lang="ko-KR" sz="1400" dirty="0"/>
          </a:p>
          <a:p>
            <a:pPr>
              <a:buNone/>
            </a:pPr>
            <a:r>
              <a:rPr lang="en-US" altLang="ko-KR" sz="1400" dirty="0">
                <a:ea typeface="+mn-lt"/>
                <a:cs typeface="+mn-lt"/>
              </a:rPr>
              <a:t>-</a:t>
            </a:r>
            <a:r>
              <a:rPr lang="ko-KR" sz="1400" dirty="0">
                <a:ea typeface="+mn-lt"/>
                <a:cs typeface="+mn-lt"/>
              </a:rPr>
              <a:t> 향후 계획 및 대응 일정</a:t>
            </a:r>
            <a:endParaRPr lang="ko-KR" sz="1400" dirty="0"/>
          </a:p>
        </p:txBody>
      </p:sp>
    </p:spTree>
    <p:extLst>
      <p:ext uri="{BB962C8B-B14F-4D97-AF65-F5344CB8AC3E}">
        <p14:creationId xmlns:p14="http://schemas.microsoft.com/office/powerpoint/2010/main" val="300294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70005" y="51948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ea typeface="+mj-lt"/>
                <a:cs typeface="+mj-lt"/>
              </a:rPr>
              <a:t>목표</a:t>
            </a:r>
            <a:endParaRPr lang="ko-KR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947DF26-605B-1E95-F779-E171750AA139}"/>
              </a:ext>
            </a:extLst>
          </p:cNvPr>
          <p:cNvSpPr txBox="1">
            <a:spLocks/>
          </p:cNvSpPr>
          <p:nvPr/>
        </p:nvSpPr>
        <p:spPr>
          <a:xfrm>
            <a:off x="970005" y="1387421"/>
            <a:ext cx="10524624" cy="19044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ko-KR" sz="2400" dirty="0">
                <a:ea typeface="+mn-lt"/>
                <a:cs typeface="+mn-lt"/>
              </a:rPr>
              <a:t>- 네트워크 빅데이터 분류</a:t>
            </a:r>
            <a:endParaRPr lang="ko-KR" dirty="0"/>
          </a:p>
          <a:p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ko-KR" sz="2400" dirty="0">
                <a:ea typeface="+mn-lt"/>
                <a:cs typeface="+mn-lt"/>
              </a:rPr>
              <a:t>- 네트워크 로그 실시간 시각화 / 지속적인 모니터링</a:t>
            </a:r>
            <a:endParaRPr lang="ko-KR" dirty="0"/>
          </a:p>
          <a:p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ko-KR" sz="2400" dirty="0">
                <a:ea typeface="+mn-lt"/>
                <a:cs typeface="+mn-lt"/>
              </a:rPr>
              <a:t>- 로그,</a:t>
            </a:r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ko-KR" sz="2400" dirty="0">
                <a:ea typeface="+mn-lt"/>
                <a:cs typeface="+mn-lt"/>
              </a:rPr>
              <a:t>이벤트 분석 및 필요한 리포트 자동 작성</a:t>
            </a:r>
            <a:endParaRPr lang="ko-KR" dirty="0"/>
          </a:p>
          <a:p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198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BE63897-AAAA-B012-9054-592989C98CDB}"/>
              </a:ext>
            </a:extLst>
          </p:cNvPr>
          <p:cNvSpPr txBox="1">
            <a:spLocks/>
          </p:cNvSpPr>
          <p:nvPr/>
        </p:nvSpPr>
        <p:spPr>
          <a:xfrm>
            <a:off x="950955" y="530302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3600" dirty="0">
                <a:ea typeface="+mj-lt"/>
                <a:cs typeface="+mj-lt"/>
              </a:rPr>
              <a:t>시나리오</a:t>
            </a:r>
            <a:endParaRPr lang="ko-KR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AC4AB61C-C310-27A6-9217-F148CF3AA38A}"/>
              </a:ext>
            </a:extLst>
          </p:cNvPr>
          <p:cNvSpPr txBox="1">
            <a:spLocks/>
          </p:cNvSpPr>
          <p:nvPr/>
        </p:nvSpPr>
        <p:spPr>
          <a:xfrm>
            <a:off x="950956" y="1455383"/>
            <a:ext cx="10540326" cy="3981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ko-KR" sz="2400" dirty="0">
                <a:ea typeface="+mn-lt"/>
                <a:cs typeface="+mn-lt"/>
              </a:rPr>
              <a:t>- 네트워크 </a:t>
            </a:r>
            <a:r>
              <a:rPr lang="ko-KR" altLang="en-US" sz="2400" dirty="0">
                <a:ea typeface="+mn-lt"/>
                <a:cs typeface="+mn-lt"/>
              </a:rPr>
              <a:t>로그 분류</a:t>
            </a:r>
            <a:r>
              <a:rPr lang="en-US" altLang="ko-KR" sz="2400" dirty="0">
                <a:ea typeface="+mn-lt"/>
                <a:cs typeface="+mn-lt"/>
              </a:rPr>
              <a:t>,</a:t>
            </a:r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ko-KR" sz="2400" dirty="0">
                <a:ea typeface="+mn-lt"/>
                <a:cs typeface="+mn-lt"/>
              </a:rPr>
              <a:t>빅데이터 </a:t>
            </a:r>
            <a:r>
              <a:rPr lang="ko-KR" altLang="en-US" sz="2400" dirty="0">
                <a:ea typeface="+mn-lt"/>
                <a:cs typeface="+mn-lt"/>
              </a:rPr>
              <a:t>분석 요소 선정 </a:t>
            </a:r>
            <a:r>
              <a:rPr lang="en-US" altLang="ko-KR" sz="2400" dirty="0">
                <a:ea typeface="+mn-lt"/>
                <a:cs typeface="+mn-lt"/>
              </a:rPr>
              <a:t>:</a:t>
            </a:r>
            <a:r>
              <a:rPr lang="ko-KR" altLang="en-US" sz="2400" dirty="0">
                <a:ea typeface="+mn-lt"/>
                <a:cs typeface="+mn-lt"/>
              </a:rPr>
              <a:t> 데이터 수집</a:t>
            </a:r>
            <a:r>
              <a:rPr lang="en-US" altLang="ko-KR" sz="2400" dirty="0">
                <a:ea typeface="+mn-lt"/>
                <a:cs typeface="+mn-lt"/>
              </a:rPr>
              <a:t>,</a:t>
            </a:r>
            <a:r>
              <a:rPr lang="ko-KR" altLang="en-US" sz="2400" dirty="0">
                <a:ea typeface="+mn-lt"/>
                <a:cs typeface="+mn-lt"/>
              </a:rPr>
              <a:t> 가공</a:t>
            </a:r>
            <a:endParaRPr lang="ko-KR" sz="2400" dirty="0">
              <a:ea typeface="맑은 고딕" panose="020B0503020000020004" pitchFamily="34" charset="-127"/>
              <a:cs typeface="+mn-lt"/>
            </a:endParaRPr>
          </a:p>
          <a:p>
            <a:r>
              <a:rPr lang="ko-KR" altLang="en-US" sz="2400" dirty="0">
                <a:ea typeface="+mn-lt"/>
                <a:cs typeface="+mn-lt"/>
              </a:rPr>
              <a:t>  </a:t>
            </a:r>
            <a:r>
              <a:rPr lang="en-US" altLang="ko-KR" sz="2400" dirty="0">
                <a:ea typeface="+mn-lt"/>
                <a:cs typeface="+mn-lt"/>
              </a:rPr>
              <a:t>/</a:t>
            </a:r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ko-KR" altLang="en-US" sz="2400" dirty="0" err="1">
                <a:latin typeface="맑은 고딕"/>
                <a:ea typeface="+mn-lt"/>
                <a:cs typeface="+mn-lt"/>
              </a:rPr>
              <a:t>S</a:t>
            </a:r>
            <a:r>
              <a:rPr lang="en-US" sz="2400" dirty="0" err="1">
                <a:latin typeface="Malgun Gothic"/>
                <a:ea typeface="+mn-lt"/>
                <a:cs typeface="+mn-lt"/>
              </a:rPr>
              <a:t>uricata</a:t>
            </a:r>
            <a:r>
              <a:rPr lang="en-US" sz="2400" dirty="0">
                <a:latin typeface="Malgun Gothic"/>
                <a:ea typeface="+mn-lt"/>
                <a:cs typeface="+mn-lt"/>
              </a:rPr>
              <a:t>, </a:t>
            </a:r>
            <a:r>
              <a:rPr lang="en-US" altLang="ko-KR" sz="2400" dirty="0">
                <a:ea typeface="+mn-lt"/>
                <a:cs typeface="+mn-lt"/>
              </a:rPr>
              <a:t>snort,</a:t>
            </a:r>
            <a:r>
              <a:rPr lang="ko-KR" altLang="en-US" sz="2400" dirty="0">
                <a:ea typeface="+mn-lt"/>
                <a:cs typeface="+mn-lt"/>
              </a:rPr>
              <a:t> </a:t>
            </a:r>
            <a:r>
              <a:rPr lang="en-US" altLang="ko-KR" sz="2400" dirty="0" err="1">
                <a:ea typeface="+mn-lt"/>
                <a:cs typeface="+mn-lt"/>
              </a:rPr>
              <a:t>wireshark</a:t>
            </a:r>
            <a:endParaRPr lang="ko-KR" sz="2400" dirty="0" err="1">
              <a:ea typeface="맑은 고딕"/>
            </a:endParaRPr>
          </a:p>
          <a:p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ko-KR" sz="2400" dirty="0">
                <a:ea typeface="+mn-lt"/>
                <a:cs typeface="+mn-lt"/>
              </a:rPr>
              <a:t>- 네트워크 실시간 시각화 </a:t>
            </a:r>
            <a:r>
              <a:rPr lang="ko-KR" altLang="en-US" sz="2400" dirty="0">
                <a:ea typeface="+mn-lt"/>
                <a:cs typeface="+mn-lt"/>
              </a:rPr>
              <a:t>방식 및 종류 구성 </a:t>
            </a:r>
            <a:r>
              <a:rPr lang="en-US" altLang="ko-KR" sz="2400" dirty="0">
                <a:ea typeface="+mn-lt"/>
                <a:cs typeface="+mn-lt"/>
              </a:rPr>
              <a:t>:</a:t>
            </a:r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en-US" altLang="ko-KR" sz="2400" dirty="0">
                <a:ea typeface="+mn-lt"/>
                <a:cs typeface="+mn-lt"/>
              </a:rPr>
              <a:t>ELK</a:t>
            </a:r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en-US" altLang="ko-KR" sz="2400" dirty="0">
                <a:ea typeface="+mn-lt"/>
                <a:cs typeface="+mn-lt"/>
              </a:rPr>
              <a:t>(Elasticsearch(</a:t>
            </a:r>
            <a:r>
              <a:rPr lang="ko-KR" altLang="en-US" sz="2400" dirty="0" err="1">
                <a:ea typeface="+mn-lt"/>
                <a:cs typeface="+mn-lt"/>
              </a:rPr>
              <a:t>루씬</a:t>
            </a:r>
            <a:r>
              <a:rPr lang="en-US" altLang="ko-KR" sz="2400" dirty="0">
                <a:ea typeface="+mn-lt"/>
                <a:cs typeface="+mn-lt"/>
              </a:rPr>
              <a:t>),</a:t>
            </a:r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en-US" altLang="ko-KR" sz="2400" dirty="0" err="1">
                <a:ea typeface="+mn-lt"/>
                <a:cs typeface="+mn-lt"/>
              </a:rPr>
              <a:t>Logstach</a:t>
            </a:r>
            <a:r>
              <a:rPr lang="en-US" altLang="ko-KR" sz="2400" dirty="0">
                <a:ea typeface="+mn-lt"/>
                <a:cs typeface="+mn-lt"/>
              </a:rPr>
              <a:t>,</a:t>
            </a:r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en-US" altLang="ko-KR" sz="2400" dirty="0">
                <a:ea typeface="+mn-lt"/>
                <a:cs typeface="+mn-lt"/>
              </a:rPr>
              <a:t>Kibana) / </a:t>
            </a:r>
            <a:r>
              <a:rPr lang="en-US" sz="2400" dirty="0">
                <a:latin typeface="Malgun Gothic"/>
                <a:ea typeface="Malgun Gothic"/>
                <a:cs typeface="+mn-lt"/>
              </a:rPr>
              <a:t>Grafana (</a:t>
            </a:r>
            <a:r>
              <a:rPr lang="en-US" sz="2400" dirty="0" err="1">
                <a:latin typeface="Malgun Gothic"/>
                <a:ea typeface="Malgun Gothic"/>
                <a:cs typeface="+mn-lt"/>
              </a:rPr>
              <a:t>loki</a:t>
            </a:r>
            <a:r>
              <a:rPr lang="en-US" sz="2400" dirty="0">
                <a:latin typeface="Malgun Gothic"/>
                <a:ea typeface="Malgun Gothic"/>
                <a:cs typeface="+mn-lt"/>
              </a:rPr>
              <a:t>,</a:t>
            </a:r>
            <a:r>
              <a:rPr lang="ko-KR" sz="2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sz="2400" dirty="0" err="1">
                <a:latin typeface="Malgun Gothic"/>
                <a:ea typeface="Malgun Gothic"/>
                <a:cs typeface="+mn-lt"/>
              </a:rPr>
              <a:t>promtail</a:t>
            </a:r>
            <a:r>
              <a:rPr lang="en-US" sz="2400" dirty="0">
                <a:latin typeface="Malgun Gothic"/>
                <a:ea typeface="Malgun Gothic"/>
                <a:cs typeface="+mn-lt"/>
              </a:rPr>
              <a:t>)</a:t>
            </a:r>
            <a:endParaRPr lang="ko-KR" sz="2400" dirty="0">
              <a:latin typeface="Malgun Gothic"/>
              <a:ea typeface="Malgun Gothic"/>
            </a:endParaRPr>
          </a:p>
          <a:p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ko-KR" sz="2400" dirty="0">
                <a:ea typeface="+mn-lt"/>
                <a:cs typeface="+mn-lt"/>
              </a:rPr>
              <a:t>- 필요한 리포트 </a:t>
            </a:r>
            <a:r>
              <a:rPr lang="ko-KR" altLang="en-US" sz="2400" dirty="0">
                <a:ea typeface="+mn-lt"/>
                <a:cs typeface="+mn-lt"/>
              </a:rPr>
              <a:t>선정 및 </a:t>
            </a:r>
            <a:r>
              <a:rPr lang="ko-KR" sz="2400" dirty="0">
                <a:ea typeface="+mn-lt"/>
                <a:cs typeface="+mn-lt"/>
              </a:rPr>
              <a:t>자동 작성</a:t>
            </a:r>
            <a:r>
              <a:rPr lang="ko-KR" altLang="en-US" sz="2400" dirty="0">
                <a:ea typeface="+mn-lt"/>
                <a:cs typeface="+mn-lt"/>
              </a:rPr>
              <a:t> 구현 </a:t>
            </a:r>
            <a:r>
              <a:rPr lang="en-US" altLang="ko-KR" sz="2400" dirty="0">
                <a:ea typeface="+mn-lt"/>
                <a:cs typeface="+mn-lt"/>
              </a:rPr>
              <a:t>:</a:t>
            </a:r>
            <a:r>
              <a:rPr lang="ko-KR" altLang="en-US" sz="2400">
                <a:ea typeface="+mn-lt"/>
                <a:cs typeface="+mn-lt"/>
              </a:rPr>
              <a:t> 다양한 리포트 형식</a:t>
            </a:r>
            <a:endParaRPr lang="ko-KR" altLang="en-US" sz="2400">
              <a:ea typeface="맑은 고딕" panose="020B0503020000020004" pitchFamily="34" charset="-127"/>
              <a:cs typeface="+mn-lt"/>
            </a:endParaRPr>
          </a:p>
          <a:p>
            <a:r>
              <a:rPr lang="ko-KR" altLang="en-US" sz="2400" dirty="0">
                <a:ea typeface="+mn-lt"/>
                <a:cs typeface="+mn-lt"/>
              </a:rPr>
              <a:t>  </a:t>
            </a:r>
            <a:r>
              <a:rPr lang="en-US" altLang="ko-KR" sz="2400" dirty="0">
                <a:ea typeface="+mn-lt"/>
                <a:cs typeface="+mn-lt"/>
              </a:rPr>
              <a:t>/</a:t>
            </a:r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en-US" altLang="ko-KR" sz="2400" dirty="0">
                <a:ea typeface="+mn-lt"/>
                <a:cs typeface="+mn-lt"/>
              </a:rPr>
              <a:t>KISA(</a:t>
            </a:r>
            <a:r>
              <a:rPr lang="ko-KR" altLang="en-US" sz="2400" dirty="0">
                <a:ea typeface="+mn-lt"/>
                <a:cs typeface="+mn-lt"/>
              </a:rPr>
              <a:t>한국인터넷진흥원</a:t>
            </a:r>
            <a:r>
              <a:rPr lang="en-US" altLang="ko-KR" sz="2400" dirty="0">
                <a:ea typeface="+mn-lt"/>
                <a:cs typeface="+mn-lt"/>
              </a:rPr>
              <a:t>),</a:t>
            </a:r>
            <a:r>
              <a:rPr lang="ko-KR" altLang="en-US" sz="2400" dirty="0">
                <a:ea typeface="+mn-lt"/>
                <a:cs typeface="+mn-lt"/>
              </a:rPr>
              <a:t> 이스트소프트</a:t>
            </a:r>
            <a:endParaRPr lang="ko-KR" altLang="en-US" sz="2400">
              <a:ea typeface="맑은 고딕"/>
            </a:endParaRPr>
          </a:p>
          <a:p>
            <a:pPr>
              <a:buNone/>
            </a:pPr>
            <a:endParaRPr lang="ko-KR" sz="2400" dirty="0">
              <a:ea typeface="맑은 고딕"/>
            </a:endParaRPr>
          </a:p>
          <a:p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554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8271" y="400624"/>
            <a:ext cx="10525626" cy="723985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+mj-lt"/>
                <a:cs typeface="+mj-lt"/>
              </a:rPr>
              <a:t>과제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idx="1"/>
          </p:nvPr>
        </p:nvSpPr>
        <p:spPr>
          <a:xfrm>
            <a:off x="1008375" y="1125680"/>
            <a:ext cx="10515600" cy="9824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ko-KR" sz="2400" dirty="0">
                <a:ea typeface="+mn-lt"/>
                <a:cs typeface="+mn-lt"/>
              </a:rPr>
              <a:t>- 네트워크 빅데이터 수집, 분석</a:t>
            </a:r>
            <a:endParaRPr lang="ko-KR" dirty="0"/>
          </a:p>
          <a:p>
            <a:pPr marL="0" indent="0">
              <a:buNone/>
            </a:pPr>
            <a:r>
              <a:rPr lang="ko-KR" sz="2400" dirty="0">
                <a:ea typeface="+mn-lt"/>
                <a:cs typeface="+mn-lt"/>
              </a:rPr>
              <a:t>- 리포트 내용 선정</a:t>
            </a:r>
            <a:endParaRPr lang="ko-KR" dirty="0"/>
          </a:p>
          <a:p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0976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ea typeface="+mj-lt"/>
                <a:cs typeface="+mj-lt"/>
              </a:rPr>
              <a:t>예상 </a:t>
            </a:r>
            <a:r>
              <a:rPr lang="ko-KR" sz="3600" dirty="0">
                <a:ea typeface="+mj-lt"/>
                <a:cs typeface="+mj-lt"/>
              </a:rPr>
              <a:t>성과</a:t>
            </a:r>
            <a:endParaRPr lang="ko-KR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947DF26-605B-1E95-F779-E171750AA139}"/>
              </a:ext>
            </a:extLst>
          </p:cNvPr>
          <p:cNvSpPr txBox="1">
            <a:spLocks/>
          </p:cNvSpPr>
          <p:nvPr/>
        </p:nvSpPr>
        <p:spPr>
          <a:xfrm>
            <a:off x="905336" y="1402461"/>
            <a:ext cx="10527129" cy="3552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ko-KR" sz="2400" dirty="0">
                <a:ea typeface="+mn-lt"/>
                <a:cs typeface="+mn-lt"/>
              </a:rPr>
              <a:t>- 네트워크 </a:t>
            </a:r>
            <a:r>
              <a:rPr lang="ko-KR" altLang="en-US" sz="2400" dirty="0">
                <a:ea typeface="+mn-lt"/>
                <a:cs typeface="+mn-lt"/>
              </a:rPr>
              <a:t>빅데이터의 이해 및 분석</a:t>
            </a:r>
            <a:endParaRPr lang="ko-KR" dirty="0"/>
          </a:p>
          <a:p>
            <a:pPr>
              <a:lnSpc>
                <a:spcPct val="150000"/>
              </a:lnSpc>
              <a:buNone/>
            </a:pPr>
            <a:r>
              <a:rPr lang="ko-KR" sz="2400" dirty="0">
                <a:ea typeface="+mn-lt"/>
                <a:cs typeface="+mn-lt"/>
              </a:rPr>
              <a:t>- 네트워크 로그 </a:t>
            </a:r>
            <a:r>
              <a:rPr lang="ko-KR" altLang="en-US" sz="2400" dirty="0">
                <a:ea typeface="+mn-lt"/>
                <a:cs typeface="+mn-lt"/>
              </a:rPr>
              <a:t>수집</a:t>
            </a:r>
            <a:r>
              <a:rPr lang="en-US" altLang="ko-KR" sz="2400" dirty="0">
                <a:ea typeface="+mn-lt"/>
                <a:cs typeface="+mn-lt"/>
              </a:rPr>
              <a:t>,</a:t>
            </a:r>
            <a:r>
              <a:rPr lang="ko-KR" altLang="en-US" sz="2400" dirty="0">
                <a:ea typeface="+mn-lt"/>
                <a:cs typeface="+mn-lt"/>
              </a:rPr>
              <a:t> 분석</a:t>
            </a:r>
            <a:r>
              <a:rPr lang="en-US" altLang="ko-KR" sz="2400" dirty="0">
                <a:ea typeface="+mn-lt"/>
                <a:cs typeface="+mn-lt"/>
              </a:rPr>
              <a:t>,</a:t>
            </a:r>
            <a:r>
              <a:rPr lang="ko-KR" altLang="en-US" sz="2400" dirty="0">
                <a:ea typeface="+mn-lt"/>
                <a:cs typeface="+mn-lt"/>
              </a:rPr>
              <a:t> 감시 도구 활용 능력 </a:t>
            </a:r>
            <a:r>
              <a:rPr lang="en-US" altLang="ko-KR" sz="2400" dirty="0">
                <a:ea typeface="+mn-lt"/>
                <a:cs typeface="+mn-lt"/>
              </a:rPr>
              <a:t>UP!</a:t>
            </a:r>
            <a:endParaRPr lang="ko-KR" dirty="0"/>
          </a:p>
          <a:p>
            <a:pPr>
              <a:lnSpc>
                <a:spcPct val="150000"/>
              </a:lnSpc>
              <a:buNone/>
            </a:pPr>
            <a:r>
              <a:rPr lang="ko-KR" sz="2400" dirty="0">
                <a:ea typeface="+mn-lt"/>
                <a:cs typeface="+mn-lt"/>
              </a:rPr>
              <a:t>- 리포트 </a:t>
            </a:r>
            <a:r>
              <a:rPr lang="ko-KR" altLang="en-US" sz="2400" dirty="0">
                <a:ea typeface="+mn-lt"/>
                <a:cs typeface="+mn-lt"/>
              </a:rPr>
              <a:t>생성 도구 구현 </a:t>
            </a:r>
            <a:r>
              <a:rPr lang="en-US" altLang="ko-KR" sz="2400" dirty="0">
                <a:ea typeface="+mn-lt"/>
                <a:cs typeface="+mn-lt"/>
              </a:rPr>
              <a:t>:</a:t>
            </a:r>
            <a:r>
              <a:rPr lang="ko-KR" altLang="en-US" sz="2400" dirty="0">
                <a:ea typeface="+mn-lt"/>
                <a:cs typeface="+mn-lt"/>
              </a:rPr>
              <a:t> 업무 효율 </a:t>
            </a:r>
            <a:r>
              <a:rPr lang="en-US" altLang="ko-KR" sz="2400" dirty="0">
                <a:ea typeface="+mn-lt"/>
                <a:cs typeface="+mn-lt"/>
              </a:rPr>
              <a:t>UP!</a:t>
            </a:r>
            <a:endParaRPr lang="ko-KR" altLang="en-US" dirty="0"/>
          </a:p>
          <a:p>
            <a:pPr>
              <a:lnSpc>
                <a:spcPct val="150000"/>
              </a:lnSpc>
              <a:buNone/>
            </a:pPr>
            <a:r>
              <a:rPr lang="en-US" altLang="ko-KR" sz="2400" dirty="0">
                <a:ea typeface="+mn-lt"/>
                <a:cs typeface="+mn-lt"/>
              </a:rPr>
              <a:t>-</a:t>
            </a:r>
            <a:r>
              <a:rPr lang="ko-KR" altLang="en-US" sz="2400" dirty="0">
                <a:ea typeface="+mn-lt"/>
                <a:cs typeface="+mn-lt"/>
              </a:rPr>
              <a:t> 빠른 리포트의 필요성과 다양한 데이터 처리 역량 확대</a:t>
            </a:r>
            <a:endParaRPr lang="ko-KR" dirty="0"/>
          </a:p>
          <a:p>
            <a:pPr>
              <a:lnSpc>
                <a:spcPct val="150000"/>
              </a:lnSpc>
            </a:pPr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122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ea typeface="맑은 고딕"/>
              </a:rPr>
              <a:t>프로젝트 </a:t>
            </a:r>
            <a:r>
              <a:rPr lang="ko-KR" altLang="en-US" sz="3600" dirty="0" err="1">
                <a:ea typeface="맑은 고딕"/>
              </a:rPr>
              <a:t>Work</a:t>
            </a:r>
            <a:r>
              <a:rPr lang="ko-KR" altLang="en-US" sz="3600" dirty="0">
                <a:ea typeface="맑은 고딕"/>
              </a:rPr>
              <a:t> </a:t>
            </a:r>
            <a:r>
              <a:rPr lang="ko-KR" altLang="en-US" sz="3600" dirty="0" err="1">
                <a:ea typeface="맑은 고딕"/>
              </a:rPr>
              <a:t>flow</a:t>
            </a:r>
          </a:p>
        </p:txBody>
      </p:sp>
      <p:pic>
        <p:nvPicPr>
          <p:cNvPr id="2" name="그림 1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8BFB473C-D63A-A758-890E-397D8C192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27" y="1219200"/>
            <a:ext cx="662269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6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ea typeface="맑은 고딕"/>
              </a:rPr>
              <a:t>팀원 역할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947DF26-605B-1E95-F779-E171750AA139}"/>
              </a:ext>
            </a:extLst>
          </p:cNvPr>
          <p:cNvSpPr txBox="1">
            <a:spLocks/>
          </p:cNvSpPr>
          <p:nvPr/>
        </p:nvSpPr>
        <p:spPr>
          <a:xfrm>
            <a:off x="905336" y="1402461"/>
            <a:ext cx="10527129" cy="3552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sz="2400" dirty="0">
                <a:ea typeface="+mn-lt"/>
                <a:cs typeface="+mn-lt"/>
              </a:rPr>
              <a:t>- </a:t>
            </a:r>
            <a:r>
              <a:rPr lang="ko-KR" altLang="en-US" sz="2400" dirty="0">
                <a:ea typeface="+mn-lt"/>
                <a:cs typeface="+mn-lt"/>
              </a:rPr>
              <a:t>이준철 : PM / 프로젝트 계획/진행, 웹서버 구축 및 WAS 구성, 운영</a:t>
            </a:r>
            <a:endParaRPr lang="ko-KR" altLang="en-US" sz="2400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sz="2400" dirty="0">
                <a:ea typeface="+mn-lt"/>
                <a:cs typeface="+mn-lt"/>
              </a:rPr>
              <a:t>- </a:t>
            </a:r>
            <a:r>
              <a:rPr lang="ko-KR" altLang="en-US" sz="2400" dirty="0" err="1">
                <a:ea typeface="+mn-lt"/>
                <a:cs typeface="+mn-lt"/>
              </a:rPr>
              <a:t>임중섭</a:t>
            </a:r>
            <a:r>
              <a:rPr lang="ko-KR" altLang="en-US" sz="2400" dirty="0">
                <a:ea typeface="+mn-lt"/>
                <a:cs typeface="+mn-lt"/>
              </a:rPr>
              <a:t> : 네트워크 Data </a:t>
            </a:r>
            <a:r>
              <a:rPr lang="ko-KR" altLang="en-US" sz="2400" dirty="0" err="1">
                <a:ea typeface="+mn-lt"/>
                <a:cs typeface="+mn-lt"/>
              </a:rPr>
              <a:t>Set</a:t>
            </a:r>
            <a:r>
              <a:rPr lang="ko-KR" altLang="en-US" sz="2400" dirty="0">
                <a:ea typeface="+mn-lt"/>
                <a:cs typeface="+mn-lt"/>
              </a:rPr>
              <a:t> 수집, 분석, </a:t>
            </a:r>
            <a:r>
              <a:rPr lang="ko-KR" altLang="en-US" sz="2400" dirty="0" err="1">
                <a:ea typeface="+mn-lt"/>
                <a:cs typeface="+mn-lt"/>
              </a:rPr>
              <a:t>DB화</a:t>
            </a:r>
            <a:endParaRPr lang="ko-KR" dirty="0" err="1"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sz="2400" dirty="0">
                <a:ea typeface="+mn-lt"/>
                <a:cs typeface="+mn-lt"/>
              </a:rPr>
              <a:t>- </a:t>
            </a:r>
            <a:r>
              <a:rPr lang="ko-KR" altLang="en-US" sz="2400" dirty="0">
                <a:ea typeface="+mn-lt"/>
                <a:cs typeface="+mn-lt"/>
              </a:rPr>
              <a:t>정진선 : 프로젝트 Data 수집, 분석, 구성</a:t>
            </a:r>
            <a:endParaRPr lang="ko-KR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ea typeface="+mn-lt"/>
                <a:cs typeface="+mn-lt"/>
              </a:rPr>
              <a:t>-</a:t>
            </a:r>
            <a:r>
              <a:rPr lang="ko-KR" altLang="en-US" sz="2400" dirty="0">
                <a:ea typeface="+mn-lt"/>
                <a:cs typeface="+mn-lt"/>
              </a:rPr>
              <a:t> 강수빈 : 웹서버 DB 관리, 운영</a:t>
            </a:r>
            <a:endParaRPr lang="ko-KR" dirty="0"/>
          </a:p>
          <a:p>
            <a:pPr>
              <a:lnSpc>
                <a:spcPct val="150000"/>
              </a:lnSpc>
            </a:pPr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6378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AD8476-546F-FD38-DBEF-05589DDBC18B}"/>
              </a:ext>
            </a:extLst>
          </p:cNvPr>
          <p:cNvSpPr txBox="1">
            <a:spLocks/>
          </p:cNvSpPr>
          <p:nvPr/>
        </p:nvSpPr>
        <p:spPr>
          <a:xfrm>
            <a:off x="905335" y="496429"/>
            <a:ext cx="10525626" cy="723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ea typeface="맑은 고딕"/>
              </a:rPr>
              <a:t>팀원 스케줄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02767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5팀</vt:lpstr>
      <vt:lpstr>주제</vt:lpstr>
      <vt:lpstr>PowerPoint 프레젠테이션</vt:lpstr>
      <vt:lpstr>PowerPoint 프레젠테이션</vt:lpstr>
      <vt:lpstr>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기본 보고서 예시(1)</vt:lpstr>
      <vt:lpstr>기본 보고서 예시(2)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311</cp:revision>
  <dcterms:created xsi:type="dcterms:W3CDTF">2024-08-12T00:09:35Z</dcterms:created>
  <dcterms:modified xsi:type="dcterms:W3CDTF">2024-08-21T01:59:34Z</dcterms:modified>
</cp:coreProperties>
</file>