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4"/>
  </p:notesMasterIdLst>
  <p:sldIdLst>
    <p:sldId id="312" r:id="rId5"/>
    <p:sldId id="311" r:id="rId6"/>
    <p:sldId id="317" r:id="rId7"/>
    <p:sldId id="326" r:id="rId8"/>
    <p:sldId id="327" r:id="rId9"/>
    <p:sldId id="330" r:id="rId10"/>
    <p:sldId id="331" r:id="rId11"/>
    <p:sldId id="329" r:id="rId12"/>
    <p:sldId id="31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EA4A4-47FF-AF27-4D3F-C51CC0731F5E}" v="1" dt="2024-08-27T06:58:06.306"/>
    <p1510:client id="{7678197F-75D4-FC41-93F4-458409CA16E8}" v="8" dt="2024-08-27T07:03:52.779"/>
    <p1510:client id="{E248982B-435F-1823-8E94-D45FD74D6C1F}" v="35" dt="2024-08-28T06:42:06.166"/>
    <p1510:client id="{E84DC736-431C-DDCF-0E99-5A7B4C6C2179}" v="1823" dt="2024-08-26T08:13:02.703"/>
  </p1510:revLst>
</p1510:revInfo>
</file>

<file path=ppt/tableStyles.xml><?xml version="1.0" encoding="utf-8"?>
<a:tblStyleLst xmlns:a="http://schemas.openxmlformats.org/drawingml/2006/main" def="{0B690CA8-16DA-4F72-8839-8A565C320A30}">
  <a:tblStyle styleId="{0B690CA8-16DA-4F72-8839-8A565C320A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7B990B-F675-4C7D-9C71-071811A57CA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9167CB8-B2A6-4107-A28B-CC7CD747B08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62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08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5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39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45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07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80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98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6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91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3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None/>
              <a:defRPr sz="1801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90" y="987426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1"/>
              <a:buFont typeface="Arial"/>
              <a:buNone/>
              <a:defRPr sz="14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5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74717" y="6408641"/>
            <a:ext cx="161614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ⒸESTSOFT, ALL RIGHTS RESERVED.</a:t>
            </a:r>
            <a:endParaRPr sz="700" b="0" i="0" u="none" strike="noStrike" cap="non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12.png"/><Relationship Id="rId3" Type="http://schemas.openxmlformats.org/officeDocument/2006/relationships/image" Target="../media/image6.png"/><Relationship Id="rId21" Type="http://schemas.openxmlformats.org/officeDocument/2006/relationships/image" Target="../media/image26.sv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5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r="1099" b="4348"/>
          <a:stretch/>
        </p:blipFill>
        <p:spPr>
          <a:xfrm>
            <a:off x="11131445" y="267026"/>
            <a:ext cx="602901" cy="14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731613" y="239049"/>
            <a:ext cx="211575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600" b="1" dirty="0">
                <a:solidFill>
                  <a:schemeClr val="lt1"/>
                </a:solidFill>
              </a:rPr>
              <a:t>K – Digital </a:t>
            </a:r>
            <a:r>
              <a:rPr lang="ko-KR" altLang="en-US" sz="1600" b="1" err="1">
                <a:solidFill>
                  <a:schemeClr val="lt1"/>
                </a:solidFill>
              </a:rPr>
              <a:t>Training</a:t>
            </a:r>
            <a:endParaRPr lang="ko-KR" altLang="en-US"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" name="Google Shape;91;p14">
            <a:extLst>
              <a:ext uri="{FF2B5EF4-FFF2-40B4-BE49-F238E27FC236}">
                <a16:creationId xmlns:a16="http://schemas.microsoft.com/office/drawing/2014/main" id="{24E1819C-29FA-8EC2-D857-88777A941656}"/>
              </a:ext>
            </a:extLst>
          </p:cNvPr>
          <p:cNvGrpSpPr/>
          <p:nvPr/>
        </p:nvGrpSpPr>
        <p:grpSpPr>
          <a:xfrm>
            <a:off x="364920" y="1159150"/>
            <a:ext cx="5317487" cy="3567721"/>
            <a:chOff x="2971594" y="1695616"/>
            <a:chExt cx="5317487" cy="3567721"/>
          </a:xfrm>
        </p:grpSpPr>
        <p:sp>
          <p:nvSpPr>
            <p:cNvPr id="3" name="Google Shape;92;p14">
              <a:extLst>
                <a:ext uri="{FF2B5EF4-FFF2-40B4-BE49-F238E27FC236}">
                  <a16:creationId xmlns:a16="http://schemas.microsoft.com/office/drawing/2014/main" id="{F9FB3EF5-08ED-B87B-D10B-68ADE6FDAD05}"/>
                </a:ext>
              </a:extLst>
            </p:cNvPr>
            <p:cNvSpPr txBox="1"/>
            <p:nvPr/>
          </p:nvSpPr>
          <p:spPr>
            <a:xfrm>
              <a:off x="2971594" y="2083533"/>
              <a:ext cx="5317487" cy="317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31578"/>
                </a:lnSpc>
              </a:pP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- </a:t>
              </a:r>
              <a:r>
                <a:rPr lang="ko-KR" sz="3800" b="1" dirty="0" err="1">
                  <a:solidFill>
                    <a:srgbClr val="FFFFFF"/>
                  </a:solidFill>
                  <a:ea typeface="Malgun Gothic"/>
                </a:rPr>
                <a:t>Suricata를</a:t>
              </a: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 활용한</a:t>
              </a:r>
              <a:r>
                <a:rPr lang="ko-KR" altLang="en-US" sz="3800" b="1" dirty="0">
                  <a:solidFill>
                    <a:srgbClr val="FFFFFF"/>
                  </a:solidFill>
                  <a:ea typeface="Malgun Gothic"/>
                </a:rPr>
                <a:t> </a:t>
              </a:r>
              <a:endParaRPr lang="ko-KR" altLang="en-US" dirty="0"/>
            </a:p>
            <a:p>
              <a:pPr>
                <a:lnSpc>
                  <a:spcPct val="131578"/>
                </a:lnSpc>
              </a:pP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네트워크 빅데이터 </a:t>
              </a:r>
              <a:r>
                <a:rPr lang="ko-KR" sz="3800" b="1">
                  <a:solidFill>
                    <a:srgbClr val="FFFFFF"/>
                  </a:solidFill>
                  <a:ea typeface="Malgun Gothic"/>
                </a:rPr>
                <a:t>분석</a:t>
              </a:r>
              <a:endParaRPr lang="ko-KR" altLang="en-US">
                <a:ea typeface="Malgun Gothic"/>
              </a:endParaRPr>
            </a:p>
            <a:p>
              <a:pPr>
                <a:lnSpc>
                  <a:spcPct val="131578"/>
                </a:lnSpc>
              </a:pPr>
              <a:r>
                <a:rPr lang="ko-KR" altLang="en-US" sz="3800" b="1" dirty="0">
                  <a:solidFill>
                    <a:srgbClr val="FFFFFF"/>
                  </a:solidFill>
                  <a:ea typeface="Malgun Gothic"/>
                </a:rPr>
                <a:t> </a:t>
              </a:r>
              <a:r>
                <a:rPr lang="ko-KR" sz="3800" b="1" dirty="0">
                  <a:solidFill>
                    <a:srgbClr val="FFFFFF"/>
                  </a:solidFill>
                  <a:ea typeface="Malgun Gothic"/>
                </a:rPr>
                <a:t>및 리포트 작성 자동화</a:t>
              </a:r>
              <a:endParaRPr lang="ko-KR"/>
            </a:p>
            <a:p>
              <a:pPr>
                <a:lnSpc>
                  <a:spcPct val="131578"/>
                </a:lnSpc>
              </a:pPr>
              <a:endParaRPr lang="ko-KR" altLang="en-US" sz="3800" b="1" dirty="0">
                <a:solidFill>
                  <a:schemeClr val="lt1"/>
                </a:solidFill>
              </a:endParaRPr>
            </a:p>
          </p:txBody>
        </p:sp>
        <p:sp>
          <p:nvSpPr>
            <p:cNvPr id="4" name="Google Shape;93;p14">
              <a:extLst>
                <a:ext uri="{FF2B5EF4-FFF2-40B4-BE49-F238E27FC236}">
                  <a16:creationId xmlns:a16="http://schemas.microsoft.com/office/drawing/2014/main" id="{391A4371-2A3E-465E-C431-B970ED605976}"/>
                </a:ext>
              </a:extLst>
            </p:cNvPr>
            <p:cNvSpPr txBox="1"/>
            <p:nvPr/>
          </p:nvSpPr>
          <p:spPr>
            <a:xfrm>
              <a:off x="2971594" y="1695616"/>
              <a:ext cx="14414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㈜이스트소프트</a:t>
              </a:r>
              <a:endParaRPr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6BAF8-4DA2-967D-0A6F-9CEB2D03FD0A}"/>
              </a:ext>
            </a:extLst>
          </p:cNvPr>
          <p:cNvSpPr/>
          <p:nvPr/>
        </p:nvSpPr>
        <p:spPr>
          <a:xfrm>
            <a:off x="8610279" y="5888582"/>
            <a:ext cx="3054743" cy="6675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8757764" y="6027409"/>
            <a:chExt cx="2680001" cy="375740"/>
          </a:xfrm>
        </p:grpSpPr>
        <p:pic>
          <p:nvPicPr>
            <p:cNvPr id="6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27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764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11" name="Google Shape;92;p14">
            <a:extLst>
              <a:ext uri="{FF2B5EF4-FFF2-40B4-BE49-F238E27FC236}">
                <a16:creationId xmlns:a16="http://schemas.microsoft.com/office/drawing/2014/main" id="{C1931C75-DAB4-CC15-DFE1-3D34888E1C5A}"/>
              </a:ext>
            </a:extLst>
          </p:cNvPr>
          <p:cNvSpPr txBox="1"/>
          <p:nvPr/>
        </p:nvSpPr>
        <p:spPr>
          <a:xfrm>
            <a:off x="6096000" y="3488068"/>
            <a:ext cx="5317487" cy="167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1578"/>
              </a:lnSpc>
            </a:pPr>
            <a:r>
              <a:rPr lang="en-US" altLang="ko-KR" sz="2800" b="1" dirty="0">
                <a:solidFill>
                  <a:schemeClr val="lt1"/>
                </a:solidFill>
              </a:rPr>
              <a:t>No - Way</a:t>
            </a:r>
          </a:p>
          <a:p>
            <a:pPr>
              <a:lnSpc>
                <a:spcPct val="131578"/>
              </a:lnSpc>
            </a:pPr>
            <a:r>
              <a:rPr lang="ko-KR" altLang="en-US" sz="2500" b="1" dirty="0">
                <a:solidFill>
                  <a:schemeClr val="lt1"/>
                </a:solidFill>
              </a:rPr>
              <a:t>이준철, </a:t>
            </a:r>
            <a:r>
              <a:rPr lang="ko-KR" altLang="en-US" sz="2500" b="1" dirty="0" err="1">
                <a:solidFill>
                  <a:schemeClr val="lt1"/>
                </a:solidFill>
              </a:rPr>
              <a:t>임중섭</a:t>
            </a:r>
            <a:r>
              <a:rPr lang="ko-KR" altLang="en-US" sz="2500" b="1" dirty="0">
                <a:solidFill>
                  <a:schemeClr val="lt1"/>
                </a:solidFill>
              </a:rPr>
              <a:t>, 정진선, 강수빈</a:t>
            </a:r>
          </a:p>
          <a:p>
            <a:pPr>
              <a:lnSpc>
                <a:spcPct val="131578"/>
              </a:lnSpc>
            </a:pPr>
            <a:r>
              <a:rPr lang="en-US" altLang="ko-KR" sz="2500" b="1" dirty="0">
                <a:solidFill>
                  <a:schemeClr val="lt1"/>
                </a:solidFill>
              </a:rPr>
              <a:t>[</a:t>
            </a:r>
            <a:r>
              <a:rPr lang="ko-KR" altLang="en-US" sz="2500" b="1" dirty="0">
                <a:solidFill>
                  <a:schemeClr val="lt1"/>
                </a:solidFill>
              </a:rPr>
              <a:t>멘토</a:t>
            </a:r>
            <a:r>
              <a:rPr lang="en-US" altLang="ko-KR" sz="2500" b="1" dirty="0">
                <a:solidFill>
                  <a:schemeClr val="lt1"/>
                </a:solidFill>
              </a:rPr>
              <a:t>] </a:t>
            </a:r>
            <a:r>
              <a:rPr lang="en-US" altLang="ko-KR" sz="2500" b="1" dirty="0" err="1">
                <a:solidFill>
                  <a:schemeClr val="lt1"/>
                </a:solidFill>
              </a:rPr>
              <a:t>이경원</a:t>
            </a:r>
            <a:endParaRPr lang="ko-KR" altLang="en-US" sz="2500" b="1" dirty="0" err="1">
              <a:solidFill>
                <a:schemeClr val="lt1"/>
              </a:solidFill>
            </a:endParaRPr>
          </a:p>
        </p:txBody>
      </p:sp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D2B5023E-E901-D87D-AFD8-BDC6ED5A8C89}"/>
              </a:ext>
            </a:extLst>
          </p:cNvPr>
          <p:cNvSpPr txBox="1"/>
          <p:nvPr/>
        </p:nvSpPr>
        <p:spPr>
          <a:xfrm>
            <a:off x="6103202" y="2799458"/>
            <a:ext cx="250707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1578"/>
              </a:lnSpc>
            </a:pPr>
            <a:r>
              <a:rPr lang="en-US" altLang="ko-KR" sz="3000" b="1" dirty="0">
                <a:solidFill>
                  <a:schemeClr val="lt1"/>
                </a:solidFill>
              </a:rPr>
              <a:t>TEAM</a:t>
            </a:r>
            <a:r>
              <a:rPr lang="ko-KR" altLang="en-US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>
                <a:solidFill>
                  <a:schemeClr val="lt1"/>
                </a:solidFill>
              </a:rPr>
              <a:t>5</a:t>
            </a:r>
            <a:r>
              <a:rPr lang="ko-KR" altLang="en-US" sz="3000" b="1" dirty="0">
                <a:solidFill>
                  <a:schemeClr val="lt1"/>
                </a:solidFill>
              </a:rPr>
              <a:t>조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목차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477" y="2016033"/>
            <a:ext cx="3596185" cy="3581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534038" y="1879997"/>
            <a:ext cx="6551489" cy="385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2500" b="1" dirty="0">
                <a:solidFill>
                  <a:srgbClr val="0070C0"/>
                </a:solidFill>
              </a:rPr>
              <a:t>01</a:t>
            </a:r>
            <a:r>
              <a:rPr lang="en-US" altLang="ko-KR" sz="2500" b="1" dirty="0">
                <a:solidFill>
                  <a:srgbClr val="0047FF"/>
                </a:solidFill>
              </a:rPr>
              <a:t> </a:t>
            </a:r>
            <a:r>
              <a:rPr lang="ko-KR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rgbClr val="0070C0"/>
                </a:solidFill>
              </a:rPr>
              <a:t>02</a:t>
            </a:r>
            <a:r>
              <a:rPr lang="en-US" sz="2500" b="1" dirty="0">
                <a:solidFill>
                  <a:schemeClr val="dk1"/>
                </a:solidFill>
              </a:rPr>
              <a:t> </a:t>
            </a:r>
            <a:r>
              <a:rPr lang="ko-KR" altLang="en-US" sz="2500" b="1" dirty="0">
                <a:solidFill>
                  <a:schemeClr val="dk1"/>
                </a:solidFill>
              </a:rPr>
              <a:t>프로젝트 팀 구성 및 역할</a:t>
            </a:r>
            <a:endParaRPr sz="2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03 </a:t>
            </a:r>
            <a:r>
              <a:rPr lang="ko-KR" altLang="en-US" sz="2500" b="1" dirty="0">
                <a:solidFill>
                  <a:schemeClr val="tx2"/>
                </a:solidFill>
              </a:rPr>
              <a:t>프로젝트 수행 절차 및 방법</a:t>
            </a:r>
            <a:endParaRPr lang="en-US" altLang="ko-KR" sz="2500" b="1">
              <a:solidFill>
                <a:schemeClr val="tx2"/>
              </a:solidFill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04 </a:t>
            </a:r>
            <a:r>
              <a:rPr lang="ko-KR" altLang="en-US" sz="2500" b="1" dirty="0">
                <a:solidFill>
                  <a:schemeClr val="tx2"/>
                </a:solidFill>
              </a:rPr>
              <a:t>프로젝트 수행 경과</a:t>
            </a:r>
            <a:endParaRPr lang="en-US" altLang="ko-KR" sz="2500" b="1">
              <a:solidFill>
                <a:schemeClr val="tx2"/>
              </a:solidFill>
            </a:endParaRPr>
          </a:p>
          <a:p>
            <a:pPr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500" b="1" dirty="0">
                <a:solidFill>
                  <a:schemeClr val="tx2"/>
                </a:solidFill>
              </a:rPr>
              <a:t>05 </a:t>
            </a:r>
            <a:r>
              <a:rPr lang="ko-KR" altLang="en-US" sz="2500" b="1" dirty="0">
                <a:solidFill>
                  <a:schemeClr val="tx2"/>
                </a:solidFill>
              </a:rPr>
              <a:t>자체 평가 의견</a:t>
            </a:r>
            <a:endParaRPr lang="en-US" sz="2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주제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기획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배경</a:t>
            </a:r>
            <a:endParaRPr lang="en-US" altLang="ko-KR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665992"/>
            <a:ext cx="10797360" cy="4253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sz="3600" dirty="0">
                <a:latin typeface="Malgun Gothic"/>
                <a:ea typeface="Malgun Gothic"/>
              </a:rPr>
              <a:t>주제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 sz="2400" dirty="0"/>
              <a:t> - </a:t>
            </a:r>
            <a:r>
              <a:rPr lang="ko-KR" sz="2400" err="1">
                <a:latin typeface="Malgun Gothic"/>
                <a:ea typeface="Malgun Gothic"/>
              </a:rPr>
              <a:t>Suricata를</a:t>
            </a:r>
            <a:r>
              <a:rPr lang="ko-KR" sz="2400" dirty="0">
                <a:latin typeface="Malgun Gothic"/>
                <a:ea typeface="Malgun Gothic"/>
              </a:rPr>
              <a:t> 활용한 네트워크 빅데이터 분석 및 리포트 작성 자동화</a:t>
            </a:r>
          </a:p>
          <a:p>
            <a:pPr>
              <a:lnSpc>
                <a:spcPct val="150000"/>
              </a:lnSpc>
            </a:pPr>
            <a:endParaRPr lang="ko-KR" sz="2400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선정 배경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Malgun Gothic"/>
                <a:ea typeface="Malgun Gothic"/>
              </a:rPr>
              <a:t> - 네트워크 로그로 대표되는 빅데이터 자료를 다뤄보고 관련 역량 강화와 주기적인 보고서 작성 자동화를 통한 업무 효율 강화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1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시나리오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4178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구현 내용</a:t>
            </a:r>
            <a:endParaRPr lang="ko-KR" sz="3600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 - </a:t>
            </a:r>
            <a:r>
              <a:rPr lang="ko-KR" altLang="en-US" sz="2400" dirty="0" err="1">
                <a:ea typeface="Malgun Gothic"/>
              </a:rPr>
              <a:t>WAS를</a:t>
            </a:r>
            <a:r>
              <a:rPr lang="ko-KR" altLang="en-US" sz="2400" dirty="0">
                <a:ea typeface="Malgun Gothic"/>
              </a:rPr>
              <a:t> 활용한 서비스 중인 웹서버의 네트워크 로그를 </a:t>
            </a:r>
            <a:r>
              <a:rPr lang="ko-KR" altLang="en-US" sz="2400" dirty="0" err="1">
                <a:ea typeface="Malgun Gothic"/>
              </a:rPr>
              <a:t>Suricata를</a:t>
            </a:r>
            <a:r>
              <a:rPr lang="ko-KR" altLang="en-US" sz="2400" dirty="0">
                <a:ea typeface="Malgun Gothic"/>
              </a:rPr>
              <a:t> 이용하여 모니터링 하고 주기적으로 로그 빅데이터를 자료화하고 이를 분석한다.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네트워크의 로그를 </a:t>
            </a:r>
            <a:r>
              <a:rPr lang="ko-KR" altLang="en-US" sz="2400" dirty="0" err="1">
                <a:ea typeface="Malgun Gothic"/>
              </a:rPr>
              <a:t>Elastic</a:t>
            </a:r>
            <a:r>
              <a:rPr lang="ko-KR" altLang="en-US" sz="2400" dirty="0">
                <a:ea typeface="Malgun Gothic"/>
              </a:rPr>
              <a:t> </a:t>
            </a:r>
            <a:r>
              <a:rPr lang="ko-KR" altLang="en-US" sz="2400" dirty="0" err="1">
                <a:ea typeface="Malgun Gothic"/>
              </a:rPr>
              <a:t>Stack을</a:t>
            </a:r>
            <a:r>
              <a:rPr lang="ko-KR" altLang="en-US" sz="2400" dirty="0">
                <a:ea typeface="Malgun Gothic"/>
              </a:rPr>
              <a:t> 활용하여 실시간으로 전달받고 이를 시각화 구성해본다.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주기적으로 작성하는 네트워크 로그 보고서를 다양한 형식으로 구현하고 이를 자동화 한다.</a:t>
            </a:r>
          </a:p>
        </p:txBody>
      </p:sp>
    </p:spTree>
    <p:extLst>
      <p:ext uri="{BB962C8B-B14F-4D97-AF65-F5344CB8AC3E}">
        <p14:creationId xmlns:p14="http://schemas.microsoft.com/office/powerpoint/2010/main" val="37137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활용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장비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재료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36248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개발 환경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- 웹서버 : 네이버 클라우드 </a:t>
            </a:r>
            <a:r>
              <a:rPr lang="ko-KR" sz="2400" dirty="0" err="1"/>
              <a:t>Ubuntu</a:t>
            </a:r>
            <a:r>
              <a:rPr lang="ko-KR" sz="2400" dirty="0"/>
              <a:t> 22.04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 - WAS : </a:t>
            </a:r>
            <a:r>
              <a:rPr lang="en-US" altLang="ko-KR" sz="2400" dirty="0">
                <a:ea typeface="Malgun Gothic"/>
              </a:rPr>
              <a:t>Django</a:t>
            </a:r>
            <a:r>
              <a:rPr lang="ko-KR" altLang="en-US" sz="2400" dirty="0">
                <a:ea typeface="Malgun Gothic"/>
              </a:rPr>
              <a:t> </a:t>
            </a:r>
            <a:r>
              <a:rPr lang="en-US" altLang="ko-KR" sz="2400" dirty="0">
                <a:ea typeface="Malgun Gothic"/>
              </a:rPr>
              <a:t>version</a:t>
            </a:r>
            <a:r>
              <a:rPr lang="ko-KR" sz="2400" dirty="0">
                <a:ea typeface="Malgun Gothic"/>
              </a:rPr>
              <a:t> </a:t>
            </a:r>
            <a:r>
              <a:rPr lang="en-US" altLang="ko-KR" sz="2400" dirty="0">
                <a:ea typeface="Malgun Gothic"/>
              </a:rPr>
              <a:t>5.1 + </a:t>
            </a:r>
            <a:r>
              <a:rPr lang="en-US" sz="2400" dirty="0">
                <a:ea typeface="Malgun Gothic"/>
              </a:rPr>
              <a:t>MariaDB Server version: 10.6.16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Malgun Gothic"/>
              </a:rPr>
              <a:t> - </a:t>
            </a:r>
            <a:r>
              <a:rPr lang="en-US" altLang="ko-KR" sz="2400" dirty="0" err="1">
                <a:ea typeface="Malgun Gothic"/>
              </a:rPr>
              <a:t>네트워크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로그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수집</a:t>
            </a:r>
            <a:r>
              <a:rPr lang="en-US" altLang="ko-KR" sz="2400" dirty="0">
                <a:ea typeface="Malgun Gothic"/>
              </a:rPr>
              <a:t> 및 </a:t>
            </a:r>
            <a:r>
              <a:rPr lang="en-US" altLang="ko-KR" sz="2400" dirty="0" err="1">
                <a:ea typeface="Malgun Gothic"/>
              </a:rPr>
              <a:t>분석</a:t>
            </a:r>
            <a:r>
              <a:rPr lang="en-US" altLang="ko-KR" sz="2400" dirty="0">
                <a:ea typeface="Malgun Gothic"/>
              </a:rPr>
              <a:t> : </a:t>
            </a:r>
            <a:r>
              <a:rPr lang="en-US" sz="2400" dirty="0">
                <a:ea typeface="Malgun Gothic"/>
              </a:rPr>
              <a:t>Suricata version 7.0.6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Malgun Gothic"/>
              </a:rPr>
              <a:t> - </a:t>
            </a:r>
            <a:r>
              <a:rPr lang="ko-KR" altLang="en-US" sz="2400" dirty="0">
                <a:ea typeface="Malgun Gothic"/>
              </a:rPr>
              <a:t>로그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빅데이터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검색</a:t>
            </a:r>
            <a:r>
              <a:rPr lang="en-US" altLang="ko-KR" sz="2400" dirty="0">
                <a:ea typeface="Malgun Gothic"/>
              </a:rPr>
              <a:t>/</a:t>
            </a:r>
            <a:r>
              <a:rPr lang="en-US" altLang="ko-KR" sz="2400" dirty="0" err="1">
                <a:ea typeface="Malgun Gothic"/>
              </a:rPr>
              <a:t>분석</a:t>
            </a:r>
            <a:r>
              <a:rPr lang="en-US" altLang="ko-KR" sz="2400" dirty="0">
                <a:ea typeface="Malgun Gothic"/>
              </a:rPr>
              <a:t>, </a:t>
            </a:r>
            <a:r>
              <a:rPr lang="en-US" altLang="ko-KR" sz="2400" dirty="0" err="1">
                <a:ea typeface="Malgun Gothic"/>
              </a:rPr>
              <a:t>실시간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시각화</a:t>
            </a:r>
            <a:r>
              <a:rPr lang="en-US" altLang="ko-KR" sz="2400" dirty="0">
                <a:ea typeface="Malgun Gothic"/>
              </a:rPr>
              <a:t> 및 </a:t>
            </a:r>
            <a:r>
              <a:rPr lang="en-US" altLang="ko-KR" sz="2400" dirty="0" err="1">
                <a:ea typeface="Malgun Gothic"/>
              </a:rPr>
              <a:t>리포트</a:t>
            </a:r>
            <a:r>
              <a:rPr lang="en-US" altLang="ko-KR" sz="2400" dirty="0">
                <a:ea typeface="Malgun Gothic"/>
              </a:rPr>
              <a:t> </a:t>
            </a:r>
            <a:r>
              <a:rPr lang="en-US" altLang="ko-KR" sz="2400" dirty="0" err="1">
                <a:ea typeface="Malgun Gothic"/>
              </a:rPr>
              <a:t>작성</a:t>
            </a:r>
            <a:r>
              <a:rPr lang="en-US" altLang="ko-KR" sz="2400" dirty="0">
                <a:ea typeface="Malgun Gothic"/>
              </a:rPr>
              <a:t> : Elastic Stack 8.15 + </a:t>
            </a:r>
            <a:r>
              <a:rPr lang="en-US" sz="2400" dirty="0">
                <a:ea typeface="Malgun Gothic"/>
              </a:rPr>
              <a:t>nginx version /1.18.0 (Ubuntu)</a:t>
            </a:r>
          </a:p>
        </p:txBody>
      </p:sp>
    </p:spTree>
    <p:extLst>
      <p:ext uri="{BB962C8B-B14F-4D97-AF65-F5344CB8AC3E}">
        <p14:creationId xmlns:p14="http://schemas.microsoft.com/office/powerpoint/2010/main" val="182285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구조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819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Malgun Gothic"/>
                <a:ea typeface="Malgun Gothic"/>
              </a:rPr>
              <a:t>Work</a:t>
            </a:r>
            <a:r>
              <a:rPr lang="ko-KR" altLang="en-US" sz="3600" dirty="0">
                <a:latin typeface="Malgun Gothic"/>
                <a:ea typeface="Malgun Gothic"/>
              </a:rPr>
              <a:t> </a:t>
            </a:r>
            <a:r>
              <a:rPr lang="ko-KR" altLang="en-US" sz="3600" dirty="0" err="1">
                <a:latin typeface="Malgun Gothic"/>
                <a:ea typeface="Malgun Gothic"/>
              </a:rPr>
              <a:t>Flow</a:t>
            </a:r>
            <a:endParaRPr lang="en-US" sz="2400" dirty="0" err="1">
              <a:ea typeface="Malgun Gothic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04C71E-A17C-D2ED-AEA9-8C273BBE98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2907" y="928818"/>
            <a:ext cx="6206592" cy="4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프로젝트</a:t>
            </a:r>
            <a:r>
              <a:rPr lang="en-US" altLang="ko-KR" dirty="0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구조</a:t>
            </a: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495339" y="1599732"/>
            <a:ext cx="10807657" cy="81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Malgun Gothic"/>
                <a:ea typeface="Malgun Gothic"/>
              </a:rPr>
              <a:t>Flowchart</a:t>
            </a:r>
          </a:p>
        </p:txBody>
      </p:sp>
      <p:pic>
        <p:nvPicPr>
          <p:cNvPr id="8" name="그림 7" descr="도표, 평면도, 텍스트, 사각형이(가) 표시된 사진&#10;&#10;자동 생성된 설명">
            <a:extLst>
              <a:ext uri="{FF2B5EF4-FFF2-40B4-BE49-F238E27FC236}">
                <a16:creationId xmlns:a16="http://schemas.microsoft.com/office/drawing/2014/main" id="{5D331625-97CC-1603-88BF-5991DF18E8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6082" y="2312613"/>
            <a:ext cx="8896864" cy="35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20610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개요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altLang="ko-KR" sz="2200" b="1" dirty="0">
                <a:solidFill>
                  <a:srgbClr val="0047FF"/>
                </a:solidFill>
              </a:rPr>
              <a:t>0</a:t>
            </a:r>
            <a:r>
              <a:rPr lang="ko-KR" sz="2200" b="1" dirty="0">
                <a:solidFill>
                  <a:srgbClr val="0047FF"/>
                </a:solidFill>
              </a:rPr>
              <a:t>1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Picture 31">
            <a:extLst>
              <a:ext uri="{FF2B5EF4-FFF2-40B4-BE49-F238E27FC236}">
                <a16:creationId xmlns:a16="http://schemas.microsoft.com/office/drawing/2014/main" id="{C6CBC9DA-3583-7202-46F6-2298DD60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5" y="6211175"/>
            <a:ext cx="1158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6" y="984649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6FC86B9-E519-DE05-73B9-09CCA7EC41FD}"/>
              </a:ext>
            </a:extLst>
          </p:cNvPr>
          <p:cNvGrpSpPr/>
          <p:nvPr/>
        </p:nvGrpSpPr>
        <p:grpSpPr>
          <a:xfrm>
            <a:off x="413321" y="2436099"/>
            <a:ext cx="10883757" cy="3609702"/>
            <a:chOff x="413321" y="2436099"/>
            <a:chExt cx="10883757" cy="360970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533C0E5-37D4-666D-ED97-04FE66D8AA07}"/>
                </a:ext>
              </a:extLst>
            </p:cNvPr>
            <p:cNvSpPr/>
            <p:nvPr/>
          </p:nvSpPr>
          <p:spPr>
            <a:xfrm>
              <a:off x="413321" y="5902746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599682" y="2436099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478831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52" name="사각형: 둥근 위쪽 모서리 51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174771" y="2436099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72" name="사각형: 둥근 위쪽 모서리 7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259BB49-461A-36B5-6671-EA362D6B88F5}"/>
                </a:ext>
              </a:extLst>
            </p:cNvPr>
            <p:cNvGrpSpPr/>
            <p:nvPr/>
          </p:nvGrpSpPr>
          <p:grpSpPr>
            <a:xfrm>
              <a:off x="6974672" y="2436099"/>
              <a:ext cx="2122307" cy="3609702"/>
              <a:chOff x="6970105" y="2430329"/>
              <a:chExt cx="2122307" cy="3609702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AF10CEE7-D1CF-FF0B-B01E-20A7277C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2318" y="4123017"/>
                <a:ext cx="208445" cy="0"/>
              </a:xfrm>
              <a:prstGeom prst="line">
                <a:avLst/>
              </a:prstGeom>
              <a:ln w="19050">
                <a:solidFill>
                  <a:srgbClr val="FFD8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1E00A0C-E033-E8EB-4A85-EABC364FE2F4}"/>
                  </a:ext>
                </a:extLst>
              </p:cNvPr>
              <p:cNvGrpSpPr/>
              <p:nvPr/>
            </p:nvGrpSpPr>
            <p:grpSpPr>
              <a:xfrm>
                <a:off x="6970105" y="2430329"/>
                <a:ext cx="2122307" cy="3609702"/>
                <a:chOff x="2815881" y="2567441"/>
                <a:chExt cx="2122307" cy="3609702"/>
              </a:xfrm>
              <a:effectLst/>
            </p:grpSpPr>
            <p:sp>
              <p:nvSpPr>
                <p:cNvPr id="61" name="사각형: 둥근 위쪽 모서리 60">
                  <a:extLst>
                    <a:ext uri="{FF2B5EF4-FFF2-40B4-BE49-F238E27FC236}">
                      <a16:creationId xmlns:a16="http://schemas.microsoft.com/office/drawing/2014/main" id="{AD146179-C1F1-3711-0B2A-B9627695808E}"/>
                    </a:ext>
                  </a:extLst>
                </p:cNvPr>
                <p:cNvSpPr/>
                <p:nvPr/>
              </p:nvSpPr>
              <p:spPr>
                <a:xfrm>
                  <a:off x="2815881" y="2567441"/>
                  <a:ext cx="2122307" cy="3609702"/>
                </a:xfrm>
                <a:prstGeom prst="round2SameRect">
                  <a:avLst/>
                </a:prstGeom>
                <a:solidFill>
                  <a:srgbClr val="FFFEFB"/>
                </a:solidFill>
                <a:ln>
                  <a:noFill/>
                </a:ln>
                <a:effectLst>
                  <a:outerShdw blurRad="63500" sx="102000" sy="102000" algn="ctr" rotWithShape="0">
                    <a:srgbClr val="FFD85C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4B042380-0F27-357E-BDB8-039E536A1A5F}"/>
                    </a:ext>
                  </a:extLst>
                </p:cNvPr>
                <p:cNvSpPr/>
                <p:nvPr/>
              </p:nvSpPr>
              <p:spPr>
                <a:xfrm>
                  <a:off x="2815882" y="6034088"/>
                  <a:ext cx="2122306" cy="143055"/>
                </a:xfrm>
                <a:prstGeom prst="rect">
                  <a:avLst/>
                </a:prstGeom>
                <a:solidFill>
                  <a:srgbClr val="FFD8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599505" y="1150311"/>
            <a:ext cx="1032443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활용 </a:t>
            </a:r>
            <a:r>
              <a:rPr lang="en-US" altLang="ko-KR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방안</a:t>
            </a:r>
            <a:r>
              <a:rPr lang="en-US" altLang="ko-KR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및 </a:t>
            </a:r>
            <a:r>
              <a:rPr lang="en-US" altLang="ko-KR" err="1">
                <a:ln>
                  <a:solidFill>
                    <a:srgbClr val="5B9BD5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기대효과</a:t>
            </a:r>
            <a:endParaRPr lang="en-US" altLang="ko-KR" dirty="0" err="1">
              <a:ln>
                <a:solidFill>
                  <a:srgbClr val="5B9BD5">
                    <a:shade val="1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8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495297" y="1278042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125C3B3-8578-7EA7-0E27-D502216AA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395" y="1544681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95E71-BFB8-1EA3-C632-028773B07D84}"/>
              </a:ext>
            </a:extLst>
          </p:cNvPr>
          <p:cNvSpPr txBox="1"/>
          <p:nvPr/>
        </p:nvSpPr>
        <p:spPr>
          <a:xfrm>
            <a:off x="515933" y="1599732"/>
            <a:ext cx="10797360" cy="362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Malgun Gothic"/>
                <a:ea typeface="Malgun Gothic"/>
              </a:rPr>
              <a:t>예상 성과 및 실무 활용성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- 네트워크 빅데이터의 이해 및 분석력 강화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표준 </a:t>
            </a:r>
            <a:r>
              <a:rPr lang="ko-KR" altLang="en-US" sz="2400" dirty="0" err="1">
                <a:ea typeface="Malgun Gothic"/>
              </a:rPr>
              <a:t>네트워트</a:t>
            </a:r>
            <a:r>
              <a:rPr lang="ko-KR" altLang="en-US" sz="2400" dirty="0">
                <a:ea typeface="Malgun Gothic"/>
              </a:rPr>
              <a:t> 분석 도구인 </a:t>
            </a:r>
            <a:r>
              <a:rPr lang="ko-KR" altLang="en-US" sz="2400" dirty="0" err="1">
                <a:ea typeface="Malgun Gothic"/>
              </a:rPr>
              <a:t>Suricata</a:t>
            </a:r>
            <a:r>
              <a:rPr lang="ko-KR" altLang="en-US" sz="2400" dirty="0">
                <a:ea typeface="Malgun Gothic"/>
              </a:rPr>
              <a:t> 활용 능력 강화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많이 활용되고 있는 </a:t>
            </a:r>
            <a:r>
              <a:rPr lang="ko-KR" altLang="en-US" sz="2400" dirty="0" err="1">
                <a:ea typeface="Malgun Gothic"/>
              </a:rPr>
              <a:t>Elastic</a:t>
            </a:r>
            <a:r>
              <a:rPr lang="ko-KR" altLang="en-US" sz="2400" dirty="0">
                <a:ea typeface="Malgun Gothic"/>
              </a:rPr>
              <a:t> </a:t>
            </a:r>
            <a:r>
              <a:rPr lang="ko-KR" altLang="en-US" sz="2400" dirty="0" err="1">
                <a:ea typeface="Malgun Gothic"/>
              </a:rPr>
              <a:t>Stack</a:t>
            </a:r>
            <a:r>
              <a:rPr lang="ko-KR" altLang="en-US" sz="2400" dirty="0">
                <a:ea typeface="Malgun Gothic"/>
              </a:rPr>
              <a:t> 활용 능력 강화 및 관련 리포트 생성 구현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Malgun Gothic"/>
              </a:rPr>
              <a:t> - 실무에서 주기적인 리포트 작성의 자동화로 업무 효율 증대 및 빠른 의사 결정 / 정책 수립 가능</a:t>
            </a:r>
          </a:p>
        </p:txBody>
      </p:sp>
    </p:spTree>
    <p:extLst>
      <p:ext uri="{BB962C8B-B14F-4D97-AF65-F5344CB8AC3E}">
        <p14:creationId xmlns:p14="http://schemas.microsoft.com/office/powerpoint/2010/main" val="338775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394531" y="266620"/>
            <a:ext cx="11302172" cy="760257"/>
            <a:chOff x="394531" y="266620"/>
            <a:chExt cx="11302172" cy="760257"/>
          </a:xfrm>
        </p:grpSpPr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7103" y="266620"/>
              <a:ext cx="609600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 txBox="1"/>
            <p:nvPr/>
          </p:nvSpPr>
          <p:spPr>
            <a:xfrm>
              <a:off x="394531" y="496975"/>
              <a:ext cx="1847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894375" y="496975"/>
              <a:ext cx="45253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SzPts val="2200"/>
              </a:pPr>
              <a:r>
                <a:rPr lang="ko-KR" alt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프로젝트 팀 구성 및 역할</a:t>
              </a:r>
            </a:p>
          </p:txBody>
        </p:sp>
        <p:grpSp>
          <p:nvGrpSpPr>
            <p:cNvPr id="103" name="Google Shape;103;p15"/>
            <p:cNvGrpSpPr/>
            <p:nvPr/>
          </p:nvGrpSpPr>
          <p:grpSpPr>
            <a:xfrm>
              <a:off x="497465" y="981158"/>
              <a:ext cx="11199238" cy="45719"/>
              <a:chOff x="497465" y="981158"/>
              <a:chExt cx="11199238" cy="45719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522577" y="1007918"/>
                <a:ext cx="111741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" name="Google Shape;105;p15"/>
              <p:cNvSpPr/>
              <p:nvPr/>
            </p:nvSpPr>
            <p:spPr>
              <a:xfrm rot="10800000" flipH="1">
                <a:off x="497465" y="981158"/>
                <a:ext cx="334614" cy="45719"/>
              </a:xfrm>
              <a:prstGeom prst="rect">
                <a:avLst/>
              </a:prstGeom>
              <a:solidFill>
                <a:srgbClr val="004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5"/>
          <p:cNvSpPr txBox="1"/>
          <p:nvPr/>
        </p:nvSpPr>
        <p:spPr>
          <a:xfrm>
            <a:off x="394531" y="496975"/>
            <a:ext cx="5341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47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200" b="1" i="0" u="none" strike="noStrike" cap="none" dirty="0">
              <a:solidFill>
                <a:srgbClr val="004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9931" y="236442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K-디지털 트레이닝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0" name="Picture 32">
            <a:extLst>
              <a:ext uri="{FF2B5EF4-FFF2-40B4-BE49-F238E27FC236}">
                <a16:creationId xmlns:a16="http://schemas.microsoft.com/office/drawing/2014/main" id="{01D81F13-EE67-46C2-4CF9-D2D6B61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" y="1868799"/>
            <a:ext cx="27717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>
            <a:extLst>
              <a:ext uri="{FF2B5EF4-FFF2-40B4-BE49-F238E27FC236}">
                <a16:creationId xmlns:a16="http://schemas.microsoft.com/office/drawing/2014/main" id="{1E1DA8BB-E35E-691A-131E-A67BDE1AE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378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34">
            <a:extLst>
              <a:ext uri="{FF2B5EF4-FFF2-40B4-BE49-F238E27FC236}">
                <a16:creationId xmlns:a16="http://schemas.microsoft.com/office/drawing/2014/main" id="{5C876634-3831-19B8-3509-F7EEEB0B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16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35">
            <a:extLst>
              <a:ext uri="{FF2B5EF4-FFF2-40B4-BE49-F238E27FC236}">
                <a16:creationId xmlns:a16="http://schemas.microsoft.com/office/drawing/2014/main" id="{7258970B-9859-59F6-7CF4-B5C97040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45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4" name="Picture 36">
            <a:extLst>
              <a:ext uri="{FF2B5EF4-FFF2-40B4-BE49-F238E27FC236}">
                <a16:creationId xmlns:a16="http://schemas.microsoft.com/office/drawing/2014/main" id="{E528D197-41EB-2463-FC51-D61CF2FA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296" y="1108134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>
            <a:extLst>
              <a:ext uri="{FF2B5EF4-FFF2-40B4-BE49-F238E27FC236}">
                <a16:creationId xmlns:a16="http://schemas.microsoft.com/office/drawing/2014/main" id="{423984CB-E207-1001-7A99-F74DD154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35" y="1603671"/>
            <a:ext cx="13906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8">
            <a:extLst>
              <a:ext uri="{FF2B5EF4-FFF2-40B4-BE49-F238E27FC236}">
                <a16:creationId xmlns:a16="http://schemas.microsoft.com/office/drawing/2014/main" id="{24EACAAF-A08C-9C38-B2E9-DBDA2E150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73838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AutoShape 39">
            <a:extLst>
              <a:ext uri="{FF2B5EF4-FFF2-40B4-BE49-F238E27FC236}">
                <a16:creationId xmlns:a16="http://schemas.microsoft.com/office/drawing/2014/main" id="{291943FF-F747-862D-91DD-59BB41BDB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34213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060127" y="6380459"/>
            <a:ext cx="1075644" cy="150807"/>
            <a:chOff x="921102" y="6027409"/>
            <a:chExt cx="2680001" cy="375740"/>
          </a:xfrm>
        </p:grpSpPr>
        <p:pic>
          <p:nvPicPr>
            <p:cNvPr id="3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486896" y="1161362"/>
            <a:ext cx="10526159" cy="369332"/>
            <a:chOff x="541891" y="1430219"/>
            <a:chExt cx="10526159" cy="369332"/>
          </a:xfrm>
        </p:grpSpPr>
        <p:sp>
          <p:nvSpPr>
            <p:cNvPr id="6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 err="1">
                  <a:ln>
                    <a:solidFill>
                      <a:srgbClr val="5B9BD5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No-Way</a:t>
              </a:r>
              <a:r>
                <a:rPr lang="ko-KR" altLang="en-US" b="1" dirty="0">
                  <a:ln>
                    <a:solidFill>
                      <a:srgbClr val="5B9BD5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팀 구성</a:t>
              </a:r>
            </a:p>
          </p:txBody>
        </p:sp>
        <p:sp>
          <p:nvSpPr>
            <p:cNvPr id="7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3CECB8-83B5-9CEA-27E0-C52ADF64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04423"/>
              </p:ext>
            </p:extLst>
          </p:nvPr>
        </p:nvGraphicFramePr>
        <p:xfrm>
          <a:off x="524467" y="1680924"/>
          <a:ext cx="11218265" cy="444233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이준철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정진선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임중섭</a:t>
                      </a:r>
                    </a:p>
                  </a:txBody>
                  <a:tcPr marT="45740" marB="45740" anchor="ctr">
                    <a:lnL w="0">
                      <a:noFill/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/>
                      </a:endParaRP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7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06565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강수빈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이경원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4" name="그래픽 13">
            <a:extLst>
              <a:ext uri="{FF2B5EF4-FFF2-40B4-BE49-F238E27FC236}">
                <a16:creationId xmlns:a16="http://schemas.microsoft.com/office/drawing/2014/main" id="{9DF620DF-AEAE-CD0A-A37C-88BC31A01F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7259" y="5636030"/>
            <a:ext cx="109959" cy="10995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22EF68-9DE8-D57E-DD66-B9C51282AE5E}"/>
              </a:ext>
            </a:extLst>
          </p:cNvPr>
          <p:cNvGrpSpPr/>
          <p:nvPr/>
        </p:nvGrpSpPr>
        <p:grpSpPr>
          <a:xfrm>
            <a:off x="4525811" y="4008664"/>
            <a:ext cx="2713128" cy="358635"/>
            <a:chOff x="4525872" y="3492488"/>
            <a:chExt cx="2713128" cy="35863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657CBAE-B0E6-2A06-ACBE-7C786F00EFD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9537F9A-788B-F36A-8A02-5660657E212A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4EE23A7C-C182-19F3-C3EF-22CC51D9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ADE745-A36D-AB4D-A562-D574B2F94760}"/>
                </a:ext>
              </a:extLst>
            </p:cNvPr>
            <p:cNvSpPr txBox="1"/>
            <p:nvPr/>
          </p:nvSpPr>
          <p:spPr>
            <a:xfrm>
              <a:off x="5023036" y="3496959"/>
              <a:ext cx="20653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buClrTx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네트워크 데이터 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Set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수집</a:t>
              </a:r>
              <a:endPara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667291-AAB9-BFC2-D2C7-04B49779771C}"/>
              </a:ext>
            </a:extLst>
          </p:cNvPr>
          <p:cNvGrpSpPr/>
          <p:nvPr/>
        </p:nvGrpSpPr>
        <p:grpSpPr>
          <a:xfrm>
            <a:off x="4525811" y="4759996"/>
            <a:ext cx="2713128" cy="358635"/>
            <a:chOff x="4178678" y="3760929"/>
            <a:chExt cx="2713128" cy="358635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BD98FD3-A9DD-8D12-B5ED-7C97EDD2D8EB}"/>
                </a:ext>
              </a:extLst>
            </p:cNvPr>
            <p:cNvSpPr/>
            <p:nvPr/>
          </p:nvSpPr>
          <p:spPr>
            <a:xfrm>
              <a:off x="4178678" y="3760929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FDDB3D5-A617-9C4C-1932-2D4913F72B75}"/>
                </a:ext>
              </a:extLst>
            </p:cNvPr>
            <p:cNvSpPr/>
            <p:nvPr/>
          </p:nvSpPr>
          <p:spPr>
            <a:xfrm>
              <a:off x="4178678" y="376092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990197-FC8E-A242-C399-429E4E0E2E7D}"/>
                </a:ext>
              </a:extLst>
            </p:cNvPr>
            <p:cNvSpPr txBox="1"/>
            <p:nvPr/>
          </p:nvSpPr>
          <p:spPr>
            <a:xfrm>
              <a:off x="4675842" y="3787486"/>
              <a:ext cx="186656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웹서버 관리, 구현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A00EEC7A-4861-25BC-B2F3-34E39F24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45903" y="3845079"/>
              <a:ext cx="216867" cy="193294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AF0161A-9C5C-D6E3-4D8A-7221738EB608}"/>
              </a:ext>
            </a:extLst>
          </p:cNvPr>
          <p:cNvGrpSpPr/>
          <p:nvPr/>
        </p:nvGrpSpPr>
        <p:grpSpPr>
          <a:xfrm>
            <a:off x="8428944" y="2415561"/>
            <a:ext cx="2713128" cy="358635"/>
            <a:chOff x="4525872" y="5045671"/>
            <a:chExt cx="2713128" cy="358635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358D4D7-F89E-2B68-EDBF-973B7476B6FC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B124CAA-8D9B-B9EA-8407-E09BDF15FB9D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3C56D3A-6FD5-0E6D-D65E-9B79A8ACA74C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8" name="그래픽 97">
              <a:extLst>
                <a:ext uri="{FF2B5EF4-FFF2-40B4-BE49-F238E27FC236}">
                  <a16:creationId xmlns:a16="http://schemas.microsoft.com/office/drawing/2014/main" id="{26922061-93CA-2397-09E3-0A1D5D5B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1ABE1FC-D29D-68EE-0268-802AA147AE43}"/>
              </a:ext>
            </a:extLst>
          </p:cNvPr>
          <p:cNvGrpSpPr/>
          <p:nvPr/>
        </p:nvGrpSpPr>
        <p:grpSpPr>
          <a:xfrm>
            <a:off x="7579346" y="4004717"/>
            <a:ext cx="2713128" cy="358635"/>
            <a:chOff x="7579407" y="5045671"/>
            <a:chExt cx="2713128" cy="35863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34C02806-1D83-95CA-D851-1F8C3154D97B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8EF26F2-4642-BCA3-EF2C-9C41791B8749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FD638E-C4CF-0ACA-B970-2E1EE24292C4}"/>
                </a:ext>
              </a:extLst>
            </p:cNvPr>
            <p:cNvSpPr txBox="1"/>
            <p:nvPr/>
          </p:nvSpPr>
          <p:spPr>
            <a:xfrm>
              <a:off x="7989788" y="5080696"/>
              <a:ext cx="21798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Suricata</a:t>
              </a: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/ ELK 매뉴얼 작성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그래픽 111">
              <a:extLst>
                <a:ext uri="{FF2B5EF4-FFF2-40B4-BE49-F238E27FC236}">
                  <a16:creationId xmlns:a16="http://schemas.microsoft.com/office/drawing/2014/main" id="{0BFCA676-21E9-1A85-4377-F4CF51E3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6691B9D-218B-FD89-5AC7-8C498E0C75D0}"/>
              </a:ext>
            </a:extLst>
          </p:cNvPr>
          <p:cNvGrpSpPr/>
          <p:nvPr/>
        </p:nvGrpSpPr>
        <p:grpSpPr>
          <a:xfrm>
            <a:off x="7579346" y="3210596"/>
            <a:ext cx="2713128" cy="358635"/>
            <a:chOff x="7579407" y="4251550"/>
            <a:chExt cx="2713128" cy="358635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0ED3908A-E131-320A-920A-8AE70A01C5B1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8C6F217-7DB0-14D6-602A-F4C77C6906EB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AAB838-77FD-BB58-1BA0-F5CB557924E6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개발 문서화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10DA3E10-7DDE-DB03-0016-21D89B4C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30F4F7D-8171-960A-39AA-32E5880F7CE8}"/>
              </a:ext>
            </a:extLst>
          </p:cNvPr>
          <p:cNvGrpSpPr/>
          <p:nvPr/>
        </p:nvGrpSpPr>
        <p:grpSpPr>
          <a:xfrm>
            <a:off x="4525811" y="2416572"/>
            <a:ext cx="4350872" cy="358635"/>
            <a:chOff x="4525872" y="5811259"/>
            <a:chExt cx="4350872" cy="358635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39E9751A-674B-8408-8E36-BD3FBD20F889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81CB516-C519-23A6-4988-F1573C008588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952D5C-F3F9-0331-18F2-FC65D640F79A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개발 문서화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22" name="그래픽 121">
              <a:extLst>
                <a:ext uri="{FF2B5EF4-FFF2-40B4-BE49-F238E27FC236}">
                  <a16:creationId xmlns:a16="http://schemas.microsoft.com/office/drawing/2014/main" id="{B0B37482-356D-7D16-615B-3740B8BC3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sp>
        <p:nvSpPr>
          <p:cNvPr id="126" name="직각 삼각형 125">
            <a:extLst>
              <a:ext uri="{FF2B5EF4-FFF2-40B4-BE49-F238E27FC236}">
                <a16:creationId xmlns:a16="http://schemas.microsoft.com/office/drawing/2014/main" id="{9A0234C6-E697-9694-F1AD-F70AE70E915D}"/>
              </a:ext>
            </a:extLst>
          </p:cNvPr>
          <p:cNvSpPr/>
          <p:nvPr/>
        </p:nvSpPr>
        <p:spPr>
          <a:xfrm flipH="1">
            <a:off x="10151793" y="4523166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E1A847F4-1EBA-322E-4EE8-752791351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700000">
            <a:off x="11485845" y="4571874"/>
            <a:ext cx="154011" cy="154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1DBC35-602D-CF7B-B6D6-1D31D01C2071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42445" y="1517011"/>
            <a:ext cx="12192000" cy="2335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1FC748-B739-AC9E-4441-2F98BB9BB92E}"/>
              </a:ext>
            </a:extLst>
          </p:cNvPr>
          <p:cNvGrpSpPr/>
          <p:nvPr/>
        </p:nvGrpSpPr>
        <p:grpSpPr>
          <a:xfrm>
            <a:off x="4525811" y="5539761"/>
            <a:ext cx="3055476" cy="424895"/>
            <a:chOff x="4525872" y="5045671"/>
            <a:chExt cx="3055476" cy="42489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BBB89A0-5F12-8156-B400-7C02B4DF5C32}"/>
                </a:ext>
              </a:extLst>
            </p:cNvPr>
            <p:cNvSpPr/>
            <p:nvPr/>
          </p:nvSpPr>
          <p:spPr>
            <a:xfrm>
              <a:off x="4592132" y="5056714"/>
              <a:ext cx="2989216" cy="4138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AE1673-B5EA-A64C-51B6-10720A9ED985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EC2EBC-2731-9BFC-3434-A045E4FA5653}"/>
                </a:ext>
              </a:extLst>
            </p:cNvPr>
            <p:cNvSpPr txBox="1"/>
            <p:nvPr/>
          </p:nvSpPr>
          <p:spPr>
            <a:xfrm>
              <a:off x="5023036" y="5127446"/>
              <a:ext cx="2385611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방향성 선정, 질의응답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5DFC894F-C0A7-34A2-D5F6-C880E21A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E1FCC2-3024-C57F-0822-4518EF02D262}"/>
              </a:ext>
            </a:extLst>
          </p:cNvPr>
          <p:cNvGrpSpPr/>
          <p:nvPr/>
        </p:nvGrpSpPr>
        <p:grpSpPr>
          <a:xfrm>
            <a:off x="4525811" y="3212797"/>
            <a:ext cx="2713128" cy="358635"/>
            <a:chOff x="4525872" y="3492488"/>
            <a:chExt cx="2713128" cy="35863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BBE164B-7F25-DF4D-923B-129E8D55806B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F1B01D-A3A8-BEBE-5352-E80D7DD2AE57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22E0B9E6-F61B-1523-2D7D-6095357C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C8B7A0-3800-D499-3A48-06105DEA9228}"/>
                </a:ext>
              </a:extLst>
            </p:cNvPr>
            <p:cNvSpPr txBox="1"/>
            <p:nvPr/>
          </p:nvSpPr>
          <p:spPr>
            <a:xfrm>
              <a:off x="5023036" y="3496959"/>
              <a:ext cx="20653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buClrTx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데이터 </a:t>
              </a: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Set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수집</a:t>
              </a:r>
              <a:endPara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B25A69-C349-A00A-5EEA-8850D790617A}"/>
              </a:ext>
            </a:extLst>
          </p:cNvPr>
          <p:cNvGrpSpPr/>
          <p:nvPr/>
        </p:nvGrpSpPr>
        <p:grpSpPr>
          <a:xfrm>
            <a:off x="7579346" y="4758250"/>
            <a:ext cx="2713128" cy="358635"/>
            <a:chOff x="7579407" y="5045671"/>
            <a:chExt cx="2713128" cy="35863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13B02F9-DE55-9250-65F5-62F7A29F3E1E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358E4F-6CA4-DA66-11D7-BC5F780BBB63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4F88F0-9F3B-FE27-48A9-CA15B1C79A22}"/>
                </a:ext>
              </a:extLst>
            </p:cNvPr>
            <p:cNvSpPr txBox="1"/>
            <p:nvPr/>
          </p:nvSpPr>
          <p:spPr>
            <a:xfrm>
              <a:off x="7989788" y="5080696"/>
              <a:ext cx="217983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Suricata</a:t>
              </a:r>
              <a:r>
                <a:rPr lang="ko-KR" altLang="en-US" sz="12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/ ELK 매뉴얼 작성</a:t>
              </a:r>
              <a:endPara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5C7F6EB8-6691-6013-2A7D-ACEA1773F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8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C705FAE2E5DE6448A9E0656EFB92063" ma:contentTypeVersion="15" ma:contentTypeDescription="새 문서를 만듭니다." ma:contentTypeScope="" ma:versionID="c16bcacf3ceb58d81d93090be797ad66">
  <xsd:schema xmlns:xsd="http://www.w3.org/2001/XMLSchema" xmlns:xs="http://www.w3.org/2001/XMLSchema" xmlns:p="http://schemas.microsoft.com/office/2006/metadata/properties" xmlns:ns2="b64b1f61-af5a-4604-8e0c-bc4fb696e991" xmlns:ns3="2d0c65ad-883a-4e52-ab3f-10f07b74bb01" targetNamespace="http://schemas.microsoft.com/office/2006/metadata/properties" ma:root="true" ma:fieldsID="e6b3889df4c77a7264f329b1ee3d26ca" ns2:_="" ns3:_="">
    <xsd:import namespace="b64b1f61-af5a-4604-8e0c-bc4fb696e991"/>
    <xsd:import namespace="2d0c65ad-883a-4e52-ab3f-10f07b74bb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1f61-af5a-4604-8e0c-bc4fb696e9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f2af6553-ef47-49da-b921-594a0caa60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c65ad-883a-4e52-ab3f-10f07b74bb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40295c-dc62-4a81-9242-372374ab7b50}" ma:internalName="TaxCatchAll" ma:showField="CatchAllData" ma:web="2d0c65ad-883a-4e52-ab3f-10f07b74bb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b1f61-af5a-4604-8e0c-bc4fb696e991">
      <Terms xmlns="http://schemas.microsoft.com/office/infopath/2007/PartnerControls"/>
    </lcf76f155ced4ddcb4097134ff3c332f>
    <TaxCatchAll xmlns="2d0c65ad-883a-4e52-ab3f-10f07b74bb0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B676B-D2F9-488D-B463-56026B99B711}">
  <ds:schemaRefs>
    <ds:schemaRef ds:uri="2d0c65ad-883a-4e52-ab3f-10f07b74bb01"/>
    <ds:schemaRef ds:uri="b64b1f61-af5a-4604-8e0c-bc4fb696e9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24B3A3-87B9-494F-BD43-955385333A6F}">
  <ds:schemaRefs>
    <ds:schemaRef ds:uri="b64b1f61-af5a-4604-8e0c-bc4fb696e991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2d0c65ad-883a-4e52-ab3f-10f07b74bb01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B46371D-0D76-4A3A-BE35-A713995039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1051</Words>
  <Application>Microsoft Office PowerPoint</Application>
  <PresentationFormat>와이드스크린</PresentationFormat>
  <Paragraphs>216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est1526</dc:creator>
  <cp:lastModifiedBy>한형선 / EST Campus팀 / 팀원</cp:lastModifiedBy>
  <cp:revision>736</cp:revision>
  <dcterms:modified xsi:type="dcterms:W3CDTF">2024-08-28T06:44:38Z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0x010100BC705FAE2E5DE6448A9E0656EFB92063</vt:lpwstr>
  </property>
  <property fmtid="{D5CDD505-2E9C-101B-9397-08002B2CF9AE}" pid="3" name="MediaServiceImageTags">
    <vt:lpwstr/>
  </property>
</Properties>
</file>