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60" r:id="rId13"/>
    <p:sldId id="262" r:id="rId14"/>
    <p:sldId id="263" r:id="rId15"/>
    <p:sldId id="264" r:id="rId16"/>
    <p:sldId id="27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43"/>
    <p:restoredTop sz="87461"/>
  </p:normalViewPr>
  <p:slideViewPr>
    <p:cSldViewPr snapToGrid="0" snapToObjects="1">
      <p:cViewPr varScale="1">
        <p:scale>
          <a:sx n="100" d="100"/>
          <a:sy n="100" d="100"/>
        </p:scale>
        <p:origin x="9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4C247-318F-5E40-9868-5913E6958DAC}" type="datetimeFigureOut">
              <a:rPr kumimoji="1" lang="zh-CN" altLang="en-US" smtClean="0"/>
              <a:t>2018/7/4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0B450-5CA8-5D4E-B9CC-3D3CBF052C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465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0B450-5CA8-5D4E-B9CC-3D3CBF052C5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4481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0B450-5CA8-5D4E-B9CC-3D3CBF052C5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0023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0B450-5CA8-5D4E-B9CC-3D3CBF052C55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283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0B450-5CA8-5D4E-B9CC-3D3CBF052C55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0213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0B450-5CA8-5D4E-B9CC-3D3CBF052C55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7950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0B450-5CA8-5D4E-B9CC-3D3CBF052C55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7017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0B450-5CA8-5D4E-B9CC-3D3CBF052C5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6956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0B450-5CA8-5D4E-B9CC-3D3CBF052C5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7605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0B450-5CA8-5D4E-B9CC-3D3CBF052C5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1511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0B450-5CA8-5D4E-B9CC-3D3CBF052C5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3189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0B450-5CA8-5D4E-B9CC-3D3CBF052C5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7889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0B450-5CA8-5D4E-B9CC-3D3CBF052C5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6441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0B450-5CA8-5D4E-B9CC-3D3CBF052C5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239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0B450-5CA8-5D4E-B9CC-3D3CBF052C55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2421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536A-1A91-E74B-95AC-E09DD0E44BD1}" type="datetimeFigureOut">
              <a:rPr kumimoji="1" lang="zh-CN" altLang="en-US" smtClean="0"/>
              <a:t>2018/7/4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0500-39C7-1E4C-B3E3-2D1FC4A171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978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536A-1A91-E74B-95AC-E09DD0E44BD1}" type="datetimeFigureOut">
              <a:rPr kumimoji="1" lang="zh-CN" altLang="en-US" smtClean="0"/>
              <a:t>2018/7/4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0500-39C7-1E4C-B3E3-2D1FC4A171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997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536A-1A91-E74B-95AC-E09DD0E44BD1}" type="datetimeFigureOut">
              <a:rPr kumimoji="1" lang="zh-CN" altLang="en-US" smtClean="0"/>
              <a:t>2018/7/4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0500-39C7-1E4C-B3E3-2D1FC4A171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744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536A-1A91-E74B-95AC-E09DD0E44BD1}" type="datetimeFigureOut">
              <a:rPr kumimoji="1" lang="zh-CN" altLang="en-US" smtClean="0"/>
              <a:t>2018/7/4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0500-39C7-1E4C-B3E3-2D1FC4A171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302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536A-1A91-E74B-95AC-E09DD0E44BD1}" type="datetimeFigureOut">
              <a:rPr kumimoji="1" lang="zh-CN" altLang="en-US" smtClean="0"/>
              <a:t>2018/7/4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0500-39C7-1E4C-B3E3-2D1FC4A171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78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536A-1A91-E74B-95AC-E09DD0E44BD1}" type="datetimeFigureOut">
              <a:rPr kumimoji="1" lang="zh-CN" altLang="en-US" smtClean="0"/>
              <a:t>2018/7/4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0500-39C7-1E4C-B3E3-2D1FC4A171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848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536A-1A91-E74B-95AC-E09DD0E44BD1}" type="datetimeFigureOut">
              <a:rPr kumimoji="1" lang="zh-CN" altLang="en-US" smtClean="0"/>
              <a:t>2018/7/4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0500-39C7-1E4C-B3E3-2D1FC4A171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91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536A-1A91-E74B-95AC-E09DD0E44BD1}" type="datetimeFigureOut">
              <a:rPr kumimoji="1" lang="zh-CN" altLang="en-US" smtClean="0"/>
              <a:t>2018/7/4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0500-39C7-1E4C-B3E3-2D1FC4A171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993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536A-1A91-E74B-95AC-E09DD0E44BD1}" type="datetimeFigureOut">
              <a:rPr kumimoji="1" lang="zh-CN" altLang="en-US" smtClean="0"/>
              <a:t>2018/7/4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0500-39C7-1E4C-B3E3-2D1FC4A171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862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536A-1A91-E74B-95AC-E09DD0E44BD1}" type="datetimeFigureOut">
              <a:rPr kumimoji="1" lang="zh-CN" altLang="en-US" smtClean="0"/>
              <a:t>2018/7/4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0500-39C7-1E4C-B3E3-2D1FC4A171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283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536A-1A91-E74B-95AC-E09DD0E44BD1}" type="datetimeFigureOut">
              <a:rPr kumimoji="1" lang="zh-CN" altLang="en-US" smtClean="0"/>
              <a:t>2018/7/4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0500-39C7-1E4C-B3E3-2D1FC4A171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086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4536A-1A91-E74B-95AC-E09DD0E44BD1}" type="datetimeFigureOut">
              <a:rPr kumimoji="1" lang="zh-CN" altLang="en-US" smtClean="0"/>
              <a:t>2018/7/4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20500-39C7-1E4C-B3E3-2D1FC4A171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607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err="1"/>
              <a:t>MedEx</a:t>
            </a:r>
            <a:r>
              <a:rPr lang="en-US" altLang="zh-CN" sz="4400" dirty="0"/>
              <a:t>: a medication information extraction system for clinical narratives </a:t>
            </a:r>
            <a:endParaRPr kumimoji="1"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2974" y="3721308"/>
            <a:ext cx="11589026" cy="1655762"/>
          </a:xfrm>
        </p:spPr>
        <p:txBody>
          <a:bodyPr>
            <a:normAutofit fontScale="92500"/>
          </a:bodyPr>
          <a:lstStyle/>
          <a:p>
            <a:r>
              <a:rPr kumimoji="1" lang="de-DE" altLang="zh-CN" dirty="0" err="1" smtClean="0"/>
              <a:t>Xu</a:t>
            </a:r>
            <a:r>
              <a:rPr kumimoji="1" lang="de-DE" altLang="zh-CN" dirty="0" smtClean="0"/>
              <a:t>, H (</a:t>
            </a:r>
            <a:r>
              <a:rPr kumimoji="1" lang="de-DE" altLang="zh-CN" dirty="0" err="1" smtClean="0"/>
              <a:t>Xu</a:t>
            </a:r>
            <a:r>
              <a:rPr kumimoji="1" lang="de-DE" altLang="zh-CN" dirty="0" smtClean="0"/>
              <a:t>, Hua); </a:t>
            </a:r>
            <a:r>
              <a:rPr kumimoji="1" lang="de-DE" altLang="zh-CN" dirty="0" err="1" smtClean="0"/>
              <a:t>Stenner</a:t>
            </a:r>
            <a:r>
              <a:rPr kumimoji="1" lang="de-DE" altLang="zh-CN" dirty="0" smtClean="0"/>
              <a:t>, SP (</a:t>
            </a:r>
            <a:r>
              <a:rPr kumimoji="1" lang="de-DE" altLang="zh-CN" dirty="0" err="1" smtClean="0"/>
              <a:t>Stenner</a:t>
            </a:r>
            <a:r>
              <a:rPr kumimoji="1" lang="de-DE" altLang="zh-CN" dirty="0" smtClean="0"/>
              <a:t>, Shane P</a:t>
            </a:r>
            <a:r>
              <a:rPr kumimoji="1" lang="en-US" altLang="zh-CN" dirty="0"/>
              <a:t>)</a:t>
            </a:r>
            <a:r>
              <a:rPr kumimoji="1" lang="de-DE" altLang="zh-CN" dirty="0" smtClean="0"/>
              <a:t>; Doan, S (Doan, Son); Johnson, KB (Johnson, Kevin B.) ; </a:t>
            </a:r>
            <a:r>
              <a:rPr kumimoji="1" lang="de-DE" altLang="zh-CN" dirty="0" err="1" smtClean="0"/>
              <a:t>Waitman</a:t>
            </a:r>
            <a:r>
              <a:rPr kumimoji="1" lang="de-DE" altLang="zh-CN" dirty="0" smtClean="0"/>
              <a:t>, LR (</a:t>
            </a:r>
            <a:r>
              <a:rPr kumimoji="1" lang="de-DE" altLang="zh-CN" dirty="0" err="1" smtClean="0"/>
              <a:t>Waitman</a:t>
            </a:r>
            <a:r>
              <a:rPr kumimoji="1" lang="de-DE" altLang="zh-CN" dirty="0" smtClean="0"/>
              <a:t>, Lemuel R.); Denny, JC (Denny, Joshua C.)</a:t>
            </a:r>
            <a:endParaRPr kumimoji="1" lang="de-DE" altLang="zh-CN" dirty="0"/>
          </a:p>
          <a:p>
            <a:r>
              <a:rPr lang="de-DE" altLang="zh-CN" b="1" dirty="0"/>
              <a:t>JOURNAL OF THE AMERICAN MEDICAL INFORMATICS </a:t>
            </a:r>
            <a:r>
              <a:rPr lang="de-DE" altLang="zh-CN" b="1" dirty="0" smtClean="0"/>
              <a:t>ASSOCIATION</a:t>
            </a:r>
            <a:r>
              <a:rPr lang="de-DE" altLang="zh-CN" dirty="0" smtClean="0"/>
              <a:t/>
            </a:r>
            <a:br>
              <a:rPr lang="de-DE" altLang="zh-CN" dirty="0" smtClean="0"/>
            </a:br>
            <a:r>
              <a:rPr lang="is-IS" altLang="zh-CN" dirty="0"/>
              <a:t> JAN 2010</a:t>
            </a:r>
            <a:endParaRPr kumimoji="1" lang="de-DE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0272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r>
              <a:rPr lang="zh-CN" altLang="en-US" dirty="0" smtClean="0"/>
              <a:t>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1148391" cy="5446643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In the future, we plan to integrate an existing section tagger (</a:t>
            </a:r>
            <a:r>
              <a:rPr kumimoji="1" lang="en-US" altLang="zh-CN" dirty="0" err="1" smtClean="0"/>
              <a:t>SecTag</a:t>
            </a:r>
            <a:r>
              <a:rPr kumimoji="1" lang="en-US" altLang="zh-CN" dirty="0" smtClean="0"/>
              <a:t>) to the pre-processing step of </a:t>
            </a:r>
            <a:r>
              <a:rPr kumimoji="1" lang="en-US" altLang="zh-CN" dirty="0" err="1" smtClean="0"/>
              <a:t>MedEx</a:t>
            </a:r>
            <a:r>
              <a:rPr kumimoji="1" lang="en-US" altLang="zh-CN" dirty="0" smtClean="0"/>
              <a:t>, to reduce this type of false positives.</a:t>
            </a:r>
          </a:p>
          <a:p>
            <a:r>
              <a:rPr kumimoji="1" lang="en-US" altLang="zh-CN" dirty="0" smtClean="0"/>
              <a:t>develop a disambiguation method that can determine the meaning of an ambiguous drug term (</a:t>
            </a:r>
            <a:r>
              <a:rPr kumimoji="1" lang="en-US" altLang="zh-CN" dirty="0" err="1" smtClean="0"/>
              <a:t>eg</a:t>
            </a:r>
            <a:r>
              <a:rPr kumimoji="1" lang="en-US" altLang="zh-CN" dirty="0" smtClean="0"/>
              <a:t>, ‘Vital’ can be a drug name or an adjective in English)</a:t>
            </a:r>
          </a:p>
          <a:p>
            <a:r>
              <a:rPr kumimoji="1" lang="en-US" altLang="zh-CN" dirty="0" smtClean="0"/>
              <a:t>use a set of manually defined rules for disambiguation in the sequential tagger</a:t>
            </a:r>
            <a:r>
              <a:rPr kumimoji="1" lang="zh-CN" altLang="en-US" dirty="0" smtClean="0"/>
              <a:t>→</a:t>
            </a:r>
            <a:r>
              <a:rPr kumimoji="1" lang="en-US" altLang="zh-CN" dirty="0" smtClean="0"/>
              <a:t>further improve the semantic tagging step by implementing a transformation-based tagger (Brill Tagger), which automatically learns rules from an annotated training set.</a:t>
            </a:r>
          </a:p>
          <a:p>
            <a:r>
              <a:rPr kumimoji="1" lang="en-US" altLang="zh-CN" dirty="0" smtClean="0"/>
              <a:t>We will also extend the </a:t>
            </a:r>
            <a:r>
              <a:rPr kumimoji="1" lang="en-US" altLang="zh-CN" dirty="0" err="1" smtClean="0"/>
              <a:t>MedEx</a:t>
            </a:r>
            <a:r>
              <a:rPr kumimoji="1" lang="en-US" altLang="zh-CN" dirty="0" smtClean="0"/>
              <a:t> by: (1) encoding the extracted medication names using </a:t>
            </a:r>
            <a:r>
              <a:rPr kumimoji="1" lang="en-US" altLang="zh-CN" dirty="0" err="1" smtClean="0"/>
              <a:t>RxNorm</a:t>
            </a:r>
            <a:r>
              <a:rPr kumimoji="1" lang="en-US" altLang="zh-CN" dirty="0" smtClean="0"/>
              <a:t>; (2) capturing contextual level information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923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5721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340" y="14134"/>
            <a:ext cx="10515600" cy="1325563"/>
          </a:xfrm>
        </p:spPr>
        <p:txBody>
          <a:bodyPr/>
          <a:lstStyle/>
          <a:p>
            <a:r>
              <a:rPr lang="en-US" altLang="zh-CN" dirty="0"/>
              <a:t>A medication representation model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8596" y="1075045"/>
            <a:ext cx="970788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2400" dirty="0"/>
              <a:t>A</a:t>
            </a:r>
            <a:r>
              <a:rPr kumimoji="1" lang="en-US" altLang="zh-CN" sz="2400" dirty="0" smtClean="0"/>
              <a:t>ll relevant medication information provided in the text</a:t>
            </a:r>
          </a:p>
          <a:p>
            <a:pPr>
              <a:lnSpc>
                <a:spcPct val="100000"/>
              </a:lnSpc>
            </a:pPr>
            <a:r>
              <a:rPr kumimoji="1" lang="en-US" altLang="zh-CN" sz="2400" dirty="0" smtClean="0"/>
              <a:t>-including the </a:t>
            </a:r>
            <a:r>
              <a:rPr kumimoji="1" lang="en-US" altLang="zh-CN" sz="2400" b="1" dirty="0" smtClean="0"/>
              <a:t>central finding </a:t>
            </a:r>
            <a:r>
              <a:rPr kumimoji="1" lang="en-US" altLang="zh-CN" sz="2400" dirty="0" smtClean="0"/>
              <a:t>of a medication name, and its modifiers such as signature information and contextual information such as status and temporal information.</a:t>
            </a:r>
          </a:p>
          <a:p>
            <a:pPr>
              <a:lnSpc>
                <a:spcPct val="100000"/>
              </a:lnSpc>
            </a:pPr>
            <a:r>
              <a:rPr kumimoji="1" lang="en-US" altLang="zh-CN" sz="2400" dirty="0" smtClean="0"/>
              <a:t>identified 11 semantic categories</a:t>
            </a:r>
            <a:endParaRPr kumimoji="1"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32" y="3441700"/>
            <a:ext cx="5740400" cy="3416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640" y="3250714"/>
            <a:ext cx="5547360" cy="346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32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Pre-processing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Goal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determine the sentence boundaries in a clinical note</a:t>
            </a:r>
          </a:p>
          <a:p>
            <a:r>
              <a:rPr kumimoji="1" lang="en-US" altLang="zh-CN" dirty="0" smtClean="0"/>
              <a:t>Used an existing rule-based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sentence boundary detection program</a:t>
            </a:r>
          </a:p>
          <a:p>
            <a:r>
              <a:rPr lang="en-US" altLang="zh-CN" sz="2000" i="1" dirty="0"/>
              <a:t>Denny JC, Miller RA, Johnson KB, et al. Development and evaluation of a clinical note section header terminology. AMIA </a:t>
            </a:r>
            <a:r>
              <a:rPr lang="en-US" altLang="zh-CN" sz="2000" i="1" dirty="0" err="1"/>
              <a:t>Annu</a:t>
            </a:r>
            <a:r>
              <a:rPr lang="en-US" altLang="zh-CN" sz="2000" i="1" dirty="0"/>
              <a:t> </a:t>
            </a:r>
            <a:r>
              <a:rPr lang="en-US" altLang="zh-CN" sz="2000" i="1" dirty="0" err="1"/>
              <a:t>Symp</a:t>
            </a:r>
            <a:r>
              <a:rPr lang="en-US" altLang="zh-CN" sz="2000" i="1" dirty="0"/>
              <a:t> </a:t>
            </a:r>
            <a:r>
              <a:rPr lang="en-US" altLang="zh-CN" sz="2000" i="1" dirty="0" err="1"/>
              <a:t>Proc</a:t>
            </a:r>
            <a:r>
              <a:rPr lang="en-US" altLang="zh-CN" sz="2000" i="1" dirty="0"/>
              <a:t> 2008:156e60. </a:t>
            </a:r>
            <a:endParaRPr lang="en-US" altLang="zh-CN" sz="2000" i="1" dirty="0" smtClean="0"/>
          </a:p>
          <a:p>
            <a:r>
              <a:rPr lang="en-US" altLang="zh-CN" sz="2000" i="1" dirty="0"/>
              <a:t>Denny J, </a:t>
            </a:r>
            <a:r>
              <a:rPr lang="en-US" altLang="zh-CN" sz="2000" i="1" dirty="0" err="1"/>
              <a:t>Spickard</a:t>
            </a:r>
            <a:r>
              <a:rPr lang="en-US" altLang="zh-CN" sz="2000" i="1" dirty="0"/>
              <a:t> IA, Johnson K, et al. Evaluation of a method to identify and categorize section headers in clinical documents. J Am Med Inform Assoc. In press. </a:t>
            </a:r>
            <a:endParaRPr lang="en-US" altLang="zh-CN" sz="2000" i="1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481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0391" y="544029"/>
            <a:ext cx="10515600" cy="1325563"/>
          </a:xfrm>
        </p:spPr>
        <p:txBody>
          <a:bodyPr/>
          <a:lstStyle/>
          <a:p>
            <a:r>
              <a:rPr lang="en-US" altLang="zh-CN" dirty="0"/>
              <a:t>Semantic tagging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157469"/>
            <a:ext cx="10515600" cy="3302966"/>
          </a:xfrm>
        </p:spPr>
        <p:txBody>
          <a:bodyPr/>
          <a:lstStyle/>
          <a:p>
            <a:r>
              <a:rPr kumimoji="1" lang="en-US" altLang="zh-CN" dirty="0" smtClean="0"/>
              <a:t>Goal: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break an input sentence into tokens and label proper words or phrases with a semantic category as described above.</a:t>
            </a:r>
          </a:p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sequential tagger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paper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consists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of:</a:t>
            </a:r>
          </a:p>
          <a:p>
            <a:r>
              <a:rPr kumimoji="1" lang="en-US" altLang="zh-CN" dirty="0" smtClean="0"/>
              <a:t>(1) an initial tagging step that combines lookup and regular expression tagging methods, (2) a disambiguation step that transforms the initial ambiguous tags into the final tags based on a set of pre-defined context-based rules.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807" y="109779"/>
            <a:ext cx="7360815" cy="289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62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Parsing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905400"/>
            <a:ext cx="10515600" cy="4351338"/>
          </a:xfrm>
        </p:spPr>
        <p:txBody>
          <a:bodyPr/>
          <a:lstStyle/>
          <a:p>
            <a:r>
              <a:rPr kumimoji="1" lang="en-US" altLang="zh-CN" dirty="0" smtClean="0"/>
              <a:t>Goal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uses a context-free grammar to parse textual sentences into structured forms, via a Chart Parser, a dynamic programming parsing method.</a:t>
            </a:r>
          </a:p>
          <a:p>
            <a:r>
              <a:rPr kumimoji="1" lang="en-US" altLang="zh-CN" dirty="0" smtClean="0"/>
              <a:t>existing implementation of a Top-down Chart Parser in the Natural Language Tool Kit in Python</a:t>
            </a:r>
          </a:p>
          <a:p>
            <a:r>
              <a:rPr kumimoji="1" lang="en-US" altLang="zh-CN" dirty="0" smtClean="0"/>
              <a:t>If the Chart parser fails, a regular expression based </a:t>
            </a:r>
            <a:r>
              <a:rPr kumimoji="1" lang="en-US" altLang="zh-CN" dirty="0" err="1" smtClean="0"/>
              <a:t>Chunker</a:t>
            </a:r>
            <a:r>
              <a:rPr kumimoji="1" lang="en-US" altLang="zh-CN" dirty="0" smtClean="0"/>
              <a:t> in Natural Language Tool Kit is used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811" y="0"/>
            <a:ext cx="7804702" cy="29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43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Thanks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9157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BACKGROUND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b="1" dirty="0"/>
              <a:t>N</a:t>
            </a:r>
            <a:r>
              <a:rPr kumimoji="1" lang="en-US" altLang="zh-CN" b="1" dirty="0" smtClean="0"/>
              <a:t>arrative clinical notes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 in electronic prescribing tools, free text inputs such as medication signatures are often allowed</a:t>
            </a:r>
          </a:p>
          <a:p>
            <a:r>
              <a:rPr kumimoji="1" lang="en-US" altLang="zh-CN" b="1" dirty="0" smtClean="0"/>
              <a:t>Medication reconciliation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Create a most complete and accurate list of a patient’s medications</a:t>
            </a:r>
          </a:p>
          <a:p>
            <a:r>
              <a:rPr kumimoji="1" lang="en-US" altLang="zh-CN" dirty="0" smtClean="0"/>
              <a:t>Current medication extraction systems extract drug names with high accuracy, but they perform less well on identifying drug signature information. </a:t>
            </a:r>
          </a:p>
          <a:p>
            <a:r>
              <a:rPr kumimoji="1" lang="en-US" altLang="zh-CN" dirty="0" smtClean="0"/>
              <a:t>Furthermore little has been done on extracting contextual level information such as status about medications.</a:t>
            </a:r>
          </a:p>
          <a:p>
            <a:r>
              <a:rPr kumimoji="1" lang="en-US" altLang="zh-CN" dirty="0" smtClean="0"/>
              <a:t>Precision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recall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drug names,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frequence</a:t>
            </a:r>
            <a:r>
              <a:rPr kumimoji="1" lang="en-US" altLang="zh-CN" dirty="0" smtClean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10487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200" y="252730"/>
            <a:ext cx="7828280" cy="631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3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Evaluation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Database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Synthetic Derivative (SD) database,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de-identified copy of the EMR at Vanderbilt University Medical Center</a:t>
            </a:r>
          </a:p>
          <a:p>
            <a:r>
              <a:rPr kumimoji="1" lang="en-US" altLang="zh-CN" dirty="0" smtClean="0"/>
              <a:t>one month (January 2004) of notes titled as ‘Discharge Summary’ from the SD</a:t>
            </a:r>
          </a:p>
          <a:p>
            <a:r>
              <a:rPr kumimoji="1" lang="en-US" altLang="zh-CN" dirty="0" smtClean="0"/>
              <a:t>3510 notes</a:t>
            </a:r>
          </a:p>
          <a:p>
            <a:r>
              <a:rPr kumimoji="1" lang="en-US" altLang="zh-CN" dirty="0" smtClean="0"/>
              <a:t>50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test set for evaluation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Outpatient notes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25 notes ‘Clinic visit notes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’from the SD January 2004 and manually reviewed in a similar way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71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Evaluation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discharge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summaries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552" y="1690688"/>
            <a:ext cx="8545996" cy="497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6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Evaluation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clinic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706" y="2509077"/>
            <a:ext cx="8265625" cy="261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1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029122" cy="435133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err="1" smtClean="0"/>
              <a:t>MedEx</a:t>
            </a:r>
            <a:r>
              <a:rPr kumimoji="1" lang="en-US" altLang="zh-CN" dirty="0" smtClean="0"/>
              <a:t> can accurately extract not only drug names, but also medication associated signature information, such as strength, route, and frequency, with high F-measures (93.2%-96.0%). For the task of medication signature information extraction, the performance of </a:t>
            </a:r>
            <a:r>
              <a:rPr kumimoji="1" lang="en-US" altLang="zh-CN" dirty="0" err="1" smtClean="0"/>
              <a:t>MedEx</a:t>
            </a:r>
            <a:r>
              <a:rPr kumimoji="1" lang="en-US" altLang="zh-CN" dirty="0" smtClean="0"/>
              <a:t> is superior to systems reported in previous studies (F-measures of 85.3%, 80.3%, and 48.3% on strength, route, and frequency, respectively).</a:t>
            </a:r>
          </a:p>
          <a:p>
            <a:r>
              <a:rPr kumimoji="1" lang="en-US" altLang="zh-CN" dirty="0"/>
              <a:t>M</a:t>
            </a:r>
            <a:r>
              <a:rPr kumimoji="1" lang="en-US" altLang="zh-CN" dirty="0" smtClean="0"/>
              <a:t>anually reviewed errors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Terms that were not in lexicon files or not recognized by regular expressions. Ex:</a:t>
            </a:r>
            <a:r>
              <a:rPr kumimoji="1" lang="is-IS" altLang="zh-CN" dirty="0" smtClean="0"/>
              <a:t>06</a:t>
            </a:r>
            <a:r>
              <a:rPr kumimoji="1" lang="zh-CN" altLang="en-US" dirty="0" smtClean="0"/>
              <a:t>→</a:t>
            </a:r>
            <a:r>
              <a:rPr kumimoji="1" lang="en-US" altLang="zh-CN" dirty="0" smtClean="0"/>
              <a:t>6am</a:t>
            </a:r>
          </a:p>
          <a:p>
            <a:pPr lvl="1"/>
            <a:r>
              <a:rPr kumimoji="1" lang="en-US" altLang="zh-CN" dirty="0" smtClean="0"/>
              <a:t>Ambiguous drug names.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Ex: potassium in</a:t>
            </a:r>
            <a:r>
              <a:rPr kumimoji="1" lang="zh-CN" altLang="en-US" dirty="0" smtClean="0"/>
              <a:t>‘</a:t>
            </a:r>
            <a:r>
              <a:rPr kumimoji="1" lang="en-US" altLang="zh-CN" dirty="0" smtClean="0"/>
              <a:t>potassium is normal’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97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drug names from databases could be English words (</a:t>
            </a:r>
            <a:r>
              <a:rPr kumimoji="1" lang="en-US" altLang="zh-CN" dirty="0" err="1" smtClean="0"/>
              <a:t>eg</a:t>
            </a:r>
            <a:r>
              <a:rPr kumimoji="1" lang="en-US" altLang="zh-CN" dirty="0" smtClean="0"/>
              <a:t>. First Data Bank's NDDF) </a:t>
            </a:r>
          </a:p>
          <a:p>
            <a:r>
              <a:rPr kumimoji="1" lang="en-US" altLang="zh-CN" dirty="0" smtClean="0"/>
              <a:t>sentence detection program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sometimes breaks one medication finding into two sentences</a:t>
            </a:r>
          </a:p>
        </p:txBody>
      </p:sp>
    </p:spTree>
    <p:extLst>
      <p:ext uri="{BB962C8B-B14F-4D97-AF65-F5344CB8AC3E}">
        <p14:creationId xmlns:p14="http://schemas.microsoft.com/office/powerpoint/2010/main" val="86685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r>
              <a:rPr lang="zh-CN" altLang="en-US" dirty="0" smtClean="0"/>
              <a:t>：</a:t>
            </a:r>
            <a:r>
              <a:rPr kumimoji="1" lang="zh-CN" altLang="en-US" dirty="0" smtClean="0"/>
              <a:t>门诊记录性能更低</a:t>
            </a:r>
            <a:r>
              <a:rPr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clinic visit notes are often typed</a:t>
            </a:r>
          </a:p>
          <a:p>
            <a:r>
              <a:rPr kumimoji="1" lang="en-US" altLang="zh-CN" dirty="0" smtClean="0"/>
              <a:t>‘Medication’ section 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discharge summaries often contains semi-structured medication text, which is easier to parse</a:t>
            </a:r>
          </a:p>
          <a:p>
            <a:r>
              <a:rPr kumimoji="1" lang="en-US" altLang="zh-CN" dirty="0" smtClean="0"/>
              <a:t>not use a training set of outpatient clinic notes to expand lexicon and tweak the algorithm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770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754</Words>
  <Application>Microsoft Office PowerPoint</Application>
  <PresentationFormat>宽屏</PresentationFormat>
  <Paragraphs>67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DengXian</vt:lpstr>
      <vt:lpstr>DengXian Light</vt:lpstr>
      <vt:lpstr>Arial</vt:lpstr>
      <vt:lpstr>Office 主题</vt:lpstr>
      <vt:lpstr>MedEx: a medication information extraction system for clinical narratives </vt:lpstr>
      <vt:lpstr>BACKGROUND</vt:lpstr>
      <vt:lpstr>PowerPoint 演示文稿</vt:lpstr>
      <vt:lpstr>Evaluation</vt:lpstr>
      <vt:lpstr>Evaluation：discharge summaries </vt:lpstr>
      <vt:lpstr>Evaluation：clinic notes</vt:lpstr>
      <vt:lpstr>DISCUSSION </vt:lpstr>
      <vt:lpstr>DISCUSSION </vt:lpstr>
      <vt:lpstr>DISCUSSION：门诊记录性能更低 </vt:lpstr>
      <vt:lpstr>DISCUSSION：</vt:lpstr>
      <vt:lpstr>PowerPoint 演示文稿</vt:lpstr>
      <vt:lpstr>A medication representation model </vt:lpstr>
      <vt:lpstr>Pre-processing</vt:lpstr>
      <vt:lpstr>Semantic tagging </vt:lpstr>
      <vt:lpstr>Parsing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MedEx: a medication information extraction system for clinical narratives </dc:title>
  <dc:creator>茹 画</dc:creator>
  <cp:lastModifiedBy>Joye</cp:lastModifiedBy>
  <cp:revision>21</cp:revision>
  <dcterms:created xsi:type="dcterms:W3CDTF">2018-07-04T05:51:02Z</dcterms:created>
  <dcterms:modified xsi:type="dcterms:W3CDTF">2018-07-04T15:00:10Z</dcterms:modified>
</cp:coreProperties>
</file>