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6" r:id="rId4"/>
    <p:sldId id="287" r:id="rId5"/>
    <p:sldId id="288" r:id="rId6"/>
    <p:sldId id="289" r:id="rId7"/>
    <p:sldId id="257" r:id="rId8"/>
    <p:sldId id="258" r:id="rId9"/>
    <p:sldId id="259" r:id="rId10"/>
    <p:sldId id="260" r:id="rId11"/>
    <p:sldId id="261" r:id="rId12"/>
    <p:sldId id="267" r:id="rId13"/>
    <p:sldId id="275" r:id="rId14"/>
    <p:sldId id="276" r:id="rId15"/>
    <p:sldId id="277" r:id="rId16"/>
    <p:sldId id="278" r:id="rId17"/>
    <p:sldId id="279" r:id="rId18"/>
    <p:sldId id="262" r:id="rId19"/>
    <p:sldId id="263" r:id="rId20"/>
    <p:sldId id="264" r:id="rId21"/>
    <p:sldId id="265" r:id="rId22"/>
    <p:sldId id="266" r:id="rId23"/>
    <p:sldId id="268" r:id="rId24"/>
    <p:sldId id="280" r:id="rId25"/>
    <p:sldId id="281" r:id="rId26"/>
    <p:sldId id="282" r:id="rId27"/>
    <p:sldId id="283" r:id="rId28"/>
    <p:sldId id="284" r:id="rId29"/>
    <p:sldId id="269" r:id="rId30"/>
    <p:sldId id="270" r:id="rId31"/>
    <p:sldId id="271" r:id="rId32"/>
    <p:sldId id="272" r:id="rId33"/>
    <p:sldId id="273" r:id="rId34"/>
    <p:sldId id="27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3CC9A8-75FD-455D-957E-571B85D74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6F524D9-CDCF-4213-AC34-EF9EAE98D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8F3DFDD-06A5-4741-9BAE-3F3DB296E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8DEC-00D1-4A0A-AC47-3A99AD111F22}" type="datetimeFigureOut">
              <a:rPr lang="en-US" smtClean="0"/>
              <a:t>06 Nov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3CBF2C0-7C4F-4D0F-824C-EBE9E517A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65A08F7-2E6E-479E-B6A7-6C817CBE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0963-7BFA-4350-B10C-9AD17A44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070220-D868-4A2A-BAF2-579B2495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3D5B27D-F122-4BC7-A35C-E0685128A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B217CE6-1AF6-4CB6-AD76-842870E3F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8DEC-00D1-4A0A-AC47-3A99AD111F22}" type="datetimeFigureOut">
              <a:rPr lang="en-US" smtClean="0"/>
              <a:t>06 Nov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77D087-AF33-4206-88B2-4A16E826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1201B73-5D9A-4EFE-9D25-D196B37F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0963-7BFA-4350-B10C-9AD17A44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0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FFC2B72-F0EA-4635-94D7-615CF25C8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CC9CE44-C71C-4C97-862B-F5D46DF0B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A5A7B6B-DEAC-443A-AFE7-B6DFD8D9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8DEC-00D1-4A0A-AC47-3A99AD111F22}" type="datetimeFigureOut">
              <a:rPr lang="en-US" smtClean="0"/>
              <a:t>06 Nov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DEACAE8-0434-4DF5-A009-D1BC8AF4E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C523A53-A27E-4EC9-907B-BB296B55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0963-7BFA-4350-B10C-9AD17A44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6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608117-E73B-43A5-A524-8AE28D05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E29EF2-62BD-4AFA-A1C4-0A0D0827C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6EBA6F-092D-4A28-8D3C-948E44F34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8DEC-00D1-4A0A-AC47-3A99AD111F22}" type="datetimeFigureOut">
              <a:rPr lang="en-US" smtClean="0"/>
              <a:t>06 Nov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6DA95B9-4E50-4409-A98E-D0C170C7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F262C4-BE34-4C89-8728-275028B6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0963-7BFA-4350-B10C-9AD17A44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2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C345DF-AE85-4D08-97D6-2E075EFAA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71E3623-B878-4251-A203-A5BFDD409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3BFE34E-DA52-4C51-8084-3F8561DB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8DEC-00D1-4A0A-AC47-3A99AD111F22}" type="datetimeFigureOut">
              <a:rPr lang="en-US" smtClean="0"/>
              <a:t>06 Nov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5DFDB3F-A0D7-4992-B8BF-943CEC1C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874242-05B8-405A-8717-9B17340B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0963-7BFA-4350-B10C-9AD17A44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0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0B55FD-6E4C-4D32-99D8-D055AD7C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0FF55E-CDF5-4CF0-9925-7232F6931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5E42248-16C8-4656-8B3E-6B9CB1B4B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710479A-1A2C-4002-A30E-5A9F539F3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8DEC-00D1-4A0A-AC47-3A99AD111F22}" type="datetimeFigureOut">
              <a:rPr lang="en-US" smtClean="0"/>
              <a:t>06 Nov 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D920D24-3D00-4D7B-BBC2-632D4287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48AB43A-636C-4A72-9E4C-A9F8654B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0963-7BFA-4350-B10C-9AD17A44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8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073258-5D6A-49C5-AB60-D011E9732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DDC1EC3-258C-4525-BFAA-59917E376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A231CDB-F0D0-4DD4-A7F2-55216E001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7FE762D-AF0C-4290-B407-73B27D0FE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3366563-AC88-4986-AC9F-197C598D2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BB015A7-CE66-4BD0-9147-6E77423A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8DEC-00D1-4A0A-AC47-3A99AD111F22}" type="datetimeFigureOut">
              <a:rPr lang="en-US" smtClean="0"/>
              <a:t>06 Nov 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46E1CCF-BE8B-4AE2-A2EB-92B01897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93BFE8A-0AEF-4B47-9922-6816F93A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0963-7BFA-4350-B10C-9AD17A44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0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BCAD79-79B8-4248-8897-98983A6A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82AC955-0D9E-4528-A0B6-25CE9EA2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8DEC-00D1-4A0A-AC47-3A99AD111F22}" type="datetimeFigureOut">
              <a:rPr lang="en-US" smtClean="0"/>
              <a:t>06 Nov 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234D7E4-4B6C-43B1-9B43-A71B5816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EE0AC6A-2227-4D90-B308-58DEA7B2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0963-7BFA-4350-B10C-9AD17A44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1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6B3C76C-1465-4DDA-BBD1-31C430A4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8DEC-00D1-4A0A-AC47-3A99AD111F22}" type="datetimeFigureOut">
              <a:rPr lang="en-US" smtClean="0"/>
              <a:t>06 Nov 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623601C-2A09-42AE-A1DC-1EDFE9A8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09C6E4B-77AE-4B71-930E-0980239B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0963-7BFA-4350-B10C-9AD17A44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45F42C-9A6A-4F43-A320-E4E796BC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3345D9-A0D9-4B50-8631-1DB4AF2A3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51714CB-4C3E-4EAA-9E69-B682A4DFB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15FC5B-FB0D-49B7-B05B-8A1AB5A1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8DEC-00D1-4A0A-AC47-3A99AD111F22}" type="datetimeFigureOut">
              <a:rPr lang="en-US" smtClean="0"/>
              <a:t>06 Nov 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DA74A39-2FF6-44BE-BC56-0018B13A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9E03BB3-C188-4AF8-AEB4-5EA4A54D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0963-7BFA-4350-B10C-9AD17A44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2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B052C9-44D9-4074-9480-1E78C8058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1513158-9273-405C-9CD8-41098F73F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2E02D0D-AEFF-4251-BD84-D5D8266D4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37A30D6-A178-4114-A86C-0958936F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8DEC-00D1-4A0A-AC47-3A99AD111F22}" type="datetimeFigureOut">
              <a:rPr lang="en-US" smtClean="0"/>
              <a:t>06 Nov 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E9B2CAA-36CC-4D42-A106-9AD4A167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8367B40-2233-4490-B33C-445B308AC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0963-7BFA-4350-B10C-9AD17A44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4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1936203-4603-47FD-BD75-0E2105D5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644C0DF-BB00-4BF2-91AE-3F2524B87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F35B1A8-D479-44AD-965D-52931D7CA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48DEC-00D1-4A0A-AC47-3A99AD111F22}" type="datetimeFigureOut">
              <a:rPr lang="en-US" smtClean="0"/>
              <a:t>06 Nov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E2C7A9A-CB4D-4247-90F6-7582F95F7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0FE79E-7D2E-4F2B-A324-40E88E8FD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90963-7BFA-4350-B10C-9AD17A44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4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DEF029-940A-4185-A103-BACC0AAAC4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26: Classification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3FE6AC3-834E-4906-BCDF-39507951B7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Dipto Das, Md. </a:t>
            </a:r>
            <a:r>
              <a:rPr lang="en-US" dirty="0" err="1" smtClean="0"/>
              <a:t>Forhad</a:t>
            </a:r>
            <a:r>
              <a:rPr lang="en-US" dirty="0" smtClean="0"/>
              <a:t> Hossain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2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21B1EA-4D07-457E-9AC8-F45A9DB9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FCA2F83F-A222-4E52-B0EB-05F8353852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710691"/>
              </p:ext>
            </p:extLst>
          </p:nvPr>
        </p:nvGraphicFramePr>
        <p:xfrm>
          <a:off x="838200" y="1825625"/>
          <a:ext cx="10515600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="" xmlns:a16="http://schemas.microsoft.com/office/drawing/2014/main" val="823208073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3756724766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2110866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8581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 to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threshold probability for deciding a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0134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thresholds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array of threshold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threshold probabilities for multiclass classification problem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5989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40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(Scala)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000" dirty="0" err="1">
                <a:solidFill>
                  <a:srgbClr val="00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org.apache.spark.ml.classification.LogisticRegression</a:t>
            </a:r>
            <a:r>
              <a:rPr lang="en-US" sz="2000" dirty="0">
                <a:solidFill>
                  <a:srgbClr val="00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err="1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sz="2000" dirty="0" err="1">
                <a:solidFill>
                  <a:srgbClr val="00A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LogisticRegression</a:t>
            </a:r>
            <a: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explainParams</a:t>
            </a:r>
            <a: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sz="2000" dirty="0">
                <a:solidFill>
                  <a:srgbClr val="35586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see all parameters</a:t>
            </a:r>
            <a:br>
              <a:rPr lang="en-US" sz="2000" dirty="0">
                <a:solidFill>
                  <a:srgbClr val="35586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err="1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lrModel</a:t>
            </a:r>
            <a: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</a:t>
            </a:r>
            <a: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bInput</a:t>
            </a:r>
            <a:r>
              <a:rPr lang="en-US" sz="2000" dirty="0" smtClean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lrModel</a:t>
            </a:r>
            <a:r>
              <a:rPr lang="en-US" sz="20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coefficients</a:t>
            </a:r>
            <a: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lrModel</a:t>
            </a:r>
            <a:r>
              <a:rPr lang="en-US" sz="20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intercept</a:t>
            </a:r>
            <a:r>
              <a:rPr lang="en-US" sz="2000" dirty="0" smtClean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000" dirty="0">
                <a:solidFill>
                  <a:srgbClr val="00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org.apache.spark.ml.classification.BinaryLogisticRegressionSummary</a:t>
            </a:r>
            <a:br>
              <a:rPr lang="en-US" sz="2000" dirty="0">
                <a:solidFill>
                  <a:srgbClr val="00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err="1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summary </a:t>
            </a:r>
            <a:r>
              <a:rPr lang="en-US" sz="20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lrModel</a:t>
            </a:r>
            <a:r>
              <a:rPr lang="en-US" sz="20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summary</a:t>
            </a:r>
            <a: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err="1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bSummary</a:t>
            </a:r>
            <a: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summary</a:t>
            </a:r>
            <a:r>
              <a:rPr lang="en-US" sz="20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asInstanceOf</a:t>
            </a:r>
            <a: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BinaryLogisticRegressionSummary</a:t>
            </a:r>
            <a: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bSummary</a:t>
            </a:r>
            <a:r>
              <a:rPr lang="en-US" sz="20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areaUnderROC</a:t>
            </a:r>
            <a: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bSummary</a:t>
            </a:r>
            <a:r>
              <a:rPr lang="en-US" sz="20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roc</a:t>
            </a:r>
            <a:r>
              <a:rPr lang="en-US" sz="20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US" sz="2000" dirty="0" smtClean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bSummary</a:t>
            </a:r>
            <a:r>
              <a:rPr lang="en-US" sz="20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</a:t>
            </a:r>
            <a:r>
              <a:rPr lang="en-US" sz="20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US" sz="2000" dirty="0" smtClean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000" dirty="0">
              <a:solidFill>
                <a:srgbClr val="55555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summary</a:t>
            </a:r>
            <a:r>
              <a:rPr lang="en-US" sz="2000" dirty="0" err="1" smtClean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objectiveHistory</a:t>
            </a:r>
            <a:endParaRPr lang="en-US" sz="2000" dirty="0" smtClean="0">
              <a:solidFill>
                <a:srgbClr val="55555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(Python)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2000" dirty="0" err="1">
                <a:solidFill>
                  <a:srgbClr val="00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pyspark.ml.classification</a:t>
            </a:r>
            <a:r>
              <a:rPr lang="en-US" sz="2000" dirty="0">
                <a:solidFill>
                  <a:srgbClr val="00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LogisticRegression</a:t>
            </a:r>
            <a: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LogisticRegression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explainParams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35586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see all parameters</a:t>
            </a:r>
            <a:br>
              <a:rPr lang="en-US" sz="2000" dirty="0">
                <a:solidFill>
                  <a:srgbClr val="35586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lrModel</a:t>
            </a:r>
            <a: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bInput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lrModel</a:t>
            </a:r>
            <a:r>
              <a:rPr lang="en-US" sz="20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coefficients</a:t>
            </a:r>
            <a: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sz="2000" dirty="0" err="1" smtClean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lrModel</a:t>
            </a:r>
            <a:r>
              <a:rPr lang="en-US" sz="2000" dirty="0" err="1" smtClean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intercept</a:t>
            </a:r>
            <a:endParaRPr lang="en-US" sz="2000" dirty="0" smtClean="0">
              <a:solidFill>
                <a:srgbClr val="00008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summary </a:t>
            </a:r>
            <a: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lrModel</a:t>
            </a:r>
            <a:r>
              <a:rPr lang="en-US" sz="20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summary</a:t>
            </a:r>
            <a: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summary</a:t>
            </a:r>
            <a:r>
              <a:rPr lang="en-US" sz="20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areaUnderROC</a:t>
            </a:r>
            <a: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summary</a:t>
            </a:r>
            <a:r>
              <a:rPr lang="en-US" sz="20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roc</a:t>
            </a:r>
            <a:r>
              <a:rPr lang="en-US" sz="20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summary</a:t>
            </a:r>
            <a:r>
              <a:rPr lang="en-US" sz="20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</a:t>
            </a:r>
            <a:r>
              <a:rPr lang="en-US" sz="20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summary</a:t>
            </a:r>
            <a:r>
              <a:rPr lang="en-US" sz="2000" dirty="0" err="1" smtClean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objectiveHistory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024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3372AA-2079-DF42-B85F-680BDB09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C2D172-F7EF-AA44-8467-34EBF5BFF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friendly and interpretable models for performing classification</a:t>
            </a:r>
          </a:p>
          <a:p>
            <a:r>
              <a:rPr lang="en-US" dirty="0"/>
              <a:t>Simple decision models that works like humans </a:t>
            </a:r>
          </a:p>
          <a:p>
            <a:r>
              <a:rPr lang="en-US" dirty="0"/>
              <a:t>Structure with all the inputs and follows a set of branches to make a prediction</a:t>
            </a:r>
          </a:p>
          <a:p>
            <a:r>
              <a:rPr lang="en-US" dirty="0"/>
              <a:t>Easy to reason, easy to inspect</a:t>
            </a:r>
          </a:p>
          <a:p>
            <a:r>
              <a:rPr lang="en-US" dirty="0"/>
              <a:t>Supports multiclass classification</a:t>
            </a:r>
          </a:p>
          <a:p>
            <a:r>
              <a:rPr lang="en-US" dirty="0" err="1"/>
              <a:t>Overfit</a:t>
            </a:r>
            <a:r>
              <a:rPr lang="en-US" dirty="0"/>
              <a:t> data quickly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05AE13-4806-447E-B45C-6CDB4BEEF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Hyperparameters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7BA86604-4B92-4E7E-BA34-95E16F16F06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385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="" xmlns:a16="http://schemas.microsoft.com/office/drawing/2014/main" val="288240506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2557353712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3800534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hyperparameter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79751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maxDepth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Default is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avoid overfitting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6685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maxBins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 &gt;= 2 &amp;&amp; Value &gt;= number of 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bins gives a higher</a:t>
                      </a:r>
                    </a:p>
                    <a:p>
                      <a:r>
                        <a:rPr lang="en-US" dirty="0"/>
                        <a:t>level of granularity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3545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impurity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entropy or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gini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(default)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 whether or not the model should split at a particular leaf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7451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minInfoGain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default is 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determines the minimum information gain that can be used for a split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12924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minInstancePerNode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any value greater than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controlling max depth and overfitting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07620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173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F5EE94-0F69-4907-8274-1784B6F9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Parameters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0ACC9606-62FD-492B-B7FD-B484BC8E26B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="" xmlns:a16="http://schemas.microsoft.com/office/drawing/2014/main" val="3991198146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2011022602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2965156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1855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checkpointInterval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 or any value &gt;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value of 10 means the model will get </a:t>
                      </a:r>
                      <a:r>
                        <a:rPr lang="en-US" dirty="0" err="1"/>
                        <a:t>checkpointed</a:t>
                      </a:r>
                      <a:r>
                        <a:rPr lang="en-US" dirty="0"/>
                        <a:t> every 10 iterations. Set this to -1 to turn off </a:t>
                      </a:r>
                      <a:r>
                        <a:rPr lang="en-US" dirty="0" err="1"/>
                        <a:t>checkpointing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93019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870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21B1EA-4D07-457E-9AC8-F45A9DB9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FCA2F83F-A222-4E52-B0EB-05F8353852B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="" xmlns:a16="http://schemas.microsoft.com/office/drawing/2014/main" val="823208073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3756724766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2110866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8581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 to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threshold probability for deciding a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0134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thresholds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array of threshold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threshold probabilities for multiclass classification problem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5989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018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9DB1C2-77AD-594A-A657-7E8D3DFD3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4A658A-F47F-C846-89D6-95BC1BE43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35586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Scala</a:t>
            </a:r>
            <a:br>
              <a:rPr lang="en-US" sz="2400" dirty="0">
                <a:solidFill>
                  <a:srgbClr val="35586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400" dirty="0" err="1">
                <a:solidFill>
                  <a:srgbClr val="00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org.apache.spark.ml.classification.DecisionTreeClassifier</a:t>
            </a:r>
            <a:r>
              <a:rPr lang="en-US" sz="2400" dirty="0">
                <a:solidFill>
                  <a:srgbClr val="00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err="1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</a:t>
            </a:r>
            <a:r>
              <a:rPr lang="en-US" sz="24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sz="2400" dirty="0" err="1">
                <a:solidFill>
                  <a:srgbClr val="00A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DecisionTreeClassifier</a:t>
            </a:r>
            <a: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</a:t>
            </a:r>
            <a:r>
              <a:rPr lang="en-US" sz="24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explainParams</a:t>
            </a:r>
            <a: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b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err="1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dtModel</a:t>
            </a:r>
            <a:r>
              <a:rPr lang="en-US" sz="24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</a:t>
            </a:r>
            <a:r>
              <a:rPr lang="en-US" sz="24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</a:t>
            </a:r>
            <a: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bInput</a:t>
            </a:r>
            <a:r>
              <a:rPr lang="en-US" sz="2400" dirty="0" smtClean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35586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 Python</a:t>
            </a:r>
            <a:br>
              <a:rPr lang="en-US" sz="2400" dirty="0">
                <a:solidFill>
                  <a:srgbClr val="35586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2400" dirty="0" err="1">
                <a:solidFill>
                  <a:srgbClr val="00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pyspark.ml.classification</a:t>
            </a:r>
            <a:r>
              <a:rPr lang="en-US" sz="2400" dirty="0">
                <a:solidFill>
                  <a:srgbClr val="00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DecisionTreeClassifier</a:t>
            </a:r>
            <a:r>
              <a:rPr lang="en-US" sz="24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</a:t>
            </a:r>
            <a:r>
              <a:rPr lang="en-US" sz="24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DecisionTreeClassifier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</a:t>
            </a:r>
            <a:r>
              <a:rPr lang="en-US" sz="24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explainParams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dtModel</a:t>
            </a:r>
            <a:r>
              <a:rPr lang="en-US" sz="24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</a:t>
            </a:r>
            <a:r>
              <a:rPr lang="en-US" sz="24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bInput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999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AA162B-4C3F-474A-9429-14521E0F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and Gradient Boosted Trees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8175E0-B683-4215-A012-FD39270A4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extensions of decision trees</a:t>
            </a:r>
          </a:p>
          <a:p>
            <a:r>
              <a:rPr lang="en-US" dirty="0" smtClean="0"/>
              <a:t>wisdom of the crowds</a:t>
            </a:r>
          </a:p>
          <a:p>
            <a:r>
              <a:rPr lang="en-US" dirty="0" smtClean="0"/>
              <a:t>random forest: averaging responses to make prediction</a:t>
            </a:r>
          </a:p>
          <a:p>
            <a:r>
              <a:rPr lang="en-US" dirty="0" smtClean="0"/>
              <a:t>gradient boosted tree: making weighted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7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05AE13-4806-447E-B45C-6CDB4BEEF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Hyperparameters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7BA86604-4B92-4E7E-BA34-95E16F16F0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140891"/>
              </p:ext>
            </p:extLst>
          </p:nvPr>
        </p:nvGraphicFramePr>
        <p:xfrm>
          <a:off x="838200" y="1825625"/>
          <a:ext cx="10515600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="" xmlns:a16="http://schemas.microsoft.com/office/drawing/2014/main" val="288240506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2557353712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3800534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hyperparameter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79751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numTrees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trees to train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6685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featureSubsetStrategy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auto,all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sqrt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log2, 1&lt;=n&lt;=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number of features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many features</a:t>
                      </a:r>
                      <a:r>
                        <a:rPr lang="en-US" baseline="0" dirty="0" smtClean="0"/>
                        <a:t> to consider for split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3545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lossType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logistic loss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(till now)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loss</a:t>
                      </a:r>
                      <a:r>
                        <a:rPr lang="en-US" baseline="0" dirty="0" smtClean="0"/>
                        <a:t> function to minimize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7451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maxIter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 (default)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iterations on data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12924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stepSize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 to 1;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default 0.1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learning rate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0762086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5293217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Unshaded parameters are only available for 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Shaded parameters are only available for gradient boosted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0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credit </a:t>
            </a:r>
            <a:r>
              <a:rPr lang="en-US" dirty="0" smtClean="0"/>
              <a:t>risk</a:t>
            </a:r>
          </a:p>
          <a:p>
            <a:r>
              <a:rPr lang="en-US" dirty="0"/>
              <a:t>News </a:t>
            </a:r>
            <a:r>
              <a:rPr lang="en-US" dirty="0" smtClean="0"/>
              <a:t>classification</a:t>
            </a:r>
          </a:p>
          <a:p>
            <a:r>
              <a:rPr lang="en-US" dirty="0"/>
              <a:t>Classifying human activity</a:t>
            </a:r>
          </a:p>
        </p:txBody>
      </p:sp>
    </p:spTree>
    <p:extLst>
      <p:ext uri="{BB962C8B-B14F-4D97-AF65-F5344CB8AC3E}">
        <p14:creationId xmlns:p14="http://schemas.microsoft.com/office/powerpoint/2010/main" val="1851974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F5EE94-0F69-4907-8274-1784B6F9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Parameters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0ACC9606-62FD-492B-B7FD-B484BC8E26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285128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="" xmlns:a16="http://schemas.microsoft.com/office/drawing/2014/main" val="3991198146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2011022602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2965156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1855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checkPointInterval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same as decision trees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93019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815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21B1EA-4D07-457E-9AC8-F45A9DB9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FCA2F83F-A222-4E52-B0EB-05F8353852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151573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="" xmlns:a16="http://schemas.microsoft.com/office/drawing/2014/main" val="823208073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3756724766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2110866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8581586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same as decision trees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01348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1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(Scala)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400" dirty="0" err="1">
                <a:solidFill>
                  <a:srgbClr val="00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org.apache.spark.ml.classification.RandomForestClassifier</a:t>
            </a:r>
            <a:r>
              <a:rPr lang="en-US" sz="2400" dirty="0">
                <a:solidFill>
                  <a:srgbClr val="00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err="1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rfClassifier</a:t>
            </a:r>
            <a:r>
              <a:rPr lang="en-US" sz="24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sz="2400" dirty="0" err="1">
                <a:solidFill>
                  <a:srgbClr val="00A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RandomForestClassifier</a:t>
            </a:r>
            <a: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rfClassifier</a:t>
            </a:r>
            <a:r>
              <a:rPr lang="en-US" sz="24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explainParams</a:t>
            </a:r>
            <a: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b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err="1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trainedModel</a:t>
            </a:r>
            <a:r>
              <a:rPr lang="en-US" sz="24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rfClassifier</a:t>
            </a:r>
            <a:r>
              <a:rPr lang="en-US" sz="24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</a:t>
            </a:r>
            <a: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bInput</a:t>
            </a:r>
            <a:r>
              <a:rPr lang="en-US" sz="2400" dirty="0" smtClean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400" dirty="0" err="1">
                <a:solidFill>
                  <a:srgbClr val="00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org.apache.spark.ml.classification.GBTClassifier</a:t>
            </a:r>
            <a:r>
              <a:rPr lang="en-US" sz="2400" dirty="0">
                <a:solidFill>
                  <a:srgbClr val="00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err="1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gbtClassifier</a:t>
            </a:r>
            <a:r>
              <a:rPr lang="en-US" sz="24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sz="2400" dirty="0" err="1">
                <a:solidFill>
                  <a:srgbClr val="00A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GBTClassifier</a:t>
            </a:r>
            <a: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gbtClassifier</a:t>
            </a:r>
            <a:r>
              <a:rPr lang="en-US" sz="24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explainParams</a:t>
            </a:r>
            <a: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b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err="1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trainedModel</a:t>
            </a:r>
            <a:r>
              <a:rPr lang="en-US" sz="24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gbtClassifier</a:t>
            </a:r>
            <a:r>
              <a:rPr lang="en-US" sz="24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</a:t>
            </a:r>
            <a: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bInput</a:t>
            </a:r>
            <a:r>
              <a:rPr lang="en-US" sz="2400" dirty="0" smtClean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47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(Python)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2400" dirty="0" err="1">
                <a:solidFill>
                  <a:srgbClr val="00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pyspark.ml.classification</a:t>
            </a:r>
            <a:r>
              <a:rPr lang="en-US" sz="2400" dirty="0">
                <a:solidFill>
                  <a:srgbClr val="00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RandomForestClassifier</a:t>
            </a:r>
            <a:r>
              <a:rPr lang="en-US" sz="24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rfClassifier</a:t>
            </a:r>
            <a:r>
              <a:rPr lang="en-US" sz="24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RandomForestClassifier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rfClassifier</a:t>
            </a:r>
            <a:r>
              <a:rPr lang="en-US" sz="24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explainParams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trainedModel</a:t>
            </a:r>
            <a:r>
              <a:rPr lang="en-US" sz="24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rfClassifier</a:t>
            </a:r>
            <a:r>
              <a:rPr lang="en-US" sz="24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bInput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2400" dirty="0" err="1">
                <a:solidFill>
                  <a:srgbClr val="00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pyspark.ml.classification</a:t>
            </a:r>
            <a:r>
              <a:rPr lang="en-US" sz="2400" dirty="0">
                <a:solidFill>
                  <a:srgbClr val="00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GBTClassifier</a:t>
            </a:r>
            <a:r>
              <a:rPr lang="en-US" sz="24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gbtClassifier</a:t>
            </a:r>
            <a:r>
              <a:rPr lang="en-US" sz="24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GBTClassifier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gbtClassifier</a:t>
            </a:r>
            <a:r>
              <a:rPr lang="en-US" sz="24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explainParams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trainedModel</a:t>
            </a:r>
            <a:r>
              <a:rPr lang="en-US" sz="24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gbtClassifier</a:t>
            </a:r>
            <a:r>
              <a:rPr lang="en-US" sz="24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bInput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652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B60A6B-FB98-6B46-A27F-BF624D877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FF71FD7-0306-C843-B654-2C5DD9925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classifiers based on Bayes’ theorem</a:t>
            </a:r>
          </a:p>
          <a:p>
            <a:r>
              <a:rPr lang="en-US" dirty="0"/>
              <a:t>All features are independent of one another (core assumption)</a:t>
            </a:r>
          </a:p>
          <a:p>
            <a:r>
              <a:rPr lang="en-US" dirty="0"/>
              <a:t>Commonly used in text or document classification</a:t>
            </a:r>
          </a:p>
          <a:p>
            <a:r>
              <a:rPr lang="en-US" dirty="0"/>
              <a:t>Two different model types </a:t>
            </a:r>
          </a:p>
          <a:p>
            <a:r>
              <a:rPr lang="en-US" dirty="0"/>
              <a:t>Multivariate Bernoulli model that represent the existence of a term in a document</a:t>
            </a:r>
          </a:p>
          <a:p>
            <a:r>
              <a:rPr lang="en-US" dirty="0"/>
              <a:t>Multinomial model, where the total counts of terms are used</a:t>
            </a:r>
          </a:p>
          <a:p>
            <a:r>
              <a:rPr lang="en-US" dirty="0"/>
              <a:t>All input features must be non-negative.</a:t>
            </a:r>
          </a:p>
        </p:txBody>
      </p:sp>
    </p:spTree>
    <p:extLst>
      <p:ext uri="{BB962C8B-B14F-4D97-AF65-F5344CB8AC3E}">
        <p14:creationId xmlns:p14="http://schemas.microsoft.com/office/powerpoint/2010/main" val="1981557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05AE13-4806-447E-B45C-6CDB4BEEF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Hyperparameters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7BA86604-4B92-4E7E-BA34-95E16F16F06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="" xmlns:a16="http://schemas.microsoft.com/office/drawing/2014/main" val="288240506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2557353712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3800534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hyperparameter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79751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modelType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bernoulli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or multinomial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avoid overfitting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6685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weightCol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weighing different data points differently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35450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099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F5EE94-0F69-4907-8274-1784B6F9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Parameters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0ACC9606-62FD-492B-B7FD-B484BC8E26B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1431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="" xmlns:a16="http://schemas.microsoft.com/office/drawing/2014/main" val="3991198146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2011022602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296515687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1855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smoothing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default value is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helps smooth out categorical data and avoid overfitting on the training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93019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42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21B1EA-4D07-457E-9AC8-F45A9DB9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FCA2F83F-A222-4E52-B0EB-05F8353852B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="" xmlns:a16="http://schemas.microsoft.com/office/drawing/2014/main" val="823208073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3756724766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2110866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8581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 to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threshold probability for deciding a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0134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thresholds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array of threshold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threshold probabilities for multiclass classification problem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5989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948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9DB1C2-77AD-594A-A657-7E8D3DFD3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4A658A-F47F-C846-89D6-95BC1BE43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35586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Scala</a:t>
            </a:r>
            <a:br>
              <a:rPr lang="en-US" sz="2400" dirty="0">
                <a:solidFill>
                  <a:srgbClr val="35586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400" dirty="0" err="1">
                <a:solidFill>
                  <a:srgbClr val="00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org.apache.spark.ml.classification.NaiveBayes</a:t>
            </a:r>
            <a:r>
              <a:rPr lang="en-US" sz="2400" dirty="0">
                <a:solidFill>
                  <a:srgbClr val="00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err="1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nb</a:t>
            </a:r>
            <a:r>
              <a:rPr lang="en-US" sz="24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sz="2400" dirty="0" err="1">
                <a:solidFill>
                  <a:srgbClr val="00A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NaiveBayes</a:t>
            </a:r>
            <a: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nb</a:t>
            </a:r>
            <a:r>
              <a:rPr lang="en-US" sz="24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explainParams</a:t>
            </a:r>
            <a: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b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err="1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trainedModel</a:t>
            </a:r>
            <a:r>
              <a:rPr lang="en-US" sz="24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nb</a:t>
            </a:r>
            <a:r>
              <a:rPr lang="en-US" sz="24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</a:t>
            </a:r>
            <a: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bInput</a:t>
            </a:r>
            <a:r>
              <a:rPr lang="en-US" sz="24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C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"label != </a:t>
            </a:r>
            <a:r>
              <a:rPr lang="en-US" sz="2400">
                <a:solidFill>
                  <a:srgbClr val="CC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smtClean="0">
                <a:solidFill>
                  <a:srgbClr val="CC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smtClean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35586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 Python</a:t>
            </a:r>
            <a:br>
              <a:rPr lang="en-US" sz="2400" dirty="0">
                <a:solidFill>
                  <a:srgbClr val="35586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2400" dirty="0" err="1">
                <a:solidFill>
                  <a:srgbClr val="00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pyspark.ml.classification</a:t>
            </a:r>
            <a:r>
              <a:rPr lang="en-US" sz="2400" dirty="0">
                <a:solidFill>
                  <a:srgbClr val="00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NaiveBayes</a:t>
            </a:r>
            <a:r>
              <a:rPr lang="en-US" sz="24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nb</a:t>
            </a:r>
            <a:r>
              <a:rPr lang="en-US" sz="24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NaiveBayes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nb</a:t>
            </a:r>
            <a:r>
              <a:rPr lang="en-US" sz="24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explainParams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trainedModel</a:t>
            </a:r>
            <a:r>
              <a:rPr lang="en-US" sz="24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nb</a:t>
            </a:r>
            <a:r>
              <a:rPr lang="en-US" sz="24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bInput</a:t>
            </a:r>
            <a:r>
              <a:rPr lang="en-US" sz="24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C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"label != 0</a:t>
            </a:r>
            <a:r>
              <a:rPr lang="en-US" sz="2400" dirty="0" smtClean="0">
                <a:solidFill>
                  <a:srgbClr val="CC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31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Classification Metrics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BinaryClassificationEvaluator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2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areaUnderROC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areaUnderPR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Multiclass Classification Metrics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MulticlassClassificationEvaluator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f1</a:t>
            </a:r>
          </a:p>
          <a:p>
            <a:pPr lvl="2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weightedPrecision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weightedRecall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accuracy</a:t>
            </a:r>
          </a:p>
          <a:p>
            <a:r>
              <a:rPr lang="en-US" dirty="0" err="1" smtClean="0"/>
              <a:t>Multilabel</a:t>
            </a:r>
            <a:r>
              <a:rPr lang="en-US" dirty="0" smtClean="0"/>
              <a:t> Classification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80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</a:t>
            </a:r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Image: cat/dog</a:t>
            </a:r>
          </a:p>
          <a:p>
            <a:r>
              <a:rPr lang="en-US" dirty="0"/>
              <a:t>Multiclass </a:t>
            </a:r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Weather: sunny, rainy, cloudy</a:t>
            </a:r>
          </a:p>
          <a:p>
            <a:r>
              <a:rPr lang="en-US" dirty="0" err="1"/>
              <a:t>Multilabel</a:t>
            </a:r>
            <a:r>
              <a:rPr lang="en-US" dirty="0"/>
              <a:t> </a:t>
            </a:r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Genre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66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(Scala)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000" dirty="0" err="1">
                <a:solidFill>
                  <a:srgbClr val="00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org.apache.spark.mllib.evaluation.BinaryClassificationMetrics</a:t>
            </a:r>
            <a:r>
              <a:rPr lang="en-US" sz="2000" dirty="0">
                <a:solidFill>
                  <a:srgbClr val="00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err="1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 </a:t>
            </a:r>
            <a:r>
              <a:rPr lang="en-US" sz="20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sz="20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bInput</a:t>
            </a:r>
            <a: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C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"prediction"</a:t>
            </a:r>
            <a: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C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"label"</a:t>
            </a:r>
            <a: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sz="20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20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asInstanceOf</a:t>
            </a:r>
            <a: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asInstanceOf</a:t>
            </a:r>
            <a: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]))</a:t>
            </a:r>
            <a:b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err="1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metrics </a:t>
            </a:r>
            <a:r>
              <a:rPr lang="en-US" sz="20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sz="2000" dirty="0" err="1">
                <a:solidFill>
                  <a:srgbClr val="00A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BinaryClassificationMetrics</a:t>
            </a:r>
            <a: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metrics</a:t>
            </a:r>
            <a:r>
              <a:rPr lang="en-US" sz="20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areaUnderPR</a:t>
            </a:r>
            <a: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metrics</a:t>
            </a:r>
            <a:r>
              <a:rPr lang="en-US" sz="20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areaUnderROC</a:t>
            </a:r>
            <a: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C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"Receiver Operating Characteristic"</a:t>
            </a:r>
            <a: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metrics</a:t>
            </a:r>
            <a:r>
              <a:rPr lang="en-US" sz="20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roc</a:t>
            </a:r>
            <a:r>
              <a:rPr lang="en-US" sz="20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toDF</a:t>
            </a:r>
            <a: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US" sz="2000" dirty="0" smtClean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000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(Python)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2000" dirty="0" err="1">
                <a:solidFill>
                  <a:srgbClr val="00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pyspark.mllib.evaluation</a:t>
            </a:r>
            <a:r>
              <a:rPr lang="en-US" sz="2000" dirty="0">
                <a:solidFill>
                  <a:srgbClr val="00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BinaryClassificationMetrics</a:t>
            </a:r>
            <a: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 </a:t>
            </a:r>
            <a: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sz="20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bInput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)\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C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"prediction"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C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"label"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)\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sz="20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lambda </a:t>
            </a:r>
            <a: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(</a:t>
            </a:r>
            <a:r>
              <a:rPr lang="en-US" sz="2000" dirty="0">
                <a:solidFill>
                  <a:srgbClr val="33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]), </a:t>
            </a:r>
            <a:r>
              <a:rPr lang="en-US" sz="2000" dirty="0">
                <a:solidFill>
                  <a:srgbClr val="33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])))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metrics </a:t>
            </a:r>
            <a: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BinaryClassificationMetrics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5586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 Python</a:t>
            </a:r>
            <a:br>
              <a:rPr lang="en-US" sz="2000" dirty="0">
                <a:solidFill>
                  <a:srgbClr val="35586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metrics</a:t>
            </a:r>
            <a:r>
              <a:rPr lang="en-US" sz="20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areaUnderPR</a:t>
            </a:r>
            <a: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metrics</a:t>
            </a:r>
            <a:r>
              <a:rPr lang="en-US" sz="20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areaUnderROC</a:t>
            </a:r>
            <a: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sz="2000" dirty="0">
                <a:solidFill>
                  <a:srgbClr val="CC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"Receiver Operating Characteristic"</a:t>
            </a:r>
            <a:br>
              <a:rPr lang="en-US" sz="2000" dirty="0">
                <a:solidFill>
                  <a:srgbClr val="CC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metrics</a:t>
            </a:r>
            <a:r>
              <a:rPr lang="en-US" sz="20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roc</a:t>
            </a:r>
            <a:r>
              <a:rPr lang="en-US" sz="20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961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vs Rest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Mllib</a:t>
            </a:r>
            <a:r>
              <a:rPr lang="en-US" dirty="0" smtClean="0"/>
              <a:t> models do not support multiclass classification</a:t>
            </a:r>
          </a:p>
          <a:p>
            <a:r>
              <a:rPr lang="en-US" dirty="0" smtClean="0"/>
              <a:t>One vs rest classifier</a:t>
            </a:r>
          </a:p>
          <a:p>
            <a:r>
              <a:rPr lang="en-US" dirty="0" smtClean="0"/>
              <a:t>Implemented as an estimator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5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(Scala)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494216"/>
            <a:ext cx="10515600" cy="5014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org.apache.spark.ml.classification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LogisticRegression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OneVsRest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6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org.apache.spark.ml.evaluation.MulticlassClassificationEvaluator</a:t>
            </a:r>
            <a:endParaRPr lang="en-US" altLang="en-US" sz="16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60A0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load data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inputData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spark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libsvm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16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"data/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mllib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/sample_multiclass_classification_data.txt"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60A0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generate the train/test split.</a:t>
            </a:r>
            <a:endParaRPr lang="en-US" altLang="en-US" sz="16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inputData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randomSplit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0.8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altLang="en-US" sz="16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60A0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instantiate the base classifier</a:t>
            </a:r>
            <a:endParaRPr lang="en-US" altLang="en-US" sz="16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classifier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LogisticRegression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setMaxIter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setTol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setFitIntercept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16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60A0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instantiate the One Vs Rest Classifier.</a:t>
            </a:r>
            <a:endParaRPr lang="en-US" altLang="en-US" sz="16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ovr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OneVsRest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setClassifier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classifier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16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60A0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train the multiclass model.</a:t>
            </a:r>
            <a:endParaRPr lang="en-US" altLang="en-US" sz="16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ovrModel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ovr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16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60A0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score the model on test data.</a:t>
            </a:r>
            <a:endParaRPr lang="en-US" altLang="en-US" sz="16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predictions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ovrModel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16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60A0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obtain evaluator.</a:t>
            </a:r>
            <a:endParaRPr lang="en-US" altLang="en-US" sz="16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evaluator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MulticlassClassificationEvaluator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setMetricName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"accuracy"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16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60A0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compute the classification error on test data.</a:t>
            </a:r>
            <a:endParaRPr lang="en-US" altLang="en-US" sz="16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accuracy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evaluator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evaluate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predictions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16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s"Test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Error =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70A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accuracy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70A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09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Multilayer 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neural </a:t>
            </a:r>
            <a:r>
              <a:rPr lang="en-US" dirty="0" smtClean="0"/>
              <a:t>networks</a:t>
            </a:r>
          </a:p>
          <a:p>
            <a:r>
              <a:rPr lang="en-US" dirty="0" smtClean="0"/>
              <a:t>a </a:t>
            </a:r>
            <a:r>
              <a:rPr lang="en-US" dirty="0"/>
              <a:t>configurable number </a:t>
            </a:r>
            <a:r>
              <a:rPr lang="en-US" dirty="0" smtClean="0"/>
              <a:t>of layers and </a:t>
            </a:r>
            <a:r>
              <a:rPr lang="en-US" dirty="0"/>
              <a:t>layer </a:t>
            </a:r>
            <a:r>
              <a:rPr lang="en-US" dirty="0" smtClean="0"/>
              <a:t>sizes</a:t>
            </a: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discussed in chapter 31.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8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Decision Trees</a:t>
            </a:r>
          </a:p>
          <a:p>
            <a:r>
              <a:rPr lang="en-US" dirty="0" smtClean="0"/>
              <a:t>Random Forests</a:t>
            </a:r>
          </a:p>
          <a:p>
            <a:r>
              <a:rPr lang="en-US" dirty="0" smtClean="0"/>
              <a:t>Gradient-boosted Trees</a:t>
            </a:r>
          </a:p>
          <a:p>
            <a:r>
              <a:rPr lang="en-US" dirty="0" smtClean="0"/>
              <a:t>Naïve Bayes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8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Scalability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899199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5006"/>
                <a:gridCol w="2125014"/>
                <a:gridCol w="2240924"/>
                <a:gridCol w="33946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examples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 classes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to</a:t>
                      </a:r>
                      <a:r>
                        <a:rPr lang="en-US" baseline="0" dirty="0" smtClean="0"/>
                        <a:t> 10 million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limit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 * Classes</a:t>
                      </a:r>
                      <a:r>
                        <a:rPr lang="en-US" baseline="0" dirty="0" smtClean="0"/>
                        <a:t> &lt; 10 million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limit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 * Classes</a:t>
                      </a:r>
                      <a:r>
                        <a:rPr lang="en-US" baseline="0" dirty="0" smtClean="0"/>
                        <a:t> &lt; 10,000s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Random Forests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limit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 * Classes</a:t>
                      </a:r>
                      <a:r>
                        <a:rPr lang="en-US" baseline="0" dirty="0" smtClean="0"/>
                        <a:t> &lt; 100,000s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Gradient-boosted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limit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 * Classes</a:t>
                      </a:r>
                      <a:r>
                        <a:rPr lang="en-US" baseline="0" dirty="0" smtClean="0"/>
                        <a:t> &lt; 10,000s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56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35586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Scala</a:t>
            </a:r>
            <a:br>
              <a:rPr lang="en-US" sz="1800" dirty="0">
                <a:solidFill>
                  <a:srgbClr val="35586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bInput</a:t>
            </a:r>
            <a:r>
              <a:rPr lang="en-US" sz="18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spark</a:t>
            </a:r>
            <a:r>
              <a:rPr lang="en-US" sz="18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sz="18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18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"parquet"</a:t>
            </a:r>
            <a:r>
              <a:rPr lang="en-US" sz="18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8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r>
              <a:rPr lang="en-US" sz="18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"/data/binary-classification"</a:t>
            </a:r>
            <a:r>
              <a:rPr lang="en-US" sz="18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selectExpr</a:t>
            </a:r>
            <a:r>
              <a:rPr lang="en-US" sz="18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"features"</a:t>
            </a:r>
            <a:r>
              <a:rPr lang="en-US" sz="18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"cast(label as double) as label</a:t>
            </a:r>
            <a:r>
              <a:rPr lang="en-US" sz="1800" dirty="0" smtClean="0">
                <a:solidFill>
                  <a:srgbClr val="CC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 smtClean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35586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 Python</a:t>
            </a:r>
            <a:br>
              <a:rPr lang="en-US" sz="1800" dirty="0">
                <a:solidFill>
                  <a:srgbClr val="35586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bInput</a:t>
            </a:r>
            <a:r>
              <a:rPr lang="en-US" sz="18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spark</a:t>
            </a:r>
            <a:r>
              <a:rPr lang="en-US" sz="18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sz="1800" dirty="0" err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"parquet"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"/data/binary-classification"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)\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selectExpr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"features"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"cast(label as double) as label"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106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AA162B-4C3F-474A-9429-14521E0F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8175E0-B683-4215-A012-FD39270A4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linear method</a:t>
            </a:r>
          </a:p>
          <a:p>
            <a:r>
              <a:rPr lang="en-US" dirty="0"/>
              <a:t>combines each of the individual features with specific weights</a:t>
            </a:r>
          </a:p>
          <a:p>
            <a:r>
              <a:rPr lang="en-US" dirty="0"/>
              <a:t>outputs a probability of belonging to a particular class</a:t>
            </a:r>
          </a:p>
        </p:txBody>
      </p:sp>
    </p:spTree>
    <p:extLst>
      <p:ext uri="{BB962C8B-B14F-4D97-AF65-F5344CB8AC3E}">
        <p14:creationId xmlns:p14="http://schemas.microsoft.com/office/powerpoint/2010/main" val="3809459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05AE13-4806-447E-B45C-6CDB4BEEF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Hyperparameters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7BA86604-4B92-4E7E-BA34-95E16F16F0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667569"/>
              </p:ext>
            </p:extLst>
          </p:nvPr>
        </p:nvGraphicFramePr>
        <p:xfrm>
          <a:off x="838200" y="1825625"/>
          <a:ext cx="10515600" cy="276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="" xmlns:a16="http://schemas.microsoft.com/office/drawing/2014/main" val="288240506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2557353712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3800534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hyperparameter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79751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multinomial,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6685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elasticNetParam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 to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the mix between L1 and L2 regularizations. 1 means L1 (sparse) and 0 means L2.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3545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fitIntercept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true,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for un-normalized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7451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regParam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&gt;= 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 of regularization 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12924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standardization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true,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07620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792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F5EE94-0F69-4907-8274-1784B6F9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Parameters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0ACC9606-62FD-492B-B7FD-B484BC8E26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799715"/>
              </p:ext>
            </p:extLst>
          </p:nvPr>
        </p:nvGraphicFramePr>
        <p:xfrm>
          <a:off x="838200" y="1825625"/>
          <a:ext cx="10515600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="" xmlns:a16="http://schemas.microsoft.com/office/drawing/2014/main" val="3991198146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2011022602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2965156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1855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maxIter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 (default)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number of iterations over the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9301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tol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 E-6 (default)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Threshold to indicate sufficient optimization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49232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weightCol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 of a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 the labels that are correct more than the 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58359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943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945</Words>
  <Application>Microsoft Office PowerPoint</Application>
  <PresentationFormat>Widescreen</PresentationFormat>
  <Paragraphs>271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Office Theme</vt:lpstr>
      <vt:lpstr>Chapter 26: Classification</vt:lpstr>
      <vt:lpstr>Use Cases</vt:lpstr>
      <vt:lpstr>Types of Classification</vt:lpstr>
      <vt:lpstr>Classification Models</vt:lpstr>
      <vt:lpstr>Model Scalability</vt:lpstr>
      <vt:lpstr>Load Data</vt:lpstr>
      <vt:lpstr>Logistic Regression</vt:lpstr>
      <vt:lpstr>Model Hyperparameters</vt:lpstr>
      <vt:lpstr>Training Parameters</vt:lpstr>
      <vt:lpstr>Prediction Parameters</vt:lpstr>
      <vt:lpstr>Example (Scala)</vt:lpstr>
      <vt:lpstr>Example (Python)</vt:lpstr>
      <vt:lpstr>Decision Tree</vt:lpstr>
      <vt:lpstr>Model Hyperparameters</vt:lpstr>
      <vt:lpstr>Training Parameters</vt:lpstr>
      <vt:lpstr>Prediction Parameters</vt:lpstr>
      <vt:lpstr>Example</vt:lpstr>
      <vt:lpstr>Random Forest and Gradient Boosted Trees</vt:lpstr>
      <vt:lpstr>Model Hyperparameters</vt:lpstr>
      <vt:lpstr>Training Parameters</vt:lpstr>
      <vt:lpstr>Prediction Parameters</vt:lpstr>
      <vt:lpstr>Example (Scala)</vt:lpstr>
      <vt:lpstr>Example (Python)</vt:lpstr>
      <vt:lpstr>Naive Bayes</vt:lpstr>
      <vt:lpstr>Model Hyperparameters</vt:lpstr>
      <vt:lpstr>Training Parameters</vt:lpstr>
      <vt:lpstr>Prediction Parameters</vt:lpstr>
      <vt:lpstr>Example</vt:lpstr>
      <vt:lpstr>Evaluators</vt:lpstr>
      <vt:lpstr>Example (Scala)</vt:lpstr>
      <vt:lpstr>Example (Python)</vt:lpstr>
      <vt:lpstr>One vs Rest Classifier</vt:lpstr>
      <vt:lpstr>Example (Scala)</vt:lpstr>
      <vt:lpstr>Multilayer Perceptron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Das, Dipto</dc:creator>
  <cp:lastModifiedBy>Dipto Das</cp:lastModifiedBy>
  <cp:revision>41</cp:revision>
  <dcterms:created xsi:type="dcterms:W3CDTF">2018-11-06T19:17:10Z</dcterms:created>
  <dcterms:modified xsi:type="dcterms:W3CDTF">2018-11-06T22:52:53Z</dcterms:modified>
</cp:coreProperties>
</file>