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2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52F01-5D77-4B62-B858-5C1730FD129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ACAEF-0D74-480D-970E-3D81AF93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4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ACAEF-0D74-480D-970E-3D81AF933A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4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5590-0893-400F-A4BB-6230E8F42EEA}" type="datetime1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74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E54A-D4D8-4F86-B041-9B2ACD8A272F}" type="datetime1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37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92B0-2D8E-4FFC-A4AC-9AC7C770DE63}" type="datetime1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8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D077-FE43-45BE-B85F-A73849708A14}" type="datetime1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47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8537-5307-4879-994C-3FCF4E3C664A}" type="datetime1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1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ED5-5409-403E-8489-A2D51972BDD3}" type="datetime1">
              <a:rPr lang="en-IN" smtClean="0"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28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B17D-FA47-433E-95F7-FD55F11C49B5}" type="datetime1">
              <a:rPr lang="en-IN" smtClean="0"/>
              <a:t>20-11-2018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53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BC1B-E063-4176-83B8-58CC09EC9367}" type="datetime1">
              <a:rPr lang="en-IN" smtClean="0"/>
              <a:t>20-11-2018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52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9C52-3BB1-4E6B-80F2-A8A89559B069}" type="datetime1">
              <a:rPr lang="en-IN" smtClean="0"/>
              <a:t>20-11-2018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86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8BEE-9044-4BFE-B261-440C4AAC7519}" type="datetime1">
              <a:rPr lang="en-IN" smtClean="0"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5235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E2EA-BE96-48D9-9CBD-D3AC7D033A9F}" type="datetime1">
              <a:rPr lang="en-IN" smtClean="0"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54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89EC-DA53-4BD1-8DFF-03BC62672982}" type="datetime1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1137-6464-40FC-8220-49D85AB55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2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7A63F-F4F3-4E86-9F75-C95F95174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1594BC-493E-43E8-BA1E-349E882BA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RUBAN JAYASANKAR</a:t>
            </a:r>
          </a:p>
          <a:p>
            <a:r>
              <a:rPr lang="en-IN" dirty="0"/>
              <a:t>SHERWIN RODRIGUEZ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39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3B6A75-9B79-4EED-9E9C-40A27116C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842"/>
            <a:ext cx="10515600" cy="6112042"/>
          </a:xfrm>
        </p:spPr>
        <p:txBody>
          <a:bodyPr/>
          <a:lstStyle/>
          <a:p>
            <a:endParaRPr lang="en-IN" b="1" dirty="0"/>
          </a:p>
          <a:p>
            <a:r>
              <a:rPr lang="en-IN" b="1" dirty="0"/>
              <a:t>rank:</a:t>
            </a:r>
          </a:p>
          <a:p>
            <a:endParaRPr lang="en-IN" dirty="0"/>
          </a:p>
          <a:p>
            <a:pPr lvl="1"/>
            <a:r>
              <a:rPr lang="en-IN" dirty="0"/>
              <a:t>It determines the dimension of the feature vectors obtained for users and items.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When the rank is too high a rank, the algorithm may overfit the training data. And when the rank is low, the algorithm may not make the best prediction.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Default value - 10.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83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1A1E27-F4DA-40A1-B60B-61031117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811"/>
            <a:ext cx="10515600" cy="548715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alpha:</a:t>
            </a:r>
          </a:p>
          <a:p>
            <a:endParaRPr lang="en-IN" dirty="0"/>
          </a:p>
          <a:p>
            <a:pPr lvl="1"/>
            <a:r>
              <a:rPr lang="en-IN" dirty="0"/>
              <a:t>Set a baseline confidence for preferences (Implicit)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Default Value – 1.0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regParam:</a:t>
            </a:r>
          </a:p>
          <a:p>
            <a:endParaRPr lang="en-IN" dirty="0"/>
          </a:p>
          <a:p>
            <a:pPr lvl="1"/>
            <a:r>
              <a:rPr lang="en-IN" dirty="0"/>
              <a:t>Controls regularization to prevent overfitting.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This can be achieved only by trial and error method.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Default value – 0.1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87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8EFF07-96C0-459D-A0CC-751E10910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937"/>
            <a:ext cx="10515600" cy="5439026"/>
          </a:xfrm>
        </p:spPr>
        <p:txBody>
          <a:bodyPr/>
          <a:lstStyle/>
          <a:p>
            <a:r>
              <a:rPr lang="en-IN" dirty="0"/>
              <a:t>implicitPrefs:</a:t>
            </a:r>
          </a:p>
          <a:p>
            <a:endParaRPr lang="en-IN" dirty="0"/>
          </a:p>
          <a:p>
            <a:pPr lvl="1"/>
            <a:r>
              <a:rPr lang="en-IN" dirty="0"/>
              <a:t>It’s a Boolean value to train implicit (true) or explicit (false)</a:t>
            </a:r>
          </a:p>
          <a:p>
            <a:pPr lvl="1"/>
            <a:r>
              <a:rPr lang="en-IN" dirty="0"/>
              <a:t>Value is based on the input data</a:t>
            </a:r>
          </a:p>
          <a:p>
            <a:pPr lvl="1"/>
            <a:r>
              <a:rPr lang="en-IN" dirty="0"/>
              <a:t>Implicit preference - data based on passive endorsement</a:t>
            </a:r>
          </a:p>
          <a:p>
            <a:pPr lvl="1"/>
            <a:r>
              <a:rPr lang="en-IN" dirty="0"/>
              <a:t>Explicit preference - data based on ranking</a:t>
            </a:r>
          </a:p>
          <a:p>
            <a:pPr lvl="1"/>
            <a:r>
              <a:rPr lang="en-IN" dirty="0"/>
              <a:t>Default value - explicit (false)</a:t>
            </a:r>
          </a:p>
          <a:p>
            <a:pPr lvl="1"/>
            <a:endParaRPr lang="en-IN" dirty="0"/>
          </a:p>
          <a:p>
            <a:r>
              <a:rPr lang="en-IN" dirty="0"/>
              <a:t>nonnegative:</a:t>
            </a:r>
          </a:p>
          <a:p>
            <a:pPr lvl="1"/>
            <a:r>
              <a:rPr lang="en-IN" dirty="0"/>
              <a:t>When set to true, it returns only non negative feature vectors.</a:t>
            </a:r>
          </a:p>
          <a:p>
            <a:pPr lvl="1"/>
            <a:r>
              <a:rPr lang="en-IN" dirty="0"/>
              <a:t>Default value - False</a:t>
            </a:r>
          </a:p>
          <a:p>
            <a:pPr lvl="1"/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73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FB507F-FB32-4FBE-B0F1-5E9EF260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Training Parameter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10980-4114-4168-8205-7FF508545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Used for Data distribution across the clusters – Blocks.</a:t>
            </a:r>
          </a:p>
          <a:p>
            <a:r>
              <a:rPr lang="en-IN" dirty="0"/>
              <a:t>The amount of data available in the block has to be significant enough to train the algorithm.</a:t>
            </a:r>
          </a:p>
          <a:p>
            <a:r>
              <a:rPr lang="en-IN" dirty="0"/>
              <a:t>Having 1-5 million rating/block is advisable.</a:t>
            </a:r>
          </a:p>
          <a:p>
            <a:r>
              <a:rPr lang="en-IN" dirty="0"/>
              <a:t>Less data per block affects the algorithm performance.</a:t>
            </a:r>
          </a:p>
          <a:p>
            <a:endParaRPr lang="en-IN" dirty="0"/>
          </a:p>
          <a:p>
            <a:pPr lvl="1"/>
            <a:r>
              <a:rPr lang="en-IN" sz="2600" dirty="0"/>
              <a:t>numUserBlocks</a:t>
            </a:r>
          </a:p>
          <a:p>
            <a:pPr lvl="1"/>
            <a:r>
              <a:rPr lang="en-IN" sz="2600" dirty="0"/>
              <a:t>numItemBlocks</a:t>
            </a:r>
          </a:p>
          <a:p>
            <a:pPr lvl="1"/>
            <a:r>
              <a:rPr lang="en-IN" sz="2600" dirty="0"/>
              <a:t>maxIter</a:t>
            </a:r>
          </a:p>
          <a:p>
            <a:pPr lvl="1"/>
            <a:r>
              <a:rPr lang="en-IN" sz="2600" dirty="0"/>
              <a:t>checkpointInterval</a:t>
            </a:r>
          </a:p>
          <a:p>
            <a:pPr lvl="1"/>
            <a:r>
              <a:rPr lang="en-IN" sz="2600" dirty="0"/>
              <a:t>seed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71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5D6988-C0F3-49E4-A3CE-70931A51A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189"/>
            <a:ext cx="10515600" cy="5342774"/>
          </a:xfrm>
        </p:spPr>
        <p:txBody>
          <a:bodyPr/>
          <a:lstStyle/>
          <a:p>
            <a:r>
              <a:rPr lang="en-IN" b="1" dirty="0"/>
              <a:t>numUserBlocks:</a:t>
            </a:r>
          </a:p>
          <a:p>
            <a:endParaRPr lang="en-IN" b="1" dirty="0"/>
          </a:p>
          <a:p>
            <a:pPr lvl="1"/>
            <a:r>
              <a:rPr lang="en-IN" dirty="0"/>
              <a:t>Determines how many blocks can the users be split into.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Default value – 10</a:t>
            </a:r>
          </a:p>
          <a:p>
            <a:pPr lvl="1"/>
            <a:endParaRPr lang="en-IN" dirty="0"/>
          </a:p>
          <a:p>
            <a:r>
              <a:rPr lang="en-IN" b="1" dirty="0"/>
              <a:t>numItemBlocks:</a:t>
            </a:r>
          </a:p>
          <a:p>
            <a:endParaRPr lang="en-IN" b="1" dirty="0"/>
          </a:p>
          <a:p>
            <a:pPr lvl="1"/>
            <a:r>
              <a:rPr lang="en-IN" dirty="0"/>
              <a:t>Determines how many blocks can the items be split into.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Default value - 10</a:t>
            </a:r>
            <a:endParaRPr lang="en-IN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249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1F42DB-C621-4582-B663-C4BB8830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455068"/>
          </a:xfrm>
        </p:spPr>
        <p:txBody>
          <a:bodyPr>
            <a:normAutofit/>
          </a:bodyPr>
          <a:lstStyle/>
          <a:p>
            <a:r>
              <a:rPr lang="en-IN" b="1" dirty="0"/>
              <a:t>maxIter:</a:t>
            </a:r>
          </a:p>
          <a:p>
            <a:pPr lvl="1"/>
            <a:endParaRPr lang="en-IN" b="1" dirty="0"/>
          </a:p>
          <a:p>
            <a:pPr lvl="1"/>
            <a:r>
              <a:rPr lang="en-IN" dirty="0"/>
              <a:t>It defines the total number of iteration before the data stops.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dirty="0"/>
              <a:t>Default value – 10</a:t>
            </a:r>
          </a:p>
          <a:p>
            <a:pPr lvl="1"/>
            <a:endParaRPr lang="en-IN" dirty="0"/>
          </a:p>
          <a:p>
            <a:r>
              <a:rPr lang="en-IN" b="1" dirty="0"/>
              <a:t>checkpointInterval:</a:t>
            </a:r>
          </a:p>
          <a:p>
            <a:pPr lvl="1"/>
            <a:r>
              <a:rPr lang="en-IN" dirty="0"/>
              <a:t>This helps to recover from node failures.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This can be set using "SparkContext.set CheckpointDir“</a:t>
            </a:r>
          </a:p>
          <a:p>
            <a:r>
              <a:rPr lang="en-IN" b="1" dirty="0"/>
              <a:t>seed:</a:t>
            </a:r>
          </a:p>
          <a:p>
            <a:pPr lvl="1"/>
            <a:r>
              <a:rPr lang="en-IN" dirty="0"/>
              <a:t>Used for replicating the results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16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17987-2632-44F7-B00C-73925EBA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Prediction Parameter: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1F2A90-7805-4B54-94CC-55C1297A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helps to determine how a trained model will make predictions.</a:t>
            </a:r>
          </a:p>
          <a:p>
            <a:endParaRPr lang="en-IN" dirty="0"/>
          </a:p>
          <a:p>
            <a:r>
              <a:rPr lang="en-IN" b="1" dirty="0"/>
              <a:t>Cold Start Strategy:</a:t>
            </a:r>
          </a:p>
          <a:p>
            <a:pPr lvl="1"/>
            <a:r>
              <a:rPr lang="en-IN" dirty="0"/>
              <a:t>It helps to predict for users or items which did not appear in training set.</a:t>
            </a:r>
          </a:p>
          <a:p>
            <a:pPr lvl="1"/>
            <a:r>
              <a:rPr lang="en-IN" dirty="0"/>
              <a:t>This model cannot recommend when new users or items have no ratings.</a:t>
            </a:r>
          </a:p>
          <a:p>
            <a:pPr lvl="1"/>
            <a:r>
              <a:rPr lang="en-IN" dirty="0"/>
              <a:t>CrossValidator or TrainValidationSplit parameters are used to encounter users or items in evaluation set which are not in training set.</a:t>
            </a:r>
          </a:p>
          <a:p>
            <a:pPr lvl="1"/>
            <a:r>
              <a:rPr lang="en-IN" dirty="0"/>
              <a:t>NaN prediction values are assigned when user or items are not present in actual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97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1DD32F-167A-4192-A11D-58111EDA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455068"/>
          </a:xfrm>
        </p:spPr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This model can reset itself to default ratings when a new user enters the system.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But, this will be a downfall for evaluators as the success cannot be determined due to constant reset of ratings every time a new user enters. 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83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86CADF-132D-4D32-B7BD-8D9C9D456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05"/>
            <a:ext cx="10515600" cy="56796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3200" dirty="0"/>
              <a:t>Example Program:</a:t>
            </a:r>
          </a:p>
          <a:p>
            <a:r>
              <a:rPr lang="en-IN" sz="2400" dirty="0"/>
              <a:t>The below example is a dataset based on making movie recommendations - </a:t>
            </a:r>
            <a:r>
              <a:rPr lang="en-IN" sz="2400" dirty="0" err="1"/>
              <a:t>MovieLens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// in Scala</a:t>
            </a:r>
          </a:p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org.apache.spark.ml.recommendation.ALS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val</a:t>
            </a:r>
            <a:r>
              <a:rPr lang="en-IN" sz="2400" dirty="0"/>
              <a:t> ratings = </a:t>
            </a:r>
            <a:r>
              <a:rPr lang="en-IN" sz="2400" dirty="0" err="1"/>
              <a:t>spark.read.textFile</a:t>
            </a:r>
            <a:r>
              <a:rPr lang="en-IN" sz="2400" dirty="0"/>
              <a:t>("/data/sample_movielens_ratings.txt")</a:t>
            </a:r>
          </a:p>
          <a:p>
            <a:pPr marL="0" indent="0">
              <a:buNone/>
            </a:pPr>
            <a:r>
              <a:rPr lang="en-IN" sz="2400" dirty="0"/>
              <a:t>      .</a:t>
            </a:r>
            <a:r>
              <a:rPr lang="en-IN" sz="2400" dirty="0" err="1"/>
              <a:t>selectExpr</a:t>
            </a:r>
            <a:r>
              <a:rPr lang="en-IN" sz="2400" dirty="0"/>
              <a:t>("split(value , '::') as col")</a:t>
            </a:r>
          </a:p>
          <a:p>
            <a:pPr marL="0" indent="0">
              <a:buNone/>
            </a:pPr>
            <a:r>
              <a:rPr lang="en-IN" sz="2400" dirty="0"/>
              <a:t>      .</a:t>
            </a:r>
            <a:r>
              <a:rPr lang="en-IN" sz="2400" dirty="0" err="1"/>
              <a:t>selectExpr</a:t>
            </a:r>
            <a:r>
              <a:rPr lang="en-IN" sz="2400" dirty="0"/>
              <a:t>(</a:t>
            </a:r>
          </a:p>
          <a:p>
            <a:pPr marL="0" indent="0">
              <a:buNone/>
            </a:pPr>
            <a:r>
              <a:rPr lang="en-IN" sz="2400" dirty="0"/>
              <a:t>            "cast(col[0] as int) as </a:t>
            </a:r>
            <a:r>
              <a:rPr lang="en-IN" sz="2400" dirty="0" err="1"/>
              <a:t>userId</a:t>
            </a:r>
            <a:r>
              <a:rPr lang="en-IN" sz="2400" dirty="0"/>
              <a:t>",</a:t>
            </a:r>
          </a:p>
          <a:p>
            <a:pPr marL="0" indent="0">
              <a:buNone/>
            </a:pPr>
            <a:r>
              <a:rPr lang="en-IN" sz="2400" dirty="0"/>
              <a:t>            "cast(col[1] as int) as </a:t>
            </a:r>
            <a:r>
              <a:rPr lang="en-IN" sz="2400" dirty="0" err="1"/>
              <a:t>movieId</a:t>
            </a:r>
            <a:r>
              <a:rPr lang="en-IN" sz="2400" dirty="0"/>
              <a:t>",</a:t>
            </a:r>
          </a:p>
          <a:p>
            <a:pPr marL="0" indent="0">
              <a:buNone/>
            </a:pPr>
            <a:r>
              <a:rPr lang="en-IN" sz="2400" dirty="0"/>
              <a:t>            "cast(col[2] as float) as rating",</a:t>
            </a:r>
          </a:p>
          <a:p>
            <a:pPr marL="0" indent="0">
              <a:buNone/>
            </a:pPr>
            <a:r>
              <a:rPr lang="en-IN" sz="2400" dirty="0"/>
              <a:t>            "cast(col[3] as long) as timestamp")</a:t>
            </a:r>
          </a:p>
          <a:p>
            <a:pPr marL="0" indent="0">
              <a:buNone/>
            </a:pPr>
            <a:r>
              <a:rPr lang="en-IN" sz="2400" dirty="0" err="1"/>
              <a:t>val</a:t>
            </a:r>
            <a:r>
              <a:rPr lang="en-IN" sz="2400" dirty="0"/>
              <a:t> Array(training, test) = </a:t>
            </a:r>
            <a:r>
              <a:rPr lang="en-IN" sz="2400" dirty="0" err="1"/>
              <a:t>ratings.randomSplit</a:t>
            </a:r>
            <a:r>
              <a:rPr lang="en-IN" sz="2400" dirty="0"/>
              <a:t>(Array(0.8, 0.2))</a:t>
            </a:r>
          </a:p>
          <a:p>
            <a:pPr marL="0" indent="0">
              <a:buNone/>
            </a:pPr>
            <a:r>
              <a:rPr lang="en-IN" sz="2400" dirty="0" err="1"/>
              <a:t>val</a:t>
            </a:r>
            <a:r>
              <a:rPr lang="en-IN" sz="2400" dirty="0"/>
              <a:t> </a:t>
            </a:r>
            <a:r>
              <a:rPr lang="en-IN" sz="2400" dirty="0" err="1"/>
              <a:t>als</a:t>
            </a:r>
            <a:r>
              <a:rPr lang="en-IN" sz="2400" dirty="0"/>
              <a:t> = new ALS()</a:t>
            </a:r>
          </a:p>
          <a:p>
            <a:pPr marL="0" indent="0">
              <a:buNone/>
            </a:pPr>
            <a:r>
              <a:rPr lang="en-IN" sz="2400" dirty="0"/>
              <a:t>            .</a:t>
            </a:r>
            <a:r>
              <a:rPr lang="en-IN" sz="2400" dirty="0" err="1"/>
              <a:t>setMaxIter</a:t>
            </a:r>
            <a:r>
              <a:rPr lang="en-IN" sz="2400" dirty="0"/>
              <a:t>(5)</a:t>
            </a:r>
          </a:p>
          <a:p>
            <a:pPr marL="0" indent="0">
              <a:buNone/>
            </a:pPr>
            <a:r>
              <a:rPr lang="en-IN" sz="2400" dirty="0"/>
              <a:t>            .</a:t>
            </a:r>
            <a:r>
              <a:rPr lang="en-IN" sz="2400" dirty="0" err="1"/>
              <a:t>setRegParam</a:t>
            </a:r>
            <a:r>
              <a:rPr lang="en-IN" sz="2400" dirty="0"/>
              <a:t>(0.01)</a:t>
            </a:r>
          </a:p>
          <a:p>
            <a:pPr marL="0" indent="0">
              <a:buNone/>
            </a:pPr>
            <a:r>
              <a:rPr lang="en-IN" sz="2400" dirty="0"/>
              <a:t>            .</a:t>
            </a:r>
            <a:r>
              <a:rPr lang="en-IN" sz="2400" dirty="0" err="1"/>
              <a:t>setUserCol</a:t>
            </a:r>
            <a:r>
              <a:rPr lang="en-IN" sz="2400" dirty="0"/>
              <a:t>("</a:t>
            </a:r>
            <a:r>
              <a:rPr lang="en-IN" sz="2400" dirty="0" err="1"/>
              <a:t>userId</a:t>
            </a:r>
            <a:r>
              <a:rPr lang="en-IN" sz="2400" dirty="0"/>
              <a:t>")</a:t>
            </a:r>
          </a:p>
          <a:p>
            <a:pPr marL="0" indent="0">
              <a:buNone/>
            </a:pPr>
            <a:r>
              <a:rPr lang="en-IN" sz="2400" dirty="0"/>
              <a:t>            .</a:t>
            </a:r>
            <a:r>
              <a:rPr lang="en-IN" sz="2400" dirty="0" err="1"/>
              <a:t>setItemCol</a:t>
            </a:r>
            <a:r>
              <a:rPr lang="en-IN" sz="2400" dirty="0"/>
              <a:t>("</a:t>
            </a:r>
            <a:r>
              <a:rPr lang="en-IN" sz="2400" dirty="0" err="1"/>
              <a:t>movieId</a:t>
            </a:r>
            <a:r>
              <a:rPr lang="en-IN" sz="2400" dirty="0"/>
              <a:t>")</a:t>
            </a:r>
          </a:p>
          <a:p>
            <a:pPr marL="0" indent="0">
              <a:buNone/>
            </a:pPr>
            <a:r>
              <a:rPr lang="en-IN" sz="2400" dirty="0"/>
              <a:t>.</a:t>
            </a:r>
            <a:r>
              <a:rPr lang="en-IN" sz="2400" dirty="0" err="1"/>
              <a:t>setRatingCol</a:t>
            </a:r>
            <a:r>
              <a:rPr lang="en-IN" sz="2400" dirty="0"/>
              <a:t>("rating")</a:t>
            </a:r>
          </a:p>
          <a:p>
            <a:pPr marL="0" indent="0">
              <a:buNone/>
            </a:pPr>
            <a:r>
              <a:rPr lang="en-IN" sz="2400" dirty="0" err="1"/>
              <a:t>println</a:t>
            </a:r>
            <a:r>
              <a:rPr lang="en-IN" sz="2400" dirty="0"/>
              <a:t>(</a:t>
            </a:r>
            <a:r>
              <a:rPr lang="en-IN" sz="2400" dirty="0" err="1"/>
              <a:t>als.explainParams</a:t>
            </a:r>
            <a:r>
              <a:rPr lang="en-IN" sz="2400" dirty="0"/>
              <a:t>())</a:t>
            </a:r>
          </a:p>
          <a:p>
            <a:pPr marL="0" indent="0">
              <a:buNone/>
            </a:pPr>
            <a:r>
              <a:rPr lang="en-IN" sz="2400" dirty="0" err="1"/>
              <a:t>val</a:t>
            </a:r>
            <a:r>
              <a:rPr lang="en-IN" sz="2400" dirty="0"/>
              <a:t> </a:t>
            </a:r>
            <a:r>
              <a:rPr lang="en-IN" sz="2400" dirty="0" err="1"/>
              <a:t>alsModel</a:t>
            </a:r>
            <a:r>
              <a:rPr lang="en-IN" sz="2400" dirty="0"/>
              <a:t> = </a:t>
            </a:r>
            <a:r>
              <a:rPr lang="en-IN" sz="2400" dirty="0" err="1"/>
              <a:t>als.fit</a:t>
            </a:r>
            <a:r>
              <a:rPr lang="en-IN" sz="2400" dirty="0"/>
              <a:t>(training)</a:t>
            </a:r>
          </a:p>
          <a:p>
            <a:pPr marL="0" indent="0">
              <a:buNone/>
            </a:pPr>
            <a:r>
              <a:rPr lang="en-IN" sz="2400" dirty="0" err="1"/>
              <a:t>val</a:t>
            </a:r>
            <a:r>
              <a:rPr lang="en-IN" sz="2400" dirty="0"/>
              <a:t> predictions = </a:t>
            </a:r>
            <a:r>
              <a:rPr lang="en-IN" sz="2400" dirty="0" err="1"/>
              <a:t>alsModel.transform</a:t>
            </a:r>
            <a:r>
              <a:rPr lang="en-IN" sz="2400" dirty="0"/>
              <a:t>(test)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40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6CD54D-5F42-4863-A571-712C34C6D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4"/>
            <a:ext cx="10515600" cy="561548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# in Python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pyspark.ml.recommendation</a:t>
            </a:r>
            <a:r>
              <a:rPr lang="en-IN" dirty="0"/>
              <a:t> import ALS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pyspark.sql</a:t>
            </a:r>
            <a:r>
              <a:rPr lang="en-IN" dirty="0"/>
              <a:t> import Row</a:t>
            </a:r>
          </a:p>
          <a:p>
            <a:pPr marL="0" indent="0">
              <a:buNone/>
            </a:pPr>
            <a:r>
              <a:rPr lang="en-IN" dirty="0"/>
              <a:t>ratings = </a:t>
            </a:r>
            <a:r>
              <a:rPr lang="en-IN" dirty="0" err="1"/>
              <a:t>spark.read.text</a:t>
            </a:r>
            <a:r>
              <a:rPr lang="en-IN" dirty="0"/>
              <a:t>("/data/sample_movielens_ratings.txt")\</a:t>
            </a:r>
          </a:p>
          <a:p>
            <a:pPr marL="0" indent="0">
              <a:buNone/>
            </a:pPr>
            <a:r>
              <a:rPr lang="en-IN" dirty="0"/>
              <a:t>   .</a:t>
            </a:r>
            <a:r>
              <a:rPr lang="en-IN" dirty="0" err="1"/>
              <a:t>rdd.toDF</a:t>
            </a:r>
            <a:r>
              <a:rPr lang="en-IN" dirty="0"/>
              <a:t>()\</a:t>
            </a:r>
          </a:p>
          <a:p>
            <a:pPr marL="0" indent="0">
              <a:buNone/>
            </a:pPr>
            <a:r>
              <a:rPr lang="en-IN" dirty="0"/>
              <a:t>   .</a:t>
            </a:r>
            <a:r>
              <a:rPr lang="en-IN" dirty="0" err="1"/>
              <a:t>selectExpr</a:t>
            </a:r>
            <a:r>
              <a:rPr lang="en-IN" dirty="0"/>
              <a:t>("split(value , '::') as col")\</a:t>
            </a:r>
          </a:p>
          <a:p>
            <a:pPr marL="0" indent="0">
              <a:buNone/>
            </a:pPr>
            <a:r>
              <a:rPr lang="en-IN" dirty="0"/>
              <a:t>   .</a:t>
            </a:r>
            <a:r>
              <a:rPr lang="en-IN" dirty="0" err="1"/>
              <a:t>selectExpr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          "cast(col[0] as int) as </a:t>
            </a:r>
            <a:r>
              <a:rPr lang="en-IN" dirty="0" err="1"/>
              <a:t>userId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        "cast(col[1] as int) as </a:t>
            </a:r>
            <a:r>
              <a:rPr lang="en-IN" dirty="0" err="1"/>
              <a:t>movieId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        "cast(col[2] as float) as rating",</a:t>
            </a:r>
          </a:p>
          <a:p>
            <a:pPr marL="0" indent="0">
              <a:buNone/>
            </a:pPr>
            <a:r>
              <a:rPr lang="en-IN" dirty="0"/>
              <a:t>            "cast(col[3] as long) as timestamp")</a:t>
            </a:r>
          </a:p>
          <a:p>
            <a:pPr marL="0" indent="0">
              <a:buNone/>
            </a:pPr>
            <a:r>
              <a:rPr lang="en-IN" dirty="0"/>
              <a:t>training, test = </a:t>
            </a:r>
            <a:r>
              <a:rPr lang="en-IN" dirty="0" err="1"/>
              <a:t>ratings.randomSplit</a:t>
            </a:r>
            <a:r>
              <a:rPr lang="en-IN" dirty="0"/>
              <a:t>([0.8, 0.2])</a:t>
            </a:r>
          </a:p>
          <a:p>
            <a:pPr marL="0" indent="0">
              <a:buNone/>
            </a:pPr>
            <a:r>
              <a:rPr lang="en-IN" dirty="0" err="1"/>
              <a:t>als</a:t>
            </a:r>
            <a:r>
              <a:rPr lang="en-IN" dirty="0"/>
              <a:t> = ALS()\</a:t>
            </a:r>
          </a:p>
          <a:p>
            <a:pPr marL="0" indent="0">
              <a:buNone/>
            </a:pPr>
            <a:r>
              <a:rPr lang="en-IN" dirty="0"/>
              <a:t>    .</a:t>
            </a:r>
            <a:r>
              <a:rPr lang="en-IN" dirty="0" err="1"/>
              <a:t>setMaxIter</a:t>
            </a:r>
            <a:r>
              <a:rPr lang="en-IN" dirty="0"/>
              <a:t>(5)\</a:t>
            </a:r>
          </a:p>
          <a:p>
            <a:pPr marL="0" indent="0">
              <a:buNone/>
            </a:pPr>
            <a:r>
              <a:rPr lang="en-IN" dirty="0"/>
              <a:t>    .</a:t>
            </a:r>
            <a:r>
              <a:rPr lang="en-IN" dirty="0" err="1"/>
              <a:t>setRegParam</a:t>
            </a:r>
            <a:r>
              <a:rPr lang="en-IN" dirty="0"/>
              <a:t>(0.01)\</a:t>
            </a:r>
          </a:p>
          <a:p>
            <a:pPr marL="0" indent="0">
              <a:buNone/>
            </a:pPr>
            <a:r>
              <a:rPr lang="en-IN" dirty="0"/>
              <a:t>    .</a:t>
            </a:r>
            <a:r>
              <a:rPr lang="en-IN" dirty="0" err="1"/>
              <a:t>setUserCol</a:t>
            </a:r>
            <a:r>
              <a:rPr lang="en-IN" dirty="0"/>
              <a:t>("</a:t>
            </a:r>
            <a:r>
              <a:rPr lang="en-IN" dirty="0" err="1"/>
              <a:t>userId</a:t>
            </a:r>
            <a:r>
              <a:rPr lang="en-IN" dirty="0"/>
              <a:t>")\</a:t>
            </a:r>
          </a:p>
          <a:p>
            <a:pPr marL="0" indent="0">
              <a:buNone/>
            </a:pPr>
            <a:r>
              <a:rPr lang="en-IN" dirty="0"/>
              <a:t>    .</a:t>
            </a:r>
            <a:r>
              <a:rPr lang="en-IN" dirty="0" err="1"/>
              <a:t>setItemCol</a:t>
            </a:r>
            <a:r>
              <a:rPr lang="en-IN" dirty="0"/>
              <a:t>("</a:t>
            </a:r>
            <a:r>
              <a:rPr lang="en-IN" dirty="0" err="1"/>
              <a:t>movieId</a:t>
            </a:r>
            <a:r>
              <a:rPr lang="en-IN" dirty="0"/>
              <a:t>")\</a:t>
            </a:r>
          </a:p>
          <a:p>
            <a:pPr marL="0" indent="0">
              <a:buNone/>
            </a:pPr>
            <a:r>
              <a:rPr lang="en-IN" dirty="0"/>
              <a:t>    .</a:t>
            </a:r>
            <a:r>
              <a:rPr lang="en-IN" dirty="0" err="1"/>
              <a:t>setRatingCol</a:t>
            </a:r>
            <a:r>
              <a:rPr lang="en-IN" dirty="0"/>
              <a:t>("rating")</a:t>
            </a:r>
          </a:p>
          <a:p>
            <a:pPr marL="0" indent="0">
              <a:buNone/>
            </a:pPr>
            <a:r>
              <a:rPr lang="en-IN" dirty="0"/>
              <a:t>print </a:t>
            </a:r>
            <a:r>
              <a:rPr lang="en-IN" dirty="0" err="1"/>
              <a:t>als.explainParams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alsModel</a:t>
            </a:r>
            <a:r>
              <a:rPr lang="en-IN" dirty="0"/>
              <a:t> = </a:t>
            </a:r>
            <a:r>
              <a:rPr lang="en-IN" dirty="0" err="1"/>
              <a:t>als.fit</a:t>
            </a:r>
            <a:r>
              <a:rPr lang="en-IN" dirty="0"/>
              <a:t>(training)</a:t>
            </a:r>
          </a:p>
          <a:p>
            <a:pPr marL="0" indent="0">
              <a:buNone/>
            </a:pPr>
            <a:r>
              <a:rPr lang="en-IN" dirty="0"/>
              <a:t>predictions = </a:t>
            </a:r>
            <a:r>
              <a:rPr lang="en-IN" dirty="0" err="1"/>
              <a:t>alsModel.transform</a:t>
            </a:r>
            <a:r>
              <a:rPr lang="en-IN" dirty="0"/>
              <a:t>(test)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2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05CA3-C2FB-4CAA-8DA7-7C145DC5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What is Recommendation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887193-89D7-419A-9EF3-B14A36D0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Study of Explicit preferences (Rating) and Implicit (observed behaviour) preferences and recommending based on the results.</a:t>
            </a:r>
          </a:p>
          <a:p>
            <a:endParaRPr lang="en-IN" dirty="0"/>
          </a:p>
          <a:p>
            <a:r>
              <a:rPr lang="en-IN" dirty="0"/>
              <a:t>This is done by drawing similarities between the user and other users, or between the products they liked and other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5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AD9D80-F709-48B8-86B7-36576769C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05"/>
            <a:ext cx="10515600" cy="5727032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The program displays the output of top recommendations for each of the user or movie.</a:t>
            </a:r>
          </a:p>
          <a:p>
            <a:endParaRPr lang="en-IN" dirty="0"/>
          </a:p>
          <a:p>
            <a:r>
              <a:rPr lang="en-IN" dirty="0"/>
              <a:t> recommendForAllUsers returns a DataFrame  of UserId, rating and array of recommendation. </a:t>
            </a:r>
          </a:p>
          <a:p>
            <a:endParaRPr lang="en-IN" dirty="0"/>
          </a:p>
          <a:p>
            <a:r>
              <a:rPr lang="en-IN" dirty="0"/>
              <a:t>recommendForAllItems returns a DataFrame of MovieId, rating of users.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89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15727-7613-4DF8-A47A-BD5B4B9F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979"/>
            <a:ext cx="10515600" cy="54229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// in Scala</a:t>
            </a:r>
          </a:p>
          <a:p>
            <a:pPr marL="0" indent="0">
              <a:buNone/>
            </a:pPr>
            <a:r>
              <a:rPr lang="en-IN" dirty="0" err="1"/>
              <a:t>alsModel.recommendForAllUsers</a:t>
            </a:r>
            <a:r>
              <a:rPr lang="en-IN" dirty="0"/>
              <a:t>(10)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selectExpr</a:t>
            </a:r>
            <a:r>
              <a:rPr lang="en-IN" dirty="0"/>
              <a:t>("</a:t>
            </a:r>
            <a:r>
              <a:rPr lang="en-IN" dirty="0" err="1"/>
              <a:t>userId</a:t>
            </a:r>
            <a:r>
              <a:rPr lang="en-IN" dirty="0"/>
              <a:t>", "explode(recommendations)").show()</a:t>
            </a:r>
          </a:p>
          <a:p>
            <a:pPr marL="0" indent="0">
              <a:buNone/>
            </a:pPr>
            <a:r>
              <a:rPr lang="en-IN" dirty="0" err="1"/>
              <a:t>alsModel.recommendForAllItems</a:t>
            </a:r>
            <a:r>
              <a:rPr lang="en-IN" dirty="0"/>
              <a:t>(10)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selectExpr</a:t>
            </a:r>
            <a:r>
              <a:rPr lang="en-IN" dirty="0"/>
              <a:t>("</a:t>
            </a:r>
            <a:r>
              <a:rPr lang="en-IN" dirty="0" err="1"/>
              <a:t>movieId</a:t>
            </a:r>
            <a:r>
              <a:rPr lang="en-IN" dirty="0"/>
              <a:t>", "explode(recommendations)").show()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in Python</a:t>
            </a:r>
          </a:p>
          <a:p>
            <a:pPr marL="0" indent="0">
              <a:buNone/>
            </a:pPr>
            <a:r>
              <a:rPr lang="en-IN" dirty="0" err="1"/>
              <a:t>alsModel.recommendForAllUsers</a:t>
            </a:r>
            <a:r>
              <a:rPr lang="en-IN" dirty="0"/>
              <a:t>(10)\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selectExpr</a:t>
            </a:r>
            <a:r>
              <a:rPr lang="en-IN" dirty="0"/>
              <a:t>("</a:t>
            </a:r>
            <a:r>
              <a:rPr lang="en-IN" dirty="0" err="1"/>
              <a:t>userId</a:t>
            </a:r>
            <a:r>
              <a:rPr lang="en-IN" dirty="0"/>
              <a:t>", "explode(recommendations)").show()</a:t>
            </a:r>
          </a:p>
          <a:p>
            <a:pPr marL="0" indent="0">
              <a:buNone/>
            </a:pPr>
            <a:r>
              <a:rPr lang="en-IN" dirty="0" err="1"/>
              <a:t>alsModel.recommendForAllItems</a:t>
            </a:r>
            <a:r>
              <a:rPr lang="en-IN" dirty="0"/>
              <a:t>(10)\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selectExpr</a:t>
            </a:r>
            <a:r>
              <a:rPr lang="en-IN" dirty="0"/>
              <a:t>("</a:t>
            </a:r>
            <a:r>
              <a:rPr lang="en-IN" dirty="0" err="1"/>
              <a:t>movieId</a:t>
            </a:r>
            <a:r>
              <a:rPr lang="en-IN" dirty="0"/>
              <a:t>", "explode(recommendations)").show()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845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CAE29-AC05-4A49-967C-7B05D0BE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Evaluators for Recommendation: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28231-6AD4-4EDD-827F-B16D84F6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We provide rating for a data and the data already has some true value.</a:t>
            </a:r>
          </a:p>
          <a:p>
            <a:r>
              <a:rPr lang="en-IN" sz="3200" dirty="0"/>
              <a:t>"RegressionEvaluator" is used to compare the user rating and true value.</a:t>
            </a:r>
          </a:p>
          <a:p>
            <a:r>
              <a:rPr lang="en-IN" sz="3200" dirty="0"/>
              <a:t>To do this , we need to set cold start strategy to "drop" instead of "NaN" and then switch it back to "NaN" to make predictions in production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0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88F05A-E341-4132-AA13-03AA731C6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3768"/>
            <a:ext cx="10515600" cy="55031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// in Scala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org.apache.spark.ml.evaluation.RegressionEvaluator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evaluator = new RegressionEvaluator()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setMetricName</a:t>
            </a:r>
            <a:r>
              <a:rPr lang="en-IN" dirty="0"/>
              <a:t>("</a:t>
            </a:r>
            <a:r>
              <a:rPr lang="en-IN" dirty="0" err="1"/>
              <a:t>rmse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setLabelCol</a:t>
            </a:r>
            <a:r>
              <a:rPr lang="en-IN" dirty="0"/>
              <a:t>("rating")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setPredictionCol</a:t>
            </a:r>
            <a:r>
              <a:rPr lang="en-IN" dirty="0"/>
              <a:t>("prediction")</a:t>
            </a:r>
          </a:p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rmse</a:t>
            </a:r>
            <a:r>
              <a:rPr lang="en-IN" dirty="0"/>
              <a:t> = </a:t>
            </a:r>
            <a:r>
              <a:rPr lang="en-IN" dirty="0" err="1"/>
              <a:t>evaluator.evaluate</a:t>
            </a:r>
            <a:r>
              <a:rPr lang="en-IN" dirty="0"/>
              <a:t>(predictions)</a:t>
            </a:r>
          </a:p>
          <a:p>
            <a:pPr marL="0" indent="0">
              <a:buNone/>
            </a:pPr>
            <a:r>
              <a:rPr lang="en-IN" dirty="0" err="1"/>
              <a:t>println</a:t>
            </a:r>
            <a:r>
              <a:rPr lang="en-IN" dirty="0"/>
              <a:t>(</a:t>
            </a:r>
            <a:r>
              <a:rPr lang="en-IN" dirty="0" err="1"/>
              <a:t>s"Root</a:t>
            </a:r>
            <a:r>
              <a:rPr lang="en-IN" dirty="0"/>
              <a:t>-mean-square error = $</a:t>
            </a:r>
            <a:r>
              <a:rPr lang="en-IN" dirty="0" err="1"/>
              <a:t>rmse</a:t>
            </a:r>
            <a:r>
              <a:rPr lang="en-IN" dirty="0"/>
              <a:t>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in Python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pyspark.ml.evaluation</a:t>
            </a:r>
            <a:r>
              <a:rPr lang="en-IN" dirty="0"/>
              <a:t> import RegressionEvaluator</a:t>
            </a:r>
          </a:p>
          <a:p>
            <a:pPr marL="0" indent="0">
              <a:buNone/>
            </a:pPr>
            <a:r>
              <a:rPr lang="en-IN" dirty="0"/>
              <a:t>evaluator = RegressionEvaluator()\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setMetricName</a:t>
            </a:r>
            <a:r>
              <a:rPr lang="en-IN" dirty="0"/>
              <a:t>("</a:t>
            </a:r>
            <a:r>
              <a:rPr lang="en-IN" dirty="0" err="1"/>
              <a:t>rmse</a:t>
            </a:r>
            <a:r>
              <a:rPr lang="en-IN" dirty="0"/>
              <a:t>")\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setLabelCol</a:t>
            </a:r>
            <a:r>
              <a:rPr lang="en-IN" dirty="0"/>
              <a:t>("rating")\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setPredictionCol</a:t>
            </a:r>
            <a:r>
              <a:rPr lang="en-IN" dirty="0"/>
              <a:t>("prediction")</a:t>
            </a:r>
          </a:p>
          <a:p>
            <a:pPr marL="0" indent="0">
              <a:buNone/>
            </a:pPr>
            <a:r>
              <a:rPr lang="en-IN" dirty="0" err="1"/>
              <a:t>rmse</a:t>
            </a:r>
            <a:r>
              <a:rPr lang="en-IN" dirty="0"/>
              <a:t> = </a:t>
            </a:r>
            <a:r>
              <a:rPr lang="en-IN" dirty="0" err="1"/>
              <a:t>evaluator.evaluate</a:t>
            </a:r>
            <a:r>
              <a:rPr lang="en-IN" dirty="0"/>
              <a:t>(predictions)</a:t>
            </a:r>
          </a:p>
          <a:p>
            <a:pPr marL="0" indent="0">
              <a:buNone/>
            </a:pPr>
            <a:r>
              <a:rPr lang="en-IN" dirty="0"/>
              <a:t>print("Root-mean-square error = %f" % </a:t>
            </a:r>
            <a:r>
              <a:rPr lang="en-IN" dirty="0" err="1"/>
              <a:t>rmse</a:t>
            </a:r>
            <a:r>
              <a:rPr lang="en-IN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43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58A18-50D3-4BBA-A416-1B208296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Metrics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A1F174-3AFD-4078-A834-B583869E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Measuring the results of recommendations.</a:t>
            </a:r>
          </a:p>
          <a:p>
            <a:endParaRPr lang="en-IN" sz="3200" dirty="0"/>
          </a:p>
          <a:p>
            <a:r>
              <a:rPr lang="en-IN" sz="3200" dirty="0"/>
              <a:t>Measured by standard regression metrics and specific metrics.</a:t>
            </a:r>
          </a:p>
          <a:p>
            <a:endParaRPr lang="en-IN" sz="3200" dirty="0"/>
          </a:p>
          <a:p>
            <a:r>
              <a:rPr lang="en-IN" sz="3200" dirty="0"/>
              <a:t>Two types of metrics :</a:t>
            </a:r>
          </a:p>
          <a:p>
            <a:pPr lvl="1"/>
            <a:r>
              <a:rPr lang="en-IN" sz="2800" dirty="0"/>
              <a:t>Regression Metrics</a:t>
            </a:r>
          </a:p>
          <a:p>
            <a:pPr lvl="1"/>
            <a:r>
              <a:rPr lang="en-IN" sz="2800" dirty="0"/>
              <a:t>Ranking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43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C62BB-D2D8-4DE5-9596-6A827C7A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Regression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ECEBC9-356C-4DB1-A503-8F3EE4D9D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126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IN" sz="3600" dirty="0"/>
              <a:t>Used to help in identifying how close each prediction is to the actual rating for that user and item.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in Scala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org.apache.spark.mllib.evaluation</a:t>
            </a:r>
            <a:r>
              <a:rPr lang="en-IN" dirty="0"/>
              <a:t>.{</a:t>
            </a:r>
          </a:p>
          <a:p>
            <a:pPr marL="0" indent="0">
              <a:buNone/>
            </a:pPr>
            <a:r>
              <a:rPr lang="en-IN" dirty="0"/>
              <a:t>     RankingMetrics,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RegressionMetrics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regComparison</a:t>
            </a:r>
            <a:r>
              <a:rPr lang="en-IN" dirty="0"/>
              <a:t> = </a:t>
            </a:r>
            <a:r>
              <a:rPr lang="en-IN" dirty="0" err="1"/>
              <a:t>predictions.select</a:t>
            </a:r>
            <a:r>
              <a:rPr lang="en-IN" dirty="0"/>
              <a:t>("rating", "prediction")</a:t>
            </a:r>
          </a:p>
          <a:p>
            <a:pPr marL="0" indent="0">
              <a:buNone/>
            </a:pPr>
            <a:r>
              <a:rPr lang="en-IN" dirty="0"/>
              <a:t>    .</a:t>
            </a:r>
            <a:r>
              <a:rPr lang="en-IN" dirty="0" err="1"/>
              <a:t>rdd.map</a:t>
            </a:r>
            <a:r>
              <a:rPr lang="en-IN" dirty="0"/>
              <a:t>(x =&gt; (</a:t>
            </a:r>
            <a:r>
              <a:rPr lang="en-IN" dirty="0" err="1"/>
              <a:t>x.getFloat</a:t>
            </a:r>
            <a:r>
              <a:rPr lang="en-IN" dirty="0"/>
              <a:t>(0).</a:t>
            </a:r>
            <a:r>
              <a:rPr lang="en-IN" dirty="0" err="1"/>
              <a:t>toDouble,x.getFloat</a:t>
            </a:r>
            <a:r>
              <a:rPr lang="en-IN" dirty="0"/>
              <a:t>(1).</a:t>
            </a:r>
            <a:r>
              <a:rPr lang="en-IN" dirty="0" err="1"/>
              <a:t>toDouble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metrics = new </a:t>
            </a:r>
            <a:r>
              <a:rPr lang="en-IN" dirty="0" err="1"/>
              <a:t>RegressionMetrics</a:t>
            </a:r>
            <a:r>
              <a:rPr lang="en-IN" dirty="0"/>
              <a:t>(</a:t>
            </a:r>
            <a:r>
              <a:rPr lang="en-IN" dirty="0" err="1"/>
              <a:t>regComparison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in Python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pyspark.mllib.evaluation</a:t>
            </a:r>
            <a:r>
              <a:rPr lang="en-IN" dirty="0"/>
              <a:t> import </a:t>
            </a:r>
            <a:r>
              <a:rPr lang="en-IN" dirty="0" err="1"/>
              <a:t>RegressionMetrics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regComparison</a:t>
            </a:r>
            <a:r>
              <a:rPr lang="en-IN" dirty="0"/>
              <a:t> = </a:t>
            </a:r>
            <a:r>
              <a:rPr lang="en-IN" dirty="0" err="1"/>
              <a:t>predictions.select</a:t>
            </a:r>
            <a:r>
              <a:rPr lang="en-IN" dirty="0"/>
              <a:t>("rating", "prediction")\</a:t>
            </a:r>
          </a:p>
          <a:p>
            <a:pPr marL="0" indent="0">
              <a:buNone/>
            </a:pPr>
            <a:r>
              <a:rPr lang="en-IN" dirty="0"/>
              <a:t>    .</a:t>
            </a:r>
            <a:r>
              <a:rPr lang="en-IN" dirty="0" err="1"/>
              <a:t>rdd.map</a:t>
            </a:r>
            <a:r>
              <a:rPr lang="en-IN" dirty="0"/>
              <a:t>(lambda x: (x(0), x(1)))</a:t>
            </a:r>
          </a:p>
          <a:p>
            <a:pPr marL="0" indent="0">
              <a:buNone/>
            </a:pPr>
            <a:r>
              <a:rPr lang="en-IN" dirty="0"/>
              <a:t>metrics = </a:t>
            </a:r>
            <a:r>
              <a:rPr lang="en-IN" dirty="0" err="1"/>
              <a:t>RegressionMetrics</a:t>
            </a:r>
            <a:r>
              <a:rPr lang="en-IN" dirty="0"/>
              <a:t>(</a:t>
            </a:r>
            <a:r>
              <a:rPr lang="en-IN" dirty="0" err="1"/>
              <a:t>regComparison</a:t>
            </a:r>
            <a:r>
              <a:rPr lang="en-IN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325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A3AC1A-556B-4AEC-BB39-6E31F347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Ranking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88E258-54B6-4DAD-B4C4-77BD5494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32"/>
            <a:ext cx="10515600" cy="5337843"/>
          </a:xfrm>
        </p:spPr>
        <p:txBody>
          <a:bodyPr>
            <a:normAutofit fontScale="55000" lnSpcReduction="20000"/>
          </a:bodyPr>
          <a:lstStyle/>
          <a:p>
            <a:r>
              <a:rPr lang="en-IN" sz="3800" dirty="0"/>
              <a:t>Used to compare our recommendations with actual ratings of the user.</a:t>
            </a:r>
          </a:p>
          <a:p>
            <a:r>
              <a:rPr lang="en-IN" sz="3800" dirty="0"/>
              <a:t>"RankingMetric" verifies whether the algorithm actually recommends previously ranked item to an user.</a:t>
            </a:r>
          </a:p>
          <a:p>
            <a:pPr marL="0" indent="0">
              <a:buNone/>
            </a:pPr>
            <a:r>
              <a:rPr lang="en-IN" dirty="0"/>
              <a:t>// in Scala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org.apache.spark.mllib.evaluation</a:t>
            </a:r>
            <a:r>
              <a:rPr lang="en-IN" dirty="0"/>
              <a:t>.{RankingMetrics, </a:t>
            </a:r>
            <a:r>
              <a:rPr lang="en-IN" dirty="0" err="1"/>
              <a:t>RegressionMetrics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org.apache.spark.sql.functions</a:t>
            </a:r>
            <a:r>
              <a:rPr lang="en-IN" dirty="0"/>
              <a:t>.{col, expr}</a:t>
            </a:r>
          </a:p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perUserActual</a:t>
            </a:r>
            <a:r>
              <a:rPr lang="en-IN" dirty="0"/>
              <a:t> = predictions</a:t>
            </a:r>
          </a:p>
          <a:p>
            <a:pPr marL="0" indent="0">
              <a:buNone/>
            </a:pPr>
            <a:r>
              <a:rPr lang="en-IN" dirty="0"/>
              <a:t>.where("rating &gt; 2.5")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groupBy</a:t>
            </a:r>
            <a:r>
              <a:rPr lang="en-IN" dirty="0"/>
              <a:t>("</a:t>
            </a:r>
            <a:r>
              <a:rPr lang="en-IN" dirty="0" err="1"/>
              <a:t>userId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agg</a:t>
            </a:r>
            <a:r>
              <a:rPr lang="en-IN" dirty="0"/>
              <a:t>(expr("</a:t>
            </a:r>
            <a:r>
              <a:rPr lang="en-IN" dirty="0" err="1"/>
              <a:t>collect_set</a:t>
            </a:r>
            <a:r>
              <a:rPr lang="en-IN" dirty="0"/>
              <a:t>(</a:t>
            </a:r>
            <a:r>
              <a:rPr lang="en-IN" dirty="0" err="1"/>
              <a:t>movieId</a:t>
            </a:r>
            <a:r>
              <a:rPr lang="en-IN" dirty="0"/>
              <a:t>) as movies"))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in Python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pyspark.mllib.evaluation</a:t>
            </a:r>
            <a:r>
              <a:rPr lang="en-IN" dirty="0"/>
              <a:t> import RankingMetrics, </a:t>
            </a:r>
            <a:r>
              <a:rPr lang="en-IN" dirty="0" err="1"/>
              <a:t>RegressionMetrics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pyspark.sql.functions</a:t>
            </a:r>
            <a:r>
              <a:rPr lang="en-IN" dirty="0"/>
              <a:t> import col, expr</a:t>
            </a:r>
          </a:p>
          <a:p>
            <a:pPr marL="0" indent="0">
              <a:buNone/>
            </a:pPr>
            <a:r>
              <a:rPr lang="en-IN" dirty="0" err="1"/>
              <a:t>perUserActual</a:t>
            </a:r>
            <a:r>
              <a:rPr lang="en-IN" dirty="0"/>
              <a:t> = predictions\</a:t>
            </a:r>
          </a:p>
          <a:p>
            <a:pPr marL="0" indent="0">
              <a:buNone/>
            </a:pPr>
            <a:r>
              <a:rPr lang="en-IN" dirty="0"/>
              <a:t>.where("rating &gt; 2.5")\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groupBy</a:t>
            </a:r>
            <a:r>
              <a:rPr lang="en-IN" dirty="0"/>
              <a:t>("</a:t>
            </a:r>
            <a:r>
              <a:rPr lang="en-IN" dirty="0" err="1"/>
              <a:t>userId</a:t>
            </a:r>
            <a:r>
              <a:rPr lang="en-IN" dirty="0"/>
              <a:t>")\</a:t>
            </a:r>
          </a:p>
          <a:p>
            <a:pPr marL="0" indent="0">
              <a:buNone/>
            </a:pPr>
            <a:r>
              <a:rPr lang="en-IN" dirty="0"/>
              <a:t>.</a:t>
            </a:r>
            <a:r>
              <a:rPr lang="en-IN" dirty="0" err="1"/>
              <a:t>agg</a:t>
            </a:r>
            <a:r>
              <a:rPr lang="en-IN" dirty="0"/>
              <a:t>(expr("</a:t>
            </a:r>
            <a:r>
              <a:rPr lang="en-IN" dirty="0" err="1"/>
              <a:t>collect_set</a:t>
            </a:r>
            <a:r>
              <a:rPr lang="en-IN" dirty="0"/>
              <a:t>(</a:t>
            </a:r>
            <a:r>
              <a:rPr lang="en-IN" dirty="0" err="1"/>
              <a:t>movieId</a:t>
            </a:r>
            <a:r>
              <a:rPr lang="en-IN" dirty="0"/>
              <a:t>) as movies"))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137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061505-0A1A-4BCA-8DD0-9A9A539F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684"/>
            <a:ext cx="10515600" cy="5535279"/>
          </a:xfrm>
        </p:spPr>
        <p:txBody>
          <a:bodyPr>
            <a:normAutofit fontScale="85000" lnSpcReduction="20000"/>
          </a:bodyPr>
          <a:lstStyle/>
          <a:p>
            <a:r>
              <a:rPr lang="en-IN" sz="3800" dirty="0"/>
              <a:t>We now get the top 10 recommendations displayed in our true set.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// in Scala</a:t>
            </a:r>
          </a:p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perUserPredictions</a:t>
            </a:r>
            <a:r>
              <a:rPr lang="en-IN" dirty="0"/>
              <a:t> = predictions</a:t>
            </a:r>
          </a:p>
          <a:p>
            <a:pPr marL="0" indent="0">
              <a:buNone/>
            </a:pPr>
            <a:r>
              <a:rPr lang="en-IN" dirty="0"/>
              <a:t>     .</a:t>
            </a:r>
            <a:r>
              <a:rPr lang="en-IN" dirty="0" err="1"/>
              <a:t>orderBy</a:t>
            </a:r>
            <a:r>
              <a:rPr lang="en-IN" dirty="0"/>
              <a:t>(col("</a:t>
            </a:r>
            <a:r>
              <a:rPr lang="en-IN" dirty="0" err="1"/>
              <a:t>userId</a:t>
            </a:r>
            <a:r>
              <a:rPr lang="en-IN" dirty="0"/>
              <a:t>"), col("prediction").</a:t>
            </a:r>
            <a:r>
              <a:rPr lang="en-IN" dirty="0" err="1"/>
              <a:t>desc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.</a:t>
            </a:r>
            <a:r>
              <a:rPr lang="en-IN" dirty="0" err="1"/>
              <a:t>groupBy</a:t>
            </a:r>
            <a:r>
              <a:rPr lang="en-IN" dirty="0"/>
              <a:t>("</a:t>
            </a:r>
            <a:r>
              <a:rPr lang="en-IN" dirty="0" err="1"/>
              <a:t>userId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     .</a:t>
            </a:r>
            <a:r>
              <a:rPr lang="en-IN" dirty="0" err="1"/>
              <a:t>agg</a:t>
            </a:r>
            <a:r>
              <a:rPr lang="en-IN" dirty="0"/>
              <a:t>(expr("</a:t>
            </a:r>
            <a:r>
              <a:rPr lang="en-IN" dirty="0" err="1"/>
              <a:t>collect_list</a:t>
            </a:r>
            <a:r>
              <a:rPr lang="en-IN" dirty="0"/>
              <a:t>(</a:t>
            </a:r>
            <a:r>
              <a:rPr lang="en-IN" dirty="0" err="1"/>
              <a:t>movieId</a:t>
            </a:r>
            <a:r>
              <a:rPr lang="en-IN" dirty="0"/>
              <a:t>) as movies"))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in Python</a:t>
            </a:r>
          </a:p>
          <a:p>
            <a:pPr marL="0" indent="0">
              <a:buNone/>
            </a:pPr>
            <a:r>
              <a:rPr lang="en-IN" dirty="0" err="1"/>
              <a:t>perUserPredictions</a:t>
            </a:r>
            <a:r>
              <a:rPr lang="en-IN" dirty="0"/>
              <a:t> = predictions\</a:t>
            </a:r>
          </a:p>
          <a:p>
            <a:pPr marL="0" indent="0">
              <a:buNone/>
            </a:pPr>
            <a:r>
              <a:rPr lang="en-IN" dirty="0"/>
              <a:t>    .</a:t>
            </a:r>
            <a:r>
              <a:rPr lang="en-IN" dirty="0" err="1"/>
              <a:t>orderBy</a:t>
            </a:r>
            <a:r>
              <a:rPr lang="en-IN" dirty="0"/>
              <a:t>(col("</a:t>
            </a:r>
            <a:r>
              <a:rPr lang="en-IN" dirty="0" err="1"/>
              <a:t>userId</a:t>
            </a:r>
            <a:r>
              <a:rPr lang="en-IN" dirty="0"/>
              <a:t>"), expr("prediction DESC"))\</a:t>
            </a:r>
          </a:p>
          <a:p>
            <a:pPr marL="0" indent="0">
              <a:buNone/>
            </a:pPr>
            <a:r>
              <a:rPr lang="en-IN" dirty="0"/>
              <a:t>    .</a:t>
            </a:r>
            <a:r>
              <a:rPr lang="en-IN" dirty="0" err="1"/>
              <a:t>groupBy</a:t>
            </a:r>
            <a:r>
              <a:rPr lang="en-IN" dirty="0"/>
              <a:t>("</a:t>
            </a:r>
            <a:r>
              <a:rPr lang="en-IN" dirty="0" err="1"/>
              <a:t>userId</a:t>
            </a:r>
            <a:r>
              <a:rPr lang="en-IN" dirty="0"/>
              <a:t>")\</a:t>
            </a:r>
          </a:p>
          <a:p>
            <a:pPr marL="0" indent="0">
              <a:buNone/>
            </a:pPr>
            <a:r>
              <a:rPr lang="en-IN" dirty="0"/>
              <a:t>    .</a:t>
            </a:r>
            <a:r>
              <a:rPr lang="en-IN" dirty="0" err="1"/>
              <a:t>agg</a:t>
            </a:r>
            <a:r>
              <a:rPr lang="en-IN" dirty="0"/>
              <a:t>(expr("</a:t>
            </a:r>
            <a:r>
              <a:rPr lang="en-IN" dirty="0" err="1"/>
              <a:t>collect_list</a:t>
            </a:r>
            <a:r>
              <a:rPr lang="en-IN" dirty="0"/>
              <a:t>(</a:t>
            </a:r>
            <a:r>
              <a:rPr lang="en-IN" dirty="0" err="1"/>
              <a:t>movieId</a:t>
            </a:r>
            <a:r>
              <a:rPr lang="en-IN" dirty="0"/>
              <a:t>) as movies"))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982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ED7AE1-F7D3-4CD8-BAFC-C57A36984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021"/>
            <a:ext cx="10515600" cy="5406942"/>
          </a:xfrm>
        </p:spPr>
        <p:txBody>
          <a:bodyPr>
            <a:normAutofit fontScale="70000" lnSpcReduction="20000"/>
          </a:bodyPr>
          <a:lstStyle/>
          <a:p>
            <a:r>
              <a:rPr lang="en-IN" sz="4600" dirty="0"/>
              <a:t>We have two DataFrames; Prediction and Top-ranked Items.</a:t>
            </a:r>
          </a:p>
          <a:p>
            <a:r>
              <a:rPr lang="en-IN" sz="4600" dirty="0"/>
              <a:t>RankingMetrics accepts the RDD of these combinations.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// in Scala</a:t>
            </a:r>
          </a:p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perUserActualvPred</a:t>
            </a:r>
            <a:r>
              <a:rPr lang="en-IN" dirty="0"/>
              <a:t> = </a:t>
            </a:r>
            <a:r>
              <a:rPr lang="en-IN" dirty="0" err="1"/>
              <a:t>perUserActual.join</a:t>
            </a:r>
            <a:r>
              <a:rPr lang="en-IN" dirty="0"/>
              <a:t>(</a:t>
            </a:r>
            <a:r>
              <a:rPr lang="en-IN" dirty="0" err="1"/>
              <a:t>perUserPredictions</a:t>
            </a:r>
            <a:r>
              <a:rPr lang="en-IN" dirty="0"/>
              <a:t>, </a:t>
            </a:r>
            <a:r>
              <a:rPr lang="en-IN" dirty="0" err="1"/>
              <a:t>Seq</a:t>
            </a:r>
            <a:r>
              <a:rPr lang="en-IN" dirty="0"/>
              <a:t>("</a:t>
            </a:r>
            <a:r>
              <a:rPr lang="en-IN" dirty="0" err="1"/>
              <a:t>userId</a:t>
            </a:r>
            <a:r>
              <a:rPr lang="en-IN" dirty="0"/>
              <a:t>"))</a:t>
            </a:r>
          </a:p>
          <a:p>
            <a:pPr marL="0" indent="0">
              <a:buNone/>
            </a:pPr>
            <a:r>
              <a:rPr lang="en-IN" dirty="0"/>
              <a:t>     .map(row =&gt; (</a:t>
            </a:r>
          </a:p>
          <a:p>
            <a:pPr marL="0" indent="0">
              <a:buNone/>
            </a:pPr>
            <a:r>
              <a:rPr lang="en-IN" dirty="0"/>
              <a:t>           row(1).</a:t>
            </a:r>
            <a:r>
              <a:rPr lang="en-IN" dirty="0" err="1"/>
              <a:t>asInstanceOf</a:t>
            </a:r>
            <a:r>
              <a:rPr lang="en-IN" dirty="0"/>
              <a:t>[</a:t>
            </a:r>
            <a:r>
              <a:rPr lang="en-IN" dirty="0" err="1"/>
              <a:t>Seq</a:t>
            </a:r>
            <a:r>
              <a:rPr lang="en-IN" dirty="0"/>
              <a:t>[Integer]].</a:t>
            </a:r>
            <a:r>
              <a:rPr lang="en-IN" dirty="0" err="1"/>
              <a:t>toArray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       row(2).</a:t>
            </a:r>
            <a:r>
              <a:rPr lang="en-IN" dirty="0" err="1"/>
              <a:t>asInstanceOf</a:t>
            </a:r>
            <a:r>
              <a:rPr lang="en-IN" dirty="0"/>
              <a:t>[</a:t>
            </a:r>
            <a:r>
              <a:rPr lang="en-IN" dirty="0" err="1"/>
              <a:t>Seq</a:t>
            </a:r>
            <a:r>
              <a:rPr lang="en-IN" dirty="0"/>
              <a:t>[Integer]].</a:t>
            </a:r>
            <a:r>
              <a:rPr lang="en-IN" dirty="0" err="1"/>
              <a:t>toArray.take</a:t>
            </a:r>
            <a:r>
              <a:rPr lang="en-IN" dirty="0"/>
              <a:t>(15)</a:t>
            </a:r>
          </a:p>
          <a:p>
            <a:pPr marL="0" indent="0">
              <a:buNone/>
            </a:pP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 err="1"/>
              <a:t>val</a:t>
            </a:r>
            <a:r>
              <a:rPr lang="en-IN" dirty="0"/>
              <a:t> ranks = new </a:t>
            </a:r>
            <a:r>
              <a:rPr lang="en-IN" dirty="0" err="1"/>
              <a:t>RankingMetrics</a:t>
            </a:r>
            <a:r>
              <a:rPr lang="en-IN" dirty="0"/>
              <a:t>(</a:t>
            </a:r>
            <a:r>
              <a:rPr lang="en-IN" dirty="0" err="1"/>
              <a:t>perUserActualvPred.rdd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in Python</a:t>
            </a:r>
          </a:p>
          <a:p>
            <a:pPr marL="0" indent="0">
              <a:buNone/>
            </a:pPr>
            <a:r>
              <a:rPr lang="en-IN" dirty="0" err="1"/>
              <a:t>perUserActualvPred</a:t>
            </a:r>
            <a:r>
              <a:rPr lang="en-IN" dirty="0"/>
              <a:t> = </a:t>
            </a:r>
            <a:r>
              <a:rPr lang="en-IN" dirty="0" err="1"/>
              <a:t>perUserActual.join</a:t>
            </a:r>
            <a:r>
              <a:rPr lang="en-IN" dirty="0"/>
              <a:t>(</a:t>
            </a:r>
            <a:r>
              <a:rPr lang="en-IN" dirty="0" err="1"/>
              <a:t>perUserPredictions</a:t>
            </a:r>
            <a:r>
              <a:rPr lang="en-IN" dirty="0"/>
              <a:t>, ["</a:t>
            </a:r>
            <a:r>
              <a:rPr lang="en-IN" dirty="0" err="1"/>
              <a:t>userId</a:t>
            </a:r>
            <a:r>
              <a:rPr lang="en-IN" dirty="0"/>
              <a:t>"]).</a:t>
            </a:r>
            <a:r>
              <a:rPr lang="en-IN" dirty="0" err="1"/>
              <a:t>rdd</a:t>
            </a:r>
            <a:r>
              <a:rPr lang="en-IN" dirty="0"/>
              <a:t>\</a:t>
            </a:r>
          </a:p>
          <a:p>
            <a:pPr marL="0" indent="0">
              <a:buNone/>
            </a:pPr>
            <a:r>
              <a:rPr lang="en-IN" dirty="0"/>
              <a:t>     .map(lambda row: (row[1], row[2][:15]))</a:t>
            </a:r>
          </a:p>
          <a:p>
            <a:pPr marL="0" indent="0">
              <a:buNone/>
            </a:pPr>
            <a:r>
              <a:rPr lang="en-IN" dirty="0"/>
              <a:t>ranks = </a:t>
            </a:r>
            <a:r>
              <a:rPr lang="en-IN" dirty="0" err="1"/>
              <a:t>RankingMetrics</a:t>
            </a:r>
            <a:r>
              <a:rPr lang="en-IN" dirty="0"/>
              <a:t>(</a:t>
            </a:r>
            <a:r>
              <a:rPr lang="en-IN" dirty="0" err="1"/>
              <a:t>perUserActualvPred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691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2417C2-9BE0-4106-AEC5-B69F1B11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274"/>
            <a:ext cx="10515600" cy="5310689"/>
          </a:xfrm>
        </p:spPr>
        <p:txBody>
          <a:bodyPr>
            <a:normAutofit/>
          </a:bodyPr>
          <a:lstStyle/>
          <a:p>
            <a:r>
              <a:rPr lang="en-IN" sz="3600" dirty="0"/>
              <a:t>Metrics from that ranking is being displayed.</a:t>
            </a:r>
          </a:p>
          <a:p>
            <a:r>
              <a:rPr lang="en-IN" sz="3600" dirty="0"/>
              <a:t>Used to check the precision of our algorithm.</a:t>
            </a:r>
          </a:p>
          <a:p>
            <a:endParaRPr lang="en-IN" dirty="0"/>
          </a:p>
          <a:p>
            <a:r>
              <a:rPr lang="en-IN" dirty="0"/>
              <a:t>// in Scala</a:t>
            </a:r>
          </a:p>
          <a:p>
            <a:r>
              <a:rPr lang="en-IN" dirty="0" err="1"/>
              <a:t>ranks.meanAveragePrecision</a:t>
            </a:r>
            <a:endParaRPr lang="en-IN" dirty="0"/>
          </a:p>
          <a:p>
            <a:r>
              <a:rPr lang="en-IN" dirty="0" err="1"/>
              <a:t>ranks.precisionAt</a:t>
            </a:r>
            <a:r>
              <a:rPr lang="en-IN" dirty="0"/>
              <a:t>(5)</a:t>
            </a:r>
          </a:p>
          <a:p>
            <a:endParaRPr lang="en-IN" dirty="0"/>
          </a:p>
          <a:p>
            <a:r>
              <a:rPr lang="en-IN" dirty="0"/>
              <a:t># in Python</a:t>
            </a:r>
          </a:p>
          <a:p>
            <a:r>
              <a:rPr lang="en-IN" dirty="0" err="1"/>
              <a:t>ranks.meanAveragePrecision</a:t>
            </a:r>
            <a:endParaRPr lang="en-IN" dirty="0"/>
          </a:p>
          <a:p>
            <a:r>
              <a:rPr lang="en-IN" dirty="0" err="1"/>
              <a:t>ranks.precisionAt</a:t>
            </a:r>
            <a:r>
              <a:rPr lang="en-IN" dirty="0"/>
              <a:t>(5)</a:t>
            </a: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37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AC5BB7-D9C5-404A-9E26-51FEE4B3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3208D6-15B6-469C-B41B-D56E3BD91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Recommendation engines are one of the best use cases for big data.</a:t>
            </a:r>
          </a:p>
          <a:p>
            <a:endParaRPr lang="en-IN" dirty="0"/>
          </a:p>
          <a:p>
            <a:r>
              <a:rPr lang="en-IN" dirty="0"/>
              <a:t> It is  easy to collect training data about users’ past preferences.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This data can be used in many domains to connect users with new content.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516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FC39DF-9662-43CE-9EB2-8E4B30DA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Frequent Pattern Mining: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D22DB9-1E17-463A-8D6A-F59218FC5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It is referred as Market Basket Analysis.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It will identify the raw data and recommends something which is associated to the data. </a:t>
            </a:r>
          </a:p>
          <a:p>
            <a:endParaRPr lang="en-IN" sz="3600" dirty="0"/>
          </a:p>
          <a:p>
            <a:r>
              <a:rPr lang="en-IN" sz="3600" dirty="0"/>
              <a:t>Example : a person buying a same brand of food , will be suggested the same while the person is trying to fill the shopping cart.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320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06" y="23720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03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401A7-DEF2-4182-9C55-7E1E8C0F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Places where Spark Recommendations 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91FCA8-B65C-4613-9D63-32342EE4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Movie Recommendation</a:t>
            </a:r>
          </a:p>
          <a:p>
            <a:pPr lvl="2"/>
            <a:r>
              <a:rPr lang="en-US" sz="2400" dirty="0"/>
              <a:t>Netflix uses Spark to make large-scale movie recommendation to its users.</a:t>
            </a:r>
          </a:p>
          <a:p>
            <a:pPr lvl="2"/>
            <a:r>
              <a:rPr lang="en-US" sz="2400" dirty="0"/>
              <a:t>It does this by studying what movie users watch and do not watch in the Netflix.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sz="3200" dirty="0"/>
              <a:t>Course Recommendation</a:t>
            </a:r>
          </a:p>
          <a:p>
            <a:pPr lvl="2"/>
            <a:r>
              <a:rPr lang="en-IN" sz="2400" dirty="0"/>
              <a:t>A school recommends courses to students by studying what courses similar students have liked or taken.</a:t>
            </a:r>
          </a:p>
          <a:p>
            <a:pPr lvl="2"/>
            <a:r>
              <a:rPr lang="en-IN" sz="2400" dirty="0"/>
              <a:t>Past enrolment data makes it easy to collect training dataset for this task.</a:t>
            </a:r>
            <a:endParaRPr lang="en-US" sz="24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3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923DD-B421-411C-8574-E4C5B26E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Few techniques used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141EEC-7B34-420C-9072-3ACC910F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Alternating Least Squares (ALS)</a:t>
            </a:r>
          </a:p>
          <a:p>
            <a:pPr lvl="1"/>
            <a:r>
              <a:rPr lang="en-IN" dirty="0"/>
              <a:t>Technique used - Collaborative Filtering.</a:t>
            </a:r>
          </a:p>
          <a:p>
            <a:pPr lvl="1"/>
            <a:r>
              <a:rPr lang="en-IN" dirty="0"/>
              <a:t>Its a process of recommending based on items which the user had interacted in the past.</a:t>
            </a:r>
          </a:p>
          <a:p>
            <a:pPr lvl="1"/>
            <a:endParaRPr lang="en-IN" dirty="0"/>
          </a:p>
          <a:p>
            <a:r>
              <a:rPr lang="en-IN" dirty="0"/>
              <a:t>Frequent Pattern Mining</a:t>
            </a:r>
          </a:p>
          <a:p>
            <a:pPr lvl="1"/>
            <a:r>
              <a:rPr lang="en-IN" dirty="0"/>
              <a:t>Technique used - Market basket Analysis.</a:t>
            </a:r>
          </a:p>
          <a:p>
            <a:endParaRPr lang="en-IN" dirty="0"/>
          </a:p>
          <a:p>
            <a:r>
              <a:rPr lang="en-IN" dirty="0"/>
              <a:t>lower-level matrix factorization method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95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9415E5-2071-4840-996F-98FE59F4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Alternating Least Squares (ALS)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50A3DE-2D38-4F0F-9BB9-5C28DB68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000" dirty="0"/>
              <a:t>Dimensional feature: Dot product of User vector and Item vector. </a:t>
            </a:r>
          </a:p>
          <a:p>
            <a:endParaRPr lang="en-IN" sz="3000" dirty="0"/>
          </a:p>
          <a:p>
            <a:r>
              <a:rPr lang="en-IN" sz="3000" dirty="0"/>
              <a:t> The Dot Product of the two vectors approximates the User Rating.</a:t>
            </a:r>
            <a:br>
              <a:rPr lang="en-IN" sz="3000" dirty="0"/>
            </a:br>
            <a:endParaRPr lang="en-IN" sz="3000" dirty="0"/>
          </a:p>
          <a:p>
            <a:r>
              <a:rPr lang="en-IN" sz="3000" dirty="0"/>
              <a:t>Input Data Set will have the following:</a:t>
            </a:r>
          </a:p>
          <a:p>
            <a:pPr lvl="1"/>
            <a:r>
              <a:rPr lang="en-IN" sz="2600" dirty="0"/>
              <a:t>User ID</a:t>
            </a:r>
          </a:p>
          <a:p>
            <a:pPr lvl="1"/>
            <a:r>
              <a:rPr lang="en-IN" sz="2600" dirty="0"/>
              <a:t>Item ID</a:t>
            </a:r>
          </a:p>
          <a:p>
            <a:pPr lvl="1"/>
            <a:r>
              <a:rPr lang="en-IN" sz="2600" dirty="0"/>
              <a:t>Rating ID (Implicit and Explicit)</a:t>
            </a:r>
          </a:p>
          <a:p>
            <a:r>
              <a:rPr lang="en-IN" sz="3000" dirty="0"/>
              <a:t>This feature predicts User Rating for Items that are not rated yet.</a:t>
            </a:r>
          </a:p>
          <a:p>
            <a:endParaRPr lang="en-IN" sz="30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9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50D6B2-4CE0-4C80-80F6-C382ED5A9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926"/>
            <a:ext cx="10515600" cy="5824037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Disadvantages for Alternating Least Squares:</a:t>
            </a:r>
            <a:endParaRPr lang="en-IN" dirty="0"/>
          </a:p>
          <a:p>
            <a:r>
              <a:rPr lang="en-IN" dirty="0"/>
              <a:t>It gives preferences to things which are common and things have lot of information. </a:t>
            </a:r>
          </a:p>
          <a:p>
            <a:r>
              <a:rPr lang="en-IN" dirty="0"/>
              <a:t>If new items are included, this algorithm does not recommend to many people.</a:t>
            </a:r>
          </a:p>
          <a:p>
            <a:r>
              <a:rPr lang="en-IN" dirty="0"/>
              <a:t>The function does not recommend the same to new users.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Advantages for Alternating Least Squares:</a:t>
            </a:r>
          </a:p>
          <a:p>
            <a:r>
              <a:rPr lang="en-IN" dirty="0"/>
              <a:t>Scalable(It can scale millions of users, millions of items, and billions of ratings.  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7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A495A3-5B9B-460F-B02C-60073E3E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Parameters used for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E898FE-F824-4448-9A2E-40845950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Model Hyperparameters</a:t>
            </a:r>
          </a:p>
          <a:p>
            <a:pPr marL="457200" lvl="1" indent="0">
              <a:buNone/>
            </a:pPr>
            <a:endParaRPr lang="en-IN" sz="3200" b="1" dirty="0"/>
          </a:p>
          <a:p>
            <a:pPr marL="457200" lvl="1" indent="0">
              <a:buNone/>
            </a:pPr>
            <a:endParaRPr lang="en-IN" sz="3200" b="1" dirty="0"/>
          </a:p>
          <a:p>
            <a:r>
              <a:rPr lang="en-IN" sz="3200" b="1" dirty="0"/>
              <a:t>Training Parameter</a:t>
            </a:r>
          </a:p>
          <a:p>
            <a:pPr lvl="1"/>
            <a:endParaRPr lang="en-IN" sz="3200" b="1" dirty="0"/>
          </a:p>
          <a:p>
            <a:endParaRPr lang="en-IN" sz="3200" b="1" dirty="0"/>
          </a:p>
          <a:p>
            <a:r>
              <a:rPr lang="en-IN" sz="3200" b="1" dirty="0"/>
              <a:t>Prediction Parameter</a:t>
            </a:r>
          </a:p>
          <a:p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8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6DDE1-DDBC-4992-AA1D-4E168DC6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Model Hyperparameters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E22D8B-D071-468E-BE8A-9B25AE1C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Used to determine the structure of the model as well as the specific collaborative filtering problem which we wish to solve.</a:t>
            </a:r>
          </a:p>
          <a:p>
            <a:endParaRPr lang="en-IN" dirty="0"/>
          </a:p>
          <a:p>
            <a:pPr lvl="1"/>
            <a:r>
              <a:rPr lang="en-IN" sz="2800" dirty="0"/>
              <a:t>rank</a:t>
            </a:r>
          </a:p>
          <a:p>
            <a:pPr lvl="1"/>
            <a:r>
              <a:rPr lang="en-IN" sz="2800" dirty="0"/>
              <a:t>alpha</a:t>
            </a:r>
          </a:p>
          <a:p>
            <a:pPr lvl="1"/>
            <a:r>
              <a:rPr lang="en-IN" sz="2800" dirty="0"/>
              <a:t>regParam</a:t>
            </a:r>
          </a:p>
          <a:p>
            <a:pPr lvl="1"/>
            <a:r>
              <a:rPr lang="en-IN" sz="2800" dirty="0"/>
              <a:t>implicitPrefs</a:t>
            </a:r>
          </a:p>
          <a:p>
            <a:pPr lvl="1"/>
            <a:r>
              <a:rPr lang="en-IN" sz="2800" dirty="0"/>
              <a:t>nonnegative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1137-6464-40FC-8220-49D85AB55EC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26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1774</Words>
  <Application>Microsoft Office PowerPoint</Application>
  <PresentationFormat>Widescreen</PresentationFormat>
  <Paragraphs>346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RECOMMENDATION</vt:lpstr>
      <vt:lpstr>What is Recommendation ?</vt:lpstr>
      <vt:lpstr>USE CASES</vt:lpstr>
      <vt:lpstr>Places where Spark Recommendations are used</vt:lpstr>
      <vt:lpstr>Few techniques used in Spark</vt:lpstr>
      <vt:lpstr> Alternating Least Squares (ALS) </vt:lpstr>
      <vt:lpstr>PowerPoint Presentation</vt:lpstr>
      <vt:lpstr>Parameters used for Recommendation</vt:lpstr>
      <vt:lpstr> Model Hyperparameters </vt:lpstr>
      <vt:lpstr>PowerPoint Presentation</vt:lpstr>
      <vt:lpstr>PowerPoint Presentation</vt:lpstr>
      <vt:lpstr>PowerPoint Presentation</vt:lpstr>
      <vt:lpstr> Training Parameter </vt:lpstr>
      <vt:lpstr>PowerPoint Presentation</vt:lpstr>
      <vt:lpstr>PowerPoint Presentation</vt:lpstr>
      <vt:lpstr>Prediction Parameter: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Evaluators for Recommendation:</vt:lpstr>
      <vt:lpstr>PowerPoint Presentation</vt:lpstr>
      <vt:lpstr>Metrics :</vt:lpstr>
      <vt:lpstr>Regression Metrics:</vt:lpstr>
      <vt:lpstr>Ranking Metrics:</vt:lpstr>
      <vt:lpstr>PowerPoint Presentation</vt:lpstr>
      <vt:lpstr>PowerPoint Presentation</vt:lpstr>
      <vt:lpstr>PowerPoint Presentation</vt:lpstr>
      <vt:lpstr>Frequent Pattern Mining: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</dc:title>
  <dc:creator>Sherwin Rodriguez</dc:creator>
  <cp:lastModifiedBy>Saquer, Jamil M</cp:lastModifiedBy>
  <cp:revision>47</cp:revision>
  <dcterms:created xsi:type="dcterms:W3CDTF">2018-11-18T17:54:00Z</dcterms:created>
  <dcterms:modified xsi:type="dcterms:W3CDTF">2018-11-20T14:40:16Z</dcterms:modified>
</cp:coreProperties>
</file>