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4A1D55-D465-4739-83BA-05E5463A3D6E}">
  <a:tblStyle styleId="{CD4A1D55-D465-4739-83BA-05E5463A3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8181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02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fe507e21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fe507e21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14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fe507e2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fe507e2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8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fe507e21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fe507e21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217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fe507e2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fe507e21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9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fe507e21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fe507e21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50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f96a65f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f96a65f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4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fe507e2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fe507e2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2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fe507e2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fe507e2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4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fe507e2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fe507e2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01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6fe507e2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6fe507e21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8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f22c4c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f22c4c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83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56c440f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56c440f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55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6fe507e2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6fe507e2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530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6fe507e2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6fe507e2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07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fe507e21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fe507e21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85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56c440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56c440f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92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094199d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094199d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245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fe507e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fe507e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621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7094199d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7094199d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65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fe507e21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fe507e21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20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fe507e2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fe507e2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8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f82dea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f82dea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Regression give a real number from features -- which are themselves numbers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Error metric between predicted and true values (as opposed to an accuracy rate with classification)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00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6fe507e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6fe507e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44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fe507e2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fe507e2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94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56c440f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356c440f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5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7094199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7094199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384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f22c4c7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f22c4c7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131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6fe507e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6fe507e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986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6fe507e21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6fe507e21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48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f22c4c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6f22c4c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030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356c440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356c440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33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6f22c4c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6f22c4c7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8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f22c4c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f22c4c7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13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094199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094199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80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356c440f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356c440f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771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7094199d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7094199d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380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356c440f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356c440f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367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6fe507e21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6fe507e21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76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fe507e21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fe507e21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74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7094199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7094199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7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094199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094199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8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f82dea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f82dea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0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fe507e2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fe507e2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14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82dea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82deac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26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f96a65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f96a65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2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uri.com/learn/userguide/supervised-learning/random_forest_regression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nlinecourses.science.psu.edu/stat504/node/216/" TargetMode="External"/><Relationship Id="rId5" Type="http://schemas.openxmlformats.org/officeDocument/2006/relationships/hyperlink" Target="http://enhancedatascience.com/2017/07/04/machine-learning-explained-regularization/" TargetMode="External"/><Relationship Id="rId4" Type="http://schemas.openxmlformats.org/officeDocument/2006/relationships/hyperlink" Target="http://spark.apache.org/docs/latest/ml-classification-regression.html#isotonic-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Hormel and Nick Delamora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Example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541725" y="3003600"/>
            <a:ext cx="69762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386" y="1673966"/>
            <a:ext cx="5107840" cy="20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org.apache.spark.ml.regression.GeneralizedLinearRegression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larger, more abstract family of algorithms -- simple linear regression included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00" y="2307774"/>
            <a:ext cx="3397650" cy="25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00" y="2449772"/>
            <a:ext cx="3123097" cy="22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org.apache.spark.ml.regression.GeneralizedLinearRegression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larger, more abstract family of algorithms -- simple linear regression included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Spark has different implementations for simple vs the rest of generalized: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LR model optimized for very large sets of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LR supports more algorithms (e.g. error distr &amp; link function)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control over what kind of regression model you use.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 you may select an expected noise distribution for a variety of families: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(linear)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Binomial (logistic)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Poisson (poisson)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also set a </a:t>
            </a:r>
            <a:r>
              <a:rPr lang="en" u="sng"/>
              <a:t>link</a:t>
            </a:r>
            <a:r>
              <a:rPr lang="en"/>
              <a:t> function which specifies a relationship between linear predictor and expected value of response variable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2355"/>
            <a:ext cx="3702900" cy="283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04825" y="2155025"/>
            <a:ext cx="3702900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</a:rPr>
              <a:t>η or g(μ)</a:t>
            </a:r>
            <a:endParaRPr sz="1800" i="1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9E9E9E"/>
                </a:solidFill>
              </a:rPr>
              <a:t>η = g(E(Y</a:t>
            </a:r>
            <a:r>
              <a:rPr lang="en" sz="1800" i="1" baseline="-25000">
                <a:solidFill>
                  <a:srgbClr val="9E9E9E"/>
                </a:solidFill>
              </a:rPr>
              <a:t>i </a:t>
            </a:r>
            <a:r>
              <a:rPr lang="en" sz="1800" i="1">
                <a:solidFill>
                  <a:srgbClr val="9E9E9E"/>
                </a:solidFill>
              </a:rPr>
              <a:t>))</a:t>
            </a:r>
            <a:endParaRPr sz="1800" i="1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E9E9E"/>
                </a:solidFill>
              </a:rPr>
              <a:t>Where E(Y</a:t>
            </a:r>
            <a:r>
              <a:rPr lang="en" sz="1800" baseline="-25000">
                <a:solidFill>
                  <a:srgbClr val="9E9E9E"/>
                </a:solidFill>
              </a:rPr>
              <a:t>i </a:t>
            </a:r>
            <a:r>
              <a:rPr lang="en" sz="1800">
                <a:solidFill>
                  <a:srgbClr val="9E9E9E"/>
                </a:solidFill>
              </a:rPr>
              <a:t>) is expected value of response variable for some X</a:t>
            </a:r>
            <a:r>
              <a:rPr lang="en" sz="1800" baseline="-25000">
                <a:solidFill>
                  <a:srgbClr val="9E9E9E"/>
                </a:solidFill>
              </a:rPr>
              <a:t>i</a:t>
            </a:r>
            <a:endParaRPr sz="1800" i="1" baseline="-25000"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9E9E9E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83400" y="4286250"/>
            <a:ext cx="34527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Asterisks represent the typical link function for each error distr family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Hyperparameters</a:t>
            </a:r>
            <a:endParaRPr sz="2200">
              <a:solidFill>
                <a:srgbClr val="D9D9D9"/>
              </a:solidFill>
            </a:endParaRPr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952500" y="1167600"/>
          <a:ext cx="7239000" cy="371838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1633675"/>
                <a:gridCol w="1985825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Params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Values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Description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family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Poisson, binomial, gamma, Gaussian, tweedie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Describes error distribution to be used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link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identify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*Options vary based on error distr family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Name of function which gives relationship between linear predictor and and the expected value of the response variable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solver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irls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Solver algorithm used for optimization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variancePower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x ∈ 0, [1, inf)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Power in variance func of Tweedie distr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linkPower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integer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Index in power link function for Tweedie Family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parameters are the same as Linear and Logistic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additional Prediction Parameter: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linkPredictionCol -- the name of a column which will hold output of the link function for each prediction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Parameters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44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Regression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Example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509250"/>
            <a:ext cx="55911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1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&amp; Gen. Linear Regression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summary provided by Spark can help us decide if our model is a good fit for the data (for both simple and generalized linear regression).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Includes many metrics for analysis: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squared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History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list- org.apache.spark.ml.regression.LinearRegressionSummary, or inspect summary object.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Training Summary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Training Summary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75" y="2715663"/>
            <a:ext cx="17240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113" y="1340425"/>
            <a:ext cx="16097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375" y="3093034"/>
            <a:ext cx="1724025" cy="165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25" y="1340424"/>
            <a:ext cx="3923731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91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&amp; Gen. Linear Regression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0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MLlib Regression Models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Evaluators and Model Tuning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org.apache.spark.ml.regression.DecisionTreeRegressor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DT for classification -- output a single number at a leaf node as opposed to a label.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tree to predict numerical outputs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-- can predict nonlinear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Significant risk of overfitting</a:t>
            </a:r>
            <a:endParaRPr u="sng"/>
          </a:p>
        </p:txBody>
      </p:sp>
      <p:sp>
        <p:nvSpPr>
          <p:cNvPr id="195" name="Google Shape;195;p32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graphicFrame>
        <p:nvGraphicFramePr>
          <p:cNvPr id="201" name="Google Shape;201;p33"/>
          <p:cNvGraphicFramePr/>
          <p:nvPr/>
        </p:nvGraphicFramePr>
        <p:xfrm>
          <a:off x="702450" y="1017725"/>
          <a:ext cx="7239000" cy="387078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Params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Value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Description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impurity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4384F">
                        <a:alpha val="7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variance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4384F">
                        <a:alpha val="7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The metric for whether the model should split at a particular leaf node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4384F">
                        <a:alpha val="7038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maxDepth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Can specify maxDepth to avoid overfitting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maxBins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32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How many bins to be created from continuous features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minInfoGain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Min info gain that can be used for a split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minInstancePerNode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Min number samples that end up in a given leaf node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02" name="Google Shape;202;p33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Hyperparameters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0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checkpointInterval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way to save the model’s work while  training so that if nodes in the cluster crash, you don’t lose your work.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set to 10, means the model will get checkpointed every 10 iterations. Set this to -1 to turn off checkpointing. This parameter needs to be set together with a </a:t>
            </a:r>
            <a:r>
              <a:rPr lang="en" u="sng"/>
              <a:t>checkpointDir</a:t>
            </a:r>
            <a:r>
              <a:rPr lang="en"/>
              <a:t> (a directory to checkpoint to) and </a:t>
            </a:r>
            <a:r>
              <a:rPr lang="en" u="sng"/>
              <a:t>useNodeIdCache=true.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HiHellerrrrrr</a:t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Training Parameters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44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Example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50" y="1576388"/>
            <a:ext cx="55149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org.apache.spark.ml.regression.RandomForestRegressor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extension of Decision Trees that makes a prediction using an additive model by combining decisions from a sequence of base models (an average)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org.apache.spark.ml.regression.RandomForestRegressor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extension of Decision Trees that makes a prediction using an additive model by combining decisions from a sequence of base models (an average).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broad technique of using multiple models to obtain better predictive performance is called </a:t>
            </a:r>
            <a:r>
              <a:rPr lang="en" b="1" u="sng"/>
              <a:t>model ensembling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good at handling tabular data with numerical features, or categorical features with fewer than hundreds of categories.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Unlike linear models, random forests are able to capture non-linear interaction between the features and the target.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Gradient-Boosted Trees</a:t>
            </a:r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311700" y="916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org.apache.spark.ml.regression.GBTRegressor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gradient-boosted trees technique makes a weighted prediction by computing a sequence of very simple trees that each are formed from the residuals of the preceding tree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Gradient-Boosted Trees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11700" y="916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org.apache.spark.ml.regression.GBTRegressor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gradient-boosted trees technique makes a weighted prediction by computing a sequence of very simple trees that each are formed from the residuals of the preceding tree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each step: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(best) partitioning of the data is determined,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deviations of the observed values from the respective means (residuals for each partition) are computed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 3-node tree will then be fitted to those residuals, to find another partition that will further reduce the residual (error) variance for the data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and GBTs						   </a:t>
            </a:r>
            <a:r>
              <a:rPr lang="en" sz="2200">
                <a:solidFill>
                  <a:srgbClr val="D9D9D9"/>
                </a:solidFill>
              </a:rPr>
              <a:t>Example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454188"/>
            <a:ext cx="57531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&amp; GBTs</a:t>
            </a:r>
            <a:endParaRPr/>
          </a:p>
        </p:txBody>
      </p:sp>
      <p:graphicFrame>
        <p:nvGraphicFramePr>
          <p:cNvPr id="256" name="Google Shape;256;p41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Model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Parameter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Value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Description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B2B2B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Random Forest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numTrees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Int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Total number trees to train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featureSubsetStrategy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auto, all, sqrt, log2, 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How many features should be considered for splits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B2B2B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Gradient-Boosted Trees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lossType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logistic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The loss func for gbt to minimize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maxIter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Default = 100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Total num iterations before stopping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stepSize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Default = 0.1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x ∈[0,1]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The learning rate; larger step size =&gt; larger jump between iterations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57" name="Google Shape;257;p41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Hyperparameters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79850" y="45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68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u="sng"/>
              <a:t>logical extension of classification:</a:t>
            </a:r>
            <a:endParaRPr u="sng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Yields a </a:t>
            </a:r>
            <a:r>
              <a:rPr lang="en" u="sng"/>
              <a:t>continuous variable</a:t>
            </a:r>
            <a:r>
              <a:rPr lang="en"/>
              <a:t> from a set of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some </a:t>
            </a:r>
            <a:r>
              <a:rPr lang="en" u="sng"/>
              <a:t>metric of error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255425" y="287475"/>
            <a:ext cx="69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Survival Regression</a:t>
            </a: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255425" y="80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org.apache.spark.ml.regression.AFTSurvivalRegression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Survival analysis -  understanding the survival of individuals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6895625" y="287475"/>
            <a:ext cx="188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title"/>
          </p:nvPr>
        </p:nvSpPr>
        <p:spPr>
          <a:xfrm>
            <a:off x="255425" y="287475"/>
            <a:ext cx="684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Survival Regression</a:t>
            </a:r>
            <a:endParaRPr/>
          </a:p>
        </p:txBody>
      </p:sp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>
            <a:off x="255425" y="80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org.apache.spark.ml.regression.AFTSurvivalRegression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Survival analysis -  understanding the survival of individuals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Survival Regression (Accelerated Failure Time) model - used by spark and stores the log of the survival time as oppose to the exact survival time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variation was chosen since it is scalable to large datasets. Each row contributes to the model independently and therefore can be parallelized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1" name="Google Shape;271;p43"/>
          <p:cNvSpPr txBox="1"/>
          <p:nvPr/>
        </p:nvSpPr>
        <p:spPr>
          <a:xfrm>
            <a:off x="5058425" y="28747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255425" y="287475"/>
            <a:ext cx="676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Survival Regression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255425" y="80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org.apache.spark.ml.regression.AFTSurvivalRegression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Survival analysis -  understanding the survival of individuals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Survival Regression (Accelerated Failure Time) model - used by spark and stores the log of the survival time as oppose to the exact survival time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variation was chosen since it is scalable to large datasets. Each row contributes to the model independently and therefore can be parallelized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Instantiated with a parameter that is a set of Quantile Probabilities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quantile - each of any set of values of a variate that divide a frequency distribution into equal groups, each containing the same fraction of the total population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8" name="Google Shape;278;p44"/>
          <p:cNvSpPr txBox="1"/>
          <p:nvPr/>
        </p:nvSpPr>
        <p:spPr>
          <a:xfrm>
            <a:off x="5058425" y="28747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255425" y="287475"/>
            <a:ext cx="676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Survival Regression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255425" y="80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5" name="Google Shape;285;p45"/>
          <p:cNvSpPr txBox="1"/>
          <p:nvPr/>
        </p:nvSpPr>
        <p:spPr>
          <a:xfrm>
            <a:off x="5058425" y="28747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Example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02" y="803575"/>
            <a:ext cx="4492425" cy="41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7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Isotonic Regression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org.apache.spark.ml.regression.IsotonicRegression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Isotonic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Specifies a piecewise linear function that is monotonically increasing, and cannot decrease (works best for data that is going up and to the right)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3" name="Google Shape;293;p46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8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Isotonic Regression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org.apache.spark.ml.regression.IsotonicRegression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Isotonic 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Specifies a piecewise linear function that is monotonically increasing, and cannot decrease (works best for data that is going up and to the right)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Gets a better fit than simple linear regression on this type of data due to it’s flexibility since it is defined piecewise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Includes information on the boundaries and predictions of the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0" name="Google Shape;300;p47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8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Methods - Isotonic Regression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097450"/>
            <a:ext cx="55530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11700" y="47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Scalability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3" name="Google Shape;313;p49"/>
          <p:cNvGraphicFramePr/>
          <p:nvPr/>
        </p:nvGraphicFramePr>
        <p:xfrm>
          <a:off x="864900" y="144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B2B2B2"/>
                          </a:solidFill>
                        </a:rPr>
                        <a:t>Model</a:t>
                      </a:r>
                      <a:endParaRPr sz="1600" b="1"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B2B2B2"/>
                          </a:solidFill>
                        </a:rPr>
                        <a:t>Number Features</a:t>
                      </a:r>
                      <a:endParaRPr sz="1600" b="1"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B2B2B2"/>
                          </a:solidFill>
                        </a:rPr>
                        <a:t>Training Examples</a:t>
                      </a:r>
                      <a:endParaRPr sz="1600" b="1"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Linear Regression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1 to 10 million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Generalized Linear Regression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4096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 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Isotonic Regression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N/A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Millions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Decision Trees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1,000s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Random Forest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10,000s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Gradient-Boosted Trees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1000s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Survival Regression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1 to 10 million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2B2B2"/>
                          </a:solidFill>
                        </a:rPr>
                        <a:t>No limit</a:t>
                      </a:r>
                      <a:endParaRPr>
                        <a:solidFill>
                          <a:srgbClr val="B2B2B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Evaluators and Automating Model Tuning	   </a:t>
            </a:r>
            <a:r>
              <a:rPr lang="en" sz="2200">
                <a:solidFill>
                  <a:srgbClr val="D9D9D9"/>
                </a:solidFill>
              </a:rPr>
              <a:t>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org.apache.spark.ml.evaluation.RegressionEvaluator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core model tuning as classification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Specify an Evaluator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a metric to optimize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pipeline to perform parameter tuning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Evaluators and Automating Model Tuning	   </a:t>
            </a:r>
            <a:r>
              <a:rPr lang="en" sz="2200">
                <a:solidFill>
                  <a:srgbClr val="D9D9D9"/>
                </a:solidFill>
              </a:rPr>
              <a:t>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Step 1</a:t>
            </a:r>
            <a:r>
              <a:rPr lang="en"/>
              <a:t> Build the RegressionEvaluator object and specify two columns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 two required columns are (prediction, label)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Step 2 </a:t>
            </a:r>
            <a:r>
              <a:rPr lang="en"/>
              <a:t>There are four supported metrics to optimize for: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Root Mean Squared Error, Mean Squared Error, R2, and Mean Absolute Error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Step 3 </a:t>
            </a:r>
            <a:r>
              <a:rPr lang="en"/>
              <a:t>Create a Pipeline, ParamGridBuilder, then pass those two and the RegressionEvaluator to build a CrossValidator object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40025" y="437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Viewership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info for a certain movie, such as how many people have watched/shared the trailer, predict how many people are likely to watch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Revenue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growth trajectory, the market, and the time of year, predict a company’s future revenue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Crop Yield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info about the area in which a crop is grown and a recent history of weather conditions, predict total crop yield for a certain plot of land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Evaluators and Automating Model Tuning	   </a:t>
            </a:r>
            <a:r>
              <a:rPr lang="en" sz="2200">
                <a:solidFill>
                  <a:srgbClr val="D9D9D9"/>
                </a:solidFill>
              </a:rPr>
              <a:t>Example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25" y="1065200"/>
            <a:ext cx="54197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													   </a:t>
            </a:r>
            <a:r>
              <a:rPr lang="en" sz="2200">
                <a:solidFill>
                  <a:srgbClr val="D9D9D9"/>
                </a:solidFill>
              </a:rPr>
              <a:t>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3"/>
          <p:cNvSpPr txBox="1">
            <a:spLocks noGrp="1"/>
          </p:cNvSpPr>
          <p:nvPr>
            <p:ph type="body" idx="1"/>
          </p:nvPr>
        </p:nvSpPr>
        <p:spPr>
          <a:xfrm>
            <a:off x="311700" y="898475"/>
            <a:ext cx="8520600" cy="24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org.apache.spark.mllib.evaluation.RegressionMetrics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map the model into this format: (prediction, label) pairs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create a RegressionMetrics object with that formatted model as a parameter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object contains methods that will return statistical values of the data set including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Mean Squared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 Squared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Explained Variance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													   </a:t>
            </a:r>
            <a:r>
              <a:rPr lang="en" sz="2200">
                <a:solidFill>
                  <a:srgbClr val="D9D9D9"/>
                </a:solidFill>
              </a:rPr>
              <a:t>Example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326113"/>
            <a:ext cx="55816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5"/>
          <p:cNvSpPr txBox="1">
            <a:spLocks noGrp="1"/>
          </p:cNvSpPr>
          <p:nvPr>
            <p:ph type="body" idx="1"/>
          </p:nvPr>
        </p:nvSpPr>
        <p:spPr>
          <a:xfrm>
            <a:off x="5012025" y="252700"/>
            <a:ext cx="3542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5291225" y="899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5"/>
          <p:cNvSpPr txBox="1"/>
          <p:nvPr/>
        </p:nvSpPr>
        <p:spPr>
          <a:xfrm>
            <a:off x="496900" y="1262375"/>
            <a:ext cx="80577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Regression can be thought of as an abstraction of classification -- where we wish our model to predict a continuous variable according to a linear combination of input features (the coefficients of which are chosen by regression to minimize error).</a:t>
            </a: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5291225" y="899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6"/>
          <p:cNvSpPr txBox="1"/>
          <p:nvPr/>
        </p:nvSpPr>
        <p:spPr>
          <a:xfrm>
            <a:off x="496900" y="1262375"/>
            <a:ext cx="80577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Simple and Generalized Linear Regression are useful when we have some idea of data distribution, but are interpretable and hard to overfit</a:t>
            </a: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Trees are useful in predicting nonlinear data, but at a higher risk of overfitting</a:t>
            </a: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Spark also includes more context-specific regression models, such as Survival &amp; Isotonic Regression</a:t>
            </a: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7"/>
          <p:cNvSpPr txBox="1"/>
          <p:nvPr/>
        </p:nvSpPr>
        <p:spPr>
          <a:xfrm>
            <a:off x="5291225" y="899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7"/>
          <p:cNvSpPr txBox="1"/>
          <p:nvPr/>
        </p:nvSpPr>
        <p:spPr>
          <a:xfrm>
            <a:off x="496900" y="1262375"/>
            <a:ext cx="80577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Similar to classification, to optimize our model we can:</a:t>
            </a:r>
            <a:endParaRPr sz="1800">
              <a:solidFill>
                <a:srgbClr val="B2B2B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Char char="●"/>
            </a:pPr>
            <a:r>
              <a:rPr lang="en" sz="1800">
                <a:solidFill>
                  <a:srgbClr val="B2B2B2"/>
                </a:solidFill>
              </a:rPr>
              <a:t>Specify an evaluator (RegressionEvaluator) </a:t>
            </a:r>
            <a:endParaRPr sz="1800">
              <a:solidFill>
                <a:srgbClr val="B2B2B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Char char="●"/>
            </a:pPr>
            <a:r>
              <a:rPr lang="en" sz="1800">
                <a:solidFill>
                  <a:srgbClr val="B2B2B2"/>
                </a:solidFill>
              </a:rPr>
              <a:t>choose a metric to optimize for (several available via RegressionMetrics)</a:t>
            </a:r>
            <a:endParaRPr sz="1800">
              <a:solidFill>
                <a:srgbClr val="B2B2B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Char char="●"/>
            </a:pPr>
            <a:r>
              <a:rPr lang="en" sz="1800">
                <a:solidFill>
                  <a:srgbClr val="B2B2B2"/>
                </a:solidFill>
              </a:rPr>
              <a:t>train a pipeline to tune parameters for us</a:t>
            </a:r>
            <a:endParaRPr sz="180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2B2B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https://turi.com/learn/userguide/supervised-learning/random_forest_regression.html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http://spark.apache.org/docs/latest/ml-classification-regression.html#isotonic-regression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http://enhancedatascience.com/2017/07/04/machine-learning-explained-regularization/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https://onlinecourses.science.psu.edu/stat504/node/216/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385750"/>
            <a:ext cx="724852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org.apache.spark.ml.regression.LinearRegression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Assumes that a linear combination of your input features yields a prediction within a Gaussian amount of error of the true value.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25" y="2511698"/>
            <a:ext cx="3418549" cy="2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org.apache.spark.ml.regression.LinearRegression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Assumes that a linear combination of your input features yields a prediction within a Gaussian amount of error of the true value.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3" name="Google Shape;93;p19"/>
          <p:cNvSpPr txBox="1"/>
          <p:nvPr/>
        </p:nvSpPr>
        <p:spPr>
          <a:xfrm>
            <a:off x="5114700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Overview</a:t>
            </a:r>
            <a:endParaRPr sz="2200">
              <a:solidFill>
                <a:srgbClr val="D9D9D9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25" y="2511698"/>
            <a:ext cx="3418549" cy="22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02875" y="2659050"/>
            <a:ext cx="4633200" cy="2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B2B2"/>
                </a:solidFill>
              </a:rPr>
              <a:t>Does not always hold true, but DOES provide a simple model that is easy to interpret and </a:t>
            </a:r>
            <a:r>
              <a:rPr lang="en" sz="1800" u="sng">
                <a:solidFill>
                  <a:srgbClr val="B2B2B2"/>
                </a:solidFill>
              </a:rPr>
              <a:t>hard to overfit.</a:t>
            </a:r>
            <a:endParaRPr sz="1800" u="sng">
              <a:solidFill>
                <a:srgbClr val="B2B2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Hyperparameters</a:t>
            </a:r>
            <a:endParaRPr sz="2200">
              <a:solidFill>
                <a:srgbClr val="D9D9D9"/>
              </a:solidFill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952500" y="1298575"/>
          <a:ext cx="7239000" cy="329166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1633675"/>
                <a:gridCol w="1985825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Params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Values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Description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family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Multinomial or binary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Multiclass vs binary classification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elasticNetParam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Floating point  ∈ [0, 1]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Specifies mix between L1, L2 regularization: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Mix = r*L1 + (1-r)*L2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fitIntercept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Boolean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If true- fits the intercept of response variable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regParam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 &gt;= 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How much weight to five reg term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standardization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Boolean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If true- standardize inputs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4976375" y="445025"/>
            <a:ext cx="37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</a:rPr>
              <a:t>Training Parameters</a:t>
            </a:r>
            <a:endParaRPr sz="2200">
              <a:solidFill>
                <a:srgbClr val="D9D9D9"/>
              </a:solidFill>
            </a:endParaRPr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1167600"/>
          <a:ext cx="7239000" cy="2651580"/>
        </p:xfrm>
        <a:graphic>
          <a:graphicData uri="http://schemas.openxmlformats.org/drawingml/2006/table">
            <a:tbl>
              <a:tblPr>
                <a:noFill/>
                <a:tableStyleId>{CD4A1D55-D465-4739-83BA-05E5463A3D6E}</a:tableStyleId>
              </a:tblPr>
              <a:tblGrid>
                <a:gridCol w="1633675"/>
                <a:gridCol w="1985825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Params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Values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Description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maxIter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100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Upper bound on number passes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tol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10^-6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Allows algorithm to stop before maxIter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weightCol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Default = None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(weight column name)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Used to weight certain rows more than others **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regParam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r &gt;= 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How much weight to five reg term 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standardization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Binary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If true- standardize inputs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Microsoft Office PowerPoint</Application>
  <PresentationFormat>On-screen Show (16:9)</PresentationFormat>
  <Paragraphs>395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Arial</vt:lpstr>
      <vt:lpstr>Simple Dark</vt:lpstr>
      <vt:lpstr>Regression</vt:lpstr>
      <vt:lpstr>Outline</vt:lpstr>
      <vt:lpstr>Introduction</vt:lpstr>
      <vt:lpstr>Use Cases</vt:lpstr>
      <vt:lpstr>PowerPoint Presentation</vt:lpstr>
      <vt:lpstr>Linear Regression</vt:lpstr>
      <vt:lpstr>Linear Regression</vt:lpstr>
      <vt:lpstr>Linear Regression</vt:lpstr>
      <vt:lpstr>Linear Regression</vt:lpstr>
      <vt:lpstr>Linear Regression</vt:lpstr>
      <vt:lpstr>Generalized Linear Regression</vt:lpstr>
      <vt:lpstr>Generalized Linear Regression</vt:lpstr>
      <vt:lpstr>Generalized Linear Regression</vt:lpstr>
      <vt:lpstr>Generalized Linear Regression</vt:lpstr>
      <vt:lpstr>Generalized Linear Regression</vt:lpstr>
      <vt:lpstr>Generalized Linear Regression</vt:lpstr>
      <vt:lpstr>Generalized Linear Regression</vt:lpstr>
      <vt:lpstr>Simple &amp; Gen. Linear Regression</vt:lpstr>
      <vt:lpstr>Simple &amp; Gen. Linear Regression</vt:lpstr>
      <vt:lpstr>Decision Trees</vt:lpstr>
      <vt:lpstr>Decision Trees</vt:lpstr>
      <vt:lpstr>Decision Trees</vt:lpstr>
      <vt:lpstr>Decision Trees</vt:lpstr>
      <vt:lpstr>Random Forest </vt:lpstr>
      <vt:lpstr>Random Forest </vt:lpstr>
      <vt:lpstr>Gradient-Boosted Trees</vt:lpstr>
      <vt:lpstr>Gradient-Boosted Trees</vt:lpstr>
      <vt:lpstr>Random Forests and GBTs         Example</vt:lpstr>
      <vt:lpstr>Random Forests &amp; GBTs</vt:lpstr>
      <vt:lpstr>Advanced Methods - Survival Regression</vt:lpstr>
      <vt:lpstr>Advanced Methods - Survival Regression</vt:lpstr>
      <vt:lpstr>Advanced Methods - Survival Regression</vt:lpstr>
      <vt:lpstr>Advanced Methods - Survival Regression</vt:lpstr>
      <vt:lpstr>Advanced Methods - Isotonic Regression</vt:lpstr>
      <vt:lpstr>Advanced Methods - Isotonic Regression </vt:lpstr>
      <vt:lpstr>Advanced Methods - Isotonic Regression </vt:lpstr>
      <vt:lpstr>Model Scalability </vt:lpstr>
      <vt:lpstr>Evaluators and Automating Model Tuning    Overview </vt:lpstr>
      <vt:lpstr>Evaluators and Automating Model Tuning    Overview </vt:lpstr>
      <vt:lpstr>Evaluators and Automating Model Tuning    Example </vt:lpstr>
      <vt:lpstr>Metrics                Overview </vt:lpstr>
      <vt:lpstr>Metrics                Example </vt:lpstr>
      <vt:lpstr>Conclusion </vt:lpstr>
      <vt:lpstr>Conclusion </vt:lpstr>
      <vt:lpstr>Conclusion 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cp:lastModifiedBy>Saquer, Jamil M</cp:lastModifiedBy>
  <cp:revision>1</cp:revision>
  <dcterms:modified xsi:type="dcterms:W3CDTF">2018-11-15T14:06:59Z</dcterms:modified>
</cp:coreProperties>
</file>