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embeddedFontLst>
    <p:embeddedFont>
      <p:font typeface="Lato" panose="020B060402020202020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
      <p:font typeface="Georgia" panose="02040502050405020303" pitchFamily="18" charset="0"/>
      <p:regular r:id="rId74"/>
      <p:bold r:id="rId75"/>
      <p:italic r:id="rId76"/>
      <p:boldItalic r:id="rId77"/>
    </p:embeddedFont>
    <p:embeddedFont>
      <p:font typeface="Montserrat" panose="020B060402020202020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6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11865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847b8d10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847b8d10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254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83b64284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83b64284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22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83b64284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83b64284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27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83b64284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83b6428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13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83b6428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83b6428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32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83b6428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83b6428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237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83b64284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83b64284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7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83b64284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83b64284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70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83b64284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83b64284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output to this slide. </a:t>
            </a:r>
            <a:endParaRPr/>
          </a:p>
        </p:txBody>
      </p:sp>
    </p:spTree>
    <p:extLst>
      <p:ext uri="{BB962C8B-B14F-4D97-AF65-F5344CB8AC3E}">
        <p14:creationId xmlns:p14="http://schemas.microsoft.com/office/powerpoint/2010/main" val="136783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83b64284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83b64284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30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508b0c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508b0c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feature space expands in dimensionality, the data becomes increasingly sparse; the data needed to fill this space for statistically meaningful results increase rapidly with any increase in dimensionality.</a:t>
            </a:r>
            <a:endParaRPr/>
          </a:p>
          <a:p>
            <a:pPr marL="0" lvl="0" indent="0" algn="l" rtl="0">
              <a:spcBef>
                <a:spcPts val="0"/>
              </a:spcBef>
              <a:spcAft>
                <a:spcPts val="0"/>
              </a:spcAft>
              <a:buNone/>
            </a:pPr>
            <a:r>
              <a:rPr lang="en"/>
              <a:t>-More noise; </a:t>
            </a:r>
            <a:endParaRPr/>
          </a:p>
        </p:txBody>
      </p:sp>
    </p:spTree>
    <p:extLst>
      <p:ext uri="{BB962C8B-B14F-4D97-AF65-F5344CB8AC3E}">
        <p14:creationId xmlns:p14="http://schemas.microsoft.com/office/powerpoint/2010/main" val="516384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847b8d10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847b8d10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311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847b8d10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847b8d10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878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83b64284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83b64284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590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847b8d10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847b8d10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have no probabilistic way to determine which cluster an element belongs to -&gt; Hard assignment </a:t>
            </a:r>
            <a:endParaRPr/>
          </a:p>
        </p:txBody>
      </p:sp>
    </p:spTree>
    <p:extLst>
      <p:ext uri="{BB962C8B-B14F-4D97-AF65-F5344CB8AC3E}">
        <p14:creationId xmlns:p14="http://schemas.microsoft.com/office/powerpoint/2010/main" val="148906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847b8d10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847b8d10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069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847b8d10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847b8d10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generalize the k-means by measuring uncertainty in cluster assignment by comparing the distances of each point to all cluster centers, rather than focusing on just the closest. You also want to allow the cluster boundaries to be ellipses rather than circles so that it can be flexible to the dataset like above.</a:t>
            </a:r>
            <a:endParaRPr/>
          </a:p>
        </p:txBody>
      </p:sp>
    </p:spTree>
    <p:extLst>
      <p:ext uri="{BB962C8B-B14F-4D97-AF65-F5344CB8AC3E}">
        <p14:creationId xmlns:p14="http://schemas.microsoft.com/office/powerpoint/2010/main" val="194258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7506d82e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7506d82e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-Makes different assumptions than bisecting k-means or k-means do. These algorithms try to group data by reducing the sum of squared distances from the center of the cluster, but GMM assumes that each cluster produces data based upon random draws from a Gaussian distribution.</a:t>
            </a:r>
            <a:endParaRPr/>
          </a:p>
          <a:p>
            <a:pPr marL="0" lvl="0" indent="0" algn="l" rtl="0">
              <a:spcBef>
                <a:spcPts val="0"/>
              </a:spcBef>
              <a:spcAft>
                <a:spcPts val="0"/>
              </a:spcAft>
              <a:buNone/>
            </a:pPr>
            <a:r>
              <a:rPr lang="en"/>
              <a:t>-A function of a continuous random variable, whose integral across an interval gives the probability that the value of the variable lies within the same interval.</a:t>
            </a:r>
            <a:endParaRPr/>
          </a:p>
        </p:txBody>
      </p:sp>
    </p:spTree>
    <p:extLst>
      <p:ext uri="{BB962C8B-B14F-4D97-AF65-F5344CB8AC3E}">
        <p14:creationId xmlns:p14="http://schemas.microsoft.com/office/powerpoint/2010/main" val="3543247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83828746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83828746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15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83828746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83828746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868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83828746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83828746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-Soft-boundary</a:t>
            </a:r>
            <a:endParaRPr/>
          </a:p>
        </p:txBody>
      </p:sp>
    </p:spTree>
    <p:extLst>
      <p:ext uri="{BB962C8B-B14F-4D97-AF65-F5344CB8AC3E}">
        <p14:creationId xmlns:p14="http://schemas.microsoft.com/office/powerpoint/2010/main" val="345809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7508b0c0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7508b0c0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-deriving a concise representation of the underlying structure of a given dataset</a:t>
            </a:r>
            <a:endParaRPr/>
          </a:p>
          <a:p>
            <a:pPr marL="0" lvl="0" indent="0" algn="l" rtl="0">
              <a:spcBef>
                <a:spcPts val="0"/>
              </a:spcBef>
              <a:spcAft>
                <a:spcPts val="0"/>
              </a:spcAft>
              <a:buNone/>
            </a:pPr>
            <a:r>
              <a:rPr lang="en"/>
              <a:t>-If the majority of values in a dataset cluster into a larger group with several small groups on the outside, those groups might warrant further investigation.</a:t>
            </a:r>
            <a:endParaRPr/>
          </a:p>
          <a:p>
            <a:pPr marL="0" lvl="0" indent="0" algn="l" rtl="0">
              <a:spcBef>
                <a:spcPts val="0"/>
              </a:spcBef>
              <a:spcAft>
                <a:spcPts val="0"/>
              </a:spcAft>
              <a:buNone/>
            </a:pPr>
            <a:r>
              <a:rPr lang="en"/>
              <a:t>-By looking at large bodies of text, it is possible to find topics that exist across those different documents.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9213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83828746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83828746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clusters only consider ones that are closest to themselves.</a:t>
            </a:r>
            <a:endParaRPr/>
          </a:p>
          <a:p>
            <a:pPr marL="0" lvl="0" indent="0" algn="l" rtl="0">
              <a:spcBef>
                <a:spcPts val="0"/>
              </a:spcBef>
              <a:spcAft>
                <a:spcPts val="0"/>
              </a:spcAft>
              <a:buNone/>
            </a:pPr>
            <a:r>
              <a:rPr lang="en"/>
              <a:t>-Result with a smooth Gaussian model</a:t>
            </a:r>
            <a:endParaRPr/>
          </a:p>
          <a:p>
            <a:pPr marL="0" lvl="0" indent="0" algn="l" rtl="0">
              <a:spcBef>
                <a:spcPts val="0"/>
              </a:spcBef>
              <a:spcAft>
                <a:spcPts val="0"/>
              </a:spcAft>
              <a:buNone/>
            </a:pPr>
            <a:r>
              <a:rPr lang="en"/>
              <a:t>-Can sometime miss the globally optimal solution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3460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83828746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483828746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796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83828746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8382874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970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83828746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483828746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940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83828746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83828746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maximize the likelihood of the data</a:t>
            </a:r>
            <a:endParaRPr/>
          </a:p>
        </p:txBody>
      </p:sp>
    </p:spTree>
    <p:extLst>
      <p:ext uri="{BB962C8B-B14F-4D97-AF65-F5344CB8AC3E}">
        <p14:creationId xmlns:p14="http://schemas.microsoft.com/office/powerpoint/2010/main" val="2558822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8382874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48382874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666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483828746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483828746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545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847b8d102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847b8d10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32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8382874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48382874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50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483828746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483828746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7508b0c0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7508b0c0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77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83828746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83828746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-maxIter: total number of iterations over the data; default 100</a:t>
            </a:r>
            <a:endParaRPr/>
          </a:p>
          <a:p>
            <a:pPr marL="0" lvl="0" indent="0" algn="l" rtl="0">
              <a:spcBef>
                <a:spcPts val="0"/>
              </a:spcBef>
              <a:spcAft>
                <a:spcPts val="0"/>
              </a:spcAft>
              <a:buNone/>
            </a:pPr>
            <a:r>
              <a:rPr lang="en"/>
              <a:t>-tol: threshold value; smaller value can lead to higher accuracy at the cost of more computing power; default 0.01</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41688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83828746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83828746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456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83828746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48382874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Dir-ik-let</a:t>
            </a:r>
            <a:endParaRPr/>
          </a:p>
        </p:txBody>
      </p:sp>
    </p:spTree>
    <p:extLst>
      <p:ext uri="{BB962C8B-B14F-4D97-AF65-F5344CB8AC3E}">
        <p14:creationId xmlns:p14="http://schemas.microsoft.com/office/powerpoint/2010/main" val="38947378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83828746a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83828746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Plsa: Probabilistic latent semantic analysis: probabilistic latent semantic indexing.  </a:t>
            </a:r>
            <a:endParaRPr/>
          </a:p>
        </p:txBody>
      </p:sp>
    </p:spTree>
    <p:extLst>
      <p:ext uri="{BB962C8B-B14F-4D97-AF65-F5344CB8AC3E}">
        <p14:creationId xmlns:p14="http://schemas.microsoft.com/office/powerpoint/2010/main" val="1038214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83828746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483828746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931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83828746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8382874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1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483828746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483828746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679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83828746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83828746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446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483828746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483828746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generation next slide. </a:t>
            </a:r>
            <a:endParaRPr/>
          </a:p>
        </p:txBody>
      </p:sp>
    </p:spTree>
    <p:extLst>
      <p:ext uri="{BB962C8B-B14F-4D97-AF65-F5344CB8AC3E}">
        <p14:creationId xmlns:p14="http://schemas.microsoft.com/office/powerpoint/2010/main" val="1147888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83828746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483828746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this algorithm shown uses c instead of z to represent the topic. </a:t>
            </a:r>
            <a:endParaRPr/>
          </a:p>
        </p:txBody>
      </p:sp>
    </p:spTree>
    <p:extLst>
      <p:ext uri="{BB962C8B-B14F-4D97-AF65-F5344CB8AC3E}">
        <p14:creationId xmlns:p14="http://schemas.microsoft.com/office/powerpoint/2010/main" val="16636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7508b0c06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7508b0c0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693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483b64284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483b64284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700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83b64284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83b64284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14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83b64284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83b64284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8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483828746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483828746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mention you can always do the algorithm.explainParam to get this information from spark. </a:t>
            </a:r>
            <a:endParaRPr/>
          </a:p>
        </p:txBody>
      </p:sp>
    </p:spTree>
    <p:extLst>
      <p:ext uri="{BB962C8B-B14F-4D97-AF65-F5344CB8AC3E}">
        <p14:creationId xmlns:p14="http://schemas.microsoft.com/office/powerpoint/2010/main" val="5574702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83b64284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83b64284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2838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483b64284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483b64284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 OUT TO SHOW THIS ON DATABRICKS </a:t>
            </a:r>
            <a:endParaRPr/>
          </a:p>
        </p:txBody>
      </p:sp>
    </p:spTree>
    <p:extLst>
      <p:ext uri="{BB962C8B-B14F-4D97-AF65-F5344CB8AC3E}">
        <p14:creationId xmlns:p14="http://schemas.microsoft.com/office/powerpoint/2010/main" val="18127117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483b64284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483b64284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480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483b64284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483b64284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344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83b64284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83b64284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 LDA? Teacher example (not knowing topic of paper/wanting to grade or TA grade it)</a:t>
            </a:r>
            <a:endParaRPr/>
          </a:p>
        </p:txBody>
      </p:sp>
    </p:spTree>
    <p:extLst>
      <p:ext uri="{BB962C8B-B14F-4D97-AF65-F5344CB8AC3E}">
        <p14:creationId xmlns:p14="http://schemas.microsoft.com/office/powerpoint/2010/main" val="17765702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83b6428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83b6428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5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47b8d10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47b8d10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9971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483b64284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483b64284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8644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483b642845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483b642845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Blab a little bit about each section</a:t>
            </a:r>
            <a:endParaRPr/>
          </a:p>
        </p:txBody>
      </p:sp>
    </p:spTree>
    <p:extLst>
      <p:ext uri="{BB962C8B-B14F-4D97-AF65-F5344CB8AC3E}">
        <p14:creationId xmlns:p14="http://schemas.microsoft.com/office/powerpoint/2010/main" val="35291426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83828746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83828746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659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4847b8d10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4847b8d10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46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508b0c0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508b0c0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 user-specified number of clusters are randomly assigned to different points in the dataset. The unassigned points are then assigned to a cluster based on their proximity to the previously assigned point.</a:t>
            </a:r>
            <a:endParaRPr/>
          </a:p>
          <a:p>
            <a:pPr marL="0" lvl="0" indent="0" algn="l" rtl="0">
              <a:spcBef>
                <a:spcPts val="0"/>
              </a:spcBef>
              <a:spcAft>
                <a:spcPts val="0"/>
              </a:spcAft>
              <a:buNone/>
            </a:pPr>
            <a:r>
              <a:rPr lang="en"/>
              <a:t>-Just because there is a cluster formed in the dataset, it doesn’t mean that cluster will fall into the same centroid.</a:t>
            </a:r>
            <a:endParaRPr/>
          </a:p>
        </p:txBody>
      </p:sp>
    </p:spTree>
    <p:extLst>
      <p:ext uri="{BB962C8B-B14F-4D97-AF65-F5344CB8AC3E}">
        <p14:creationId xmlns:p14="http://schemas.microsoft.com/office/powerpoint/2010/main" val="125156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7508b0c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7508b0c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not an easy task</a:t>
            </a:r>
            <a:endParaRPr/>
          </a:p>
          <a:p>
            <a:pPr marL="0" lvl="0" indent="0" algn="l" rtl="0">
              <a:spcBef>
                <a:spcPts val="0"/>
              </a:spcBef>
              <a:spcAft>
                <a:spcPts val="0"/>
              </a:spcAft>
              <a:buNone/>
            </a:pPr>
            <a:r>
              <a:rPr lang="en"/>
              <a:t>-Compute the sum of squared error for some values of K such as 2,3,4,5,6, and so on.</a:t>
            </a:r>
            <a:endParaRPr/>
          </a:p>
          <a:p>
            <a:pPr marL="0" lvl="0" indent="0" algn="l" rtl="0">
              <a:spcBef>
                <a:spcPts val="0"/>
              </a:spcBef>
              <a:spcAft>
                <a:spcPts val="0"/>
              </a:spcAft>
              <a:buNone/>
            </a:pPr>
            <a:r>
              <a:rPr lang="en"/>
              <a:t>-SSE is defined as the sum of the squared distance between each member of the cluster and its centroid. Also called Variance</a:t>
            </a:r>
            <a:endParaRPr/>
          </a:p>
          <a:p>
            <a:pPr marL="0" lvl="0" indent="0" algn="l" rtl="0">
              <a:spcBef>
                <a:spcPts val="0"/>
              </a:spcBef>
              <a:spcAft>
                <a:spcPts val="0"/>
              </a:spcAft>
              <a:buNone/>
            </a:pPr>
            <a:r>
              <a:rPr lang="en"/>
              <a:t>-Heuristic - this may or may not work well in your dataset. There can be multiple elbows, or no elbow at all. In those cases, you just try out those elbows and see which one yields the best result.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1341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7508b0c0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7508b0c0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clusters</a:t>
            </a:r>
            <a:endParaRPr/>
          </a:p>
          <a:p>
            <a:pPr marL="0" lvl="0" indent="0" algn="l" rtl="0">
              <a:spcBef>
                <a:spcPts val="0"/>
              </a:spcBef>
              <a:spcAft>
                <a:spcPts val="0"/>
              </a:spcAft>
              <a:buNone/>
            </a:pPr>
            <a:r>
              <a:rPr lang="en"/>
              <a:t>-The initialization mode is the algorithm that determines the starting locations of the centroids.</a:t>
            </a:r>
            <a:endParaRPr/>
          </a:p>
          <a:p>
            <a:pPr marL="0" lvl="0" indent="0" algn="l" rtl="0">
              <a:spcBef>
                <a:spcPts val="0"/>
              </a:spcBef>
              <a:spcAft>
                <a:spcPts val="0"/>
              </a:spcAft>
              <a:buNone/>
            </a:pPr>
            <a:r>
              <a:rPr lang="en"/>
              <a:t>-it determines the number of steps in the kmeans || algorithm</a:t>
            </a:r>
            <a:endParaRPr/>
          </a:p>
          <a:p>
            <a:pPr marL="0" lvl="0" indent="0" algn="l" rtl="0">
              <a:spcBef>
                <a:spcPts val="0"/>
              </a:spcBef>
              <a:spcAft>
                <a:spcPts val="0"/>
              </a:spcAft>
              <a:buNone/>
            </a:pPr>
            <a:r>
              <a:rPr lang="en"/>
              <a:t>-Specifies the number of iterations; must be greater than 0; default is 2</a:t>
            </a:r>
            <a:endParaRPr/>
          </a:p>
          <a:p>
            <a:pPr marL="0" lvl="0" indent="0" algn="l" rtl="0">
              <a:spcBef>
                <a:spcPts val="0"/>
              </a:spcBef>
              <a:spcAft>
                <a:spcPts val="0"/>
              </a:spcAft>
              <a:buNone/>
            </a:pPr>
            <a:r>
              <a:rPr lang="en"/>
              <a:t>-Specifies a threshold value; termination condition; default is 0.0001</a:t>
            </a:r>
            <a:endParaRPr/>
          </a:p>
        </p:txBody>
      </p:sp>
    </p:spTree>
    <p:extLst>
      <p:ext uri="{BB962C8B-B14F-4D97-AF65-F5344CB8AC3E}">
        <p14:creationId xmlns:p14="http://schemas.microsoft.com/office/powerpoint/2010/main" val="17973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hyperlink" Target="https://medium.com/nanonets/topic-modeling-with-lsa-psla-lda-and-lda2vec-555ff65b0b05" TargetMode="External"/><Relationship Id="rId3" Type="http://schemas.openxmlformats.org/officeDocument/2006/relationships/hyperlink" Target="http://stanford.edu/class/ee103/visualizations/kmeans/kmeans.html" TargetMode="External"/><Relationship Id="rId7" Type="http://schemas.openxmlformats.org/officeDocument/2006/relationships/hyperlink" Target="https://www.linkedin.com/pulse/initial-investigation-k-means-bisecting-algorithms-dave-blodgett/"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hyperlink" Target="https://spark.apache.org/docs/latest/mllib-clustering.html#bisecting-k-means" TargetMode="External"/><Relationship Id="rId5" Type="http://schemas.openxmlformats.org/officeDocument/2006/relationships/hyperlink" Target="https://github.com/llSourcell/Gaussian_Mixture_Models/blob/master/intro_to_gmm_&amp;_em.ipynb" TargetMode="External"/><Relationship Id="rId4" Type="http://schemas.openxmlformats.org/officeDocument/2006/relationships/hyperlink" Target="https://jakevdp.github.io/PythonDataScienceHandbook/05.12-gaussian-mixtures.htm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anford.edu/class/ee103/visualizations/kmeans/kmeans.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Chapter 29. Unsupervised Learning</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Jesse Simpson, JunHyeong Lee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5" name="Google Shape;195;p22"/>
          <p:cNvPicPr preferRelativeResize="0"/>
          <p:nvPr/>
        </p:nvPicPr>
        <p:blipFill>
          <a:blip r:embed="rId3">
            <a:alphaModFix/>
          </a:blip>
          <a:stretch>
            <a:fillRect/>
          </a:stretch>
        </p:blipFill>
        <p:spPr>
          <a:xfrm>
            <a:off x="1297502" y="393750"/>
            <a:ext cx="4686050" cy="1762125"/>
          </a:xfrm>
          <a:prstGeom prst="rect">
            <a:avLst/>
          </a:prstGeom>
          <a:noFill/>
          <a:ln>
            <a:noFill/>
          </a:ln>
        </p:spPr>
      </p:pic>
      <p:pic>
        <p:nvPicPr>
          <p:cNvPr id="196" name="Google Shape;196;p22"/>
          <p:cNvPicPr preferRelativeResize="0"/>
          <p:nvPr/>
        </p:nvPicPr>
        <p:blipFill>
          <a:blip r:embed="rId4">
            <a:alphaModFix/>
          </a:blip>
          <a:stretch>
            <a:fillRect/>
          </a:stretch>
        </p:blipFill>
        <p:spPr>
          <a:xfrm>
            <a:off x="1297500" y="2232574"/>
            <a:ext cx="4686050" cy="1762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Bisecting K-Means</a:t>
            </a:r>
            <a:endParaRPr sz="3000"/>
          </a:p>
        </p:txBody>
      </p:sp>
      <p:sp>
        <p:nvSpPr>
          <p:cNvPr id="202" name="Google Shape;202;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K-means</a:t>
            </a:r>
            <a:endParaRPr/>
          </a:p>
        </p:txBody>
      </p:sp>
      <p:sp>
        <p:nvSpPr>
          <p:cNvPr id="208" name="Google Shape;208;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Bisecting K-means is a variant of K-means. </a:t>
            </a:r>
            <a:endParaRPr>
              <a:latin typeface="Times New Roman"/>
              <a:ea typeface="Times New Roman"/>
              <a:cs typeface="Times New Roman"/>
              <a:sym typeface="Times New Roman"/>
            </a:endParaRPr>
          </a:p>
          <a:p>
            <a:pPr marL="0" lvl="0" indent="0" algn="l" rtl="0">
              <a:spcBef>
                <a:spcPts val="1600"/>
              </a:spcBef>
              <a:spcAft>
                <a:spcPts val="0"/>
              </a:spcAft>
              <a:buNone/>
            </a:pPr>
            <a:r>
              <a:rPr lang="en">
                <a:latin typeface="Times New Roman"/>
                <a:ea typeface="Times New Roman"/>
                <a:cs typeface="Times New Roman"/>
                <a:sym typeface="Times New Roman"/>
              </a:rPr>
              <a:t>The core difference is that instead of clustering points by starting “bottom-up” and assigning a bunch of different groups in the data, Bisecting K-means is a top-down clustering method. </a:t>
            </a:r>
            <a:endParaRPr>
              <a:latin typeface="Times New Roman"/>
              <a:ea typeface="Times New Roman"/>
              <a:cs typeface="Times New Roman"/>
              <a:sym typeface="Times New Roman"/>
            </a:endParaRPr>
          </a:p>
          <a:p>
            <a:pPr marL="0" lvl="0" indent="0" algn="l" rtl="0">
              <a:spcBef>
                <a:spcPts val="1600"/>
              </a:spcBef>
              <a:spcAft>
                <a:spcPts val="0"/>
              </a:spcAft>
              <a:buNone/>
            </a:pPr>
            <a:r>
              <a:rPr lang="en">
                <a:latin typeface="Times New Roman"/>
                <a:ea typeface="Times New Roman"/>
                <a:cs typeface="Times New Roman"/>
                <a:sym typeface="Times New Roman"/>
              </a:rPr>
              <a:t>This means that it will start by creating a </a:t>
            </a:r>
            <a:r>
              <a:rPr lang="en" b="1">
                <a:latin typeface="Times New Roman"/>
                <a:ea typeface="Times New Roman"/>
                <a:cs typeface="Times New Roman"/>
                <a:sym typeface="Times New Roman"/>
              </a:rPr>
              <a:t>single</a:t>
            </a:r>
            <a:r>
              <a:rPr lang="en">
                <a:latin typeface="Times New Roman"/>
                <a:ea typeface="Times New Roman"/>
                <a:cs typeface="Times New Roman"/>
                <a:sym typeface="Times New Roman"/>
              </a:rPr>
              <a:t> group and then splitting that group into smaller groups in order to end up with the number of clusters specified by the user. </a:t>
            </a:r>
            <a:endParaRPr>
              <a:latin typeface="Times New Roman"/>
              <a:ea typeface="Times New Roman"/>
              <a:cs typeface="Times New Roman"/>
              <a:sym typeface="Times New Roman"/>
            </a:endParaRPr>
          </a:p>
          <a:p>
            <a:pPr marL="0" lvl="0" indent="0" algn="l" rtl="0">
              <a:spcBef>
                <a:spcPts val="1600"/>
              </a:spcBef>
              <a:spcAft>
                <a:spcPts val="0"/>
              </a:spcAft>
              <a:buNone/>
            </a:pPr>
            <a:r>
              <a:rPr lang="en">
                <a:latin typeface="Times New Roman"/>
                <a:ea typeface="Times New Roman"/>
                <a:cs typeface="Times New Roman"/>
                <a:sym typeface="Times New Roman"/>
              </a:rPr>
              <a:t>This is </a:t>
            </a:r>
            <a:r>
              <a:rPr lang="en" i="1">
                <a:latin typeface="Times New Roman"/>
                <a:ea typeface="Times New Roman"/>
                <a:cs typeface="Times New Roman"/>
                <a:sym typeface="Times New Roman"/>
              </a:rPr>
              <a:t>usually</a:t>
            </a:r>
            <a:r>
              <a:rPr lang="en">
                <a:latin typeface="Times New Roman"/>
                <a:ea typeface="Times New Roman"/>
                <a:cs typeface="Times New Roman"/>
                <a:sym typeface="Times New Roman"/>
              </a:rPr>
              <a:t> a faster method than K-means and will yield different results.</a:t>
            </a:r>
            <a:endParaRPr>
              <a:latin typeface="Times New Roman"/>
              <a:ea typeface="Times New Roman"/>
              <a:cs typeface="Times New Roman"/>
              <a:sym typeface="Times New Roman"/>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Overview</a:t>
            </a:r>
            <a:endParaRPr/>
          </a:p>
        </p:txBody>
      </p:sp>
      <p:sp>
        <p:nvSpPr>
          <p:cNvPr id="214" name="Google Shape;21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solidFill>
                  <a:srgbClr val="FFFFFF"/>
                </a:solidFill>
                <a:latin typeface="Times New Roman"/>
                <a:ea typeface="Times New Roman"/>
                <a:cs typeface="Times New Roman"/>
                <a:sym typeface="Times New Roman"/>
              </a:rPr>
              <a:t>Initial Conditions:</a:t>
            </a:r>
            <a:endParaRPr sz="1200" u="sng">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Start with all of the points in one centroid (i.e. Cluster) </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But, still decide on the total number of clusters desired</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Loop: until the stopping condition for the number of Clusters has been reached</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Loop: for every cluster</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Measure the total error for the parent cluster in this loop's iteration</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Apply the K-Means Algorithm to the cluster with k= 2</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Measure the total SSE(Sum of Squared Error) error of the children clusters compared to their parent cluster</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Chose the cluster split that gives the lowest error and commit this split</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  	End Loop</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End Loop</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Continued. </a:t>
            </a:r>
            <a:endParaRPr/>
          </a:p>
        </p:txBody>
      </p:sp>
      <p:sp>
        <p:nvSpPr>
          <p:cNvPr id="220" name="Google Shape;22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Times New Roman"/>
                <a:ea typeface="Times New Roman"/>
                <a:cs typeface="Times New Roman"/>
                <a:sym typeface="Times New Roman"/>
              </a:rPr>
              <a:t>Unlike with the K-Means Algorithm, you don’t initialize an K Number of centroids before the algorithm starts because we start with one cluster.</a:t>
            </a:r>
            <a:endParaRPr sz="12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 sz="1200">
                <a:solidFill>
                  <a:srgbClr val="FFFFFF"/>
                </a:solidFill>
                <a:latin typeface="Times New Roman"/>
                <a:ea typeface="Times New Roman"/>
                <a:cs typeface="Times New Roman"/>
                <a:sym typeface="Times New Roman"/>
              </a:rPr>
              <a:t>Remember, it is the random initialization of centroids to points for each cluster before the main algorithm of the K-Means algorithm starts that can help for collapsing on local minima instead of global minima. </a:t>
            </a:r>
            <a:endParaRPr sz="12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r>
              <a:rPr lang="en" sz="1200">
                <a:solidFill>
                  <a:srgbClr val="FFFFFF"/>
                </a:solidFill>
                <a:latin typeface="Times New Roman"/>
                <a:ea typeface="Times New Roman"/>
                <a:cs typeface="Times New Roman"/>
                <a:sym typeface="Times New Roman"/>
              </a:rPr>
              <a:t>Like with the K-Means Algorithm, a predetermined number of clusters still must be decided on before the main algorithm is started, which serves as the stopping condition for the algorithm.</a:t>
            </a:r>
            <a:endParaRPr sz="120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 = 4</a:t>
            </a:r>
            <a:endParaRPr/>
          </a:p>
        </p:txBody>
      </p:sp>
      <p:sp>
        <p:nvSpPr>
          <p:cNvPr id="226" name="Google Shape;22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7" name="Google Shape;227;p27"/>
          <p:cNvPicPr preferRelativeResize="0"/>
          <p:nvPr/>
        </p:nvPicPr>
        <p:blipFill>
          <a:blip r:embed="rId3">
            <a:alphaModFix/>
          </a:blip>
          <a:stretch>
            <a:fillRect/>
          </a:stretch>
        </p:blipFill>
        <p:spPr>
          <a:xfrm>
            <a:off x="1753325" y="522938"/>
            <a:ext cx="5997401" cy="4620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K-means in Spark</a:t>
            </a:r>
            <a:endParaRPr/>
          </a:p>
        </p:txBody>
      </p:sp>
      <p:sp>
        <p:nvSpPr>
          <p:cNvPr id="233" name="Google Shape;23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Model Hyperparameters:</a:t>
            </a:r>
            <a:endParaRPr sz="1200">
              <a:latin typeface="Times New Roman"/>
              <a:ea typeface="Times New Roman"/>
              <a:cs typeface="Times New Roman"/>
              <a:sym typeface="Times New Roman"/>
            </a:endParaRPr>
          </a:p>
          <a:p>
            <a:pPr marL="0" lvl="0" indent="0" algn="l" rtl="0">
              <a:spcBef>
                <a:spcPts val="1600"/>
              </a:spcBef>
              <a:spcAft>
                <a:spcPts val="0"/>
              </a:spcAft>
              <a:buClr>
                <a:srgbClr val="000000"/>
              </a:buClr>
              <a:buSzPts val="1100"/>
              <a:buFont typeface="Arial"/>
              <a:buNone/>
            </a:pPr>
            <a:r>
              <a:rPr lang="en" sz="1200" b="1" i="1">
                <a:latin typeface="Times New Roman"/>
                <a:ea typeface="Times New Roman"/>
                <a:cs typeface="Times New Roman"/>
                <a:sym typeface="Times New Roman"/>
              </a:rPr>
              <a:t>k</a:t>
            </a:r>
            <a:r>
              <a:rPr lang="en" sz="1200">
                <a:latin typeface="Times New Roman"/>
                <a:ea typeface="Times New Roman"/>
                <a:cs typeface="Times New Roman"/>
                <a:sym typeface="Times New Roman"/>
              </a:rPr>
              <a:t>:  This is the number of clusters that you would like to end up with.</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Training Parameters:</a:t>
            </a:r>
            <a:endParaRPr sz="1200">
              <a:latin typeface="Times New Roman"/>
              <a:ea typeface="Times New Roman"/>
              <a:cs typeface="Times New Roman"/>
              <a:sym typeface="Times New Roman"/>
            </a:endParaRPr>
          </a:p>
          <a:p>
            <a:pPr marL="0" lvl="0" indent="0" algn="l" rtl="0">
              <a:lnSpc>
                <a:spcPct val="142857"/>
              </a:lnSpc>
              <a:spcBef>
                <a:spcPts val="1600"/>
              </a:spcBef>
              <a:spcAft>
                <a:spcPts val="0"/>
              </a:spcAft>
              <a:buNone/>
            </a:pPr>
            <a:r>
              <a:rPr lang="en" sz="1200" b="1" i="1">
                <a:solidFill>
                  <a:srgbClr val="FFFFFF"/>
                </a:solidFill>
                <a:latin typeface="Times New Roman"/>
                <a:ea typeface="Times New Roman"/>
                <a:cs typeface="Times New Roman"/>
                <a:sym typeface="Times New Roman"/>
              </a:rPr>
              <a:t>maxIterations</a:t>
            </a:r>
            <a:r>
              <a:rPr lang="en" sz="1200">
                <a:solidFill>
                  <a:srgbClr val="FFFFFF"/>
                </a:solidFill>
                <a:latin typeface="Times New Roman"/>
                <a:ea typeface="Times New Roman"/>
                <a:cs typeface="Times New Roman"/>
                <a:sym typeface="Times New Roman"/>
              </a:rPr>
              <a:t>: the max number of k-means iterations to split clusters (default: 20)</a:t>
            </a:r>
            <a:endParaRPr sz="1200">
              <a:solidFill>
                <a:srgbClr val="FFFFFF"/>
              </a:solidFill>
              <a:latin typeface="Times New Roman"/>
              <a:ea typeface="Times New Roman"/>
              <a:cs typeface="Times New Roman"/>
              <a:sym typeface="Times New Roman"/>
            </a:endParaRPr>
          </a:p>
          <a:p>
            <a:pPr marL="0" lvl="0" indent="0" algn="l" rtl="0">
              <a:lnSpc>
                <a:spcPct val="142857"/>
              </a:lnSpc>
              <a:spcBef>
                <a:spcPts val="800"/>
              </a:spcBef>
              <a:spcAft>
                <a:spcPts val="0"/>
              </a:spcAft>
              <a:buNone/>
            </a:pPr>
            <a:r>
              <a:rPr lang="en" sz="1200" b="1" i="1">
                <a:solidFill>
                  <a:srgbClr val="FFFFFF"/>
                </a:solidFill>
                <a:latin typeface="Times New Roman"/>
                <a:ea typeface="Times New Roman"/>
                <a:cs typeface="Times New Roman"/>
                <a:sym typeface="Times New Roman"/>
              </a:rPr>
              <a:t>minDivisibleClusterSize</a:t>
            </a:r>
            <a:r>
              <a:rPr lang="en" sz="1200">
                <a:solidFill>
                  <a:srgbClr val="FFFFFF"/>
                </a:solidFill>
                <a:latin typeface="Times New Roman"/>
                <a:ea typeface="Times New Roman"/>
                <a:cs typeface="Times New Roman"/>
                <a:sym typeface="Times New Roman"/>
              </a:rPr>
              <a:t>: the minimum number of points (if &gt;= 1.0) or the minimum proportion of points (if &lt; 1.0) of a divisible cluster (default: 1)</a:t>
            </a:r>
            <a:endParaRPr sz="1200">
              <a:solidFill>
                <a:srgbClr val="FFFFFF"/>
              </a:solidFill>
              <a:latin typeface="Times New Roman"/>
              <a:ea typeface="Times New Roman"/>
              <a:cs typeface="Times New Roman"/>
              <a:sym typeface="Times New Roman"/>
            </a:endParaRPr>
          </a:p>
          <a:p>
            <a:pPr marL="0" lvl="0" indent="0" algn="l" rtl="0">
              <a:spcBef>
                <a:spcPts val="800"/>
              </a:spcBef>
              <a:spcAft>
                <a:spcPts val="0"/>
              </a:spcAft>
              <a:buNone/>
            </a:pPr>
            <a:r>
              <a:rPr lang="en" sz="1200" b="1" i="1"/>
              <a:t>Seed</a:t>
            </a:r>
            <a:r>
              <a:rPr lang="en"/>
              <a:t>: a random seed(default: has value of the class name)</a:t>
            </a:r>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Example</a:t>
            </a:r>
            <a:endParaRPr/>
          </a:p>
        </p:txBody>
      </p:sp>
      <p:sp>
        <p:nvSpPr>
          <p:cNvPr id="239" name="Google Shape;239;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0" name="Google Shape;240;p29"/>
          <p:cNvPicPr preferRelativeResize="0"/>
          <p:nvPr/>
        </p:nvPicPr>
        <p:blipFill>
          <a:blip r:embed="rId3">
            <a:alphaModFix/>
          </a:blip>
          <a:stretch>
            <a:fillRect/>
          </a:stretch>
        </p:blipFill>
        <p:spPr>
          <a:xfrm>
            <a:off x="0" y="1080964"/>
            <a:ext cx="9143999" cy="298157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K-means Summary </a:t>
            </a:r>
            <a:endParaRPr/>
          </a:p>
        </p:txBody>
      </p:sp>
      <p:sp>
        <p:nvSpPr>
          <p:cNvPr id="246" name="Google Shape;246;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-means includes a summary class that we can use to evaluate our model, that is largely the same as the -means summary. </a:t>
            </a:r>
            <a:endParaRPr/>
          </a:p>
          <a:p>
            <a:pPr marL="0" lvl="0" indent="0" algn="l" rtl="0">
              <a:spcBef>
                <a:spcPts val="1600"/>
              </a:spcBef>
              <a:spcAft>
                <a:spcPts val="0"/>
              </a:spcAft>
              <a:buClr>
                <a:srgbClr val="000000"/>
              </a:buClr>
              <a:buSzPts val="1100"/>
              <a:buFont typeface="Arial"/>
              <a:buNone/>
            </a:pPr>
            <a:r>
              <a:rPr lang="en"/>
              <a:t>This includes information about the clusters created, as well as their relative sizes (number of examples):</a:t>
            </a:r>
            <a:endParaRPr/>
          </a:p>
          <a:p>
            <a:pPr marL="0" lvl="0" indent="0" algn="l" rtl="0">
              <a:spcBef>
                <a:spcPts val="1600"/>
              </a:spcBef>
              <a:spcAft>
                <a:spcPts val="1600"/>
              </a:spcAft>
              <a:buNone/>
            </a:pPr>
            <a:endParaRPr/>
          </a:p>
        </p:txBody>
      </p:sp>
      <p:pic>
        <p:nvPicPr>
          <p:cNvPr id="247" name="Google Shape;247;p30"/>
          <p:cNvPicPr preferRelativeResize="0"/>
          <p:nvPr/>
        </p:nvPicPr>
        <p:blipFill>
          <a:blip r:embed="rId3">
            <a:alphaModFix/>
          </a:blip>
          <a:stretch>
            <a:fillRect/>
          </a:stretch>
        </p:blipFill>
        <p:spPr>
          <a:xfrm>
            <a:off x="1434900" y="3002363"/>
            <a:ext cx="3190875" cy="14763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K-Means Output</a:t>
            </a:r>
            <a:endParaRPr/>
          </a:p>
        </p:txBody>
      </p:sp>
      <p:sp>
        <p:nvSpPr>
          <p:cNvPr id="253" name="Google Shape;253;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4" name="Google Shape;254;p31"/>
          <p:cNvPicPr preferRelativeResize="0"/>
          <p:nvPr/>
        </p:nvPicPr>
        <p:blipFill>
          <a:blip r:embed="rId3">
            <a:alphaModFix/>
          </a:blip>
          <a:stretch>
            <a:fillRect/>
          </a:stretch>
        </p:blipFill>
        <p:spPr>
          <a:xfrm>
            <a:off x="0" y="1015812"/>
            <a:ext cx="9143999" cy="32994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Focusing on clustering</a:t>
            </a:r>
            <a:endParaRPr/>
          </a:p>
          <a:p>
            <a:pPr marL="457200" lvl="0" indent="-311150" algn="l" rtl="0">
              <a:spcBef>
                <a:spcPts val="0"/>
              </a:spcBef>
              <a:spcAft>
                <a:spcPts val="0"/>
              </a:spcAft>
              <a:buSzPts val="1300"/>
              <a:buChar char="●"/>
            </a:pPr>
            <a:r>
              <a:rPr lang="en"/>
              <a:t>Used less often than supervised learning</a:t>
            </a:r>
            <a:endParaRPr/>
          </a:p>
          <a:p>
            <a:pPr marL="914400" lvl="1" indent="-298450" algn="l" rtl="0">
              <a:spcBef>
                <a:spcPts val="0"/>
              </a:spcBef>
              <a:spcAft>
                <a:spcPts val="0"/>
              </a:spcAft>
              <a:buSzPts val="1100"/>
              <a:buChar char="○"/>
            </a:pPr>
            <a:r>
              <a:rPr lang="en"/>
              <a:t>Harder to apply and measure success</a:t>
            </a:r>
            <a:endParaRPr/>
          </a:p>
          <a:p>
            <a:pPr marL="914400" lvl="1" indent="-298450" algn="l" rtl="0">
              <a:spcBef>
                <a:spcPts val="0"/>
              </a:spcBef>
              <a:spcAft>
                <a:spcPts val="0"/>
              </a:spcAft>
              <a:buSzPts val="1100"/>
              <a:buChar char="○"/>
            </a:pPr>
            <a:r>
              <a:rPr lang="en"/>
              <a:t>The curse of dimensionality</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K-Means Conclusion </a:t>
            </a:r>
            <a:endParaRPr/>
          </a:p>
        </p:txBody>
      </p:sp>
      <p:sp>
        <p:nvSpPr>
          <p:cNvPr id="260" name="Google Shape;260;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K-means and Bisecting K-means take in a parameter K for the number of desired clusters.</a:t>
            </a:r>
            <a:endParaRPr/>
          </a:p>
          <a:p>
            <a:pPr marL="0" lvl="0" indent="0" algn="l" rtl="0">
              <a:spcBef>
                <a:spcPts val="1600"/>
              </a:spcBef>
              <a:spcAft>
                <a:spcPts val="0"/>
              </a:spcAft>
              <a:buNone/>
            </a:pPr>
            <a:r>
              <a:rPr lang="en"/>
              <a:t>The primary difference being one is K-means is a “bottom-up” algorithm and Bisecting K-means is a “top-down” algorithm. </a:t>
            </a:r>
            <a:endParaRPr/>
          </a:p>
          <a:p>
            <a:pPr marL="0" lvl="0" indent="0" algn="l" rtl="0">
              <a:spcBef>
                <a:spcPts val="1600"/>
              </a:spcBef>
              <a:spcAft>
                <a:spcPts val="0"/>
              </a:spcAft>
              <a:buNone/>
            </a:pPr>
            <a:r>
              <a:rPr lang="en"/>
              <a:t>K-means and Bisecting K-means generate can create different clusters on the same data. </a:t>
            </a:r>
            <a:endParaRPr/>
          </a:p>
          <a:p>
            <a:pPr marL="0" lvl="0" indent="0" algn="l" rtl="0">
              <a:spcBef>
                <a:spcPts val="1600"/>
              </a:spcBef>
              <a:spcAft>
                <a:spcPts val="0"/>
              </a:spcAft>
              <a:buNone/>
            </a:pPr>
            <a:r>
              <a:rPr lang="en"/>
              <a:t>Bisecting K-means is </a:t>
            </a:r>
            <a:r>
              <a:rPr lang="en" i="1"/>
              <a:t>usually</a:t>
            </a:r>
            <a:r>
              <a:rPr lang="en"/>
              <a:t> faster. </a:t>
            </a:r>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Bisecting Python Code (For Reference)</a:t>
            </a:r>
            <a:endParaRPr/>
          </a:p>
        </p:txBody>
      </p:sp>
      <p:sp>
        <p:nvSpPr>
          <p:cNvPr id="266" name="Google Shape;266;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7" name="Google Shape;267;p33"/>
          <p:cNvPicPr preferRelativeResize="0"/>
          <p:nvPr/>
        </p:nvPicPr>
        <p:blipFill>
          <a:blip r:embed="rId3">
            <a:alphaModFix/>
          </a:blip>
          <a:stretch>
            <a:fillRect/>
          </a:stretch>
        </p:blipFill>
        <p:spPr>
          <a:xfrm>
            <a:off x="2257125" y="1567550"/>
            <a:ext cx="2667000" cy="704850"/>
          </a:xfrm>
          <a:prstGeom prst="rect">
            <a:avLst/>
          </a:prstGeom>
          <a:noFill/>
          <a:ln>
            <a:noFill/>
          </a:ln>
        </p:spPr>
      </p:pic>
      <p:pic>
        <p:nvPicPr>
          <p:cNvPr id="268" name="Google Shape;268;p33"/>
          <p:cNvPicPr preferRelativeResize="0"/>
          <p:nvPr/>
        </p:nvPicPr>
        <p:blipFill>
          <a:blip r:embed="rId4">
            <a:alphaModFix/>
          </a:blip>
          <a:stretch>
            <a:fillRect/>
          </a:stretch>
        </p:blipFill>
        <p:spPr>
          <a:xfrm>
            <a:off x="4924125" y="1567538"/>
            <a:ext cx="2438400" cy="12668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Gaussian Mixture Models</a:t>
            </a:r>
            <a:endParaRPr/>
          </a:p>
        </p:txBody>
      </p:sp>
      <p:sp>
        <p:nvSpPr>
          <p:cNvPr id="274" name="Google Shape;274;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Weakness of the K-means algorithm</a:t>
            </a:r>
            <a:endParaRPr/>
          </a:p>
        </p:txBody>
      </p:sp>
      <p:sp>
        <p:nvSpPr>
          <p:cNvPr id="280" name="Google Shape;280;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Poorly handled overlapping element</a:t>
            </a:r>
            <a:endParaRPr/>
          </a:p>
          <a:p>
            <a:pPr marL="457200" lvl="0" indent="-311150" algn="l" rtl="0">
              <a:spcBef>
                <a:spcPts val="0"/>
              </a:spcBef>
              <a:spcAft>
                <a:spcPts val="0"/>
              </a:spcAft>
              <a:buSzPts val="1300"/>
              <a:buChar char="●"/>
            </a:pPr>
            <a:r>
              <a:rPr lang="en"/>
              <a:t>Attempts to force-fit the data into the circular clusters (rigid-boundaries)</a:t>
            </a:r>
            <a:endParaRPr/>
          </a:p>
          <a:p>
            <a:pPr marL="457200" lvl="0" indent="0" algn="l" rtl="0">
              <a:spcBef>
                <a:spcPts val="1600"/>
              </a:spcBef>
              <a:spcAft>
                <a:spcPts val="1600"/>
              </a:spcAft>
              <a:buNone/>
            </a:pPr>
            <a:endParaRPr/>
          </a:p>
        </p:txBody>
      </p:sp>
      <p:pic>
        <p:nvPicPr>
          <p:cNvPr id="281" name="Google Shape;281;p35"/>
          <p:cNvPicPr preferRelativeResize="0"/>
          <p:nvPr/>
        </p:nvPicPr>
        <p:blipFill>
          <a:blip r:embed="rId3">
            <a:alphaModFix/>
          </a:blip>
          <a:stretch>
            <a:fillRect/>
          </a:stretch>
        </p:blipFill>
        <p:spPr>
          <a:xfrm>
            <a:off x="2386000" y="2195548"/>
            <a:ext cx="3924275" cy="2810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8" name="Google Shape;288;p36"/>
          <p:cNvPicPr preferRelativeResize="0"/>
          <p:nvPr/>
        </p:nvPicPr>
        <p:blipFill>
          <a:blip r:embed="rId3">
            <a:alphaModFix/>
          </a:blip>
          <a:stretch>
            <a:fillRect/>
          </a:stretch>
        </p:blipFill>
        <p:spPr>
          <a:xfrm>
            <a:off x="2286000" y="952500"/>
            <a:ext cx="4572000" cy="3238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5" name="Google Shape;295;p37"/>
          <p:cNvPicPr preferRelativeResize="0"/>
          <p:nvPr/>
        </p:nvPicPr>
        <p:blipFill>
          <a:blip r:embed="rId3">
            <a:alphaModFix/>
          </a:blip>
          <a:stretch>
            <a:fillRect/>
          </a:stretch>
        </p:blipFill>
        <p:spPr>
          <a:xfrm>
            <a:off x="2305050" y="942975"/>
            <a:ext cx="4533900" cy="3257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Gaussian Mixture Models</a:t>
            </a:r>
            <a:endParaRPr/>
          </a:p>
        </p:txBody>
      </p:sp>
      <p:sp>
        <p:nvSpPr>
          <p:cNvPr id="301" name="Google Shape;301;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Clustering algorithm</a:t>
            </a:r>
            <a:endParaRPr/>
          </a:p>
          <a:p>
            <a:pPr marL="457200" lvl="0" indent="-311150" algn="l" rtl="0">
              <a:spcBef>
                <a:spcPts val="0"/>
              </a:spcBef>
              <a:spcAft>
                <a:spcPts val="0"/>
              </a:spcAft>
              <a:buSzPts val="1300"/>
              <a:buChar char="●"/>
            </a:pPr>
            <a:r>
              <a:rPr lang="en"/>
              <a:t>What is Gaussian distribution?</a:t>
            </a:r>
            <a:endParaRPr/>
          </a:p>
          <a:p>
            <a:pPr marL="914400" lvl="1" indent="-298450" algn="l" rtl="0">
              <a:spcBef>
                <a:spcPts val="0"/>
              </a:spcBef>
              <a:spcAft>
                <a:spcPts val="0"/>
              </a:spcAft>
              <a:buSzPts val="1100"/>
              <a:buChar char="○"/>
            </a:pPr>
            <a:r>
              <a:rPr lang="en"/>
              <a:t>AKA probability density function AKA Bell curve</a:t>
            </a:r>
            <a:endParaRPr/>
          </a:p>
          <a:p>
            <a:pPr marL="914400" lvl="1" indent="-298450" algn="l" rtl="0">
              <a:spcBef>
                <a:spcPts val="0"/>
              </a:spcBef>
              <a:spcAft>
                <a:spcPts val="0"/>
              </a:spcAft>
              <a:buSzPts val="1100"/>
              <a:buChar char="○"/>
            </a:pPr>
            <a:r>
              <a:rPr lang="en"/>
              <a:t>A function of a continuous random variable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8" name="Google Shape;308;p39"/>
          <p:cNvPicPr preferRelativeResize="0"/>
          <p:nvPr/>
        </p:nvPicPr>
        <p:blipFill>
          <a:blip r:embed="rId3">
            <a:alphaModFix/>
          </a:blip>
          <a:stretch>
            <a:fillRect/>
          </a:stretch>
        </p:blipFill>
        <p:spPr>
          <a:xfrm>
            <a:off x="2400300" y="947738"/>
            <a:ext cx="4343400" cy="32480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15" name="Google Shape;315;p40"/>
          <p:cNvPicPr preferRelativeResize="0"/>
          <p:nvPr/>
        </p:nvPicPr>
        <p:blipFill>
          <a:blip r:embed="rId3">
            <a:alphaModFix/>
          </a:blip>
          <a:stretch>
            <a:fillRect/>
          </a:stretch>
        </p:blipFill>
        <p:spPr>
          <a:xfrm>
            <a:off x="1449873" y="390664"/>
            <a:ext cx="6734174" cy="43621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Gaussian Mixture Models  (Cont.)</a:t>
            </a:r>
            <a:endParaRPr/>
          </a:p>
        </p:txBody>
      </p:sp>
      <p:sp>
        <p:nvSpPr>
          <p:cNvPr id="321" name="Google Shape;321;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Probability distribution that consists of multiple probability distributions.</a:t>
            </a:r>
            <a:endParaRPr/>
          </a:p>
          <a:p>
            <a:pPr marL="457200" lvl="0" indent="-311150" algn="l" rtl="0">
              <a:spcBef>
                <a:spcPts val="0"/>
              </a:spcBef>
              <a:spcAft>
                <a:spcPts val="0"/>
              </a:spcAft>
              <a:buSzPts val="1300"/>
              <a:buChar char="●"/>
            </a:pPr>
            <a:r>
              <a:rPr lang="en"/>
              <a:t>Measures the probability that any point belongs to the given cluster</a:t>
            </a:r>
            <a:endParaRPr/>
          </a:p>
          <a:p>
            <a:pPr marL="457200" lvl="0" indent="-311150" algn="l" rtl="0">
              <a:spcBef>
                <a:spcPts val="0"/>
              </a:spcBef>
              <a:spcAft>
                <a:spcPts val="0"/>
              </a:spcAft>
              <a:buSzPts val="1300"/>
              <a:buChar char="●"/>
            </a:pPr>
            <a:r>
              <a:rPr lang="en"/>
              <a:t>Soft-boundaries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Pattern recognition</a:t>
            </a:r>
            <a:endParaRPr/>
          </a:p>
          <a:p>
            <a:pPr marL="457200" lvl="0" indent="-311150" algn="l" rtl="0">
              <a:spcBef>
                <a:spcPts val="0"/>
              </a:spcBef>
              <a:spcAft>
                <a:spcPts val="0"/>
              </a:spcAft>
              <a:buSzPts val="1300"/>
              <a:buChar char="●"/>
            </a:pPr>
            <a:r>
              <a:rPr lang="en"/>
              <a:t>Finding anomalies in data</a:t>
            </a:r>
            <a:endParaRPr/>
          </a:p>
          <a:p>
            <a:pPr marL="457200" lvl="0" indent="-311150" algn="l" rtl="0">
              <a:spcBef>
                <a:spcPts val="0"/>
              </a:spcBef>
              <a:spcAft>
                <a:spcPts val="0"/>
              </a:spcAft>
              <a:buSzPts val="1300"/>
              <a:buChar char="●"/>
            </a:pPr>
            <a:r>
              <a:rPr lang="en"/>
              <a:t>Topic modeling</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Expectation-maximization approach</a:t>
            </a:r>
            <a:endParaRPr/>
          </a:p>
        </p:txBody>
      </p:sp>
      <p:sp>
        <p:nvSpPr>
          <p:cNvPr id="327" name="Google Shape;327;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arenR"/>
            </a:pPr>
            <a:r>
              <a:rPr lang="en"/>
              <a:t>Choose starting guesses for the location and shape</a:t>
            </a:r>
            <a:endParaRPr/>
          </a:p>
          <a:p>
            <a:pPr marL="457200" lvl="0" indent="-311150" algn="l" rtl="0">
              <a:spcBef>
                <a:spcPts val="0"/>
              </a:spcBef>
              <a:spcAft>
                <a:spcPts val="0"/>
              </a:spcAft>
              <a:buSzPts val="1300"/>
              <a:buAutoNum type="arabicParenR"/>
            </a:pPr>
            <a:r>
              <a:rPr lang="en"/>
              <a:t>Repeat until converged:</a:t>
            </a:r>
            <a:endParaRPr/>
          </a:p>
          <a:p>
            <a:pPr marL="914400" lvl="1" indent="-298450" algn="l" rtl="0">
              <a:spcBef>
                <a:spcPts val="0"/>
              </a:spcBef>
              <a:spcAft>
                <a:spcPts val="0"/>
              </a:spcAft>
              <a:buSzPts val="1100"/>
              <a:buAutoNum type="alphaLcParenR"/>
            </a:pPr>
            <a:r>
              <a:rPr lang="en"/>
              <a:t>E-step: for each point, find weights encoding the probability of membership in each cluster</a:t>
            </a:r>
            <a:endParaRPr/>
          </a:p>
          <a:p>
            <a:pPr marL="914400" lvl="1" indent="-298450" algn="l" rtl="0">
              <a:spcBef>
                <a:spcPts val="0"/>
              </a:spcBef>
              <a:spcAft>
                <a:spcPts val="0"/>
              </a:spcAft>
              <a:buSzPts val="1100"/>
              <a:buAutoNum type="alphaLcParenR"/>
            </a:pPr>
            <a:r>
              <a:rPr lang="en"/>
              <a:t>M-step: for each cluster, update its location, normalization, and shape based on ALL data points, making use of the weights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Gaussians (Bell curves) randomly</a:t>
            </a:r>
            <a:endParaRPr/>
          </a:p>
        </p:txBody>
      </p:sp>
      <p:sp>
        <p:nvSpPr>
          <p:cNvPr id="333" name="Google Shape;333;p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4" name="Google Shape;334;p43"/>
          <p:cNvPicPr preferRelativeResize="0"/>
          <p:nvPr/>
        </p:nvPicPr>
        <p:blipFill>
          <a:blip r:embed="rId3">
            <a:alphaModFix/>
          </a:blip>
          <a:stretch>
            <a:fillRect/>
          </a:stretch>
        </p:blipFill>
        <p:spPr>
          <a:xfrm>
            <a:off x="2367132" y="1290463"/>
            <a:ext cx="4409731" cy="34653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1" name="Google Shape;341;p44"/>
          <p:cNvPicPr preferRelativeResize="0"/>
          <p:nvPr/>
        </p:nvPicPr>
        <p:blipFill>
          <a:blip r:embed="rId3">
            <a:alphaModFix/>
          </a:blip>
          <a:stretch>
            <a:fillRect/>
          </a:stretch>
        </p:blipFill>
        <p:spPr>
          <a:xfrm>
            <a:off x="2567250" y="1519592"/>
            <a:ext cx="4009500" cy="3007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E-Step: estimate the probability for each point</a:t>
            </a:r>
            <a:endParaRPr/>
          </a:p>
        </p:txBody>
      </p:sp>
      <p:sp>
        <p:nvSpPr>
          <p:cNvPr id="347" name="Google Shape;347;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8" name="Google Shape;348;p45"/>
          <p:cNvPicPr preferRelativeResize="0"/>
          <p:nvPr/>
        </p:nvPicPr>
        <p:blipFill>
          <a:blip r:embed="rId3">
            <a:alphaModFix/>
          </a:blip>
          <a:stretch>
            <a:fillRect/>
          </a:stretch>
        </p:blipFill>
        <p:spPr>
          <a:xfrm>
            <a:off x="2701709" y="1302975"/>
            <a:ext cx="4230478" cy="34403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M-step: modify the parameter according to the probability </a:t>
            </a:r>
            <a:endParaRPr/>
          </a:p>
        </p:txBody>
      </p:sp>
      <p:sp>
        <p:nvSpPr>
          <p:cNvPr id="354" name="Google Shape;354;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5" name="Google Shape;355;p46"/>
          <p:cNvPicPr preferRelativeResize="0"/>
          <p:nvPr/>
        </p:nvPicPr>
        <p:blipFill>
          <a:blip r:embed="rId3">
            <a:alphaModFix/>
          </a:blip>
          <a:stretch>
            <a:fillRect/>
          </a:stretch>
        </p:blipFill>
        <p:spPr>
          <a:xfrm>
            <a:off x="2723823" y="1337363"/>
            <a:ext cx="4186250" cy="3371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2" name="Google Shape;362;p47"/>
          <p:cNvPicPr preferRelativeResize="0"/>
          <p:nvPr/>
        </p:nvPicPr>
        <p:blipFill>
          <a:blip r:embed="rId3">
            <a:alphaModFix/>
          </a:blip>
          <a:stretch>
            <a:fillRect/>
          </a:stretch>
        </p:blipFill>
        <p:spPr>
          <a:xfrm>
            <a:off x="2209800" y="919163"/>
            <a:ext cx="4724400" cy="33051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4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9" name="Google Shape;369;p48"/>
          <p:cNvPicPr preferRelativeResize="0"/>
          <p:nvPr/>
        </p:nvPicPr>
        <p:blipFill>
          <a:blip r:embed="rId3">
            <a:alphaModFix/>
          </a:blip>
          <a:stretch>
            <a:fillRect/>
          </a:stretch>
        </p:blipFill>
        <p:spPr>
          <a:xfrm>
            <a:off x="2262175" y="1085863"/>
            <a:ext cx="4619625" cy="3286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Covariance</a:t>
            </a:r>
            <a:endParaRPr/>
          </a:p>
        </p:txBody>
      </p:sp>
      <p:sp>
        <p:nvSpPr>
          <p:cNvPr id="375" name="Google Shape;375;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-Measure of how changes in one variable are associated with changes in a second variable. It is often used informally as a general measure of how monotonically related two variables are.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Covariance type</a:t>
            </a:r>
            <a:endParaRPr/>
          </a:p>
        </p:txBody>
      </p:sp>
      <p:sp>
        <p:nvSpPr>
          <p:cNvPr id="381" name="Google Shape;381;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Controls the degrees of freedom in the shape of each cluster</a:t>
            </a:r>
            <a:endParaRPr/>
          </a:p>
          <a:p>
            <a:pPr marL="457200" lvl="0" indent="-311150" algn="l" rtl="0">
              <a:spcBef>
                <a:spcPts val="0"/>
              </a:spcBef>
              <a:spcAft>
                <a:spcPts val="0"/>
              </a:spcAft>
              <a:buSzPts val="1300"/>
              <a:buChar char="●"/>
            </a:pPr>
            <a:r>
              <a:rPr lang="en"/>
              <a:t>Scikit-learn specific parameters (not for Spark)</a:t>
            </a:r>
            <a:endParaRPr/>
          </a:p>
          <a:p>
            <a:pPr marL="914400" lvl="1" indent="-298450" algn="l" rtl="0">
              <a:spcBef>
                <a:spcPts val="0"/>
              </a:spcBef>
              <a:spcAft>
                <a:spcPts val="0"/>
              </a:spcAft>
              <a:buSzPts val="1100"/>
              <a:buChar char="○"/>
            </a:pPr>
            <a:r>
              <a:rPr lang="en"/>
              <a:t>Covariance_type</a:t>
            </a:r>
            <a:endParaRPr/>
          </a:p>
          <a:p>
            <a:pPr marL="1371600" lvl="2" indent="-298450" algn="l" rtl="0">
              <a:spcBef>
                <a:spcPts val="0"/>
              </a:spcBef>
              <a:spcAft>
                <a:spcPts val="0"/>
              </a:spcAft>
              <a:buSzPts val="1100"/>
              <a:buChar char="■"/>
            </a:pPr>
            <a:r>
              <a:rPr lang="en"/>
              <a:t>“diag”</a:t>
            </a:r>
            <a:endParaRPr/>
          </a:p>
          <a:p>
            <a:pPr marL="1371600" lvl="2" indent="-298450" algn="l" rtl="0">
              <a:spcBef>
                <a:spcPts val="0"/>
              </a:spcBef>
              <a:spcAft>
                <a:spcPts val="0"/>
              </a:spcAft>
              <a:buSzPts val="1100"/>
              <a:buChar char="■"/>
            </a:pPr>
            <a:r>
              <a:rPr lang="en"/>
              <a:t>“spherical”</a:t>
            </a:r>
            <a:endParaRPr/>
          </a:p>
          <a:p>
            <a:pPr marL="1371600" lvl="2" indent="-298450" algn="l" rtl="0">
              <a:spcBef>
                <a:spcPts val="0"/>
              </a:spcBef>
              <a:spcAft>
                <a:spcPts val="0"/>
              </a:spcAft>
              <a:buSzPts val="1100"/>
              <a:buChar char="■"/>
            </a:pPr>
            <a:r>
              <a:rPr lang="en"/>
              <a:t>“full”</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88" name="Google Shape;388;p51"/>
          <p:cNvPicPr preferRelativeResize="0"/>
          <p:nvPr/>
        </p:nvPicPr>
        <p:blipFill>
          <a:blip r:embed="rId3">
            <a:alphaModFix/>
          </a:blip>
          <a:stretch>
            <a:fillRect/>
          </a:stretch>
        </p:blipFill>
        <p:spPr>
          <a:xfrm>
            <a:off x="1416525" y="1700232"/>
            <a:ext cx="6800850" cy="248492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model scalability</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4" name="Google Shape;154;p16"/>
          <p:cNvPicPr preferRelativeResize="0"/>
          <p:nvPr/>
        </p:nvPicPr>
        <p:blipFill>
          <a:blip r:embed="rId3">
            <a:alphaModFix/>
          </a:blip>
          <a:stretch>
            <a:fillRect/>
          </a:stretch>
        </p:blipFill>
        <p:spPr>
          <a:xfrm>
            <a:off x="1297500" y="1066824"/>
            <a:ext cx="7188425" cy="3411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version parameters</a:t>
            </a:r>
            <a:endParaRPr/>
          </a:p>
        </p:txBody>
      </p:sp>
      <p:sp>
        <p:nvSpPr>
          <p:cNvPr id="394" name="Google Shape;394;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 (hyperparameters)</a:t>
            </a:r>
            <a:endParaRPr/>
          </a:p>
          <a:p>
            <a:pPr marL="457200" lvl="0" indent="-311150" algn="l" rtl="0">
              <a:spcBef>
                <a:spcPts val="0"/>
              </a:spcBef>
              <a:spcAft>
                <a:spcPts val="0"/>
              </a:spcAft>
              <a:buSzPts val="1300"/>
              <a:buChar char="●"/>
            </a:pPr>
            <a:r>
              <a:rPr lang="en"/>
              <a:t>maxIter</a:t>
            </a:r>
            <a:endParaRPr/>
          </a:p>
          <a:p>
            <a:pPr marL="457200" lvl="0" indent="-311150" algn="l" rtl="0">
              <a:spcBef>
                <a:spcPts val="0"/>
              </a:spcBef>
              <a:spcAft>
                <a:spcPts val="0"/>
              </a:spcAft>
              <a:buSzPts val="1300"/>
              <a:buChar char="●"/>
            </a:pPr>
            <a:r>
              <a:rPr lang="en"/>
              <a:t>tol</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01" name="Google Shape;401;p53"/>
          <p:cNvPicPr preferRelativeResize="0"/>
          <p:nvPr/>
        </p:nvPicPr>
        <p:blipFill>
          <a:blip r:embed="rId3">
            <a:alphaModFix/>
          </a:blip>
          <a:stretch>
            <a:fillRect/>
          </a:stretch>
        </p:blipFill>
        <p:spPr>
          <a:xfrm>
            <a:off x="1297488" y="793938"/>
            <a:ext cx="4638675" cy="1495425"/>
          </a:xfrm>
          <a:prstGeom prst="rect">
            <a:avLst/>
          </a:prstGeom>
          <a:noFill/>
          <a:ln>
            <a:noFill/>
          </a:ln>
        </p:spPr>
      </p:pic>
      <p:pic>
        <p:nvPicPr>
          <p:cNvPr id="402" name="Google Shape;402;p53"/>
          <p:cNvPicPr preferRelativeResize="0"/>
          <p:nvPr/>
        </p:nvPicPr>
        <p:blipFill>
          <a:blip r:embed="rId4">
            <a:alphaModFix/>
          </a:blip>
          <a:stretch>
            <a:fillRect/>
          </a:stretch>
        </p:blipFill>
        <p:spPr>
          <a:xfrm>
            <a:off x="1297500" y="2440350"/>
            <a:ext cx="4638675" cy="19058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Latent Dirichlet Allocation</a:t>
            </a:r>
            <a:endParaRPr/>
          </a:p>
        </p:txBody>
      </p:sp>
      <p:sp>
        <p:nvSpPr>
          <p:cNvPr id="408" name="Google Shape;408;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a:t>
            </a:r>
            <a:endParaRPr/>
          </a:p>
        </p:txBody>
      </p:sp>
      <p:sp>
        <p:nvSpPr>
          <p:cNvPr id="414" name="Google Shape;414;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Latent Dirichlet Allocation (LDA) is a hierarchical clustering model typically used to perform topic modelling on text documents. </a:t>
            </a:r>
            <a:r>
              <a:rPr lang="en" sz="1400" b="1">
                <a:solidFill>
                  <a:srgbClr val="FFFFFF"/>
                </a:solidFill>
                <a:latin typeface="Times New Roman"/>
                <a:ea typeface="Times New Roman"/>
                <a:cs typeface="Times New Roman"/>
                <a:sym typeface="Times New Roman"/>
              </a:rPr>
              <a:t>LDA is a Bayesian version of pLSA</a:t>
            </a: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 sz="1400">
                <a:solidFill>
                  <a:srgbClr val="FFFFFF"/>
                </a:solidFill>
                <a:latin typeface="Times New Roman"/>
                <a:ea typeface="Times New Roman"/>
                <a:cs typeface="Times New Roman"/>
                <a:sym typeface="Times New Roman"/>
              </a:rPr>
              <a:t>In particular, it uses dirichlet priors for the document-topic and word-topic distributions, lending itself to better generalization.</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Clr>
                <a:srgbClr val="000000"/>
              </a:buClr>
              <a:buSzPts val="1100"/>
              <a:buFont typeface="Arial"/>
              <a:buNone/>
            </a:pPr>
            <a:r>
              <a:rPr lang="en" sz="1400"/>
              <a:t>LDA tries to extract high-level topics from a series of documents and keywords associated with those topics.</a:t>
            </a:r>
            <a:endParaRPr sz="1400"/>
          </a:p>
          <a:p>
            <a:pPr marL="0" lvl="0" indent="0" algn="l" rtl="0">
              <a:spcBef>
                <a:spcPts val="1600"/>
              </a:spcBef>
              <a:spcAft>
                <a:spcPts val="0"/>
              </a:spcAft>
              <a:buNone/>
            </a:pPr>
            <a:r>
              <a:rPr lang="en" sz="1400"/>
              <a:t>It then interprets each document as having a variable number of contributions from multiple input topics. </a:t>
            </a:r>
            <a:endParaRPr sz="1400"/>
          </a:p>
          <a:p>
            <a:pPr marL="0" lvl="0" indent="0" algn="l" rtl="0">
              <a:spcBef>
                <a:spcPts val="1600"/>
              </a:spcBef>
              <a:spcAft>
                <a:spcPts val="0"/>
              </a:spcAft>
              <a:buClr>
                <a:srgbClr val="000000"/>
              </a:buClr>
              <a:buSzPts val="1100"/>
              <a:buFont typeface="Arial"/>
              <a:buNone/>
            </a:pPr>
            <a:r>
              <a:rPr lang="en" sz="1400"/>
              <a:t>There are two implementations that you can use: online LDA and expectation maximization.</a:t>
            </a:r>
            <a:endParaRPr sz="1400"/>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LDA and Expectation Maximization</a:t>
            </a:r>
            <a:endParaRPr/>
          </a:p>
        </p:txBody>
      </p:sp>
      <p:sp>
        <p:nvSpPr>
          <p:cNvPr id="420" name="Google Shape;420;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In general, online LDA will work better when there are more examples.</a:t>
            </a:r>
            <a:endParaRPr sz="1400">
              <a:latin typeface="Times New Roman"/>
              <a:ea typeface="Times New Roman"/>
              <a:cs typeface="Times New Roman"/>
              <a:sym typeface="Times New Roman"/>
            </a:endParaRPr>
          </a:p>
          <a:p>
            <a:pPr marL="0" lvl="0" indent="0" algn="l" rtl="0">
              <a:spcBef>
                <a:spcPts val="1600"/>
              </a:spcBef>
              <a:spcAft>
                <a:spcPts val="0"/>
              </a:spcAft>
              <a:buClr>
                <a:srgbClr val="000000"/>
              </a:buClr>
              <a:buSzPts val="1100"/>
              <a:buFont typeface="Arial"/>
              <a:buNone/>
            </a:pPr>
            <a:r>
              <a:rPr lang="en" sz="1400">
                <a:latin typeface="Times New Roman"/>
                <a:ea typeface="Times New Roman"/>
                <a:cs typeface="Times New Roman"/>
                <a:sym typeface="Times New Roman"/>
              </a:rPr>
              <a:t>Expectation maximization optimizer will work better when there is a larger input vocabulary. This method is also capable of scaling to hundreds or thousands of topics.</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 sz="1400" b="1" u="sng">
                <a:latin typeface="Times New Roman"/>
                <a:ea typeface="Times New Roman"/>
                <a:cs typeface="Times New Roman"/>
                <a:sym typeface="Times New Roman"/>
              </a:rPr>
              <a:t>Goal: </a:t>
            </a:r>
            <a:endParaRPr sz="1400" b="1" u="sng">
              <a:latin typeface="Times New Roman"/>
              <a:ea typeface="Times New Roman"/>
              <a:cs typeface="Times New Roman"/>
              <a:sym typeface="Times New Roman"/>
            </a:endParaRPr>
          </a:p>
          <a:p>
            <a:pPr marL="0" lvl="0" indent="0" algn="l" rtl="0">
              <a:spcBef>
                <a:spcPts val="1600"/>
              </a:spcBef>
              <a:spcAft>
                <a:spcPts val="1600"/>
              </a:spcAft>
              <a:buNone/>
            </a:pPr>
            <a:r>
              <a:rPr lang="en" sz="1400">
                <a:solidFill>
                  <a:srgbClr val="FFFFFF"/>
                </a:solidFill>
                <a:latin typeface="Times New Roman"/>
                <a:ea typeface="Times New Roman"/>
                <a:cs typeface="Times New Roman"/>
                <a:sym typeface="Times New Roman"/>
              </a:rPr>
              <a:t>LDA answers the question: “given this </a:t>
            </a:r>
            <a:r>
              <a:rPr lang="en" sz="1400" i="1">
                <a:solidFill>
                  <a:srgbClr val="FFFFFF"/>
                </a:solidFill>
                <a:latin typeface="Times New Roman"/>
                <a:ea typeface="Times New Roman"/>
                <a:cs typeface="Times New Roman"/>
                <a:sym typeface="Times New Roman"/>
              </a:rPr>
              <a:t>type</a:t>
            </a:r>
            <a:r>
              <a:rPr lang="en" sz="1400">
                <a:solidFill>
                  <a:srgbClr val="FFFFFF"/>
                </a:solidFill>
                <a:latin typeface="Times New Roman"/>
                <a:ea typeface="Times New Roman"/>
                <a:cs typeface="Times New Roman"/>
                <a:sym typeface="Times New Roman"/>
              </a:rPr>
              <a:t> of distribution, what are some actual probability distributions I am likely to see?”</a:t>
            </a:r>
            <a:endParaRPr sz="1400">
              <a:solidFill>
                <a:srgbClr val="FFFFFF"/>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426" name="Google Shape;426;p5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Georgia"/>
                <a:ea typeface="Georgia"/>
                <a:cs typeface="Georgia"/>
                <a:sym typeface="Georgia"/>
              </a:rPr>
              <a:t>Consider the very relevant example of comparing probability distributions of topic mixtures. </a:t>
            </a:r>
            <a:endParaRPr sz="1400">
              <a:solidFill>
                <a:srgbClr val="FFFFFF"/>
              </a:solidFill>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Georgia"/>
                <a:ea typeface="Georgia"/>
                <a:cs typeface="Georgia"/>
                <a:sym typeface="Georgia"/>
              </a:rPr>
              <a:t>Let’s say the corpus we are looking at has documents from 3 very different subject areas. If we want to model this, the </a:t>
            </a:r>
            <a:r>
              <a:rPr lang="en" sz="1400" i="1">
                <a:solidFill>
                  <a:srgbClr val="FFFFFF"/>
                </a:solidFill>
                <a:latin typeface="Georgia"/>
                <a:ea typeface="Georgia"/>
                <a:cs typeface="Georgia"/>
                <a:sym typeface="Georgia"/>
              </a:rPr>
              <a:t>type</a:t>
            </a:r>
            <a:r>
              <a:rPr lang="en" sz="1400">
                <a:solidFill>
                  <a:srgbClr val="FFFFFF"/>
                </a:solidFill>
                <a:latin typeface="Georgia"/>
                <a:ea typeface="Georgia"/>
                <a:cs typeface="Georgia"/>
                <a:sym typeface="Georgia"/>
              </a:rPr>
              <a:t> of distribution we want will be one that very heavily weights one specific topic, and doesn’t give much weight to the rest at all. </a:t>
            </a:r>
            <a:endParaRPr sz="1400">
              <a:solidFill>
                <a:srgbClr val="FFFFFF"/>
              </a:solidFill>
              <a:latin typeface="Georgia"/>
              <a:ea typeface="Georgia"/>
              <a:cs typeface="Georgia"/>
              <a:sym typeface="Georgia"/>
            </a:endParaRPr>
          </a:p>
          <a:p>
            <a:pPr marL="0" lvl="0" indent="0" algn="l" rtl="0">
              <a:spcBef>
                <a:spcPts val="1600"/>
              </a:spcBef>
              <a:spcAft>
                <a:spcPts val="1600"/>
              </a:spcAft>
              <a:buNone/>
            </a:pPr>
            <a:r>
              <a:rPr lang="en" sz="1400">
                <a:solidFill>
                  <a:srgbClr val="FFFFFF"/>
                </a:solidFill>
                <a:latin typeface="Georgia"/>
                <a:ea typeface="Georgia"/>
                <a:cs typeface="Georgia"/>
                <a:sym typeface="Georgia"/>
              </a:rPr>
              <a:t>If we have 3 topics, then some specific </a:t>
            </a:r>
            <a:r>
              <a:rPr lang="en" sz="1400" i="1">
                <a:solidFill>
                  <a:srgbClr val="FFFFFF"/>
                </a:solidFill>
                <a:latin typeface="Georgia"/>
                <a:ea typeface="Georgia"/>
                <a:cs typeface="Georgia"/>
                <a:sym typeface="Georgia"/>
              </a:rPr>
              <a:t>probability distributions</a:t>
            </a:r>
            <a:r>
              <a:rPr lang="en" sz="1400">
                <a:solidFill>
                  <a:srgbClr val="FFFFFF"/>
                </a:solidFill>
                <a:latin typeface="Georgia"/>
                <a:ea typeface="Georgia"/>
                <a:cs typeface="Georgia"/>
                <a:sym typeface="Georgia"/>
              </a:rPr>
              <a:t> we’d likely see are:</a:t>
            </a:r>
            <a:endParaRPr sz="140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continued</a:t>
            </a:r>
            <a:endParaRPr/>
          </a:p>
        </p:txBody>
      </p:sp>
      <p:sp>
        <p:nvSpPr>
          <p:cNvPr id="432" name="Google Shape;432;p5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749300" lvl="0" indent="-330200" algn="l" rtl="0">
              <a:lnSpc>
                <a:spcPct val="158000"/>
              </a:lnSpc>
              <a:spcBef>
                <a:spcPts val="2200"/>
              </a:spcBef>
              <a:spcAft>
                <a:spcPts val="0"/>
              </a:spcAft>
              <a:buClr>
                <a:srgbClr val="FFFFFF"/>
              </a:buClr>
              <a:buSzPts val="1600"/>
              <a:buFont typeface="Georgia"/>
              <a:buChar char="●"/>
            </a:pPr>
            <a:r>
              <a:rPr lang="en" sz="1600" b="1">
                <a:solidFill>
                  <a:srgbClr val="FFFFFF"/>
                </a:solidFill>
                <a:latin typeface="Georgia"/>
                <a:ea typeface="Georgia"/>
                <a:cs typeface="Georgia"/>
                <a:sym typeface="Georgia"/>
              </a:rPr>
              <a:t>Mixture X</a:t>
            </a:r>
            <a:r>
              <a:rPr lang="en" sz="1600">
                <a:solidFill>
                  <a:srgbClr val="FFFFFF"/>
                </a:solidFill>
                <a:latin typeface="Georgia"/>
                <a:ea typeface="Georgia"/>
                <a:cs typeface="Georgia"/>
                <a:sym typeface="Georgia"/>
              </a:rPr>
              <a:t>: </a:t>
            </a:r>
            <a:r>
              <a:rPr lang="en" sz="1600" b="1">
                <a:solidFill>
                  <a:srgbClr val="FFFFFF"/>
                </a:solidFill>
                <a:latin typeface="Georgia"/>
                <a:ea typeface="Georgia"/>
                <a:cs typeface="Georgia"/>
                <a:sym typeface="Georgia"/>
              </a:rPr>
              <a:t>90</a:t>
            </a:r>
            <a:r>
              <a:rPr lang="en" sz="1600">
                <a:solidFill>
                  <a:srgbClr val="FFFFFF"/>
                </a:solidFill>
                <a:latin typeface="Georgia"/>
                <a:ea typeface="Georgia"/>
                <a:cs typeface="Georgia"/>
                <a:sym typeface="Georgia"/>
              </a:rPr>
              <a:t>% topic A, 5% topic B, 5% topic C</a:t>
            </a:r>
            <a:endParaRPr sz="1600">
              <a:solidFill>
                <a:srgbClr val="FFFFFF"/>
              </a:solidFill>
              <a:latin typeface="Georgia"/>
              <a:ea typeface="Georgia"/>
              <a:cs typeface="Georgia"/>
              <a:sym typeface="Georgia"/>
            </a:endParaRPr>
          </a:p>
          <a:p>
            <a:pPr marL="749300" lvl="0" indent="-330200" algn="l" rtl="0">
              <a:lnSpc>
                <a:spcPct val="158000"/>
              </a:lnSpc>
              <a:spcBef>
                <a:spcPts val="0"/>
              </a:spcBef>
              <a:spcAft>
                <a:spcPts val="0"/>
              </a:spcAft>
              <a:buClr>
                <a:srgbClr val="FFFFFF"/>
              </a:buClr>
              <a:buSzPts val="1600"/>
              <a:buFont typeface="Georgia"/>
              <a:buChar char="●"/>
            </a:pPr>
            <a:r>
              <a:rPr lang="en" sz="1600" b="1">
                <a:solidFill>
                  <a:srgbClr val="FFFFFF"/>
                </a:solidFill>
                <a:latin typeface="Georgia"/>
                <a:ea typeface="Georgia"/>
                <a:cs typeface="Georgia"/>
                <a:sym typeface="Georgia"/>
              </a:rPr>
              <a:t>Mixture Y</a:t>
            </a:r>
            <a:r>
              <a:rPr lang="en" sz="1600">
                <a:solidFill>
                  <a:srgbClr val="FFFFFF"/>
                </a:solidFill>
                <a:latin typeface="Georgia"/>
                <a:ea typeface="Georgia"/>
                <a:cs typeface="Georgia"/>
                <a:sym typeface="Georgia"/>
              </a:rPr>
              <a:t>: 5% topic A, </a:t>
            </a:r>
            <a:r>
              <a:rPr lang="en" sz="1600" b="1">
                <a:solidFill>
                  <a:srgbClr val="FFFFFF"/>
                </a:solidFill>
                <a:latin typeface="Georgia"/>
                <a:ea typeface="Georgia"/>
                <a:cs typeface="Georgia"/>
                <a:sym typeface="Georgia"/>
              </a:rPr>
              <a:t>90</a:t>
            </a:r>
            <a:r>
              <a:rPr lang="en" sz="1600">
                <a:solidFill>
                  <a:srgbClr val="FFFFFF"/>
                </a:solidFill>
                <a:latin typeface="Georgia"/>
                <a:ea typeface="Georgia"/>
                <a:cs typeface="Georgia"/>
                <a:sym typeface="Georgia"/>
              </a:rPr>
              <a:t>% topic B, 5% topic C</a:t>
            </a:r>
            <a:endParaRPr sz="1600">
              <a:solidFill>
                <a:srgbClr val="FFFFFF"/>
              </a:solidFill>
              <a:latin typeface="Georgia"/>
              <a:ea typeface="Georgia"/>
              <a:cs typeface="Georgia"/>
              <a:sym typeface="Georgia"/>
            </a:endParaRPr>
          </a:p>
          <a:p>
            <a:pPr marL="749300" lvl="0" indent="-330200" algn="l" rtl="0">
              <a:lnSpc>
                <a:spcPct val="158000"/>
              </a:lnSpc>
              <a:spcBef>
                <a:spcPts val="0"/>
              </a:spcBef>
              <a:spcAft>
                <a:spcPts val="0"/>
              </a:spcAft>
              <a:buClr>
                <a:srgbClr val="FFFFFF"/>
              </a:buClr>
              <a:buSzPts val="1600"/>
              <a:buFont typeface="Georgia"/>
              <a:buChar char="●"/>
            </a:pPr>
            <a:r>
              <a:rPr lang="en" sz="1600" b="1">
                <a:solidFill>
                  <a:srgbClr val="FFFFFF"/>
                </a:solidFill>
                <a:latin typeface="Georgia"/>
                <a:ea typeface="Georgia"/>
                <a:cs typeface="Georgia"/>
                <a:sym typeface="Georgia"/>
              </a:rPr>
              <a:t>Mixture Z</a:t>
            </a:r>
            <a:r>
              <a:rPr lang="en" sz="1600">
                <a:solidFill>
                  <a:srgbClr val="FFFFFF"/>
                </a:solidFill>
                <a:latin typeface="Georgia"/>
                <a:ea typeface="Georgia"/>
                <a:cs typeface="Georgia"/>
                <a:sym typeface="Georgia"/>
              </a:rPr>
              <a:t>: 5% topic A, 5% topic B, </a:t>
            </a:r>
            <a:r>
              <a:rPr lang="en" sz="1600" b="1">
                <a:solidFill>
                  <a:srgbClr val="FFFFFF"/>
                </a:solidFill>
                <a:latin typeface="Georgia"/>
                <a:ea typeface="Georgia"/>
                <a:cs typeface="Georgia"/>
                <a:sym typeface="Georgia"/>
              </a:rPr>
              <a:t>90</a:t>
            </a:r>
            <a:r>
              <a:rPr lang="en" sz="1600">
                <a:solidFill>
                  <a:srgbClr val="FFFFFF"/>
                </a:solidFill>
                <a:latin typeface="Georgia"/>
                <a:ea typeface="Georgia"/>
                <a:cs typeface="Georgia"/>
                <a:sym typeface="Georgia"/>
              </a:rPr>
              <a:t>% topic C</a:t>
            </a:r>
            <a:endParaRPr sz="1600">
              <a:solidFill>
                <a:srgbClr val="FFFFFF"/>
              </a:solidFill>
              <a:latin typeface="Georgia"/>
              <a:ea typeface="Georgia"/>
              <a:cs typeface="Georgia"/>
              <a:sym typeface="Georgia"/>
            </a:endParaRPr>
          </a:p>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Probability Issues</a:t>
            </a:r>
            <a:endParaRPr/>
          </a:p>
        </p:txBody>
      </p:sp>
      <p:sp>
        <p:nvSpPr>
          <p:cNvPr id="438" name="Google Shape;438;p5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Georgia"/>
                <a:ea typeface="Georgia"/>
                <a:cs typeface="Georgia"/>
                <a:sym typeface="Georgia"/>
              </a:rPr>
              <a:t>If we draw a random probability distribution from this dirichlet distribution, parameterized by large weights on a single topic, we would likely get a distribution that strongly resembles either mixture X, mixture Y, or mixture Z. </a:t>
            </a:r>
            <a:endParaRPr sz="1400">
              <a:solidFill>
                <a:srgbClr val="FFFFFF"/>
              </a:solidFill>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Georgia"/>
                <a:ea typeface="Georgia"/>
                <a:cs typeface="Georgia"/>
                <a:sym typeface="Georgia"/>
              </a:rPr>
              <a:t>It would be very unlikely for us to sample a distribution that is 33% topic A, 33% topic B, and 33% topic C.</a:t>
            </a:r>
            <a:endParaRPr sz="1400">
              <a:solidFill>
                <a:srgbClr val="FFFFFF"/>
              </a:solidFill>
              <a:latin typeface="Georgia"/>
              <a:ea typeface="Georgia"/>
              <a:cs typeface="Georgia"/>
              <a:sym typeface="Georgia"/>
            </a:endParaRPr>
          </a:p>
          <a:p>
            <a:pPr marL="0" lvl="0" indent="0" algn="l" rtl="0">
              <a:spcBef>
                <a:spcPts val="1600"/>
              </a:spcBef>
              <a:spcAft>
                <a:spcPts val="1600"/>
              </a:spcAft>
              <a:buNone/>
            </a:pPr>
            <a:r>
              <a:rPr lang="en" sz="1400">
                <a:solidFill>
                  <a:srgbClr val="FFFFFF"/>
                </a:solidFill>
                <a:latin typeface="Georgia"/>
                <a:ea typeface="Georgia"/>
                <a:cs typeface="Georgia"/>
                <a:sym typeface="Georgia"/>
              </a:rPr>
              <a:t>That’s essentially what a dirichlet distribution provides: a way of sampling probability distributions of a specific type.</a:t>
            </a:r>
            <a:endParaRPr sz="1400">
              <a:solidFill>
                <a:srgbClr val="FFFFFF"/>
              </a:solidFill>
              <a:latin typeface="Georgia"/>
              <a:ea typeface="Georgia"/>
              <a:cs typeface="Georgia"/>
              <a:sym typeface="Georg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overview</a:t>
            </a:r>
            <a:endParaRPr/>
          </a:p>
        </p:txBody>
      </p:sp>
      <p:sp>
        <p:nvSpPr>
          <p:cNvPr id="444" name="Google Shape;444;p60"/>
          <p:cNvSpPr txBox="1">
            <a:spLocks noGrp="1"/>
          </p:cNvSpPr>
          <p:nvPr>
            <p:ph type="body" idx="1"/>
          </p:nvPr>
        </p:nvSpPr>
        <p:spPr>
          <a:xfrm>
            <a:off x="629700" y="1307850"/>
            <a:ext cx="3050400" cy="7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pLSA</a:t>
            </a:r>
            <a:r>
              <a:rPr lang="en">
                <a:solidFill>
                  <a:srgbClr val="FFFFFF"/>
                </a:solidFill>
              </a:rPr>
              <a:t>(</a:t>
            </a:r>
            <a:r>
              <a:rPr lang="en" sz="1100">
                <a:solidFill>
                  <a:srgbClr val="FFFFFF"/>
                </a:solidFill>
                <a:latin typeface="Arial"/>
                <a:ea typeface="Arial"/>
                <a:cs typeface="Arial"/>
                <a:sym typeface="Arial"/>
              </a:rPr>
              <a:t>Probabilistic latent semantic analysis)</a:t>
            </a:r>
            <a:endParaRPr>
              <a:solidFill>
                <a:srgbClr val="FFFFFF"/>
              </a:solidFill>
            </a:endParaRPr>
          </a:p>
          <a:p>
            <a:pPr marL="0" lvl="0" indent="0" algn="l" rtl="0">
              <a:spcBef>
                <a:spcPts val="1600"/>
              </a:spcBef>
              <a:spcAft>
                <a:spcPts val="1600"/>
              </a:spcAft>
              <a:buNone/>
            </a:pPr>
            <a:r>
              <a:rPr lang="en"/>
              <a:t>Document d, topic z is present P(z|d), word w is drawn from z with probability P(w|z)</a:t>
            </a:r>
            <a:endParaRPr/>
          </a:p>
        </p:txBody>
      </p:sp>
      <p:sp>
        <p:nvSpPr>
          <p:cNvPr id="445" name="Google Shape;445;p60"/>
          <p:cNvSpPr txBox="1"/>
          <p:nvPr/>
        </p:nvSpPr>
        <p:spPr>
          <a:xfrm>
            <a:off x="4606350" y="50400"/>
            <a:ext cx="4092000" cy="23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LDA</a:t>
            </a:r>
            <a:endParaRPr>
              <a:solidFill>
                <a:srgbClr val="FFFFFF"/>
              </a:solidFill>
            </a:endParaRPr>
          </a:p>
          <a:p>
            <a:pPr marL="0" lvl="0" indent="0" algn="l" rtl="0">
              <a:lnSpc>
                <a:spcPct val="158000"/>
              </a:lnSpc>
              <a:spcBef>
                <a:spcPts val="2900"/>
              </a:spcBef>
              <a:spcAft>
                <a:spcPts val="0"/>
              </a:spcAft>
              <a:buClr>
                <a:srgbClr val="000000"/>
              </a:buClr>
              <a:buSzPts val="1100"/>
              <a:buFont typeface="Arial"/>
              <a:buNone/>
            </a:pPr>
            <a:r>
              <a:rPr lang="en" sz="1000">
                <a:solidFill>
                  <a:srgbClr val="FFFFFF"/>
                </a:solidFill>
                <a:latin typeface="Georgia"/>
                <a:ea typeface="Georgia"/>
                <a:cs typeface="Georgia"/>
                <a:sym typeface="Georgia"/>
              </a:rPr>
              <a:t>From a dirichlet distribution Dir(α), we draw a random sample representing the </a:t>
            </a:r>
            <a:r>
              <a:rPr lang="en" sz="1000" i="1">
                <a:solidFill>
                  <a:srgbClr val="FFFFFF"/>
                </a:solidFill>
                <a:latin typeface="Georgia"/>
                <a:ea typeface="Georgia"/>
                <a:cs typeface="Georgia"/>
                <a:sym typeface="Georgia"/>
              </a:rPr>
              <a:t>topic distribution</a:t>
            </a:r>
            <a:r>
              <a:rPr lang="en" sz="1000">
                <a:solidFill>
                  <a:srgbClr val="FFFFFF"/>
                </a:solidFill>
                <a:latin typeface="Georgia"/>
                <a:ea typeface="Georgia"/>
                <a:cs typeface="Georgia"/>
                <a:sym typeface="Georgia"/>
              </a:rPr>
              <a:t>, or topic mixture, of a particular document. This topic distribution is θ. From θ, we select a particular topic Z based on the distribution.</a:t>
            </a:r>
            <a:endParaRPr sz="1000">
              <a:solidFill>
                <a:srgbClr val="FFFFFF"/>
              </a:solidFill>
              <a:latin typeface="Georgia"/>
              <a:ea typeface="Georgia"/>
              <a:cs typeface="Georgia"/>
              <a:sym typeface="Georgia"/>
            </a:endParaRPr>
          </a:p>
          <a:p>
            <a:pPr marL="0" lvl="0" indent="0" algn="l" rtl="0">
              <a:lnSpc>
                <a:spcPct val="158000"/>
              </a:lnSpc>
              <a:spcBef>
                <a:spcPts val="2200"/>
              </a:spcBef>
              <a:spcAft>
                <a:spcPts val="0"/>
              </a:spcAft>
              <a:buClr>
                <a:srgbClr val="000000"/>
              </a:buClr>
              <a:buSzPts val="1100"/>
              <a:buFont typeface="Arial"/>
              <a:buNone/>
            </a:pPr>
            <a:r>
              <a:rPr lang="en" sz="1000">
                <a:solidFill>
                  <a:srgbClr val="FFFFFF"/>
                </a:solidFill>
                <a:latin typeface="Georgia"/>
                <a:ea typeface="Georgia"/>
                <a:cs typeface="Georgia"/>
                <a:sym typeface="Georgia"/>
              </a:rPr>
              <a:t>Next, from another dirichlet distribution Dir(𝛽), we select a random sample representing the </a:t>
            </a:r>
            <a:r>
              <a:rPr lang="en" sz="1000" i="1">
                <a:solidFill>
                  <a:srgbClr val="FFFFFF"/>
                </a:solidFill>
                <a:latin typeface="Georgia"/>
                <a:ea typeface="Georgia"/>
                <a:cs typeface="Georgia"/>
                <a:sym typeface="Georgia"/>
              </a:rPr>
              <a:t>word distribution </a:t>
            </a:r>
            <a:r>
              <a:rPr lang="en" sz="1000">
                <a:solidFill>
                  <a:srgbClr val="FFFFFF"/>
                </a:solidFill>
                <a:latin typeface="Georgia"/>
                <a:ea typeface="Georgia"/>
                <a:cs typeface="Georgia"/>
                <a:sym typeface="Georgia"/>
              </a:rPr>
              <a:t>of the topic Z. This word distribution is φ. From φ, we choose the word w.</a:t>
            </a:r>
            <a:endParaRPr sz="1000">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endParaRPr>
          </a:p>
        </p:txBody>
      </p:sp>
      <p:pic>
        <p:nvPicPr>
          <p:cNvPr id="446" name="Google Shape;446;p60"/>
          <p:cNvPicPr preferRelativeResize="0"/>
          <p:nvPr/>
        </p:nvPicPr>
        <p:blipFill>
          <a:blip r:embed="rId3">
            <a:alphaModFix/>
          </a:blip>
          <a:stretch>
            <a:fillRect/>
          </a:stretch>
        </p:blipFill>
        <p:spPr>
          <a:xfrm>
            <a:off x="195000" y="3084550"/>
            <a:ext cx="3662601" cy="1360400"/>
          </a:xfrm>
          <a:prstGeom prst="rect">
            <a:avLst/>
          </a:prstGeom>
          <a:noFill/>
          <a:ln>
            <a:noFill/>
          </a:ln>
        </p:spPr>
      </p:pic>
      <p:pic>
        <p:nvPicPr>
          <p:cNvPr id="447" name="Google Shape;447;p60"/>
          <p:cNvPicPr preferRelativeResize="0"/>
          <p:nvPr/>
        </p:nvPicPr>
        <p:blipFill>
          <a:blip r:embed="rId4">
            <a:alphaModFix/>
          </a:blip>
          <a:stretch>
            <a:fillRect/>
          </a:stretch>
        </p:blipFill>
        <p:spPr>
          <a:xfrm>
            <a:off x="4721900" y="2872100"/>
            <a:ext cx="3614500" cy="1785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Generation </a:t>
            </a:r>
            <a:endParaRPr/>
          </a:p>
        </p:txBody>
      </p:sp>
      <p:sp>
        <p:nvSpPr>
          <p:cNvPr id="453" name="Google Shape;453;p6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54" name="Google Shape;454;p61"/>
          <p:cNvPicPr preferRelativeResize="0"/>
          <p:nvPr/>
        </p:nvPicPr>
        <p:blipFill>
          <a:blip r:embed="rId3">
            <a:alphaModFix/>
          </a:blip>
          <a:stretch>
            <a:fillRect/>
          </a:stretch>
        </p:blipFill>
        <p:spPr>
          <a:xfrm>
            <a:off x="381000" y="1349426"/>
            <a:ext cx="8382000" cy="2986088"/>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endParaRPr/>
          </a:p>
        </p:txBody>
      </p:sp>
      <p:pic>
        <p:nvPicPr>
          <p:cNvPr id="161" name="Google Shape;161;p17"/>
          <p:cNvPicPr preferRelativeResize="0"/>
          <p:nvPr/>
        </p:nvPicPr>
        <p:blipFill>
          <a:blip r:embed="rId3">
            <a:alphaModFix/>
          </a:blip>
          <a:stretch>
            <a:fillRect/>
          </a:stretch>
        </p:blipFill>
        <p:spPr>
          <a:xfrm>
            <a:off x="1290225" y="541000"/>
            <a:ext cx="7053449" cy="4602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Strength of LDA </a:t>
            </a:r>
            <a:endParaRPr/>
          </a:p>
        </p:txBody>
      </p:sp>
      <p:sp>
        <p:nvSpPr>
          <p:cNvPr id="460" name="Google Shape;460;p6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typically performs better than similar algorithms like pLSA due to its ability to generalize new documents easily. </a:t>
            </a:r>
            <a:endParaRPr/>
          </a:p>
          <a:p>
            <a:pPr marL="0" lvl="0" indent="0" algn="l" rtl="0">
              <a:spcBef>
                <a:spcPts val="1600"/>
              </a:spcBef>
              <a:spcAft>
                <a:spcPts val="0"/>
              </a:spcAft>
              <a:buNone/>
            </a:pPr>
            <a:r>
              <a:rPr lang="en" sz="1400">
                <a:solidFill>
                  <a:srgbClr val="FFFFFF"/>
                </a:solidFill>
                <a:latin typeface="Georgia"/>
                <a:ea typeface="Georgia"/>
                <a:cs typeface="Georgia"/>
                <a:sym typeface="Georgia"/>
              </a:rPr>
              <a:t>In LDA, the dataset serves as training data for the dirichlet distribution of document-topic distributions. </a:t>
            </a:r>
            <a:endParaRPr sz="1400">
              <a:solidFill>
                <a:srgbClr val="FFFFFF"/>
              </a:solidFill>
              <a:latin typeface="Georgia"/>
              <a:ea typeface="Georgia"/>
              <a:cs typeface="Georgia"/>
              <a:sym typeface="Georgia"/>
            </a:endParaRPr>
          </a:p>
          <a:p>
            <a:pPr marL="0" lvl="0" indent="0" algn="l" rtl="0">
              <a:spcBef>
                <a:spcPts val="1600"/>
              </a:spcBef>
              <a:spcAft>
                <a:spcPts val="1600"/>
              </a:spcAft>
              <a:buNone/>
            </a:pPr>
            <a:r>
              <a:rPr lang="en" sz="1400">
                <a:solidFill>
                  <a:srgbClr val="FFFFFF"/>
                </a:solidFill>
                <a:latin typeface="Georgia"/>
                <a:ea typeface="Georgia"/>
                <a:cs typeface="Georgia"/>
                <a:sym typeface="Georgia"/>
              </a:rPr>
              <a:t>If we haven’t seen a document, we can easily sample from the dirichlet distribution and move forward from there.</a:t>
            </a:r>
            <a:endParaRPr sz="140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and Spark </a:t>
            </a:r>
            <a:endParaRPr/>
          </a:p>
        </p:txBody>
      </p:sp>
      <p:sp>
        <p:nvSpPr>
          <p:cNvPr id="466" name="Google Shape;466;p6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have previously covered in prior chapters, Spark needs to work with numeric formats. </a:t>
            </a:r>
            <a:endParaRPr/>
          </a:p>
          <a:p>
            <a:pPr marL="0" lvl="0" indent="0" algn="l" rtl="0">
              <a:spcBef>
                <a:spcPts val="1600"/>
              </a:spcBef>
              <a:spcAft>
                <a:spcPts val="0"/>
              </a:spcAft>
              <a:buNone/>
            </a:pPr>
            <a:r>
              <a:rPr lang="en"/>
              <a:t>In order to input our text data into LDA, we’re going to have to convert it into a numeric format. </a:t>
            </a:r>
            <a:endParaRPr/>
          </a:p>
          <a:p>
            <a:pPr marL="0" lvl="0" indent="0" algn="l" rtl="0">
              <a:spcBef>
                <a:spcPts val="1600"/>
              </a:spcBef>
              <a:spcAft>
                <a:spcPts val="0"/>
              </a:spcAft>
              <a:buNone/>
            </a:pPr>
            <a:r>
              <a:rPr lang="en"/>
              <a:t>You can use the CountVectorizer to achieve this, which was previously talked about in Chapter 25. Preprocessing and Feature Engineering.</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 LDA in Spark</a:t>
            </a:r>
            <a:endParaRPr/>
          </a:p>
        </p:txBody>
      </p:sp>
      <p:sp>
        <p:nvSpPr>
          <p:cNvPr id="472" name="Google Shape;472;p6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Model Hyperparameters:</a:t>
            </a:r>
            <a:r>
              <a:rPr lang="en" sz="1400"/>
              <a:t> </a:t>
            </a:r>
            <a:endParaRPr sz="1400"/>
          </a:p>
          <a:p>
            <a:pPr marL="0" lvl="0" indent="0" algn="l" rtl="0">
              <a:spcBef>
                <a:spcPts val="1600"/>
              </a:spcBef>
              <a:spcAft>
                <a:spcPts val="0"/>
              </a:spcAft>
              <a:buNone/>
            </a:pPr>
            <a:r>
              <a:rPr lang="en" sz="1400" b="1" i="1"/>
              <a:t>k</a:t>
            </a:r>
            <a:r>
              <a:rPr lang="en" sz="1400"/>
              <a:t>: The total number of topics to infer from the data. The default is 10 and must be a positive number.</a:t>
            </a:r>
            <a:endParaRPr sz="1400"/>
          </a:p>
          <a:p>
            <a:pPr marL="0" lvl="0" indent="0" algn="l" rtl="0">
              <a:lnSpc>
                <a:spcPct val="142857"/>
              </a:lnSpc>
              <a:spcBef>
                <a:spcPts val="1600"/>
              </a:spcBef>
              <a:spcAft>
                <a:spcPts val="0"/>
              </a:spcAft>
              <a:buNone/>
            </a:pPr>
            <a:r>
              <a:rPr lang="en" sz="1400" b="1" i="1">
                <a:solidFill>
                  <a:srgbClr val="FFFFFF"/>
                </a:solidFill>
                <a:latin typeface="Verdana"/>
                <a:ea typeface="Verdana"/>
                <a:cs typeface="Verdana"/>
                <a:sym typeface="Verdana"/>
              </a:rPr>
              <a:t>docConcentration</a:t>
            </a:r>
            <a:r>
              <a:rPr lang="en" sz="1400">
                <a:solidFill>
                  <a:srgbClr val="FFFFFF"/>
                </a:solidFill>
                <a:latin typeface="Arial"/>
                <a:ea typeface="Arial"/>
                <a:cs typeface="Arial"/>
                <a:sym typeface="Arial"/>
              </a:rPr>
              <a:t>: Dirichlet parameter for prior over documents’ distributions over topics. Larger values encourage smoother inferred distributions.</a:t>
            </a:r>
            <a:endParaRPr sz="1400">
              <a:solidFill>
                <a:srgbClr val="FFFFFF"/>
              </a:solidFill>
              <a:latin typeface="Arial"/>
              <a:ea typeface="Arial"/>
              <a:cs typeface="Arial"/>
              <a:sym typeface="Arial"/>
            </a:endParaRPr>
          </a:p>
          <a:p>
            <a:pPr marL="0" lvl="0" indent="0" algn="l" rtl="0">
              <a:lnSpc>
                <a:spcPct val="142857"/>
              </a:lnSpc>
              <a:spcBef>
                <a:spcPts val="800"/>
              </a:spcBef>
              <a:spcAft>
                <a:spcPts val="0"/>
              </a:spcAft>
              <a:buNone/>
            </a:pPr>
            <a:r>
              <a:rPr lang="en" sz="1400" b="1" i="1">
                <a:solidFill>
                  <a:srgbClr val="FFFFFF"/>
                </a:solidFill>
                <a:latin typeface="Verdana"/>
                <a:ea typeface="Verdana"/>
                <a:cs typeface="Verdana"/>
                <a:sym typeface="Verdana"/>
              </a:rPr>
              <a:t>topicConcentration</a:t>
            </a:r>
            <a:r>
              <a:rPr lang="en" sz="1400">
                <a:solidFill>
                  <a:srgbClr val="FFFFFF"/>
                </a:solidFill>
                <a:latin typeface="Arial"/>
                <a:ea typeface="Arial"/>
                <a:cs typeface="Arial"/>
                <a:sym typeface="Arial"/>
              </a:rPr>
              <a:t>: Dirichlet parameter for prior over topics’ distributions over terms (words). Larger values encourage smoother inferred distributions.</a:t>
            </a:r>
            <a:endParaRPr sz="1400">
              <a:solidFill>
                <a:srgbClr val="FFFFFF"/>
              </a:solidFill>
              <a:latin typeface="Arial"/>
              <a:ea typeface="Arial"/>
              <a:cs typeface="Arial"/>
              <a:sym typeface="Arial"/>
            </a:endParaRPr>
          </a:p>
          <a:p>
            <a:pPr marL="0" lvl="0" indent="0" algn="l" rtl="0">
              <a:spcBef>
                <a:spcPts val="8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Parameters</a:t>
            </a:r>
            <a:endParaRPr/>
          </a:p>
        </p:txBody>
      </p:sp>
      <p:sp>
        <p:nvSpPr>
          <p:cNvPr id="478" name="Google Shape;478;p65"/>
          <p:cNvSpPr txBox="1">
            <a:spLocks noGrp="1"/>
          </p:cNvSpPr>
          <p:nvPr>
            <p:ph type="body" idx="1"/>
          </p:nvPr>
        </p:nvSpPr>
        <p:spPr>
          <a:xfrm>
            <a:off x="1297500" y="951975"/>
            <a:ext cx="7038900" cy="35268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900" b="1" i="1">
                <a:solidFill>
                  <a:srgbClr val="FFFFFF"/>
                </a:solidFill>
                <a:latin typeface="Verdana"/>
                <a:ea typeface="Verdana"/>
                <a:cs typeface="Verdana"/>
                <a:sym typeface="Verdana"/>
              </a:rPr>
              <a:t>optimizer</a:t>
            </a:r>
            <a:r>
              <a:rPr lang="en" sz="1050">
                <a:solidFill>
                  <a:srgbClr val="FFFFFF"/>
                </a:solidFill>
                <a:latin typeface="Arial"/>
                <a:ea typeface="Arial"/>
                <a:cs typeface="Arial"/>
                <a:sym typeface="Arial"/>
              </a:rPr>
              <a:t>: Optimizer to use for learning the LDA model, either </a:t>
            </a:r>
            <a:r>
              <a:rPr lang="en" sz="900">
                <a:solidFill>
                  <a:srgbClr val="FFFFFF"/>
                </a:solidFill>
                <a:latin typeface="Verdana"/>
                <a:ea typeface="Verdana"/>
                <a:cs typeface="Verdana"/>
                <a:sym typeface="Verdana"/>
              </a:rPr>
              <a:t>EMLDAOptimizer</a:t>
            </a:r>
            <a:r>
              <a:rPr lang="en" sz="1050">
                <a:solidFill>
                  <a:srgbClr val="FFFFFF"/>
                </a:solidFill>
                <a:latin typeface="Arial"/>
                <a:ea typeface="Arial"/>
                <a:cs typeface="Arial"/>
                <a:sym typeface="Arial"/>
              </a:rPr>
              <a:t> or </a:t>
            </a:r>
            <a:r>
              <a:rPr lang="en" sz="900">
                <a:solidFill>
                  <a:srgbClr val="FFFFFF"/>
                </a:solidFill>
                <a:latin typeface="Verdana"/>
                <a:ea typeface="Verdana"/>
                <a:cs typeface="Verdana"/>
                <a:sym typeface="Verdana"/>
              </a:rPr>
              <a:t>OnlineLDAOptimizer</a:t>
            </a:r>
            <a:endParaRPr sz="900">
              <a:solidFill>
                <a:srgbClr val="FFFFFF"/>
              </a:solidFill>
              <a:latin typeface="Verdana"/>
              <a:ea typeface="Verdana"/>
              <a:cs typeface="Verdana"/>
              <a:sym typeface="Verdana"/>
            </a:endParaRPr>
          </a:p>
          <a:p>
            <a:pPr marL="0" lvl="0" indent="0" algn="l" rtl="0">
              <a:lnSpc>
                <a:spcPct val="142857"/>
              </a:lnSpc>
              <a:spcBef>
                <a:spcPts val="800"/>
              </a:spcBef>
              <a:spcAft>
                <a:spcPts val="0"/>
              </a:spcAft>
              <a:buNone/>
            </a:pPr>
            <a:r>
              <a:rPr lang="en" sz="900" b="1" i="1">
                <a:solidFill>
                  <a:srgbClr val="FFFFFF"/>
                </a:solidFill>
                <a:latin typeface="Verdana"/>
                <a:ea typeface="Verdana"/>
                <a:cs typeface="Verdana"/>
                <a:sym typeface="Verdana"/>
              </a:rPr>
              <a:t>maxIterations</a:t>
            </a:r>
            <a:r>
              <a:rPr lang="en" sz="1050">
                <a:solidFill>
                  <a:srgbClr val="FFFFFF"/>
                </a:solidFill>
                <a:latin typeface="Arial"/>
                <a:ea typeface="Arial"/>
                <a:cs typeface="Arial"/>
                <a:sym typeface="Arial"/>
              </a:rPr>
              <a:t>: Limit on the number of iterations.</a:t>
            </a:r>
            <a:endParaRPr sz="1050">
              <a:solidFill>
                <a:srgbClr val="FFFFFF"/>
              </a:solidFill>
              <a:latin typeface="Arial"/>
              <a:ea typeface="Arial"/>
              <a:cs typeface="Arial"/>
              <a:sym typeface="Arial"/>
            </a:endParaRPr>
          </a:p>
          <a:p>
            <a:pPr marL="0" lvl="0" indent="0" algn="l" rtl="0">
              <a:lnSpc>
                <a:spcPct val="142857"/>
              </a:lnSpc>
              <a:spcBef>
                <a:spcPts val="800"/>
              </a:spcBef>
              <a:spcAft>
                <a:spcPts val="0"/>
              </a:spcAft>
              <a:buNone/>
            </a:pPr>
            <a:r>
              <a:rPr lang="en" sz="900" b="1" i="1">
                <a:solidFill>
                  <a:srgbClr val="FFFFFF"/>
                </a:solidFill>
                <a:latin typeface="Verdana"/>
                <a:ea typeface="Verdana"/>
                <a:cs typeface="Verdana"/>
                <a:sym typeface="Verdana"/>
              </a:rPr>
              <a:t>checkpointInterval</a:t>
            </a:r>
            <a:r>
              <a:rPr lang="en" sz="1050">
                <a:solidFill>
                  <a:srgbClr val="FFFFFF"/>
                </a:solidFill>
                <a:latin typeface="Arial"/>
                <a:ea typeface="Arial"/>
                <a:cs typeface="Arial"/>
                <a:sym typeface="Arial"/>
              </a:rPr>
              <a:t>: If using checkpointing (set in the Spark configuration), this parameter specifies the frequency with which checkpoints will be created. If </a:t>
            </a:r>
            <a:r>
              <a:rPr lang="en" sz="900">
                <a:solidFill>
                  <a:srgbClr val="FFFFFF"/>
                </a:solidFill>
                <a:latin typeface="Verdana"/>
                <a:ea typeface="Verdana"/>
                <a:cs typeface="Verdana"/>
                <a:sym typeface="Verdana"/>
              </a:rPr>
              <a:t>maxIterations</a:t>
            </a:r>
            <a:r>
              <a:rPr lang="en" sz="1050">
                <a:solidFill>
                  <a:srgbClr val="FFFFFF"/>
                </a:solidFill>
                <a:latin typeface="Arial"/>
                <a:ea typeface="Arial"/>
                <a:cs typeface="Arial"/>
                <a:sym typeface="Arial"/>
              </a:rPr>
              <a:t> is large, using checkpointing can help reduce shuffle file sizes on disk and help with failure recovery.</a:t>
            </a:r>
            <a:endParaRPr sz="1050">
              <a:solidFill>
                <a:srgbClr val="FFFFFF"/>
              </a:solidFill>
              <a:latin typeface="Arial"/>
              <a:ea typeface="Arial"/>
              <a:cs typeface="Arial"/>
              <a:sym typeface="Arial"/>
            </a:endParaRPr>
          </a:p>
          <a:p>
            <a:pPr marL="0" lvl="0" indent="0" algn="l" rtl="0">
              <a:spcBef>
                <a:spcPts val="800"/>
              </a:spcBef>
              <a:spcAft>
                <a:spcPts val="0"/>
              </a:spcAft>
              <a:buClr>
                <a:srgbClr val="000000"/>
              </a:buClr>
              <a:buSzPts val="1100"/>
              <a:buFont typeface="Arial"/>
              <a:buNone/>
            </a:pPr>
            <a:r>
              <a:rPr lang="en" sz="1000" b="1" i="1">
                <a:solidFill>
                  <a:srgbClr val="FFFFFF"/>
                </a:solidFill>
              </a:rPr>
              <a:t>learningDecay</a:t>
            </a:r>
            <a:r>
              <a:rPr lang="en" sz="1000">
                <a:solidFill>
                  <a:srgbClr val="FFFFFF"/>
                </a:solidFill>
              </a:rPr>
              <a:t>: Learning rate, set as an exponential decay rate. This should be between (0.5, 1.0] to guarantee asymptotic convergence. The default is 0.51 and only applies to the online optimizer.</a:t>
            </a:r>
            <a:endParaRPr sz="1000">
              <a:solidFill>
                <a:srgbClr val="FFFFFF"/>
              </a:solidFill>
            </a:endParaRPr>
          </a:p>
          <a:p>
            <a:pPr marL="0" lvl="0" indent="0" algn="l" rtl="0">
              <a:spcBef>
                <a:spcPts val="1600"/>
              </a:spcBef>
              <a:spcAft>
                <a:spcPts val="0"/>
              </a:spcAft>
              <a:buClr>
                <a:srgbClr val="000000"/>
              </a:buClr>
              <a:buSzPts val="1100"/>
              <a:buFont typeface="Arial"/>
              <a:buNone/>
            </a:pPr>
            <a:r>
              <a:rPr lang="en" sz="1000" b="1" i="1">
                <a:solidFill>
                  <a:srgbClr val="FFFFFF"/>
                </a:solidFill>
              </a:rPr>
              <a:t>learningOffset</a:t>
            </a:r>
            <a:r>
              <a:rPr lang="en" sz="1000">
                <a:solidFill>
                  <a:srgbClr val="FFFFFF"/>
                </a:solidFill>
              </a:rPr>
              <a:t>: A (positive) learning parameter that downweights early iterations. Larger values make early iterations count less. The default is 1,024.0 and only applies to the online optimizer.</a:t>
            </a:r>
            <a:endParaRPr sz="1000">
              <a:solidFill>
                <a:srgbClr val="FFFFFF"/>
              </a:solidFill>
            </a:endParaRPr>
          </a:p>
          <a:p>
            <a:pPr marL="0" lvl="0" indent="0" algn="l" rtl="0">
              <a:spcBef>
                <a:spcPts val="1600"/>
              </a:spcBef>
              <a:spcAft>
                <a:spcPts val="0"/>
              </a:spcAft>
              <a:buClr>
                <a:srgbClr val="000000"/>
              </a:buClr>
              <a:buSzPts val="1100"/>
              <a:buFont typeface="Arial"/>
              <a:buNone/>
            </a:pPr>
            <a:r>
              <a:rPr lang="en" sz="1000" b="1" i="1">
                <a:solidFill>
                  <a:srgbClr val="FFFFFF"/>
                </a:solidFill>
              </a:rPr>
              <a:t>optimizeDocConcentration</a:t>
            </a:r>
            <a:r>
              <a:rPr lang="en" sz="1000">
                <a:solidFill>
                  <a:srgbClr val="FFFFFF"/>
                </a:solidFill>
              </a:rPr>
              <a:t>: Indicates whether the docConcentration (Dirichlet parameter for document-topic distribution) will be optimized during training. The default is true but only applies to the online optimizer.</a:t>
            </a:r>
            <a:endParaRPr sz="1000">
              <a:solidFill>
                <a:srgbClr val="FFFFFF"/>
              </a:solidFill>
            </a:endParaRPr>
          </a:p>
          <a:p>
            <a:pPr marL="0" lvl="0" indent="0" algn="l" rtl="0">
              <a:spcBef>
                <a:spcPts val="1600"/>
              </a:spcBef>
              <a:spcAft>
                <a:spcPts val="0"/>
              </a:spcAft>
              <a:buClr>
                <a:srgbClr val="000000"/>
              </a:buClr>
              <a:buSzPts val="1100"/>
              <a:buFont typeface="Arial"/>
              <a:buNone/>
            </a:pPr>
            <a:r>
              <a:rPr lang="en" sz="1000" b="1" i="1">
                <a:solidFill>
                  <a:srgbClr val="FFFFFF"/>
                </a:solidFill>
              </a:rPr>
              <a:t>subsamplingRate</a:t>
            </a:r>
            <a:r>
              <a:rPr lang="en" sz="1000">
                <a:solidFill>
                  <a:srgbClr val="FFFFFF"/>
                </a:solidFill>
              </a:rPr>
              <a:t>: The fraction of the corpus to be sampled and used in each iteration of mini-batch gradient descent, in range (0, 1]. The default is 0.5 and only applies to the online optimizer.</a:t>
            </a:r>
            <a:endParaRPr sz="1000">
              <a:solidFill>
                <a:srgbClr val="FFFFFF"/>
              </a:solidFill>
            </a:endParaRPr>
          </a:p>
          <a:p>
            <a:pPr marL="0" lvl="0" indent="0" algn="l" rtl="0">
              <a:spcBef>
                <a:spcPts val="1600"/>
              </a:spcBef>
              <a:spcAft>
                <a:spcPts val="0"/>
              </a:spcAft>
              <a:buClr>
                <a:srgbClr val="000000"/>
              </a:buClr>
              <a:buSzPts val="1100"/>
              <a:buFont typeface="Arial"/>
              <a:buNone/>
            </a:pPr>
            <a:r>
              <a:rPr lang="en" sz="1000" b="1" i="1">
                <a:solidFill>
                  <a:srgbClr val="FFFFFF"/>
                </a:solidFill>
              </a:rPr>
              <a:t>Seed</a:t>
            </a:r>
            <a:r>
              <a:rPr lang="en" sz="1000">
                <a:solidFill>
                  <a:srgbClr val="FFFFFF"/>
                </a:solidFill>
              </a:rPr>
              <a:t>: This model also supports specifying a random seed for reproducibility.</a:t>
            </a:r>
            <a:endParaRPr sz="1000">
              <a:solidFill>
                <a:srgbClr val="FFFFFF"/>
              </a:solidFill>
            </a:endParaRPr>
          </a:p>
          <a:p>
            <a:pPr marL="0" lvl="0" indent="0" algn="l" rtl="0">
              <a:spcBef>
                <a:spcPts val="1600"/>
              </a:spcBef>
              <a:spcAft>
                <a:spcPts val="1600"/>
              </a:spcAft>
              <a:buNone/>
            </a:pPr>
            <a:endParaRPr sz="100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1800">
                <a:latin typeface="Lato"/>
                <a:ea typeface="Lato"/>
                <a:cs typeface="Lato"/>
                <a:sym typeface="Lato"/>
              </a:rPr>
              <a:t>Prediction Parameters</a:t>
            </a:r>
            <a:endParaRPr sz="1800"/>
          </a:p>
        </p:txBody>
      </p:sp>
      <p:sp>
        <p:nvSpPr>
          <p:cNvPr id="484" name="Google Shape;484;p6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1600"/>
              </a:spcBef>
              <a:spcAft>
                <a:spcPts val="0"/>
              </a:spcAft>
              <a:buClr>
                <a:srgbClr val="000000"/>
              </a:buClr>
              <a:buSzPts val="1100"/>
              <a:buFont typeface="Arial"/>
              <a:buNone/>
            </a:pPr>
            <a:r>
              <a:rPr lang="en" b="1" i="1"/>
              <a:t>topicDistributionCol</a:t>
            </a:r>
            <a:r>
              <a:rPr lang="en"/>
              <a:t>: The column that will hold the output of the topic mixture distribution for each document.</a:t>
            </a:r>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Example </a:t>
            </a:r>
            <a:endParaRPr/>
          </a:p>
        </p:txBody>
      </p:sp>
      <p:sp>
        <p:nvSpPr>
          <p:cNvPr id="490" name="Google Shape;490;p6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91" name="Google Shape;491;p67"/>
          <p:cNvPicPr preferRelativeResize="0"/>
          <p:nvPr/>
        </p:nvPicPr>
        <p:blipFill>
          <a:blip r:embed="rId3">
            <a:alphaModFix/>
          </a:blip>
          <a:stretch>
            <a:fillRect/>
          </a:stretch>
        </p:blipFill>
        <p:spPr>
          <a:xfrm>
            <a:off x="1437525" y="999213"/>
            <a:ext cx="6048375" cy="2676525"/>
          </a:xfrm>
          <a:prstGeom prst="rect">
            <a:avLst/>
          </a:prstGeom>
          <a:noFill/>
          <a:ln>
            <a:noFill/>
          </a:ln>
        </p:spPr>
      </p:pic>
      <p:pic>
        <p:nvPicPr>
          <p:cNvPr id="492" name="Google Shape;492;p67"/>
          <p:cNvPicPr preferRelativeResize="0"/>
          <p:nvPr/>
        </p:nvPicPr>
        <p:blipFill>
          <a:blip r:embed="rId4">
            <a:alphaModFix/>
          </a:blip>
          <a:stretch>
            <a:fillRect/>
          </a:stretch>
        </p:blipFill>
        <p:spPr>
          <a:xfrm>
            <a:off x="2790825" y="3729388"/>
            <a:ext cx="3562350" cy="12858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Code Output</a:t>
            </a:r>
            <a:endParaRPr/>
          </a:p>
        </p:txBody>
      </p:sp>
      <p:sp>
        <p:nvSpPr>
          <p:cNvPr id="498" name="Google Shape;498;p6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99" name="Google Shape;499;p68"/>
          <p:cNvPicPr preferRelativeResize="0"/>
          <p:nvPr/>
        </p:nvPicPr>
        <p:blipFill>
          <a:blip r:embed="rId3">
            <a:alphaModFix/>
          </a:blip>
          <a:stretch>
            <a:fillRect/>
          </a:stretch>
        </p:blipFill>
        <p:spPr>
          <a:xfrm>
            <a:off x="1416525" y="1419225"/>
            <a:ext cx="6800850" cy="23050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Remarks on the Model</a:t>
            </a:r>
            <a:endParaRPr/>
          </a:p>
        </p:txBody>
      </p:sp>
      <p:sp>
        <p:nvSpPr>
          <p:cNvPr id="505" name="Google Shape;505;p6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allows you to see the topics extracted from the documents. They are stored as term indices. </a:t>
            </a:r>
            <a:endParaRPr/>
          </a:p>
          <a:p>
            <a:pPr marL="0" lvl="0" indent="0" algn="l" rtl="0">
              <a:spcBef>
                <a:spcPts val="1600"/>
              </a:spcBef>
              <a:spcAft>
                <a:spcPts val="0"/>
              </a:spcAft>
              <a:buNone/>
            </a:pPr>
            <a:r>
              <a:rPr lang="en"/>
              <a:t>They can be looked up using the CountVectorizerModel that was previously trained. </a:t>
            </a:r>
            <a:endParaRPr/>
          </a:p>
          <a:p>
            <a:pPr marL="0" lvl="0" indent="0" algn="l" rtl="0">
              <a:spcBef>
                <a:spcPts val="1600"/>
              </a:spcBef>
              <a:spcAft>
                <a:spcPts val="1600"/>
              </a:spcAft>
              <a:buNone/>
            </a:pPr>
            <a:r>
              <a:rPr lang="en"/>
              <a:t>For an example, we can check the top 3 topics on our trained data by looking them up in our vocabulary. </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Vocabulary Code and Results</a:t>
            </a:r>
            <a:endParaRPr/>
          </a:p>
        </p:txBody>
      </p:sp>
      <p:sp>
        <p:nvSpPr>
          <p:cNvPr id="511" name="Google Shape;511;p7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12" name="Google Shape;512;p70"/>
          <p:cNvPicPr preferRelativeResize="0"/>
          <p:nvPr/>
        </p:nvPicPr>
        <p:blipFill>
          <a:blip r:embed="rId3">
            <a:alphaModFix/>
          </a:blip>
          <a:stretch>
            <a:fillRect/>
          </a:stretch>
        </p:blipFill>
        <p:spPr>
          <a:xfrm>
            <a:off x="0" y="1254276"/>
            <a:ext cx="9144001" cy="28648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LDA Conclusions </a:t>
            </a:r>
            <a:endParaRPr/>
          </a:p>
        </p:txBody>
      </p:sp>
      <p:sp>
        <p:nvSpPr>
          <p:cNvPr id="518" name="Google Shape;518;p7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goal of these tools is to help you optimize the number of topics, based on your data.</a:t>
            </a:r>
            <a:endParaRPr sz="1400"/>
          </a:p>
          <a:p>
            <a:pPr marL="0" lvl="0" indent="0" algn="l" rtl="0">
              <a:spcBef>
                <a:spcPts val="1600"/>
              </a:spcBef>
              <a:spcAft>
                <a:spcPts val="0"/>
              </a:spcAft>
              <a:buNone/>
            </a:pPr>
            <a:r>
              <a:rPr lang="en" sz="1400"/>
              <a:t>Spark tends to favor online LDA in order to optimize the parameters allowed. </a:t>
            </a:r>
            <a:endParaRPr sz="1400"/>
          </a:p>
          <a:p>
            <a:pPr marL="0" lvl="0" indent="0" algn="l" rtl="0">
              <a:spcBef>
                <a:spcPts val="1600"/>
              </a:spcBef>
              <a:spcAft>
                <a:spcPts val="0"/>
              </a:spcAft>
              <a:buClr>
                <a:srgbClr val="000000"/>
              </a:buClr>
              <a:buSzPts val="1100"/>
              <a:buFont typeface="Arial"/>
              <a:buNone/>
            </a:pPr>
            <a:r>
              <a:rPr lang="en" sz="1400">
                <a:solidFill>
                  <a:srgbClr val="FFFFFF"/>
                </a:solidFill>
                <a:latin typeface="Georgia"/>
                <a:ea typeface="Georgia"/>
                <a:cs typeface="Georgia"/>
                <a:sym typeface="Georgia"/>
              </a:rPr>
              <a:t>With LDA, we can extract human-interpretable topics from a document corpus, where each topic is characterized by the words they are most strongly associated with.</a:t>
            </a:r>
            <a:endParaRPr sz="1400">
              <a:solidFill>
                <a:srgbClr val="FFFFFF"/>
              </a:solidFill>
            </a:endParaRPr>
          </a:p>
          <a:p>
            <a:pPr marL="0" lvl="0" indent="0" algn="l" rtl="0">
              <a:spcBef>
                <a:spcPts val="1600"/>
              </a:spcBef>
              <a:spcAft>
                <a:spcPts val="1600"/>
              </a:spcAft>
              <a:buNone/>
            </a:pPr>
            <a:r>
              <a:rPr lang="en" sz="1400">
                <a:solidFill>
                  <a:srgbClr val="FFFFFF"/>
                </a:solidFill>
                <a:latin typeface="Georgia"/>
                <a:ea typeface="Georgia"/>
                <a:cs typeface="Georgia"/>
                <a:sym typeface="Georgia"/>
              </a:rPr>
              <a:t>The resulting vectors are often very useful for downstream applications.</a:t>
            </a:r>
            <a:endParaRPr sz="1400">
              <a:solidFill>
                <a:srgbClr val="FFFF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39800" y="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Shown</a:t>
            </a:r>
            <a:endParaRPr/>
          </a:p>
        </p:txBody>
      </p:sp>
      <p:sp>
        <p:nvSpPr>
          <p:cNvPr id="167" name="Google Shape;167;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18"/>
          <p:cNvPicPr preferRelativeResize="0"/>
          <p:nvPr/>
        </p:nvPicPr>
        <p:blipFill>
          <a:blip r:embed="rId3">
            <a:alphaModFix/>
          </a:blip>
          <a:stretch>
            <a:fillRect/>
          </a:stretch>
        </p:blipFill>
        <p:spPr>
          <a:xfrm>
            <a:off x="57150" y="584325"/>
            <a:ext cx="9029700" cy="45020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Examples (for reference) </a:t>
            </a:r>
            <a:endParaRPr/>
          </a:p>
        </p:txBody>
      </p:sp>
      <p:sp>
        <p:nvSpPr>
          <p:cNvPr id="524" name="Google Shape;524;p7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25" name="Google Shape;525;p72"/>
          <p:cNvPicPr preferRelativeResize="0"/>
          <p:nvPr/>
        </p:nvPicPr>
        <p:blipFill>
          <a:blip r:embed="rId3">
            <a:alphaModFix/>
          </a:blip>
          <a:stretch>
            <a:fillRect/>
          </a:stretch>
        </p:blipFill>
        <p:spPr>
          <a:xfrm>
            <a:off x="33113" y="1468850"/>
            <a:ext cx="5724525" cy="3009900"/>
          </a:xfrm>
          <a:prstGeom prst="rect">
            <a:avLst/>
          </a:prstGeom>
          <a:noFill/>
          <a:ln>
            <a:noFill/>
          </a:ln>
        </p:spPr>
      </p:pic>
      <p:pic>
        <p:nvPicPr>
          <p:cNvPr id="526" name="Google Shape;526;p72"/>
          <p:cNvPicPr preferRelativeResize="0"/>
          <p:nvPr/>
        </p:nvPicPr>
        <p:blipFill>
          <a:blip r:embed="rId4">
            <a:alphaModFix/>
          </a:blip>
          <a:stretch>
            <a:fillRect/>
          </a:stretch>
        </p:blipFill>
        <p:spPr>
          <a:xfrm>
            <a:off x="5757650" y="1468850"/>
            <a:ext cx="3276600" cy="1181100"/>
          </a:xfrm>
          <a:prstGeom prst="rect">
            <a:avLst/>
          </a:prstGeom>
          <a:noFill/>
          <a:ln>
            <a:noFill/>
          </a:ln>
        </p:spPr>
      </p:pic>
      <p:pic>
        <p:nvPicPr>
          <p:cNvPr id="527" name="Google Shape;527;p72"/>
          <p:cNvPicPr preferRelativeResize="0"/>
          <p:nvPr/>
        </p:nvPicPr>
        <p:blipFill>
          <a:blip r:embed="rId5">
            <a:alphaModFix/>
          </a:blip>
          <a:stretch>
            <a:fillRect/>
          </a:stretch>
        </p:blipFill>
        <p:spPr>
          <a:xfrm>
            <a:off x="5757650" y="2649950"/>
            <a:ext cx="3276600" cy="10261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Chapter Conclusion </a:t>
            </a:r>
            <a:endParaRPr/>
          </a:p>
        </p:txBody>
      </p:sp>
      <p:sp>
        <p:nvSpPr>
          <p:cNvPr id="533" name="Google Shape;533;p7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a:t>
            </a:r>
            <a:endParaRPr/>
          </a:p>
          <a:p>
            <a:pPr marL="0" lvl="0" indent="0" algn="l" rtl="0">
              <a:spcBef>
                <a:spcPts val="1600"/>
              </a:spcBef>
              <a:spcAft>
                <a:spcPts val="0"/>
              </a:spcAft>
              <a:buNone/>
            </a:pPr>
            <a:r>
              <a:rPr lang="en"/>
              <a:t>Bisecting K-means</a:t>
            </a:r>
            <a:endParaRPr/>
          </a:p>
          <a:p>
            <a:pPr marL="0" lvl="0" indent="0" algn="l" rtl="0">
              <a:spcBef>
                <a:spcPts val="1600"/>
              </a:spcBef>
              <a:spcAft>
                <a:spcPts val="0"/>
              </a:spcAft>
              <a:buNone/>
            </a:pPr>
            <a:r>
              <a:rPr lang="en"/>
              <a:t>Gaussian Mixture Model</a:t>
            </a:r>
            <a:endParaRPr/>
          </a:p>
          <a:p>
            <a:pPr marL="0" lvl="0" indent="0" algn="l" rtl="0">
              <a:spcBef>
                <a:spcPts val="1600"/>
              </a:spcBef>
              <a:spcAft>
                <a:spcPts val="1600"/>
              </a:spcAft>
              <a:buClr>
                <a:srgbClr val="000000"/>
              </a:buClr>
              <a:buSzPts val="1100"/>
              <a:buFont typeface="Arial"/>
              <a:buNone/>
            </a:pPr>
            <a:r>
              <a:rPr lang="en" sz="1400"/>
              <a:t>Latent Dirichlet Allocation (LDA)</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539" name="Google Shape;539;p7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u="sng">
                <a:solidFill>
                  <a:schemeClr val="hlink"/>
                </a:solidFill>
                <a:hlinkClick r:id="rId3"/>
              </a:rPr>
              <a:t>http://stanford.edu/class/ee103/visualizations/kmeans/kmeans.html</a:t>
            </a:r>
            <a:endParaRPr/>
          </a:p>
          <a:p>
            <a:pPr marL="457200" lvl="0" indent="-311150" algn="l" rtl="0">
              <a:spcBef>
                <a:spcPts val="0"/>
              </a:spcBef>
              <a:spcAft>
                <a:spcPts val="0"/>
              </a:spcAft>
              <a:buSzPts val="1300"/>
              <a:buChar char="●"/>
            </a:pPr>
            <a:r>
              <a:rPr lang="en" u="sng">
                <a:solidFill>
                  <a:schemeClr val="hlink"/>
                </a:solidFill>
                <a:hlinkClick r:id="rId4"/>
              </a:rPr>
              <a:t>https://jakevdp.github.io/PythonDataScienceHandbook/05.12-gaussian-mixtures.html</a:t>
            </a:r>
            <a:endParaRPr/>
          </a:p>
          <a:p>
            <a:pPr marL="457200" lvl="0" indent="-311150" algn="l" rtl="0">
              <a:spcBef>
                <a:spcPts val="0"/>
              </a:spcBef>
              <a:spcAft>
                <a:spcPts val="0"/>
              </a:spcAft>
              <a:buSzPts val="1300"/>
              <a:buChar char="●"/>
            </a:pPr>
            <a:r>
              <a:rPr lang="en" u="sng">
                <a:solidFill>
                  <a:schemeClr val="hlink"/>
                </a:solidFill>
                <a:hlinkClick r:id="rId5"/>
              </a:rPr>
              <a:t>https://github.com/llSourcell/Gaussian_Mixture_Models/blob/master/intro_to_gmm_%26_em.ipynb</a:t>
            </a:r>
            <a:endParaRPr/>
          </a:p>
          <a:p>
            <a:pPr marL="457200" lvl="0" indent="-311150" algn="l" rtl="0">
              <a:spcBef>
                <a:spcPts val="0"/>
              </a:spcBef>
              <a:spcAft>
                <a:spcPts val="0"/>
              </a:spcAft>
              <a:buSzPts val="1300"/>
              <a:buChar char="●"/>
            </a:pPr>
            <a:r>
              <a:rPr lang="en" u="sng">
                <a:solidFill>
                  <a:schemeClr val="hlink"/>
                </a:solidFill>
                <a:hlinkClick r:id="rId6"/>
              </a:rPr>
              <a:t>https://spark.apache.org/docs/latest/mllib-clustering.html#bisecting-k-means</a:t>
            </a:r>
            <a:endParaRPr/>
          </a:p>
          <a:p>
            <a:pPr marL="457200" lvl="0" indent="-311150" algn="l" rtl="0">
              <a:spcBef>
                <a:spcPts val="0"/>
              </a:spcBef>
              <a:spcAft>
                <a:spcPts val="0"/>
              </a:spcAft>
              <a:buSzPts val="1300"/>
              <a:buChar char="●"/>
            </a:pPr>
            <a:r>
              <a:rPr lang="en" u="sng">
                <a:solidFill>
                  <a:schemeClr val="hlink"/>
                </a:solidFill>
                <a:hlinkClick r:id="rId7"/>
              </a:rPr>
              <a:t>https://www.linkedin.com/pulse/initial-investigation-k-means-bisecting-algorithms-dave-blodgett/</a:t>
            </a:r>
            <a:endParaRPr/>
          </a:p>
          <a:p>
            <a:pPr marL="457200" lvl="0" indent="-311150" algn="l" rtl="0">
              <a:spcBef>
                <a:spcPts val="0"/>
              </a:spcBef>
              <a:spcAft>
                <a:spcPts val="0"/>
              </a:spcAft>
              <a:buSzPts val="1300"/>
              <a:buChar char="●"/>
            </a:pPr>
            <a:r>
              <a:rPr lang="en" u="sng">
                <a:solidFill>
                  <a:schemeClr val="hlink"/>
                </a:solidFill>
                <a:hlinkClick r:id="rId8"/>
              </a:rPr>
              <a:t>https://medium.com/nanonets/topic-modeling-with-lsa-psla-lda-and-lda2vec-555ff65b0b05</a:t>
            </a:r>
            <a:endParaRPr/>
          </a:p>
          <a:p>
            <a:pPr marL="457200" lvl="0" indent="-311150" algn="l" rtl="0">
              <a:spcBef>
                <a:spcPts val="0"/>
              </a:spcBef>
              <a:spcAft>
                <a:spcPts val="0"/>
              </a:spcAft>
              <a:buSzPts val="1300"/>
              <a:buChar char="●"/>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545" name="Google Shape;545;p7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a:t>
            </a:r>
            <a:endParaRPr/>
          </a:p>
        </p:txBody>
      </p:sp>
      <p:sp>
        <p:nvSpPr>
          <p:cNvPr id="174" name="Google Shape;174;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One of the most popular clustering algorithms</a:t>
            </a:r>
            <a:endParaRPr/>
          </a:p>
          <a:p>
            <a:pPr marL="457200" lvl="0" indent="-311150" algn="l" rtl="0">
              <a:spcBef>
                <a:spcPts val="0"/>
              </a:spcBef>
              <a:spcAft>
                <a:spcPts val="0"/>
              </a:spcAft>
              <a:buSzPts val="1300"/>
              <a:buChar char="●"/>
            </a:pPr>
            <a:r>
              <a:rPr lang="en"/>
              <a:t>Centroid</a:t>
            </a:r>
            <a:endParaRPr/>
          </a:p>
          <a:p>
            <a:pPr marL="457200" lvl="0" indent="-311150" algn="l" rtl="0">
              <a:spcBef>
                <a:spcPts val="0"/>
              </a:spcBef>
              <a:spcAft>
                <a:spcPts val="0"/>
              </a:spcAft>
              <a:buSzPts val="1300"/>
              <a:buChar char="●"/>
            </a:pPr>
            <a:r>
              <a:rPr lang="en"/>
              <a:t>Terminate condition</a:t>
            </a:r>
            <a:endParaRPr/>
          </a:p>
          <a:p>
            <a:pPr marL="914400" lvl="1" indent="-298450" algn="l" rtl="0">
              <a:spcBef>
                <a:spcPts val="0"/>
              </a:spcBef>
              <a:spcAft>
                <a:spcPts val="0"/>
              </a:spcAft>
              <a:buSzPts val="1100"/>
              <a:buChar char="○"/>
            </a:pPr>
            <a:r>
              <a:rPr lang="en"/>
              <a:t>Finite number of iterations</a:t>
            </a:r>
            <a:endParaRPr/>
          </a:p>
          <a:p>
            <a:pPr marL="914400" lvl="1" indent="-298450" algn="l" rtl="0">
              <a:spcBef>
                <a:spcPts val="0"/>
              </a:spcBef>
              <a:spcAft>
                <a:spcPts val="0"/>
              </a:spcAft>
              <a:buSzPts val="1100"/>
              <a:buChar char="○"/>
            </a:pPr>
            <a:r>
              <a:rPr lang="en"/>
              <a:t>Centroid locations does not update anymore</a:t>
            </a:r>
            <a:endParaRPr/>
          </a:p>
          <a:p>
            <a:pPr marL="457200" lvl="0" indent="-311150" algn="l" rtl="0">
              <a:spcBef>
                <a:spcPts val="0"/>
              </a:spcBef>
              <a:spcAft>
                <a:spcPts val="0"/>
              </a:spcAft>
              <a:buSzPts val="1300"/>
              <a:buChar char="●"/>
            </a:pPr>
            <a:r>
              <a:rPr lang="en" u="sng">
                <a:solidFill>
                  <a:schemeClr val="hlink"/>
                </a:solidFill>
                <a:hlinkClick r:id="rId3"/>
              </a:rPr>
              <a:t>http://stanford.edu/class/ee103/visualizations/kmeans/kmeans.html</a:t>
            </a:r>
            <a:endParaRPr/>
          </a:p>
          <a:p>
            <a:pPr marL="45720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choose the number of clusters?</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Visually inspect the datapoints</a:t>
            </a:r>
            <a:endParaRPr/>
          </a:p>
          <a:p>
            <a:pPr marL="457200" lvl="0" indent="-311150" algn="l" rtl="0">
              <a:spcBef>
                <a:spcPts val="0"/>
              </a:spcBef>
              <a:spcAft>
                <a:spcPts val="0"/>
              </a:spcAft>
              <a:buSzPts val="1300"/>
              <a:buChar char="●"/>
            </a:pPr>
            <a:r>
              <a:rPr lang="en"/>
              <a:t>Elbow method</a:t>
            </a:r>
            <a:endParaRPr/>
          </a:p>
          <a:p>
            <a:pPr marL="914400" lvl="1" indent="-298450" algn="l" rtl="0">
              <a:spcBef>
                <a:spcPts val="0"/>
              </a:spcBef>
              <a:spcAft>
                <a:spcPts val="0"/>
              </a:spcAft>
              <a:buSzPts val="1100"/>
              <a:buChar char="○"/>
            </a:pPr>
            <a:r>
              <a:rPr lang="en"/>
              <a:t>The idea is to find the K at which the SSE decreases most abruptly.</a:t>
            </a:r>
            <a:endParaRPr/>
          </a:p>
          <a:p>
            <a:pPr marL="914400" lvl="1" indent="-298450" algn="l" rtl="0">
              <a:spcBef>
                <a:spcPts val="0"/>
              </a:spcBef>
              <a:spcAft>
                <a:spcPts val="0"/>
              </a:spcAft>
              <a:buSzPts val="1100"/>
              <a:buChar char="○"/>
            </a:pPr>
            <a:r>
              <a:rPr lang="en"/>
              <a:t>Heuristic</a:t>
            </a:r>
            <a:endParaRPr/>
          </a:p>
        </p:txBody>
      </p:sp>
      <p:pic>
        <p:nvPicPr>
          <p:cNvPr id="181" name="Google Shape;181;p20"/>
          <p:cNvPicPr preferRelativeResize="0"/>
          <p:nvPr/>
        </p:nvPicPr>
        <p:blipFill>
          <a:blip r:embed="rId3">
            <a:alphaModFix/>
          </a:blip>
          <a:stretch>
            <a:fillRect/>
          </a:stretch>
        </p:blipFill>
        <p:spPr>
          <a:xfrm>
            <a:off x="5678913" y="1204913"/>
            <a:ext cx="2657475" cy="695325"/>
          </a:xfrm>
          <a:prstGeom prst="rect">
            <a:avLst/>
          </a:prstGeom>
          <a:noFill/>
          <a:ln>
            <a:noFill/>
          </a:ln>
        </p:spPr>
      </p:pic>
      <p:pic>
        <p:nvPicPr>
          <p:cNvPr id="182" name="Google Shape;182;p20"/>
          <p:cNvPicPr preferRelativeResize="0"/>
          <p:nvPr/>
        </p:nvPicPr>
        <p:blipFill>
          <a:blip r:embed="rId4">
            <a:alphaModFix/>
          </a:blip>
          <a:stretch>
            <a:fillRect/>
          </a:stretch>
        </p:blipFill>
        <p:spPr>
          <a:xfrm>
            <a:off x="5678925" y="2394713"/>
            <a:ext cx="2657475" cy="248208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Parameters</a:t>
            </a:r>
            <a:endParaRPr/>
          </a:p>
        </p:txBody>
      </p:sp>
      <p:sp>
        <p:nvSpPr>
          <p:cNvPr id="188" name="Google Shape;18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 (hyperparamter)</a:t>
            </a:r>
            <a:endParaRPr/>
          </a:p>
          <a:p>
            <a:pPr marL="457200" lvl="0" indent="-311150" algn="l" rtl="0">
              <a:spcBef>
                <a:spcPts val="0"/>
              </a:spcBef>
              <a:spcAft>
                <a:spcPts val="0"/>
              </a:spcAft>
              <a:buSzPts val="1300"/>
              <a:buChar char="●"/>
            </a:pPr>
            <a:r>
              <a:rPr lang="en"/>
              <a:t>initMode</a:t>
            </a:r>
            <a:endParaRPr/>
          </a:p>
          <a:p>
            <a:pPr marL="457200" lvl="0" indent="-311150" algn="l" rtl="0">
              <a:spcBef>
                <a:spcPts val="0"/>
              </a:spcBef>
              <a:spcAft>
                <a:spcPts val="0"/>
              </a:spcAft>
              <a:buSzPts val="1300"/>
              <a:buChar char="●"/>
            </a:pPr>
            <a:r>
              <a:rPr lang="en"/>
              <a:t>initSteps</a:t>
            </a:r>
            <a:endParaRPr/>
          </a:p>
          <a:p>
            <a:pPr marL="457200" lvl="0" indent="-311150" algn="l" rtl="0">
              <a:spcBef>
                <a:spcPts val="0"/>
              </a:spcBef>
              <a:spcAft>
                <a:spcPts val="0"/>
              </a:spcAft>
              <a:buSzPts val="1300"/>
              <a:buChar char="●"/>
            </a:pPr>
            <a:r>
              <a:rPr lang="en"/>
              <a:t>maxIter</a:t>
            </a:r>
            <a:endParaRPr/>
          </a:p>
          <a:p>
            <a:pPr marL="457200" lvl="0" indent="-311150" algn="l" rtl="0">
              <a:spcBef>
                <a:spcPts val="0"/>
              </a:spcBef>
              <a:spcAft>
                <a:spcPts val="0"/>
              </a:spcAft>
              <a:buSzPts val="1300"/>
              <a:buChar char="●"/>
            </a:pPr>
            <a:r>
              <a:rPr lang="en"/>
              <a:t>tol</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2633</Words>
  <Application>Microsoft Office PowerPoint</Application>
  <PresentationFormat>On-screen Show (16:9)</PresentationFormat>
  <Paragraphs>289</Paragraphs>
  <Slides>63</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Lato</vt:lpstr>
      <vt:lpstr>Verdana</vt:lpstr>
      <vt:lpstr>Times New Roman</vt:lpstr>
      <vt:lpstr>Arial</vt:lpstr>
      <vt:lpstr>Georgia</vt:lpstr>
      <vt:lpstr>Montserrat</vt:lpstr>
      <vt:lpstr>Focus</vt:lpstr>
      <vt:lpstr>Chapter 29. Unsupervised Learning</vt:lpstr>
      <vt:lpstr>Background</vt:lpstr>
      <vt:lpstr>Use Cases</vt:lpstr>
      <vt:lpstr>Clustering model scalability</vt:lpstr>
      <vt:lpstr>Dataset</vt:lpstr>
      <vt:lpstr>Dataset Shown</vt:lpstr>
      <vt:lpstr>K-means</vt:lpstr>
      <vt:lpstr>How to choose the number of clusters?</vt:lpstr>
      <vt:lpstr>Training Parameters</vt:lpstr>
      <vt:lpstr>PowerPoint Presentation</vt:lpstr>
      <vt:lpstr>Bisecting K-Means</vt:lpstr>
      <vt:lpstr>Bisecting K-means</vt:lpstr>
      <vt:lpstr>Algorithm Overview</vt:lpstr>
      <vt:lpstr>Algorithm Continued. </vt:lpstr>
      <vt:lpstr>K = 4</vt:lpstr>
      <vt:lpstr>Bisecting K-means in Spark</vt:lpstr>
      <vt:lpstr>Code Example</vt:lpstr>
      <vt:lpstr>Bisecting K-means Summary </vt:lpstr>
      <vt:lpstr>Bisecting K-Means Output</vt:lpstr>
      <vt:lpstr>Bisecting K-Means Conclusion </vt:lpstr>
      <vt:lpstr>Bisecting Python Code (For Reference)</vt:lpstr>
      <vt:lpstr>Gaussian Mixture Models</vt:lpstr>
      <vt:lpstr>Weakness of the K-means algorithm</vt:lpstr>
      <vt:lpstr>PowerPoint Presentation</vt:lpstr>
      <vt:lpstr>PowerPoint Presentation</vt:lpstr>
      <vt:lpstr>Gaussian Mixture Models</vt:lpstr>
      <vt:lpstr>PowerPoint Presentation</vt:lpstr>
      <vt:lpstr>PowerPoint Presentation</vt:lpstr>
      <vt:lpstr>Gaussian Mixture Models  (Cont.)</vt:lpstr>
      <vt:lpstr>Expectation-maximization approach</vt:lpstr>
      <vt:lpstr>Generate Gaussians (Bell curves) randomly</vt:lpstr>
      <vt:lpstr>PowerPoint Presentation</vt:lpstr>
      <vt:lpstr>E-Step: estimate the probability for each point</vt:lpstr>
      <vt:lpstr>M-step: modify the parameter according to the probability </vt:lpstr>
      <vt:lpstr>PowerPoint Presentation</vt:lpstr>
      <vt:lpstr>PowerPoint Presentation</vt:lpstr>
      <vt:lpstr>Covariance</vt:lpstr>
      <vt:lpstr>Covariance type</vt:lpstr>
      <vt:lpstr>PowerPoint Presentation</vt:lpstr>
      <vt:lpstr>Spark version parameters</vt:lpstr>
      <vt:lpstr>PowerPoint Presentation</vt:lpstr>
      <vt:lpstr>Latent Dirichlet Allocation</vt:lpstr>
      <vt:lpstr>LDA </vt:lpstr>
      <vt:lpstr>Online LDA and Expectation Maximization</vt:lpstr>
      <vt:lpstr>Example</vt:lpstr>
      <vt:lpstr>Example continued</vt:lpstr>
      <vt:lpstr>Random Probability Issues</vt:lpstr>
      <vt:lpstr>LDA overview</vt:lpstr>
      <vt:lpstr>Word Generation </vt:lpstr>
      <vt:lpstr>Strength of LDA </vt:lpstr>
      <vt:lpstr>LDA and Spark </vt:lpstr>
      <vt:lpstr>Setting up LDA in Spark</vt:lpstr>
      <vt:lpstr>Training Parameters</vt:lpstr>
      <vt:lpstr>Prediction Parameters</vt:lpstr>
      <vt:lpstr>Code Example </vt:lpstr>
      <vt:lpstr>LDA Code Output</vt:lpstr>
      <vt:lpstr>Remarks on the Model</vt:lpstr>
      <vt:lpstr>Vocabulary Code and Results</vt:lpstr>
      <vt:lpstr>LDA Conclusions </vt:lpstr>
      <vt:lpstr>Python Examples (for reference) </vt:lpstr>
      <vt:lpstr>Chapter Conclusion </vt:lpstr>
      <vt:lpstr>Sources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29. Unsupervised Learning</dc:title>
  <cp:lastModifiedBy>Saquer, Jamil M</cp:lastModifiedBy>
  <cp:revision>1</cp:revision>
  <dcterms:modified xsi:type="dcterms:W3CDTF">2018-11-27T14:23:23Z</dcterms:modified>
</cp:coreProperties>
</file>