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81" r:id="rId3"/>
    <p:sldId id="257" r:id="rId4"/>
    <p:sldId id="283" r:id="rId5"/>
    <p:sldId id="282" r:id="rId6"/>
    <p:sldId id="258" r:id="rId7"/>
    <p:sldId id="284" r:id="rId8"/>
    <p:sldId id="285" r:id="rId9"/>
    <p:sldId id="260" r:id="rId10"/>
    <p:sldId id="286" r:id="rId11"/>
    <p:sldId id="288" r:id="rId12"/>
    <p:sldId id="287" r:id="rId13"/>
    <p:sldId id="289" r:id="rId14"/>
    <p:sldId id="259" r:id="rId15"/>
    <p:sldId id="261" r:id="rId16"/>
    <p:sldId id="262" r:id="rId17"/>
    <p:sldId id="290" r:id="rId18"/>
    <p:sldId id="291" r:id="rId19"/>
    <p:sldId id="292" r:id="rId20"/>
    <p:sldId id="274" r:id="rId21"/>
    <p:sldId id="275" r:id="rId22"/>
    <p:sldId id="276" r:id="rId23"/>
    <p:sldId id="264" r:id="rId24"/>
    <p:sldId id="265" r:id="rId25"/>
    <p:sldId id="267" r:id="rId26"/>
    <p:sldId id="266" r:id="rId27"/>
    <p:sldId id="268" r:id="rId28"/>
    <p:sldId id="279" r:id="rId29"/>
    <p:sldId id="269" r:id="rId30"/>
    <p:sldId id="293" r:id="rId31"/>
    <p:sldId id="295" r:id="rId32"/>
    <p:sldId id="270" r:id="rId33"/>
    <p:sldId id="271" r:id="rId34"/>
    <p:sldId id="296" r:id="rId35"/>
    <p:sldId id="272" r:id="rId36"/>
    <p:sldId id="280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592F0-4F2A-45A8-A806-CDB27CD8F38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DF7F4-D6B9-431A-B4DA-666660FE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F7F4-D6B9-431A-B4DA-666660FE2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A higher ratio value will tell us</a:t>
            </a:r>
          </a:p>
          <a:p>
            <a:r>
              <a:rPr lang="en-US" dirty="0"/>
              <a:t>where a large number of trips end (but rarely begin), while a lower value tells us where trips often</a:t>
            </a:r>
          </a:p>
          <a:p>
            <a:r>
              <a:rPr lang="en-US" dirty="0"/>
              <a:t>begin (but infrequently end):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DF7F4-D6B9-431A-B4DA-666660FE28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7E12-A8B5-42F5-8F0E-55AF6C631B61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6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389C-4E8E-43BC-9BE1-BDABFCB0C2BA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D8CC-93F9-44CB-B1C8-88318114509A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B69A-C554-4B16-B58E-FE2DCD31A226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8FB6-EA5C-4298-9054-6AC205A799B6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6321-2D0B-4775-A33D-D096CFBE8CCE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821E-06FE-47AB-887B-284451F8F540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4A89-51BB-4448-8C99-276FA23A79D0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91BA-EA28-4A92-89A9-99283FB7472E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123EAE-6484-4181-8C48-79C121457055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1DB8-7179-48B0-B6F1-2E2ED4A2E431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587F67-AEAD-4B05-A329-0AD52EBEC607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58575-C7A3-4092-99B5-3EE718B670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twesdai.com/2017/09/15/motif-analysis-using-apache-spark-graphframe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255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Chapter 30: Graph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Jared Hall, </a:t>
            </a:r>
            <a:r>
              <a:rPr lang="en-US" dirty="0" err="1"/>
              <a:t>radeeb</a:t>
            </a:r>
            <a:r>
              <a:rPr lang="en-US" dirty="0"/>
              <a:t> </a:t>
            </a:r>
            <a:r>
              <a:rPr lang="en-US" dirty="0" err="1"/>
              <a:t>bashir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for graph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Graphs are an excellent way to describe the relationships between a wide variety of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useful applications of graph analytics in the real world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Card fraud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for graph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Graphs are an excellent way to describe the relationships between a wide variety of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useful applications of graph analytics in the real world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Card fraud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Motif finding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for graph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Graphs are an excellent way to describe the relationships between a wide variety of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useful applications of graph analytics in the real world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Card fraud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Motif finding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Importance of references in scientific literature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for graph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Graphs are an excellent way to describe the relationships between a wide variety of things.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useful applications of graph analytics in the real world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Card fraud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Motif finding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Importance of references in scientific literature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Ranking web pages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 many more. (basically any application where the relationships between objects provides some information).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for RDD: </a:t>
            </a:r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Provides a very low-level interface for graph analytics that is both powerful and fast when applied to Spark.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easy to use or optimize, especially with sparks </a:t>
            </a:r>
            <a:r>
              <a:rPr lang="en-US" dirty="0" err="1"/>
              <a:t>DataFrame</a:t>
            </a:r>
            <a:r>
              <a:rPr lang="en-US" dirty="0"/>
              <a:t> and </a:t>
            </a:r>
            <a:r>
              <a:rPr lang="en-US" dirty="0" err="1"/>
              <a:t>DataSet</a:t>
            </a:r>
            <a:r>
              <a:rPr lang="en-US" dirty="0"/>
              <a:t>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for Spark: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extension of the </a:t>
            </a:r>
            <a:r>
              <a:rPr lang="en-US" dirty="0" err="1"/>
              <a:t>GraphX</a:t>
            </a:r>
            <a:r>
              <a:rPr lang="en-US" dirty="0"/>
              <a:t> library made by the creators of Spark for Sparks central data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/>
              <a:t>key differences</a:t>
            </a:r>
            <a:r>
              <a:rPr lang="en-US" dirty="0"/>
              <a:t> between </a:t>
            </a:r>
            <a:r>
              <a:rPr lang="en-US" dirty="0" err="1"/>
              <a:t>GraphX</a:t>
            </a:r>
            <a:r>
              <a:rPr lang="en-US" dirty="0"/>
              <a:t> and GraphFrames: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Dataframes</a:t>
            </a:r>
            <a:r>
              <a:rPr lang="en-US" dirty="0"/>
              <a:t> vs. RDD’s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GraphFrames API has the same API as </a:t>
            </a:r>
            <a:r>
              <a:rPr lang="en-US" dirty="0" err="1"/>
              <a:t>Dataframes</a:t>
            </a:r>
            <a:r>
              <a:rPr lang="en-US" dirty="0"/>
              <a:t> which allows SQL, Aggregations, etc.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 steps for building a Graph: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Starting with two tables (preferred) or with one table preprocessed into two tables :one for the vertices, one for the edges.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 steps for building a Graph: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Starting with two tables (preferred) or with one table preprocessed into two tables :one for the vertices, one for the edges.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Define the vertices (nodes)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4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 steps for building a Graph: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Starting with two tables (preferred) or with one table preprocessed into two tables :one for the vertices, one for the edges.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Define the vertices (nodes)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Define the edges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Main steps for building a Graph: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Starting with two tables (preferred) or with one table preprocessed into two tables :one for the vertices, one for the edges.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Define the vertices (nodes)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Define the edges as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Add to graph using the GraphFrames class constructor.</a:t>
            </a:r>
          </a:p>
          <a:p>
            <a:pPr marL="544068" lvl="1" indent="-342900">
              <a:buFont typeface="+mj-lt"/>
              <a:buAutoNum type="arabicParenR"/>
            </a:pPr>
            <a:r>
              <a:rPr lang="en-US" dirty="0"/>
              <a:t>That’s it!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A graph is a data structure that is composed of a collection of vertices (nodes) and edges.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1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2FD3F-1FB4-4036-8E2A-E83189F2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8340EE-9671-43BB-B26D-72B3E411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Bike data from the Bay Area Bike Share Portal 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Table with station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Table with trip data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Directed Graph	: Trips starting location to trips ending location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9BD01E-1337-44A3-9C89-4D6C81C8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10" y="3048979"/>
            <a:ext cx="753427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30B828-D245-4723-B2BA-948AF934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10" y="4430087"/>
            <a:ext cx="6858000" cy="971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63D73-28E2-4001-B613-FA063C73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45" y="787091"/>
            <a:ext cx="10058400" cy="839243"/>
          </a:xfrm>
        </p:spPr>
        <p:txBody>
          <a:bodyPr/>
          <a:lstStyle/>
          <a:p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AEBE09-97C5-45E0-96BB-6630EDE54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94" y="1842663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Vertex </a:t>
            </a:r>
            <a:r>
              <a:rPr lang="en-US" sz="1600" b="1" dirty="0" err="1"/>
              <a:t>DataFrame</a:t>
            </a:r>
            <a:r>
              <a:rPr lang="en-US" sz="1600" b="1" dirty="0"/>
              <a:t>: </a:t>
            </a:r>
            <a:r>
              <a:rPr lang="en-US" sz="1600" dirty="0"/>
              <a:t>containing vertices (or nodes) – Bike Stations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Edge </a:t>
            </a:r>
            <a:r>
              <a:rPr lang="en-US" sz="1600" b="1" dirty="0" err="1"/>
              <a:t>DataFrame</a:t>
            </a:r>
            <a:r>
              <a:rPr lang="en-US" sz="1600" b="1" dirty="0"/>
              <a:t>: </a:t>
            </a:r>
            <a:r>
              <a:rPr lang="en-US" sz="1600" dirty="0"/>
              <a:t>Bike Trips between the stations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GraphFrames : </a:t>
            </a:r>
            <a:r>
              <a:rPr lang="en-US" sz="1600" dirty="0"/>
              <a:t>process is incredibly simple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Required naming conventions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Vertex </a:t>
            </a:r>
            <a:r>
              <a:rPr lang="en-US" sz="1600" dirty="0" err="1"/>
              <a:t>DataFrame</a:t>
            </a:r>
            <a:r>
              <a:rPr lang="en-US" sz="1600" dirty="0"/>
              <a:t>: special column named “id” which specifies unique IDs for each vertex in the graph.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Edge </a:t>
            </a:r>
            <a:r>
              <a:rPr lang="en-US" sz="1600" dirty="0" err="1"/>
              <a:t>DataFrame</a:t>
            </a:r>
            <a:r>
              <a:rPr lang="en-US" sz="1600" dirty="0"/>
              <a:t>: two special columns: “</a:t>
            </a:r>
            <a:r>
              <a:rPr lang="en-US" sz="1600" dirty="0" err="1"/>
              <a:t>src</a:t>
            </a:r>
            <a:r>
              <a:rPr lang="en-US" sz="1600" dirty="0"/>
              <a:t>” (source vertex ID of edge) and “</a:t>
            </a:r>
            <a:r>
              <a:rPr lang="en-US" sz="1600" dirty="0" err="1"/>
              <a:t>dst</a:t>
            </a:r>
            <a:r>
              <a:rPr lang="en-US" sz="1600" dirty="0"/>
              <a:t>” (destination vertex ID of edge).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4D3525-4F6C-42F0-8F80-D9B860FC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06" y="3995827"/>
            <a:ext cx="3677722" cy="17491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2D1ACD-1ACD-46E1-9214-2BE96976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Graph with GraphFrames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61A21-5DFB-4C9D-A1E4-04EB8E07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Add to graph using the GraphFrames class constructor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Basic Statistics 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CF65AB-9DBE-4344-BCE1-B52BB156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71" y="2366961"/>
            <a:ext cx="6344969" cy="436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D57910-D60D-477E-8E02-A2CC3AC8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71" y="3542873"/>
            <a:ext cx="7146534" cy="10240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0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GraphFrames: Analytics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Most basic way of interacting with the graph : </a:t>
            </a:r>
            <a:r>
              <a:rPr lang="en-US" sz="2000" b="1" dirty="0"/>
              <a:t>Querying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GraphFrames retains the </a:t>
            </a:r>
            <a:r>
              <a:rPr lang="en-US" sz="1800" dirty="0" err="1"/>
              <a:t>DataFrame</a:t>
            </a:r>
            <a:r>
              <a:rPr lang="en-US" sz="1800" dirty="0"/>
              <a:t> methods for querying data.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Aggregations: e.g. </a:t>
            </a:r>
            <a:r>
              <a:rPr lang="en-US" sz="1800" b="1" dirty="0"/>
              <a:t>.count(), .min(), .max(), </a:t>
            </a:r>
            <a:r>
              <a:rPr lang="en-US" sz="1800" dirty="0"/>
              <a:t>etc.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Very similar query structure: e.g.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Counting trips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Filtering by given destinations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800" dirty="0"/>
              <a:t>Note: Graph retains all additional columns in addition to IDs, sources and destination for example the ‘bike #’ for the trips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91A2BF7-C003-4D86-A501-90D04568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07" y="2852972"/>
            <a:ext cx="340902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vertices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Menlo"/>
              </a:rPr>
              <a:t>"age"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GraphFrames: Subgraphs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Smaller graphs within the larger 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Subgraph containing all the vertices but edges that only represents trips in and out of a particular station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Simple query to get a subset of edges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 this set of edges and vertices to create a subgraph using the </a:t>
            </a:r>
            <a:r>
              <a:rPr lang="en-US" dirty="0" err="1"/>
              <a:t>GraphFrame</a:t>
            </a:r>
            <a:r>
              <a:rPr lang="en-US" dirty="0"/>
              <a:t> class constructor </a:t>
            </a:r>
          </a:p>
          <a:p>
            <a:pPr marL="566928" lvl="3" indent="0">
              <a:buNone/>
            </a:pPr>
            <a:r>
              <a:rPr lang="en-US" dirty="0"/>
              <a:t>	</a:t>
            </a:r>
          </a:p>
          <a:p>
            <a:pPr marL="566928" lvl="3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GraphFrame</a:t>
            </a:r>
            <a:r>
              <a:rPr lang="en-US" dirty="0"/>
              <a:t> also provides APIs for building subgraphs by filtering on edges and vertices.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Example: the following subgraph contains only people who are friends and who are more than 30 years old.</a:t>
            </a:r>
          </a:p>
          <a:p>
            <a:pPr marL="566928" lvl="3" indent="0">
              <a:buNone/>
            </a:pPr>
            <a:endParaRPr lang="en-US" dirty="0"/>
          </a:p>
          <a:p>
            <a:pPr marL="566928" lvl="3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152A98-EE40-4E90-9F6C-B9207DD5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91" y="4704847"/>
            <a:ext cx="5305425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869406-C601-47D6-B2F8-BE483851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41" y="2701018"/>
            <a:ext cx="517207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DABF88-DD74-4868-9576-365FCC7C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941" y="3661683"/>
            <a:ext cx="5334000" cy="22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211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GraphFrames: 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Graph Algorithms allow us to performs numerous analytical tasks on our data.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Main Benefits of performing graph algorithms with GraphFrames: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Perform many popular algorithms out of the box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 currently updated and ever expanding library of algorithms for graphical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PageRank, Connected Components, Breadth-First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Algorithms: 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 Discover structural patterns in our graphs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Querying for patterns in data instead of actual data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Query is done using domain specific language that lets us specify combinations of vertices and edges and assign them names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b="1" dirty="0"/>
              <a:t>(a) – [ab] -&gt; (b) </a:t>
            </a:r>
            <a:r>
              <a:rPr lang="en-US" dirty="0"/>
              <a:t>: given vertex </a:t>
            </a:r>
            <a:r>
              <a:rPr lang="en-US" b="1" dirty="0"/>
              <a:t>a </a:t>
            </a:r>
            <a:r>
              <a:rPr lang="en-US" dirty="0"/>
              <a:t>connects to another vertex </a:t>
            </a:r>
            <a:r>
              <a:rPr lang="en-US" b="1" dirty="0"/>
              <a:t>b </a:t>
            </a:r>
            <a:r>
              <a:rPr lang="en-US" dirty="0"/>
              <a:t>through an edge </a:t>
            </a:r>
            <a:r>
              <a:rPr lang="en-US" b="1" dirty="0"/>
              <a:t>ab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Names inside parenthesis/brackets signify vertices and edges names in the resulting </a:t>
            </a:r>
            <a:r>
              <a:rPr lang="en-US" dirty="0" err="1"/>
              <a:t>DataFrame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Finding all the rides that form a triangle pattern between 3 stations.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Powerful Feature of </a:t>
            </a:r>
            <a:r>
              <a:rPr lang="en-US" dirty="0" err="1"/>
              <a:t>GraphFrame</a:t>
            </a:r>
            <a:r>
              <a:rPr lang="en-US" dirty="0"/>
              <a:t>: Combining motif finding with </a:t>
            </a:r>
            <a:r>
              <a:rPr lang="en-US" dirty="0" err="1"/>
              <a:t>DataFrame</a:t>
            </a:r>
            <a:r>
              <a:rPr lang="en-US" dirty="0"/>
              <a:t> queries</a:t>
            </a:r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Other uses:</a:t>
            </a:r>
            <a:r>
              <a:rPr lang="en-US" dirty="0"/>
              <a:t>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Recommendation- Patterns in purchasing graphs to gain insights about customers by finding </a:t>
            </a:r>
          </a:p>
          <a:p>
            <a:pPr marL="384048" lvl="2" indent="0">
              <a:buNone/>
            </a:pPr>
            <a:r>
              <a:rPr lang="en-US" dirty="0"/>
              <a:t>          relationships between different products.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9BFD80-BBDC-450F-8C5A-29691C1E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144" y="3342466"/>
            <a:ext cx="2090738" cy="21050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53338"/>
            <a:ext cx="10058400" cy="701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Graph Algorithms :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Popular graph algorithm created by Larry Page, cofounder of Google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as part of the google search engine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 idea: counts the number and quality of links to a page to determine the importance of a website. More important websites are likely to receive more links from other websites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s://upload.wikimedia.org/wikipedia/en/thumb/8/8b/PageRanks-Example.jpg/800px-PageRanks-Example.jpg">
            <a:extLst>
              <a:ext uri="{FF2B5EF4-FFF2-40B4-BE49-F238E27FC236}">
                <a16:creationId xmlns:a16="http://schemas.microsoft.com/office/drawing/2014/main" xmlns="" id="{82D9C81B-5EDA-40EC-BF4C-F1519059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92" y="3288438"/>
            <a:ext cx="3191989" cy="263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96998-3936-4E1E-BB45-03299BC2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 : 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60EEC-6F9B-4499-B472-5620D0C6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PageRank Generalizes well in domains other than the web</a:t>
            </a:r>
            <a:br>
              <a:rPr lang="en-US" dirty="0"/>
            </a:b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Bike Data- More important bike stations will have more bike trips (edges) connected to them </a:t>
            </a:r>
            <a:r>
              <a:rPr lang="en-US" dirty="0" err="1"/>
              <a:t>i.e</a:t>
            </a:r>
            <a:r>
              <a:rPr lang="en-US" dirty="0"/>
              <a:t> will have a greater page rank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A73915-61AC-4F35-8E2B-9D8F1419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92" y="3380239"/>
            <a:ext cx="5457825" cy="695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6B60E7-4075-439E-A288-05864CC0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73" y="4075564"/>
            <a:ext cx="3362325" cy="18097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8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In-Degree and Out-Degree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708239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of the more common tasks when performing analysis on a directed graph is to know the number of objects a node has a certain type of relation with.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E.g</a:t>
            </a:r>
            <a:r>
              <a:rPr lang="en-US" dirty="0"/>
              <a:t>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Count the number of trips an </a:t>
            </a:r>
            <a:r>
              <a:rPr lang="en-US" dirty="0" err="1"/>
              <a:t>uber</a:t>
            </a:r>
            <a:r>
              <a:rPr lang="en-US" dirty="0"/>
              <a:t> takes into or out of a given location such as an airport.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Count the number of followers and followed people for a particular social media account.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types of questions call for the analysis of the </a:t>
            </a:r>
            <a:r>
              <a:rPr lang="en-US" b="1" dirty="0"/>
              <a:t>In-Degree</a:t>
            </a:r>
            <a:r>
              <a:rPr lang="en-US" dirty="0"/>
              <a:t> and </a:t>
            </a:r>
            <a:r>
              <a:rPr lang="en-US" b="1" dirty="0"/>
              <a:t>Out-Degree</a:t>
            </a:r>
            <a:r>
              <a:rPr lang="en-US" dirty="0"/>
              <a:t> metrics for a graph.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F8C2EE-56BF-4B78-A763-DA81594D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70" y="2418626"/>
            <a:ext cx="3287652" cy="305715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A graph is a data structure that is composed of a collection of vertices (nodes) and edges.</a:t>
            </a:r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Nodes </a:t>
            </a:r>
            <a:r>
              <a:rPr lang="en-US" dirty="0"/>
              <a:t>are arbitrary objects (e.g. people in a friends list)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9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In-Degree and Out-Degree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1534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Collecting In-Degree and Out-Degree metrics in Spark: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173554-C0FE-4CD8-95A8-78292CE13BE5}"/>
              </a:ext>
            </a:extLst>
          </p:cNvPr>
          <p:cNvSpPr/>
          <p:nvPr/>
        </p:nvSpPr>
        <p:spPr>
          <a:xfrm>
            <a:off x="1858392" y="2226945"/>
            <a:ext cx="4941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inDeg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stationGraph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inDegrees</a:t>
            </a:r>
            <a:endParaRPr lang="en-US" dirty="0">
              <a:solidFill>
                <a:srgbClr val="000089"/>
              </a:solidFill>
              <a:latin typeface="f1p06jjf-6k6-exx-3d4h3oxu8y6cx"/>
            </a:endParaRPr>
          </a:p>
          <a:p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inDeg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orderBy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desc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dirty="0" err="1">
                <a:solidFill>
                  <a:srgbClr val="CD3300"/>
                </a:solidFill>
                <a:latin typeface="f1p06jjf-6k6-exx-3d4h3oxu8y6cx"/>
              </a:rPr>
              <a:t>inDegree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)).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show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5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false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F20521-4A8E-44F3-8594-95E9ABD3EF46}"/>
              </a:ext>
            </a:extLst>
          </p:cNvPr>
          <p:cNvSpPr/>
          <p:nvPr/>
        </p:nvSpPr>
        <p:spPr>
          <a:xfrm>
            <a:off x="1858392" y="3254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outDeg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stationGraph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outDegrees</a:t>
            </a:r>
            <a:endParaRPr lang="en-US" dirty="0">
              <a:solidFill>
                <a:srgbClr val="000089"/>
              </a:solidFill>
              <a:latin typeface="f1p06jjf-6k6-exx-3d4h3oxu8y6cx"/>
            </a:endParaRPr>
          </a:p>
          <a:p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outDeg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orderBy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desc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dirty="0" err="1">
                <a:solidFill>
                  <a:srgbClr val="CD3300"/>
                </a:solidFill>
                <a:latin typeface="f1p06jjf-6k6-exx-3d4h3oxu8y6cx"/>
              </a:rPr>
              <a:t>outDegree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)).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show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5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false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In-Degree and Out-Degree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41534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b="1" dirty="0"/>
              <a:t>The ratio of these two values is an interesting metric to look at:</a:t>
            </a:r>
          </a:p>
          <a:p>
            <a:r>
              <a:rPr lang="en-US" sz="1800" dirty="0"/>
              <a:t> </a:t>
            </a:r>
            <a:r>
              <a:rPr lang="en-US" sz="1800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sz="1800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degreeRatio</a:t>
            </a:r>
            <a:r>
              <a:rPr lang="en-US" sz="1800" dirty="0">
                <a:solidFill>
                  <a:srgbClr val="000089"/>
                </a:solidFill>
                <a:latin typeface="f1p06jjf-6k6-exx-3d4h3oxu8y6cx"/>
              </a:rPr>
              <a:t> </a:t>
            </a:r>
            <a:r>
              <a:rPr lang="en-US" sz="1800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inDeg</a:t>
            </a:r>
            <a:r>
              <a:rPr lang="en-US" sz="1800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join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outDeg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sz="1800" dirty="0" err="1">
                <a:solidFill>
                  <a:srgbClr val="00AB89"/>
                </a:solidFill>
                <a:latin typeface="f1p06jjf-6k6-exx-3d4h3oxu8y6cx"/>
              </a:rPr>
              <a:t>Seq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"id"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))</a:t>
            </a:r>
          </a:p>
          <a:p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selectExpr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"id"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"double(</a:t>
            </a:r>
            <a:r>
              <a:rPr lang="en-US" sz="1800" dirty="0" err="1">
                <a:solidFill>
                  <a:srgbClr val="CD3300"/>
                </a:solidFill>
                <a:latin typeface="f1p06jjf-6k6-exx-3d4h3oxu8y6cx"/>
              </a:rPr>
              <a:t>inDegree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)/double(</a:t>
            </a:r>
            <a:r>
              <a:rPr lang="en-US" sz="1800" dirty="0" err="1">
                <a:solidFill>
                  <a:srgbClr val="CD3300"/>
                </a:solidFill>
                <a:latin typeface="f1p06jjf-6k6-exx-3d4h3oxu8y6cx"/>
              </a:rPr>
              <a:t>outDegree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) as </a:t>
            </a:r>
            <a:r>
              <a:rPr lang="en-US" sz="1800" dirty="0" err="1">
                <a:solidFill>
                  <a:srgbClr val="CD3300"/>
                </a:solidFill>
                <a:latin typeface="f1p06jjf-6k6-exx-3d4h3oxu8y6cx"/>
              </a:rPr>
              <a:t>degreeRatio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</a:t>
            </a:r>
          </a:p>
          <a:p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degreeRatio</a:t>
            </a:r>
            <a:r>
              <a:rPr lang="en-US" sz="1800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orderBy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desc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sz="1800" dirty="0" err="1">
                <a:solidFill>
                  <a:srgbClr val="CD3300"/>
                </a:solidFill>
                <a:latin typeface="f1p06jjf-6k6-exx-3d4h3oxu8y6cx"/>
              </a:rPr>
              <a:t>degreeRatio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)).</a:t>
            </a:r>
            <a:r>
              <a:rPr lang="en-US" sz="1800" dirty="0">
                <a:solidFill>
                  <a:srgbClr val="000089"/>
                </a:solidFill>
                <a:latin typeface="f1p06jjf-6k6-exx-3d4h3oxu8y6cx"/>
              </a:rPr>
              <a:t>show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FF6600"/>
                </a:solidFill>
                <a:latin typeface="f1p06jjf-6k6-exx-3d4h3oxu8y6cx"/>
              </a:rPr>
              <a:t>10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sz="1800" dirty="0">
                <a:solidFill>
                  <a:srgbClr val="00669A"/>
                </a:solidFill>
                <a:latin typeface="f1p06jjf-6k6-exx-3d4h3oxu8y6cx"/>
              </a:rPr>
              <a:t>false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</a:t>
            </a:r>
          </a:p>
          <a:p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degreeRatio</a:t>
            </a:r>
            <a:r>
              <a:rPr lang="en-US" sz="1800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sz="1800" dirty="0" err="1">
                <a:solidFill>
                  <a:srgbClr val="000089"/>
                </a:solidFill>
                <a:latin typeface="f1p06jjf-6k6-exx-3d4h3oxu8y6cx"/>
              </a:rPr>
              <a:t>orderBy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sz="1800" dirty="0" err="1">
                <a:solidFill>
                  <a:srgbClr val="CD3300"/>
                </a:solidFill>
                <a:latin typeface="f1p06jjf-6k6-exx-3d4h3oxu8y6cx"/>
              </a:rPr>
              <a:t>degreeRatio</a:t>
            </a:r>
            <a:r>
              <a:rPr lang="en-US" sz="1800" dirty="0">
                <a:solidFill>
                  <a:srgbClr val="CD3300"/>
                </a:solidFill>
                <a:latin typeface="f1p06jjf-6k6-exx-3d4h3oxu8y6cx"/>
              </a:rPr>
              <a:t>"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).</a:t>
            </a:r>
            <a:r>
              <a:rPr lang="en-US" sz="1800" dirty="0">
                <a:solidFill>
                  <a:srgbClr val="000089"/>
                </a:solidFill>
                <a:latin typeface="f1p06jjf-6k6-exx-3d4h3oxu8y6cx"/>
              </a:rPr>
              <a:t>show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sz="1800" dirty="0">
                <a:solidFill>
                  <a:srgbClr val="FF6600"/>
                </a:solidFill>
                <a:latin typeface="f1p06jjf-6k6-exx-3d4h3oxu8y6cx"/>
              </a:rPr>
              <a:t>10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sz="1800" dirty="0">
                <a:solidFill>
                  <a:srgbClr val="00669A"/>
                </a:solidFill>
                <a:latin typeface="f1p06jjf-6k6-exx-3d4h3oxu8y6cx"/>
              </a:rPr>
              <a:t>false</a:t>
            </a:r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)</a:t>
            </a:r>
          </a:p>
          <a:p>
            <a:r>
              <a:rPr lang="en-US" sz="1800" dirty="0">
                <a:solidFill>
                  <a:srgbClr val="555555"/>
                </a:solidFill>
                <a:latin typeface="f1p06jjf-6k6-exx-3d4h3oxu8y6cx"/>
              </a:rPr>
              <a:t>This ratio can show us the difference between the two metrics.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7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Breadth-first search (BFS) finds the shortest path(s) from one vertex (or a set of vertices) to another vertex (or a set of vertices). The beginning and end vertices are specified as Spark </a:t>
            </a:r>
            <a:r>
              <a:rPr lang="en-US" dirty="0" err="1"/>
              <a:t>DataFrame</a:t>
            </a:r>
            <a:r>
              <a:rPr lang="en-US" dirty="0"/>
              <a:t> expressions.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can aid us in finding the shortest path between two nodes (with or without conditions).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A8AF77-78BC-4105-ACC3-091E8DAB735B}"/>
              </a:ext>
            </a:extLst>
          </p:cNvPr>
          <p:cNvSpPr/>
          <p:nvPr/>
        </p:nvSpPr>
        <p:spPr>
          <a:xfrm>
            <a:off x="1414509" y="3591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stationGraph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bfs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fromExpr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"id = 'Townsend at 7th'"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</a:t>
            </a:r>
          </a:p>
          <a:p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toExpr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"id = 'Spear at Folsom'"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maxPathLength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2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).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run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().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show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10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connected component defines an (undirected) subgraph that has connections to itself but does not connect to the greater 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FF5C28-7133-4547-9C56-1F5B0A878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51" y="2785064"/>
            <a:ext cx="4533580" cy="31497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3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Connected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3A9D4C-0E49-4005-AEBF-A904C47CA523}"/>
              </a:ext>
            </a:extLst>
          </p:cNvPr>
          <p:cNvSpPr/>
          <p:nvPr/>
        </p:nvSpPr>
        <p:spPr>
          <a:xfrm>
            <a:off x="1097280" y="1965949"/>
            <a:ext cx="565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spark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sparkContext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setCheckpointDir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"/</a:t>
            </a:r>
            <a:r>
              <a:rPr lang="en-US" dirty="0" err="1">
                <a:solidFill>
                  <a:srgbClr val="CD3300"/>
                </a:solidFill>
                <a:latin typeface="f1p06jjf-6k6-exx-3d4h3oxu8y6cx"/>
              </a:rPr>
              <a:t>tmp</a:t>
            </a:r>
            <a:r>
              <a:rPr lang="en-US" dirty="0">
                <a:solidFill>
                  <a:srgbClr val="CD3300"/>
                </a:solidFill>
                <a:latin typeface="f1p06jjf-6k6-exx-3d4h3oxu8y6cx"/>
              </a:rPr>
              <a:t>/checkpoints"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9ADE2B-824A-446C-84F7-A8568D65CCE3}"/>
              </a:ext>
            </a:extLst>
          </p:cNvPr>
          <p:cNvSpPr/>
          <p:nvPr/>
        </p:nvSpPr>
        <p:spPr>
          <a:xfrm>
            <a:off x="1097280" y="25638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minGraph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dirty="0" err="1">
                <a:solidFill>
                  <a:srgbClr val="00AB89"/>
                </a:solidFill>
                <a:latin typeface="f1p06jjf-6k6-exx-3d4h3oxu8y6cx"/>
              </a:rPr>
              <a:t>GraphFrame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stationVertices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tripEdges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sample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false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, 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0.1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))</a:t>
            </a:r>
          </a:p>
          <a:p>
            <a:r>
              <a:rPr lang="en-US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cc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minGraph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connectedComponents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run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25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Algorithms : Strongly Connected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strongly connected component </a:t>
            </a:r>
            <a:r>
              <a:rPr lang="en-US" dirty="0"/>
              <a:t>is a subgraph of a di-graph that has paths between all pairs of vertices inside it.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F49CE9-EFB2-44FC-BCDA-DC145E6C9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80" y="2628692"/>
            <a:ext cx="4500000" cy="20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C4C7FC-9747-4AD0-8F58-3B6EEC899AC2}"/>
              </a:ext>
            </a:extLst>
          </p:cNvPr>
          <p:cNvSpPr/>
          <p:nvPr/>
        </p:nvSpPr>
        <p:spPr>
          <a:xfrm>
            <a:off x="828480" y="2813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669A"/>
                </a:solidFill>
                <a:latin typeface="f1p06jjf-6k6-exx-3d4h3oxu8y6cx"/>
              </a:rPr>
              <a:t>val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scc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 </a:t>
            </a:r>
            <a:r>
              <a:rPr lang="en-US" dirty="0">
                <a:solidFill>
                  <a:srgbClr val="00669A"/>
                </a:solidFill>
                <a:latin typeface="f1p06jjf-6k6-exx-3d4h3oxu8y6cx"/>
              </a:rPr>
              <a:t>= 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minGraph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stronglyConnectedComponents</a:t>
            </a:r>
            <a:r>
              <a:rPr lang="en-US" dirty="0" err="1">
                <a:solidFill>
                  <a:srgbClr val="555555"/>
                </a:solidFill>
                <a:latin typeface="f1p06jjf-6k6-exx-3d4h3oxu8y6cx"/>
              </a:rPr>
              <a:t>.</a:t>
            </a:r>
            <a:r>
              <a:rPr lang="en-US" dirty="0" err="1">
                <a:solidFill>
                  <a:srgbClr val="000089"/>
                </a:solidFill>
                <a:latin typeface="f1p06jjf-6k6-exx-3d4h3oxu8y6cx"/>
              </a:rPr>
              <a:t>maxIter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</a:t>
            </a:r>
            <a:r>
              <a:rPr lang="en-US" dirty="0">
                <a:solidFill>
                  <a:srgbClr val="FF6600"/>
                </a:solidFill>
                <a:latin typeface="f1p06jjf-6k6-exx-3d4h3oxu8y6cx"/>
              </a:rPr>
              <a:t>3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).</a:t>
            </a:r>
            <a:r>
              <a:rPr lang="en-US" dirty="0">
                <a:solidFill>
                  <a:srgbClr val="000089"/>
                </a:solidFill>
                <a:latin typeface="f1p06jjf-6k6-exx-3d4h3oxu8y6cx"/>
              </a:rPr>
              <a:t>run</a:t>
            </a:r>
            <a:r>
              <a:rPr lang="en-US" dirty="0">
                <a:solidFill>
                  <a:srgbClr val="555555"/>
                </a:solidFill>
                <a:latin typeface="f1p06jjf-6k6-exx-3d4h3oxu8y6cx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0FB94-8932-4223-8C59-D088814C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E972EB-6B6A-4661-A1EA-C475252A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http://www.twesdai.com/2017/09/15/motif-analysis-using-apache-spark-graphframes/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https://en.wikipedia.org/wiki/PageRank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09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2589536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A graph is a data structure that is composed of a collection of vertices (nodes) and edges.</a:t>
            </a:r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Nodes </a:t>
            </a:r>
            <a:r>
              <a:rPr lang="en-US" dirty="0"/>
              <a:t>are arbitrary objects (e.g. people in a friends list)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Edges</a:t>
            </a:r>
            <a:r>
              <a:rPr lang="en-US" dirty="0"/>
              <a:t> consist of a set of tuples (pairs of nodes) that represent a relationship.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indent="0">
              <a:buNone/>
            </a:pPr>
            <a:r>
              <a:rPr lang="en-US" dirty="0"/>
              <a:t>A graph is a data structure that is composed of a collection of vertices (nodes) and edges.</a:t>
            </a:r>
          </a:p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Nodes </a:t>
            </a:r>
            <a:r>
              <a:rPr lang="en-US" dirty="0"/>
              <a:t>are arbitrary objects (e.g. people in a friends list)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Edges</a:t>
            </a:r>
            <a:r>
              <a:rPr lang="en-US" dirty="0"/>
              <a:t> consist of a set of tuples (pairs of nodes) that represent a relationship.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Nodes: {a, b, c, d}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Edges: {(a, c), (c, b), (c, d), (b, d)}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95" y="2738087"/>
            <a:ext cx="3645731" cy="3328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Basics: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Edges and vertices can have data associated with them.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 edges can have directions, weights, or names. Vertices can also have weights or names.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Basics: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Edges and vertices can have data associated with them.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 edges can have directions, weights, or names. Vertices can also have weights or names.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edge set contains </a:t>
            </a:r>
            <a:r>
              <a:rPr lang="en-US" b="1" dirty="0"/>
              <a:t>ordered</a:t>
            </a:r>
            <a:r>
              <a:rPr lang="en-US" dirty="0"/>
              <a:t> pairs of nodes the graph is a </a:t>
            </a:r>
            <a:r>
              <a:rPr lang="en-US" b="1" dirty="0"/>
              <a:t>di-graph.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3492385"/>
            <a:ext cx="5794587" cy="2768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Basics: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Edges and vertices can have data associated with them.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 edges can have directions, weights, or names. Vertices can also have weights or names.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edge set contains </a:t>
            </a:r>
            <a:r>
              <a:rPr lang="en-US" b="1" dirty="0"/>
              <a:t>ordered</a:t>
            </a:r>
            <a:r>
              <a:rPr lang="en-US" dirty="0"/>
              <a:t> pairs of nodes the graph is a </a:t>
            </a:r>
            <a:r>
              <a:rPr lang="en-US" b="1" dirty="0"/>
              <a:t>di-graph.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many different types of graphs depending on associated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Weighted directed graphs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Flow networks ~ source and sink.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Directed acyclic graphs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3492385"/>
            <a:ext cx="5794587" cy="2768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for graph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153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Graphs are an excellent way to describe the relationships between a wide variety of things.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8575-C7A3-4092-99B5-3EE718B67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0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1299</TotalTime>
  <Words>1753</Words>
  <Application>Microsoft Office PowerPoint</Application>
  <PresentationFormat>Widescreen</PresentationFormat>
  <Paragraphs>257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f1p06jjf-6k6-exx-3d4h3oxu8y6cx</vt:lpstr>
      <vt:lpstr>Menlo</vt:lpstr>
      <vt:lpstr>Wingdings</vt:lpstr>
      <vt:lpstr>Retrospect</vt:lpstr>
      <vt:lpstr>Chapter 30: Graph Analytics</vt:lpstr>
      <vt:lpstr>Graph Basics</vt:lpstr>
      <vt:lpstr>Graph Basics</vt:lpstr>
      <vt:lpstr>Graph Basics</vt:lpstr>
      <vt:lpstr>Graph Basics</vt:lpstr>
      <vt:lpstr>Graph Basics: Cont.</vt:lpstr>
      <vt:lpstr>Graph Basics: Cont.</vt:lpstr>
      <vt:lpstr>Graph Basics: Cont.</vt:lpstr>
      <vt:lpstr>Use cases for graph analytics</vt:lpstr>
      <vt:lpstr>Use cases for graph analytics</vt:lpstr>
      <vt:lpstr>Use cases for graph analytics</vt:lpstr>
      <vt:lpstr>Use cases for graph analytics</vt:lpstr>
      <vt:lpstr>Use cases for graph analytics</vt:lpstr>
      <vt:lpstr>Graphs for RDD: GraphX</vt:lpstr>
      <vt:lpstr>Graphs for Spark: GraphFrames</vt:lpstr>
      <vt:lpstr>Building a Graph with GraphFrames</vt:lpstr>
      <vt:lpstr>Building a Graph with GraphFrames</vt:lpstr>
      <vt:lpstr>Building a Graph with GraphFrames</vt:lpstr>
      <vt:lpstr>Building a Graph with GraphFrames</vt:lpstr>
      <vt:lpstr>Building a Graph with GraphFrames</vt:lpstr>
      <vt:lpstr>Building a Graph with GraphFrames</vt:lpstr>
      <vt:lpstr>Building a Graph with GraphFrames</vt:lpstr>
      <vt:lpstr>GraphFrames: Analytics Methods</vt:lpstr>
      <vt:lpstr>GraphFrames: Subgraphs</vt:lpstr>
      <vt:lpstr>GraphFrames: Graph Algorithms</vt:lpstr>
      <vt:lpstr>Graph Algorithms: Motif Finding</vt:lpstr>
      <vt:lpstr>Graph Algorithms : PageRank</vt:lpstr>
      <vt:lpstr>Graph Algorithms : PageRank</vt:lpstr>
      <vt:lpstr>Graph Algorithms : In-Degree and Out-Degree Metrics</vt:lpstr>
      <vt:lpstr>Graph Algorithms : In-Degree and Out-Degree Metrics</vt:lpstr>
      <vt:lpstr>Graph Algorithms : In-Degree and Out-Degree Metrics</vt:lpstr>
      <vt:lpstr>Graph Algorithms : Breadth-First Search</vt:lpstr>
      <vt:lpstr>Graph Algorithms : Connected Components</vt:lpstr>
      <vt:lpstr>Graph Algorithms : Connected Components</vt:lpstr>
      <vt:lpstr>Graph Algorithms : Strongly Connected Components</vt:lpstr>
      <vt:lpstr>References </vt:lpstr>
      <vt:lpstr>Questions?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30: Graph Analytics</dc:title>
  <dc:creator>Hall, Jared W</dc:creator>
  <cp:lastModifiedBy>Saquer, Jamil M</cp:lastModifiedBy>
  <cp:revision>38</cp:revision>
  <dcterms:created xsi:type="dcterms:W3CDTF">2018-11-20T15:38:59Z</dcterms:created>
  <dcterms:modified xsi:type="dcterms:W3CDTF">2018-11-29T15:02:06Z</dcterms:modified>
</cp:coreProperties>
</file>