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22" r:id="rId2"/>
    <p:sldId id="800" r:id="rId3"/>
    <p:sldId id="802" r:id="rId4"/>
    <p:sldId id="803" r:id="rId5"/>
    <p:sldId id="806" r:id="rId6"/>
    <p:sldId id="804" r:id="rId7"/>
    <p:sldId id="805" r:id="rId8"/>
    <p:sldId id="829" r:id="rId9"/>
    <p:sldId id="830" r:id="rId10"/>
    <p:sldId id="831" r:id="rId11"/>
    <p:sldId id="832" r:id="rId12"/>
    <p:sldId id="833" r:id="rId13"/>
    <p:sldId id="835" r:id="rId14"/>
    <p:sldId id="799" r:id="rId15"/>
    <p:sldId id="807" r:id="rId16"/>
    <p:sldId id="808" r:id="rId17"/>
    <p:sldId id="826" r:id="rId18"/>
    <p:sldId id="827" r:id="rId19"/>
    <p:sldId id="828" r:id="rId20"/>
    <p:sldId id="836" r:id="rId21"/>
    <p:sldId id="838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8558" autoAdjust="0"/>
  </p:normalViewPr>
  <p:slideViewPr>
    <p:cSldViewPr>
      <p:cViewPr varScale="1">
        <p:scale>
          <a:sx n="72" d="100"/>
          <a:sy n="72" d="100"/>
        </p:scale>
        <p:origin x="118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9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535544-767B-4FA2-8737-168B827D1B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6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FF973F-AE0E-4BE1-A9EA-C01B25C47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2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F973F-AE0E-4BE1-A9EA-C01B25C471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85486-3FBF-44D0-AD35-D5E2194930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4F835-DFCB-4EF2-89A1-6BDFA358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BEBC3-D9D7-4EED-A9CE-CDD98A777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8DF8E7-123C-477F-9FB6-79BE40CF51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DD9BF-8DE4-4B29-9469-72C5BD2F64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0EF94-59E1-4369-A3A9-A2647ED74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2F6D5-E6DD-4F17-84CF-376F0ACB10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B21B-EB57-4544-8899-1BF1A4ECD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FDA902-E0E8-4674-A064-55F8CCEB4B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D1DC5-076A-427C-BBAC-B1E8502144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5E0B9-1691-41BE-B4CF-E4223EB4E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3C51D-8C47-4E2A-9035-874D522E92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EDE8A9-8318-43E3-8C08-C57C7F0B933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signup#signup/community" TargetMode="External"/><Relationship Id="rId2" Type="http://schemas.openxmlformats.org/officeDocument/2006/relationships/hyperlink" Target="https://www.youtube.com/watch?v=WlE7RNdtfw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bricks/Spark-The-Definitive-Guide" TargetMode="External"/><Relationship Id="rId2" Type="http://schemas.openxmlformats.org/officeDocument/2006/relationships/hyperlink" Target="https://community.cloud.databricks.com/log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livestats.com/google-search-statistics/" TargetMode="External"/><Relationship Id="rId2" Type="http://schemas.openxmlformats.org/officeDocument/2006/relationships/hyperlink" Target="https://www.domo.com/learn/data-never-sleeps-5?aid=ogsm072517_1&amp;sf100871281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martinsights.com/search-engine-marketing/search-engine-statistics/" TargetMode="External"/><Relationship Id="rId4" Type="http://schemas.openxmlformats.org/officeDocument/2006/relationships/hyperlink" Target="https://www.netmarketshare.com/search-engine-market-share.aspx?qprid=4&amp;qpcustom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735 –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5486-3FBF-44D0-AD35-D5E219493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6CC6-6A16-4751-A1DB-1AD17C9C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Data Growth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21B4-3A04-4F0B-8841-549A079A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Every minute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Facebook users post 510,000 comments </a:t>
            </a:r>
          </a:p>
          <a:p>
            <a:pPr lvl="1"/>
            <a:r>
              <a:rPr lang="en-US" dirty="0"/>
              <a:t>456,000 tweets on Twitter</a:t>
            </a:r>
          </a:p>
          <a:p>
            <a:pPr lvl="1"/>
            <a:r>
              <a:rPr lang="en-US" dirty="0"/>
              <a:t>46,740 photos on Instagram</a:t>
            </a:r>
          </a:p>
          <a:p>
            <a:pPr lvl="1"/>
            <a:r>
              <a:rPr lang="en-US" dirty="0"/>
              <a:t>Users watch 4,146,600 YouTube videos</a:t>
            </a:r>
          </a:p>
          <a:p>
            <a:pPr lvl="1"/>
            <a:r>
              <a:rPr lang="en-US" dirty="0"/>
              <a:t>527,760 photos shared on Snapchat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3802-8A5A-41FB-9CAA-CAF7D5A9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B28-237E-4E98-8675-203B7318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Big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4E55-791A-4A08-B758-04A37FC1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162800" cy="4572000"/>
          </a:xfrm>
        </p:spPr>
        <p:txBody>
          <a:bodyPr/>
          <a:lstStyle/>
          <a:p>
            <a:r>
              <a:rPr lang="en-US" dirty="0"/>
              <a:t>People define it in different ways</a:t>
            </a:r>
          </a:p>
          <a:p>
            <a:pPr lvl="1"/>
            <a:r>
              <a:rPr lang="en-US" dirty="0"/>
              <a:t>one definition relates to the volume of data </a:t>
            </a:r>
          </a:p>
          <a:p>
            <a:pPr lvl="1"/>
            <a:r>
              <a:rPr lang="en-US" dirty="0"/>
              <a:t>another definition relates to the richness of data </a:t>
            </a:r>
          </a:p>
          <a:p>
            <a:pPr lvl="1"/>
            <a:r>
              <a:rPr lang="en-US" dirty="0"/>
              <a:t>another definition is “too big” by traditional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3388A-2784-4FB7-8BFF-A2EA813D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650A-07F9-47AC-9D3F-105DB539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F1F57-986F-4CBE-854D-E4A2C4C0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Vs of 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 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V </a:t>
            </a:r>
          </a:p>
          <a:p>
            <a:pPr lvl="1"/>
            <a:r>
              <a:rPr lang="en-US" dirty="0"/>
              <a:t>Veracity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V</a:t>
            </a:r>
          </a:p>
          <a:p>
            <a:pPr lvl="1"/>
            <a:r>
              <a:rPr lang="en-US" dirty="0"/>
              <a:t>Value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45CE-36F2-4507-A88D-A4DA5827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B28-237E-4E98-8675-203B7318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4E55-791A-4A08-B758-04A37FC1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162800" cy="4572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3388A-2784-4FB7-8BFF-A2EA813D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C4A469-E68E-4E65-BEE1-0CAFF4A6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50497"/>
              </p:ext>
            </p:extLst>
          </p:nvPr>
        </p:nvGraphicFramePr>
        <p:xfrm>
          <a:off x="1524000" y="2024270"/>
          <a:ext cx="5562600" cy="3462128"/>
        </p:xfrm>
        <a:graphic>
          <a:graphicData uri="http://schemas.openxmlformats.org/drawingml/2006/table">
            <a:tbl>
              <a:tblPr/>
              <a:tblGrid>
                <a:gridCol w="2701777">
                  <a:extLst>
                    <a:ext uri="{9D8B030D-6E8A-4147-A177-3AD203B41FA5}">
                      <a16:colId xmlns:a16="http://schemas.microsoft.com/office/drawing/2014/main" val="4291701417"/>
                    </a:ext>
                  </a:extLst>
                </a:gridCol>
                <a:gridCol w="2860823">
                  <a:extLst>
                    <a:ext uri="{9D8B030D-6E8A-4147-A177-3AD203B41FA5}">
                      <a16:colId xmlns:a16="http://schemas.microsoft.com/office/drawing/2014/main" val="190926955"/>
                    </a:ext>
                  </a:extLst>
                </a:gridCol>
              </a:tblGrid>
              <a:tr h="42314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Unit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Equivalent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180034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1 </a:t>
                      </a:r>
                      <a:r>
                        <a:rPr lang="en-US" sz="1600" b="1">
                          <a:effectLst/>
                        </a:rPr>
                        <a:t>kilobyte</a:t>
                      </a:r>
                      <a:r>
                        <a:rPr lang="en-US" sz="1600">
                          <a:effectLst/>
                        </a:rPr>
                        <a:t> (KB)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1,024 </a:t>
                      </a:r>
                      <a:r>
                        <a:rPr lang="en-US" sz="1600" b="1">
                          <a:effectLst/>
                        </a:rPr>
                        <a:t>bytes</a:t>
                      </a:r>
                      <a:endParaRPr lang="en-US" sz="1600">
                        <a:effectLst/>
                      </a:endParaRP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21778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1 </a:t>
                      </a:r>
                      <a:r>
                        <a:rPr lang="en-US" sz="1600" b="1">
                          <a:effectLst/>
                        </a:rPr>
                        <a:t>megabyte</a:t>
                      </a:r>
                      <a:r>
                        <a:rPr lang="en-US" sz="1600">
                          <a:effectLst/>
                        </a:rPr>
                        <a:t> (MB)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1,048,576 </a:t>
                      </a:r>
                      <a:r>
                        <a:rPr lang="en-US" sz="1600" b="1">
                          <a:effectLst/>
                        </a:rPr>
                        <a:t>bytes</a:t>
                      </a:r>
                      <a:endParaRPr lang="en-US" sz="1600">
                        <a:effectLst/>
                      </a:endParaRP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89635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1 </a:t>
                      </a:r>
                      <a:r>
                        <a:rPr lang="en-US" sz="1600" b="1" dirty="0">
                          <a:effectLst/>
                        </a:rPr>
                        <a:t>gigabyte</a:t>
                      </a:r>
                      <a:r>
                        <a:rPr lang="en-US" sz="1600" dirty="0">
                          <a:effectLst/>
                        </a:rPr>
                        <a:t> (GB)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1,073,741,824 </a:t>
                      </a:r>
                      <a:r>
                        <a:rPr lang="en-US" sz="1600" b="1">
                          <a:effectLst/>
                        </a:rPr>
                        <a:t>bytes</a:t>
                      </a:r>
                      <a:endParaRPr lang="en-US" sz="1600">
                        <a:effectLst/>
                      </a:endParaRP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63642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1 </a:t>
                      </a:r>
                      <a:r>
                        <a:rPr lang="en-US" sz="1600" b="1" dirty="0">
                          <a:effectLst/>
                        </a:rPr>
                        <a:t>terabyte</a:t>
                      </a:r>
                      <a:r>
                        <a:rPr lang="en-US" sz="1600" dirty="0">
                          <a:effectLst/>
                        </a:rPr>
                        <a:t> (TB)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1,099,511,627,776 </a:t>
                      </a:r>
                      <a:r>
                        <a:rPr lang="en-US" sz="1600" b="1" dirty="0">
                          <a:effectLst/>
                        </a:rPr>
                        <a:t>bytes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76593"/>
                  </a:ext>
                </a:extLst>
              </a:tr>
              <a:tr h="42314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petabytes</a:t>
                      </a:r>
                      <a:r>
                        <a:rPr lang="en-US" sz="1600" dirty="0">
                          <a:effectLst/>
                        </a:rPr>
                        <a:t> (PB)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1,024 TB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15703"/>
                  </a:ext>
                </a:extLst>
              </a:tr>
              <a:tr h="46161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exabyte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(EB)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1,024 PB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28470"/>
                  </a:ext>
                </a:extLst>
              </a:tr>
              <a:tr h="461617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zettabyte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(ZB)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1,024 EB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36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95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computing engine and set of libraries for parallel data processing on computer clusters</a:t>
            </a:r>
          </a:p>
          <a:p>
            <a:r>
              <a:rPr lang="en-US" dirty="0"/>
              <a:t>Open source engine for big data</a:t>
            </a:r>
          </a:p>
          <a:p>
            <a:r>
              <a:rPr lang="en-US" dirty="0"/>
              <a:t>It support languages: Scala, Python, Java, and R</a:t>
            </a:r>
          </a:p>
          <a:p>
            <a:r>
              <a:rPr lang="en-US" dirty="0"/>
              <a:t>Has APIs for multiple analytics tasks such as: SQL, streaming, machine learning</a:t>
            </a:r>
          </a:p>
          <a:p>
            <a:r>
              <a:rPr lang="en-US" dirty="0"/>
              <a:t>It can run on a laptop and on a cluster of thousands of computers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1ED9-60AE-4025-9410-85FBC15B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6EA9-526E-43B6-91CB-11CF994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</a:t>
            </a:r>
          </a:p>
          <a:p>
            <a:r>
              <a:rPr lang="en-US" dirty="0"/>
              <a:t>Computing engine</a:t>
            </a:r>
          </a:p>
          <a:p>
            <a:r>
              <a:rPr lang="en-US" dirty="0"/>
              <a:t>Set of libraries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93B14-D500-45AC-982D-523F0FB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15F-58CB-4718-9572-C55EE1BF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42B6-23D9-467D-B3B6-B122B4F7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Research project at UC Berkeley </a:t>
            </a:r>
            <a:r>
              <a:rPr lang="en-US" sz="2400" dirty="0" err="1"/>
              <a:t>AMPlab</a:t>
            </a:r>
            <a:r>
              <a:rPr lang="en-US" sz="2400" dirty="0"/>
              <a:t> in 2009</a:t>
            </a:r>
          </a:p>
          <a:p>
            <a:r>
              <a:rPr lang="en-US" sz="2400" dirty="0"/>
              <a:t>Motivation </a:t>
            </a:r>
          </a:p>
          <a:p>
            <a:r>
              <a:rPr lang="en-US" sz="2400" dirty="0"/>
              <a:t>Initially batch applications</a:t>
            </a:r>
          </a:p>
          <a:p>
            <a:r>
              <a:rPr lang="en-US" sz="2400" dirty="0"/>
              <a:t>Then allowed interactive analysis and SQL queries</a:t>
            </a:r>
          </a:p>
          <a:p>
            <a:r>
              <a:rPr lang="en-US" sz="2400" dirty="0"/>
              <a:t>More APIs added over time: </a:t>
            </a:r>
            <a:r>
              <a:rPr lang="en-US" sz="2400" dirty="0" err="1"/>
              <a:t>MLlib</a:t>
            </a:r>
            <a:r>
              <a:rPr lang="en-US" sz="2400" dirty="0"/>
              <a:t>,  Streaming, </a:t>
            </a:r>
            <a:r>
              <a:rPr lang="en-US" sz="2400" dirty="0" err="1"/>
              <a:t>GraphX</a:t>
            </a:r>
            <a:endParaRPr lang="en-US" sz="2400" dirty="0"/>
          </a:p>
          <a:p>
            <a:r>
              <a:rPr lang="en-US" sz="2400" dirty="0"/>
              <a:t>In 2013, project contributed as open-source vender-independent to Apache Software Foundation  </a:t>
            </a:r>
          </a:p>
          <a:p>
            <a:r>
              <a:rPr lang="en-US" sz="2400" dirty="0"/>
              <a:t>Databricks </a:t>
            </a:r>
          </a:p>
          <a:p>
            <a:r>
              <a:rPr lang="en-US" sz="2400" dirty="0"/>
              <a:t>Spark 1.0 in 2014 and 2.0 in 2016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4339C-FD64-4079-8844-EBEA81F8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6E38-0098-4EFC-95AF-882C2A6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824C-F379-4B23-8CD7-F060EB51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and install Spark on your computer</a:t>
            </a:r>
          </a:p>
          <a:p>
            <a:pPr lvl="1"/>
            <a:r>
              <a:rPr lang="en-US" dirty="0"/>
              <a:t>You need Java 1.8</a:t>
            </a:r>
          </a:p>
          <a:p>
            <a:pPr lvl="1"/>
            <a:r>
              <a:rPr lang="en-US" dirty="0"/>
              <a:t>Python if you plan to use Python</a:t>
            </a:r>
          </a:p>
          <a:p>
            <a:pPr lvl="1"/>
            <a:r>
              <a:rPr lang="en-US" dirty="0"/>
              <a:t>Instruction sheet on Blackboard </a:t>
            </a:r>
          </a:p>
          <a:p>
            <a:pPr lvl="1"/>
            <a:r>
              <a:rPr lang="en-US" dirty="0">
                <a:hlinkClick r:id="rId2"/>
              </a:rPr>
              <a:t>YouTube Video: Installing Apache Spark and Scala on Windows</a:t>
            </a:r>
            <a:endParaRPr lang="en-US" dirty="0"/>
          </a:p>
          <a:p>
            <a:r>
              <a:rPr lang="en-US" dirty="0"/>
              <a:t>Databrick’s Community Edition: free cloud environment for learning Spark</a:t>
            </a:r>
          </a:p>
          <a:p>
            <a:pPr lvl="1"/>
            <a:r>
              <a:rPr lang="en-US" dirty="0">
                <a:hlinkClick r:id="rId3"/>
              </a:rPr>
              <a:t>Create an account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917C-E1FB-4474-9E7B-1929363C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3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B8C2-1D58-49BE-86AE-70CDF92D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Launching Spark’s Interactive Consoles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A211-BEA2-48FE-B627-125EEBF7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Launching the Python console</a:t>
            </a:r>
          </a:p>
          <a:p>
            <a:pPr lvl="1"/>
            <a:r>
              <a:rPr lang="en-US" dirty="0"/>
              <a:t>From Spark’s home directory, run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.\bin\</a:t>
            </a:r>
            <a:r>
              <a:rPr lang="en-US" dirty="0" err="1"/>
              <a:t>pyspark</a:t>
            </a:r>
            <a:br>
              <a:rPr lang="en-US" dirty="0"/>
            </a:br>
            <a:endParaRPr lang="en-US" dirty="0"/>
          </a:p>
          <a:p>
            <a:r>
              <a:rPr lang="en-US" dirty="0"/>
              <a:t>Launching the Scala console</a:t>
            </a:r>
          </a:p>
          <a:p>
            <a:pPr lvl="1"/>
            <a:r>
              <a:rPr lang="en-US" dirty="0"/>
              <a:t>From Spark’s home directory, run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.\bin\spark-shell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261A0-2C80-4544-9FFB-E6914B2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F405-0D96-42ED-BEEB-AFAC8B2A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Databricks Community Edition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FF27-BDA3-4567-8B16-6EE5DFA1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Hassle free environment for using Spark</a:t>
            </a:r>
          </a:p>
          <a:p>
            <a:r>
              <a:rPr lang="en-US" dirty="0"/>
              <a:t>Has all the data used by our book</a:t>
            </a:r>
          </a:p>
          <a:p>
            <a:r>
              <a:rPr lang="en-US" dirty="0"/>
              <a:t>Provides a notebook experience for using Spark </a:t>
            </a:r>
          </a:p>
          <a:p>
            <a:r>
              <a:rPr lang="en-US" dirty="0">
                <a:hlinkClick r:id="rId2"/>
              </a:rPr>
              <a:t>Basic overview </a:t>
            </a:r>
            <a:endParaRPr lang="en-US" dirty="0"/>
          </a:p>
          <a:p>
            <a:r>
              <a:rPr lang="en-US" dirty="0">
                <a:hlinkClick r:id="rId3"/>
              </a:rPr>
              <a:t>Book’s GitHub page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8613D-A81B-4281-B421-08C11935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early 2000s, search engine providers faced the challenge of Internet Scale Problems </a:t>
            </a:r>
          </a:p>
          <a:p>
            <a:r>
              <a:rPr lang="en-US" dirty="0"/>
              <a:t>Google and Yahoo! worked on possible solutions</a:t>
            </a:r>
          </a:p>
          <a:p>
            <a:r>
              <a:rPr lang="en-US" dirty="0"/>
              <a:t>In 2003, Google released a whitepaper titled "The Google File System"  (GFS) </a:t>
            </a:r>
          </a:p>
          <a:p>
            <a:pPr lvl="1"/>
            <a:r>
              <a:rPr lang="en-US" dirty="0"/>
              <a:t>large clusters of commodity hardware </a:t>
            </a:r>
          </a:p>
          <a:p>
            <a:pPr lvl="1"/>
            <a:r>
              <a:rPr lang="en-US" dirty="0"/>
              <a:t>data is partitions into chunks </a:t>
            </a:r>
          </a:p>
          <a:p>
            <a:pPr lvl="1"/>
            <a:r>
              <a:rPr lang="en-US" dirty="0"/>
              <a:t>chunks are distributed and replicated to different nodes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C5F5-BCCA-432E-AE88-BF309ABE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MapReduce vs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4352-F772-4537-9815-78BC822B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0022" marR="1946603" indent="-241093">
              <a:lnSpc>
                <a:spcPct val="117400"/>
              </a:lnSpc>
              <a:spcBef>
                <a:spcPts val="70"/>
              </a:spcBef>
            </a:pPr>
            <a:r>
              <a:rPr lang="en-US" dirty="0">
                <a:latin typeface="Arial"/>
                <a:cs typeface="Arial"/>
              </a:rPr>
              <a:t>Spark is faster</a:t>
            </a:r>
          </a:p>
          <a:p>
            <a:pPr marL="650072" marR="1946603" lvl="1" indent="-241093">
              <a:lnSpc>
                <a:spcPct val="117400"/>
              </a:lnSpc>
              <a:spcBef>
                <a:spcPts val="70"/>
              </a:spcBef>
            </a:pPr>
            <a:r>
              <a:rPr lang="en-US" dirty="0">
                <a:latin typeface="Arial"/>
                <a:cs typeface="Arial"/>
              </a:rPr>
              <a:t>Hadoop </a:t>
            </a:r>
            <a:r>
              <a:rPr lang="en-US" spc="-4" dirty="0">
                <a:latin typeface="Arial"/>
                <a:cs typeface="Arial"/>
              </a:rPr>
              <a:t>stores data </a:t>
            </a:r>
            <a:r>
              <a:rPr lang="en-US" dirty="0">
                <a:latin typeface="Arial"/>
                <a:cs typeface="Arial"/>
              </a:rPr>
              <a:t>on</a:t>
            </a:r>
            <a:r>
              <a:rPr lang="en-US" spc="-39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disk</a:t>
            </a:r>
          </a:p>
          <a:p>
            <a:pPr marL="650072" lvl="1">
              <a:spcBef>
                <a:spcPts val="323"/>
              </a:spcBef>
            </a:pPr>
            <a:r>
              <a:rPr lang="en-US" dirty="0">
                <a:latin typeface="Arial"/>
                <a:cs typeface="Arial"/>
              </a:rPr>
              <a:t>Spark keeps as much </a:t>
            </a:r>
            <a:r>
              <a:rPr lang="en-US" spc="-4" dirty="0">
                <a:latin typeface="Arial"/>
                <a:cs typeface="Arial"/>
              </a:rPr>
              <a:t>data </a:t>
            </a:r>
            <a:r>
              <a:rPr lang="en-US" dirty="0">
                <a:latin typeface="Arial"/>
                <a:cs typeface="Arial"/>
              </a:rPr>
              <a:t>in memory as</a:t>
            </a:r>
            <a:r>
              <a:rPr lang="en-US" spc="-74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possible</a:t>
            </a:r>
          </a:p>
          <a:p>
            <a:pPr marL="250022">
              <a:spcBef>
                <a:spcPts val="323"/>
              </a:spcBef>
            </a:pPr>
            <a:r>
              <a:rPr lang="en-US" dirty="0">
                <a:latin typeface="Arial"/>
                <a:cs typeface="Arial"/>
              </a:rPr>
              <a:t>Spark provides much more functionality</a:t>
            </a:r>
          </a:p>
          <a:p>
            <a:pPr marL="650072" lvl="1">
              <a:spcBef>
                <a:spcPts val="323"/>
              </a:spcBef>
            </a:pPr>
            <a:r>
              <a:rPr lang="en-US" dirty="0">
                <a:latin typeface="Arial"/>
                <a:cs typeface="Arial"/>
              </a:rPr>
              <a:t>Hadoop only uses Map &amp; Reduce </a:t>
            </a:r>
          </a:p>
          <a:p>
            <a:pPr marL="650072" lvl="1">
              <a:spcBef>
                <a:spcPts val="323"/>
              </a:spcBef>
            </a:pPr>
            <a:r>
              <a:rPr lang="en-US" dirty="0">
                <a:latin typeface="Arial"/>
                <a:cs typeface="Arial"/>
              </a:rPr>
              <a:t>Spark uses most functional programming </a:t>
            </a:r>
          </a:p>
          <a:p>
            <a:pPr marL="250022">
              <a:spcBef>
                <a:spcPts val="323"/>
              </a:spcBef>
            </a:pPr>
            <a:r>
              <a:rPr lang="en-US" dirty="0">
                <a:latin typeface="Arial"/>
                <a:cs typeface="Arial"/>
              </a:rPr>
              <a:t>Spark</a:t>
            </a:r>
          </a:p>
          <a:p>
            <a:pPr marL="650072" lvl="1">
              <a:spcBef>
                <a:spcPts val="323"/>
              </a:spcBef>
            </a:pPr>
            <a:r>
              <a:rPr lang="en-US" dirty="0">
                <a:latin typeface="Arial"/>
                <a:cs typeface="Arial"/>
              </a:rPr>
              <a:t>Easier to use  </a:t>
            </a:r>
          </a:p>
          <a:p>
            <a:pPr marL="650072" lvl="1">
              <a:spcBef>
                <a:spcPts val="323"/>
              </a:spcBef>
            </a:pPr>
            <a:r>
              <a:rPr lang="en-US" dirty="0">
                <a:latin typeface="Arial"/>
                <a:cs typeface="Arial"/>
              </a:rPr>
              <a:t>REPL &amp; interactive environment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84053-990B-4988-B62A-69F2C6FE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D772-9731-45AF-89BE-F283287C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Scala?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A6F5-8D68-41D6-A8F4-0047D157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such as R or MATLAB does not scale </a:t>
            </a:r>
          </a:p>
          <a:p>
            <a:r>
              <a:rPr lang="en-US" dirty="0"/>
              <a:t>With Scala, it's easier to scale your problem to large datasets</a:t>
            </a:r>
          </a:p>
          <a:p>
            <a:r>
              <a:rPr lang="en-US" dirty="0"/>
              <a:t>Spark's APIs are modeled after Scala's collections, which mean distributed computations in Spark are simple to write in Scala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E6718-5569-46BB-A8EB-AFE58448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  (GFS)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5" y="1524000"/>
            <a:ext cx="770021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6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History of Big Data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2004, Google released another whitepaper, titled "MapReduce: Simplified Data Processing on Large Clusters." </a:t>
            </a:r>
          </a:p>
          <a:p>
            <a:r>
              <a:rPr lang="en-US" dirty="0"/>
              <a:t>These white papers inspired </a:t>
            </a:r>
            <a:r>
              <a:rPr lang="en-US" b="1" dirty="0"/>
              <a:t>Doug Cutting</a:t>
            </a:r>
            <a:r>
              <a:rPr lang="en-US" dirty="0"/>
              <a:t> and </a:t>
            </a:r>
            <a:r>
              <a:rPr lang="en-US" b="1" dirty="0"/>
              <a:t>Mike </a:t>
            </a:r>
            <a:r>
              <a:rPr lang="en-US" b="1" dirty="0" err="1"/>
              <a:t>Cafarella</a:t>
            </a:r>
            <a:r>
              <a:rPr lang="en-US" b="1" dirty="0"/>
              <a:t> </a:t>
            </a:r>
            <a:r>
              <a:rPr lang="en-US" dirty="0"/>
              <a:t>to develop Hadoop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Apache open source big data platforms </a:t>
            </a:r>
          </a:p>
          <a:p>
            <a:r>
              <a:rPr lang="en-US" dirty="0"/>
              <a:t>Processes large datasets across a cluster of commodity computers</a:t>
            </a:r>
          </a:p>
          <a:p>
            <a:r>
              <a:rPr lang="en-US" dirty="0"/>
              <a:t>It is written in Java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Fault-tolerant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consists of four modules </a:t>
            </a:r>
          </a:p>
          <a:p>
            <a:r>
              <a:rPr lang="en-US" dirty="0"/>
              <a:t>Hadoop Common: Java files and libraries necessary to start Hadoop and for supporting the other Hadoop modules</a:t>
            </a:r>
          </a:p>
          <a:p>
            <a:r>
              <a:rPr lang="en-US" dirty="0"/>
              <a:t>Hadoop Distributed File System (HDFS): distributed storage system with ideas similar to GFS</a:t>
            </a:r>
          </a:p>
          <a:p>
            <a:r>
              <a:rPr lang="en-US" dirty="0"/>
              <a:t>Hadoop YARN: A framework for job scheduling and cluster resource management</a:t>
            </a:r>
          </a:p>
          <a:p>
            <a:r>
              <a:rPr lang="en-US" dirty="0"/>
              <a:t>Hadoop MapReduce: A framework for parallel processing of large data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62100"/>
            <a:ext cx="38100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3C6D-9EB3-469D-8246-68D1C838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EA35-D588-4348-82AC-6AEA0E20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is essential for many organizations</a:t>
            </a:r>
          </a:p>
          <a:p>
            <a:r>
              <a:rPr lang="en-US" dirty="0"/>
              <a:t>Big data is growing exponentially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762B7-A683-4BE9-B8F6-324FF8F7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7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41C7-D315-482D-B74B-8AE0A149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Data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74B7-0D12-4378-84AB-9F6D4579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 2.5 quintillion bytes of data</a:t>
            </a:r>
            <a:r>
              <a:rPr lang="en-US" sz="2400" dirty="0"/>
              <a:t> created each day</a:t>
            </a:r>
          </a:p>
          <a:p>
            <a:r>
              <a:rPr lang="en-US" sz="2400" dirty="0"/>
              <a:t>90% of the data was generate in the last two years</a:t>
            </a:r>
          </a:p>
          <a:p>
            <a:r>
              <a:rPr lang="en-US" sz="2400" dirty="0">
                <a:hlinkClick r:id="rId3"/>
              </a:rPr>
              <a:t> Google processes more than 40,000 searches</a:t>
            </a:r>
            <a:r>
              <a:rPr lang="en-US" sz="2400" dirty="0"/>
              <a:t> EVERY second (3.5 billion searches per day)!</a:t>
            </a:r>
          </a:p>
          <a:p>
            <a:r>
              <a:rPr lang="en-US" sz="2400" dirty="0">
                <a:hlinkClick r:id="rId4"/>
              </a:rPr>
              <a:t> 77% of searches</a:t>
            </a:r>
            <a:r>
              <a:rPr lang="en-US" sz="2400" dirty="0"/>
              <a:t> are conducted on Google</a:t>
            </a:r>
          </a:p>
          <a:p>
            <a:pPr lvl="1"/>
            <a:r>
              <a:rPr lang="en-US" sz="2000" dirty="0"/>
              <a:t>there are about </a:t>
            </a:r>
            <a:r>
              <a:rPr lang="en-US" sz="2000" u="sng" dirty="0">
                <a:hlinkClick r:id="rId5"/>
              </a:rPr>
              <a:t> 5 billion</a:t>
            </a:r>
            <a:r>
              <a:rPr lang="en-US" sz="2000" dirty="0"/>
              <a:t> searches a day.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FD02-8390-43E7-9F6E-24C1D4F0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D9BF-8DE4-4B29-9469-72C5BD2F64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879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108520</TotalTime>
  <Words>686</Words>
  <Application>Microsoft Office PowerPoint</Application>
  <PresentationFormat>On-screen Show (4:3)</PresentationFormat>
  <Paragraphs>147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Default Design</vt:lpstr>
      <vt:lpstr>CSC 735 – Data Analytics</vt:lpstr>
      <vt:lpstr>Brief History of Big Data</vt:lpstr>
      <vt:lpstr>Google File System  (GFS)</vt:lpstr>
      <vt:lpstr>Brief History of Big Data (cont.) </vt:lpstr>
      <vt:lpstr>What is Hadoop?</vt:lpstr>
      <vt:lpstr>Hadoop Architecture</vt:lpstr>
      <vt:lpstr>Hadoop Architecture</vt:lpstr>
      <vt:lpstr>Big Data</vt:lpstr>
      <vt:lpstr>Rate of Data Growth</vt:lpstr>
      <vt:lpstr>Rate of Data Growth (cont.)</vt:lpstr>
      <vt:lpstr>Definition of Big Data </vt:lpstr>
      <vt:lpstr>Characteristics of Big Data</vt:lpstr>
      <vt:lpstr>Units of Storage </vt:lpstr>
      <vt:lpstr>What is Apache Spark?</vt:lpstr>
      <vt:lpstr>What is Apache Spark? (cont.)</vt:lpstr>
      <vt:lpstr>Brief History</vt:lpstr>
      <vt:lpstr>Running Spark</vt:lpstr>
      <vt:lpstr>Launching Spark’s Interactive Consoles </vt:lpstr>
      <vt:lpstr>Using Databricks Community Edition </vt:lpstr>
      <vt:lpstr>Hadoop MapReduce vs Spark</vt:lpstr>
      <vt:lpstr>Why Scala?</vt:lpstr>
    </vt:vector>
  </TitlesOfParts>
  <Company>SW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Computer Science Department</dc:creator>
  <cp:lastModifiedBy>Jamil Saquer</cp:lastModifiedBy>
  <cp:revision>1331</cp:revision>
  <dcterms:created xsi:type="dcterms:W3CDTF">2003-02-10T21:45:52Z</dcterms:created>
  <dcterms:modified xsi:type="dcterms:W3CDTF">2018-08-27T20:46:54Z</dcterms:modified>
</cp:coreProperties>
</file>