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722" r:id="rId2"/>
    <p:sldId id="886" r:id="rId3"/>
    <p:sldId id="889" r:id="rId4"/>
    <p:sldId id="893" r:id="rId5"/>
    <p:sldId id="896" r:id="rId6"/>
    <p:sldId id="897" r:id="rId7"/>
    <p:sldId id="898" r:id="rId8"/>
    <p:sldId id="894" r:id="rId9"/>
    <p:sldId id="900" r:id="rId10"/>
    <p:sldId id="901" r:id="rId11"/>
    <p:sldId id="903" r:id="rId12"/>
    <p:sldId id="904" r:id="rId13"/>
    <p:sldId id="905" r:id="rId14"/>
    <p:sldId id="906" r:id="rId15"/>
    <p:sldId id="911" r:id="rId16"/>
    <p:sldId id="913" r:id="rId17"/>
    <p:sldId id="914" r:id="rId18"/>
    <p:sldId id="915" r:id="rId19"/>
    <p:sldId id="916" r:id="rId20"/>
    <p:sldId id="917" r:id="rId21"/>
    <p:sldId id="918" r:id="rId22"/>
    <p:sldId id="919" r:id="rId23"/>
    <p:sldId id="920" r:id="rId24"/>
    <p:sldId id="921" r:id="rId25"/>
    <p:sldId id="924" r:id="rId26"/>
    <p:sldId id="925" r:id="rId27"/>
    <p:sldId id="928" r:id="rId28"/>
    <p:sldId id="933" r:id="rId2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033"/>
    <a:srgbClr val="E2AC00"/>
    <a:srgbClr val="66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88594" autoAdjust="0"/>
  </p:normalViewPr>
  <p:slideViewPr>
    <p:cSldViewPr>
      <p:cViewPr varScale="1">
        <p:scale>
          <a:sx n="99" d="100"/>
          <a:sy n="99" d="100"/>
        </p:scale>
        <p:origin x="8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92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9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535544-767B-4FA2-8737-168B827D1B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16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FF973F-AE0E-4BE1-A9EA-C01B25C47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9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85486-3FBF-44D0-AD35-D5E2194930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4F835-DFCB-4EF2-89A1-6BDFA35862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BEBC3-D9D7-4EED-A9CE-CDD98A7770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F8DF8E7-123C-477F-9FB6-79BE40CF51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DD9BF-8DE4-4B29-9469-72C5BD2F64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0EF94-59E1-4369-A3A9-A2647ED748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2F6D5-E6DD-4F17-84CF-376F0ACB10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5B21B-EB57-4544-8899-1BF1A4ECD8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DA902-E0E8-4674-A064-55F8CCEB4B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D1DC5-076A-427C-BBAC-B1E8502144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5E0B9-1691-41BE-B4CF-E4223EB4E8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3C51D-8C47-4E2A-9035-874D522E92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EDE8A9-8318-43E3-8C08-C57C7F0B933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735 –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15</a:t>
            </a:r>
          </a:p>
          <a:p>
            <a:r>
              <a:rPr lang="en-US" dirty="0"/>
              <a:t>How Spark Runs on a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5486-3FBF-44D0-AD35-D5E2194930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22978-CA27-43F3-8186-D38779AC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50" y="190500"/>
            <a:ext cx="7772400" cy="571500"/>
          </a:xfrm>
        </p:spPr>
        <p:txBody>
          <a:bodyPr/>
          <a:lstStyle/>
          <a:p>
            <a:r>
              <a:rPr lang="en-US" dirty="0"/>
              <a:t>Launch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F29D4B-7EC3-4D5D-B9A9-7D2ABC3B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r>
              <a:rPr lang="en-US" dirty="0"/>
              <a:t>driver begins running user code</a:t>
            </a:r>
          </a:p>
          <a:p>
            <a:r>
              <a:rPr lang="en-US" dirty="0"/>
              <a:t>code must include a </a:t>
            </a:r>
            <a:r>
              <a:rPr lang="en-US" dirty="0" err="1"/>
              <a:t>SparkSession</a:t>
            </a:r>
            <a:endParaRPr lang="en-US" dirty="0"/>
          </a:p>
          <a:p>
            <a:r>
              <a:rPr lang="en-US" dirty="0" err="1"/>
              <a:t>SparkSession</a:t>
            </a:r>
            <a:r>
              <a:rPr lang="en-US" dirty="0"/>
              <a:t> communicates with the cluster manager, asking it to launch executors</a:t>
            </a:r>
          </a:p>
          <a:p>
            <a:r>
              <a:rPr lang="en-US" dirty="0"/>
              <a:t>cluster manager launches the executors</a:t>
            </a:r>
          </a:p>
          <a:p>
            <a:r>
              <a:rPr lang="en-US" dirty="0"/>
              <a:t>it sends </a:t>
            </a:r>
            <a:r>
              <a:rPr lang="en-US" dirty="0" smtClean="0"/>
              <a:t>their </a:t>
            </a:r>
            <a:r>
              <a:rPr lang="en-US" dirty="0"/>
              <a:t>locations to the Spark driver</a:t>
            </a:r>
          </a:p>
          <a:p>
            <a:r>
              <a:rPr lang="en-US" dirty="0"/>
              <a:t>After everything is hooked up correctly, you have a Spark Cluster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26CE98-A6B2-4EDE-A28A-365D7844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B115914-F610-4F2A-9D80-B8695AB1F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13" y="4377789"/>
            <a:ext cx="2787150" cy="231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6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C72D74-5BE8-4F69-B16F-9C4C4BFF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09065C-C917-4081-A8D6-DD7063F59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executes the code</a:t>
            </a:r>
          </a:p>
          <a:p>
            <a:r>
              <a:rPr lang="en-US" dirty="0"/>
              <a:t>The driver and the workers communicate among themselves, executing code and moving data around</a:t>
            </a:r>
          </a:p>
          <a:p>
            <a:pPr lvl="1"/>
            <a:r>
              <a:rPr lang="en-US" dirty="0"/>
              <a:t>driver schedules tasks onto the executors</a:t>
            </a:r>
          </a:p>
          <a:p>
            <a:pPr lvl="1"/>
            <a:r>
              <a:rPr lang="en-US" dirty="0"/>
              <a:t>each executor responds with the status of those tasks and success or failure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81610F-F2EF-4ECD-AFE7-6A698DD8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96256FE-F0D0-440C-91D3-DB01D5FF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342306"/>
            <a:ext cx="3115440" cy="236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A7D5CB-6F8D-484B-8055-A88E13FF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0500"/>
            <a:ext cx="7772400" cy="685800"/>
          </a:xfrm>
        </p:spPr>
        <p:txBody>
          <a:bodyPr/>
          <a:lstStyle/>
          <a:p>
            <a:r>
              <a:rPr lang="en-US" dirty="0"/>
              <a:t>Completion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4E6FE1-9267-472D-A5F3-0D412F792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28700"/>
            <a:ext cx="7772400" cy="5067300"/>
          </a:xfrm>
        </p:spPr>
        <p:txBody>
          <a:bodyPr/>
          <a:lstStyle/>
          <a:p>
            <a:r>
              <a:rPr lang="en-US" dirty="0"/>
              <a:t>After application completes, the driver process exits with either success or failure </a:t>
            </a:r>
          </a:p>
          <a:p>
            <a:r>
              <a:rPr lang="en-US" dirty="0"/>
              <a:t>The cluster manager shuts down the executors allocated for the driver </a:t>
            </a:r>
          </a:p>
          <a:p>
            <a:r>
              <a:rPr lang="en-US" dirty="0"/>
              <a:t>You can see the success or failure of the Spark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784C5BD-4FCF-4578-9792-088102A4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2F209B-790C-409D-8EE7-CCEA5CE5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499104"/>
            <a:ext cx="3211384" cy="25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8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6CA042-7EAA-4F1F-8036-967A0056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Life Cycle of a Spark Application (Inside Spark)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D8F041-B494-406C-B999-883186597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r>
              <a:rPr lang="en-US" dirty="0"/>
              <a:t>This is the life cycle of your Spark Application code</a:t>
            </a:r>
          </a:p>
          <a:p>
            <a:r>
              <a:rPr lang="en-US" dirty="0"/>
              <a:t>It describes what happens inside Spark when we run an application </a:t>
            </a:r>
          </a:p>
          <a:p>
            <a:r>
              <a:rPr lang="en-US" dirty="0"/>
              <a:t>Remember, an application consists of one or more Spark jobs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537C383-DF94-4012-87BA-CB302450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7CCDD3-D2F4-4FA4-944A-8688E4C6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SparkSession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3F9B84-C054-4FF2-BC62-4F3EB1FFC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SparkSession</a:t>
            </a:r>
            <a:r>
              <a:rPr lang="en-US" sz="2400" dirty="0"/>
              <a:t> is the object that represents your entrance point to writing Spark code</a:t>
            </a:r>
          </a:p>
          <a:p>
            <a:r>
              <a:rPr lang="en-US" sz="2400" dirty="0"/>
              <a:t>It manages your Spark application</a:t>
            </a:r>
          </a:p>
          <a:p>
            <a:r>
              <a:rPr lang="en-US" sz="2400" dirty="0"/>
              <a:t>In interactive mode, a </a:t>
            </a:r>
            <a:r>
              <a:rPr lang="en-US" sz="2400" dirty="0" err="1"/>
              <a:t>SparkSession</a:t>
            </a:r>
            <a:r>
              <a:rPr lang="en-US" sz="2400" dirty="0"/>
              <a:t> object, named </a:t>
            </a:r>
            <a:r>
              <a:rPr lang="en-US" sz="2400" b="1" dirty="0"/>
              <a:t>spark</a:t>
            </a:r>
            <a:r>
              <a:rPr lang="en-US" sz="2400" dirty="0"/>
              <a:t>, is created automatically for you</a:t>
            </a:r>
          </a:p>
          <a:p>
            <a:r>
              <a:rPr lang="en-US" sz="2400" dirty="0"/>
              <a:t>Legacy code might use the old </a:t>
            </a:r>
            <a:r>
              <a:rPr lang="en-US" sz="2400" dirty="0" err="1"/>
              <a:t>SparkContext</a:t>
            </a:r>
            <a:r>
              <a:rPr lang="en-US" sz="2400" dirty="0"/>
              <a:t> pattern. This should be avoided in favor of the builder method on the </a:t>
            </a:r>
            <a:r>
              <a:rPr lang="en-US" sz="2400" dirty="0" err="1"/>
              <a:t>SparkSession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6058BB4-B463-46AC-9B78-22D72872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005CDE-A203-42F9-94CD-1D117CE0C93D}"/>
              </a:ext>
            </a:extLst>
          </p:cNvPr>
          <p:cNvSpPr txBox="1"/>
          <p:nvPr/>
        </p:nvSpPr>
        <p:spPr>
          <a:xfrm>
            <a:off x="952500" y="4772561"/>
            <a:ext cx="7239000" cy="132343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spark.stop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//stopping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Creating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org.apache.spark.sql.SparkSession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spark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SparkSession.builder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getOrCreate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5317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4A3649-2CDD-43FE-BD48-65EEA8B5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SparkContext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34C242-9A57-477C-8C5A-A40FC9FFF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SparkContext</a:t>
            </a:r>
            <a:r>
              <a:rPr lang="en-US" dirty="0"/>
              <a:t> object within the </a:t>
            </a:r>
            <a:r>
              <a:rPr lang="en-US" dirty="0" err="1"/>
              <a:t>SparkSession</a:t>
            </a:r>
            <a:r>
              <a:rPr lang="en-US" dirty="0"/>
              <a:t> represents a connection to the Spark cluster </a:t>
            </a:r>
          </a:p>
          <a:p>
            <a:r>
              <a:rPr lang="en-US" dirty="0"/>
              <a:t>This class allows you to communicate with  Spark’s lower-level APIs, RDDs</a:t>
            </a:r>
          </a:p>
          <a:p>
            <a:r>
              <a:rPr lang="en-US" dirty="0"/>
              <a:t>Through a </a:t>
            </a:r>
            <a:r>
              <a:rPr lang="en-US" dirty="0" err="1"/>
              <a:t>SparkContext</a:t>
            </a:r>
            <a:r>
              <a:rPr lang="en-US" dirty="0"/>
              <a:t>, you can create RDDs</a:t>
            </a:r>
          </a:p>
          <a:p>
            <a:r>
              <a:rPr lang="en-US" dirty="0"/>
              <a:t>If you have to, you should create a </a:t>
            </a:r>
            <a:r>
              <a:rPr lang="en-US" dirty="0" err="1"/>
              <a:t>SparkContext</a:t>
            </a:r>
            <a:r>
              <a:rPr lang="en-US" dirty="0"/>
              <a:t> in the most general way as follows: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E831A5-4749-4223-B90F-00E0F220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CDC794-C01F-41CE-B384-CE18B0183907}"/>
              </a:ext>
            </a:extLst>
          </p:cNvPr>
          <p:cNvSpPr txBox="1"/>
          <p:nvPr/>
        </p:nvSpPr>
        <p:spPr>
          <a:xfrm>
            <a:off x="952500" y="5041612"/>
            <a:ext cx="7239000" cy="5847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org.apache.spark.SparkContext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SparkContext.getOrCreate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2854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427EEB-1C84-4661-8A0A-10D3D499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Logical Instructions to Physical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61E83F-82DE-4BB7-970F-44CB7DF2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look at how Spark takes the code and runs it on the cluster</a:t>
            </a:r>
          </a:p>
          <a:p>
            <a:r>
              <a:rPr lang="en-US" dirty="0"/>
              <a:t>Spark code consists mainly of transformations and actions</a:t>
            </a:r>
          </a:p>
          <a:p>
            <a:r>
              <a:rPr lang="en-US" dirty="0"/>
              <a:t>Understanding how a physical execution plans is generated is important  to understanding how Spark runs on a cluster </a:t>
            </a:r>
          </a:p>
          <a:p>
            <a:r>
              <a:rPr lang="en-US" dirty="0"/>
              <a:t>If code is run in a Spark shell, start a fresh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020146-48E0-474F-B930-55648771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11FE3B-A6D3-4BBD-9BA5-3F0C8ABE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8634A6-2C33-44CC-ABE0-31DCF894F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01F93C-73BD-4CC8-8742-82D31523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A08F990-6EEF-4F6B-B3AD-957A7366EC68}"/>
              </a:ext>
            </a:extLst>
          </p:cNvPr>
          <p:cNvSpPr txBox="1"/>
          <p:nvPr/>
        </p:nvSpPr>
        <p:spPr>
          <a:xfrm>
            <a:off x="952500" y="1981200"/>
            <a:ext cx="7239000" cy="30469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%python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df1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spark.range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(2, 10000000, 2)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df2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spark.range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(2, 10000000, 4)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step1 = df1.repartition(5)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step12 = df2.repartition(6)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step2 = step1.selectExpr("id * 5 as id")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step3 = step2.join(step12, ["id"])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step4 = step3.selectExpr("sum(id)")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step4.collect() # 2500000000000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step4.explain()</a:t>
            </a:r>
          </a:p>
        </p:txBody>
      </p:sp>
    </p:spTree>
    <p:extLst>
      <p:ext uri="{BB962C8B-B14F-4D97-AF65-F5344CB8AC3E}">
        <p14:creationId xmlns:p14="http://schemas.microsoft.com/office/powerpoint/2010/main" val="18512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88F210-F877-4FF6-997C-C97C9BF6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3526"/>
            <a:ext cx="7772400" cy="838200"/>
          </a:xfrm>
        </p:spPr>
        <p:txBody>
          <a:bodyPr/>
          <a:lstStyle/>
          <a:p>
            <a:r>
              <a:rPr lang="en-US" dirty="0"/>
              <a:t>Output of step4.explain()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3E4F41-F4AD-4D14-804F-15C7019B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F37F71C-CDCA-4E3E-9D4F-872C1DEA3529}"/>
              </a:ext>
            </a:extLst>
          </p:cNvPr>
          <p:cNvSpPr txBox="1"/>
          <p:nvPr/>
        </p:nvSpPr>
        <p:spPr>
          <a:xfrm>
            <a:off x="152400" y="2498884"/>
            <a:ext cx="7239000" cy="378565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UbuntuMono-Regular"/>
              </a:rPr>
              <a:t>== Physical Plan ==</a:t>
            </a:r>
          </a:p>
          <a:p>
            <a:r>
              <a:rPr lang="en-US" sz="1600" dirty="0">
                <a:latin typeface="UbuntuMono-Regular"/>
              </a:rPr>
              <a:t>*</a:t>
            </a:r>
            <a:r>
              <a:rPr lang="en-US" sz="1600" dirty="0" err="1">
                <a:latin typeface="UbuntuMono-Regular"/>
              </a:rPr>
              <a:t>HashAggregate</a:t>
            </a:r>
            <a:r>
              <a:rPr lang="en-US" sz="1600" dirty="0">
                <a:latin typeface="UbuntuMono-Regular"/>
              </a:rPr>
              <a:t>(keys=[], functions=[sum(id#15L)])</a:t>
            </a:r>
          </a:p>
          <a:p>
            <a:r>
              <a:rPr lang="en-US" sz="1600" dirty="0">
                <a:latin typeface="UbuntuMono-Regular"/>
              </a:rPr>
              <a:t>+- Exchange </a:t>
            </a:r>
            <a:r>
              <a:rPr lang="en-US" sz="1600" dirty="0" err="1">
                <a:latin typeface="UbuntuMono-Regular"/>
              </a:rPr>
              <a:t>SinglePartition</a:t>
            </a:r>
            <a:endParaRPr lang="en-US" sz="1600" dirty="0">
              <a:latin typeface="UbuntuMono-Regular"/>
            </a:endParaRPr>
          </a:p>
          <a:p>
            <a:r>
              <a:rPr lang="en-US" sz="1600" dirty="0">
                <a:latin typeface="UbuntuMono-Regular"/>
              </a:rPr>
              <a:t>     +- *</a:t>
            </a:r>
            <a:r>
              <a:rPr lang="en-US" sz="1600" dirty="0" err="1">
                <a:latin typeface="UbuntuMono-Regular"/>
              </a:rPr>
              <a:t>HashAggregate</a:t>
            </a:r>
            <a:r>
              <a:rPr lang="en-US" sz="1600" dirty="0">
                <a:latin typeface="UbuntuMono-Regular"/>
              </a:rPr>
              <a:t>(keys=[], functions=[</a:t>
            </a:r>
            <a:r>
              <a:rPr lang="en-US" sz="1600" dirty="0" err="1">
                <a:latin typeface="UbuntuMono-Regular"/>
              </a:rPr>
              <a:t>partial_sum</a:t>
            </a:r>
            <a:r>
              <a:rPr lang="en-US" sz="1600" dirty="0">
                <a:latin typeface="UbuntuMono-Regular"/>
              </a:rPr>
              <a:t>(id#15L)])</a:t>
            </a:r>
          </a:p>
          <a:p>
            <a:r>
              <a:rPr lang="en-US" sz="1600" dirty="0">
                <a:latin typeface="UbuntuMono-Regular"/>
              </a:rPr>
              <a:t>           +- *Project [id#15L]</a:t>
            </a:r>
          </a:p>
          <a:p>
            <a:r>
              <a:rPr lang="en-US" sz="1600" dirty="0">
                <a:latin typeface="UbuntuMono-Regular"/>
              </a:rPr>
              <a:t>                 +- *</a:t>
            </a:r>
            <a:r>
              <a:rPr lang="en-US" sz="1600" dirty="0" err="1">
                <a:latin typeface="UbuntuMono-Regular"/>
              </a:rPr>
              <a:t>SortMergeJoin</a:t>
            </a:r>
            <a:r>
              <a:rPr lang="en-US" sz="1600" dirty="0">
                <a:latin typeface="UbuntuMono-Regular"/>
              </a:rPr>
              <a:t> [id#15L], [id#10L], Inner</a:t>
            </a:r>
          </a:p>
          <a:p>
            <a:pPr lvl="2"/>
            <a:r>
              <a:rPr lang="en-US" sz="1600" dirty="0">
                <a:latin typeface="UbuntuMono-Regular"/>
              </a:rPr>
              <a:t>   :- *Sort [id#15L ASC NULLS FIRST], false, 0</a:t>
            </a:r>
          </a:p>
          <a:p>
            <a:pPr lvl="2"/>
            <a:r>
              <a:rPr lang="en-US" sz="1600" dirty="0">
                <a:latin typeface="UbuntuMono-Regular"/>
              </a:rPr>
              <a:t>   :   +- Exchange </a:t>
            </a:r>
            <a:r>
              <a:rPr lang="en-US" sz="1600" dirty="0" err="1">
                <a:latin typeface="UbuntuMono-Regular"/>
              </a:rPr>
              <a:t>hashpartitioning</a:t>
            </a:r>
            <a:r>
              <a:rPr lang="en-US" sz="1600" dirty="0">
                <a:latin typeface="UbuntuMono-Regular"/>
              </a:rPr>
              <a:t>(id#15L, 200)</a:t>
            </a:r>
          </a:p>
          <a:p>
            <a:pPr lvl="2"/>
            <a:r>
              <a:rPr lang="en-US" sz="1600" dirty="0">
                <a:latin typeface="UbuntuMono-Regular"/>
              </a:rPr>
              <a:t>   :        +- *Project [(id#7L * 5) AS id#15L]</a:t>
            </a:r>
          </a:p>
          <a:p>
            <a:pPr lvl="2"/>
            <a:r>
              <a:rPr lang="en-US" sz="1600" dirty="0">
                <a:latin typeface="UbuntuMono-Regular"/>
              </a:rPr>
              <a:t>   :              +- Exchange </a:t>
            </a:r>
            <a:r>
              <a:rPr lang="en-US" sz="1600" dirty="0" err="1">
                <a:latin typeface="UbuntuMono-Regular"/>
              </a:rPr>
              <a:t>RoundRobinPartitioning</a:t>
            </a:r>
            <a:r>
              <a:rPr lang="en-US" sz="1600" dirty="0">
                <a:latin typeface="UbuntuMono-Regular"/>
              </a:rPr>
              <a:t>(5)</a:t>
            </a:r>
          </a:p>
          <a:p>
            <a:pPr lvl="2"/>
            <a:r>
              <a:rPr lang="en-US" sz="1600" dirty="0">
                <a:latin typeface="UbuntuMono-Regular"/>
              </a:rPr>
              <a:t>   :                   +- *Range (2, 10000000, step=2, splits=8)</a:t>
            </a:r>
          </a:p>
          <a:p>
            <a:pPr lvl="2"/>
            <a:r>
              <a:rPr lang="en-US" sz="1600" dirty="0">
                <a:latin typeface="UbuntuMono-Regular"/>
              </a:rPr>
              <a:t>   +- *Sort [id#10L ASC NULLS FIRST], false, 0</a:t>
            </a:r>
          </a:p>
          <a:p>
            <a:pPr lvl="2"/>
            <a:r>
              <a:rPr lang="en-US" sz="1600" dirty="0">
                <a:latin typeface="UbuntuMono-Regular"/>
              </a:rPr>
              <a:t>        +- Exchange </a:t>
            </a:r>
            <a:r>
              <a:rPr lang="en-US" sz="1600" dirty="0" err="1">
                <a:latin typeface="UbuntuMono-Regular"/>
              </a:rPr>
              <a:t>hashpartitioning</a:t>
            </a:r>
            <a:r>
              <a:rPr lang="en-US" sz="1600" dirty="0">
                <a:latin typeface="UbuntuMono-Regular"/>
              </a:rPr>
              <a:t>(id#10L, 200)</a:t>
            </a:r>
          </a:p>
          <a:p>
            <a:pPr lvl="3"/>
            <a:r>
              <a:rPr lang="en-US" sz="1600" dirty="0">
                <a:latin typeface="UbuntuMono-Regular"/>
              </a:rPr>
              <a:t>   +- Exchange </a:t>
            </a:r>
            <a:r>
              <a:rPr lang="en-US" sz="1600" dirty="0" err="1">
                <a:latin typeface="UbuntuMono-Regular"/>
              </a:rPr>
              <a:t>RoundRobinPartitioning</a:t>
            </a:r>
            <a:r>
              <a:rPr lang="en-US" sz="1600" dirty="0">
                <a:latin typeface="UbuntuMono-Regular"/>
              </a:rPr>
              <a:t>(6)</a:t>
            </a:r>
          </a:p>
          <a:p>
            <a:pPr lvl="3"/>
            <a:r>
              <a:rPr lang="en-US" sz="1600" dirty="0">
                <a:latin typeface="UbuntuMono-Regular"/>
              </a:rPr>
              <a:t>        +- *Range (2, 10000000, step=4, splits=8)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921AC6D-3B79-4EE9-9552-C8C7D7B30B1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95800" y="889802"/>
            <a:ext cx="4572000" cy="23760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df1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spark.range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(2, 10000000, 2)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df2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spark.range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(2, 10000000, 4)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step1 = df1.repartition(5)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step12 = df2.repartition(6)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step2 = step1.selectExpr("id * 5 as id")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step3 = step2.join(step12, ["id"])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step4 = step3.selectExpr("sum(id)")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step4.collect() # 2500000000000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step4.explain()</a:t>
            </a:r>
          </a:p>
        </p:txBody>
      </p:sp>
    </p:spTree>
    <p:extLst>
      <p:ext uri="{BB962C8B-B14F-4D97-AF65-F5344CB8AC3E}">
        <p14:creationId xmlns:p14="http://schemas.microsoft.com/office/powerpoint/2010/main" val="21551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6CBEE7-9A68-4AE0-8345-C6A27527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FA4FE1-6C49-49DA-B272-796B651A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code is run on the local machine, you can view Spark UI at </a:t>
            </a:r>
            <a:r>
              <a:rPr lang="en-US" dirty="0" err="1"/>
              <a:t>url</a:t>
            </a:r>
            <a:r>
              <a:rPr lang="en-US" dirty="0"/>
              <a:t> localhost:4040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6B7A3A-FB83-482B-B695-F47C906A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42B499-F3CD-4F2C-988F-3C05719EE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70" y="2438400"/>
            <a:ext cx="7626246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3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62171-7888-4704-A501-60998ACE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Architecture of a Spark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1303B3-BFD5-4A4C-A8AD-E88532ED0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Spark application consists of: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driver program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cluster manager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workers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executors, and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tasks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2E2ED1-BB84-4712-BC18-B1B3044E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8B55575-11FE-42CF-B39C-6E2B21B3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7" t="13333" r="25714" b="45375"/>
          <a:stretch/>
        </p:blipFill>
        <p:spPr>
          <a:xfrm>
            <a:off x="4305300" y="2743200"/>
            <a:ext cx="3200400" cy="283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3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61829A-C098-4D88-A239-19390B08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60" y="213537"/>
            <a:ext cx="7772400" cy="838200"/>
          </a:xfrm>
        </p:spPr>
        <p:txBody>
          <a:bodyPr/>
          <a:lstStyle/>
          <a:p>
            <a:r>
              <a:rPr lang="en-US" dirty="0"/>
              <a:t>A Spark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158096-6135-4178-8FB9-8541F3183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sz="2400" dirty="0"/>
              <a:t>Generally, there is one job for each action</a:t>
            </a:r>
          </a:p>
          <a:p>
            <a:r>
              <a:rPr lang="en-US" sz="2400" dirty="0"/>
              <a:t>Spark splits a job into a DAG of stages using shuffle boundaries</a:t>
            </a:r>
          </a:p>
          <a:p>
            <a:r>
              <a:rPr lang="en-US" sz="2400" dirty="0"/>
              <a:t>This job breaks down into the following stages and tasks:</a:t>
            </a:r>
          </a:p>
          <a:p>
            <a:pPr lvl="1"/>
            <a:r>
              <a:rPr lang="en-US" dirty="0"/>
              <a:t>Stage 1 with 8 Tasks</a:t>
            </a:r>
          </a:p>
          <a:p>
            <a:pPr lvl="1"/>
            <a:r>
              <a:rPr lang="en-US" dirty="0"/>
              <a:t>Stage 2 with 8 Tasks</a:t>
            </a:r>
          </a:p>
          <a:p>
            <a:pPr lvl="1"/>
            <a:r>
              <a:rPr lang="en-US" dirty="0"/>
              <a:t>Stage 3 with 6 Tasks</a:t>
            </a:r>
          </a:p>
          <a:p>
            <a:pPr lvl="1"/>
            <a:r>
              <a:rPr lang="en-US" dirty="0"/>
              <a:t>Stage 4 with 5 Tasks</a:t>
            </a:r>
          </a:p>
          <a:p>
            <a:pPr lvl="1"/>
            <a:r>
              <a:rPr lang="en-US" dirty="0"/>
              <a:t>Stage 5 with 200 Tasks</a:t>
            </a:r>
          </a:p>
          <a:p>
            <a:pPr lvl="1"/>
            <a:r>
              <a:rPr lang="en-US" dirty="0"/>
              <a:t>Stage 6 with 1 Task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64EB36-2EE2-4A9C-9DA7-B00C09C0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xmlns="" id="{CAF323C6-FED8-434B-A19E-562E5EB81564}"/>
              </a:ext>
            </a:extLst>
          </p:cNvPr>
          <p:cNvSpPr txBox="1">
            <a:spLocks/>
          </p:cNvSpPr>
          <p:nvPr/>
        </p:nvSpPr>
        <p:spPr bwMode="auto">
          <a:xfrm>
            <a:off x="4419600" y="3294663"/>
            <a:ext cx="4572000" cy="21175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df1 = </a:t>
            </a:r>
            <a:r>
              <a:rPr 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spark.range</a:t>
            </a: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(2, 10000000, 2)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df2 = </a:t>
            </a:r>
            <a:r>
              <a:rPr 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spark.range</a:t>
            </a: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(2, 10000000, 4)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step1 = df1.repartition(5)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step12 = df2.repartition(6)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step2 = step1.selectExpr("id * 5 as id")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step3 = step2.join(step12, ["id"])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step4 = step3.selectExpr("sum(id)")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step4.collect() # 2500000000000</a:t>
            </a:r>
          </a:p>
        </p:txBody>
      </p:sp>
    </p:spTree>
    <p:extLst>
      <p:ext uri="{BB962C8B-B14F-4D97-AF65-F5344CB8AC3E}">
        <p14:creationId xmlns:p14="http://schemas.microsoft.com/office/powerpoint/2010/main" val="391043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3E9157-248A-4ABD-9968-FE869C8A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12A2037-53EA-4B26-AADB-13F858303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88921"/>
            <a:ext cx="7772400" cy="40421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1B9E56-144F-44F3-8F0A-BEF75F1B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964872-5055-4EC4-89BF-A270FD85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sz="4000" dirty="0"/>
              <a:t>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DF5A81-C44D-45FA-8285-4828A90F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dirty="0"/>
              <a:t>A stage is a group of tasks that can be executed together to compute the same operation on multiple machines</a:t>
            </a:r>
          </a:p>
          <a:p>
            <a:r>
              <a:rPr lang="en-US" dirty="0"/>
              <a:t>Spark will try to pack as much work as possible into the same stage </a:t>
            </a:r>
          </a:p>
          <a:p>
            <a:r>
              <a:rPr lang="en-US" dirty="0"/>
              <a:t>Spark starts new stages after shuffle operations </a:t>
            </a:r>
          </a:p>
          <a:p>
            <a:r>
              <a:rPr lang="en-US" dirty="0"/>
              <a:t>A shuffle represents a physical repartitioning of the data </a:t>
            </a:r>
          </a:p>
          <a:p>
            <a:pPr lvl="1"/>
            <a:r>
              <a:rPr lang="en-US" dirty="0"/>
              <a:t>sorting or grouping by key</a:t>
            </a:r>
          </a:p>
          <a:p>
            <a:r>
              <a:rPr lang="en-US" dirty="0"/>
              <a:t>Spark keeps track of the order stages must run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8831AE-C04F-4D6B-A68D-48951949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BEEC07-5538-44C8-9011-5472A03F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CF39F0-5DFD-4307-AF70-D5BE1DD76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default, when range is used to create a DF, it has eight partitions </a:t>
            </a:r>
          </a:p>
          <a:p>
            <a:r>
              <a:rPr lang="en-US" dirty="0"/>
              <a:t>Repartitioning changes the number of partitions by shuffling the data</a:t>
            </a:r>
          </a:p>
          <a:p>
            <a:r>
              <a:rPr lang="en-US" dirty="0"/>
              <a:t>The DFs are shuffled into 5 and 6 partitions, corresponding to the number of tasks in stages 3 and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049F5BE-B081-4315-8339-D7D31ECA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xmlns="" id="{1470D037-1AC9-42D8-8F80-AD2235686D4F}"/>
              </a:ext>
            </a:extLst>
          </p:cNvPr>
          <p:cNvSpPr txBox="1">
            <a:spLocks/>
          </p:cNvSpPr>
          <p:nvPr/>
        </p:nvSpPr>
        <p:spPr bwMode="auto">
          <a:xfrm>
            <a:off x="1066800" y="1676400"/>
            <a:ext cx="4572000" cy="10833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df1 = </a:t>
            </a:r>
            <a:r>
              <a:rPr 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spark.range</a:t>
            </a: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(2, 10000000, 2)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df2 = </a:t>
            </a:r>
            <a:r>
              <a:rPr 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spark.range</a:t>
            </a: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(2, 10000000, 4)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step1 = df1.repartition(5)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step12 = df2.repartition(6)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xmlns="" id="{151379EB-9D1C-4E4E-B9AF-AD2B3EFC5EE1}"/>
              </a:ext>
            </a:extLst>
          </p:cNvPr>
          <p:cNvSpPr txBox="1">
            <a:spLocks/>
          </p:cNvSpPr>
          <p:nvPr/>
        </p:nvSpPr>
        <p:spPr bwMode="auto">
          <a:xfrm>
            <a:off x="5791200" y="1682290"/>
            <a:ext cx="2514600" cy="10833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Stage 1 with 8 Tasks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Stage 2 with 8 Tasks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Stage 3 with 6 Tasks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Stage 4 with 5 Tasks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AB06AC6-DC7A-400E-A35E-2709D5D367AF}"/>
              </a:ext>
            </a:extLst>
          </p:cNvPr>
          <p:cNvCxnSpPr/>
          <p:nvPr/>
        </p:nvCxnSpPr>
        <p:spPr>
          <a:xfrm>
            <a:off x="4724400" y="18288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E762D1FD-B23C-4F92-A019-F64E98849010}"/>
              </a:ext>
            </a:extLst>
          </p:cNvPr>
          <p:cNvCxnSpPr/>
          <p:nvPr/>
        </p:nvCxnSpPr>
        <p:spPr>
          <a:xfrm>
            <a:off x="4724400" y="21336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005C5154-1F9A-4553-9A2D-E7CE68646535}"/>
              </a:ext>
            </a:extLst>
          </p:cNvPr>
          <p:cNvCxnSpPr/>
          <p:nvPr/>
        </p:nvCxnSpPr>
        <p:spPr>
          <a:xfrm flipV="1">
            <a:off x="4114800" y="2362200"/>
            <a:ext cx="1676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2DEFBED-F551-46AA-B484-94D06774DB56}"/>
              </a:ext>
            </a:extLst>
          </p:cNvPr>
          <p:cNvCxnSpPr>
            <a:cxnSpLocks/>
          </p:cNvCxnSpPr>
          <p:nvPr/>
        </p:nvCxnSpPr>
        <p:spPr>
          <a:xfrm>
            <a:off x="4114800" y="2362200"/>
            <a:ext cx="1676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10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AAE87D-8974-48F7-B441-9A83F43A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r>
              <a:rPr lang="en-US" dirty="0"/>
              <a:t>Stages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04E475-1091-4CE0-9FF0-61C70A4C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924800" cy="5562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step2</a:t>
            </a:r>
            <a:r>
              <a:rPr lang="en-US" dirty="0"/>
              <a:t> </a:t>
            </a:r>
            <a:r>
              <a:rPr lang="en-US" sz="2400" dirty="0"/>
              <a:t>is a value-by-value manipulation in stage 4  </a:t>
            </a:r>
            <a:endParaRPr lang="en-US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step2.join(step12, ["id"]) </a:t>
            </a:r>
            <a:r>
              <a:rPr lang="en-US" sz="2400" dirty="0"/>
              <a:t>is a join (shuffle)</a:t>
            </a:r>
          </a:p>
          <a:p>
            <a:r>
              <a:rPr lang="en-US" sz="2400" dirty="0"/>
              <a:t>By default, when a shuffle is performed during execution, it outputs 200 shuffle partitions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sum(id) </a:t>
            </a:r>
            <a:r>
              <a:rPr lang="en-US" sz="2400" dirty="0"/>
              <a:t>aggregates individual partitions and brings results to 1 partition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sends the final result to the driver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9BB2BA-2E4B-44D4-89AA-6F55636C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xmlns="" id="{BAFB84E7-BFCC-46F7-BA68-79F8AF7D14AD}"/>
              </a:ext>
            </a:extLst>
          </p:cNvPr>
          <p:cNvSpPr txBox="1">
            <a:spLocks/>
          </p:cNvSpPr>
          <p:nvPr/>
        </p:nvSpPr>
        <p:spPr bwMode="auto">
          <a:xfrm>
            <a:off x="838200" y="2508710"/>
            <a:ext cx="4572000" cy="10833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step2 = </a:t>
            </a:r>
            <a:r>
              <a:rPr 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step1</a:t>
            </a: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.selectExpr("id * 5 as id")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step3 = step2.join(step12, ["id"])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step4 = step3.selectExpr("sum(id)")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step4.collect() # 2500000000000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xmlns="" id="{45CE7F40-A505-4A82-AA9D-54CC788B4AC9}"/>
              </a:ext>
            </a:extLst>
          </p:cNvPr>
          <p:cNvSpPr txBox="1">
            <a:spLocks/>
          </p:cNvSpPr>
          <p:nvPr/>
        </p:nvSpPr>
        <p:spPr bwMode="auto">
          <a:xfrm>
            <a:off x="5562600" y="2514600"/>
            <a:ext cx="2743200" cy="5663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Stage 5 with 200 Tasks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Stage 6 with 1 Task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xmlns="" id="{7BB9F91D-FE14-48BE-B0F2-0811A1C7D572}"/>
              </a:ext>
            </a:extLst>
          </p:cNvPr>
          <p:cNvSpPr txBox="1">
            <a:spLocks/>
          </p:cNvSpPr>
          <p:nvPr/>
        </p:nvSpPr>
        <p:spPr bwMode="auto">
          <a:xfrm>
            <a:off x="838200" y="1371600"/>
            <a:ext cx="4572000" cy="10833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df1 = </a:t>
            </a:r>
            <a:r>
              <a:rPr 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spark.range</a:t>
            </a: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(2, 10000000, 2)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df2 = </a:t>
            </a:r>
            <a:r>
              <a:rPr 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spark.range</a:t>
            </a: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(2, 10000000, 4)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step1</a:t>
            </a: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df1.repartition(5)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step12 = df2.repartition(6)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4C94E7D9-AFF4-45BB-82F7-C56BF06135A6}"/>
              </a:ext>
            </a:extLst>
          </p:cNvPr>
          <p:cNvSpPr txBox="1">
            <a:spLocks/>
          </p:cNvSpPr>
          <p:nvPr/>
        </p:nvSpPr>
        <p:spPr bwMode="auto">
          <a:xfrm>
            <a:off x="5562600" y="1377490"/>
            <a:ext cx="2743200" cy="10833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Stage 1 with 8 Tasks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Stage 2 with 8 Tasks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Stage 3 with 6 Tasks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Stage 4 with 5 Tasks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1742054-C15D-468B-A83A-7338370FC130}"/>
              </a:ext>
            </a:extLst>
          </p:cNvPr>
          <p:cNvCxnSpPr>
            <a:cxnSpLocks/>
          </p:cNvCxnSpPr>
          <p:nvPr/>
        </p:nvCxnSpPr>
        <p:spPr>
          <a:xfrm>
            <a:off x="4572000" y="1524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8E0A9D4C-D4EF-4699-BDCE-5BA6EB618D9B}"/>
              </a:ext>
            </a:extLst>
          </p:cNvPr>
          <p:cNvCxnSpPr>
            <a:cxnSpLocks/>
          </p:cNvCxnSpPr>
          <p:nvPr/>
        </p:nvCxnSpPr>
        <p:spPr>
          <a:xfrm>
            <a:off x="4572000" y="17526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B9912A6-EE7C-4B06-905B-9AC1711BA86E}"/>
              </a:ext>
            </a:extLst>
          </p:cNvPr>
          <p:cNvCxnSpPr>
            <a:cxnSpLocks/>
          </p:cNvCxnSpPr>
          <p:nvPr/>
        </p:nvCxnSpPr>
        <p:spPr>
          <a:xfrm>
            <a:off x="3962400" y="2057400"/>
            <a:ext cx="1600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A7C45F8-7516-454D-BDD2-F4F15E4DBEBE}"/>
              </a:ext>
            </a:extLst>
          </p:cNvPr>
          <p:cNvCxnSpPr/>
          <p:nvPr/>
        </p:nvCxnSpPr>
        <p:spPr>
          <a:xfrm flipV="1">
            <a:off x="3962400" y="2057401"/>
            <a:ext cx="1600200" cy="22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580B6A0E-A0E2-4273-98E6-43268FCCD261}"/>
              </a:ext>
            </a:extLst>
          </p:cNvPr>
          <p:cNvCxnSpPr>
            <a:cxnSpLocks/>
          </p:cNvCxnSpPr>
          <p:nvPr/>
        </p:nvCxnSpPr>
        <p:spPr>
          <a:xfrm flipV="1">
            <a:off x="4572000" y="2667000"/>
            <a:ext cx="9906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A449F58-8ECF-480A-9DE4-47D36975968F}"/>
              </a:ext>
            </a:extLst>
          </p:cNvPr>
          <p:cNvCxnSpPr>
            <a:cxnSpLocks/>
          </p:cNvCxnSpPr>
          <p:nvPr/>
        </p:nvCxnSpPr>
        <p:spPr>
          <a:xfrm flipV="1">
            <a:off x="4724400" y="2944964"/>
            <a:ext cx="838200" cy="21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424A7E-0D5B-4E6F-88CF-4E588829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Changing Number of Partitions for a Shuffle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C3A724-801B-49CE-977C-6D1D99BC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a shuffle outputs 200 partitions</a:t>
            </a:r>
          </a:p>
          <a:p>
            <a:r>
              <a:rPr lang="en-US" dirty="0"/>
              <a:t>This code changes that:</a:t>
            </a:r>
          </a:p>
          <a:p>
            <a:endParaRPr lang="en-US" dirty="0"/>
          </a:p>
          <a:p>
            <a:r>
              <a:rPr lang="en-US" dirty="0"/>
              <a:t>A good rule of thumb:</a:t>
            </a:r>
          </a:p>
          <a:p>
            <a:pPr lvl="1"/>
            <a:r>
              <a:rPr lang="en-US" dirty="0"/>
              <a:t>on a cluster, the number of partitions should be larger than the number of executors</a:t>
            </a:r>
          </a:p>
          <a:p>
            <a:pPr lvl="1"/>
            <a:r>
              <a:rPr lang="en-US" dirty="0"/>
              <a:t>on local mode, the number of partitions should be lower than the number of executors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5528DA-F650-4367-AFBE-F1A41965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A201F7-BBA5-4F77-B445-A9B2AFDE636F}"/>
              </a:ext>
            </a:extLst>
          </p:cNvPr>
          <p:cNvSpPr txBox="1"/>
          <p:nvPr/>
        </p:nvSpPr>
        <p:spPr>
          <a:xfrm>
            <a:off x="838200" y="2590800"/>
            <a:ext cx="6553200" cy="338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spark.sql.shuffle.partitions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E3CE18-E288-4AD0-BBF7-A75D31C9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7DFC99-484D-4F32-A685-7A6E4241F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stage consists of tasks </a:t>
            </a:r>
          </a:p>
          <a:p>
            <a:r>
              <a:rPr lang="en-US" dirty="0"/>
              <a:t>Each task corresponds to a set of transformations applied to a unit of data (the partition) </a:t>
            </a:r>
          </a:p>
          <a:p>
            <a:r>
              <a:rPr lang="en-US" dirty="0"/>
              <a:t>A task runs on an single executor</a:t>
            </a:r>
          </a:p>
          <a:p>
            <a:r>
              <a:rPr lang="en-US" dirty="0"/>
              <a:t>If there is one big partition in our dataset, we will have one task </a:t>
            </a:r>
          </a:p>
          <a:p>
            <a:r>
              <a:rPr lang="en-US" dirty="0"/>
              <a:t>If there are many little partitions, we will have many tasks that can be executed in parallel </a:t>
            </a:r>
          </a:p>
          <a:p>
            <a:r>
              <a:rPr lang="en-US" dirty="0"/>
              <a:t>Partitioning your data into a greater number of partitions means that more parallelism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718AC8-0936-4467-A27F-D7410EE8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7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9D316D-DA6D-43A1-8BAB-5A95AE38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14BD0B-4E87-43AF-8189-7CA7000D0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dirty="0"/>
              <a:t>Pipelining is automatic optimization done by Spark</a:t>
            </a:r>
          </a:p>
          <a:p>
            <a:r>
              <a:rPr lang="en-US" dirty="0"/>
              <a:t>Any sequence of operations that feed data directly into each other, without needing to move it across nodes, is pipelined into a single stage of tasks</a:t>
            </a:r>
          </a:p>
          <a:p>
            <a:r>
              <a:rPr lang="en-US" dirty="0"/>
              <a:t>Ex: a map/select operation followed by a filter followed by a map/select </a:t>
            </a:r>
          </a:p>
          <a:p>
            <a:r>
              <a:rPr lang="en-US" dirty="0"/>
              <a:t>Spark is fast as it performs as many steps as possible before writing data to memory 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3385F0-46ED-4CB7-ADC2-3A258558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7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7C4B42-45B8-46CA-ACE8-1C864977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 Persistence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A9199-8EDC-4DF0-B7C0-6F4C40DA5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optimization technique done by Spark</a:t>
            </a:r>
          </a:p>
          <a:p>
            <a:r>
              <a:rPr lang="en-US" dirty="0"/>
              <a:t>Whenever a shuffle operation is performed, Spark writes the result to permanent storage</a:t>
            </a:r>
          </a:p>
          <a:p>
            <a:r>
              <a:rPr lang="en-US" dirty="0"/>
              <a:t>Any subsequent operation that depends on that shuffle will start by reading the data from storage </a:t>
            </a:r>
          </a:p>
          <a:p>
            <a:r>
              <a:rPr lang="en-US" dirty="0"/>
              <a:t>Shuffle operations do not need to be executed again </a:t>
            </a:r>
          </a:p>
          <a:p>
            <a:r>
              <a:rPr lang="en-US" dirty="0"/>
              <a:t>This also makes Spark run faster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68EBA9-5948-4F6B-8057-44E57935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D18407-9D90-4408-82CA-886DB48C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5312"/>
            <a:ext cx="7772400" cy="769088"/>
          </a:xfrm>
        </p:spPr>
        <p:txBody>
          <a:bodyPr/>
          <a:lstStyle/>
          <a:p>
            <a:r>
              <a:rPr lang="en-US" dirty="0"/>
              <a:t>More about The Cluster Manager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25F606-D768-4914-AF2A-56DC73CD6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723" y="1143000"/>
            <a:ext cx="3887773" cy="4953000"/>
          </a:xfrm>
        </p:spPr>
        <p:txBody>
          <a:bodyPr/>
          <a:lstStyle/>
          <a:p>
            <a:r>
              <a:rPr lang="en-US" sz="2400" dirty="0"/>
              <a:t>A cluster manager has its own </a:t>
            </a:r>
            <a:r>
              <a:rPr lang="en-US" sz="2400" b="1" dirty="0" smtClean="0"/>
              <a:t>driver</a:t>
            </a:r>
            <a:r>
              <a:rPr lang="en-US" sz="2400" dirty="0" smtClean="0"/>
              <a:t> </a:t>
            </a:r>
            <a:r>
              <a:rPr lang="en-US" sz="2400" dirty="0"/>
              <a:t>(aka </a:t>
            </a:r>
            <a:r>
              <a:rPr lang="en-US" sz="2400" b="1" dirty="0"/>
              <a:t>master</a:t>
            </a:r>
            <a:r>
              <a:rPr lang="en-US" sz="2400" dirty="0"/>
              <a:t>) and </a:t>
            </a:r>
            <a:r>
              <a:rPr lang="en-US" sz="2400" b="1" dirty="0" smtClean="0"/>
              <a:t>worker</a:t>
            </a:r>
            <a:r>
              <a:rPr lang="en-US" sz="2400" dirty="0" smtClean="0"/>
              <a:t> </a:t>
            </a:r>
            <a:r>
              <a:rPr lang="en-US" sz="2400" dirty="0"/>
              <a:t>abstractions </a:t>
            </a:r>
          </a:p>
          <a:p>
            <a:r>
              <a:rPr lang="en-US" sz="2400" dirty="0"/>
              <a:t>They are tied to physical machines</a:t>
            </a:r>
          </a:p>
          <a:p>
            <a:r>
              <a:rPr lang="en-US" sz="2400" dirty="0"/>
              <a:t>machine on the left is the Cluster Manager Driver Node</a:t>
            </a:r>
          </a:p>
          <a:p>
            <a:r>
              <a:rPr lang="en-US" sz="2400" dirty="0"/>
              <a:t>circles represent daemon processes running on and managing each of the individual worker nodes </a:t>
            </a:r>
          </a:p>
          <a:p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EF4978A-F950-48D9-9D66-83EA3D6D91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600" y="2209800"/>
            <a:ext cx="3810000" cy="17135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68626C-7C14-47EC-9E93-84006C42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F6D5-E6DD-4F17-84CF-376F0ACB10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D05F16B-0B38-41CA-A383-A8D46218BD8C}"/>
              </a:ext>
            </a:extLst>
          </p:cNvPr>
          <p:cNvSpPr txBox="1"/>
          <p:nvPr/>
        </p:nvSpPr>
        <p:spPr>
          <a:xfrm>
            <a:off x="5410200" y="392689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Basic cluster setup</a:t>
            </a:r>
          </a:p>
        </p:txBody>
      </p:sp>
    </p:spTree>
    <p:extLst>
      <p:ext uri="{BB962C8B-B14F-4D97-AF65-F5344CB8AC3E}">
        <p14:creationId xmlns:p14="http://schemas.microsoft.com/office/powerpoint/2010/main" val="151921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515502-5C75-4D8F-87A1-15BAB261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Execution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006BEB-8D41-40CF-9DD9-3CB4FF9A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application can run in one of three execution modes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Cluster mode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Client mode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Local mode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F0C113-C2CF-4E81-8A7A-C4B2971B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CD44B5-D0C3-4827-AEB4-F743071A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720" y="720805"/>
            <a:ext cx="7772400" cy="838200"/>
          </a:xfrm>
        </p:spPr>
        <p:txBody>
          <a:bodyPr/>
          <a:lstStyle/>
          <a:p>
            <a:r>
              <a:rPr lang="en-US" dirty="0"/>
              <a:t>Spark’s Cluster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7572FB-A36A-47A3-B58C-5EF13673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1819" y="4308047"/>
            <a:ext cx="1905000" cy="457200"/>
          </a:xfrm>
        </p:spPr>
        <p:txBody>
          <a:bodyPr/>
          <a:lstStyle/>
          <a:p>
            <a:fld id="{66BDD9BF-8DE4-4B29-9469-72C5BD2F645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xmlns="" id="{01B9C8AC-8097-4D3B-A6D7-D44063DC3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470" y="2209800"/>
            <a:ext cx="3918450" cy="29746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DD9A52B-770E-49E3-A270-24F5E51DC310}"/>
              </a:ext>
            </a:extLst>
          </p:cNvPr>
          <p:cNvSpPr txBox="1"/>
          <p:nvPr/>
        </p:nvSpPr>
        <p:spPr>
          <a:xfrm>
            <a:off x="5577749" y="2608231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8E45C3E-B993-43F8-8FF2-A2E0B2E8E7B6}"/>
              </a:ext>
            </a:extLst>
          </p:cNvPr>
          <p:cNvSpPr txBox="1"/>
          <p:nvPr/>
        </p:nvSpPr>
        <p:spPr>
          <a:xfrm>
            <a:off x="5181600" y="2359825"/>
            <a:ext cx="3505200" cy="282464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935BCFE-3DB3-4760-ABD5-4DEC5BF7C999}"/>
              </a:ext>
            </a:extLst>
          </p:cNvPr>
          <p:cNvSpPr/>
          <p:nvPr/>
        </p:nvSpPr>
        <p:spPr>
          <a:xfrm>
            <a:off x="5652977" y="3305491"/>
            <a:ext cx="304800" cy="609600"/>
          </a:xfrm>
          <a:prstGeom prst="rect">
            <a:avLst/>
          </a:prstGeom>
          <a:solidFill>
            <a:srgbClr val="CD80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0123401-FE9A-4E14-9B1D-17B1902D87E2}"/>
              </a:ext>
            </a:extLst>
          </p:cNvPr>
          <p:cNvSpPr/>
          <p:nvPr/>
        </p:nvSpPr>
        <p:spPr>
          <a:xfrm>
            <a:off x="5676014" y="4274377"/>
            <a:ext cx="304800" cy="609600"/>
          </a:xfrm>
          <a:prstGeom prst="rect">
            <a:avLst/>
          </a:prstGeom>
          <a:solidFill>
            <a:srgbClr val="CD8033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5A86C81-7FC3-404F-AD7F-A293AA2DCA7B}"/>
              </a:ext>
            </a:extLst>
          </p:cNvPr>
          <p:cNvSpPr txBox="1"/>
          <p:nvPr/>
        </p:nvSpPr>
        <p:spPr>
          <a:xfrm>
            <a:off x="6085367" y="3210267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Spark driver process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Executor process</a:t>
            </a:r>
          </a:p>
        </p:txBody>
      </p:sp>
    </p:spTree>
    <p:extLst>
      <p:ext uri="{BB962C8B-B14F-4D97-AF65-F5344CB8AC3E}">
        <p14:creationId xmlns:p14="http://schemas.microsoft.com/office/powerpoint/2010/main" val="10420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CD44B5-D0C3-4827-AEB4-F743071A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dirty="0"/>
              <a:t>Spark’s Client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7572FB-A36A-47A3-B58C-5EF13673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9CCE93B-2444-4594-9CB3-8874D00D2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gateway machines </a:t>
            </a:r>
            <a:r>
              <a:rPr lang="en-US" dirty="0"/>
              <a:t>(aka </a:t>
            </a:r>
            <a:r>
              <a:rPr lang="en-US" b="1" dirty="0"/>
              <a:t>edge nodes</a:t>
            </a:r>
            <a:r>
              <a:rPr lang="en-US" dirty="0"/>
              <a:t>)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xmlns="" id="{3FB22C58-4830-4CA3-81C6-B32F8535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92200" y="2164266"/>
            <a:ext cx="4359600" cy="393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943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070937-240A-4A83-94DE-41BB95A9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Spark’s Local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25C0FE-746D-4E0D-9280-2DBF61BFF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entire application runs on a single machine</a:t>
            </a:r>
          </a:p>
          <a:p>
            <a:r>
              <a:rPr lang="en-US" dirty="0"/>
              <a:t>Threads are used for parallelism </a:t>
            </a:r>
          </a:p>
          <a:p>
            <a:r>
              <a:rPr lang="en-US" dirty="0"/>
              <a:t>Good to learn Spark or to test your  applications</a:t>
            </a:r>
          </a:p>
          <a:p>
            <a:r>
              <a:rPr lang="en-US" dirty="0"/>
              <a:t>Not recommended for production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080D96-46BF-452C-9F67-224A69C6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3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BD559-9F40-4928-B14B-85C184DE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3600" dirty="0"/>
              <a:t>The Life Cycle of a Spark Application (Outside Spark)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4DB59A-1B7B-4068-BD8E-777AAFD09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an application is submitted to a cluster consisting of 4 nodes: a cluster manager driver and three worker nodes</a:t>
            </a:r>
          </a:p>
          <a:p>
            <a:r>
              <a:rPr lang="en-US" dirty="0" smtClean="0"/>
              <a:t>What is the </a:t>
            </a:r>
            <a:r>
              <a:rPr lang="en-US" dirty="0" smtClean="0"/>
              <a:t>Application’s </a:t>
            </a:r>
            <a:r>
              <a:rPr lang="en-US" dirty="0"/>
              <a:t>life cycle from initialization </a:t>
            </a:r>
            <a:r>
              <a:rPr lang="en-US" dirty="0" smtClean="0"/>
              <a:t>until </a:t>
            </a:r>
            <a:r>
              <a:rPr lang="en-US" dirty="0"/>
              <a:t>program </a:t>
            </a:r>
            <a:r>
              <a:rPr lang="en-US" dirty="0" smtClean="0"/>
              <a:t>exit?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035247-888B-419A-8E8A-64529CFD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49E356D-6A23-4F01-BD08-85FDDECF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852110"/>
            <a:ext cx="3200400" cy="23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84EC8E-B944-49BD-9BC6-C11391F3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37" y="84723"/>
            <a:ext cx="7772400" cy="838200"/>
          </a:xfrm>
        </p:spPr>
        <p:txBody>
          <a:bodyPr/>
          <a:lstStyle/>
          <a:p>
            <a:r>
              <a:rPr lang="en-US" sz="3600" dirty="0"/>
              <a:t>Client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141C0E-8657-4DCF-B1B6-4E7A28778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22923"/>
            <a:ext cx="6477000" cy="5630277"/>
          </a:xfrm>
        </p:spPr>
        <p:txBody>
          <a:bodyPr/>
          <a:lstStyle/>
          <a:p>
            <a:r>
              <a:rPr lang="en-US" dirty="0"/>
              <a:t>You make a request to the cluster manager driver node to run an application </a:t>
            </a:r>
          </a:p>
          <a:p>
            <a:pPr lvl="1"/>
            <a:r>
              <a:rPr lang="en-US" dirty="0"/>
              <a:t>requesting resources for the </a:t>
            </a:r>
            <a:br>
              <a:rPr lang="en-US" dirty="0"/>
            </a:br>
            <a:r>
              <a:rPr lang="en-US" dirty="0"/>
              <a:t>Spark driver process only </a:t>
            </a:r>
          </a:p>
          <a:p>
            <a:r>
              <a:rPr lang="en-US" dirty="0"/>
              <a:t>Cluster manager accepts </a:t>
            </a:r>
            <a:br>
              <a:rPr lang="en-US" dirty="0"/>
            </a:br>
            <a:r>
              <a:rPr lang="en-US" dirty="0"/>
              <a:t>the request </a:t>
            </a:r>
          </a:p>
          <a:p>
            <a:r>
              <a:rPr lang="en-US" dirty="0"/>
              <a:t>It places the Spark driver onto a worker node</a:t>
            </a:r>
          </a:p>
          <a:p>
            <a:r>
              <a:rPr lang="en-US" dirty="0"/>
              <a:t>The client process that submitted the original job exits </a:t>
            </a:r>
          </a:p>
          <a:p>
            <a:r>
              <a:rPr lang="en-US" dirty="0"/>
              <a:t>Your application is running on the cluster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CE03D0-6CE1-41A5-A267-A3983054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FC7C07-CC42-4C68-98C8-F404913C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437" y="1905000"/>
            <a:ext cx="3200400" cy="23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4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135651</TotalTime>
  <Words>1553</Words>
  <Application>Microsoft Office PowerPoint</Application>
  <PresentationFormat>On-screen Show (4:3)</PresentationFormat>
  <Paragraphs>247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Courier New</vt:lpstr>
      <vt:lpstr>Times New Roman</vt:lpstr>
      <vt:lpstr>UbuntuMono-Regular</vt:lpstr>
      <vt:lpstr>Default Design</vt:lpstr>
      <vt:lpstr>CSC 735 – Data Analytics</vt:lpstr>
      <vt:lpstr>The Architecture of a Spark Application</vt:lpstr>
      <vt:lpstr>More about The Cluster Manager </vt:lpstr>
      <vt:lpstr>Application Execution Modes</vt:lpstr>
      <vt:lpstr>Spark’s Cluster Mode</vt:lpstr>
      <vt:lpstr>Spark’s Client Mode</vt:lpstr>
      <vt:lpstr>Spark’s Local Mode</vt:lpstr>
      <vt:lpstr>The Life Cycle of a Spark Application (Outside Spark)</vt:lpstr>
      <vt:lpstr>Client Request</vt:lpstr>
      <vt:lpstr>Launch </vt:lpstr>
      <vt:lpstr>Execution </vt:lpstr>
      <vt:lpstr>Completion </vt:lpstr>
      <vt:lpstr>The Life Cycle of a Spark Application (Inside Spark)</vt:lpstr>
      <vt:lpstr>The SparkSession</vt:lpstr>
      <vt:lpstr>The SparkContext</vt:lpstr>
      <vt:lpstr>Logical Instructions to Physical Execution</vt:lpstr>
      <vt:lpstr>The Code </vt:lpstr>
      <vt:lpstr>Output of step4.explain()</vt:lpstr>
      <vt:lpstr>Spark UI</vt:lpstr>
      <vt:lpstr>A Spark Job</vt:lpstr>
      <vt:lpstr>Stages</vt:lpstr>
      <vt:lpstr>Stages</vt:lpstr>
      <vt:lpstr>Stages (cont.)</vt:lpstr>
      <vt:lpstr>Stages (cont.)</vt:lpstr>
      <vt:lpstr>Changing Number of Partitions for a Shuffle</vt:lpstr>
      <vt:lpstr>Tasks </vt:lpstr>
      <vt:lpstr>Pipelining</vt:lpstr>
      <vt:lpstr>Shuffle Persistence </vt:lpstr>
    </vt:vector>
  </TitlesOfParts>
  <Company>SW Missouri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Computer Science Department</dc:creator>
  <cp:lastModifiedBy>Saquer, Jamil M</cp:lastModifiedBy>
  <cp:revision>1751</cp:revision>
  <dcterms:created xsi:type="dcterms:W3CDTF">2003-02-10T21:45:52Z</dcterms:created>
  <dcterms:modified xsi:type="dcterms:W3CDTF">2018-09-27T14:27:22Z</dcterms:modified>
</cp:coreProperties>
</file>