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4" r:id="rId32"/>
    <p:sldId id="293" r:id="rId33"/>
    <p:sldId id="288" r:id="rId34"/>
    <p:sldId id="289" r:id="rId35"/>
    <p:sldId id="290" r:id="rId36"/>
    <p:sldId id="291" r:id="rId37"/>
    <p:sldId id="29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6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ichardson" userId="d6496b462b9a8a3e" providerId="LiveId" clId="{6BE67A26-3804-4AE8-B775-9AE7C3284957}"/>
    <pc:docChg chg="undo custSel addSld delSld modSld sldOrd">
      <pc:chgData name="William Richardson" userId="d6496b462b9a8a3e" providerId="LiveId" clId="{6BE67A26-3804-4AE8-B775-9AE7C3284957}" dt="2018-11-01T10:14:34.543" v="1885" actId="20577"/>
      <pc:docMkLst>
        <pc:docMk/>
      </pc:docMkLst>
      <pc:sldChg chg="modSp">
        <pc:chgData name="William Richardson" userId="d6496b462b9a8a3e" providerId="LiveId" clId="{6BE67A26-3804-4AE8-B775-9AE7C3284957}" dt="2018-11-01T05:11:08.022" v="6" actId="1076"/>
        <pc:sldMkLst>
          <pc:docMk/>
          <pc:sldMk cId="0" sldId="259"/>
        </pc:sldMkLst>
        <pc:spChg chg="mod">
          <ac:chgData name="William Richardson" userId="d6496b462b9a8a3e" providerId="LiveId" clId="{6BE67A26-3804-4AE8-B775-9AE7C3284957}" dt="2018-11-01T05:10:54.677" v="4" actId="14100"/>
          <ac:spMkLst>
            <pc:docMk/>
            <pc:sldMk cId="0" sldId="259"/>
            <ac:spMk id="73" creationId="{00000000-0000-0000-0000-000000000000}"/>
          </ac:spMkLst>
        </pc:spChg>
        <pc:picChg chg="mod">
          <ac:chgData name="William Richardson" userId="d6496b462b9a8a3e" providerId="LiveId" clId="{6BE67A26-3804-4AE8-B775-9AE7C3284957}" dt="2018-11-01T05:11:08.022" v="6" actId="1076"/>
          <ac:picMkLst>
            <pc:docMk/>
            <pc:sldMk cId="0" sldId="259"/>
            <ac:picMk id="74" creationId="{00000000-0000-0000-0000-000000000000}"/>
          </ac:picMkLst>
        </pc:picChg>
      </pc:sldChg>
      <pc:sldChg chg="modSp">
        <pc:chgData name="William Richardson" userId="d6496b462b9a8a3e" providerId="LiveId" clId="{6BE67A26-3804-4AE8-B775-9AE7C3284957}" dt="2018-11-01T08:09:51.031" v="96" actId="255"/>
        <pc:sldMkLst>
          <pc:docMk/>
          <pc:sldMk cId="0" sldId="260"/>
        </pc:sldMkLst>
        <pc:spChg chg="mod">
          <ac:chgData name="William Richardson" userId="d6496b462b9a8a3e" providerId="LiveId" clId="{6BE67A26-3804-4AE8-B775-9AE7C3284957}" dt="2018-11-01T08:09:51.031" v="96" actId="255"/>
          <ac:spMkLst>
            <pc:docMk/>
            <pc:sldMk cId="0" sldId="260"/>
            <ac:spMk id="80" creationId="{00000000-0000-0000-0000-000000000000}"/>
          </ac:spMkLst>
        </pc:spChg>
      </pc:sldChg>
      <pc:sldChg chg="modSp">
        <pc:chgData name="William Richardson" userId="d6496b462b9a8a3e" providerId="LiveId" clId="{6BE67A26-3804-4AE8-B775-9AE7C3284957}" dt="2018-11-01T08:09:19.142" v="95" actId="20577"/>
        <pc:sldMkLst>
          <pc:docMk/>
          <pc:sldMk cId="0" sldId="262"/>
        </pc:sldMkLst>
        <pc:spChg chg="mod">
          <ac:chgData name="William Richardson" userId="d6496b462b9a8a3e" providerId="LiveId" clId="{6BE67A26-3804-4AE8-B775-9AE7C3284957}" dt="2018-11-01T08:09:19.142" v="95" actId="20577"/>
          <ac:spMkLst>
            <pc:docMk/>
            <pc:sldMk cId="0" sldId="262"/>
            <ac:spMk id="92" creationId="{00000000-0000-0000-0000-000000000000}"/>
          </ac:spMkLst>
        </pc:spChg>
      </pc:sldChg>
      <pc:sldChg chg="modSp">
        <pc:chgData name="William Richardson" userId="d6496b462b9a8a3e" providerId="LiveId" clId="{6BE67A26-3804-4AE8-B775-9AE7C3284957}" dt="2018-11-01T08:06:37.049" v="77" actId="948"/>
        <pc:sldMkLst>
          <pc:docMk/>
          <pc:sldMk cId="0" sldId="264"/>
        </pc:sldMkLst>
        <pc:spChg chg="mod">
          <ac:chgData name="William Richardson" userId="d6496b462b9a8a3e" providerId="LiveId" clId="{6BE67A26-3804-4AE8-B775-9AE7C3284957}" dt="2018-11-01T08:06:37.049" v="77" actId="948"/>
          <ac:spMkLst>
            <pc:docMk/>
            <pc:sldMk cId="0" sldId="264"/>
            <ac:spMk id="104" creationId="{00000000-0000-0000-0000-000000000000}"/>
          </ac:spMkLst>
        </pc:spChg>
      </pc:sldChg>
      <pc:sldChg chg="modSp">
        <pc:chgData name="William Richardson" userId="d6496b462b9a8a3e" providerId="LiveId" clId="{6BE67A26-3804-4AE8-B775-9AE7C3284957}" dt="2018-11-01T08:07:04.536" v="80" actId="948"/>
        <pc:sldMkLst>
          <pc:docMk/>
          <pc:sldMk cId="0" sldId="265"/>
        </pc:sldMkLst>
        <pc:spChg chg="mod">
          <ac:chgData name="William Richardson" userId="d6496b462b9a8a3e" providerId="LiveId" clId="{6BE67A26-3804-4AE8-B775-9AE7C3284957}" dt="2018-11-01T08:07:04.536" v="80" actId="948"/>
          <ac:spMkLst>
            <pc:docMk/>
            <pc:sldMk cId="0" sldId="265"/>
            <ac:spMk id="110" creationId="{00000000-0000-0000-0000-000000000000}"/>
          </ac:spMkLst>
        </pc:spChg>
      </pc:sldChg>
      <pc:sldChg chg="modSp">
        <pc:chgData name="William Richardson" userId="d6496b462b9a8a3e" providerId="LiveId" clId="{6BE67A26-3804-4AE8-B775-9AE7C3284957}" dt="2018-11-01T08:10:08.352" v="97" actId="6549"/>
        <pc:sldMkLst>
          <pc:docMk/>
          <pc:sldMk cId="0" sldId="266"/>
        </pc:sldMkLst>
        <pc:spChg chg="mod">
          <ac:chgData name="William Richardson" userId="d6496b462b9a8a3e" providerId="LiveId" clId="{6BE67A26-3804-4AE8-B775-9AE7C3284957}" dt="2018-11-01T08:10:08.352" v="97" actId="6549"/>
          <ac:spMkLst>
            <pc:docMk/>
            <pc:sldMk cId="0" sldId="266"/>
            <ac:spMk id="116" creationId="{00000000-0000-0000-0000-000000000000}"/>
          </ac:spMkLst>
        </pc:spChg>
      </pc:sldChg>
      <pc:sldChg chg="modSp">
        <pc:chgData name="William Richardson" userId="d6496b462b9a8a3e" providerId="LiveId" clId="{6BE67A26-3804-4AE8-B775-9AE7C3284957}" dt="2018-11-01T08:08:59.375" v="92" actId="948"/>
        <pc:sldMkLst>
          <pc:docMk/>
          <pc:sldMk cId="0" sldId="267"/>
        </pc:sldMkLst>
        <pc:spChg chg="mod">
          <ac:chgData name="William Richardson" userId="d6496b462b9a8a3e" providerId="LiveId" clId="{6BE67A26-3804-4AE8-B775-9AE7C3284957}" dt="2018-11-01T08:08:59.375" v="92" actId="948"/>
          <ac:spMkLst>
            <pc:docMk/>
            <pc:sldMk cId="0" sldId="267"/>
            <ac:spMk id="122" creationId="{00000000-0000-0000-0000-000000000000}"/>
          </ac:spMkLst>
        </pc:spChg>
      </pc:sldChg>
      <pc:sldChg chg="modSp">
        <pc:chgData name="William Richardson" userId="d6496b462b9a8a3e" providerId="LiveId" clId="{6BE67A26-3804-4AE8-B775-9AE7C3284957}" dt="2018-11-01T08:11:42.551" v="98" actId="12"/>
        <pc:sldMkLst>
          <pc:docMk/>
          <pc:sldMk cId="0" sldId="268"/>
        </pc:sldMkLst>
        <pc:spChg chg="mod">
          <ac:chgData name="William Richardson" userId="d6496b462b9a8a3e" providerId="LiveId" clId="{6BE67A26-3804-4AE8-B775-9AE7C3284957}" dt="2018-11-01T08:11:42.551" v="98" actId="12"/>
          <ac:spMkLst>
            <pc:docMk/>
            <pc:sldMk cId="0" sldId="268"/>
            <ac:spMk id="128" creationId="{00000000-0000-0000-0000-000000000000}"/>
          </ac:spMkLst>
        </pc:spChg>
      </pc:sldChg>
      <pc:sldChg chg="modSp">
        <pc:chgData name="William Richardson" userId="d6496b462b9a8a3e" providerId="LiveId" clId="{6BE67A26-3804-4AE8-B775-9AE7C3284957}" dt="2018-11-01T08:12:31.238" v="99" actId="948"/>
        <pc:sldMkLst>
          <pc:docMk/>
          <pc:sldMk cId="0" sldId="270"/>
        </pc:sldMkLst>
        <pc:spChg chg="mod">
          <ac:chgData name="William Richardson" userId="d6496b462b9a8a3e" providerId="LiveId" clId="{6BE67A26-3804-4AE8-B775-9AE7C3284957}" dt="2018-11-01T08:12:31.238" v="99" actId="948"/>
          <ac:spMkLst>
            <pc:docMk/>
            <pc:sldMk cId="0" sldId="270"/>
            <ac:spMk id="140" creationId="{00000000-0000-0000-0000-000000000000}"/>
          </ac:spMkLst>
        </pc:spChg>
      </pc:sldChg>
      <pc:sldChg chg="modNotesTx">
        <pc:chgData name="William Richardson" userId="d6496b462b9a8a3e" providerId="LiveId" clId="{6BE67A26-3804-4AE8-B775-9AE7C3284957}" dt="2018-11-01T09:55:01.805" v="1865" actId="20577"/>
        <pc:sldMkLst>
          <pc:docMk/>
          <pc:sldMk cId="0" sldId="273"/>
        </pc:sldMkLst>
      </pc:sldChg>
      <pc:sldChg chg="del modTransition">
        <pc:chgData name="William Richardson" userId="d6496b462b9a8a3e" providerId="LiveId" clId="{6BE67A26-3804-4AE8-B775-9AE7C3284957}" dt="2018-11-01T09:55:09.328" v="1866" actId="2696"/>
        <pc:sldMkLst>
          <pc:docMk/>
          <pc:sldMk cId="0" sldId="274"/>
        </pc:sldMkLst>
      </pc:sldChg>
      <pc:sldChg chg="modSp modNotesTx">
        <pc:chgData name="William Richardson" userId="d6496b462b9a8a3e" providerId="LiveId" clId="{6BE67A26-3804-4AE8-B775-9AE7C3284957}" dt="2018-11-01T09:55:17.821" v="1877" actId="20577"/>
        <pc:sldMkLst>
          <pc:docMk/>
          <pc:sldMk cId="0" sldId="275"/>
        </pc:sldMkLst>
        <pc:spChg chg="mod">
          <ac:chgData name="William Richardson" userId="d6496b462b9a8a3e" providerId="LiveId" clId="{6BE67A26-3804-4AE8-B775-9AE7C3284957}" dt="2018-11-01T08:13:05.407" v="101" actId="948"/>
          <ac:spMkLst>
            <pc:docMk/>
            <pc:sldMk cId="0" sldId="275"/>
            <ac:spMk id="175" creationId="{00000000-0000-0000-0000-000000000000}"/>
          </ac:spMkLst>
        </pc:spChg>
      </pc:sldChg>
      <pc:sldChg chg="modSp">
        <pc:chgData name="William Richardson" userId="d6496b462b9a8a3e" providerId="LiveId" clId="{6BE67A26-3804-4AE8-B775-9AE7C3284957}" dt="2018-11-01T08:27:01.606" v="314" actId="948"/>
        <pc:sldMkLst>
          <pc:docMk/>
          <pc:sldMk cId="0" sldId="276"/>
        </pc:sldMkLst>
        <pc:spChg chg="mod">
          <ac:chgData name="William Richardson" userId="d6496b462b9a8a3e" providerId="LiveId" clId="{6BE67A26-3804-4AE8-B775-9AE7C3284957}" dt="2018-11-01T08:27:01.606" v="314" actId="948"/>
          <ac:spMkLst>
            <pc:docMk/>
            <pc:sldMk cId="0" sldId="276"/>
            <ac:spMk id="181" creationId="{00000000-0000-0000-0000-000000000000}"/>
          </ac:spMkLst>
        </pc:spChg>
      </pc:sldChg>
      <pc:sldChg chg="modSp">
        <pc:chgData name="William Richardson" userId="d6496b462b9a8a3e" providerId="LiveId" clId="{6BE67A26-3804-4AE8-B775-9AE7C3284957}" dt="2018-11-01T10:14:34.543" v="1885" actId="20577"/>
        <pc:sldMkLst>
          <pc:docMk/>
          <pc:sldMk cId="0" sldId="280"/>
        </pc:sldMkLst>
        <pc:spChg chg="mod">
          <ac:chgData name="William Richardson" userId="d6496b462b9a8a3e" providerId="LiveId" clId="{6BE67A26-3804-4AE8-B775-9AE7C3284957}" dt="2018-11-01T10:14:34.543" v="1885" actId="20577"/>
          <ac:spMkLst>
            <pc:docMk/>
            <pc:sldMk cId="0" sldId="280"/>
            <ac:spMk id="208" creationId="{00000000-0000-0000-0000-000000000000}"/>
          </ac:spMkLst>
        </pc:spChg>
      </pc:sldChg>
      <pc:sldChg chg="modSp">
        <pc:chgData name="William Richardson" userId="d6496b462b9a8a3e" providerId="LiveId" clId="{6BE67A26-3804-4AE8-B775-9AE7C3284957}" dt="2018-11-01T09:41:55.240" v="1597" actId="20577"/>
        <pc:sldMkLst>
          <pc:docMk/>
          <pc:sldMk cId="0" sldId="281"/>
        </pc:sldMkLst>
        <pc:spChg chg="mod">
          <ac:chgData name="William Richardson" userId="d6496b462b9a8a3e" providerId="LiveId" clId="{6BE67A26-3804-4AE8-B775-9AE7C3284957}" dt="2018-11-01T09:41:55.240" v="1597" actId="20577"/>
          <ac:spMkLst>
            <pc:docMk/>
            <pc:sldMk cId="0" sldId="281"/>
            <ac:spMk id="214" creationId="{00000000-0000-0000-0000-000000000000}"/>
          </ac:spMkLst>
        </pc:spChg>
      </pc:sldChg>
      <pc:sldChg chg="modSp">
        <pc:chgData name="William Richardson" userId="d6496b462b9a8a3e" providerId="LiveId" clId="{6BE67A26-3804-4AE8-B775-9AE7C3284957}" dt="2018-11-01T09:38:53.134" v="1541" actId="948"/>
        <pc:sldMkLst>
          <pc:docMk/>
          <pc:sldMk cId="0" sldId="282"/>
        </pc:sldMkLst>
        <pc:spChg chg="mod">
          <ac:chgData name="William Richardson" userId="d6496b462b9a8a3e" providerId="LiveId" clId="{6BE67A26-3804-4AE8-B775-9AE7C3284957}" dt="2018-11-01T09:38:53.134" v="1541" actId="948"/>
          <ac:spMkLst>
            <pc:docMk/>
            <pc:sldMk cId="0" sldId="282"/>
            <ac:spMk id="220" creationId="{00000000-0000-0000-0000-000000000000}"/>
          </ac:spMkLst>
        </pc:spChg>
      </pc:sldChg>
      <pc:sldChg chg="modSp">
        <pc:chgData name="William Richardson" userId="d6496b462b9a8a3e" providerId="LiveId" clId="{6BE67A26-3804-4AE8-B775-9AE7C3284957}" dt="2018-11-01T10:09:41.447" v="1878" actId="948"/>
        <pc:sldMkLst>
          <pc:docMk/>
          <pc:sldMk cId="0" sldId="283"/>
        </pc:sldMkLst>
        <pc:spChg chg="mod">
          <ac:chgData name="William Richardson" userId="d6496b462b9a8a3e" providerId="LiveId" clId="{6BE67A26-3804-4AE8-B775-9AE7C3284957}" dt="2018-11-01T10:09:41.447" v="1878" actId="948"/>
          <ac:spMkLst>
            <pc:docMk/>
            <pc:sldMk cId="0" sldId="283"/>
            <ac:spMk id="226" creationId="{00000000-0000-0000-0000-000000000000}"/>
          </ac:spMkLst>
        </pc:spChg>
      </pc:sldChg>
      <pc:sldChg chg="del">
        <pc:chgData name="William Richardson" userId="d6496b462b9a8a3e" providerId="LiveId" clId="{6BE67A26-3804-4AE8-B775-9AE7C3284957}" dt="2018-11-01T08:43:17.145" v="1532" actId="2696"/>
        <pc:sldMkLst>
          <pc:docMk/>
          <pc:sldMk cId="0" sldId="287"/>
        </pc:sldMkLst>
      </pc:sldChg>
      <pc:sldChg chg="modSp">
        <pc:chgData name="William Richardson" userId="d6496b462b9a8a3e" providerId="LiveId" clId="{6BE67A26-3804-4AE8-B775-9AE7C3284957}" dt="2018-11-01T09:51:18.150" v="1775" actId="20577"/>
        <pc:sldMkLst>
          <pc:docMk/>
          <pc:sldMk cId="0" sldId="289"/>
        </pc:sldMkLst>
        <pc:spChg chg="mod">
          <ac:chgData name="William Richardson" userId="d6496b462b9a8a3e" providerId="LiveId" clId="{6BE67A26-3804-4AE8-B775-9AE7C3284957}" dt="2018-11-01T09:51:18.150" v="1775" actId="20577"/>
          <ac:spMkLst>
            <pc:docMk/>
            <pc:sldMk cId="0" sldId="289"/>
            <ac:spMk id="263" creationId="{00000000-0000-0000-0000-000000000000}"/>
          </ac:spMkLst>
        </pc:spChg>
      </pc:sldChg>
      <pc:sldChg chg="addSp delSp modSp add ord">
        <pc:chgData name="William Richardson" userId="d6496b462b9a8a3e" providerId="LiveId" clId="{6BE67A26-3804-4AE8-B775-9AE7C3284957}" dt="2018-11-01T10:10:29.223" v="1879" actId="6549"/>
        <pc:sldMkLst>
          <pc:docMk/>
          <pc:sldMk cId="4292857034" sldId="293"/>
        </pc:sldMkLst>
        <pc:spChg chg="del">
          <ac:chgData name="William Richardson" userId="d6496b462b9a8a3e" providerId="LiveId" clId="{6BE67A26-3804-4AE8-B775-9AE7C3284957}" dt="2018-11-01T08:41:26.821" v="1524" actId="478"/>
          <ac:spMkLst>
            <pc:docMk/>
            <pc:sldMk cId="4292857034" sldId="293"/>
            <ac:spMk id="2" creationId="{A5BCFEE1-7BC5-40C6-A7FC-5FB3BF83DF06}"/>
          </ac:spMkLst>
        </pc:spChg>
        <pc:spChg chg="del">
          <ac:chgData name="William Richardson" userId="d6496b462b9a8a3e" providerId="LiveId" clId="{6BE67A26-3804-4AE8-B775-9AE7C3284957}" dt="2018-11-01T08:33:19.593" v="317" actId="478"/>
          <ac:spMkLst>
            <pc:docMk/>
            <pc:sldMk cId="4292857034" sldId="293"/>
            <ac:spMk id="3" creationId="{653E045E-4EAA-4213-8DF2-70D070F80879}"/>
          </ac:spMkLst>
        </pc:spChg>
        <pc:graphicFrameChg chg="add mod modGraphic">
          <ac:chgData name="William Richardson" userId="d6496b462b9a8a3e" providerId="LiveId" clId="{6BE67A26-3804-4AE8-B775-9AE7C3284957}" dt="2018-11-01T10:10:29.223" v="1879" actId="6549"/>
          <ac:graphicFrameMkLst>
            <pc:docMk/>
            <pc:sldMk cId="4292857034" sldId="293"/>
            <ac:graphicFrameMk id="4" creationId="{9402AAF5-DEA5-46B5-8771-98BA87B3CA8A}"/>
          </ac:graphicFrameMkLst>
        </pc:graphicFrameChg>
      </pc:sldChg>
      <pc:sldChg chg="modSp add ord">
        <pc:chgData name="William Richardson" userId="d6496b462b9a8a3e" providerId="LiveId" clId="{6BE67A26-3804-4AE8-B775-9AE7C3284957}" dt="2018-11-01T09:49:06.837" v="1774" actId="20577"/>
        <pc:sldMkLst>
          <pc:docMk/>
          <pc:sldMk cId="23013679" sldId="294"/>
        </pc:sldMkLst>
        <pc:spChg chg="mod">
          <ac:chgData name="William Richardson" userId="d6496b462b9a8a3e" providerId="LiveId" clId="{6BE67A26-3804-4AE8-B775-9AE7C3284957}" dt="2018-11-01T09:45:21.974" v="1630" actId="122"/>
          <ac:spMkLst>
            <pc:docMk/>
            <pc:sldMk cId="23013679" sldId="294"/>
            <ac:spMk id="2" creationId="{93B4246A-F339-4094-8C9E-AA26953A58B9}"/>
          </ac:spMkLst>
        </pc:spChg>
        <pc:spChg chg="mod">
          <ac:chgData name="William Richardson" userId="d6496b462b9a8a3e" providerId="LiveId" clId="{6BE67A26-3804-4AE8-B775-9AE7C3284957}" dt="2018-11-01T09:49:06.837" v="1774" actId="20577"/>
          <ac:spMkLst>
            <pc:docMk/>
            <pc:sldMk cId="23013679" sldId="294"/>
            <ac:spMk id="3" creationId="{32A13E0E-C489-4C49-AE7A-2B1F910E5A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70039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38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57789778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57789778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70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57789778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57789778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137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57789778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57789778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380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57789778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57789778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7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578443c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578443c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625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78443c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578443c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968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578443c4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578443c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349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578443c4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578443c4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837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578443c4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578443c4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Switch speakers next</a:t>
            </a:r>
            <a:endParaRPr dirty="0"/>
          </a:p>
        </p:txBody>
      </p:sp>
    </p:spTree>
    <p:extLst>
      <p:ext uri="{BB962C8B-B14F-4D97-AF65-F5344CB8AC3E}">
        <p14:creationId xmlns:p14="http://schemas.microsoft.com/office/powerpoint/2010/main" val="2663594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578443c4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578443c4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 speaker</a:t>
            </a:r>
            <a:endParaRPr dirty="0"/>
          </a:p>
        </p:txBody>
      </p:sp>
    </p:spTree>
    <p:extLst>
      <p:ext uri="{BB962C8B-B14F-4D97-AF65-F5344CB8AC3E}">
        <p14:creationId xmlns:p14="http://schemas.microsoft.com/office/powerpoint/2010/main" val="387612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5a65a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5a65a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958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78443c4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78443c4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059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78443c4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78443c4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598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578443c4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578443c4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93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578443c4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578443c4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467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578443c4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578443c4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798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578443c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578443c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49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578443c4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578443c4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399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578443c4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578443c4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467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578443c4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578443c4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19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578443c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578443c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22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55a65a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55a65a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16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578443c4a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578443c4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443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578443c4a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578443c4a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431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578443c4a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578443c4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07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578443c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578443c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999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4578443c4a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4578443c4a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599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578443c4a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4578443c4a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21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57789778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57789778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91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57789778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57789778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87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57789778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57789778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17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57789778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57789778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052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57789778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57789778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799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57789778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57789778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23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Chapter </a:t>
            </a:r>
            <a:r>
              <a:rPr lang="en" dirty="0"/>
              <a:t>21 </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Structured Streaming Basics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Sinks</a:t>
            </a:r>
            <a:endParaRPr/>
          </a:p>
        </p:txBody>
      </p:sp>
      <p:sp>
        <p:nvSpPr>
          <p:cNvPr id="110" name="Google Shape;110;p22"/>
          <p:cNvSpPr txBox="1">
            <a:spLocks noGrp="1"/>
          </p:cNvSpPr>
          <p:nvPr>
            <p:ph type="body" idx="1"/>
          </p:nvPr>
        </p:nvSpPr>
        <p:spPr>
          <a:xfrm>
            <a:off x="311700" y="1152475"/>
            <a:ext cx="8520600" cy="370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Sinks specify the destination for the result set of that stream</a:t>
            </a:r>
            <a:endParaRPr dirty="0"/>
          </a:p>
          <a:p>
            <a:pPr marL="0" lvl="0" indent="0" algn="l" rtl="0">
              <a:spcBef>
                <a:spcPts val="1600"/>
              </a:spcBef>
              <a:spcAft>
                <a:spcPts val="0"/>
              </a:spcAft>
              <a:buNone/>
            </a:pPr>
            <a:r>
              <a:rPr lang="en" dirty="0"/>
              <a:t>Supported output sinks for Spark 2.2:</a:t>
            </a:r>
            <a:endParaRPr dirty="0"/>
          </a:p>
          <a:p>
            <a:pPr marL="285750" indent="285750">
              <a:lnSpc>
                <a:spcPct val="150000"/>
              </a:lnSpc>
            </a:pPr>
            <a:r>
              <a:rPr lang="en" dirty="0"/>
              <a:t>Apache Kafka 0.10</a:t>
            </a:r>
            <a:endParaRPr dirty="0"/>
          </a:p>
          <a:p>
            <a:pPr marL="285750" indent="285750">
              <a:lnSpc>
                <a:spcPct val="150000"/>
              </a:lnSpc>
            </a:pPr>
            <a:r>
              <a:rPr lang="en" dirty="0"/>
              <a:t>Almost any file format</a:t>
            </a:r>
            <a:endParaRPr dirty="0"/>
          </a:p>
          <a:p>
            <a:pPr marL="285750" indent="285750">
              <a:lnSpc>
                <a:spcPct val="150000"/>
              </a:lnSpc>
            </a:pPr>
            <a:r>
              <a:rPr lang="en" dirty="0"/>
              <a:t>A foreach sink for running arbitary computation on the output records</a:t>
            </a:r>
            <a:endParaRPr dirty="0"/>
          </a:p>
          <a:p>
            <a:pPr marL="285750" indent="285750">
              <a:lnSpc>
                <a:spcPct val="150000"/>
              </a:lnSpc>
            </a:pPr>
            <a:r>
              <a:rPr lang="en" dirty="0"/>
              <a:t>A console sink for testing</a:t>
            </a:r>
            <a:endParaRPr dirty="0"/>
          </a:p>
          <a:p>
            <a:pPr marL="285750" indent="285750">
              <a:lnSpc>
                <a:spcPct val="150000"/>
              </a:lnSpc>
              <a:spcAft>
                <a:spcPts val="1600"/>
              </a:spcAft>
            </a:pPr>
            <a:r>
              <a:rPr lang="en" dirty="0"/>
              <a:t>A memory sink for debugging</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Output modes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a:t>
            </a:r>
            <a:r>
              <a:rPr lang="en" dirty="0" smtClean="0"/>
              <a:t>defining </a:t>
            </a:r>
            <a:r>
              <a:rPr lang="en" dirty="0"/>
              <a:t>a sink for our structured streaming job</a:t>
            </a:r>
            <a:endParaRPr dirty="0"/>
          </a:p>
          <a:p>
            <a:pPr marL="0" lvl="0" indent="0" algn="l" rtl="0">
              <a:spcBef>
                <a:spcPts val="1600"/>
              </a:spcBef>
              <a:spcAft>
                <a:spcPts val="0"/>
              </a:spcAft>
              <a:buNone/>
            </a:pPr>
            <a:r>
              <a:rPr lang="en" dirty="0"/>
              <a:t>We need to define how we want Spark to write data to that sink</a:t>
            </a:r>
            <a:endParaRPr dirty="0"/>
          </a:p>
          <a:p>
            <a:pPr marL="285750" indent="285750">
              <a:lnSpc>
                <a:spcPct val="150000"/>
              </a:lnSpc>
            </a:pPr>
            <a:r>
              <a:rPr lang="en" dirty="0"/>
              <a:t>Ex: only want to append new info?</a:t>
            </a:r>
            <a:endParaRPr dirty="0"/>
          </a:p>
          <a:p>
            <a:pPr marL="285750" indent="285750">
              <a:lnSpc>
                <a:spcPct val="150000"/>
              </a:lnSpc>
            </a:pPr>
            <a:r>
              <a:rPr lang="en" dirty="0"/>
              <a:t>want to update rows as we receive more info about them over time?</a:t>
            </a:r>
            <a:endParaRPr dirty="0"/>
          </a:p>
          <a:p>
            <a:pPr marL="285750" indent="285750">
              <a:lnSpc>
                <a:spcPct val="150000"/>
              </a:lnSpc>
            </a:pPr>
            <a:r>
              <a:rPr lang="en" dirty="0"/>
              <a:t>want to completely overwrite the result set every single time?</a:t>
            </a: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Output mode(cont.)</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supported output modes :</a:t>
            </a:r>
            <a:endParaRPr dirty="0"/>
          </a:p>
          <a:p>
            <a:pPr marL="285750" indent="285750">
              <a:spcBef>
                <a:spcPts val="1600"/>
              </a:spcBef>
            </a:pPr>
            <a:r>
              <a:rPr lang="en" dirty="0"/>
              <a:t>Append (only add new records to the outputs sink)</a:t>
            </a:r>
            <a:endParaRPr dirty="0"/>
          </a:p>
          <a:p>
            <a:pPr marL="285750" indent="285750">
              <a:spcBef>
                <a:spcPts val="1600"/>
              </a:spcBef>
            </a:pPr>
            <a:r>
              <a:rPr lang="en" dirty="0"/>
              <a:t>Update ( update changed records in place)</a:t>
            </a:r>
            <a:endParaRPr dirty="0"/>
          </a:p>
          <a:p>
            <a:pPr marL="285750" indent="285750">
              <a:spcBef>
                <a:spcPts val="1600"/>
              </a:spcBef>
              <a:spcAft>
                <a:spcPts val="1600"/>
              </a:spcAft>
            </a:pPr>
            <a:r>
              <a:rPr lang="en" dirty="0"/>
              <a:t>Complete (rewrite the full output)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Output mode(cont.)</a:t>
            </a:r>
            <a:endParaRPr/>
          </a:p>
          <a:p>
            <a:pPr marL="0" lvl="0" indent="0" algn="l" rtl="0">
              <a:spcBef>
                <a:spcPts val="0"/>
              </a:spcBef>
              <a:spcAft>
                <a:spcPts val="0"/>
              </a:spcAft>
              <a:buNone/>
            </a:pP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Important detail : certain queries and certain sinks only support certain output          modes</a:t>
            </a:r>
            <a:endParaRPr dirty="0"/>
          </a:p>
          <a:p>
            <a:pPr marL="285750" indent="-285750">
              <a:spcBef>
                <a:spcPts val="1600"/>
              </a:spcBef>
            </a:pPr>
            <a:r>
              <a:rPr lang="en" dirty="0"/>
              <a:t>Ex: your job is just performing a map on a stream, the output will as new records arrive, so use Complete mode will be no sense</a:t>
            </a:r>
            <a:endParaRPr dirty="0"/>
          </a:p>
          <a:p>
            <a:pPr marL="285750" indent="-285750">
              <a:spcBef>
                <a:spcPts val="1600"/>
              </a:spcBef>
              <a:spcAft>
                <a:spcPts val="1600"/>
              </a:spcAft>
            </a:pPr>
            <a:r>
              <a:rPr lang="en" dirty="0"/>
              <a:t>Ex: if you are doing an aggregation into a limited number of keys, Complete and Update modes make sense, but Append would not.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Triggers</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 modes define how data is output</a:t>
            </a:r>
            <a:endParaRPr/>
          </a:p>
          <a:p>
            <a:pPr marL="0" lvl="0" indent="0" algn="l" rtl="0">
              <a:spcBef>
                <a:spcPts val="1600"/>
              </a:spcBef>
              <a:spcAft>
                <a:spcPts val="1600"/>
              </a:spcAft>
              <a:buNone/>
            </a:pPr>
            <a:r>
              <a:rPr lang="en"/>
              <a:t>Triggers define when data is output</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Event-Time Processing</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Aft>
                <a:spcPts val="0"/>
              </a:spcAft>
              <a:buNone/>
            </a:pPr>
            <a:r>
              <a:rPr lang="en" dirty="0"/>
              <a:t>SS also support for event-time processing</a:t>
            </a:r>
          </a:p>
          <a:p>
            <a:pPr marL="457200" lvl="1" indent="0">
              <a:lnSpc>
                <a:spcPct val="150000"/>
              </a:lnSpc>
              <a:spcBef>
                <a:spcPts val="0"/>
              </a:spcBef>
              <a:buNone/>
            </a:pPr>
            <a:r>
              <a:rPr lang="en" dirty="0"/>
              <a:t>Ex: processing data based on timestamps included in the record that may arrive out of order</a:t>
            </a:r>
            <a:endParaRPr dirty="0"/>
          </a:p>
          <a:p>
            <a:pPr marL="0" lvl="0" indent="0" algn="l" rtl="0">
              <a:lnSpc>
                <a:spcPct val="100000"/>
              </a:lnSpc>
              <a:spcAft>
                <a:spcPts val="0"/>
              </a:spcAft>
              <a:buNone/>
            </a:pPr>
            <a:endParaRPr lang="en" dirty="0"/>
          </a:p>
          <a:p>
            <a:pPr marL="0" lvl="0" indent="0" algn="l" rtl="0">
              <a:lnSpc>
                <a:spcPct val="200000"/>
              </a:lnSpc>
              <a:spcAft>
                <a:spcPts val="0"/>
              </a:spcAft>
              <a:buNone/>
            </a:pPr>
            <a:r>
              <a:rPr lang="en" dirty="0"/>
              <a:t>Two key ideas:</a:t>
            </a:r>
            <a:endParaRPr dirty="0"/>
          </a:p>
          <a:p>
            <a:pPr marL="285750" indent="285750">
              <a:lnSpc>
                <a:spcPct val="150000"/>
              </a:lnSpc>
            </a:pPr>
            <a:r>
              <a:rPr lang="en" dirty="0"/>
              <a:t>Event-time data</a:t>
            </a:r>
            <a:endParaRPr dirty="0"/>
          </a:p>
          <a:p>
            <a:pPr marL="285750" indent="285750">
              <a:lnSpc>
                <a:spcPct val="150000"/>
              </a:lnSpc>
            </a:pPr>
            <a:r>
              <a:rPr lang="en" dirty="0"/>
              <a:t>Watermarks</a:t>
            </a:r>
            <a:endParaRPr dirty="0"/>
          </a:p>
          <a:p>
            <a:pPr marL="0" lvl="0" indent="0" algn="l"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Structured Streaming in Action</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7" name="Google Shape;147;p28"/>
          <p:cNvPicPr preferRelativeResize="0"/>
          <p:nvPr/>
        </p:nvPicPr>
        <p:blipFill>
          <a:blip r:embed="rId3">
            <a:alphaModFix/>
          </a:blip>
          <a:stretch>
            <a:fillRect/>
          </a:stretch>
        </p:blipFill>
        <p:spPr>
          <a:xfrm>
            <a:off x="742463" y="3003425"/>
            <a:ext cx="6387050" cy="743700"/>
          </a:xfrm>
          <a:prstGeom prst="rect">
            <a:avLst/>
          </a:prstGeom>
          <a:noFill/>
          <a:ln>
            <a:noFill/>
          </a:ln>
        </p:spPr>
      </p:pic>
      <p:pic>
        <p:nvPicPr>
          <p:cNvPr id="148" name="Google Shape;148;p28"/>
          <p:cNvPicPr preferRelativeResize="0"/>
          <p:nvPr/>
        </p:nvPicPr>
        <p:blipFill>
          <a:blip r:embed="rId4">
            <a:alphaModFix/>
          </a:blip>
          <a:stretch>
            <a:fillRect/>
          </a:stretch>
        </p:blipFill>
        <p:spPr>
          <a:xfrm>
            <a:off x="805400" y="1780225"/>
            <a:ext cx="6261175" cy="7437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Streaming DataFrame</a:t>
            </a:r>
            <a:endParaRPr/>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other Spark APIs, creation and execution is </a:t>
            </a:r>
            <a:r>
              <a:rPr lang="en">
                <a:solidFill>
                  <a:srgbClr val="FF0000"/>
                </a:solidFill>
              </a:rPr>
              <a:t>lazy</a:t>
            </a:r>
            <a:endParaRPr>
              <a:solidFill>
                <a:srgbClr val="FF0000"/>
              </a:solidFill>
            </a:endParaRPr>
          </a:p>
          <a:p>
            <a:pPr marL="0" lvl="0" indent="0" algn="l" rtl="0">
              <a:spcBef>
                <a:spcPts val="1600"/>
              </a:spcBef>
              <a:spcAft>
                <a:spcPts val="1600"/>
              </a:spcAft>
              <a:buNone/>
            </a:pPr>
            <a:endParaRPr/>
          </a:p>
        </p:txBody>
      </p:sp>
      <p:pic>
        <p:nvPicPr>
          <p:cNvPr id="155" name="Google Shape;155;p29"/>
          <p:cNvPicPr preferRelativeResize="0"/>
          <p:nvPr/>
        </p:nvPicPr>
        <p:blipFill>
          <a:blip r:embed="rId3">
            <a:alphaModFix/>
          </a:blip>
          <a:stretch>
            <a:fillRect/>
          </a:stretch>
        </p:blipFill>
        <p:spPr>
          <a:xfrm>
            <a:off x="874725" y="1777675"/>
            <a:ext cx="6831825" cy="15374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Streaming DataFrame(cont.)</a:t>
            </a:r>
            <a:endParaRPr/>
          </a:p>
          <a:p>
            <a:pPr marL="0" lvl="0" indent="0" algn="l" rtl="0">
              <a:spcBef>
                <a:spcPts val="0"/>
              </a:spcBef>
              <a:spcAft>
                <a:spcPts val="0"/>
              </a:spcAft>
              <a:buNone/>
            </a:pPr>
            <a:endParaRPr/>
          </a:p>
        </p:txBody>
      </p:sp>
      <p:sp>
        <p:nvSpPr>
          <p:cNvPr id="161" name="Google Shape;16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2" name="Google Shape;162;p30"/>
          <p:cNvPicPr preferRelativeResize="0"/>
          <p:nvPr/>
        </p:nvPicPr>
        <p:blipFill>
          <a:blip r:embed="rId3">
            <a:alphaModFix/>
          </a:blip>
          <a:stretch>
            <a:fillRect/>
          </a:stretch>
        </p:blipFill>
        <p:spPr>
          <a:xfrm>
            <a:off x="1212625" y="1152475"/>
            <a:ext cx="6298400" cy="2304825"/>
          </a:xfrm>
          <a:prstGeom prst="rect">
            <a:avLst/>
          </a:prstGeom>
          <a:noFill/>
          <a:ln>
            <a:noFill/>
          </a:ln>
        </p:spPr>
      </p:pic>
      <p:pic>
        <p:nvPicPr>
          <p:cNvPr id="163" name="Google Shape;163;p30"/>
          <p:cNvPicPr preferRelativeResize="0"/>
          <p:nvPr/>
        </p:nvPicPr>
        <p:blipFill>
          <a:blip r:embed="rId4">
            <a:alphaModFix/>
          </a:blip>
          <a:stretch>
            <a:fillRect/>
          </a:stretch>
        </p:blipFill>
        <p:spPr>
          <a:xfrm>
            <a:off x="1212625" y="3457300"/>
            <a:ext cx="6298400" cy="11738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Transformations on Streams</a:t>
            </a:r>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 dirty="0"/>
              <a:t>Select</a:t>
            </a:r>
            <a:endParaRPr dirty="0"/>
          </a:p>
          <a:p>
            <a:pPr marL="285750" indent="285750">
              <a:spcBef>
                <a:spcPts val="1600"/>
              </a:spcBef>
            </a:pPr>
            <a:r>
              <a:rPr lang="en" dirty="0"/>
              <a:t>Filter</a:t>
            </a:r>
            <a:endParaRPr dirty="0"/>
          </a:p>
          <a:p>
            <a:pPr marL="285750" indent="285750">
              <a:spcBef>
                <a:spcPts val="1600"/>
              </a:spcBef>
            </a:pPr>
            <a:r>
              <a:rPr lang="en" dirty="0"/>
              <a:t>Simple transformations </a:t>
            </a:r>
            <a:endParaRPr dirty="0"/>
          </a:p>
          <a:p>
            <a:pPr marL="285750" indent="285750">
              <a:spcBef>
                <a:spcPts val="1600"/>
              </a:spcBef>
            </a:pPr>
            <a:r>
              <a:rPr lang="en" dirty="0"/>
              <a:t>All DF functions</a:t>
            </a:r>
            <a:endParaRPr dirty="0"/>
          </a:p>
          <a:p>
            <a:pPr marL="285750" indent="285750">
              <a:spcBef>
                <a:spcPts val="1600"/>
              </a:spcBef>
            </a:pPr>
            <a:r>
              <a:rPr lang="en" dirty="0"/>
              <a:t>Individual column manipulations</a:t>
            </a:r>
            <a:endParaRPr dirty="0"/>
          </a:p>
          <a:p>
            <a:pPr marL="0" lvl="0" indent="0" algn="l"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Structured Streaming uses existing APIs</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38571"/>
              </a:lnSpc>
              <a:spcBef>
                <a:spcPts val="1000"/>
              </a:spcBef>
              <a:spcAft>
                <a:spcPts val="0"/>
              </a:spcAft>
              <a:buNone/>
            </a:pPr>
            <a:r>
              <a:rPr lang="en" sz="2400"/>
              <a:t>DateFrames</a:t>
            </a:r>
            <a:endParaRPr sz="2400"/>
          </a:p>
          <a:p>
            <a:pPr marL="0" lvl="0" indent="0" algn="l" rtl="0">
              <a:lnSpc>
                <a:spcPct val="38571"/>
              </a:lnSpc>
              <a:spcBef>
                <a:spcPts val="1000"/>
              </a:spcBef>
              <a:spcAft>
                <a:spcPts val="0"/>
              </a:spcAft>
              <a:buClr>
                <a:schemeClr val="dk1"/>
              </a:buClr>
              <a:buSzPts val="1100"/>
              <a:buFont typeface="Arial"/>
              <a:buNone/>
            </a:pPr>
            <a:endParaRPr sz="2400">
              <a:solidFill>
                <a:schemeClr val="dk1"/>
              </a:solidFill>
            </a:endParaRPr>
          </a:p>
          <a:p>
            <a:pPr marL="0" lvl="0" indent="0" algn="l" rtl="0">
              <a:lnSpc>
                <a:spcPct val="38571"/>
              </a:lnSpc>
              <a:spcBef>
                <a:spcPts val="1000"/>
              </a:spcBef>
              <a:spcAft>
                <a:spcPts val="0"/>
              </a:spcAft>
              <a:buNone/>
            </a:pPr>
            <a:r>
              <a:rPr lang="en" sz="2400"/>
              <a:t>Datasets</a:t>
            </a:r>
            <a:endParaRPr sz="2400"/>
          </a:p>
          <a:p>
            <a:pPr marL="0" lvl="0" indent="0" algn="l" rtl="0">
              <a:lnSpc>
                <a:spcPct val="38571"/>
              </a:lnSpc>
              <a:spcBef>
                <a:spcPts val="1000"/>
              </a:spcBef>
              <a:spcAft>
                <a:spcPts val="0"/>
              </a:spcAft>
              <a:buClr>
                <a:schemeClr val="dk1"/>
              </a:buClr>
              <a:buSzPts val="1100"/>
              <a:buFont typeface="Arial"/>
              <a:buNone/>
            </a:pPr>
            <a:endParaRPr sz="2400">
              <a:solidFill>
                <a:schemeClr val="dk1"/>
              </a:solidFill>
            </a:endParaRPr>
          </a:p>
          <a:p>
            <a:pPr marL="0" lvl="0" indent="0" algn="l" rtl="0">
              <a:lnSpc>
                <a:spcPct val="38571"/>
              </a:lnSpc>
              <a:spcBef>
                <a:spcPts val="1000"/>
              </a:spcBef>
              <a:spcAft>
                <a:spcPts val="0"/>
              </a:spcAft>
              <a:buClr>
                <a:schemeClr val="dk1"/>
              </a:buClr>
              <a:buSzPts val="1100"/>
              <a:buFont typeface="Arial"/>
              <a:buNone/>
            </a:pPr>
            <a:r>
              <a:rPr lang="en" sz="2400"/>
              <a:t>SQL</a:t>
            </a:r>
            <a:endParaRPr sz="2400"/>
          </a:p>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Limitations on Transformations</a:t>
            </a:r>
            <a:endParaRPr/>
          </a:p>
        </p:txBody>
      </p:sp>
      <p:sp>
        <p:nvSpPr>
          <p:cNvPr id="181" name="Google Shape;18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dirty="0"/>
              <a:t>Transformations that do not make sense in context of streaming data</a:t>
            </a:r>
            <a:endParaRPr lang="en" dirty="0"/>
          </a:p>
          <a:p>
            <a:pPr marL="285750" indent="285750">
              <a:lnSpc>
                <a:spcPct val="150000"/>
              </a:lnSpc>
            </a:pPr>
            <a:r>
              <a:rPr lang="en" dirty="0"/>
              <a:t>Ex: </a:t>
            </a:r>
            <a:r>
              <a:rPr lang="en-US" dirty="0"/>
              <a:t>as of</a:t>
            </a:r>
            <a:r>
              <a:rPr lang="en" dirty="0"/>
              <a:t> Spark 2.2, users cannot sort streams that are not aggregated.</a:t>
            </a:r>
            <a:endParaRPr dirty="0"/>
          </a:p>
          <a:p>
            <a:pPr marL="285750" indent="285750">
              <a:lnSpc>
                <a:spcPct val="150000"/>
              </a:lnSpc>
              <a:spcAft>
                <a:spcPts val="1600"/>
              </a:spcAft>
            </a:pPr>
            <a:r>
              <a:rPr lang="en" dirty="0"/>
              <a:t>Cannot perform multiple levels of aggregation without using Stateful Processing</a:t>
            </a:r>
          </a:p>
          <a:p>
            <a:pPr marL="0" indent="0">
              <a:lnSpc>
                <a:spcPct val="200000"/>
              </a:lnSpc>
              <a:spcAft>
                <a:spcPts val="1600"/>
              </a:spcAft>
              <a:buNone/>
            </a:pPr>
            <a:r>
              <a:rPr lang="en" dirty="0"/>
              <a:t>Limitations </a:t>
            </a:r>
            <a:r>
              <a:rPr lang="en-US" dirty="0"/>
              <a:t>may be subjected to being lifted upon further development.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Selections and Filtering</a:t>
            </a:r>
            <a:endParaRPr/>
          </a:p>
        </p:txBody>
      </p:sp>
      <p:sp>
        <p:nvSpPr>
          <p:cNvPr id="187" name="Google Shape;18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8" name="Google Shape;188;p34"/>
          <p:cNvPicPr preferRelativeResize="0"/>
          <p:nvPr/>
        </p:nvPicPr>
        <p:blipFill>
          <a:blip r:embed="rId3">
            <a:alphaModFix/>
          </a:blip>
          <a:stretch>
            <a:fillRect/>
          </a:stretch>
        </p:blipFill>
        <p:spPr>
          <a:xfrm>
            <a:off x="1200825" y="1684827"/>
            <a:ext cx="6257925" cy="21929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Aggregations</a:t>
            </a:r>
            <a:endParaRPr/>
          </a:p>
        </p:txBody>
      </p:sp>
      <p:sp>
        <p:nvSpPr>
          <p:cNvPr id="194" name="Google Shape;19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5" name="Google Shape;195;p35"/>
          <p:cNvPicPr preferRelativeResize="0"/>
          <p:nvPr/>
        </p:nvPicPr>
        <p:blipFill>
          <a:blip r:embed="rId3">
            <a:alphaModFix/>
          </a:blip>
          <a:stretch>
            <a:fillRect/>
          </a:stretch>
        </p:blipFill>
        <p:spPr>
          <a:xfrm>
            <a:off x="1686300" y="1785925"/>
            <a:ext cx="4724400" cy="18205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Joins</a:t>
            </a:r>
            <a:endParaRPr/>
          </a:p>
        </p:txBody>
      </p:sp>
      <p:sp>
        <p:nvSpPr>
          <p:cNvPr id="201" name="Google Shape;20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2" name="Google Shape;202;p36"/>
          <p:cNvPicPr preferRelativeResize="0"/>
          <p:nvPr/>
        </p:nvPicPr>
        <p:blipFill>
          <a:blip r:embed="rId3">
            <a:alphaModFix/>
          </a:blip>
          <a:stretch>
            <a:fillRect/>
          </a:stretch>
        </p:blipFill>
        <p:spPr>
          <a:xfrm>
            <a:off x="1227250" y="1711980"/>
            <a:ext cx="6305550" cy="2045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Input and Output</a:t>
            </a:r>
            <a:endParaRPr/>
          </a:p>
        </p:txBody>
      </p:sp>
      <p:sp>
        <p:nvSpPr>
          <p:cNvPr id="208" name="Google Shape;20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sources, sinks and output modes work in </a:t>
            </a:r>
            <a:r>
              <a:rPr lang="en-US" dirty="0"/>
              <a:t>Structured Streaming</a:t>
            </a:r>
            <a:r>
              <a:rPr lang="en" dirty="0"/>
              <a:t>.</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Specifically discuss how, when and where dataflows into and out the system</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213300" y="391800"/>
            <a:ext cx="8930700" cy="6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Data Is Read and Written (Sources and Sinks)</a:t>
            </a:r>
            <a:endParaRPr/>
          </a:p>
        </p:txBody>
      </p:sp>
      <p:sp>
        <p:nvSpPr>
          <p:cNvPr id="214" name="Google Shape;21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buNone/>
            </a:pPr>
            <a:r>
              <a:rPr lang="en" dirty="0"/>
              <a:t>File source and sink</a:t>
            </a:r>
          </a:p>
          <a:p>
            <a:pPr marL="0" lvl="0" indent="0" algn="l" rtl="0">
              <a:lnSpc>
                <a:spcPct val="200000"/>
              </a:lnSpc>
              <a:buNone/>
            </a:pPr>
            <a:endParaRPr dirty="0"/>
          </a:p>
          <a:p>
            <a:pPr marL="0" lvl="0" indent="0" algn="l" rtl="0">
              <a:lnSpc>
                <a:spcPct val="200000"/>
              </a:lnSpc>
              <a:buNone/>
            </a:pPr>
            <a:r>
              <a:rPr lang="en" dirty="0"/>
              <a:t>Kafka source and sink</a:t>
            </a:r>
          </a:p>
          <a:p>
            <a:pPr marL="0" lvl="0" indent="0" algn="l" rtl="0">
              <a:lnSpc>
                <a:spcPct val="200000"/>
              </a:lnSpc>
              <a:buNone/>
            </a:pPr>
            <a:endParaRPr lang="en" dirty="0"/>
          </a:p>
          <a:p>
            <a:pPr marL="0" lvl="0" indent="0" algn="l" rtl="0">
              <a:lnSpc>
                <a:spcPct val="200000"/>
              </a:lnSpc>
              <a:buNone/>
            </a:pPr>
            <a:r>
              <a:rPr lang="en-US" dirty="0"/>
              <a:t>More may be added over time.</a:t>
            </a:r>
            <a:endParaRPr lang="e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File source and sink</a:t>
            </a:r>
            <a:endParaRPr/>
          </a:p>
        </p:txBody>
      </p:sp>
      <p:sp>
        <p:nvSpPr>
          <p:cNvPr id="220" name="Google Shape;22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Simplest source is the simple file source</a:t>
            </a:r>
            <a:endParaRPr dirty="0"/>
          </a:p>
          <a:p>
            <a:pPr marL="285750" indent="285750">
              <a:lnSpc>
                <a:spcPct val="150000"/>
              </a:lnSpc>
            </a:pPr>
            <a:r>
              <a:rPr lang="en" dirty="0"/>
              <a:t>Ex: Parquet, text, JSON, CSV</a:t>
            </a:r>
            <a:endParaRPr dirty="0"/>
          </a:p>
          <a:p>
            <a:pPr marL="0" lvl="0" indent="0" algn="l" rtl="0">
              <a:spcBef>
                <a:spcPts val="1600"/>
              </a:spcBef>
              <a:spcAft>
                <a:spcPts val="0"/>
              </a:spcAft>
              <a:buNone/>
            </a:pPr>
            <a:r>
              <a:rPr lang="en" dirty="0"/>
              <a:t>Only difference between file source/sink and static file source:</a:t>
            </a:r>
            <a:endParaRPr dirty="0"/>
          </a:p>
          <a:p>
            <a:pPr marL="285750" indent="285750">
              <a:lnSpc>
                <a:spcPct val="150000"/>
              </a:lnSpc>
            </a:pPr>
            <a:r>
              <a:rPr lang="en" dirty="0"/>
              <a:t>with streaming we can control the number of files that we read in during each trigger (maxFilesPerTrigger) option</a:t>
            </a:r>
            <a:endParaRPr dirty="0"/>
          </a:p>
          <a:p>
            <a:pPr marL="0" lvl="0" indent="0" algn="l" rtl="0">
              <a:spcBef>
                <a:spcPts val="1600"/>
              </a:spcBef>
              <a:spcAft>
                <a:spcPts val="1600"/>
              </a:spcAft>
              <a:buNone/>
            </a:pPr>
            <a:r>
              <a:rPr lang="en" dirty="0"/>
              <a:t>Keep in mind: any file you add into an input directory for a streaming job need to appear in it atomically</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Data Is Output (Output Modes)</a:t>
            </a:r>
            <a:endParaRPr/>
          </a:p>
        </p:txBody>
      </p:sp>
      <p:sp>
        <p:nvSpPr>
          <p:cNvPr id="226" name="Google Shape;22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Three modes:</a:t>
            </a:r>
            <a:endParaRPr dirty="0"/>
          </a:p>
          <a:p>
            <a:pPr marL="285750" indent="285750">
              <a:spcBef>
                <a:spcPts val="1600"/>
              </a:spcBef>
            </a:pPr>
            <a:r>
              <a:rPr lang="en" dirty="0"/>
              <a:t>Append mode</a:t>
            </a:r>
            <a:endParaRPr dirty="0"/>
          </a:p>
          <a:p>
            <a:pPr marL="285750" indent="285750">
              <a:spcBef>
                <a:spcPts val="1600"/>
              </a:spcBef>
            </a:pPr>
            <a:r>
              <a:rPr lang="en" dirty="0"/>
              <a:t>Compete mode</a:t>
            </a:r>
            <a:endParaRPr dirty="0"/>
          </a:p>
          <a:p>
            <a:pPr marL="285750" indent="285750">
              <a:spcBef>
                <a:spcPts val="1600"/>
              </a:spcBef>
              <a:spcAft>
                <a:spcPts val="1600"/>
              </a:spcAft>
            </a:pPr>
            <a:r>
              <a:rPr lang="en" dirty="0"/>
              <a:t>Update mode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Append mode</a:t>
            </a:r>
            <a:endParaRPr/>
          </a:p>
        </p:txBody>
      </p:sp>
      <p:sp>
        <p:nvSpPr>
          <p:cNvPr id="232" name="Google Shape;23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 default behavior.</a:t>
            </a:r>
            <a:endParaRPr/>
          </a:p>
          <a:p>
            <a:pPr marL="0" lvl="0" indent="0" algn="l" rtl="0">
              <a:spcBef>
                <a:spcPts val="1600"/>
              </a:spcBef>
              <a:spcAft>
                <a:spcPts val="0"/>
              </a:spcAft>
              <a:buNone/>
            </a:pPr>
            <a:r>
              <a:rPr lang="en"/>
              <a:t>When new rows are added to the result table, they will be output to the sink based on the trigger that you specify</a:t>
            </a:r>
            <a:endParaRPr/>
          </a:p>
          <a:p>
            <a:pPr marL="0" lvl="0" indent="0" algn="l" rtl="0">
              <a:spcBef>
                <a:spcPts val="1600"/>
              </a:spcBef>
              <a:spcAft>
                <a:spcPts val="1600"/>
              </a:spcAft>
              <a:buNone/>
            </a:pPr>
            <a:r>
              <a:rPr lang="en"/>
              <a:t>Ensures that each row is output once (and only once), assuming you have a fault-tolerant sink.</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Complete mode</a:t>
            </a:r>
            <a:endParaRPr/>
          </a:p>
        </p:txBody>
      </p:sp>
      <p:sp>
        <p:nvSpPr>
          <p:cNvPr id="238" name="Google Shape;23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Will output the entire state of the result table to your output sink</a:t>
            </a:r>
            <a:endParaRPr/>
          </a:p>
          <a:p>
            <a:pPr marL="0" lvl="0" indent="0" algn="l" rtl="0">
              <a:spcBef>
                <a:spcPts val="1600"/>
              </a:spcBef>
              <a:spcAft>
                <a:spcPts val="1600"/>
              </a:spcAft>
              <a:buNone/>
            </a:pPr>
            <a:r>
              <a:rPr lang="en"/>
              <a:t>Useful when you’re working with some stateful data for which all rows are expected to change over time or the sink you are writing does not support row-level updates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Structured Streaming (cont.)	</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None/>
            </a:pPr>
            <a:r>
              <a:rPr lang="en" sz="2400"/>
              <a:t>Treat a stream of data as a table to which data is continuously appended</a:t>
            </a:r>
            <a:endParaRPr sz="2400"/>
          </a:p>
          <a:p>
            <a:pPr marL="0" lvl="0" indent="0" algn="l" rtl="0">
              <a:lnSpc>
                <a:spcPct val="98181"/>
              </a:lnSpc>
              <a:spcBef>
                <a:spcPts val="1000"/>
              </a:spcBef>
              <a:spcAft>
                <a:spcPts val="0"/>
              </a:spcAft>
              <a:buClr>
                <a:schemeClr val="dk1"/>
              </a:buClr>
              <a:buSzPts val="1100"/>
              <a:buFont typeface="Arial"/>
              <a:buNone/>
            </a:pPr>
            <a:endParaRPr sz="2400"/>
          </a:p>
          <a:p>
            <a:pPr marL="0" lvl="0" indent="0" algn="l" rtl="0">
              <a:lnSpc>
                <a:spcPct val="98181"/>
              </a:lnSpc>
              <a:spcBef>
                <a:spcPts val="1000"/>
              </a:spcBef>
              <a:spcAft>
                <a:spcPts val="0"/>
              </a:spcAft>
              <a:buNone/>
            </a:pPr>
            <a:r>
              <a:rPr lang="en" sz="2400"/>
              <a:t>should not have to change your query’s code</a:t>
            </a:r>
            <a:endParaRPr sz="2400"/>
          </a:p>
          <a:p>
            <a:pPr marL="0" lvl="0" indent="0" algn="l" rtl="0">
              <a:lnSpc>
                <a:spcPct val="98181"/>
              </a:lnSpc>
              <a:spcBef>
                <a:spcPts val="1000"/>
              </a:spcBef>
              <a:spcAft>
                <a:spcPts val="0"/>
              </a:spcAft>
              <a:buClr>
                <a:schemeClr val="dk1"/>
              </a:buClr>
              <a:buSzPts val="1100"/>
              <a:buFont typeface="Arial"/>
              <a:buNone/>
            </a:pPr>
            <a:endParaRPr sz="2400"/>
          </a:p>
          <a:p>
            <a:pPr marL="0" lvl="0" indent="0" algn="l" rtl="0">
              <a:lnSpc>
                <a:spcPct val="98181"/>
              </a:lnSpc>
              <a:spcBef>
                <a:spcPts val="1000"/>
              </a:spcBef>
              <a:spcAft>
                <a:spcPts val="0"/>
              </a:spcAft>
              <a:buNone/>
            </a:pPr>
            <a:r>
              <a:rPr lang="en" sz="2400"/>
              <a:t>You should specify only whether to run that query in a batch or streaming fashion</a:t>
            </a:r>
            <a:endParaRPr sz="2400"/>
          </a:p>
          <a:p>
            <a:pPr marL="0" lvl="0" indent="0" algn="l" rtl="0">
              <a:lnSpc>
                <a:spcPct val="98181"/>
              </a:lnSpc>
              <a:spcBef>
                <a:spcPts val="1000"/>
              </a:spcBef>
              <a:spcAft>
                <a:spcPts val="0"/>
              </a:spcAft>
              <a:buClr>
                <a:schemeClr val="dk1"/>
              </a:buClr>
              <a:buSzPts val="1100"/>
              <a:buFont typeface="Arial"/>
              <a:buNone/>
            </a:pPr>
            <a:endParaRPr sz="2800">
              <a:solidFill>
                <a:schemeClr val="dk1"/>
              </a:solidFil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 mode</a:t>
            </a:r>
            <a:endParaRPr/>
          </a:p>
        </p:txBody>
      </p:sp>
      <p:sp>
        <p:nvSpPr>
          <p:cNvPr id="244" name="Google Shape;24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similar to complete mode except that only the rows that are different from the previous write are written out to the sink.</a:t>
            </a:r>
            <a:endParaRPr/>
          </a:p>
          <a:p>
            <a:pPr marL="0" lvl="0" indent="0" algn="l" rtl="0">
              <a:spcBef>
                <a:spcPts val="1600"/>
              </a:spcBef>
              <a:spcAft>
                <a:spcPts val="1600"/>
              </a:spcAft>
              <a:buNone/>
            </a:pPr>
            <a:r>
              <a:rPr lang="en"/>
              <a:t>Your sink must support row-level updates to support this mode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4246A-F339-4094-8C9E-AA26953A58B9}"/>
              </a:ext>
            </a:extLst>
          </p:cNvPr>
          <p:cNvSpPr>
            <a:spLocks noGrp="1"/>
          </p:cNvSpPr>
          <p:nvPr>
            <p:ph type="title"/>
          </p:nvPr>
        </p:nvSpPr>
        <p:spPr/>
        <p:txBody>
          <a:bodyPr/>
          <a:lstStyle/>
          <a:p>
            <a:pPr algn="ctr"/>
            <a:r>
              <a:rPr lang="en-US" dirty="0"/>
              <a:t>When to use each mode?</a:t>
            </a:r>
          </a:p>
        </p:txBody>
      </p:sp>
      <p:sp>
        <p:nvSpPr>
          <p:cNvPr id="3" name="Text Placeholder 2">
            <a:extLst>
              <a:ext uri="{FF2B5EF4-FFF2-40B4-BE49-F238E27FC236}">
                <a16:creationId xmlns:a16="http://schemas.microsoft.com/office/drawing/2014/main" xmlns="" id="{32A13E0E-C489-4C49-AE7A-2B1F910E5A6E}"/>
              </a:ext>
            </a:extLst>
          </p:cNvPr>
          <p:cNvSpPr>
            <a:spLocks noGrp="1"/>
          </p:cNvSpPr>
          <p:nvPr>
            <p:ph type="body" idx="1"/>
          </p:nvPr>
        </p:nvSpPr>
        <p:spPr/>
        <p:txBody>
          <a:bodyPr/>
          <a:lstStyle/>
          <a:p>
            <a:pPr marL="114300" indent="0">
              <a:buNone/>
            </a:pPr>
            <a:r>
              <a:rPr lang="en-US" dirty="0"/>
              <a:t>Structured streaming limits your use of each mode to queries where it makes sense.</a:t>
            </a:r>
          </a:p>
          <a:p>
            <a:endParaRPr lang="en-US" dirty="0"/>
          </a:p>
          <a:p>
            <a:pPr marL="114300" indent="0">
              <a:buNone/>
            </a:pPr>
            <a:r>
              <a:rPr lang="en-US" dirty="0"/>
              <a:t>Following table when you can use each output mode: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2301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9402AAF5-DEA5-46B5-8771-98BA87B3CA8A}"/>
              </a:ext>
            </a:extLst>
          </p:cNvPr>
          <p:cNvGraphicFramePr>
            <a:graphicFrameLocks noGrp="1"/>
          </p:cNvGraphicFramePr>
          <p:nvPr>
            <p:extLst>
              <p:ext uri="{D42A27DB-BD31-4B8C-83A1-F6EECF244321}">
                <p14:modId xmlns:p14="http://schemas.microsoft.com/office/powerpoint/2010/main" val="2931629232"/>
              </p:ext>
            </p:extLst>
          </p:nvPr>
        </p:nvGraphicFramePr>
        <p:xfrm>
          <a:off x="546738" y="206487"/>
          <a:ext cx="8050523" cy="4730525"/>
        </p:xfrm>
        <a:graphic>
          <a:graphicData uri="http://schemas.openxmlformats.org/drawingml/2006/table">
            <a:tbl>
              <a:tblPr firstRow="1" bandRow="1">
                <a:tableStyleId>{7DF18680-E054-41AD-8BC1-D1AEF772440D}</a:tableStyleId>
              </a:tblPr>
              <a:tblGrid>
                <a:gridCol w="1880069">
                  <a:extLst>
                    <a:ext uri="{9D8B030D-6E8A-4147-A177-3AD203B41FA5}">
                      <a16:colId xmlns:a16="http://schemas.microsoft.com/office/drawing/2014/main" xmlns="" val="1659760207"/>
                    </a:ext>
                  </a:extLst>
                </a:gridCol>
                <a:gridCol w="1074943">
                  <a:extLst>
                    <a:ext uri="{9D8B030D-6E8A-4147-A177-3AD203B41FA5}">
                      <a16:colId xmlns:a16="http://schemas.microsoft.com/office/drawing/2014/main" xmlns="" val="4184768096"/>
                    </a:ext>
                  </a:extLst>
                </a:gridCol>
                <a:gridCol w="1079820">
                  <a:extLst>
                    <a:ext uri="{9D8B030D-6E8A-4147-A177-3AD203B41FA5}">
                      <a16:colId xmlns:a16="http://schemas.microsoft.com/office/drawing/2014/main" xmlns="" val="1498306491"/>
                    </a:ext>
                  </a:extLst>
                </a:gridCol>
                <a:gridCol w="4015691">
                  <a:extLst>
                    <a:ext uri="{9D8B030D-6E8A-4147-A177-3AD203B41FA5}">
                      <a16:colId xmlns:a16="http://schemas.microsoft.com/office/drawing/2014/main" xmlns="" val="3851878215"/>
                    </a:ext>
                  </a:extLst>
                </a:gridCol>
              </a:tblGrid>
              <a:tr h="609822">
                <a:tc>
                  <a:txBody>
                    <a:bodyPr/>
                    <a:lstStyle/>
                    <a:p>
                      <a:r>
                        <a:rPr lang="en-US" sz="1100" dirty="0"/>
                        <a:t>Query Type</a:t>
                      </a:r>
                    </a:p>
                  </a:txBody>
                  <a:tcPr/>
                </a:tc>
                <a:tc>
                  <a:txBody>
                    <a:bodyPr/>
                    <a:lstStyle/>
                    <a:p>
                      <a:r>
                        <a:rPr lang="en-US" sz="1100" dirty="0"/>
                        <a:t>Query type</a:t>
                      </a:r>
                      <a:br>
                        <a:rPr lang="en-US" sz="1100" dirty="0"/>
                      </a:br>
                      <a:r>
                        <a:rPr lang="en-US" sz="1100" dirty="0"/>
                        <a:t>(continued)</a:t>
                      </a:r>
                    </a:p>
                  </a:txBody>
                  <a:tcPr/>
                </a:tc>
                <a:tc>
                  <a:txBody>
                    <a:bodyPr/>
                    <a:lstStyle/>
                    <a:p>
                      <a:r>
                        <a:rPr lang="en-US" sz="1100" dirty="0"/>
                        <a:t>Supported Output Modes</a:t>
                      </a:r>
                    </a:p>
                  </a:txBody>
                  <a:tcPr/>
                </a:tc>
                <a:tc>
                  <a:txBody>
                    <a:bodyPr/>
                    <a:lstStyle/>
                    <a:p>
                      <a:r>
                        <a:rPr lang="en-US" sz="1100" dirty="0"/>
                        <a:t>Notes</a:t>
                      </a:r>
                    </a:p>
                  </a:txBody>
                  <a:tcPr/>
                </a:tc>
                <a:extLst>
                  <a:ext uri="{0D108BD9-81ED-4DB2-BD59-A6C34878D82A}">
                    <a16:rowId xmlns:a16="http://schemas.microsoft.com/office/drawing/2014/main" xmlns="" val="4272293679"/>
                  </a:ext>
                </a:extLst>
              </a:tr>
              <a:tr h="1143415">
                <a:tc>
                  <a:txBody>
                    <a:bodyPr/>
                    <a:lstStyle/>
                    <a:p>
                      <a:r>
                        <a:rPr lang="en-US" sz="1100" dirty="0"/>
                        <a:t>Queries with aggregation</a:t>
                      </a:r>
                    </a:p>
                  </a:txBody>
                  <a:tcPr/>
                </a:tc>
                <a:tc>
                  <a:txBody>
                    <a:bodyPr/>
                    <a:lstStyle/>
                    <a:p>
                      <a:r>
                        <a:rPr lang="en-US" sz="1100" dirty="0"/>
                        <a:t>Aggregation on event-time with watermark</a:t>
                      </a:r>
                    </a:p>
                  </a:txBody>
                  <a:tcPr/>
                </a:tc>
                <a:tc>
                  <a:txBody>
                    <a:bodyPr/>
                    <a:lstStyle/>
                    <a:p>
                      <a:r>
                        <a:rPr lang="en-US" sz="1100" dirty="0"/>
                        <a:t>Append,</a:t>
                      </a:r>
                      <a:br>
                        <a:rPr lang="en-US" sz="1100" dirty="0"/>
                      </a:br>
                      <a:r>
                        <a:rPr lang="en-US" sz="1100" dirty="0"/>
                        <a:t>Update,</a:t>
                      </a:r>
                      <a:br>
                        <a:rPr lang="en-US" sz="1100" dirty="0"/>
                      </a:br>
                      <a:r>
                        <a:rPr lang="en-US" sz="1100" dirty="0"/>
                        <a:t>Complete</a:t>
                      </a:r>
                    </a:p>
                  </a:txBody>
                  <a:tcPr/>
                </a:tc>
                <a:tc>
                  <a:txBody>
                    <a:bodyPr/>
                    <a:lstStyle/>
                    <a:p>
                      <a:r>
                        <a:rPr lang="en-US" sz="1100" dirty="0"/>
                        <a:t>Append mode uses watermark to drop old aggregation state. This means that as new rows are brought into the table, Spark will only keep around rows that are below the “watermark”. Update mode also uses the watermark to remove old aggregation state. By definition, complete mode does not drop old aggregation state since this mode preserves all data in the Result Table.</a:t>
                      </a:r>
                    </a:p>
                  </a:txBody>
                  <a:tcPr/>
                </a:tc>
                <a:extLst>
                  <a:ext uri="{0D108BD9-81ED-4DB2-BD59-A6C34878D82A}">
                    <a16:rowId xmlns:a16="http://schemas.microsoft.com/office/drawing/2014/main" xmlns="" val="3687390680"/>
                  </a:ext>
                </a:extLst>
              </a:tr>
              <a:tr h="582271">
                <a:tc>
                  <a:txBody>
                    <a:bodyPr/>
                    <a:lstStyle/>
                    <a:p>
                      <a:endParaRPr lang="en-US" sz="1100" dirty="0"/>
                    </a:p>
                  </a:txBody>
                  <a:tcPr/>
                </a:tc>
                <a:tc>
                  <a:txBody>
                    <a:bodyPr/>
                    <a:lstStyle/>
                    <a:p>
                      <a:r>
                        <a:rPr lang="en-US" sz="1100" dirty="0"/>
                        <a:t>Other aggregations</a:t>
                      </a:r>
                    </a:p>
                  </a:txBody>
                  <a:tcPr/>
                </a:tc>
                <a:tc>
                  <a:txBody>
                    <a:bodyPr/>
                    <a:lstStyle/>
                    <a:p>
                      <a:r>
                        <a:rPr lang="en-US" sz="1100" dirty="0"/>
                        <a:t>Complete,</a:t>
                      </a:r>
                      <a:br>
                        <a:rPr lang="en-US" sz="1100" dirty="0"/>
                      </a:br>
                      <a:r>
                        <a:rPr lang="en-US" sz="1100" dirty="0"/>
                        <a:t>Update</a:t>
                      </a:r>
                    </a:p>
                  </a:txBody>
                  <a:tcPr/>
                </a:tc>
                <a:tc>
                  <a:txBody>
                    <a:bodyPr/>
                    <a:lstStyle/>
                    <a:p>
                      <a:r>
                        <a:rPr lang="en-US" sz="1100" dirty="0"/>
                        <a:t>Since no watermark is defined, old aggregation state is not dropped. Append mode is not supported as aggregates can update thus violating the semantics of this mode.</a:t>
                      </a:r>
                    </a:p>
                  </a:txBody>
                  <a:tcPr/>
                </a:tc>
                <a:extLst>
                  <a:ext uri="{0D108BD9-81ED-4DB2-BD59-A6C34878D82A}">
                    <a16:rowId xmlns:a16="http://schemas.microsoft.com/office/drawing/2014/main" xmlns="" val="1261864585"/>
                  </a:ext>
                </a:extLst>
              </a:tr>
              <a:tr h="431957">
                <a:tc>
                  <a:txBody>
                    <a:bodyPr/>
                    <a:lstStyle/>
                    <a:p>
                      <a:r>
                        <a:rPr lang="en-US" sz="1100" dirty="0"/>
                        <a:t>Queries with </a:t>
                      </a:r>
                      <a:r>
                        <a:rPr lang="en-US" sz="1100" dirty="0" err="1"/>
                        <a:t>mapGroupsWithState</a:t>
                      </a:r>
                      <a:endParaRPr lang="en-US" sz="1100" dirty="0"/>
                    </a:p>
                  </a:txBody>
                  <a:tcPr/>
                </a:tc>
                <a:tc>
                  <a:txBody>
                    <a:bodyPr/>
                    <a:lstStyle/>
                    <a:p>
                      <a:endParaRPr lang="en-US" sz="1100" dirty="0"/>
                    </a:p>
                  </a:txBody>
                  <a:tcPr/>
                </a:tc>
                <a:tc>
                  <a:txBody>
                    <a:bodyPr/>
                    <a:lstStyle/>
                    <a:p>
                      <a:r>
                        <a:rPr lang="en-US" sz="1100" dirty="0"/>
                        <a:t>Update</a:t>
                      </a:r>
                    </a:p>
                  </a:txBody>
                  <a:tcPr/>
                </a:tc>
                <a:tc>
                  <a:txBody>
                    <a:bodyPr/>
                    <a:lstStyle/>
                    <a:p>
                      <a:endParaRPr lang="en-US" sz="1100" dirty="0"/>
                    </a:p>
                  </a:txBody>
                  <a:tcPr/>
                </a:tc>
                <a:extLst>
                  <a:ext uri="{0D108BD9-81ED-4DB2-BD59-A6C34878D82A}">
                    <a16:rowId xmlns:a16="http://schemas.microsoft.com/office/drawing/2014/main" xmlns="" val="82515258"/>
                  </a:ext>
                </a:extLst>
              </a:tr>
              <a:tr h="609822">
                <a:tc>
                  <a:txBody>
                    <a:bodyPr/>
                    <a:lstStyle/>
                    <a:p>
                      <a:r>
                        <a:rPr lang="en-US" sz="1100" dirty="0"/>
                        <a:t>Queries with </a:t>
                      </a:r>
                      <a:r>
                        <a:rPr lang="en-US" sz="1100" dirty="0" err="1"/>
                        <a:t>flatMapGroupsWithState</a:t>
                      </a:r>
                      <a:endParaRPr lang="en-US" sz="1100" dirty="0"/>
                    </a:p>
                  </a:txBody>
                  <a:tcPr/>
                </a:tc>
                <a:tc>
                  <a:txBody>
                    <a:bodyPr/>
                    <a:lstStyle/>
                    <a:p>
                      <a:r>
                        <a:rPr lang="en-US" sz="1100" dirty="0"/>
                        <a:t>Append operation mode</a:t>
                      </a:r>
                    </a:p>
                  </a:txBody>
                  <a:tcPr/>
                </a:tc>
                <a:tc>
                  <a:txBody>
                    <a:bodyPr/>
                    <a:lstStyle/>
                    <a:p>
                      <a:r>
                        <a:rPr lang="en-US" sz="1100" dirty="0"/>
                        <a:t>Append</a:t>
                      </a:r>
                    </a:p>
                  </a:txBody>
                  <a:tcPr/>
                </a:tc>
                <a:tc>
                  <a:txBody>
                    <a:bodyPr/>
                    <a:lstStyle/>
                    <a:p>
                      <a:r>
                        <a:rPr lang="en-US" sz="1100" dirty="0"/>
                        <a:t>Aggregations are allowed after </a:t>
                      </a:r>
                      <a:r>
                        <a:rPr lang="en-US" sz="1100" dirty="0" err="1"/>
                        <a:t>flatMapGroupsWithState</a:t>
                      </a:r>
                      <a:r>
                        <a:rPr lang="en-US" sz="1100" dirty="0"/>
                        <a:t>.</a:t>
                      </a:r>
                    </a:p>
                  </a:txBody>
                  <a:tcPr/>
                </a:tc>
                <a:extLst>
                  <a:ext uri="{0D108BD9-81ED-4DB2-BD59-A6C34878D82A}">
                    <a16:rowId xmlns:a16="http://schemas.microsoft.com/office/drawing/2014/main" xmlns="" val="681792672"/>
                  </a:ext>
                </a:extLst>
              </a:tr>
              <a:tr h="609822">
                <a:tc>
                  <a:txBody>
                    <a:bodyPr/>
                    <a:lstStyle/>
                    <a:p>
                      <a:endParaRPr lang="en-US" sz="1100" dirty="0"/>
                    </a:p>
                  </a:txBody>
                  <a:tcPr/>
                </a:tc>
                <a:tc>
                  <a:txBody>
                    <a:bodyPr/>
                    <a:lstStyle/>
                    <a:p>
                      <a:r>
                        <a:rPr lang="en-US" sz="1100" dirty="0"/>
                        <a:t>Update operation mode</a:t>
                      </a:r>
                    </a:p>
                  </a:txBody>
                  <a:tcPr/>
                </a:tc>
                <a:tc>
                  <a:txBody>
                    <a:bodyPr/>
                    <a:lstStyle/>
                    <a:p>
                      <a:r>
                        <a:rPr lang="en-US" sz="1100" dirty="0"/>
                        <a:t>Update</a:t>
                      </a:r>
                    </a:p>
                  </a:txBody>
                  <a:tcPr/>
                </a:tc>
                <a:tc>
                  <a:txBody>
                    <a:bodyPr/>
                    <a:lstStyle/>
                    <a:p>
                      <a:r>
                        <a:rPr lang="en-US" sz="1100" dirty="0"/>
                        <a:t>Aggregations not allowed after </a:t>
                      </a:r>
                      <a:r>
                        <a:rPr lang="en-US" sz="1100" dirty="0" err="1"/>
                        <a:t>flatMapGroupsWithState</a:t>
                      </a:r>
                      <a:r>
                        <a:rPr lang="en-US" sz="1100" dirty="0"/>
                        <a:t>.</a:t>
                      </a:r>
                    </a:p>
                  </a:txBody>
                  <a:tcPr/>
                </a:tc>
                <a:extLst>
                  <a:ext uri="{0D108BD9-81ED-4DB2-BD59-A6C34878D82A}">
                    <a16:rowId xmlns:a16="http://schemas.microsoft.com/office/drawing/2014/main" xmlns="" val="4256511086"/>
                  </a:ext>
                </a:extLst>
              </a:tr>
              <a:tr h="609822">
                <a:tc>
                  <a:txBody>
                    <a:bodyPr/>
                    <a:lstStyle/>
                    <a:p>
                      <a:r>
                        <a:rPr lang="en-US" sz="1100" dirty="0"/>
                        <a:t>Other queries</a:t>
                      </a:r>
                    </a:p>
                  </a:txBody>
                  <a:tcPr/>
                </a:tc>
                <a:tc>
                  <a:txBody>
                    <a:bodyPr/>
                    <a:lstStyle/>
                    <a:p>
                      <a:endParaRPr lang="en-US" sz="1100" dirty="0"/>
                    </a:p>
                  </a:txBody>
                  <a:tcPr/>
                </a:tc>
                <a:tc>
                  <a:txBody>
                    <a:bodyPr/>
                    <a:lstStyle/>
                    <a:p>
                      <a:r>
                        <a:rPr lang="en-US" sz="1100" dirty="0"/>
                        <a:t>Append,</a:t>
                      </a:r>
                      <a:br>
                        <a:rPr lang="en-US" sz="1100" dirty="0"/>
                      </a:br>
                      <a:r>
                        <a:rPr lang="en-US" sz="1100" dirty="0"/>
                        <a:t>Update</a:t>
                      </a:r>
                    </a:p>
                  </a:txBody>
                  <a:tcPr/>
                </a:tc>
                <a:tc>
                  <a:txBody>
                    <a:bodyPr/>
                    <a:lstStyle/>
                    <a:p>
                      <a:r>
                        <a:rPr lang="en-US" sz="1100" dirty="0"/>
                        <a:t>Complete mode not supported as it is infeasible to keep all unaggregated data in the Result Table.</a:t>
                      </a:r>
                    </a:p>
                  </a:txBody>
                  <a:tcPr/>
                </a:tc>
                <a:extLst>
                  <a:ext uri="{0D108BD9-81ED-4DB2-BD59-A6C34878D82A}">
                    <a16:rowId xmlns:a16="http://schemas.microsoft.com/office/drawing/2014/main" xmlns="" val="1451898760"/>
                  </a:ext>
                </a:extLst>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4292857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When data is output (Triggers)</a:t>
            </a:r>
            <a:endParaRPr/>
          </a:p>
        </p:txBody>
      </p:sp>
      <p:sp>
        <p:nvSpPr>
          <p:cNvPr id="257" name="Google Shape;25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set trigger to control when data is output to our sink</a:t>
            </a:r>
            <a:endParaRPr/>
          </a:p>
          <a:p>
            <a:pPr marL="0" lvl="0" indent="0" algn="l" rtl="0">
              <a:spcBef>
                <a:spcPts val="1600"/>
              </a:spcBef>
              <a:spcAft>
                <a:spcPts val="0"/>
              </a:spcAft>
              <a:buNone/>
            </a:pPr>
            <a:endParaRPr/>
          </a:p>
          <a:p>
            <a:pPr marL="0" lvl="0" indent="0" algn="l" rtl="0">
              <a:spcBef>
                <a:spcPts val="1600"/>
              </a:spcBef>
              <a:spcAft>
                <a:spcPts val="0"/>
              </a:spcAft>
              <a:buNone/>
            </a:pPr>
            <a:r>
              <a:rPr lang="en"/>
              <a:t>Processing time trigger</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Once trigger</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Processing time trigger</a:t>
            </a:r>
            <a:endParaRPr/>
          </a:p>
        </p:txBody>
      </p:sp>
      <p:sp>
        <p:nvSpPr>
          <p:cNvPr id="263" name="Google Shape;263;p46"/>
          <p:cNvSpPr txBox="1">
            <a:spLocks noGrp="1"/>
          </p:cNvSpPr>
          <p:nvPr>
            <p:ph type="body" idx="1"/>
          </p:nvPr>
        </p:nvSpPr>
        <p:spPr>
          <a:xfrm>
            <a:off x="231325" y="1112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simply specify a duration as a string</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It will wait for multiples of the given duration in order to output data.</a:t>
            </a:r>
            <a:endParaRPr dirty="0"/>
          </a:p>
          <a:p>
            <a:pPr marL="0" lvl="0" indent="0" algn="l" rtl="0">
              <a:spcBef>
                <a:spcPts val="1600"/>
              </a:spcBef>
              <a:spcAft>
                <a:spcPts val="0"/>
              </a:spcAft>
              <a:buNone/>
            </a:pPr>
            <a:r>
              <a:rPr lang="en" dirty="0"/>
              <a:t>Ex: with a trigger duration of one minute, the trigger will fire at 12:00, 12:01, 12:02</a:t>
            </a:r>
            <a:endParaRPr dirty="0"/>
          </a:p>
          <a:p>
            <a:pPr marL="0" lvl="0" indent="0" algn="l" rtl="0">
              <a:spcBef>
                <a:spcPts val="1600"/>
              </a:spcBef>
              <a:spcAft>
                <a:spcPts val="1600"/>
              </a:spcAft>
              <a:buNone/>
            </a:pPr>
            <a:r>
              <a:rPr lang="en" dirty="0"/>
              <a:t>and so on.</a:t>
            </a:r>
            <a:endParaRPr dirty="0"/>
          </a:p>
        </p:txBody>
      </p:sp>
      <p:pic>
        <p:nvPicPr>
          <p:cNvPr id="264" name="Google Shape;264;p46"/>
          <p:cNvPicPr preferRelativeResize="0"/>
          <p:nvPr/>
        </p:nvPicPr>
        <p:blipFill>
          <a:blip r:embed="rId3">
            <a:alphaModFix/>
          </a:blip>
          <a:stretch>
            <a:fillRect/>
          </a:stretch>
        </p:blipFill>
        <p:spPr>
          <a:xfrm>
            <a:off x="1452788" y="1781013"/>
            <a:ext cx="5553075" cy="6572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Once trigger</a:t>
            </a:r>
            <a:endParaRPr/>
          </a:p>
        </p:txBody>
      </p:sp>
      <p:sp>
        <p:nvSpPr>
          <p:cNvPr id="270" name="Google Shape;270;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just run a streaming job once by setting that as the trigger</a:t>
            </a:r>
            <a:endParaRPr/>
          </a:p>
          <a:p>
            <a:pPr marL="0" lvl="0" indent="0" algn="l" rtl="0">
              <a:spcBef>
                <a:spcPts val="1600"/>
              </a:spcBef>
              <a:spcAft>
                <a:spcPts val="0"/>
              </a:spcAft>
              <a:buNone/>
            </a:pPr>
            <a:r>
              <a:rPr lang="en"/>
              <a:t>It’s useful in both development and production.</a:t>
            </a:r>
            <a:endParaRPr/>
          </a:p>
          <a:p>
            <a:pPr marL="0" lvl="0" indent="0" algn="l" rtl="0">
              <a:spcBef>
                <a:spcPts val="1600"/>
              </a:spcBef>
              <a:spcAft>
                <a:spcPts val="0"/>
              </a:spcAft>
              <a:buNone/>
            </a:pPr>
            <a:r>
              <a:rPr lang="en"/>
              <a:t>During development you can test your application on just one trigger’s worth of data at a time.</a:t>
            </a:r>
            <a:endParaRPr/>
          </a:p>
          <a:p>
            <a:pPr marL="0" lvl="0" indent="0" algn="l" rtl="0">
              <a:spcBef>
                <a:spcPts val="1600"/>
              </a:spcBef>
              <a:spcAft>
                <a:spcPts val="0"/>
              </a:spcAft>
              <a:buNone/>
            </a:pPr>
            <a:r>
              <a:rPr lang="en"/>
              <a:t>During production the once trigger can be used to run your job manually at a low rate(ex, import new data into a summary table just occasionally)</a:t>
            </a:r>
            <a:endParaRPr/>
          </a:p>
          <a:p>
            <a:pPr marL="0" lvl="0" indent="0" algn="l" rtl="0">
              <a:spcBef>
                <a:spcPts val="1600"/>
              </a:spcBef>
              <a:spcAft>
                <a:spcPts val="1600"/>
              </a:spcAft>
              <a:buNone/>
            </a:pPr>
            <a:endParaRPr/>
          </a:p>
        </p:txBody>
      </p:sp>
      <p:pic>
        <p:nvPicPr>
          <p:cNvPr id="271" name="Google Shape;271;p47"/>
          <p:cNvPicPr preferRelativeResize="0"/>
          <p:nvPr/>
        </p:nvPicPr>
        <p:blipFill>
          <a:blip r:embed="rId3">
            <a:alphaModFix/>
          </a:blip>
          <a:stretch>
            <a:fillRect/>
          </a:stretch>
        </p:blipFill>
        <p:spPr>
          <a:xfrm>
            <a:off x="438150" y="3799750"/>
            <a:ext cx="5780250" cy="7691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Streaming Dataset API</a:t>
            </a:r>
            <a:endParaRPr/>
          </a:p>
        </p:txBody>
      </p:sp>
      <p:sp>
        <p:nvSpPr>
          <p:cNvPr id="277" name="Google Shape;27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are not limited to just the DataFrame API for streaming</a:t>
            </a:r>
            <a:endParaRPr/>
          </a:p>
          <a:p>
            <a:pPr marL="0" lvl="0" indent="0" algn="l" rtl="0">
              <a:spcBef>
                <a:spcPts val="1600"/>
              </a:spcBef>
              <a:spcAft>
                <a:spcPts val="0"/>
              </a:spcAft>
              <a:buNone/>
            </a:pPr>
            <a:r>
              <a:rPr lang="en"/>
              <a:t>You also can use Datasets to perform the same computation but in type-safe manner.</a:t>
            </a:r>
            <a:endParaRPr/>
          </a:p>
          <a:p>
            <a:pPr marL="0" lvl="0" indent="0" algn="l" rtl="0">
              <a:spcBef>
                <a:spcPts val="1600"/>
              </a:spcBef>
              <a:spcAft>
                <a:spcPts val="0"/>
              </a:spcAft>
              <a:buNone/>
            </a:pPr>
            <a:r>
              <a:rPr lang="en"/>
              <a:t>Turn DataFrame into a Datasets the same way as we did before.</a:t>
            </a:r>
            <a:endParaRPr/>
          </a:p>
          <a:p>
            <a:pPr marL="0" lvl="0" indent="0" algn="l" rtl="0">
              <a:spcBef>
                <a:spcPts val="1600"/>
              </a:spcBef>
              <a:spcAft>
                <a:spcPts val="1600"/>
              </a:spcAft>
              <a:buNone/>
            </a:pPr>
            <a:r>
              <a:rPr lang="en"/>
              <a:t>The Dataset’s elements need to be Scala case classes or Java bean classes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4" name="Google Shape;284;p49"/>
          <p:cNvPicPr preferRelativeResize="0"/>
          <p:nvPr/>
        </p:nvPicPr>
        <p:blipFill>
          <a:blip r:embed="rId3">
            <a:alphaModFix/>
          </a:blip>
          <a:stretch>
            <a:fillRect/>
          </a:stretch>
        </p:blipFill>
        <p:spPr>
          <a:xfrm>
            <a:off x="546500" y="1066188"/>
            <a:ext cx="8229600" cy="31718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Structured Streaming (cont.)</a:t>
            </a:r>
            <a:endParaRPr dirty="0"/>
          </a:p>
        </p:txBody>
      </p:sp>
      <p:sp>
        <p:nvSpPr>
          <p:cNvPr id="73" name="Google Shape;73;p16"/>
          <p:cNvSpPr txBox="1">
            <a:spLocks noGrp="1"/>
          </p:cNvSpPr>
          <p:nvPr>
            <p:ph type="body" idx="1"/>
          </p:nvPr>
        </p:nvSpPr>
        <p:spPr>
          <a:xfrm>
            <a:off x="311700" y="1017725"/>
            <a:ext cx="8520600" cy="3471148"/>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100"/>
              <a:buFont typeface="Arial"/>
              <a:buNone/>
            </a:pPr>
            <a:r>
              <a:rPr lang="en" sz="2800" dirty="0"/>
              <a:t>Automatically figure out how to “incrementalize” your query</a:t>
            </a:r>
            <a:endParaRPr sz="2800" dirty="0"/>
          </a:p>
          <a:p>
            <a:pPr marL="0" lvl="0" indent="0" algn="l" rtl="0">
              <a:spcBef>
                <a:spcPts val="0"/>
              </a:spcBef>
              <a:spcAft>
                <a:spcPts val="1600"/>
              </a:spcAft>
              <a:buNone/>
            </a:pPr>
            <a:endParaRPr dirty="0"/>
          </a:p>
        </p:txBody>
      </p:sp>
      <p:pic>
        <p:nvPicPr>
          <p:cNvPr id="74" name="Google Shape;74;p16"/>
          <p:cNvPicPr preferRelativeResize="0"/>
          <p:nvPr/>
        </p:nvPicPr>
        <p:blipFill>
          <a:blip r:embed="rId3">
            <a:alphaModFix/>
          </a:blip>
          <a:stretch>
            <a:fillRect/>
          </a:stretch>
        </p:blipFill>
        <p:spPr>
          <a:xfrm>
            <a:off x="1546319" y="2004714"/>
            <a:ext cx="7379500" cy="305685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Continuous applications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Aft>
                <a:spcPts val="0"/>
              </a:spcAft>
              <a:buNone/>
            </a:pPr>
            <a:r>
              <a:rPr lang="en" sz="2800" dirty="0"/>
              <a:t>Is an end-to-end application that reacts to data in real time by combining a variety of tools</a:t>
            </a:r>
          </a:p>
          <a:p>
            <a:pPr marL="342900" indent="342900">
              <a:lnSpc>
                <a:spcPct val="150000"/>
              </a:lnSpc>
            </a:pPr>
            <a:r>
              <a:rPr lang="en" dirty="0"/>
              <a:t>Streaming jobs</a:t>
            </a:r>
            <a:endParaRPr dirty="0"/>
          </a:p>
          <a:p>
            <a:pPr marL="342900" indent="342900">
              <a:lnSpc>
                <a:spcPct val="150000"/>
              </a:lnSpc>
            </a:pPr>
            <a:r>
              <a:rPr lang="en" dirty="0"/>
              <a:t>Batch jobs</a:t>
            </a:r>
            <a:endParaRPr dirty="0"/>
          </a:p>
          <a:p>
            <a:pPr marL="342900" indent="342900">
              <a:lnSpc>
                <a:spcPct val="150000"/>
              </a:lnSpc>
            </a:pPr>
            <a:r>
              <a:rPr lang="en" dirty="0"/>
              <a:t>Joins between streaming and offline data</a:t>
            </a:r>
            <a:endParaRPr dirty="0"/>
          </a:p>
          <a:p>
            <a:pPr marL="342900" indent="342900">
              <a:lnSpc>
                <a:spcPct val="150000"/>
              </a:lnSpc>
            </a:pPr>
            <a:r>
              <a:rPr lang="en" dirty="0"/>
              <a:t>Interactive ad-hoc queries</a:t>
            </a:r>
            <a:endParaRPr dirty="0"/>
          </a:p>
          <a:p>
            <a:pPr marL="0" lvl="0" indent="0" algn="l" rtl="0">
              <a:lnSpc>
                <a:spcPct val="38571"/>
              </a:lnSpc>
              <a:spcBef>
                <a:spcPts val="1000"/>
              </a:spcBef>
              <a:spcAft>
                <a:spcPts val="0"/>
              </a:spcAft>
              <a:buClr>
                <a:schemeClr val="dk1"/>
              </a:buClr>
              <a:buSzPts val="1100"/>
              <a:buFont typeface="Arial"/>
              <a:buNone/>
            </a:pPr>
            <a:endParaRPr sz="2800" dirty="0">
              <a:solidFill>
                <a:schemeClr val="dk1"/>
              </a:solidFill>
            </a:endParaRPr>
          </a:p>
          <a:p>
            <a:pPr marL="0" lvl="0" indent="0" algn="l" rtl="0">
              <a:spcBef>
                <a:spcPts val="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Core concepts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45000"/>
              </a:lnSpc>
              <a:spcBef>
                <a:spcPts val="1000"/>
              </a:spcBef>
              <a:spcAft>
                <a:spcPts val="0"/>
              </a:spcAft>
              <a:buClr>
                <a:schemeClr val="dk1"/>
              </a:buClr>
              <a:buSzPts val="1100"/>
              <a:buFont typeface="Arial"/>
              <a:buNone/>
            </a:pPr>
            <a:r>
              <a:rPr lang="en"/>
              <a:t>There aren’t many because Structured Streaming is designed to be </a:t>
            </a:r>
            <a:r>
              <a:rPr lang="en" b="1">
                <a:solidFill>
                  <a:srgbClr val="FF0000"/>
                </a:solidFill>
              </a:rPr>
              <a:t>simple</a:t>
            </a:r>
            <a:endParaRPr b="1">
              <a:solidFill>
                <a:srgbClr val="FF0000"/>
              </a:solidFill>
            </a:endParaRPr>
          </a:p>
          <a:p>
            <a:pPr marL="0" lvl="0" indent="0" algn="l" rtl="0">
              <a:spcBef>
                <a:spcPts val="0"/>
              </a:spcBef>
              <a:spcAft>
                <a:spcPts val="16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Transformations and Actions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Maintain the same as we learned in this book before</a:t>
            </a:r>
            <a:endParaRPr dirty="0"/>
          </a:p>
          <a:p>
            <a:pPr marL="0" lvl="0" indent="0" algn="l" rtl="0">
              <a:spcBef>
                <a:spcPts val="1600"/>
              </a:spcBef>
              <a:spcAft>
                <a:spcPts val="0"/>
              </a:spcAft>
              <a:buNone/>
            </a:pPr>
            <a:r>
              <a:rPr lang="en" dirty="0"/>
              <a:t>Transformations:</a:t>
            </a:r>
            <a:endParaRPr dirty="0"/>
          </a:p>
          <a:p>
            <a:pPr marL="0" lvl="0" indent="0" algn="l" rtl="0">
              <a:spcBef>
                <a:spcPts val="1600"/>
              </a:spcBef>
              <a:spcAft>
                <a:spcPts val="0"/>
              </a:spcAft>
              <a:buNone/>
            </a:pPr>
            <a:r>
              <a:rPr lang="en" dirty="0"/>
              <a:t>	with few restrictions</a:t>
            </a:r>
            <a:endParaRPr dirty="0"/>
          </a:p>
          <a:p>
            <a:pPr marL="0" lvl="0" indent="0" algn="l" rtl="0">
              <a:spcBef>
                <a:spcPts val="1600"/>
              </a:spcBef>
              <a:spcAft>
                <a:spcPts val="0"/>
              </a:spcAft>
              <a:buNone/>
            </a:pPr>
            <a:r>
              <a:rPr lang="en" dirty="0"/>
              <a:t>	ex: some types of queries that the engine can’t incrementalize yet, although         </a:t>
            </a:r>
            <a:endParaRPr dirty="0"/>
          </a:p>
          <a:p>
            <a:pPr marL="0" lvl="0" indent="0" algn="l" rtl="0">
              <a:spcBef>
                <a:spcPts val="1600"/>
              </a:spcBef>
              <a:spcAft>
                <a:spcPts val="0"/>
              </a:spcAft>
              <a:buNone/>
            </a:pPr>
            <a:r>
              <a:rPr lang="en" dirty="0"/>
              <a:t>       some of the limitations are being lifted in new versions of Spark</a:t>
            </a:r>
            <a:endParaRPr dirty="0"/>
          </a:p>
          <a:p>
            <a:pPr marL="0" lvl="0" indent="0" algn="l"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400"/>
              <a:t>Transformations and Actions</a:t>
            </a:r>
            <a:endParaRPr/>
          </a:p>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Action:</a:t>
            </a:r>
            <a:endParaRPr/>
          </a:p>
          <a:p>
            <a:pPr marL="0" lvl="0" indent="0" algn="l" rtl="0">
              <a:spcBef>
                <a:spcPts val="1600"/>
              </a:spcBef>
              <a:spcAft>
                <a:spcPts val="0"/>
              </a:spcAft>
              <a:buNone/>
            </a:pPr>
            <a:r>
              <a:rPr lang="en"/>
              <a:t>	only one action</a:t>
            </a:r>
            <a:endParaRPr/>
          </a:p>
          <a:p>
            <a:pPr marL="0" lvl="0" indent="0" algn="l" rtl="0">
              <a:spcBef>
                <a:spcPts val="1600"/>
              </a:spcBef>
              <a:spcAft>
                <a:spcPts val="1600"/>
              </a:spcAft>
              <a:buNone/>
            </a:pPr>
            <a:r>
              <a:rPr lang="en"/>
              <a:t>	That are starting a stream which will then run continuously and output results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Input Sources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Structured Steaming supports several input sources for Spark 2.2:</a:t>
            </a:r>
            <a:endParaRPr dirty="0"/>
          </a:p>
          <a:p>
            <a:pPr marL="285750" indent="285750">
              <a:spcBef>
                <a:spcPts val="1600"/>
              </a:spcBef>
            </a:pPr>
            <a:r>
              <a:rPr lang="en" dirty="0"/>
              <a:t>Apache Kafka 0.10</a:t>
            </a:r>
            <a:endParaRPr dirty="0"/>
          </a:p>
          <a:p>
            <a:pPr marL="285750" indent="285750">
              <a:spcBef>
                <a:spcPts val="1600"/>
              </a:spcBef>
            </a:pPr>
            <a:r>
              <a:rPr lang="en" dirty="0"/>
              <a:t>Files on a distributed file system like HDFS or S3</a:t>
            </a:r>
            <a:endParaRPr dirty="0"/>
          </a:p>
          <a:p>
            <a:pPr marL="285750" indent="285750">
              <a:spcBef>
                <a:spcPts val="1600"/>
              </a:spcBef>
              <a:spcAft>
                <a:spcPts val="1600"/>
              </a:spcAft>
            </a:pPr>
            <a:r>
              <a:rPr lang="en" dirty="0"/>
              <a:t>A socket source for testing</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1226</Words>
  <Application>Microsoft Office PowerPoint</Application>
  <PresentationFormat>On-screen Show (16:9)</PresentationFormat>
  <Paragraphs>211</Paragraphs>
  <Slides>37</Slides>
  <Notes>35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37</vt:i4>
      </vt:variant>
    </vt:vector>
  </HeadingPairs>
  <TitlesOfParts>
    <vt:vector size="39" baseType="lpstr">
      <vt:lpstr>Arial</vt:lpstr>
      <vt:lpstr>Simple Light</vt:lpstr>
      <vt:lpstr>Chapter 21 </vt:lpstr>
      <vt:lpstr>Structured Streaming uses existing APIs </vt:lpstr>
      <vt:lpstr>Structured Streaming (cont.) </vt:lpstr>
      <vt:lpstr>Structured Streaming (cont.)</vt:lpstr>
      <vt:lpstr>Continuous applications  </vt:lpstr>
      <vt:lpstr>Core concepts</vt:lpstr>
      <vt:lpstr>Transformations and Actions</vt:lpstr>
      <vt:lpstr>Transformations and Actions </vt:lpstr>
      <vt:lpstr>Input Sources</vt:lpstr>
      <vt:lpstr>Sinks</vt:lpstr>
      <vt:lpstr>Output modes</vt:lpstr>
      <vt:lpstr>Output mode(cont.)</vt:lpstr>
      <vt:lpstr>Output mode(cont.) </vt:lpstr>
      <vt:lpstr>Triggers</vt:lpstr>
      <vt:lpstr>Event-Time Processing</vt:lpstr>
      <vt:lpstr>Structured Streaming in Action</vt:lpstr>
      <vt:lpstr>Streaming DataFrame</vt:lpstr>
      <vt:lpstr>Streaming DataFrame(cont.) </vt:lpstr>
      <vt:lpstr>Transformations on Streams</vt:lpstr>
      <vt:lpstr>Limitations on Transformations</vt:lpstr>
      <vt:lpstr>Selections and Filtering</vt:lpstr>
      <vt:lpstr>Aggregations</vt:lpstr>
      <vt:lpstr>Joins</vt:lpstr>
      <vt:lpstr>Input and Output</vt:lpstr>
      <vt:lpstr>Where Data Is Read and Written (Sources and Sinks)</vt:lpstr>
      <vt:lpstr>File source and sink</vt:lpstr>
      <vt:lpstr>How Data Is Output (Output Modes)</vt:lpstr>
      <vt:lpstr>Append mode</vt:lpstr>
      <vt:lpstr>Complete mode</vt:lpstr>
      <vt:lpstr>Update mode</vt:lpstr>
      <vt:lpstr>When to use each mode?</vt:lpstr>
      <vt:lpstr>PowerPoint Presentation</vt:lpstr>
      <vt:lpstr>When data is output (Triggers)</vt:lpstr>
      <vt:lpstr>Processing time trigger</vt:lpstr>
      <vt:lpstr>Once trigger</vt:lpstr>
      <vt:lpstr>Streaming Dataset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21 </dc:title>
  <cp:lastModifiedBy>Saquer, Jamil M</cp:lastModifiedBy>
  <cp:revision>11</cp:revision>
  <dcterms:modified xsi:type="dcterms:W3CDTF">2018-11-01T13:11:45Z</dcterms:modified>
</cp:coreProperties>
</file>