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722" r:id="rId2"/>
    <p:sldId id="887" r:id="rId3"/>
    <p:sldId id="890" r:id="rId4"/>
    <p:sldId id="893" r:id="rId5"/>
    <p:sldId id="894" r:id="rId6"/>
    <p:sldId id="904" r:id="rId7"/>
    <p:sldId id="905" r:id="rId8"/>
    <p:sldId id="906" r:id="rId9"/>
    <p:sldId id="913" r:id="rId10"/>
    <p:sldId id="914" r:id="rId11"/>
    <p:sldId id="915" r:id="rId12"/>
    <p:sldId id="918" r:id="rId13"/>
    <p:sldId id="919" r:id="rId14"/>
    <p:sldId id="920" r:id="rId15"/>
    <p:sldId id="921" r:id="rId16"/>
    <p:sldId id="922" r:id="rId17"/>
    <p:sldId id="923" r:id="rId18"/>
    <p:sldId id="925" r:id="rId19"/>
    <p:sldId id="926" r:id="rId20"/>
    <p:sldId id="927" r:id="rId21"/>
    <p:sldId id="928" r:id="rId22"/>
    <p:sldId id="929" r:id="rId23"/>
    <p:sldId id="930" r:id="rId24"/>
    <p:sldId id="931" r:id="rId25"/>
    <p:sldId id="933" r:id="rId26"/>
    <p:sldId id="934" r:id="rId27"/>
    <p:sldId id="935" r:id="rId28"/>
    <p:sldId id="939" r:id="rId29"/>
    <p:sldId id="940" r:id="rId30"/>
    <p:sldId id="941" r:id="rId31"/>
    <p:sldId id="942" r:id="rId32"/>
    <p:sldId id="943" r:id="rId33"/>
    <p:sldId id="953" r:id="rId34"/>
    <p:sldId id="945" r:id="rId35"/>
    <p:sldId id="947" r:id="rId36"/>
    <p:sldId id="946" r:id="rId37"/>
    <p:sldId id="963" r:id="rId38"/>
    <p:sldId id="964" r:id="rId39"/>
    <p:sldId id="967" r:id="rId40"/>
    <p:sldId id="969" r:id="rId41"/>
    <p:sldId id="970" r:id="rId42"/>
    <p:sldId id="972" r:id="rId43"/>
    <p:sldId id="978" r:id="rId44"/>
    <p:sldId id="979" r:id="rId45"/>
    <p:sldId id="982" r:id="rId46"/>
    <p:sldId id="980" r:id="rId47"/>
    <p:sldId id="981" r:id="rId48"/>
    <p:sldId id="987" r:id="rId49"/>
    <p:sldId id="988" r:id="rId50"/>
    <p:sldId id="989" r:id="rId51"/>
    <p:sldId id="990" r:id="rId5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033"/>
    <a:srgbClr val="E2AC00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88594" autoAdjust="0"/>
  </p:normalViewPr>
  <p:slideViewPr>
    <p:cSldViewPr>
      <p:cViewPr varScale="1">
        <p:scale>
          <a:sx n="99" d="100"/>
          <a:sy n="99" d="100"/>
        </p:scale>
        <p:origin x="8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2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9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35544-767B-4FA2-8737-168B827D1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973F-AE0E-4BE1-A9EA-C01B25C4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85486-3FBF-44D0-AD35-D5E219493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4F835-DFCB-4EF2-89A1-6BDFA358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BEBC3-D9D7-4EED-A9CE-CDD98A777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DF8E7-123C-477F-9FB6-79BE40CF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D9BF-8DE4-4B29-9469-72C5BD2F6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EF94-59E1-4369-A3A9-A2647ED74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F6D5-E6DD-4F17-84CF-376F0ACB1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B21B-EB57-4544-8899-1BF1A4ECD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A902-E0E8-4674-A064-55F8CCEB4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1DC5-076A-427C-BBAC-B1E850214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5E0B9-1691-41BE-B4CF-E4223EB4E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C51D-8C47-4E2A-9035-874D522E9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E8A9-8318-43E3-8C08-C57C7F0B93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735 –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A Tour of Spark’s Toolset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5486-3FBF-44D0-AD35-D5E219493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6D450F-F2AC-4B37-B735-0406546A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BDBD57-E56D-44E1-A4D5-6940ABE6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dataset </a:t>
            </a:r>
          </a:p>
          <a:p>
            <a:r>
              <a:rPr lang="en-US" dirty="0"/>
              <a:t>Each file represents a day of data</a:t>
            </a:r>
          </a:p>
          <a:p>
            <a:r>
              <a:rPr lang="en-US" dirty="0"/>
              <a:t>Simulate data being produced continuously  by retail stores and sent to a location where they will be processed by a streaming application</a:t>
            </a:r>
          </a:p>
          <a:p>
            <a:r>
              <a:rPr lang="en-US" dirty="0"/>
              <a:t>Sample of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A81F11-17C7-4AEB-A595-AB3085A6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5741021-73DF-4F4E-BB6E-300318752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60544"/>
              </p:ext>
            </p:extLst>
          </p:nvPr>
        </p:nvGraphicFramePr>
        <p:xfrm>
          <a:off x="838200" y="4648200"/>
          <a:ext cx="7772400" cy="829055"/>
        </p:xfrm>
        <a:graphic>
          <a:graphicData uri="http://schemas.openxmlformats.org/drawingml/2006/table">
            <a:tbl>
              <a:tblPr/>
              <a:tblGrid>
                <a:gridCol w="552704">
                  <a:extLst>
                    <a:ext uri="{9D8B030D-6E8A-4147-A177-3AD203B41FA5}">
                      <a16:colId xmlns="" xmlns:a16="http://schemas.microsoft.com/office/drawing/2014/main" val="938397853"/>
                    </a:ext>
                  </a:extLst>
                </a:gridCol>
                <a:gridCol w="852085">
                  <a:extLst>
                    <a:ext uri="{9D8B030D-6E8A-4147-A177-3AD203B41FA5}">
                      <a16:colId xmlns="" xmlns:a16="http://schemas.microsoft.com/office/drawing/2014/main" val="2371270260"/>
                    </a:ext>
                  </a:extLst>
                </a:gridCol>
                <a:gridCol w="2510197">
                  <a:extLst>
                    <a:ext uri="{9D8B030D-6E8A-4147-A177-3AD203B41FA5}">
                      <a16:colId xmlns="" xmlns:a16="http://schemas.microsoft.com/office/drawing/2014/main" val="1989107047"/>
                    </a:ext>
                  </a:extLst>
                </a:gridCol>
                <a:gridCol w="552704">
                  <a:extLst>
                    <a:ext uri="{9D8B030D-6E8A-4147-A177-3AD203B41FA5}">
                      <a16:colId xmlns="" xmlns:a16="http://schemas.microsoft.com/office/drawing/2014/main" val="104418426"/>
                    </a:ext>
                  </a:extLst>
                </a:gridCol>
                <a:gridCol w="978747">
                  <a:extLst>
                    <a:ext uri="{9D8B030D-6E8A-4147-A177-3AD203B41FA5}">
                      <a16:colId xmlns="" xmlns:a16="http://schemas.microsoft.com/office/drawing/2014/main" val="1196231632"/>
                    </a:ext>
                  </a:extLst>
                </a:gridCol>
                <a:gridCol w="552704">
                  <a:extLst>
                    <a:ext uri="{9D8B030D-6E8A-4147-A177-3AD203B41FA5}">
                      <a16:colId xmlns="" xmlns:a16="http://schemas.microsoft.com/office/drawing/2014/main" val="953460076"/>
                    </a:ext>
                  </a:extLst>
                </a:gridCol>
                <a:gridCol w="667851">
                  <a:extLst>
                    <a:ext uri="{9D8B030D-6E8A-4147-A177-3AD203B41FA5}">
                      <a16:colId xmlns="" xmlns:a16="http://schemas.microsoft.com/office/drawing/2014/main" val="1522496068"/>
                    </a:ext>
                  </a:extLst>
                </a:gridCol>
                <a:gridCol w="552704">
                  <a:extLst>
                    <a:ext uri="{9D8B030D-6E8A-4147-A177-3AD203B41FA5}">
                      <a16:colId xmlns="" xmlns:a16="http://schemas.microsoft.com/office/drawing/2014/main" val="1278491629"/>
                    </a:ext>
                  </a:extLst>
                </a:gridCol>
                <a:gridCol w="552704">
                  <a:extLst>
                    <a:ext uri="{9D8B030D-6E8A-4147-A177-3AD203B41FA5}">
                      <a16:colId xmlns="" xmlns:a16="http://schemas.microsoft.com/office/drawing/2014/main" val="1514455214"/>
                    </a:ext>
                  </a:extLst>
                </a:gridCol>
              </a:tblGrid>
              <a:tr h="165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InvoiceNo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StockCode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InvoiceDate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UnitPrice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49377026"/>
                  </a:ext>
                </a:extLst>
              </a:tr>
              <a:tr h="1658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536365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85123A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HANGING HEART T-LIGHT HOLDER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12/1/2010 8:26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17850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8658964"/>
                  </a:ext>
                </a:extLst>
              </a:tr>
              <a:tr h="1658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536365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71053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METAL LANTERN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12/1/2010 8:26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17850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3579431"/>
                  </a:ext>
                </a:extLst>
              </a:tr>
              <a:tr h="1658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536365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84406B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CREAM CUPID HEARTS COAT HANGER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12/1/2010 8:26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17850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33025"/>
                  </a:ext>
                </a:extLst>
              </a:tr>
              <a:tr h="1658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536365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84029G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KNITTED UNION FLAG HOT WATER BOTTLE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12/1/2010 8:26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17850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909" marR="6909" marT="69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85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0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56E368-69C9-470D-A3B0-4303B92C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Analyze as a Static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E16806-57FF-4810-B6A1-58B57FB2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as a </a:t>
            </a:r>
            <a:r>
              <a:rPr lang="en-US" dirty="0" err="1"/>
              <a:t>DataFrame</a:t>
            </a:r>
            <a:r>
              <a:rPr lang="en-US" dirty="0"/>
              <a:t> and get the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90CC75-AA3E-4C0B-A514-3A572B5C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0801799-A4EE-4A9B-95DF-8FC7591048E2}"/>
              </a:ext>
            </a:extLst>
          </p:cNvPr>
          <p:cNvSpPr txBox="1"/>
          <p:nvPr/>
        </p:nvSpPr>
        <p:spPr>
          <a:xfrm>
            <a:off x="685800" y="2438400"/>
            <a:ext cx="7772400" cy="3046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 err="1"/>
              <a:t>staticDataFrame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spark.read.format</a:t>
            </a:r>
            <a:r>
              <a:rPr lang="en-US" dirty="0"/>
              <a:t>("csv")</a:t>
            </a:r>
          </a:p>
          <a:p>
            <a:r>
              <a:rPr lang="en-US" dirty="0"/>
              <a:t>   .option("header", "true")</a:t>
            </a:r>
          </a:p>
          <a:p>
            <a:r>
              <a:rPr lang="en-US" dirty="0"/>
              <a:t>   .option("</a:t>
            </a:r>
            <a:r>
              <a:rPr lang="en-US" dirty="0" err="1"/>
              <a:t>inferSchema</a:t>
            </a:r>
            <a:r>
              <a:rPr lang="en-US" dirty="0"/>
              <a:t>", "true")</a:t>
            </a:r>
          </a:p>
          <a:p>
            <a:r>
              <a:rPr lang="en-US" dirty="0"/>
              <a:t>   .load("/data/retail-data/by-day/</a:t>
            </a:r>
            <a:r>
              <a:rPr lang="en-US" b="1" dirty="0"/>
              <a:t>*</a:t>
            </a:r>
            <a:r>
              <a:rPr lang="en-US" dirty="0"/>
              <a:t>.csv")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staticDataFrame.createOrReplaceTempView</a:t>
            </a:r>
            <a:r>
              <a:rPr lang="en-US" dirty="0"/>
              <a:t>("</a:t>
            </a:r>
            <a:r>
              <a:rPr lang="en-US" b="1" dirty="0" err="1"/>
              <a:t>retail_data</a:t>
            </a:r>
            <a:r>
              <a:rPr lang="en-US" dirty="0"/>
              <a:t>")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 err="1"/>
              <a:t>staticSchema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staticDataFrame.schema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74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28976-32AA-422F-BD64-9E9A2F22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Analyze as a Static Dataset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81CBE0-56C6-409D-BE76-A56E6329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find the total amount spent per customer per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848953-71D9-4ABB-8CDD-2365FA4D1B3B}"/>
              </a:ext>
            </a:extLst>
          </p:cNvPr>
          <p:cNvSpPr txBox="1"/>
          <p:nvPr/>
        </p:nvSpPr>
        <p:spPr>
          <a:xfrm>
            <a:off x="685800" y="2590800"/>
            <a:ext cx="7772400" cy="38164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import </a:t>
            </a:r>
            <a:r>
              <a:rPr lang="en-US" sz="2200" dirty="0" err="1"/>
              <a:t>org.apache.spark.sql.functions</a:t>
            </a:r>
            <a:r>
              <a:rPr lang="en-US" sz="2200" dirty="0"/>
              <a:t>.{window, column, </a:t>
            </a:r>
            <a:r>
              <a:rPr lang="en-US" sz="2200" dirty="0" err="1"/>
              <a:t>desc</a:t>
            </a:r>
            <a:r>
              <a:rPr lang="en-US" sz="2200" dirty="0"/>
              <a:t>, col}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 err="1"/>
              <a:t>staticDataFrame</a:t>
            </a:r>
            <a:endParaRPr lang="en-US" sz="2200" dirty="0"/>
          </a:p>
          <a:p>
            <a:r>
              <a:rPr lang="en-US" sz="2200" dirty="0"/>
              <a:t>  .</a:t>
            </a:r>
            <a:r>
              <a:rPr lang="en-US" sz="2200" b="1" dirty="0" err="1"/>
              <a:t>selectExpr</a:t>
            </a:r>
            <a:r>
              <a:rPr lang="en-US" sz="2200" dirty="0"/>
              <a:t>(</a:t>
            </a:r>
          </a:p>
          <a:p>
            <a:r>
              <a:rPr lang="en-US" sz="2200" dirty="0"/>
              <a:t>    "</a:t>
            </a:r>
            <a:r>
              <a:rPr lang="en-US" sz="2200" dirty="0" err="1"/>
              <a:t>CustomerId</a:t>
            </a:r>
            <a:r>
              <a:rPr lang="en-US" sz="2200" dirty="0"/>
              <a:t>",</a:t>
            </a:r>
          </a:p>
          <a:p>
            <a:r>
              <a:rPr lang="en-US" sz="2200" dirty="0"/>
              <a:t>    "(</a:t>
            </a:r>
            <a:r>
              <a:rPr lang="en-US" sz="2200" dirty="0" err="1"/>
              <a:t>UnitPrice</a:t>
            </a:r>
            <a:r>
              <a:rPr lang="en-US" sz="2200" dirty="0"/>
              <a:t> * Quantity) as </a:t>
            </a:r>
            <a:r>
              <a:rPr lang="en-US" sz="2200" b="1" dirty="0" err="1"/>
              <a:t>total_cost</a:t>
            </a:r>
            <a:r>
              <a:rPr lang="en-US" sz="2200" dirty="0"/>
              <a:t>",</a:t>
            </a:r>
          </a:p>
          <a:p>
            <a:r>
              <a:rPr lang="en-US" sz="2200" dirty="0"/>
              <a:t>    "</a:t>
            </a:r>
            <a:r>
              <a:rPr lang="en-US" sz="2200" dirty="0" err="1"/>
              <a:t>InvoiceDate</a:t>
            </a:r>
            <a:r>
              <a:rPr lang="en-US" sz="2200" dirty="0"/>
              <a:t>")</a:t>
            </a:r>
          </a:p>
          <a:p>
            <a:r>
              <a:rPr lang="en-US" sz="2200" dirty="0"/>
              <a:t>  .</a:t>
            </a:r>
            <a:r>
              <a:rPr lang="en-US" sz="2200" dirty="0" err="1"/>
              <a:t>groupBy</a:t>
            </a:r>
            <a:r>
              <a:rPr lang="en-US" sz="2200" dirty="0"/>
              <a:t>(</a:t>
            </a:r>
          </a:p>
          <a:p>
            <a:r>
              <a:rPr lang="en-US" sz="2200" dirty="0"/>
              <a:t>    col("</a:t>
            </a:r>
            <a:r>
              <a:rPr lang="en-US" sz="2200" dirty="0" err="1"/>
              <a:t>CustomerId</a:t>
            </a:r>
            <a:r>
              <a:rPr lang="en-US" sz="2200" dirty="0"/>
              <a:t>"), window(col("</a:t>
            </a:r>
            <a:r>
              <a:rPr lang="en-US" sz="2200" dirty="0" err="1"/>
              <a:t>InvoiceDate</a:t>
            </a:r>
            <a:r>
              <a:rPr lang="en-US" sz="2200" dirty="0"/>
              <a:t>"), "1 day"))</a:t>
            </a:r>
          </a:p>
          <a:p>
            <a:r>
              <a:rPr lang="en-US" sz="2200" dirty="0"/>
              <a:t>  .sum("</a:t>
            </a:r>
            <a:r>
              <a:rPr lang="en-US" sz="2200" dirty="0" err="1"/>
              <a:t>total_cost</a:t>
            </a:r>
            <a:r>
              <a:rPr lang="en-US" sz="2200" dirty="0"/>
              <a:t>")</a:t>
            </a:r>
          </a:p>
          <a:p>
            <a:r>
              <a:rPr lang="en-US" sz="2200" dirty="0"/>
              <a:t>  .show(5)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3425EBE3-E824-43D0-80C8-7DDAF18C7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77928"/>
              </p:ext>
            </p:extLst>
          </p:nvPr>
        </p:nvGraphicFramePr>
        <p:xfrm>
          <a:off x="4495800" y="2096691"/>
          <a:ext cx="2895600" cy="3657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890469428"/>
                    </a:ext>
                  </a:extLst>
                </a:gridCol>
                <a:gridCol w="939800">
                  <a:extLst>
                    <a:ext uri="{9D8B030D-6E8A-4147-A177-3AD203B41FA5}">
                      <a16:colId xmlns="" xmlns:a16="http://schemas.microsoft.com/office/drawing/2014/main" val="60670025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569122536"/>
                    </a:ext>
                  </a:extLst>
                </a:gridCol>
                <a:gridCol w="736600">
                  <a:extLst>
                    <a:ext uri="{9D8B030D-6E8A-4147-A177-3AD203B41FA5}">
                      <a16:colId xmlns="" xmlns:a16="http://schemas.microsoft.com/office/drawing/2014/main" val="25750907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UnitPrice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3082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12/1/2010 8:26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5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21B50-0FDA-4C0D-8D7D-FC222F7B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Analyze as a </a:t>
            </a:r>
            <a:r>
              <a:rPr lang="en-US" sz="4000" b="1" dirty="0"/>
              <a:t>Static Dataset </a:t>
            </a:r>
            <a:r>
              <a:rPr lang="en-US" sz="4000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A29EC7-6FE4-4D90-B691-3CBA7915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F2F7ED-85B6-47DC-BCA5-1C84DE6F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429584C-91C7-459C-8006-F07D04A9707B}"/>
              </a:ext>
            </a:extLst>
          </p:cNvPr>
          <p:cNvSpPr txBox="1"/>
          <p:nvPr/>
        </p:nvSpPr>
        <p:spPr>
          <a:xfrm>
            <a:off x="876300" y="2438400"/>
            <a:ext cx="7391400" cy="3139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+----------+-----------------------+-----------------------+</a:t>
            </a:r>
          </a:p>
          <a:p>
            <a:r>
              <a:rPr lang="en-US" sz="2200" dirty="0"/>
              <a:t>|</a:t>
            </a:r>
            <a:r>
              <a:rPr lang="en-US" sz="2200" dirty="0" err="1"/>
              <a:t>CustomerId</a:t>
            </a:r>
            <a:r>
              <a:rPr lang="en-US" sz="2200" dirty="0"/>
              <a:t>|              window  |        sum(</a:t>
            </a:r>
            <a:r>
              <a:rPr lang="en-US" sz="2200" dirty="0" err="1"/>
              <a:t>total_cost</a:t>
            </a:r>
            <a:r>
              <a:rPr lang="en-US" sz="2200" dirty="0"/>
              <a:t>)|</a:t>
            </a:r>
          </a:p>
          <a:p>
            <a:r>
              <a:rPr lang="en-US" sz="2200" dirty="0"/>
              <a:t>+----------+-----------------------+-----------------------+</a:t>
            </a:r>
          </a:p>
          <a:p>
            <a:r>
              <a:rPr lang="en-US" sz="2200" dirty="0"/>
              <a:t>|   16057.0|[2011-12-05 00:00...|                        -37.6|</a:t>
            </a:r>
          </a:p>
          <a:p>
            <a:r>
              <a:rPr lang="en-US" sz="2200" dirty="0"/>
              <a:t>|   14126.0|[2011-11-29 00:00...|643.6300000000001|</a:t>
            </a:r>
          </a:p>
          <a:p>
            <a:r>
              <a:rPr lang="en-US" sz="2200" dirty="0"/>
              <a:t>|   13500.0|[2011-11-16 00:00...|497.9700000000001|</a:t>
            </a:r>
          </a:p>
          <a:p>
            <a:r>
              <a:rPr lang="en-US" sz="2200" dirty="0"/>
              <a:t>|   17160.0|[2011-11-08 00:00...|516.8499999999999|</a:t>
            </a:r>
          </a:p>
          <a:p>
            <a:r>
              <a:rPr lang="en-US" sz="2200" dirty="0"/>
              <a:t>|   15608.0|[2011-11-11 00:00...|                        122.4|</a:t>
            </a:r>
          </a:p>
          <a:p>
            <a:r>
              <a:rPr lang="en-US" sz="2200" dirty="0"/>
              <a:t>+----------+------------------------+-----------------------+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78602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75139-558E-4268-B5A4-F5433C0C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49E4B7-51A7-4CAA-BBCA-E09B4F05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trigger mode is specified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C7E280-D44D-42E2-8A33-8990E055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0C45DF9-DB4F-4FA8-A57A-288663CB15F0}"/>
              </a:ext>
            </a:extLst>
          </p:cNvPr>
          <p:cNvSpPr txBox="1"/>
          <p:nvPr/>
        </p:nvSpPr>
        <p:spPr>
          <a:xfrm>
            <a:off x="876300" y="1981200"/>
            <a:ext cx="73914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 err="1"/>
              <a:t>streamingDataFrame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spark.</a:t>
            </a:r>
            <a:r>
              <a:rPr lang="en-US" b="1" dirty="0" err="1"/>
              <a:t>readStream</a:t>
            </a:r>
            <a:endParaRPr lang="en-US" b="1" dirty="0"/>
          </a:p>
          <a:p>
            <a:r>
              <a:rPr lang="en-US" dirty="0"/>
              <a:t>     .schema(</a:t>
            </a:r>
            <a:r>
              <a:rPr lang="en-US" dirty="0" err="1"/>
              <a:t>staticSchema</a:t>
            </a:r>
            <a:r>
              <a:rPr lang="en-US" dirty="0"/>
              <a:t>)</a:t>
            </a:r>
          </a:p>
          <a:p>
            <a:r>
              <a:rPr lang="en-US" dirty="0"/>
              <a:t>     .option("</a:t>
            </a:r>
            <a:r>
              <a:rPr lang="en-US" b="1" dirty="0" err="1"/>
              <a:t>maxFilesPerTrigger</a:t>
            </a:r>
            <a:r>
              <a:rPr lang="en-US" dirty="0"/>
              <a:t>", 1)</a:t>
            </a:r>
          </a:p>
          <a:p>
            <a:r>
              <a:rPr lang="en-US" dirty="0"/>
              <a:t>     .format("csv")</a:t>
            </a:r>
          </a:p>
          <a:p>
            <a:r>
              <a:rPr lang="en-US" dirty="0"/>
              <a:t>     .option("header", "true")</a:t>
            </a:r>
          </a:p>
          <a:p>
            <a:r>
              <a:rPr lang="en-US" dirty="0"/>
              <a:t>     .load("/data/retail-data/by-day/*.csv")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953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DB3647-985B-4DC2-A845-E0AAF4D9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the Data is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B11FFE-94D7-4E2F-ACDB-6B37C3E9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streamingDataFrame.</a:t>
            </a:r>
            <a:r>
              <a:rPr lang="en-US" b="1" dirty="0" err="1"/>
              <a:t>isStreaming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//</a:t>
            </a:r>
            <a:r>
              <a:rPr lang="en-US" dirty="0"/>
              <a:t>res15: Boolean = true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EE3B80-47BD-4DD8-BE30-47FD5D50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510A6-30FD-4CB0-85DC-8963474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2FF676-9BF7-4B1C-9BC1-0D699461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set up the same business logic as the static </a:t>
            </a:r>
            <a:r>
              <a:rPr lang="en-US" dirty="0" err="1"/>
              <a:t>DataFrame</a:t>
            </a:r>
            <a:r>
              <a:rPr lang="en-US" dirty="0"/>
              <a:t>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D3C0AA-AE8B-4C18-A40B-1B4E4BF4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5A5441-3806-4F8A-A5B4-C87F519DD6FB}"/>
              </a:ext>
            </a:extLst>
          </p:cNvPr>
          <p:cNvSpPr txBox="1"/>
          <p:nvPr/>
        </p:nvSpPr>
        <p:spPr>
          <a:xfrm>
            <a:off x="876300" y="2667000"/>
            <a:ext cx="7391400" cy="28007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purchaseByCustomerPerDay</a:t>
            </a:r>
            <a:r>
              <a:rPr lang="en-US" sz="2200" dirty="0"/>
              <a:t> = </a:t>
            </a:r>
            <a:r>
              <a:rPr lang="en-US" sz="2200" dirty="0" err="1"/>
              <a:t>streamingDataFrame</a:t>
            </a:r>
            <a:endParaRPr lang="en-US" sz="2200" dirty="0"/>
          </a:p>
          <a:p>
            <a:r>
              <a:rPr lang="en-US" sz="2200" dirty="0"/>
              <a:t>  .</a:t>
            </a:r>
            <a:r>
              <a:rPr lang="en-US" sz="2200" dirty="0" err="1"/>
              <a:t>selectExpr</a:t>
            </a:r>
            <a:r>
              <a:rPr lang="en-US" sz="2200" dirty="0"/>
              <a:t>(</a:t>
            </a:r>
          </a:p>
          <a:p>
            <a:r>
              <a:rPr lang="en-US" sz="2200" dirty="0"/>
              <a:t>    "</a:t>
            </a:r>
            <a:r>
              <a:rPr lang="en-US" sz="2200" dirty="0" err="1"/>
              <a:t>CustomerId</a:t>
            </a:r>
            <a:r>
              <a:rPr lang="en-US" sz="2200" dirty="0"/>
              <a:t>",</a:t>
            </a:r>
          </a:p>
          <a:p>
            <a:r>
              <a:rPr lang="en-US" sz="2200" dirty="0"/>
              <a:t>    "(</a:t>
            </a:r>
            <a:r>
              <a:rPr lang="en-US" sz="2200" dirty="0" err="1"/>
              <a:t>UnitPrice</a:t>
            </a:r>
            <a:r>
              <a:rPr lang="en-US" sz="2200" dirty="0"/>
              <a:t> * Quantity) as </a:t>
            </a:r>
            <a:r>
              <a:rPr lang="en-US" sz="2200" dirty="0" err="1"/>
              <a:t>total_cost</a:t>
            </a:r>
            <a:r>
              <a:rPr lang="en-US" sz="2200" dirty="0"/>
              <a:t>",</a:t>
            </a:r>
          </a:p>
          <a:p>
            <a:r>
              <a:rPr lang="en-US" sz="2200" dirty="0"/>
              <a:t>    "</a:t>
            </a:r>
            <a:r>
              <a:rPr lang="en-US" sz="2200" dirty="0" err="1"/>
              <a:t>InvoiceDate</a:t>
            </a:r>
            <a:r>
              <a:rPr lang="en-US" sz="2200" dirty="0"/>
              <a:t>")</a:t>
            </a:r>
          </a:p>
          <a:p>
            <a:r>
              <a:rPr lang="en-US" sz="2200" dirty="0"/>
              <a:t>  .</a:t>
            </a:r>
            <a:r>
              <a:rPr lang="en-US" sz="2200" dirty="0" err="1"/>
              <a:t>groupBy</a:t>
            </a:r>
            <a:r>
              <a:rPr lang="en-US" sz="2200" dirty="0"/>
              <a:t>(</a:t>
            </a:r>
          </a:p>
          <a:p>
            <a:r>
              <a:rPr lang="en-US" sz="2200" dirty="0"/>
              <a:t>    $"</a:t>
            </a:r>
            <a:r>
              <a:rPr lang="en-US" sz="2200" dirty="0" err="1"/>
              <a:t>CustomerId</a:t>
            </a:r>
            <a:r>
              <a:rPr lang="en-US" sz="2200" dirty="0"/>
              <a:t>", window($"</a:t>
            </a:r>
            <a:r>
              <a:rPr lang="en-US" sz="2200" dirty="0" err="1"/>
              <a:t>InvoiceDate</a:t>
            </a:r>
            <a:r>
              <a:rPr lang="en-US" sz="2200" dirty="0"/>
              <a:t>", "1 day"))</a:t>
            </a:r>
          </a:p>
          <a:p>
            <a:r>
              <a:rPr lang="en-US" sz="2200" dirty="0"/>
              <a:t>  .sum("</a:t>
            </a:r>
            <a:r>
              <a:rPr lang="en-US" sz="2200" dirty="0" err="1"/>
              <a:t>total_cost</a:t>
            </a:r>
            <a:r>
              <a:rPr lang="en-US" sz="22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31427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73BE76-C4F5-4E59-9DCF-31E95016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Analyze the Streaming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47101F-5D28-4C0F-BE30-D513AA16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operations are lazy</a:t>
            </a:r>
          </a:p>
          <a:p>
            <a:r>
              <a:rPr lang="en-US" dirty="0"/>
              <a:t>We have to call a streaming action to start the execution of this data flow</a:t>
            </a:r>
          </a:p>
          <a:p>
            <a:r>
              <a:rPr lang="en-US" dirty="0"/>
              <a:t>The action will output to an in-memory table </a:t>
            </a:r>
          </a:p>
          <a:p>
            <a:r>
              <a:rPr lang="en-US" dirty="0"/>
              <a:t>Spark update the table after each trigger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0B4C8A-F3F1-423F-830E-7EE0C60B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5E5BA-EAF6-48E9-B735-AC955F16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Analyze the Streaming Data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BCBAF9-A41A-4A64-B962-99C5D9FCD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55B1E04-9E33-4D8B-B47A-D1374D5F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A96A5B-89B2-4BF1-90F1-E4908B2EE182}"/>
              </a:ext>
            </a:extLst>
          </p:cNvPr>
          <p:cNvSpPr txBox="1"/>
          <p:nvPr/>
        </p:nvSpPr>
        <p:spPr>
          <a:xfrm>
            <a:off x="685800" y="2364099"/>
            <a:ext cx="7772400" cy="1785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/>
              <a:t>purchaseByCustomerPerDay.writeStream</a:t>
            </a:r>
            <a:endParaRPr lang="en-US" sz="2200" dirty="0"/>
          </a:p>
          <a:p>
            <a:r>
              <a:rPr lang="en-US" sz="2200" dirty="0"/>
              <a:t>    .format("memory") // memory = store in-memory table</a:t>
            </a:r>
          </a:p>
          <a:p>
            <a:r>
              <a:rPr lang="en-US" sz="2200" dirty="0"/>
              <a:t>    .</a:t>
            </a:r>
            <a:r>
              <a:rPr lang="en-US" sz="2200" dirty="0" err="1"/>
              <a:t>queryName</a:t>
            </a:r>
            <a:r>
              <a:rPr lang="en-US" sz="2200" dirty="0"/>
              <a:t>("</a:t>
            </a:r>
            <a:r>
              <a:rPr lang="en-US" sz="2200" dirty="0" err="1"/>
              <a:t>customer_purchases</a:t>
            </a:r>
            <a:r>
              <a:rPr lang="en-US" sz="2200" dirty="0"/>
              <a:t>") </a:t>
            </a:r>
            <a:r>
              <a:rPr lang="en-US" sz="1800" dirty="0"/>
              <a:t>// the name of the in-memory table</a:t>
            </a:r>
            <a:endParaRPr lang="en-US" sz="2200" dirty="0"/>
          </a:p>
          <a:p>
            <a:r>
              <a:rPr lang="en-US" sz="2200" dirty="0"/>
              <a:t>    .</a:t>
            </a:r>
            <a:r>
              <a:rPr lang="en-US" sz="2200" dirty="0" err="1"/>
              <a:t>outputMode</a:t>
            </a:r>
            <a:r>
              <a:rPr lang="en-US" sz="2200" dirty="0"/>
              <a:t>("complete") </a:t>
            </a:r>
            <a:r>
              <a:rPr lang="en-US" sz="1800" dirty="0"/>
              <a:t>// we want to see all the records in the table</a:t>
            </a:r>
          </a:p>
          <a:p>
            <a:r>
              <a:rPr lang="en-US" sz="2200" dirty="0"/>
              <a:t>    .start()</a:t>
            </a:r>
          </a:p>
        </p:txBody>
      </p:sp>
    </p:spTree>
    <p:extLst>
      <p:ext uri="{BB962C8B-B14F-4D97-AF65-F5344CB8AC3E}">
        <p14:creationId xmlns:p14="http://schemas.microsoft.com/office/powerpoint/2010/main" val="385761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0B2111-5E4A-4CAE-97D4-A8366CEB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Streaming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9E0738-2294-496C-8F89-742A952E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EE4784-3738-4F70-8344-1ED5ADDD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446ECA-8A6A-4CFC-8113-7D2497C38D9C}"/>
              </a:ext>
            </a:extLst>
          </p:cNvPr>
          <p:cNvSpPr txBox="1"/>
          <p:nvPr/>
        </p:nvSpPr>
        <p:spPr>
          <a:xfrm>
            <a:off x="685800" y="2364099"/>
            <a:ext cx="7772400" cy="21236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/>
              <a:t>spark.sql</a:t>
            </a:r>
            <a:r>
              <a:rPr lang="en-US" sz="2200" dirty="0"/>
              <a:t>("""</a:t>
            </a:r>
          </a:p>
          <a:p>
            <a:r>
              <a:rPr lang="en-US" sz="2200" dirty="0"/>
              <a:t>  SELECT *</a:t>
            </a:r>
          </a:p>
          <a:p>
            <a:r>
              <a:rPr lang="en-US" sz="2200" dirty="0"/>
              <a:t>  FROM </a:t>
            </a:r>
            <a:r>
              <a:rPr lang="en-US" sz="2200" dirty="0" err="1"/>
              <a:t>customer_purchases</a:t>
            </a:r>
            <a:endParaRPr lang="en-US" sz="2200" dirty="0"/>
          </a:p>
          <a:p>
            <a:r>
              <a:rPr lang="en-US" sz="2200" dirty="0"/>
              <a:t>  ORDER BY `sum(</a:t>
            </a:r>
            <a:r>
              <a:rPr lang="en-US" sz="2200" dirty="0" err="1"/>
              <a:t>total_cost</a:t>
            </a:r>
            <a:r>
              <a:rPr lang="en-US" sz="2200" dirty="0"/>
              <a:t>)` DESC</a:t>
            </a:r>
          </a:p>
          <a:p>
            <a:r>
              <a:rPr lang="en-US" sz="2200" dirty="0"/>
              <a:t>  """)</a:t>
            </a:r>
          </a:p>
          <a:p>
            <a:r>
              <a:rPr lang="en-US" sz="2200" dirty="0"/>
              <a:t>  .show(5)</a:t>
            </a:r>
          </a:p>
        </p:txBody>
      </p:sp>
    </p:spTree>
    <p:extLst>
      <p:ext uri="{BB962C8B-B14F-4D97-AF65-F5344CB8AC3E}">
        <p14:creationId xmlns:p14="http://schemas.microsoft.com/office/powerpoint/2010/main" val="318301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F0396-1903-46B4-B6B5-75808765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Spark’s Toolset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F7CF9A-7B1F-4F75-ADC1-DD0DB6A8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83F163-1A85-42AC-8BC0-02F8F1B0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E509E0C-4C2D-4C89-A0AF-6A7B2886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25" y="1873233"/>
            <a:ext cx="5734950" cy="38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1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014443-A7CF-420C-B339-268291A9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Writing the Table to Console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EAFAEF-8235-4245-AADA-E84C0848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set format to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E9D7F8-B38F-43AF-937C-472BF859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8F8559-DE7B-4F8C-869E-C92A9ABDCC3C}"/>
              </a:ext>
            </a:extLst>
          </p:cNvPr>
          <p:cNvSpPr txBox="1"/>
          <p:nvPr/>
        </p:nvSpPr>
        <p:spPr>
          <a:xfrm>
            <a:off x="685800" y="2362200"/>
            <a:ext cx="7772400" cy="1785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/>
              <a:t>purchaseByCustomerPerDay.writeStream</a:t>
            </a:r>
            <a:endParaRPr lang="en-US" sz="2200" dirty="0"/>
          </a:p>
          <a:p>
            <a:r>
              <a:rPr lang="en-US" sz="2200" dirty="0"/>
              <a:t>    .format("</a:t>
            </a:r>
            <a:r>
              <a:rPr lang="en-US" sz="2200" b="1" dirty="0"/>
              <a:t>console</a:t>
            </a:r>
            <a:r>
              <a:rPr lang="en-US" sz="2200" dirty="0"/>
              <a:t>") </a:t>
            </a:r>
          </a:p>
          <a:p>
            <a:r>
              <a:rPr lang="en-US" sz="2200" dirty="0"/>
              <a:t>    .</a:t>
            </a:r>
            <a:r>
              <a:rPr lang="en-US" sz="2200" dirty="0" err="1"/>
              <a:t>queryName</a:t>
            </a:r>
            <a:r>
              <a:rPr lang="en-US" sz="2200" dirty="0"/>
              <a:t>("customer_purchases_2")</a:t>
            </a:r>
          </a:p>
          <a:p>
            <a:r>
              <a:rPr lang="en-US" sz="2200" dirty="0"/>
              <a:t>    .</a:t>
            </a:r>
            <a:r>
              <a:rPr lang="en-US" sz="2200" dirty="0" err="1"/>
              <a:t>outputMode</a:t>
            </a:r>
            <a:r>
              <a:rPr lang="en-US" sz="2200" dirty="0"/>
              <a:t>("complete")</a:t>
            </a:r>
            <a:endParaRPr lang="en-US" sz="1800" dirty="0"/>
          </a:p>
          <a:p>
            <a:r>
              <a:rPr lang="en-US" sz="2200" dirty="0"/>
              <a:t>    .start()</a:t>
            </a:r>
          </a:p>
        </p:txBody>
      </p:sp>
    </p:spTree>
    <p:extLst>
      <p:ext uri="{BB962C8B-B14F-4D97-AF65-F5344CB8AC3E}">
        <p14:creationId xmlns:p14="http://schemas.microsoft.com/office/powerpoint/2010/main" val="129467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Machine Learning and Advanced 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provides a built-in library/API for large-scale machine learning (ML)</a:t>
            </a:r>
          </a:p>
          <a:p>
            <a:r>
              <a:rPr lang="en-US" dirty="0"/>
              <a:t>API has methods for data preprocessing as well as different kinds of ML tasks including regression, classification and clustering</a:t>
            </a:r>
          </a:p>
          <a:p>
            <a:pPr lvl="1"/>
            <a:r>
              <a:rPr lang="en-US" dirty="0"/>
              <a:t>Data munging (aka data wrangling) means transforming the raw data to a form that is appropriate for a ML algorithm  </a:t>
            </a:r>
          </a:p>
          <a:p>
            <a:r>
              <a:rPr lang="en-US" dirty="0"/>
              <a:t>We’ll look at an example that uses the k-means algorithm to cluster the retail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FFA835-833B-49C1-9A74-DA077E6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44324-D20F-4EDD-8A5D-BAC0D7EE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ML application consists of a sequence of steps</a:t>
            </a:r>
          </a:p>
          <a:p>
            <a:r>
              <a:rPr lang="en-US" dirty="0"/>
              <a:t>Spark’s ML API provides a set of abstractions that correspond to the main ML steps</a:t>
            </a:r>
          </a:p>
          <a:p>
            <a:r>
              <a:rPr lang="en-US" dirty="0"/>
              <a:t>Inputs and output are mostly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ECBD62-6D3D-4424-AD79-515755BC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D2937B-07EB-455B-BE8F-83AF5223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7" y="3810000"/>
            <a:ext cx="5605200" cy="1778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B2EF79-F625-4AE4-A142-565AF786350C}"/>
              </a:ext>
            </a:extLst>
          </p:cNvPr>
          <p:cNvSpPr txBox="1"/>
          <p:nvPr/>
        </p:nvSpPr>
        <p:spPr>
          <a:xfrm>
            <a:off x="1190847" y="5672890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Similarity between ML main steps and </a:t>
            </a:r>
            <a:r>
              <a:rPr lang="en-US" sz="1600" dirty="0" err="1"/>
              <a:t>MLlib</a:t>
            </a:r>
            <a:r>
              <a:rPr lang="en-US" sz="1600" dirty="0"/>
              <a:t> pipeline main concepts</a:t>
            </a:r>
          </a:p>
        </p:txBody>
      </p:sp>
    </p:spTree>
    <p:extLst>
      <p:ext uri="{BB962C8B-B14F-4D97-AF65-F5344CB8AC3E}">
        <p14:creationId xmlns:p14="http://schemas.microsoft.com/office/powerpoint/2010/main" val="207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z="2400" dirty="0" err="1"/>
              <a:t>MLlib</a:t>
            </a:r>
            <a:r>
              <a:rPr lang="en-US" sz="2400" dirty="0"/>
              <a:t> requires the data to be numerical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retail dataset contains different types of data </a:t>
            </a:r>
          </a:p>
          <a:p>
            <a:r>
              <a:rPr lang="en-US" sz="2400" dirty="0"/>
              <a:t>Transformers allow us to preprocess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A96A5B-89B2-4BF1-90F1-E4908B2EE182}"/>
              </a:ext>
            </a:extLst>
          </p:cNvPr>
          <p:cNvSpPr txBox="1"/>
          <p:nvPr/>
        </p:nvSpPr>
        <p:spPr>
          <a:xfrm>
            <a:off x="1005663" y="2057400"/>
            <a:ext cx="7132674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/>
              <a:t>staticDataFrame.printSchema</a:t>
            </a:r>
            <a:r>
              <a:rPr lang="en-US" sz="1800" dirty="0"/>
              <a:t>()</a:t>
            </a:r>
          </a:p>
          <a:p>
            <a:r>
              <a:rPr lang="en-US" sz="1800" dirty="0"/>
              <a:t>root</a:t>
            </a:r>
          </a:p>
          <a:p>
            <a:r>
              <a:rPr lang="en-US" sz="1800" dirty="0"/>
              <a:t> |-- </a:t>
            </a:r>
            <a:r>
              <a:rPr lang="en-US" sz="1800" dirty="0" err="1"/>
              <a:t>InvoiceNo</a:t>
            </a:r>
            <a:r>
              <a:rPr lang="en-US" sz="1800" dirty="0"/>
              <a:t>: string (</a:t>
            </a:r>
            <a:r>
              <a:rPr lang="en-US" sz="1800" dirty="0" err="1"/>
              <a:t>nullable</a:t>
            </a:r>
            <a:r>
              <a:rPr lang="en-US" sz="1800" dirty="0"/>
              <a:t> = true)</a:t>
            </a:r>
          </a:p>
          <a:p>
            <a:r>
              <a:rPr lang="en-US" sz="1800" dirty="0"/>
              <a:t> |-- </a:t>
            </a:r>
            <a:r>
              <a:rPr lang="en-US" sz="1800" dirty="0" err="1"/>
              <a:t>StockCode</a:t>
            </a:r>
            <a:r>
              <a:rPr lang="en-US" sz="1800" dirty="0"/>
              <a:t>: string (</a:t>
            </a:r>
            <a:r>
              <a:rPr lang="en-US" sz="1800" dirty="0" err="1"/>
              <a:t>nullable</a:t>
            </a:r>
            <a:r>
              <a:rPr lang="en-US" sz="1800" dirty="0"/>
              <a:t> = true)</a:t>
            </a:r>
          </a:p>
          <a:p>
            <a:r>
              <a:rPr lang="en-US" sz="1800" dirty="0"/>
              <a:t> |-- Description: string (</a:t>
            </a:r>
            <a:r>
              <a:rPr lang="en-US" sz="1800" dirty="0" err="1"/>
              <a:t>nullable</a:t>
            </a:r>
            <a:r>
              <a:rPr lang="en-US" sz="1800" dirty="0"/>
              <a:t> = true)</a:t>
            </a:r>
          </a:p>
          <a:p>
            <a:r>
              <a:rPr lang="en-US" sz="1800" dirty="0"/>
              <a:t> |-- Quantity: integer (</a:t>
            </a:r>
            <a:r>
              <a:rPr lang="en-US" sz="1800" dirty="0" err="1"/>
              <a:t>nullable</a:t>
            </a:r>
            <a:r>
              <a:rPr lang="en-US" sz="1800" dirty="0"/>
              <a:t> = true)</a:t>
            </a:r>
          </a:p>
          <a:p>
            <a:r>
              <a:rPr lang="en-US" sz="1800" dirty="0"/>
              <a:t> |-- </a:t>
            </a:r>
            <a:r>
              <a:rPr lang="en-US" sz="1800" dirty="0" err="1"/>
              <a:t>InvoiceDate</a:t>
            </a:r>
            <a:r>
              <a:rPr lang="en-US" sz="1800" dirty="0"/>
              <a:t>: timestamp (</a:t>
            </a:r>
            <a:r>
              <a:rPr lang="en-US" sz="1800" dirty="0" err="1"/>
              <a:t>nullable</a:t>
            </a:r>
            <a:r>
              <a:rPr lang="en-US" sz="1800" dirty="0"/>
              <a:t> = true)</a:t>
            </a:r>
          </a:p>
          <a:p>
            <a:r>
              <a:rPr lang="en-US" sz="1800" dirty="0"/>
              <a:t> |-- </a:t>
            </a:r>
            <a:r>
              <a:rPr lang="en-US" sz="1800" dirty="0" err="1"/>
              <a:t>UnitPrice</a:t>
            </a:r>
            <a:r>
              <a:rPr lang="en-US" sz="1800" dirty="0"/>
              <a:t>: double (</a:t>
            </a:r>
            <a:r>
              <a:rPr lang="en-US" sz="1800" dirty="0" err="1"/>
              <a:t>nullable</a:t>
            </a:r>
            <a:r>
              <a:rPr lang="en-US" sz="1800" dirty="0"/>
              <a:t> = true)</a:t>
            </a:r>
          </a:p>
          <a:p>
            <a:r>
              <a:rPr lang="en-US" sz="1800" dirty="0"/>
              <a:t> |-- </a:t>
            </a:r>
            <a:r>
              <a:rPr lang="en-US" sz="1800" dirty="0" err="1"/>
              <a:t>CustomerID</a:t>
            </a:r>
            <a:r>
              <a:rPr lang="en-US" sz="1800" dirty="0"/>
              <a:t>: double (</a:t>
            </a:r>
            <a:r>
              <a:rPr lang="en-US" sz="1800" dirty="0" err="1"/>
              <a:t>nullable</a:t>
            </a:r>
            <a:r>
              <a:rPr lang="en-US" sz="1800" dirty="0"/>
              <a:t> = true)</a:t>
            </a:r>
          </a:p>
          <a:p>
            <a:r>
              <a:rPr lang="en-US" sz="1800" dirty="0"/>
              <a:t> |-- Country: string (</a:t>
            </a:r>
            <a:r>
              <a:rPr lang="en-US" sz="1800" dirty="0" err="1"/>
              <a:t>nullable</a:t>
            </a:r>
            <a:r>
              <a:rPr lang="en-US" sz="1800" dirty="0"/>
              <a:t> = true)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70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Replace all null values in numeric columns by 0</a:t>
            </a:r>
          </a:p>
          <a:p>
            <a:r>
              <a:rPr lang="en-US" sz="2400" dirty="0"/>
              <a:t>Add a new column</a:t>
            </a:r>
          </a:p>
          <a:p>
            <a:r>
              <a:rPr lang="en-US" sz="2400" dirty="0"/>
              <a:t>Then, use coalesce(5) to combine and reduce partitions to 5 </a:t>
            </a:r>
          </a:p>
          <a:p>
            <a:r>
              <a:rPr lang="en-US" sz="2400" dirty="0"/>
              <a:t>Reducing number of partitions reduces parallelism but is useful when you have partitions with few elements</a:t>
            </a:r>
          </a:p>
          <a:p>
            <a:r>
              <a:rPr lang="en-US" sz="2400" dirty="0"/>
              <a:t>coalesce(5) does not perform a full shuffle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B228A9-7D77-4962-AFB5-1B6A6A311553}"/>
              </a:ext>
            </a:extLst>
          </p:cNvPr>
          <p:cNvSpPr txBox="1"/>
          <p:nvPr/>
        </p:nvSpPr>
        <p:spPr>
          <a:xfrm>
            <a:off x="685800" y="4464784"/>
            <a:ext cx="7772400" cy="1631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org.apache.spark.sql.functions.date_format</a:t>
            </a:r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preppedDataFrame</a:t>
            </a:r>
            <a:r>
              <a:rPr lang="en-US" sz="2000" dirty="0"/>
              <a:t> = </a:t>
            </a:r>
            <a:r>
              <a:rPr lang="en-US" sz="2000" dirty="0" err="1"/>
              <a:t>staticDataFrame</a:t>
            </a:r>
            <a:endParaRPr lang="en-US" sz="2000" dirty="0"/>
          </a:p>
          <a:p>
            <a:r>
              <a:rPr lang="en-US" sz="2000" dirty="0"/>
              <a:t>  .</a:t>
            </a:r>
            <a:r>
              <a:rPr lang="en-US" sz="2000" dirty="0" err="1"/>
              <a:t>na.fill</a:t>
            </a:r>
            <a:r>
              <a:rPr lang="en-US" sz="2000" dirty="0"/>
              <a:t>(0)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withColumn</a:t>
            </a:r>
            <a:r>
              <a:rPr lang="en-US" sz="2000" dirty="0"/>
              <a:t>("</a:t>
            </a:r>
            <a:r>
              <a:rPr lang="en-US" sz="2000" dirty="0" err="1"/>
              <a:t>day_of_week</a:t>
            </a:r>
            <a:r>
              <a:rPr lang="en-US" sz="2000" dirty="0"/>
              <a:t>", </a:t>
            </a:r>
            <a:r>
              <a:rPr lang="en-US" sz="2000" dirty="0" err="1"/>
              <a:t>date_format</a:t>
            </a:r>
            <a:r>
              <a:rPr lang="en-US" sz="2000" dirty="0"/>
              <a:t>($"</a:t>
            </a:r>
            <a:r>
              <a:rPr lang="en-US" sz="2000" dirty="0" err="1"/>
              <a:t>InvoiceDate</a:t>
            </a:r>
            <a:r>
              <a:rPr lang="en-US" sz="2000" dirty="0"/>
              <a:t>", "EEEE"))</a:t>
            </a:r>
          </a:p>
          <a:p>
            <a:r>
              <a:rPr lang="en-US" sz="2000" dirty="0"/>
              <a:t>  .coalesce(5)</a:t>
            </a:r>
          </a:p>
        </p:txBody>
      </p:sp>
    </p:spTree>
    <p:extLst>
      <p:ext uri="{BB962C8B-B14F-4D97-AF65-F5344CB8AC3E}">
        <p14:creationId xmlns:p14="http://schemas.microsoft.com/office/powerpoint/2010/main" val="33287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E0F10D-DF48-46FC-9EA0-142206AF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516DF3-46E5-48FF-B35A-FE440A43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needs to be split into a training dataset and testing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1677E8-896E-494F-92E6-FD9B439B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266DD5-D69E-454D-8083-091266AFB09A}"/>
              </a:ext>
            </a:extLst>
          </p:cNvPr>
          <p:cNvSpPr txBox="1"/>
          <p:nvPr/>
        </p:nvSpPr>
        <p:spPr>
          <a:xfrm>
            <a:off x="685800" y="2819400"/>
            <a:ext cx="7767084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trainDataFrame</a:t>
            </a:r>
            <a:r>
              <a:rPr lang="en-US" sz="2000" dirty="0"/>
              <a:t> = </a:t>
            </a:r>
            <a:r>
              <a:rPr lang="en-US" sz="2000" dirty="0" err="1"/>
              <a:t>preppedDataFrame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.where("</a:t>
            </a:r>
            <a:r>
              <a:rPr lang="en-US" sz="2000" dirty="0" err="1"/>
              <a:t>InvoiceDate</a:t>
            </a:r>
            <a:r>
              <a:rPr lang="en-US" sz="2000" dirty="0"/>
              <a:t> &lt; '2011-07-01'")</a:t>
            </a:r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testDataFrame</a:t>
            </a:r>
            <a:r>
              <a:rPr lang="en-US" sz="2000" dirty="0"/>
              <a:t> = </a:t>
            </a:r>
            <a:r>
              <a:rPr lang="en-US" sz="2000" dirty="0" err="1"/>
              <a:t>preppedDataFrame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.where("</a:t>
            </a:r>
            <a:r>
              <a:rPr lang="en-US" sz="2000" dirty="0" err="1"/>
              <a:t>InvoiceDate</a:t>
            </a:r>
            <a:r>
              <a:rPr lang="en-US" sz="2000" dirty="0"/>
              <a:t> &gt;= '2011-07-01'")</a:t>
            </a:r>
          </a:p>
          <a:p>
            <a:endParaRPr lang="en-US" sz="2000" dirty="0"/>
          </a:p>
          <a:p>
            <a:r>
              <a:rPr lang="en-US" sz="2000" dirty="0" err="1"/>
              <a:t>trainDataFrame.count</a:t>
            </a:r>
            <a:r>
              <a:rPr lang="en-US" sz="2000" dirty="0"/>
              <a:t>()  //245903</a:t>
            </a:r>
          </a:p>
          <a:p>
            <a:endParaRPr lang="en-US" sz="2000" dirty="0"/>
          </a:p>
          <a:p>
            <a:r>
              <a:rPr lang="en-US" sz="2000" dirty="0" err="1"/>
              <a:t>testDataFrame.count</a:t>
            </a:r>
            <a:r>
              <a:rPr lang="en-US" sz="2000" dirty="0"/>
              <a:t>()   //296006 </a:t>
            </a:r>
          </a:p>
        </p:txBody>
      </p:sp>
    </p:spTree>
    <p:extLst>
      <p:ext uri="{BB962C8B-B14F-4D97-AF65-F5344CB8AC3E}">
        <p14:creationId xmlns:p14="http://schemas.microsoft.com/office/powerpoint/2010/main" val="37439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7C617-B89E-4CF4-82BA-4A4C90A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B3026D-E22E-4E0D-9566-5A8718EE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provides transformers to help preprocess data</a:t>
            </a:r>
          </a:p>
          <a:p>
            <a:r>
              <a:rPr lang="en-US" dirty="0"/>
              <a:t>Transformers transform data in a </a:t>
            </a:r>
            <a:r>
              <a:rPr lang="en-US" dirty="0" err="1"/>
              <a:t>DataFrame</a:t>
            </a:r>
            <a:r>
              <a:rPr lang="en-US" dirty="0"/>
              <a:t> by manipulating one or more columns during the feature engineering step</a:t>
            </a:r>
          </a:p>
          <a:p>
            <a:r>
              <a:rPr lang="en-US" dirty="0"/>
              <a:t>They allow us to add columns (features), convert column values from text to numerical values, and normalizing 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1DC67E-3C37-4232-87A5-AF7ED3A0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D77707-25EC-4838-8A12-048BA4B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DB73F2-87D9-4DB0-A266-AAD3F630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transformer transforms data in an input column, and stores the result in an output </a:t>
            </a:r>
            <a:r>
              <a:rPr lang="en-US" dirty="0" smtClean="0"/>
              <a:t>column</a:t>
            </a:r>
            <a:endParaRPr lang="en-US" dirty="0"/>
          </a:p>
          <a:p>
            <a:r>
              <a:rPr lang="en-US" dirty="0"/>
              <a:t>The input column and output column names can be specified during the construction of a </a:t>
            </a:r>
            <a:r>
              <a:rPr lang="en-US" dirty="0" smtClean="0"/>
              <a:t>transformer</a:t>
            </a:r>
            <a:endParaRPr lang="en-US" dirty="0"/>
          </a:p>
          <a:p>
            <a:r>
              <a:rPr lang="en-US" dirty="0"/>
              <a:t>If they are not specified, the default column names ("</a:t>
            </a:r>
            <a:r>
              <a:rPr lang="en-US" dirty="0" err="1"/>
              <a:t>inputCol</a:t>
            </a:r>
            <a:r>
              <a:rPr lang="en-US" dirty="0"/>
              <a:t>", "</a:t>
            </a:r>
            <a:r>
              <a:rPr lang="en-US" dirty="0" err="1"/>
              <a:t>outputCol</a:t>
            </a:r>
            <a:r>
              <a:rPr lang="en-US" dirty="0"/>
              <a:t>") will be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72C32B-354B-4BAA-8E94-64973FCD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A6C1643-CF0F-4AE7-B0F4-EE29D62D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288474"/>
            <a:ext cx="3918450" cy="5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5D694-A7BD-4E6E-9BBE-6E1B3903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2A8F83-DABA-4DB7-BC01-67242758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CC17A9B-01BB-43F0-9A5D-234D4075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convert </a:t>
            </a:r>
            <a:r>
              <a:rPr lang="en-US" dirty="0" err="1"/>
              <a:t>day_of_week</a:t>
            </a:r>
            <a:r>
              <a:rPr lang="en-US" dirty="0"/>
              <a:t> to numerical values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835BACF8-1DD0-405F-B17E-D87890E2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371600"/>
            <a:ext cx="7772400" cy="36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70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A60731-3D73-41F9-9506-A2FCB1FE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StringIndexer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DBF06-81AF-49FD-B1D6-58B49270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converts string values into numerical values</a:t>
            </a:r>
          </a:p>
          <a:p>
            <a:r>
              <a:rPr lang="en-US" dirty="0"/>
              <a:t>Most frequent value is encoded 0, second most frequent as 1, …etc.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FBFFD7-E552-4B4A-A406-33A7223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2B7226F-923D-4565-815F-0A5D01784475}"/>
              </a:ext>
            </a:extLst>
          </p:cNvPr>
          <p:cNvSpPr txBox="1"/>
          <p:nvPr/>
        </p:nvSpPr>
        <p:spPr>
          <a:xfrm>
            <a:off x="838200" y="3148280"/>
            <a:ext cx="77724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org.apache.spark.ml.feature.StringIndexer</a:t>
            </a:r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indexer = new </a:t>
            </a:r>
            <a:r>
              <a:rPr lang="en-US" sz="2000" dirty="0" err="1"/>
              <a:t>StringIndexer</a:t>
            </a:r>
            <a:r>
              <a:rPr lang="en-US" sz="2000" dirty="0"/>
              <a:t>()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setInputCol</a:t>
            </a:r>
            <a:r>
              <a:rPr lang="en-US" sz="2000" dirty="0"/>
              <a:t>("</a:t>
            </a:r>
            <a:r>
              <a:rPr lang="en-US" sz="2000" dirty="0" err="1"/>
              <a:t>day_of_week</a:t>
            </a:r>
            <a:r>
              <a:rPr lang="en-US" sz="2000" dirty="0"/>
              <a:t>")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setOutputCol</a:t>
            </a:r>
            <a:r>
              <a:rPr lang="en-US" sz="2000" dirty="0"/>
              <a:t>("</a:t>
            </a:r>
            <a:r>
              <a:rPr lang="en-US" sz="2000" dirty="0" err="1"/>
              <a:t>day_of_week_index</a:t>
            </a:r>
            <a:r>
              <a:rPr lang="en-US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729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408E6-CFDA-4D9D-AA9B-E697270D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Datasets: Type-Safe Structured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C66CCE-6F82-4214-843B-ACAF8081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type</a:t>
            </a:r>
          </a:p>
          <a:p>
            <a:r>
              <a:rPr lang="en-US" dirty="0"/>
              <a:t>Type-safe</a:t>
            </a:r>
          </a:p>
          <a:p>
            <a:r>
              <a:rPr lang="en-US" dirty="0"/>
              <a:t>With </a:t>
            </a:r>
            <a:r>
              <a:rPr lang="en-US" dirty="0" err="1"/>
              <a:t>DataSet</a:t>
            </a:r>
            <a:r>
              <a:rPr lang="en-US" dirty="0"/>
              <a:t>, you write a case class that specifies the structure of the DS</a:t>
            </a:r>
          </a:p>
          <a:p>
            <a:r>
              <a:rPr lang="en-US" dirty="0"/>
              <a:t>Each record in the DS follows the type of the class</a:t>
            </a:r>
          </a:p>
          <a:p>
            <a:r>
              <a:rPr lang="en-US" dirty="0" err="1"/>
              <a:t>DataSet</a:t>
            </a:r>
            <a:r>
              <a:rPr lang="en-US" dirty="0"/>
              <a:t> API cannot be used with Python or 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594683-19C9-4630-B2F9-2056431E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F3275-B06E-4B19-8234-FF79677A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OneHotEncoder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458C03-5CB7-4E33-A9F7-450128A3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StringIndexer</a:t>
            </a:r>
            <a:r>
              <a:rPr lang="en-US" dirty="0"/>
              <a:t> is ordinal values (0, 1, …etc.) that suggest an order</a:t>
            </a:r>
          </a:p>
          <a:p>
            <a:r>
              <a:rPr lang="en-US" dirty="0"/>
              <a:t>Monday could be encoded as 2 and Sunday as 5, which may suggest that Sunday is greater than Monday, which is incorrect</a:t>
            </a:r>
          </a:p>
          <a:p>
            <a:r>
              <a:rPr lang="en-US" dirty="0"/>
              <a:t>To fix this, we use </a:t>
            </a:r>
            <a:r>
              <a:rPr lang="en-US" dirty="0" err="1"/>
              <a:t>OneHotEncoder</a:t>
            </a:r>
            <a:r>
              <a:rPr lang="en-US" dirty="0"/>
              <a:t>, which maps ordinal values into a binary vector and flags the current value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F4A69C-D113-4DA3-BCE8-F0EAC256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D2EC4B-8F6E-4663-9320-0571D744708A}"/>
              </a:ext>
            </a:extLst>
          </p:cNvPr>
          <p:cNvSpPr txBox="1"/>
          <p:nvPr/>
        </p:nvSpPr>
        <p:spPr>
          <a:xfrm>
            <a:off x="685800" y="5153561"/>
            <a:ext cx="77724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org.apache.spark.ml.feature.OneHotEncoder</a:t>
            </a:r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encoder = new </a:t>
            </a:r>
            <a:r>
              <a:rPr lang="en-US" sz="2000" dirty="0" err="1"/>
              <a:t>OneHotEncoder</a:t>
            </a:r>
            <a:r>
              <a:rPr lang="en-US" sz="2000" dirty="0"/>
              <a:t>()</a:t>
            </a:r>
          </a:p>
          <a:p>
            <a:r>
              <a:rPr lang="en-US" sz="2000" dirty="0"/>
              <a:t>   .</a:t>
            </a:r>
            <a:r>
              <a:rPr lang="en-US" sz="2000" dirty="0" err="1"/>
              <a:t>setInputCol</a:t>
            </a:r>
            <a:r>
              <a:rPr lang="en-US" sz="2000" dirty="0"/>
              <a:t>("</a:t>
            </a:r>
            <a:r>
              <a:rPr lang="en-US" sz="2000" dirty="0" err="1"/>
              <a:t>day_of_week_index</a:t>
            </a:r>
            <a:r>
              <a:rPr lang="en-US" sz="2000" dirty="0"/>
              <a:t>")</a:t>
            </a:r>
          </a:p>
          <a:p>
            <a:r>
              <a:rPr lang="en-US" sz="2000" dirty="0"/>
              <a:t>   .</a:t>
            </a:r>
            <a:r>
              <a:rPr lang="en-US" sz="2000" dirty="0" err="1"/>
              <a:t>setOutputCol</a:t>
            </a:r>
            <a:r>
              <a:rPr lang="en-US" sz="2000" dirty="0"/>
              <a:t>("</a:t>
            </a:r>
            <a:r>
              <a:rPr lang="en-US" sz="2000" dirty="0" err="1"/>
              <a:t>day_of_week_encoded</a:t>
            </a:r>
            <a:r>
              <a:rPr lang="en-US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138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F69EBC-D912-4013-BD3B-1E7A6391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VectorAssembler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7FDDAC-66CF-4D83-94D3-DDB8C3F1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combines a set of individual columns into a vector column (or matrix, or 2D array). </a:t>
            </a:r>
          </a:p>
          <a:p>
            <a:r>
              <a:rPr lang="en-US" dirty="0"/>
              <a:t>In ML, this is equivalent to combining individual features into a dataset over all the features</a:t>
            </a:r>
          </a:p>
          <a:p>
            <a:r>
              <a:rPr lang="en-US" dirty="0"/>
              <a:t>Each input column must be of type: numeric, Boolean, or vector </a:t>
            </a:r>
          </a:p>
          <a:p>
            <a:r>
              <a:rPr lang="en-US" dirty="0"/>
              <a:t>The output vector column contains the values of all the columns in the specified order </a:t>
            </a:r>
          </a:p>
          <a:p>
            <a:r>
              <a:rPr lang="en-US" dirty="0"/>
              <a:t>All ML algorithms in Spark take as input a vector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8FF64B-B967-4710-B69F-07A3EE2B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16" y="12192"/>
            <a:ext cx="7772400" cy="838200"/>
          </a:xfrm>
        </p:spPr>
        <p:txBody>
          <a:bodyPr/>
          <a:lstStyle/>
          <a:p>
            <a:r>
              <a:rPr lang="en-US" sz="3200" dirty="0" err="1"/>
              <a:t>VectorAssembler</a:t>
            </a:r>
            <a:r>
              <a:rPr lang="en-US" sz="3200" dirty="0"/>
              <a:t>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2" y="711246"/>
            <a:ext cx="7772400" cy="4572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802F38-15C6-4F13-BE8B-B8AC4FAE360F}"/>
              </a:ext>
            </a:extLst>
          </p:cNvPr>
          <p:cNvSpPr txBox="1"/>
          <p:nvPr/>
        </p:nvSpPr>
        <p:spPr>
          <a:xfrm>
            <a:off x="914400" y="732582"/>
            <a:ext cx="7772400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org.apache.spark.ml.feature.VectorAssembler</a:t>
            </a:r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arrival_features</a:t>
            </a:r>
            <a:r>
              <a:rPr lang="en-US" sz="2000" dirty="0"/>
              <a:t>  = </a:t>
            </a:r>
            <a:r>
              <a:rPr lang="en-US" sz="2000" dirty="0" err="1"/>
              <a:t>spark.createDataFrame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Seq</a:t>
            </a:r>
            <a:r>
              <a:rPr lang="en-US" sz="2000" dirty="0"/>
              <a:t>((18, 95.1, true), (5, 65.7, true), (15, 31.5, false), (14, 40.5, false) ))</a:t>
            </a:r>
            <a:br>
              <a:rPr lang="en-US" sz="2000" dirty="0"/>
            </a:br>
            <a:r>
              <a:rPr lang="en-US" sz="2000" dirty="0"/>
              <a:t>  .</a:t>
            </a:r>
            <a:r>
              <a:rPr lang="en-US" sz="2000" dirty="0" err="1"/>
              <a:t>toDF</a:t>
            </a:r>
            <a:r>
              <a:rPr lang="en-US" sz="2000" dirty="0"/>
              <a:t>("hour", "temperature", "</a:t>
            </a:r>
            <a:r>
              <a:rPr lang="en-US" sz="2000" dirty="0" err="1"/>
              <a:t>on_time</a:t>
            </a:r>
            <a:r>
              <a:rPr lang="en-US" sz="2000" dirty="0"/>
              <a:t>")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assembler = new </a:t>
            </a:r>
            <a:r>
              <a:rPr lang="en-US" sz="2000" dirty="0" err="1"/>
              <a:t>VectorAssembler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.</a:t>
            </a:r>
            <a:r>
              <a:rPr lang="en-US" sz="2000" dirty="0" err="1"/>
              <a:t>setInputCols</a:t>
            </a:r>
            <a:r>
              <a:rPr lang="en-US" sz="2000" dirty="0"/>
              <a:t>(Array("hour", "temperature", "</a:t>
            </a:r>
            <a:r>
              <a:rPr lang="en-US" sz="2000" dirty="0" err="1"/>
              <a:t>on_time</a:t>
            </a:r>
            <a:r>
              <a:rPr lang="en-US" sz="2000" dirty="0"/>
              <a:t>"))</a:t>
            </a:r>
            <a:br>
              <a:rPr lang="en-US" sz="2000" dirty="0"/>
            </a:br>
            <a:r>
              <a:rPr lang="en-US" sz="2000" dirty="0"/>
              <a:t>    .</a:t>
            </a:r>
            <a:r>
              <a:rPr lang="en-US" sz="2000" dirty="0" err="1"/>
              <a:t>setOutputCol</a:t>
            </a:r>
            <a:r>
              <a:rPr lang="en-US" sz="2000" dirty="0"/>
              <a:t>("features")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output = </a:t>
            </a:r>
            <a:r>
              <a:rPr lang="en-US" sz="2000" dirty="0" err="1"/>
              <a:t>assembler.transform</a:t>
            </a:r>
            <a:r>
              <a:rPr lang="en-US" sz="2000" dirty="0"/>
              <a:t>(</a:t>
            </a:r>
            <a:r>
              <a:rPr lang="en-US" sz="2000" dirty="0" err="1"/>
              <a:t>arrival_features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output.show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35789"/>
            <a:ext cx="3838575" cy="2371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43" y="3751831"/>
            <a:ext cx="28575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Preprocessing the Data - </a:t>
            </a:r>
            <a:r>
              <a:rPr lang="en-US" sz="3200" dirty="0" err="1"/>
              <a:t>VectorAssembler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7802F38-15C6-4F13-BE8B-B8AC4FAE360F}"/>
              </a:ext>
            </a:extLst>
          </p:cNvPr>
          <p:cNvSpPr txBox="1"/>
          <p:nvPr/>
        </p:nvSpPr>
        <p:spPr>
          <a:xfrm>
            <a:off x="685800" y="1905000"/>
            <a:ext cx="77724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org.apache.spark.ml.feature.VectorAssembler</a:t>
            </a:r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vectorAssembler</a:t>
            </a:r>
            <a:r>
              <a:rPr lang="en-US" sz="2000" dirty="0"/>
              <a:t> = new </a:t>
            </a:r>
            <a:r>
              <a:rPr lang="en-US" sz="2000" dirty="0" err="1"/>
              <a:t>VectorAssembler</a:t>
            </a:r>
            <a:r>
              <a:rPr lang="en-US" sz="2000" dirty="0"/>
              <a:t>()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setInputCols</a:t>
            </a:r>
            <a:r>
              <a:rPr lang="en-US" sz="2000" dirty="0"/>
              <a:t>(Array("</a:t>
            </a:r>
            <a:r>
              <a:rPr lang="en-US" sz="2000" dirty="0" err="1"/>
              <a:t>UnitPrice</a:t>
            </a:r>
            <a:r>
              <a:rPr lang="en-US" sz="2000" dirty="0"/>
              <a:t>", "Quantity", "</a:t>
            </a:r>
            <a:r>
              <a:rPr lang="en-US" sz="2000" dirty="0" err="1"/>
              <a:t>day_of_week_encoded</a:t>
            </a:r>
            <a:r>
              <a:rPr lang="en-US" sz="2000" dirty="0"/>
              <a:t>"))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setOutputCol</a:t>
            </a:r>
            <a:r>
              <a:rPr lang="en-US" sz="2000" dirty="0"/>
              <a:t>("features")</a:t>
            </a:r>
          </a:p>
        </p:txBody>
      </p:sp>
    </p:spTree>
    <p:extLst>
      <p:ext uri="{BB962C8B-B14F-4D97-AF65-F5344CB8AC3E}">
        <p14:creationId xmlns:p14="http://schemas.microsoft.com/office/powerpoint/2010/main" val="40659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dirty="0"/>
              <a:t>An estimator is one of two things</a:t>
            </a:r>
          </a:p>
          <a:p>
            <a:r>
              <a:rPr lang="en-US" dirty="0"/>
              <a:t>A ML algorithm that we can train/fit on data to get a model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A kind of transformer that we can fit on some data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StringIndexer</a:t>
            </a:r>
            <a:endParaRPr lang="en-US" dirty="0"/>
          </a:p>
          <a:p>
            <a:pPr lvl="1"/>
            <a:r>
              <a:rPr lang="en-US" dirty="0"/>
              <a:t>It requires two passes over the data: first pass to find the frequencies. Second pass to do the encoding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4A9510-01AC-4C74-B499-E2402AEE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651568"/>
            <a:ext cx="5190000" cy="7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estimator has a function called </a:t>
            </a:r>
            <a:r>
              <a:rPr lang="en-US" b="1" dirty="0"/>
              <a:t>fit</a:t>
            </a:r>
            <a:r>
              <a:rPr lang="en-US" dirty="0"/>
              <a:t> that applies an algorithm on the input column of a DF </a:t>
            </a:r>
          </a:p>
          <a:p>
            <a:r>
              <a:rPr lang="en-US" dirty="0"/>
              <a:t>The result is encapsulated in an object called Model, that represents a ML algorithm and is  a </a:t>
            </a:r>
            <a:r>
              <a:rPr lang="en-US" dirty="0" smtClean="0"/>
              <a:t>Transformer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4A9510-01AC-4C74-B499-E2402AEE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14800"/>
            <a:ext cx="5190000" cy="7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Pipelining the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pipeline allows you to set up a dataflow of the relevant transformations that data will go through</a:t>
            </a:r>
          </a:p>
          <a:p>
            <a:r>
              <a:rPr lang="en-US" dirty="0"/>
              <a:t>Any data that we need to transform can go through the same exact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EC732F-7682-411C-91F9-1C0207F718E1}"/>
              </a:ext>
            </a:extLst>
          </p:cNvPr>
          <p:cNvSpPr txBox="1"/>
          <p:nvPr/>
        </p:nvSpPr>
        <p:spPr>
          <a:xfrm>
            <a:off x="685800" y="4015148"/>
            <a:ext cx="77724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org.apache.spark.ml.Pipeline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transformationPipeline</a:t>
            </a:r>
            <a:r>
              <a:rPr lang="en-US" sz="2000" dirty="0"/>
              <a:t> = new Pipeline()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setStages</a:t>
            </a:r>
            <a:r>
              <a:rPr lang="en-US" sz="2000" dirty="0"/>
              <a:t>(Array(indexer, encoder, </a:t>
            </a:r>
            <a:r>
              <a:rPr lang="en-US" sz="2000" dirty="0" err="1"/>
              <a:t>vectorAssembler</a:t>
            </a:r>
            <a:r>
              <a:rPr 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840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71DDA-3279-46FC-983C-DF6629E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Training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7C39C2-5DE5-43C4-A071-66880368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for training is a two-step process </a:t>
            </a:r>
          </a:p>
          <a:p>
            <a:r>
              <a:rPr lang="en-US" dirty="0"/>
              <a:t>First, call the Pipeline’s </a:t>
            </a:r>
            <a:r>
              <a:rPr lang="en-US" b="1" dirty="0"/>
              <a:t>fit()</a:t>
            </a:r>
            <a:r>
              <a:rPr lang="en-US" dirty="0"/>
              <a:t> method </a:t>
            </a:r>
          </a:p>
          <a:p>
            <a:pPr lvl="1"/>
            <a:r>
              <a:rPr lang="en-US" dirty="0"/>
              <a:t>This calls the </a:t>
            </a:r>
            <a:r>
              <a:rPr lang="en-US" b="1" dirty="0"/>
              <a:t>transform()</a:t>
            </a:r>
            <a:r>
              <a:rPr lang="en-US" dirty="0"/>
              <a:t> method of each Transformer and </a:t>
            </a:r>
            <a:r>
              <a:rPr lang="en-US" b="1" dirty="0"/>
              <a:t>fit()</a:t>
            </a:r>
            <a:r>
              <a:rPr lang="en-US" dirty="0"/>
              <a:t> method of each Estimator in the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B292D7-9602-4E3E-8FA6-0A501B558D5B}"/>
              </a:ext>
            </a:extLst>
          </p:cNvPr>
          <p:cNvSpPr txBox="1"/>
          <p:nvPr/>
        </p:nvSpPr>
        <p:spPr>
          <a:xfrm>
            <a:off x="685800" y="3810000"/>
            <a:ext cx="77724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fittedPipeline</a:t>
            </a:r>
            <a:r>
              <a:rPr lang="en-US" sz="2000" dirty="0"/>
              <a:t> = </a:t>
            </a:r>
            <a:r>
              <a:rPr lang="en-US" sz="2000" dirty="0" err="1"/>
              <a:t>transformationPipeline.</a:t>
            </a:r>
            <a:r>
              <a:rPr lang="en-US" sz="2000" b="1" dirty="0" err="1"/>
              <a:t>fit</a:t>
            </a:r>
            <a:r>
              <a:rPr lang="en-US" sz="2000" dirty="0"/>
              <a:t>(</a:t>
            </a:r>
            <a:r>
              <a:rPr lang="en-US" sz="2000" dirty="0" err="1"/>
              <a:t>trainDataFrame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2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A70656-FCD9-4A9F-8006-29A61E93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Training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4886F8-FAE8-4026-B7D8-92B23BF4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Second, call the fitted Pipeline’s </a:t>
            </a:r>
            <a:r>
              <a:rPr lang="en-US" b="1" dirty="0"/>
              <a:t>transform() </a:t>
            </a:r>
            <a:r>
              <a:rPr lang="en-US" dirty="0"/>
              <a:t>method on the training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277D91-2552-47FF-8297-67655CCB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45E9CF5-AB74-4B72-A7DD-699E61AE2CC4}"/>
              </a:ext>
            </a:extLst>
          </p:cNvPr>
          <p:cNvSpPr txBox="1"/>
          <p:nvPr/>
        </p:nvSpPr>
        <p:spPr>
          <a:xfrm>
            <a:off x="685800" y="2667000"/>
            <a:ext cx="77724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transformedTraining</a:t>
            </a:r>
            <a:r>
              <a:rPr lang="en-US" sz="2000" dirty="0"/>
              <a:t> = </a:t>
            </a:r>
            <a:r>
              <a:rPr lang="en-US" sz="2000" dirty="0" err="1"/>
              <a:t>fittedPipeline.transform</a:t>
            </a:r>
            <a:r>
              <a:rPr lang="en-US" sz="2000" dirty="0"/>
              <a:t>(</a:t>
            </a:r>
            <a:r>
              <a:rPr lang="en-US" sz="2000" dirty="0" err="1"/>
              <a:t>trainDataFrame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00F489-FF7D-423E-BBD3-253E449D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3EFDBC-A9B6-4109-B785-DFB1A84F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is an optimization techniques that allows us to store a copy of a transformed dataset in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we can access it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E8C39C-F109-4520-9885-C07B28D2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A2C792A-4D7B-40D0-96E6-CD3F7D982DE6}"/>
              </a:ext>
            </a:extLst>
          </p:cNvPr>
          <p:cNvSpPr txBox="1"/>
          <p:nvPr/>
        </p:nvSpPr>
        <p:spPr>
          <a:xfrm>
            <a:off x="1143000" y="3228945"/>
            <a:ext cx="5562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transformedTraining.cache</a:t>
            </a:r>
            <a:r>
              <a:rPr lang="en-US" sz="20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79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3804E-16C9-4CB3-AD90-8D8F4284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004E0-D74B-4E7E-B523-AA942CE9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load data as a DS, convert it to DF as needed, back to DS, and use SQL as needed</a:t>
            </a:r>
          </a:p>
          <a:p>
            <a:r>
              <a:rPr lang="en-US" dirty="0"/>
              <a:t>When you collect a DS, you will get objects of the proper type of the Dataset (case class) </a:t>
            </a:r>
          </a:p>
          <a:p>
            <a:r>
              <a:rPr lang="en-US" dirty="0"/>
              <a:t>This makes it easy to perform manipulation in a distributed and a local manner without much code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1BFDCF-A42C-4FD4-B282-01C6C880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3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9A49C-3B89-4B6F-B02C-B1A958B4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F64BC2-ACF8-4D2B-A743-83344F68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import the model and instantiate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0713D2-2F5B-4463-A618-E97B2A8B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3AE457-C069-4D5D-A897-9ABA8AB2A99B}"/>
              </a:ext>
            </a:extLst>
          </p:cNvPr>
          <p:cNvSpPr txBox="1"/>
          <p:nvPr/>
        </p:nvSpPr>
        <p:spPr>
          <a:xfrm>
            <a:off x="685800" y="2181438"/>
            <a:ext cx="7772400" cy="1631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org.apache.spark.ml.clustering.Kmeans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kmeans</a:t>
            </a:r>
            <a:r>
              <a:rPr lang="en-US" sz="2000" dirty="0"/>
              <a:t> = new </a:t>
            </a:r>
            <a:r>
              <a:rPr lang="en-US" sz="2000" dirty="0" err="1"/>
              <a:t>KMeans</a:t>
            </a:r>
            <a:r>
              <a:rPr lang="en-US" sz="2000" dirty="0"/>
              <a:t>()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setK</a:t>
            </a:r>
            <a:r>
              <a:rPr lang="en-US" sz="2000" dirty="0"/>
              <a:t>(20)</a:t>
            </a:r>
          </a:p>
          <a:p>
            <a:r>
              <a:rPr lang="en-US" sz="2000" dirty="0"/>
              <a:t>  .</a:t>
            </a:r>
            <a:r>
              <a:rPr lang="en-US" sz="2000" dirty="0" err="1"/>
              <a:t>setSeed</a:t>
            </a:r>
            <a:r>
              <a:rPr lang="en-US" sz="2000" dirty="0"/>
              <a:t>(1L)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51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9246C8-4113-404B-81A8-AA392A2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3A5A30-282F-4AB2-8372-C66731D2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Second, train the model on the dataset by calling its fit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the trained model to cluster the test dataset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5A3E1C-6103-4817-99E9-DF1D713E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982B8D-D8A0-4E60-BA35-99209F4B06CB}"/>
              </a:ext>
            </a:extLst>
          </p:cNvPr>
          <p:cNvSpPr txBox="1"/>
          <p:nvPr/>
        </p:nvSpPr>
        <p:spPr>
          <a:xfrm>
            <a:off x="685800" y="2613392"/>
            <a:ext cx="77724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kmModel</a:t>
            </a:r>
            <a:r>
              <a:rPr lang="en-US" sz="2000" dirty="0"/>
              <a:t> = </a:t>
            </a:r>
            <a:r>
              <a:rPr lang="en-US" sz="2000" dirty="0" err="1"/>
              <a:t>kmeans.fit</a:t>
            </a:r>
            <a:r>
              <a:rPr lang="en-US" sz="2000" dirty="0"/>
              <a:t>(</a:t>
            </a:r>
            <a:r>
              <a:rPr lang="en-US" sz="2000" dirty="0" err="1"/>
              <a:t>transformedTraining</a:t>
            </a:r>
            <a:r>
              <a:rPr lang="en-US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87313D-6012-4BF1-A20F-A71E95F0E168}"/>
              </a:ext>
            </a:extLst>
          </p:cNvPr>
          <p:cNvSpPr txBox="1"/>
          <p:nvPr/>
        </p:nvSpPr>
        <p:spPr>
          <a:xfrm>
            <a:off x="685800" y="4648200"/>
            <a:ext cx="7772400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transformedTest</a:t>
            </a:r>
            <a:r>
              <a:rPr lang="en-US" sz="1600" dirty="0"/>
              <a:t> = </a:t>
            </a:r>
            <a:r>
              <a:rPr lang="en-US" sz="1600" dirty="0" err="1"/>
              <a:t>fittedPipeline.transform</a:t>
            </a:r>
            <a:r>
              <a:rPr lang="en-US" sz="1600" dirty="0"/>
              <a:t>(</a:t>
            </a:r>
            <a:r>
              <a:rPr lang="en-US" sz="1600" dirty="0" err="1"/>
              <a:t>testDataFrame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6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7026B5-C309-4F8C-BB07-97785AF1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F35F23-3DF3-414D-AFA9-44423778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method </a:t>
            </a:r>
            <a:r>
              <a:rPr lang="en-US" dirty="0" err="1"/>
              <a:t>computeCost</a:t>
            </a:r>
            <a:r>
              <a:rPr lang="en-US" dirty="0"/>
              <a:t> returns the sum of the squared distances of the samples from their nearest cluster centers</a:t>
            </a:r>
          </a:p>
          <a:p>
            <a:r>
              <a:rPr lang="en-US" dirty="0"/>
              <a:t>You can print the clusters’ centers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F8F16A-35A5-4E76-A502-2FF5C312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2174A6-373E-4717-9B68-4DEBF9886CA9}"/>
              </a:ext>
            </a:extLst>
          </p:cNvPr>
          <p:cNvSpPr txBox="1"/>
          <p:nvPr/>
        </p:nvSpPr>
        <p:spPr>
          <a:xfrm>
            <a:off x="964642" y="1752600"/>
            <a:ext cx="7467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/>
              <a:t>kmModel.computeCost</a:t>
            </a:r>
            <a:r>
              <a:rPr lang="en-US" sz="1800" dirty="0"/>
              <a:t>(</a:t>
            </a:r>
            <a:r>
              <a:rPr lang="en-US" sz="1800" dirty="0" err="1"/>
              <a:t>transformedTraining</a:t>
            </a:r>
            <a:r>
              <a:rPr lang="en-US" sz="1800" dirty="0"/>
              <a:t>)</a:t>
            </a:r>
          </a:p>
          <a:p>
            <a:r>
              <a:rPr lang="en-US" sz="1800" dirty="0"/>
              <a:t>//res23: Double = 8.455373996537484E7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EC64FD-FE8B-4F23-8B17-5C6B7709DEA1}"/>
              </a:ext>
            </a:extLst>
          </p:cNvPr>
          <p:cNvSpPr txBox="1"/>
          <p:nvPr/>
        </p:nvSpPr>
        <p:spPr>
          <a:xfrm>
            <a:off x="1027814" y="4471475"/>
            <a:ext cx="7467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/>
              <a:t>println</a:t>
            </a:r>
            <a:r>
              <a:rPr lang="en-US" sz="1800" dirty="0"/>
              <a:t>("Cluster Centers: ")</a:t>
            </a:r>
          </a:p>
          <a:p>
            <a:r>
              <a:rPr lang="en-US" sz="1800" dirty="0" err="1"/>
              <a:t>kmModel.clusterCenters.foreach</a:t>
            </a:r>
            <a:r>
              <a:rPr lang="en-US" sz="1800" dirty="0"/>
              <a:t>(</a:t>
            </a:r>
            <a:r>
              <a:rPr lang="en-US" sz="1800" dirty="0" err="1"/>
              <a:t>println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8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5ADBAF-A0F6-4144-B69C-51E8B26D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Low Level APIs (RDDs) – Chapter 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FEE4558-B820-427C-A6A2-C1D8A57D7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RDD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Resilient Distributed Dataset</a:t>
                </a:r>
              </a:p>
              <a:p>
                <a:pPr lvl="1"/>
                <a:r>
                  <a:rPr lang="en-US" sz="2000" dirty="0"/>
                  <a:t>immutable, partitioned collection of records</a:t>
                </a:r>
              </a:p>
              <a:p>
                <a:r>
                  <a:rPr lang="en-US" dirty="0"/>
                  <a:t>RDDs were the primary API in the Spark 1.X </a:t>
                </a:r>
              </a:p>
              <a:p>
                <a:r>
                  <a:rPr lang="en-US" dirty="0"/>
                  <a:t>Still available in 2.X, but they are not as commonly used</a:t>
                </a:r>
              </a:p>
              <a:p>
                <a:r>
                  <a:rPr lang="en-US" dirty="0"/>
                  <a:t>All Spark code compile down to </a:t>
                </a:r>
                <a:r>
                  <a:rPr lang="en-US" dirty="0" smtClean="0"/>
                  <a:t>RDDs </a:t>
                </a:r>
                <a:endParaRPr lang="en-US" dirty="0"/>
              </a:p>
              <a:p>
                <a:pPr lvl="1"/>
                <a:r>
                  <a:rPr lang="en-US" sz="2000" dirty="0"/>
                  <a:t>DF transformation becomes a set of RDD transformations</a:t>
                </a:r>
              </a:p>
              <a:p>
                <a:r>
                  <a:rPr lang="en-US" dirty="0"/>
                  <a:t>Every record in an RDD is Java or Python object</a:t>
                </a:r>
              </a:p>
              <a:p>
                <a:pPr lvl="1"/>
                <a:r>
                  <a:rPr lang="en-US" sz="2000" dirty="0"/>
                  <a:t>you have full control on what to store </a:t>
                </a:r>
              </a:p>
              <a:p>
                <a:pPr lvl="1"/>
                <a:r>
                  <a:rPr lang="en-US" sz="2000" dirty="0"/>
                  <a:t>but loose much of the optimization that comes with structured APIs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EE4558-B820-427C-A6A2-C1D8A57D7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7" t="-1467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4A214C-D689-4DDB-9526-72989758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74915A-8E2A-43F8-9C8A-5AB7ABB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RDD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34C525-3F94-4F61-A5F5-F20A5D9F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ways to create an RDD: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Parallelizing an object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 data from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a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4C87ADE-5052-4CE9-88A7-7A129184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74915A-8E2A-43F8-9C8A-5AB7ABB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Creating An RDD by Parallelizing 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34C525-3F94-4F61-A5F5-F20A5D9F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Parallelize a collection means converting it to a distributed dataset that can be operated on in parallel</a:t>
            </a:r>
          </a:p>
          <a:p>
            <a:r>
              <a:rPr lang="en-US" dirty="0"/>
              <a:t>This is done by calling the </a:t>
            </a:r>
            <a:r>
              <a:rPr lang="en-US" b="1" dirty="0"/>
              <a:t>parallelize()</a:t>
            </a:r>
            <a:r>
              <a:rPr lang="en-US" dirty="0"/>
              <a:t> method of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4C87ADE-5052-4CE9-88A7-7A129184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AFD5D3-0A2D-447C-9F56-CB01B7A1E118}"/>
              </a:ext>
            </a:extLst>
          </p:cNvPr>
          <p:cNvSpPr txBox="1"/>
          <p:nvPr/>
        </p:nvSpPr>
        <p:spPr>
          <a:xfrm>
            <a:off x="685800" y="4072116"/>
            <a:ext cx="8001000" cy="12618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myCollection</a:t>
            </a:r>
            <a:r>
              <a:rPr lang="en-US" sz="1600" dirty="0"/>
              <a:t> = "Spark The Definitive Guide : Big Data Processing Made </a:t>
            </a:r>
            <a:r>
              <a:rPr lang="en-US" sz="1600" dirty="0" err="1"/>
              <a:t>Simple".split</a:t>
            </a:r>
            <a:r>
              <a:rPr lang="en-US" sz="1600" dirty="0"/>
              <a:t>(" ")</a:t>
            </a:r>
          </a:p>
          <a:p>
            <a:r>
              <a:rPr lang="en-US" sz="1400" dirty="0"/>
              <a:t>//</a:t>
            </a:r>
            <a:r>
              <a:rPr lang="en-US" sz="1400" dirty="0" err="1"/>
              <a:t>myCollection</a:t>
            </a:r>
            <a:r>
              <a:rPr lang="en-US" sz="1400" dirty="0"/>
              <a:t>: Array[String] = Array(Spark, The, Definitive, Guide, :, Big, Data, Processing, Made, Simple)</a:t>
            </a:r>
          </a:p>
          <a:p>
            <a:endParaRPr lang="en-US" sz="1600" dirty="0"/>
          </a:p>
          <a:p>
            <a:r>
              <a:rPr lang="en-US" sz="1600" dirty="0" err="1"/>
              <a:t>val</a:t>
            </a:r>
            <a:r>
              <a:rPr lang="en-US" sz="1600" dirty="0"/>
              <a:t> words = </a:t>
            </a:r>
            <a:r>
              <a:rPr lang="en-US" sz="1600" b="1" dirty="0" err="1"/>
              <a:t>spark.sparkContext</a:t>
            </a:r>
            <a:r>
              <a:rPr lang="en-US" sz="1600" dirty="0" err="1"/>
              <a:t>.parallelize</a:t>
            </a:r>
            <a:r>
              <a:rPr lang="en-US" sz="1600" dirty="0"/>
              <a:t>(</a:t>
            </a:r>
            <a:r>
              <a:rPr lang="en-US" sz="1600" dirty="0" err="1"/>
              <a:t>myCollection</a:t>
            </a:r>
            <a:r>
              <a:rPr lang="en-US" sz="1600" dirty="0"/>
              <a:t>, </a:t>
            </a:r>
            <a:r>
              <a:rPr lang="en-US" sz="1600" b="1" dirty="0"/>
              <a:t>5</a:t>
            </a:r>
            <a:r>
              <a:rPr lang="en-US" sz="1600" dirty="0"/>
              <a:t>)</a:t>
            </a:r>
          </a:p>
          <a:p>
            <a:r>
              <a:rPr lang="en-US" sz="1400" dirty="0"/>
              <a:t>//words: </a:t>
            </a:r>
            <a:r>
              <a:rPr lang="en-US" sz="1400" dirty="0" err="1"/>
              <a:t>org.apache.spark.rdd.RDD</a:t>
            </a:r>
            <a:r>
              <a:rPr lang="en-US" sz="1400" dirty="0"/>
              <a:t>[String] = </a:t>
            </a:r>
            <a:r>
              <a:rPr lang="en-US" sz="1400" dirty="0" err="1"/>
              <a:t>ParallelCollectionRDD</a:t>
            </a:r>
            <a:r>
              <a:rPr lang="en-US" sz="1400" dirty="0"/>
              <a:t>[145] at parallelize at &lt;console&gt;:25</a:t>
            </a:r>
          </a:p>
        </p:txBody>
      </p:sp>
    </p:spTree>
    <p:extLst>
      <p:ext uri="{BB962C8B-B14F-4D97-AF65-F5344CB8AC3E}">
        <p14:creationId xmlns:p14="http://schemas.microsoft.com/office/powerpoint/2010/main" val="15009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84D3F1-C641-4C92-8552-2CC5BABB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 an RDD from a Storage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25040E-39BA-42B4-91B4-5E5D0B16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system can be a local computer file system, HDFS, Cassandra, Amazon S3, and so on</a:t>
            </a:r>
          </a:p>
          <a:p>
            <a:r>
              <a:rPr lang="en-US" dirty="0"/>
              <a:t>Done using </a:t>
            </a:r>
            <a:r>
              <a:rPr lang="en-US" dirty="0" err="1"/>
              <a:t>SparkContext</a:t>
            </a:r>
            <a:r>
              <a:rPr lang="en-US" dirty="0"/>
              <a:t> method </a:t>
            </a:r>
            <a:r>
              <a:rPr lang="en-US" b="1" dirty="0" err="1"/>
              <a:t>textFile</a:t>
            </a:r>
            <a:endParaRPr lang="en-US" b="1" dirty="0"/>
          </a:p>
          <a:p>
            <a:r>
              <a:rPr lang="en-US" dirty="0"/>
              <a:t>Example: reading a text file line by 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747A3E-32EA-4268-818F-609DAE96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63A8972-6C29-423E-AE0A-0D25E031B3D8}"/>
              </a:ext>
            </a:extLst>
          </p:cNvPr>
          <p:cNvSpPr txBox="1"/>
          <p:nvPr/>
        </p:nvSpPr>
        <p:spPr>
          <a:xfrm>
            <a:off x="1066800" y="3609945"/>
            <a:ext cx="70104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fileRDD</a:t>
            </a:r>
            <a:r>
              <a:rPr lang="en-US" sz="2000" dirty="0"/>
              <a:t> = </a:t>
            </a:r>
            <a:r>
              <a:rPr lang="en-US" sz="2000" dirty="0" err="1"/>
              <a:t>spark.sparkContext.textFile</a:t>
            </a:r>
            <a:r>
              <a:rPr lang="en-US" sz="2000" dirty="0"/>
              <a:t>("/path/data.txt")</a:t>
            </a:r>
          </a:p>
        </p:txBody>
      </p:sp>
    </p:spTree>
    <p:extLst>
      <p:ext uri="{BB962C8B-B14F-4D97-AF65-F5344CB8AC3E}">
        <p14:creationId xmlns:p14="http://schemas.microsoft.com/office/powerpoint/2010/main" val="36016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CD5E2-EE18-4F9E-A7AF-85EE036D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Invoking 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A62387-B26E-469D-95F5-4CBE3DDE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Invoking a transformation on an RDD creates a new RDD </a:t>
            </a:r>
          </a:p>
          <a:p>
            <a:r>
              <a:rPr lang="en-US" dirty="0"/>
              <a:t>RDDs have a rich set of transformations similar to the transformations on the structured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5B3840-56E6-485D-89F9-F1E75F3E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421BB-798A-4A1D-9B9B-E31D0B34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34FE16-ABA2-421D-9A4F-8F0FB73E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sz="2400" dirty="0"/>
              <a:t>Similar to filter in Scala and Python</a:t>
            </a:r>
          </a:p>
          <a:p>
            <a:r>
              <a:rPr lang="en-US" sz="2400" dirty="0"/>
              <a:t>Example: filter the RDD to keep only the words that start with "S"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AEDD39-AD57-4020-8D95-30A27FB5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E89350-AD95-4B32-A019-7D3504EF1E4A}"/>
              </a:ext>
            </a:extLst>
          </p:cNvPr>
          <p:cNvSpPr txBox="1"/>
          <p:nvPr/>
        </p:nvSpPr>
        <p:spPr>
          <a:xfrm>
            <a:off x="685800" y="2815947"/>
            <a:ext cx="8001000" cy="3785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myCollection</a:t>
            </a:r>
            <a:r>
              <a:rPr lang="en-US" sz="1600" dirty="0"/>
              <a:t> = "Spark The Definitive Guide : Big Data Processing Made </a:t>
            </a:r>
            <a:r>
              <a:rPr lang="en-US" sz="1600" dirty="0" err="1"/>
              <a:t>Simple".split</a:t>
            </a:r>
            <a:r>
              <a:rPr lang="en-US" sz="1600" dirty="0"/>
              <a:t>(" ")</a:t>
            </a:r>
          </a:p>
          <a:p>
            <a:r>
              <a:rPr lang="en-US" sz="1400" dirty="0"/>
              <a:t>//Array(Spark, The, Definitive, Guide, :, Big, Data, Processing, Made, Simple)</a:t>
            </a:r>
          </a:p>
          <a:p>
            <a:endParaRPr lang="en-US" sz="1400" dirty="0"/>
          </a:p>
          <a:p>
            <a:r>
              <a:rPr lang="en-US" sz="1600" dirty="0" err="1"/>
              <a:t>val</a:t>
            </a:r>
            <a:r>
              <a:rPr lang="en-US" sz="1600" dirty="0"/>
              <a:t> words = </a:t>
            </a:r>
            <a:r>
              <a:rPr lang="en-US" sz="1600" b="1" dirty="0" err="1"/>
              <a:t>spark.sparkContext</a:t>
            </a:r>
            <a:r>
              <a:rPr lang="en-US" sz="1600" dirty="0" err="1"/>
              <a:t>.parallelize</a:t>
            </a:r>
            <a:r>
              <a:rPr lang="en-US" sz="1600" dirty="0"/>
              <a:t>(</a:t>
            </a:r>
            <a:r>
              <a:rPr lang="en-US" sz="1600" dirty="0" err="1"/>
              <a:t>myCollection</a:t>
            </a:r>
            <a:r>
              <a:rPr lang="en-US" sz="1600" dirty="0"/>
              <a:t>, </a:t>
            </a:r>
            <a:r>
              <a:rPr lang="en-US" sz="1600" b="1" dirty="0"/>
              <a:t>5</a:t>
            </a:r>
            <a:r>
              <a:rPr lang="en-US" sz="16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def </a:t>
            </a:r>
            <a:r>
              <a:rPr lang="en-US" sz="1800" dirty="0" err="1"/>
              <a:t>startsWithS</a:t>
            </a:r>
            <a:r>
              <a:rPr lang="en-US" sz="1800" dirty="0"/>
              <a:t>(</a:t>
            </a:r>
            <a:r>
              <a:rPr lang="en-US" sz="1800" dirty="0" err="1"/>
              <a:t>individual:String</a:t>
            </a:r>
            <a:r>
              <a:rPr lang="en-US" sz="1800" dirty="0"/>
              <a:t>) =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individual.startsWith</a:t>
            </a:r>
            <a:r>
              <a:rPr lang="en-US" sz="1800" dirty="0"/>
              <a:t>("S")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words.filter</a:t>
            </a:r>
            <a:r>
              <a:rPr lang="en-US" sz="1800" dirty="0"/>
              <a:t>(word =&gt; </a:t>
            </a:r>
            <a:r>
              <a:rPr lang="en-US" sz="1800" dirty="0" err="1"/>
              <a:t>startsWithS</a:t>
            </a:r>
            <a:r>
              <a:rPr lang="en-US" sz="1800" dirty="0"/>
              <a:t>(word)).collect()</a:t>
            </a:r>
          </a:p>
          <a:p>
            <a:r>
              <a:rPr lang="en-US" sz="1800" dirty="0"/>
              <a:t>//res48: Array[String] = Array(Spark, Simple)</a:t>
            </a:r>
          </a:p>
          <a:p>
            <a:endParaRPr lang="en-US" sz="1800" dirty="0"/>
          </a:p>
          <a:p>
            <a:r>
              <a:rPr lang="en-US" sz="1800" dirty="0" err="1"/>
              <a:t>words.filter</a:t>
            </a:r>
            <a:r>
              <a:rPr lang="en-US" sz="1800" dirty="0"/>
              <a:t>( w =&gt; </a:t>
            </a:r>
            <a:r>
              <a:rPr lang="en-US" sz="1800" dirty="0" err="1"/>
              <a:t>w.startsWith</a:t>
            </a:r>
            <a:r>
              <a:rPr lang="en-US" sz="1800" dirty="0"/>
              <a:t>("S")).collect</a:t>
            </a:r>
            <a:r>
              <a:rPr lang="en-US" sz="1800" dirty="0" smtClean="0"/>
              <a:t>()</a:t>
            </a:r>
          </a:p>
          <a:p>
            <a:r>
              <a:rPr lang="en-US" sz="1800" dirty="0" err="1"/>
              <a:t>words.filter</a:t>
            </a:r>
            <a:r>
              <a:rPr lang="en-US" sz="1800" dirty="0"/>
              <a:t>( _.</a:t>
            </a:r>
            <a:r>
              <a:rPr lang="en-US" sz="1800" dirty="0" err="1"/>
              <a:t>startsWith</a:t>
            </a:r>
            <a:r>
              <a:rPr lang="en-US" sz="1800" dirty="0"/>
              <a:t>("S") ).collect</a:t>
            </a:r>
            <a:r>
              <a:rPr lang="en-US" sz="1800" dirty="0" smtClean="0"/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618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6571E-EB27-4BB3-9F2B-20C6E29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CB3C91-D856-45BA-8CAD-C9CB0AFD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map in Scala and Python</a:t>
            </a:r>
          </a:p>
          <a:p>
            <a:r>
              <a:rPr lang="en-US" dirty="0"/>
              <a:t>Example: map every word to a tuple consisting of the word, its starting letter, and whether the word begins with "S"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4168DC-3B28-4789-814D-97D8C04D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B30BFC-C3A5-471F-A539-69E9D1F5744D}"/>
              </a:ext>
            </a:extLst>
          </p:cNvPr>
          <p:cNvSpPr txBox="1"/>
          <p:nvPr/>
        </p:nvSpPr>
        <p:spPr>
          <a:xfrm>
            <a:off x="838200" y="3505200"/>
            <a:ext cx="8001000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words2 = </a:t>
            </a:r>
            <a:r>
              <a:rPr lang="en-US" sz="2000" dirty="0" err="1"/>
              <a:t>words.map</a:t>
            </a:r>
            <a:r>
              <a:rPr lang="en-US" sz="2000" dirty="0"/>
              <a:t>(word =&gt; (word, word(0), </a:t>
            </a:r>
            <a:r>
              <a:rPr lang="en-US" sz="2000" dirty="0" err="1"/>
              <a:t>word.startsWith</a:t>
            </a:r>
            <a:r>
              <a:rPr lang="en-US" sz="2000" dirty="0"/>
              <a:t>("S")))</a:t>
            </a:r>
          </a:p>
          <a:p>
            <a:endParaRPr lang="en-US" sz="2000" dirty="0"/>
          </a:p>
          <a:p>
            <a:r>
              <a:rPr lang="en-US" sz="2000" dirty="0"/>
              <a:t>words2.take(3)</a:t>
            </a:r>
          </a:p>
          <a:p>
            <a:r>
              <a:rPr lang="en-US" sz="1800" dirty="0"/>
              <a:t>//res52: Array[(String, Char, Boolean)] = Array((</a:t>
            </a:r>
            <a:r>
              <a:rPr lang="en-US" sz="1800" dirty="0" err="1"/>
              <a:t>Spark,S,true</a:t>
            </a:r>
            <a:r>
              <a:rPr lang="en-US" sz="1800" dirty="0"/>
              <a:t>), (</a:t>
            </a:r>
            <a:r>
              <a:rPr lang="en-US" sz="1800" dirty="0" err="1"/>
              <a:t>The,T,false</a:t>
            </a:r>
            <a:r>
              <a:rPr lang="en-US" sz="1800" dirty="0"/>
              <a:t>),  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(</a:t>
            </a:r>
            <a:r>
              <a:rPr lang="en-US" sz="1800" dirty="0" err="1"/>
              <a:t>Definitive,D,false</a:t>
            </a:r>
            <a:r>
              <a:rPr lang="en-US" sz="1800" dirty="0"/>
              <a:t>))</a:t>
            </a:r>
            <a:endParaRPr lang="en-US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1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E3B0E-7258-468E-B994-912ECF4D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E0A054-5852-4D12-8283-C5329323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B321B8-37C1-4F24-B1B5-EBCDD863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C2F9D68-69BC-4309-BAD1-785777DFA017}"/>
              </a:ext>
            </a:extLst>
          </p:cNvPr>
          <p:cNvSpPr txBox="1"/>
          <p:nvPr/>
        </p:nvSpPr>
        <p:spPr>
          <a:xfrm>
            <a:off x="685800" y="1601718"/>
            <a:ext cx="7772400" cy="40934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class Flight(DEST_COUNTRY_NAME: String,</a:t>
            </a:r>
          </a:p>
          <a:p>
            <a:r>
              <a:rPr lang="en-US" sz="2000" dirty="0"/>
              <a:t>                  ORIGIN_COUNTRY_NAME: String, count: </a:t>
            </a:r>
            <a:r>
              <a:rPr lang="en-US" sz="2000" dirty="0" err="1"/>
              <a:t>BigInt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flightsDF</a:t>
            </a:r>
            <a:r>
              <a:rPr lang="en-US" sz="2000" dirty="0"/>
              <a:t> = </a:t>
            </a:r>
            <a:r>
              <a:rPr lang="en-US" sz="2000" dirty="0" err="1"/>
              <a:t>spark.read</a:t>
            </a:r>
            <a:endParaRPr lang="en-US" sz="2000" dirty="0"/>
          </a:p>
          <a:p>
            <a:r>
              <a:rPr lang="en-US" sz="2000" dirty="0"/>
              <a:t>  .parquet("/data/flight-data/parquet/2010-summary.parquet/")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flights = flightsDF.</a:t>
            </a:r>
            <a:r>
              <a:rPr lang="en-US" sz="2000" b="1" dirty="0"/>
              <a:t>as</a:t>
            </a:r>
            <a:r>
              <a:rPr lang="en-US" sz="2000" dirty="0"/>
              <a:t>[Flight]</a:t>
            </a:r>
          </a:p>
          <a:p>
            <a:endParaRPr lang="en-US" sz="2000" dirty="0"/>
          </a:p>
          <a:p>
            <a:r>
              <a:rPr lang="en-US" sz="2000" dirty="0" err="1"/>
              <a:t>flights.filter</a:t>
            </a:r>
            <a:r>
              <a:rPr lang="en-US" sz="2000" dirty="0"/>
              <a:t>(</a:t>
            </a:r>
            <a:r>
              <a:rPr lang="en-US" sz="2000" dirty="0" err="1"/>
              <a:t>flight_row</a:t>
            </a:r>
            <a:r>
              <a:rPr lang="en-US" sz="2000" dirty="0"/>
              <a:t> =&gt; </a:t>
            </a:r>
            <a:r>
              <a:rPr lang="en-US" sz="2000" dirty="0" err="1"/>
              <a:t>flight_row.ORIGIN_COUNTRY_NAME</a:t>
            </a:r>
            <a:r>
              <a:rPr lang="en-US" sz="2000" dirty="0"/>
              <a:t> != </a:t>
            </a:r>
            <a:br>
              <a:rPr lang="en-US" sz="2000" dirty="0"/>
            </a:br>
            <a:r>
              <a:rPr lang="en-US" sz="2000" dirty="0"/>
              <a:t>                                     "Canada") .map(</a:t>
            </a:r>
            <a:r>
              <a:rPr lang="en-US" sz="2000" dirty="0" err="1"/>
              <a:t>flight_row</a:t>
            </a:r>
            <a:r>
              <a:rPr lang="en-US" sz="2000" dirty="0"/>
              <a:t> =&gt; </a:t>
            </a:r>
            <a:r>
              <a:rPr lang="en-US" sz="2000" dirty="0" err="1"/>
              <a:t>flight_row</a:t>
            </a:r>
            <a:r>
              <a:rPr lang="en-US" sz="2000" dirty="0"/>
              <a:t>).take(5)</a:t>
            </a:r>
          </a:p>
          <a:p>
            <a:endParaRPr lang="en-US" sz="2000" dirty="0"/>
          </a:p>
          <a:p>
            <a:r>
              <a:rPr lang="en-US" sz="2000" dirty="0" err="1"/>
              <a:t>flights.</a:t>
            </a:r>
            <a:r>
              <a:rPr lang="en-US" sz="2000" b="1" dirty="0" err="1"/>
              <a:t>take</a:t>
            </a:r>
            <a:r>
              <a:rPr lang="en-US" sz="2000" b="1" dirty="0"/>
              <a:t>(5)</a:t>
            </a:r>
            <a:r>
              <a:rPr lang="en-US" sz="2000" dirty="0"/>
              <a:t>.filter(</a:t>
            </a:r>
            <a:r>
              <a:rPr lang="en-US" sz="2000" dirty="0" err="1"/>
              <a:t>flight_row</a:t>
            </a:r>
            <a:r>
              <a:rPr lang="en-US" sz="2000" dirty="0"/>
              <a:t> =&gt;  </a:t>
            </a:r>
            <a:br>
              <a:rPr lang="en-US" sz="2000" dirty="0"/>
            </a:br>
            <a:r>
              <a:rPr lang="en-US" sz="2000" dirty="0"/>
              <a:t>                             </a:t>
            </a:r>
            <a:r>
              <a:rPr lang="en-US" sz="2000" dirty="0" err="1"/>
              <a:t>flight_row.ORIGIN_COUNTRY_NAME</a:t>
            </a:r>
            <a:r>
              <a:rPr lang="en-US" sz="2000" dirty="0"/>
              <a:t> != "Canada")</a:t>
            </a:r>
          </a:p>
          <a:p>
            <a:r>
              <a:rPr lang="en-US" sz="2000" dirty="0"/>
              <a:t>  .map(</a:t>
            </a:r>
            <a:r>
              <a:rPr lang="en-US" sz="2000" dirty="0" err="1"/>
              <a:t>fr</a:t>
            </a:r>
            <a:r>
              <a:rPr lang="en-US" sz="2000" dirty="0"/>
              <a:t> =&gt; Flight(</a:t>
            </a:r>
            <a:r>
              <a:rPr lang="en-US" sz="2000" dirty="0" err="1"/>
              <a:t>fr.DEST_COUNTRY_NAME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                                </a:t>
            </a:r>
            <a:r>
              <a:rPr lang="en-US" sz="2000" dirty="0" err="1"/>
              <a:t>fr.ORIGIN_COUNTRY_NAME</a:t>
            </a:r>
            <a:r>
              <a:rPr lang="en-US" sz="2000" dirty="0"/>
              <a:t>, </a:t>
            </a:r>
            <a:r>
              <a:rPr lang="en-US" sz="2000" dirty="0" err="1"/>
              <a:t>fr.count</a:t>
            </a:r>
            <a:r>
              <a:rPr lang="en-US" sz="2000" dirty="0"/>
              <a:t> + 5))</a:t>
            </a:r>
          </a:p>
        </p:txBody>
      </p:sp>
    </p:spTree>
    <p:extLst>
      <p:ext uri="{BB962C8B-B14F-4D97-AF65-F5344CB8AC3E}">
        <p14:creationId xmlns:p14="http://schemas.microsoft.com/office/powerpoint/2010/main" val="10914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DEC46D-E612-4CF2-8685-C40A0AE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40841A-94B0-4697-B41C-74B1F45F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parameter for </a:t>
            </a:r>
            <a:r>
              <a:rPr lang="en-US" dirty="0" err="1"/>
              <a:t>flatMap</a:t>
            </a:r>
            <a:r>
              <a:rPr lang="en-US" dirty="0"/>
              <a:t> should return a collection </a:t>
            </a:r>
          </a:p>
          <a:p>
            <a:r>
              <a:rPr lang="en-US" dirty="0" err="1"/>
              <a:t>flatMap</a:t>
            </a:r>
            <a:r>
              <a:rPr lang="en-US" dirty="0"/>
              <a:t> flattens out that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6C60B0-D05D-49EE-B4A2-16AE7F91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8180F02-2AF2-4FF3-B86D-5132614F8319}"/>
              </a:ext>
            </a:extLst>
          </p:cNvPr>
          <p:cNvSpPr txBox="1"/>
          <p:nvPr/>
        </p:nvSpPr>
        <p:spPr>
          <a:xfrm>
            <a:off x="838200" y="3124200"/>
            <a:ext cx="78486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800" dirty="0"/>
              <a:t>words.collect()</a:t>
            </a:r>
          </a:p>
          <a:p>
            <a:r>
              <a:rPr lang="pt-BR" sz="1800" dirty="0"/>
              <a:t>//A</a:t>
            </a:r>
            <a:r>
              <a:rPr lang="en-US" sz="1800" dirty="0" err="1"/>
              <a:t>rray</a:t>
            </a:r>
            <a:r>
              <a:rPr lang="en-US" sz="1800" dirty="0"/>
              <a:t>[String] = Array(Spark, The, Definitive, Guide, :, Big, Data, Processing, Made, Simple)</a:t>
            </a:r>
          </a:p>
          <a:p>
            <a:endParaRPr lang="pt-BR" sz="1800" dirty="0"/>
          </a:p>
          <a:p>
            <a:r>
              <a:rPr lang="pt-BR" sz="1800" dirty="0"/>
              <a:t>words.flatMap(word =&gt; word.toSeq).collect()</a:t>
            </a:r>
          </a:p>
          <a:p>
            <a:r>
              <a:rPr lang="pt-BR" sz="1800" dirty="0"/>
              <a:t>//Array[Char] = Array(S, p, a, r, k, T, h, e, D, e, f, i, n, i, t, i, v, e, G, u, i, d, e, :, B, i, g, D, a, t, a, P, r, o, c, e, s, s, i, n, g, M, a, d, e, S, i, m, p, l, e)</a:t>
            </a:r>
          </a:p>
        </p:txBody>
      </p:sp>
    </p:spTree>
    <p:extLst>
      <p:ext uri="{BB962C8B-B14F-4D97-AF65-F5344CB8AC3E}">
        <p14:creationId xmlns:p14="http://schemas.microsoft.com/office/powerpoint/2010/main" val="548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BD7FF8-1BFF-4C75-8DFE-06F15E90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1B3635-D89E-4B22-8EA4-5E33318B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start the execution of transformations </a:t>
            </a:r>
          </a:p>
          <a:p>
            <a:r>
              <a:rPr lang="en-US" dirty="0"/>
              <a:t>Examples include: reduce, count, first, max, min, take, collect</a:t>
            </a:r>
          </a:p>
          <a:p>
            <a:r>
              <a:rPr lang="en-US" dirty="0"/>
              <a:t>Example: using reduce to sum the values in an RDD of numbers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1B3CAF-132E-4520-BFE9-D3CEC579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4454FC-F382-44CE-A859-CFE71F02AF48}"/>
              </a:ext>
            </a:extLst>
          </p:cNvPr>
          <p:cNvSpPr txBox="1"/>
          <p:nvPr/>
        </p:nvSpPr>
        <p:spPr>
          <a:xfrm>
            <a:off x="1066800" y="4038600"/>
            <a:ext cx="6705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/>
              <a:t>spark.sparkContext.parallelize</a:t>
            </a:r>
            <a:r>
              <a:rPr lang="en-US" sz="1800" dirty="0"/>
              <a:t>(1 to 20).reduce(_ + _)</a:t>
            </a:r>
          </a:p>
          <a:p>
            <a:r>
              <a:rPr lang="en-US" sz="1800" dirty="0"/>
              <a:t>//res62: </a:t>
            </a:r>
            <a:r>
              <a:rPr lang="en-US" sz="1800" dirty="0" err="1"/>
              <a:t>Int</a:t>
            </a:r>
            <a:r>
              <a:rPr lang="en-US" sz="1800" dirty="0"/>
              <a:t> = 210</a:t>
            </a:r>
          </a:p>
        </p:txBody>
      </p:sp>
    </p:spTree>
    <p:extLst>
      <p:ext uri="{BB962C8B-B14F-4D97-AF65-F5344CB8AC3E}">
        <p14:creationId xmlns:p14="http://schemas.microsoft.com/office/powerpoint/2010/main" val="24758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AE2394-25CB-4101-9AEE-EDD4952A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2896E0-B504-47D9-8154-5CEB1C95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Parquet is a columnar storage format</a:t>
            </a:r>
            <a:endParaRPr lang="en-US" sz="2000" dirty="0"/>
          </a:p>
          <a:p>
            <a:r>
              <a:rPr lang="en-US" sz="2400" dirty="0"/>
              <a:t>An efficient format for data analytics</a:t>
            </a:r>
          </a:p>
          <a:p>
            <a:r>
              <a:rPr lang="en-US" sz="2400" dirty="0"/>
              <a:t>It support complex nested data structures</a:t>
            </a:r>
          </a:p>
          <a:p>
            <a:r>
              <a:rPr lang="en-US" sz="2400" dirty="0"/>
              <a:t>Parquet uses a three-level hierarchical structure for storing data in a file </a:t>
            </a:r>
          </a:p>
          <a:p>
            <a:pPr lvl="1"/>
            <a:r>
              <a:rPr lang="en-US" sz="2000" dirty="0"/>
              <a:t>A file consists of row groups, which contain column chunks, which contain one or more pages</a:t>
            </a:r>
          </a:p>
          <a:p>
            <a:r>
              <a:rPr lang="en-US" sz="2400" dirty="0"/>
              <a:t>Parquet supports a variety of data encodings and compression techniques</a:t>
            </a:r>
          </a:p>
          <a:p>
            <a:r>
              <a:rPr lang="en-US" sz="2400" dirty="0"/>
              <a:t>It also allows compression to be specified on a per-column basis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E1483A-B42F-4D90-A51B-BFA107E4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6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D459CF-D117-4367-A9B5-65F3105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Streaming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E4703E-17AB-4DC7-997B-95953E06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processing:</a:t>
            </a:r>
          </a:p>
          <a:p>
            <a:pPr lvl="1"/>
            <a:r>
              <a:rPr lang="en-US" dirty="0"/>
              <a:t> data is collected for a period of time and processed in batches</a:t>
            </a:r>
          </a:p>
          <a:p>
            <a:pPr lvl="1"/>
            <a:r>
              <a:rPr lang="en-US" dirty="0"/>
              <a:t>data processing can range from minutes to days </a:t>
            </a:r>
          </a:p>
          <a:p>
            <a:pPr lvl="1"/>
            <a:r>
              <a:rPr lang="en-US" dirty="0"/>
              <a:t>high latency: wait time to see results can be long</a:t>
            </a:r>
          </a:p>
          <a:p>
            <a:r>
              <a:rPr lang="en-US" dirty="0"/>
              <a:t>Stream processing:</a:t>
            </a:r>
          </a:p>
          <a:p>
            <a:pPr lvl="1"/>
            <a:r>
              <a:rPr lang="en-US" dirty="0"/>
              <a:t>data is generated continuously </a:t>
            </a:r>
          </a:p>
          <a:p>
            <a:pPr lvl="1"/>
            <a:r>
              <a:rPr lang="en-US" dirty="0"/>
              <a:t>data processing is continuous and long running</a:t>
            </a:r>
          </a:p>
          <a:p>
            <a:pPr lvl="1"/>
            <a:r>
              <a:rPr lang="en-US" dirty="0"/>
              <a:t>data needs to be processed and analyzed as it is collected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4C9427-D00B-46BB-AE06-0D320EF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7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A5E27-9270-462F-B646-B0AA5EE0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sz="4000" dirty="0"/>
              <a:t>Streaming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653B1F-A151-43CB-91C2-0E1FBBAA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 in an e-commerce system</a:t>
            </a:r>
          </a:p>
          <a:p>
            <a:r>
              <a:rPr lang="en-US" dirty="0"/>
              <a:t>Network intrusion or security breach detection</a:t>
            </a:r>
          </a:p>
          <a:p>
            <a:r>
              <a:rPr lang="en-US" dirty="0"/>
              <a:t>Application or device failure detection in a data center</a:t>
            </a:r>
          </a:p>
          <a:p>
            <a:r>
              <a:rPr lang="en-US" dirty="0"/>
              <a:t>A stock trading application that displays the top 10 most actively traded stocks</a:t>
            </a:r>
          </a:p>
          <a:p>
            <a:r>
              <a:rPr lang="en-US" dirty="0"/>
              <a:t>Monitoring the health of heavy volume online services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5A33EC-8C70-409C-9533-8F27D9FC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DAC36-488F-4B2D-95D8-22CC0AAD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4CBECE-02FF-4FFB-9590-BEA7848C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Streaming is a high-level API for stream processing that became production-ready in Spark 2.2 </a:t>
            </a:r>
          </a:p>
          <a:p>
            <a:r>
              <a:rPr lang="en-US" dirty="0"/>
              <a:t>It makes writing streaming applications easy because the code for a Structured Streaming Application can be based on what you wrote for batch processing , you can take the same operations that you perform in batch mode using Spark’s structured APIs and run them in a streaming fashion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679615-A4F8-4E83-93E3-EF2C7D6F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93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144341</TotalTime>
  <Words>2681</Words>
  <Application>Microsoft Office PowerPoint</Application>
  <PresentationFormat>On-screen Show (4:3)</PresentationFormat>
  <Paragraphs>459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Cambria Math</vt:lpstr>
      <vt:lpstr>Times New Roman</vt:lpstr>
      <vt:lpstr>Default Design</vt:lpstr>
      <vt:lpstr>CSC 735 – Data Analytics</vt:lpstr>
      <vt:lpstr>Spark’s Toolset</vt:lpstr>
      <vt:lpstr>Datasets: Type-Safe Structured APIs</vt:lpstr>
      <vt:lpstr>Datasets (cont.)</vt:lpstr>
      <vt:lpstr>Datasets (cont.) </vt:lpstr>
      <vt:lpstr>Parquet File Format</vt:lpstr>
      <vt:lpstr>Batch vs Streaming Applications</vt:lpstr>
      <vt:lpstr>Streaming Applications</vt:lpstr>
      <vt:lpstr>Structured Streaming</vt:lpstr>
      <vt:lpstr>Structured Streaming</vt:lpstr>
      <vt:lpstr>Analyze as a Static Dataset</vt:lpstr>
      <vt:lpstr>Analyze as a Static Dataset (cont.)</vt:lpstr>
      <vt:lpstr>Analyze as a Static Dataset (cont.)</vt:lpstr>
      <vt:lpstr>The Streaming Code</vt:lpstr>
      <vt:lpstr>Checking if the Data is Streaming</vt:lpstr>
      <vt:lpstr>Analyze Streaming Data</vt:lpstr>
      <vt:lpstr>Analyze the Streaming Data (cont.)</vt:lpstr>
      <vt:lpstr>Analyze the Streaming Data (cont.)</vt:lpstr>
      <vt:lpstr>Querying the Streaming Data </vt:lpstr>
      <vt:lpstr>Writing the Table to Console</vt:lpstr>
      <vt:lpstr>Machine Learning and Advanced Analytics </vt:lpstr>
      <vt:lpstr>ML Pipeline</vt:lpstr>
      <vt:lpstr>Preprocessing the Data </vt:lpstr>
      <vt:lpstr>Preprocessing the Data </vt:lpstr>
      <vt:lpstr>Splitting the Data</vt:lpstr>
      <vt:lpstr>Transformers</vt:lpstr>
      <vt:lpstr>Transformers (cont)</vt:lpstr>
      <vt:lpstr>Preprocessing the Data</vt:lpstr>
      <vt:lpstr>StringIndexer</vt:lpstr>
      <vt:lpstr>OneHotEncoder</vt:lpstr>
      <vt:lpstr>VectorAssembler </vt:lpstr>
      <vt:lpstr>VectorAssembler - Example</vt:lpstr>
      <vt:lpstr>Preprocessing the Data - VectorAssembler</vt:lpstr>
      <vt:lpstr>Estimators</vt:lpstr>
      <vt:lpstr>Estimators (cont.)</vt:lpstr>
      <vt:lpstr>Pipelining the Workflow</vt:lpstr>
      <vt:lpstr>Preparing for Training  </vt:lpstr>
      <vt:lpstr>Preparing for Training (cont.)</vt:lpstr>
      <vt:lpstr>Caching </vt:lpstr>
      <vt:lpstr>Training the Model </vt:lpstr>
      <vt:lpstr>Training the Model (cont.)</vt:lpstr>
      <vt:lpstr>Model Evaluation</vt:lpstr>
      <vt:lpstr>Low Level APIs (RDDs) – Chapter 12</vt:lpstr>
      <vt:lpstr>Creating An RDD</vt:lpstr>
      <vt:lpstr>Creating An RDD by Parallelizing a Collection </vt:lpstr>
      <vt:lpstr>Read an RDD from a Storage System</vt:lpstr>
      <vt:lpstr>By Invoking a Transformation</vt:lpstr>
      <vt:lpstr>filter</vt:lpstr>
      <vt:lpstr>map</vt:lpstr>
      <vt:lpstr>flatMap</vt:lpstr>
      <vt:lpstr>Actions</vt:lpstr>
    </vt:vector>
  </TitlesOfParts>
  <Company>SW 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Computer Science Department</dc:creator>
  <cp:lastModifiedBy>Saquer, Jamil M</cp:lastModifiedBy>
  <cp:revision>1870</cp:revision>
  <dcterms:created xsi:type="dcterms:W3CDTF">2003-02-10T21:45:52Z</dcterms:created>
  <dcterms:modified xsi:type="dcterms:W3CDTF">2018-10-18T13:49:12Z</dcterms:modified>
</cp:coreProperties>
</file>