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722" r:id="rId2"/>
    <p:sldId id="891" r:id="rId3"/>
    <p:sldId id="892" r:id="rId4"/>
    <p:sldId id="894" r:id="rId5"/>
    <p:sldId id="895" r:id="rId6"/>
    <p:sldId id="897" r:id="rId7"/>
    <p:sldId id="898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11" r:id="rId16"/>
    <p:sldId id="912" r:id="rId17"/>
    <p:sldId id="915" r:id="rId18"/>
    <p:sldId id="917" r:id="rId19"/>
    <p:sldId id="918" r:id="rId20"/>
    <p:sldId id="919" r:id="rId21"/>
    <p:sldId id="921" r:id="rId22"/>
    <p:sldId id="922" r:id="rId23"/>
    <p:sldId id="925" r:id="rId24"/>
    <p:sldId id="923" r:id="rId25"/>
    <p:sldId id="924" r:id="rId26"/>
    <p:sldId id="926" r:id="rId27"/>
    <p:sldId id="927" r:id="rId28"/>
    <p:sldId id="928" r:id="rId29"/>
    <p:sldId id="933" r:id="rId30"/>
    <p:sldId id="932" r:id="rId31"/>
    <p:sldId id="935" r:id="rId32"/>
    <p:sldId id="936" r:id="rId33"/>
    <p:sldId id="938" r:id="rId34"/>
    <p:sldId id="939" r:id="rId35"/>
    <p:sldId id="943" r:id="rId36"/>
    <p:sldId id="946" r:id="rId37"/>
    <p:sldId id="947" r:id="rId38"/>
    <p:sldId id="955" r:id="rId39"/>
    <p:sldId id="956" r:id="rId40"/>
    <p:sldId id="957" r:id="rId41"/>
    <p:sldId id="958" r:id="rId42"/>
    <p:sldId id="959" r:id="rId43"/>
    <p:sldId id="963" r:id="rId44"/>
    <p:sldId id="960" r:id="rId45"/>
    <p:sldId id="962" r:id="rId46"/>
    <p:sldId id="952" r:id="rId47"/>
    <p:sldId id="965" r:id="rId48"/>
    <p:sldId id="966" r:id="rId49"/>
    <p:sldId id="971" r:id="rId50"/>
    <p:sldId id="972" r:id="rId51"/>
    <p:sldId id="973" r:id="rId52"/>
    <p:sldId id="974" r:id="rId53"/>
    <p:sldId id="975" r:id="rId54"/>
    <p:sldId id="978" r:id="rId55"/>
    <p:sldId id="979" r:id="rId56"/>
    <p:sldId id="981" r:id="rId57"/>
    <p:sldId id="982" r:id="rId5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033"/>
    <a:srgbClr val="E2AC00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88594" autoAdjust="0"/>
  </p:normalViewPr>
  <p:slideViewPr>
    <p:cSldViewPr>
      <p:cViewPr varScale="1">
        <p:scale>
          <a:sx n="99" d="100"/>
          <a:sy n="99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/>
              <a:t>Aggregations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first and last values from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A8B19D-E8FB-4168-A436-E9DD15B7312F}"/>
              </a:ext>
            </a:extLst>
          </p:cNvPr>
          <p:cNvSpPr txBox="1"/>
          <p:nvPr/>
        </p:nvSpPr>
        <p:spPr>
          <a:xfrm>
            <a:off x="685800" y="3429000"/>
            <a:ext cx="6324600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</a:t>
            </a:r>
            <a:r>
              <a:rPr lang="en-US" sz="2000" dirty="0"/>
              <a:t>.{first, last}</a:t>
            </a:r>
          </a:p>
          <a:p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(first("</a:t>
            </a:r>
            <a:r>
              <a:rPr lang="en-US" sz="2000" dirty="0" err="1"/>
              <a:t>StockCode</a:t>
            </a:r>
            <a:r>
              <a:rPr lang="en-US" sz="2000" dirty="0"/>
              <a:t>"), last("</a:t>
            </a:r>
            <a:r>
              <a:rPr lang="en-US" sz="2000" dirty="0" err="1"/>
              <a:t>StockCode</a:t>
            </a:r>
            <a:r>
              <a:rPr lang="en-US" sz="2000" dirty="0"/>
              <a:t>")).show()</a:t>
            </a:r>
          </a:p>
        </p:txBody>
      </p:sp>
    </p:spTree>
    <p:extLst>
      <p:ext uri="{BB962C8B-B14F-4D97-AF65-F5344CB8AC3E}">
        <p14:creationId xmlns:p14="http://schemas.microsoft.com/office/powerpoint/2010/main" val="7500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6CE45-9742-4EAC-ACCC-6455697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CA6F2-871F-4D6C-9CAB-71D04895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as their names suggest</a:t>
            </a:r>
          </a:p>
          <a:p>
            <a:r>
              <a:rPr lang="en-US" dirty="0"/>
              <a:t>Domain does not have to be numeric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51BD78-4653-436A-9CF9-64AC96FF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C0AFB8-755C-4D33-A922-5A780FF0AA14}"/>
              </a:ext>
            </a:extLst>
          </p:cNvPr>
          <p:cNvSpPr txBox="1"/>
          <p:nvPr/>
        </p:nvSpPr>
        <p:spPr>
          <a:xfrm>
            <a:off x="990600" y="3048000"/>
            <a:ext cx="6324600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</a:t>
            </a:r>
            <a:r>
              <a:rPr lang="en-US" sz="2000" dirty="0"/>
              <a:t>.{min, max}</a:t>
            </a:r>
          </a:p>
          <a:p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(min("Quantity"), max("Quantity")).show()</a:t>
            </a:r>
          </a:p>
        </p:txBody>
      </p:sp>
    </p:spTree>
    <p:extLst>
      <p:ext uri="{BB962C8B-B14F-4D97-AF65-F5344CB8AC3E}">
        <p14:creationId xmlns:p14="http://schemas.microsoft.com/office/powerpoint/2010/main" val="3362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88050-17B7-40D9-B092-414592E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401B3-53B9-4627-8C7D-6270739C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sum of all the values in a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7DE1BB-6F5F-4F52-B1F7-09EBD554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0CFC8E-E672-4E10-9498-F81BD081BB35}"/>
              </a:ext>
            </a:extLst>
          </p:cNvPr>
          <p:cNvSpPr txBox="1"/>
          <p:nvPr/>
        </p:nvSpPr>
        <p:spPr>
          <a:xfrm>
            <a:off x="754026" y="2590800"/>
            <a:ext cx="674458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org.apache.spark.sql.functions.sum</a:t>
            </a:r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(sum("Quantity")).show() // 5176450</a:t>
            </a:r>
          </a:p>
          <a:p>
            <a:endParaRPr lang="en-US" sz="2000" dirty="0"/>
          </a:p>
          <a:p>
            <a:r>
              <a:rPr lang="en-US" dirty="0"/>
              <a:t>+----------------+</a:t>
            </a:r>
          </a:p>
          <a:p>
            <a:r>
              <a:rPr lang="en-US" dirty="0"/>
              <a:t> |sum(Quantity)|</a:t>
            </a:r>
          </a:p>
          <a:p>
            <a:r>
              <a:rPr lang="en-US" dirty="0"/>
              <a:t>+-----------------+ </a:t>
            </a:r>
          </a:p>
          <a:p>
            <a:r>
              <a:rPr lang="en-US" dirty="0"/>
              <a:t> | 5176450         | </a:t>
            </a:r>
          </a:p>
          <a:p>
            <a:r>
              <a:rPr lang="en-US" dirty="0"/>
              <a:t>+-----------------+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8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296D0-C68F-4781-9C72-5CFFA8AE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DADF6-4E8A-4530-82E8-DA8779AD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sums up the distinct values of a numeric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05818D-1FC7-4A9F-A3F1-C7D11618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561901-738A-46AD-AB84-38E7CB0E0AAD}"/>
              </a:ext>
            </a:extLst>
          </p:cNvPr>
          <p:cNvSpPr txBox="1"/>
          <p:nvPr/>
        </p:nvSpPr>
        <p:spPr>
          <a:xfrm>
            <a:off x="1199707" y="2767280"/>
            <a:ext cx="6496493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org.apache.spark.sql.functions.sumDistinct</a:t>
            </a:r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</a:t>
            </a:r>
            <a:r>
              <a:rPr lang="en-US" sz="2000" dirty="0" err="1"/>
              <a:t>sumDistinct</a:t>
            </a:r>
            <a:r>
              <a:rPr lang="en-US" sz="2000" dirty="0"/>
              <a:t>("Quantity")).show() // 29310</a:t>
            </a:r>
          </a:p>
          <a:p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(sum("Quantity")).show() // 5176450</a:t>
            </a:r>
          </a:p>
        </p:txBody>
      </p:sp>
    </p:spTree>
    <p:extLst>
      <p:ext uri="{BB962C8B-B14F-4D97-AF65-F5344CB8AC3E}">
        <p14:creationId xmlns:p14="http://schemas.microsoft.com/office/powerpoint/2010/main" val="61291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0986-B374-4C2E-BD70-3349A3C2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D45EDE-7BDE-4D27-AB11-23D86928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average value of a numeric column</a:t>
            </a:r>
          </a:p>
          <a:p>
            <a:r>
              <a:rPr lang="en-US" dirty="0"/>
              <a:t>divides the sum by the number of values</a:t>
            </a:r>
          </a:p>
          <a:p>
            <a:r>
              <a:rPr lang="en-US" dirty="0"/>
              <a:t>This example validates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A435AC-26EE-4C25-84A8-78AA318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29DA82-8D2F-41D4-A2E4-6BA112F9979C}"/>
              </a:ext>
            </a:extLst>
          </p:cNvPr>
          <p:cNvSpPr txBox="1"/>
          <p:nvPr/>
        </p:nvSpPr>
        <p:spPr>
          <a:xfrm>
            <a:off x="990600" y="3154501"/>
            <a:ext cx="6744586" cy="31700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</a:t>
            </a:r>
            <a:r>
              <a:rPr lang="en-US" sz="2000" dirty="0"/>
              <a:t>.{sum, count, </a:t>
            </a:r>
            <a:r>
              <a:rPr lang="en-US" sz="2000" dirty="0" err="1"/>
              <a:t>avg</a:t>
            </a:r>
            <a:r>
              <a:rPr lang="en-US" sz="2000" dirty="0"/>
              <a:t>, expr}</a:t>
            </a:r>
          </a:p>
          <a:p>
            <a:r>
              <a:rPr lang="en-US" sz="2000" dirty="0" err="1"/>
              <a:t>df.select</a:t>
            </a:r>
            <a:r>
              <a:rPr lang="en-US" sz="2000" dirty="0"/>
              <a:t>(</a:t>
            </a:r>
          </a:p>
          <a:p>
            <a:r>
              <a:rPr lang="en-US" sz="2000" dirty="0"/>
              <a:t>     count("Quantity").</a:t>
            </a:r>
            <a:r>
              <a:rPr lang="en-US" sz="2000" b="1" dirty="0"/>
              <a:t>alias</a:t>
            </a:r>
            <a:r>
              <a:rPr lang="en-US" sz="2000" dirty="0"/>
              <a:t>("</a:t>
            </a:r>
            <a:r>
              <a:rPr lang="en-US" sz="2000" dirty="0" err="1"/>
              <a:t>total_transactions</a:t>
            </a:r>
            <a:r>
              <a:rPr lang="en-US" sz="2000" dirty="0"/>
              <a:t>"),</a:t>
            </a:r>
          </a:p>
          <a:p>
            <a:r>
              <a:rPr lang="en-US" sz="2000" dirty="0"/>
              <a:t>     sum("Quantity").alias("</a:t>
            </a:r>
            <a:r>
              <a:rPr lang="en-US" sz="2000" dirty="0" err="1"/>
              <a:t>total_purchases</a:t>
            </a:r>
            <a:r>
              <a:rPr lang="en-US" sz="2000" dirty="0"/>
              <a:t>"),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avg</a:t>
            </a:r>
            <a:r>
              <a:rPr lang="en-US" sz="2000" dirty="0"/>
              <a:t>("Quantity").alias("</a:t>
            </a:r>
            <a:r>
              <a:rPr lang="en-US" sz="2000" dirty="0" err="1"/>
              <a:t>avg_purchases</a:t>
            </a:r>
            <a:r>
              <a:rPr lang="en-US" sz="2000" dirty="0"/>
              <a:t>"),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expr</a:t>
            </a:r>
            <a:r>
              <a:rPr lang="en-US" sz="2000" dirty="0"/>
              <a:t>("mean(Quantity)").alias("</a:t>
            </a:r>
            <a:r>
              <a:rPr lang="en-US" sz="2000" dirty="0" err="1"/>
              <a:t>mean_purchases</a:t>
            </a:r>
            <a:r>
              <a:rPr lang="en-US" sz="2000" dirty="0"/>
              <a:t>"))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selectExpr</a:t>
            </a:r>
            <a:r>
              <a:rPr lang="en-US" sz="2000" dirty="0"/>
              <a:t>(</a:t>
            </a:r>
          </a:p>
          <a:p>
            <a:r>
              <a:rPr lang="en-US" sz="2000" dirty="0"/>
              <a:t>    "</a:t>
            </a:r>
            <a:r>
              <a:rPr lang="en-US" sz="2000" dirty="0" err="1"/>
              <a:t>total_purchases</a:t>
            </a:r>
            <a:r>
              <a:rPr lang="en-US" sz="2000" dirty="0"/>
              <a:t>/</a:t>
            </a:r>
            <a:r>
              <a:rPr lang="en-US" sz="2000" dirty="0" err="1"/>
              <a:t>total_transactions</a:t>
            </a:r>
            <a:r>
              <a:rPr lang="en-US" sz="2000" dirty="0"/>
              <a:t>",</a:t>
            </a:r>
          </a:p>
          <a:p>
            <a:r>
              <a:rPr lang="en-US" sz="2000" dirty="0"/>
              <a:t>    "</a:t>
            </a:r>
            <a:r>
              <a:rPr lang="en-US" sz="2000" dirty="0" err="1"/>
              <a:t>avg_purchases</a:t>
            </a:r>
            <a:r>
              <a:rPr lang="en-US" sz="2000" dirty="0"/>
              <a:t>",</a:t>
            </a:r>
          </a:p>
          <a:p>
            <a:r>
              <a:rPr lang="en-US" sz="2000" dirty="0"/>
              <a:t>    "</a:t>
            </a:r>
            <a:r>
              <a:rPr lang="en-US" sz="2000" dirty="0" err="1"/>
              <a:t>mean_purchases</a:t>
            </a:r>
            <a:r>
              <a:rPr lang="en-US" sz="2000" dirty="0"/>
              <a:t>").show()</a:t>
            </a:r>
          </a:p>
        </p:txBody>
      </p:sp>
    </p:spTree>
    <p:extLst>
      <p:ext uri="{BB962C8B-B14F-4D97-AF65-F5344CB8AC3E}">
        <p14:creationId xmlns:p14="http://schemas.microsoft.com/office/powerpoint/2010/main" val="18030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89CDA-CC6D-486B-9260-EBD0479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8F2C90-F4B4-4444-AD5D-65476FB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us to refer to a column in a DF and evaluate an expression on each value in the column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891DED-D5E4-4BAA-9340-3FACAB93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E7C135-0424-4BE2-B3EE-F3C4EC7C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3048000"/>
            <a:ext cx="6524626" cy="24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C7FC4-EDC6-41E2-BB11-ED51F15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expr Function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9F0C24B-7CC4-4DE7-B9B4-E3764BCF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95425"/>
            <a:ext cx="2905125" cy="2371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64FCA9-1548-4EDD-A8F8-762611F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AE0C49-D34B-4C2D-89B1-863F3982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" y="1495425"/>
            <a:ext cx="4876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117EE-A4F2-4659-8041-588AD42F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expr Function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EDAB3-BEAC-4A29-AE6A-78753301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D37238-3717-4D3D-A21A-D7ECEAB3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E7060C-9A23-43B7-9783-BA52721E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2"/>
            <a:ext cx="70199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92073-712A-4B88-86B0-C11BD368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 dirty="0"/>
              <a:t>It returns a </a:t>
            </a:r>
            <a:r>
              <a:rPr lang="en-US" sz="2400" dirty="0" err="1"/>
              <a:t>DataFrame</a:t>
            </a:r>
            <a:r>
              <a:rPr lang="en-US" sz="2400" dirty="0"/>
              <a:t> containing the specified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96DE1A-E6FB-441C-96D4-96BC1E3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752FF5-5393-4DF8-A65E-62484B778C32}"/>
              </a:ext>
            </a:extLst>
          </p:cNvPr>
          <p:cNvSpPr txBox="1"/>
          <p:nvPr/>
        </p:nvSpPr>
        <p:spPr>
          <a:xfrm>
            <a:off x="876300" y="2057400"/>
            <a:ext cx="7391400" cy="25545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class Customer(cId: Long, name: String, age: </a:t>
            </a:r>
            <a:r>
              <a:rPr lang="en-US" sz="2000" dirty="0" err="1"/>
              <a:t>Int</a:t>
            </a:r>
            <a:r>
              <a:rPr lang="en-US" sz="2000" dirty="0"/>
              <a:t>, gender: String)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customerDF</a:t>
            </a:r>
            <a:r>
              <a:rPr lang="en-US" sz="2000" dirty="0"/>
              <a:t> = </a:t>
            </a:r>
            <a:r>
              <a:rPr lang="en-US" sz="2000" dirty="0" err="1"/>
              <a:t>Seq</a:t>
            </a:r>
            <a:r>
              <a:rPr lang="en-US" sz="2000" dirty="0"/>
              <a:t>(Customer(1, "James", 21, "M"),</a:t>
            </a:r>
          </a:p>
          <a:p>
            <a:r>
              <a:rPr lang="en-US" sz="2000" dirty="0"/>
              <a:t>  Customer(2, "Liz", 25, "F"),</a:t>
            </a:r>
          </a:p>
          <a:p>
            <a:r>
              <a:rPr lang="en-US" sz="2000" dirty="0"/>
              <a:t>  Customer(3, "John", 31, "M"),</a:t>
            </a:r>
          </a:p>
          <a:p>
            <a:r>
              <a:rPr lang="en-US" sz="2000" dirty="0"/>
              <a:t>  Customer(4, "Jennifer", 45, "F"),</a:t>
            </a:r>
          </a:p>
          <a:p>
            <a:r>
              <a:rPr lang="en-US" sz="2000" dirty="0"/>
              <a:t>  Customer(5, "Robert", 41, "M"),</a:t>
            </a:r>
          </a:p>
          <a:p>
            <a:r>
              <a:rPr lang="en-US" sz="2000" dirty="0"/>
              <a:t>  Customer(6, "Sandra", 45, "F")).</a:t>
            </a:r>
            <a:r>
              <a:rPr lang="en-US" sz="2000" dirty="0" err="1"/>
              <a:t>toDF</a:t>
            </a: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25C7AB9-2E5F-4460-A7E2-4D8D6B0D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1D0DE5-572B-46D0-9043-8FC94317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429000"/>
            <a:ext cx="2981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5ABB8-0EF5-41B8-B412-753195D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D2A23-0A99-40E8-BDE4-F7690C25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C03EAF-B30D-463E-B074-9014EDC7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8CD587-488F-4727-A264-2A7E2483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2637"/>
            <a:ext cx="6581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408E6-CFDA-4D9D-AA9B-E697270D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6CCE-6F82-4214-843B-ACAF8081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is considered a corner stone for big data analytics </a:t>
            </a:r>
          </a:p>
          <a:p>
            <a:r>
              <a:rPr lang="en-US" dirty="0"/>
              <a:t>It allow us to summarize the data in order to extract patterns or insights</a:t>
            </a:r>
          </a:p>
          <a:p>
            <a:r>
              <a:rPr lang="en-US" dirty="0"/>
              <a:t>Ex: sum, average, </a:t>
            </a:r>
            <a:r>
              <a:rPr lang="en-US" dirty="0" err="1"/>
              <a:t>stdev</a:t>
            </a:r>
            <a:r>
              <a:rPr lang="en-US" dirty="0"/>
              <a:t>,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594683-19C9-4630-B2F9-2056431E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816FF-2D9B-41C6-924D-7BA4CBA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42725-E519-4B68-8708-FB949DFE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selection, each column can be transformed </a:t>
            </a:r>
            <a:r>
              <a:rPr lang="en-US" b="1" dirty="0"/>
              <a:t>via a column expression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6BB970-8154-48A9-97B0-4E412980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3629AF-F2D9-4C02-94F9-AACFA8BC742E}"/>
              </a:ext>
            </a:extLst>
          </p:cNvPr>
          <p:cNvSpPr txBox="1"/>
          <p:nvPr/>
        </p:nvSpPr>
        <p:spPr>
          <a:xfrm>
            <a:off x="1143000" y="2514600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customerDF.select</a:t>
            </a:r>
            <a:r>
              <a:rPr lang="en-US" sz="2000" dirty="0"/>
              <a:t>($"name", expr("(age + 10)")).show()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54050A-44AA-4444-B822-38A40A4E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14700"/>
            <a:ext cx="6581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B846A-87DB-41EA-AE13-E445BC4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6829D-386F-4E99-B9BC-BBCE32F7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error is to mix column objects and strings </a:t>
            </a:r>
          </a:p>
          <a:p>
            <a:r>
              <a:rPr lang="en-US" dirty="0"/>
              <a:t>The following code results in a compiler error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9CFD6E-5B52-44BA-9231-CC667BC2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AB1E3E-EC01-4AF1-BB23-F2443E7BDF9C}"/>
              </a:ext>
            </a:extLst>
          </p:cNvPr>
          <p:cNvSpPr txBox="1"/>
          <p:nvPr/>
        </p:nvSpPr>
        <p:spPr>
          <a:xfrm>
            <a:off x="1066800" y="3028890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customerDF.select</a:t>
            </a:r>
            <a:r>
              <a:rPr lang="en-US" sz="2000" dirty="0"/>
              <a:t>("name", col("age")).show()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6C511F-0AE9-436B-8BB3-D4CE0968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4" y="3624710"/>
            <a:ext cx="3833410" cy="2275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B9BA08-EFE8-466F-9F50-0ED2C4AE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33" y="3624710"/>
            <a:ext cx="3562344" cy="22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8CB15-46AA-4B86-B345-C3E358FC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4172"/>
            <a:ext cx="7772400" cy="838200"/>
          </a:xfrm>
        </p:spPr>
        <p:txBody>
          <a:bodyPr/>
          <a:lstStyle/>
          <a:p>
            <a:r>
              <a:rPr lang="en-US" dirty="0" err="1"/>
              <a:t>selectExpr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078EC-F987-4752-9557-26735785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2372"/>
            <a:ext cx="7772400" cy="5256028"/>
          </a:xfrm>
        </p:spPr>
        <p:txBody>
          <a:bodyPr/>
          <a:lstStyle/>
          <a:p>
            <a:r>
              <a:rPr lang="en-US" sz="2400" dirty="0"/>
              <a:t>The expr function is very flexible</a:t>
            </a:r>
          </a:p>
          <a:p>
            <a:r>
              <a:rPr lang="en-US" sz="2400" dirty="0"/>
              <a:t>It allows us refer to refer to a column or apply an expression to a column</a:t>
            </a:r>
          </a:p>
          <a:p>
            <a:endParaRPr lang="en-US" sz="2400" dirty="0"/>
          </a:p>
          <a:p>
            <a:r>
              <a:rPr lang="en-US" sz="2400" dirty="0"/>
              <a:t>Since select followed by a series of expr is a common pattern, Spark has a shorthand for doing so: </a:t>
            </a:r>
            <a:r>
              <a:rPr lang="en-US" sz="2400" b="1" dirty="0" err="1"/>
              <a:t>selectExpr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3609F6-3622-42F5-A2E3-1FAFBC05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F6B4E0-838C-40B7-B148-DC6E024176F5}"/>
              </a:ext>
            </a:extLst>
          </p:cNvPr>
          <p:cNvSpPr txBox="1"/>
          <p:nvPr/>
        </p:nvSpPr>
        <p:spPr>
          <a:xfrm>
            <a:off x="914400" y="2267776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customerDF.select</a:t>
            </a:r>
            <a:r>
              <a:rPr lang="en-US" sz="2000" dirty="0"/>
              <a:t>(expr("name"), expr("age + 10")).show()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027EFF-FE5C-4D0B-9BEA-CB8130BF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25358"/>
            <a:ext cx="5924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08" y="121656"/>
            <a:ext cx="7772400" cy="487944"/>
          </a:xfrm>
        </p:spPr>
        <p:txBody>
          <a:bodyPr/>
          <a:lstStyle/>
          <a:p>
            <a:r>
              <a:rPr lang="en-US" sz="3600" dirty="0" err="1"/>
              <a:t>selectExpr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66" y="609600"/>
            <a:ext cx="7772400" cy="4841174"/>
          </a:xfrm>
        </p:spPr>
        <p:txBody>
          <a:bodyPr/>
          <a:lstStyle/>
          <a:p>
            <a:r>
              <a:rPr lang="en-US" dirty="0"/>
              <a:t>These are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F6B4E0-838C-40B7-B148-DC6E024176F5}"/>
              </a:ext>
            </a:extLst>
          </p:cNvPr>
          <p:cNvSpPr txBox="1"/>
          <p:nvPr/>
        </p:nvSpPr>
        <p:spPr>
          <a:xfrm>
            <a:off x="928938" y="1562747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customerDF.selectExpr</a:t>
            </a:r>
            <a:r>
              <a:rPr lang="en-US" sz="2000" dirty="0"/>
              <a:t>("name", "age + 10").show()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6B4E0-838C-40B7-B148-DC6E024176F5}"/>
              </a:ext>
            </a:extLst>
          </p:cNvPr>
          <p:cNvSpPr txBox="1"/>
          <p:nvPr/>
        </p:nvSpPr>
        <p:spPr>
          <a:xfrm>
            <a:off x="931344" y="1091432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customerDF.select</a:t>
            </a:r>
            <a:r>
              <a:rPr lang="en-US" sz="2000" dirty="0"/>
              <a:t>(expr("name"), expr("age + 10")).show()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2016357"/>
            <a:ext cx="5648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08E24-A90D-4503-BC02-620BCA0B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5503"/>
            <a:ext cx="7772400" cy="838200"/>
          </a:xfrm>
        </p:spPr>
        <p:txBody>
          <a:bodyPr/>
          <a:lstStyle/>
          <a:p>
            <a:r>
              <a:rPr lang="en-US" dirty="0" err="1"/>
              <a:t>selectExpr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61792-95D5-4A9E-A5D4-9F57CB5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3703"/>
            <a:ext cx="7772400" cy="51722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C02254-E27E-4DFD-A729-5849626C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B9F122-0F5C-4856-9E9A-C6A1BEF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23703"/>
            <a:ext cx="7210425" cy="2733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97FD51-A75E-4002-889E-A98A61F7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43325"/>
            <a:ext cx="72104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04EC8-34B8-4BFD-B323-88EB5AAA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B567F-347E-4D20-9615-F8F8E1F0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aggregate functions with </a:t>
            </a:r>
            <a:r>
              <a:rPr lang="en-US" dirty="0" err="1"/>
              <a:t>selectExpr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F73136-C9BD-4280-B0CD-E67B51FB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9E802F-10B7-4A10-BFCD-D5EE767B5664}"/>
              </a:ext>
            </a:extLst>
          </p:cNvPr>
          <p:cNvSpPr txBox="1"/>
          <p:nvPr/>
        </p:nvSpPr>
        <p:spPr>
          <a:xfrm>
            <a:off x="933226" y="2057400"/>
            <a:ext cx="7543800" cy="22467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customerDF.selectExpr</a:t>
            </a:r>
            <a:r>
              <a:rPr lang="en-US" sz="2000" dirty="0"/>
              <a:t>("</a:t>
            </a:r>
            <a:r>
              <a:rPr lang="en-US" sz="2000" dirty="0" err="1"/>
              <a:t>avg</a:t>
            </a:r>
            <a:r>
              <a:rPr lang="en-US" sz="2000" dirty="0"/>
              <a:t>(age)", "count(name)").show()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+-------------------------+--------------+ </a:t>
            </a:r>
          </a:p>
          <a:p>
            <a:r>
              <a:rPr lang="en-US" sz="2000" dirty="0"/>
              <a:t>|                     </a:t>
            </a:r>
            <a:r>
              <a:rPr lang="en-US" sz="2000" dirty="0" err="1"/>
              <a:t>avg</a:t>
            </a:r>
            <a:r>
              <a:rPr lang="en-US" sz="2000" dirty="0"/>
              <a:t>(age)|count(name)|</a:t>
            </a:r>
          </a:p>
          <a:p>
            <a:r>
              <a:rPr lang="en-US" sz="2000" dirty="0"/>
              <a:t>+-------------------------+--------------+</a:t>
            </a:r>
          </a:p>
          <a:p>
            <a:r>
              <a:rPr lang="en-US" sz="2000" dirty="0"/>
              <a:t>|34.666666666666664|                  6|</a:t>
            </a:r>
          </a:p>
          <a:p>
            <a:r>
              <a:rPr lang="en-US" sz="2000" dirty="0"/>
              <a:t>+-------------------------+--------------+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5284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9477-DA4E-45B0-9B29-494129B8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58" y="533400"/>
            <a:ext cx="7772400" cy="838200"/>
          </a:xfrm>
        </p:spPr>
        <p:txBody>
          <a:bodyPr/>
          <a:lstStyle/>
          <a:p>
            <a:r>
              <a:rPr lang="en-US" dirty="0"/>
              <a:t>Variance and Standard Deviation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7B4E4-9B6B-441E-8C43-1C8DEE6E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measures of the spread of the data around the mean</a:t>
            </a:r>
          </a:p>
          <a:p>
            <a:pPr lvl="1"/>
            <a:r>
              <a:rPr lang="en-US" dirty="0"/>
              <a:t>average distance of the values from the mean </a:t>
            </a:r>
          </a:p>
          <a:p>
            <a:r>
              <a:rPr lang="en-US" dirty="0"/>
              <a:t>low variance indicates the values are close to the mean</a:t>
            </a:r>
          </a:p>
          <a:p>
            <a:r>
              <a:rPr lang="en-US" dirty="0"/>
              <a:t>standard deviation is the square root of the variance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E52F65-57E5-4010-B224-AED7BD33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CFBC7-E425-4AC9-864C-0A117393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A59B5-DC85-41AB-866D-C0DA27A1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var_pop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stddev_pop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do the calculations using the whole population</a:t>
            </a:r>
          </a:p>
          <a:p>
            <a:r>
              <a:rPr lang="en-US" dirty="0"/>
              <a:t>The functions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var_samp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stddev_samp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 </a:t>
            </a:r>
            <a:r>
              <a:rPr lang="en-US" dirty="0"/>
              <a:t>do the calculations using a sample of the population</a:t>
            </a:r>
          </a:p>
          <a:p>
            <a:r>
              <a:rPr lang="en-US" dirty="0"/>
              <a:t>By default, the functions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variance(col)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use a sample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E0F8A9-611E-47E1-9AEC-4CBD4905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2AB0-35C0-41D4-9BFA-B7E7EB2A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14654C-E704-493E-8266-CFDC829D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5426A8-9149-47C3-B1C7-8C1E8DF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2A6537-B974-4A7A-918D-BE1D7CB6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16" y="1516912"/>
            <a:ext cx="77343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975CE-ECFF-4F67-9650-585F4755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agg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8DE26-0629-4869-8A7D-E13D1E3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 method </a:t>
            </a:r>
            <a:r>
              <a:rPr lang="en-US" dirty="0" err="1"/>
              <a:t>agg</a:t>
            </a:r>
            <a:r>
              <a:rPr lang="en-US" dirty="0"/>
              <a:t> allows us to perform multiple aggregations per group at the same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F080B0-E796-4723-A05D-7ECE484F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A9717-83E0-4EFA-917B-1B9D6027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F1748-765E-4852-A4F5-52157536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has many functions  for aggregations </a:t>
            </a:r>
          </a:p>
          <a:p>
            <a:r>
              <a:rPr lang="en-US" dirty="0"/>
              <a:t>For big data analysis, it can be expensive to get an exact answer</a:t>
            </a:r>
          </a:p>
          <a:p>
            <a:r>
              <a:rPr lang="en-US" dirty="0"/>
              <a:t>There are many aggregate functions that provide an answer with a reasonable degree of accuracy </a:t>
            </a:r>
          </a:p>
          <a:p>
            <a:r>
              <a:rPr lang="en-US" dirty="0"/>
              <a:t>The aggregation functions are designed to perform aggregation on a set of rows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set of rows can be all or some of the rows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B47B45-6180-4057-A013-0690C58D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78CA9-E57A-4D27-A3F4-5772F7C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agg</a:t>
            </a:r>
            <a:r>
              <a:rPr lang="en-US" dirty="0"/>
              <a:t> Method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5029A-7110-4D99-BD09-5CDCA899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499E63-A2F9-42BF-B939-B55CC6A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967638-BEE7-4657-867C-0F1D3D9DA8D8}"/>
              </a:ext>
            </a:extLst>
          </p:cNvPr>
          <p:cNvSpPr txBox="1"/>
          <p:nvPr/>
        </p:nvSpPr>
        <p:spPr>
          <a:xfrm>
            <a:off x="838200" y="1841428"/>
            <a:ext cx="72390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val</a:t>
            </a:r>
            <a:r>
              <a:rPr lang="en-US" sz="1800" dirty="0"/>
              <a:t> aggregates = </a:t>
            </a:r>
            <a:r>
              <a:rPr lang="en-US" sz="1800" dirty="0" err="1"/>
              <a:t>df.agg</a:t>
            </a:r>
            <a:r>
              <a:rPr lang="en-US" sz="1800" dirty="0"/>
              <a:t>(max("Quantity"), min("Quantity"), </a:t>
            </a:r>
            <a:r>
              <a:rPr lang="en-US" sz="1800" dirty="0" err="1"/>
              <a:t>avg</a:t>
            </a:r>
            <a:r>
              <a:rPr lang="en-US" sz="1800" dirty="0"/>
              <a:t>("Quantity"))</a:t>
            </a:r>
          </a:p>
          <a:p>
            <a:r>
              <a:rPr lang="en-US" sz="1800" dirty="0"/>
              <a:t>//aggregates: </a:t>
            </a:r>
            <a:r>
              <a:rPr lang="en-US" sz="1800" dirty="0" err="1"/>
              <a:t>org.apache.spark.sql.</a:t>
            </a:r>
            <a:r>
              <a:rPr lang="en-US" sz="1800" b="1" dirty="0" err="1"/>
              <a:t>DataFrame</a:t>
            </a:r>
            <a:r>
              <a:rPr lang="en-US" sz="1800" dirty="0"/>
              <a:t> = [max(Quantity): </a:t>
            </a:r>
            <a:r>
              <a:rPr lang="en-US" sz="1800" dirty="0" err="1"/>
              <a:t>int</a:t>
            </a:r>
            <a:r>
              <a:rPr lang="en-US" sz="1800" dirty="0"/>
              <a:t>, min(Quantity): </a:t>
            </a:r>
            <a:r>
              <a:rPr lang="en-US" sz="1800" dirty="0" err="1"/>
              <a:t>int</a:t>
            </a:r>
            <a:r>
              <a:rPr lang="en-US" sz="1800" dirty="0"/>
              <a:t> ... 1 more field]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2FDAE3-2D9A-4693-928C-FE8621CF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4" y="2886075"/>
            <a:ext cx="4629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8D32D-86E7-4E05-8284-183F6D00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to 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AAAE7-5551-44C7-AB66-5BBABCF8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dirty="0"/>
              <a:t> allows us to  collect a list of the values present in a given column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(col) </a:t>
            </a:r>
            <a:r>
              <a:rPr lang="en-US" dirty="0"/>
              <a:t>allows us to  collect a set of the unique values in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773865-B543-4406-90C5-E829D0AA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C032A-EED7-479E-BB9C-033BE78B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609600"/>
            <a:ext cx="7772400" cy="838200"/>
          </a:xfrm>
        </p:spPr>
        <p:txBody>
          <a:bodyPr/>
          <a:lstStyle/>
          <a:p>
            <a:r>
              <a:rPr lang="en-US" sz="3600" dirty="0"/>
              <a:t>Aggregating to Complex Types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19F8B-ECDF-4E37-99F2-C356CCB3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BBECC1-9640-40FA-960F-776E11FC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94027A-E17F-4B5F-9C39-B38A8663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7" y="1600200"/>
            <a:ext cx="622935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969FD01-FA81-4B66-AB88-FC677ABD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8" y="3533936"/>
            <a:ext cx="292417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333304-49A0-4A14-8B86-B1A3FA796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682" y="3533936"/>
            <a:ext cx="4095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024D3-B5E0-44ED-A7FF-49D85EB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FE0D84-D8FF-4901-82E2-2B34849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groupBy</a:t>
            </a:r>
            <a:r>
              <a:rPr lang="en-US" dirty="0"/>
              <a:t> is used to form groups over one or more categorical attributes</a:t>
            </a:r>
          </a:p>
          <a:p>
            <a:r>
              <a:rPr lang="en-US" dirty="0"/>
              <a:t>Then we use aggregate functions to perform aggregations on each of the subgroups inside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B614A1-F8AA-4364-815A-44A79892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E822CC-1913-4662-BDD6-827CA09C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0"/>
            <a:ext cx="2924175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BF29AB-2D51-495A-97B5-2E37C734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781647"/>
            <a:ext cx="4543425" cy="22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6A680-1E12-4EF3-BC40-367C92C8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B8D02-CC06-4D78-8B80-BAA09E5B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61019-7C3D-48AE-B1FE-CFEAD30C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52D58D-65DF-4A90-A75C-8A307ABE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8" y="1548584"/>
            <a:ext cx="64389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27D468-2F7A-469A-A08B-404A184E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8" y="3444059"/>
            <a:ext cx="7467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01D88-4A65-4E60-85B9-C1FB75DD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Grouping with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5582D-924B-4568-94C4-E3A51338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Parameters of </a:t>
            </a:r>
            <a:r>
              <a:rPr lang="en-US" dirty="0" err="1"/>
              <a:t>agg</a:t>
            </a:r>
            <a:r>
              <a:rPr lang="en-US" dirty="0"/>
              <a:t> can involve 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33DD8-F3A6-480A-8D7A-A4D9E1DD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F46439-7E72-4A91-89CC-B6914479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81200"/>
            <a:ext cx="6429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01D88-4A65-4E60-85B9-C1FB75DD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0999"/>
            <a:ext cx="7772400" cy="1127051"/>
          </a:xfrm>
        </p:spPr>
        <p:txBody>
          <a:bodyPr/>
          <a:lstStyle/>
          <a:p>
            <a:r>
              <a:rPr lang="en-US" sz="4000" dirty="0"/>
              <a:t>Grouping with Expressions – Renaming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5582D-924B-4568-94C4-E3A51338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We can rename inside </a:t>
            </a:r>
            <a:r>
              <a:rPr lang="en-US" dirty="0" err="1"/>
              <a:t>agg</a:t>
            </a:r>
            <a:r>
              <a:rPr lang="en-US" dirty="0"/>
              <a:t> using .alias and .as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33DD8-F3A6-480A-8D7A-A4D9E1DD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C5C66C-6FC3-48C0-B2DD-950E2E28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62" y="4083124"/>
            <a:ext cx="503872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12B9A7-FEB2-45E4-B733-AD24D3F8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3" y="2028825"/>
            <a:ext cx="605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DC62D-ACDD-43E5-A71B-AA118C0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67A25-6258-46EE-93C9-D89E0FEF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specify the arguments of the </a:t>
            </a:r>
            <a:r>
              <a:rPr lang="en-US" dirty="0" err="1"/>
              <a:t>agg</a:t>
            </a:r>
            <a:r>
              <a:rPr lang="en-US" dirty="0"/>
              <a:t> function as a series of key-value maps</a:t>
            </a:r>
          </a:p>
          <a:p>
            <a:pPr lvl="1"/>
            <a:r>
              <a:rPr lang="en-US" dirty="0"/>
              <a:t>the key is the column name, and </a:t>
            </a:r>
          </a:p>
          <a:p>
            <a:pPr lvl="1"/>
            <a:r>
              <a:rPr lang="en-US" dirty="0"/>
              <a:t>the value is an aggregation function to apply to the key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E4C64D-11C2-410D-99CB-B7462DF0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313952-4F3E-4907-84F0-8DA80F3C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53809"/>
            <a:ext cx="4124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5932B-8953-416C-9346-5C61F6DA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D575C-6030-40DA-AEC2-6042BE4D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Grouping sets allow for more complex grouping operations</a:t>
            </a:r>
          </a:p>
          <a:p>
            <a:r>
              <a:rPr lang="en-US" dirty="0"/>
              <a:t>They allow us to do an aggregation across multiple groups </a:t>
            </a:r>
          </a:p>
          <a:p>
            <a:r>
              <a:rPr lang="en-US" dirty="0"/>
              <a:t>The results from the different groups are combined in the same output</a:t>
            </a:r>
          </a:p>
          <a:p>
            <a:r>
              <a:rPr lang="en-US" dirty="0"/>
              <a:t>So, aggregate functions are computed for each group, and then the results are added to the output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982092-D1D2-4D2A-AF25-7EEBB9F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65DDC-3369-4ED6-BCE0-3B556CC5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58036-10FC-4766-8EA8-371BC1FC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sublist of grouping sets may specify zero or more columns</a:t>
            </a:r>
          </a:p>
          <a:p>
            <a:r>
              <a:rPr lang="en-US" dirty="0"/>
              <a:t>An empty grouping set means that all rows are aggregated down to a single group</a:t>
            </a:r>
          </a:p>
          <a:p>
            <a:r>
              <a:rPr lang="en-US" dirty="0"/>
              <a:t>References to the grouping columns are replaced by null values in result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4779B6-8057-4534-B49B-0EEE319B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3A479-7585-4FB2-A87A-5BB28AF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13B96-AA38-4247-BFB7-4AA48F77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BF1409-C57B-475B-B545-AAE7AD0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C5306-905B-4E11-BAD5-CBCF2223E694}"/>
              </a:ext>
            </a:extLst>
          </p:cNvPr>
          <p:cNvSpPr txBox="1"/>
          <p:nvPr/>
        </p:nvSpPr>
        <p:spPr>
          <a:xfrm>
            <a:off x="1066800" y="1605262"/>
            <a:ext cx="685800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spark.read.format</a:t>
            </a:r>
            <a:r>
              <a:rPr lang="en-US" dirty="0"/>
              <a:t>("csv")</a:t>
            </a:r>
          </a:p>
          <a:p>
            <a:r>
              <a:rPr lang="en-US" dirty="0"/>
              <a:t>  .option("header", "true")</a:t>
            </a:r>
          </a:p>
          <a:p>
            <a:r>
              <a:rPr lang="en-US" dirty="0"/>
              <a:t>  .option("</a:t>
            </a:r>
            <a:r>
              <a:rPr lang="en-US" dirty="0" err="1"/>
              <a:t>inferSchema</a:t>
            </a:r>
            <a:r>
              <a:rPr lang="en-US" dirty="0"/>
              <a:t>", "true")</a:t>
            </a:r>
          </a:p>
          <a:p>
            <a:r>
              <a:rPr lang="en-US" dirty="0"/>
              <a:t>  .load("/data/retail-data/all/*.csv")</a:t>
            </a:r>
          </a:p>
          <a:p>
            <a:r>
              <a:rPr lang="en-US" dirty="0"/>
              <a:t>  .coalesce(5)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df.cache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df.createOrReplaceTempView</a:t>
            </a:r>
            <a:r>
              <a:rPr lang="en-US" dirty="0"/>
              <a:t>("</a:t>
            </a:r>
            <a:r>
              <a:rPr lang="en-US" dirty="0" err="1"/>
              <a:t>dfTable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23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3857C-D9F8-4A34-976F-AB12B05D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C1A18-DD3D-4096-964C-BB1C8B3B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27DD31-922F-42C9-8DC0-4CE5198E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AB8EA4-2CF4-437D-A197-B402D27D1039}"/>
              </a:ext>
            </a:extLst>
          </p:cNvPr>
          <p:cNvSpPr txBox="1"/>
          <p:nvPr/>
        </p:nvSpPr>
        <p:spPr>
          <a:xfrm>
            <a:off x="1066800" y="1828800"/>
            <a:ext cx="7391400" cy="1785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items_sold</a:t>
            </a:r>
            <a:r>
              <a:rPr lang="en-US" sz="2200" dirty="0"/>
              <a:t> = </a:t>
            </a:r>
            <a:r>
              <a:rPr lang="en-US" sz="2200" dirty="0" err="1"/>
              <a:t>Seq</a:t>
            </a:r>
            <a:r>
              <a:rPr lang="en-US" sz="2200" dirty="0"/>
              <a:t>( ("Shirt", "L", 10), ("Shirt", "M", 20),</a:t>
            </a:r>
          </a:p>
          <a:p>
            <a:r>
              <a:rPr lang="en-US" sz="2200" dirty="0"/>
              <a:t>                                    ("Coat", "M", 15), ("Coat", "L", 5)</a:t>
            </a:r>
          </a:p>
          <a:p>
            <a:r>
              <a:rPr lang="en-US" sz="2200" dirty="0"/>
              <a:t>	                     ).</a:t>
            </a:r>
            <a:r>
              <a:rPr lang="en-US" sz="2200" dirty="0" err="1"/>
              <a:t>toDF</a:t>
            </a:r>
            <a:r>
              <a:rPr lang="en-US" sz="2200" dirty="0"/>
              <a:t>("item", "size", "sales")</a:t>
            </a:r>
          </a:p>
          <a:p>
            <a:endParaRPr lang="en-US" sz="2200" dirty="0"/>
          </a:p>
          <a:p>
            <a:r>
              <a:rPr lang="en-US" sz="2200" dirty="0" err="1"/>
              <a:t>items_sold.createOrReplaceTempView</a:t>
            </a:r>
            <a:r>
              <a:rPr lang="en-US" sz="2200" dirty="0"/>
              <a:t>("</a:t>
            </a:r>
            <a:r>
              <a:rPr lang="en-US" sz="2200" dirty="0" err="1"/>
              <a:t>items_sold_Table</a:t>
            </a:r>
            <a:r>
              <a:rPr lang="en-US" sz="2200" dirty="0"/>
              <a:t>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87C4DA-6DF8-47F2-BCDC-1C2C4E0F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728" y="3811793"/>
            <a:ext cx="3648075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5AA28-A3AB-491E-809E-36899D3F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07" y="3832643"/>
            <a:ext cx="2705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DA7E0-55F9-46A3-9E71-BB5F371D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21" y="381000"/>
            <a:ext cx="7772400" cy="838200"/>
          </a:xfrm>
        </p:spPr>
        <p:txBody>
          <a:bodyPr/>
          <a:lstStyle/>
          <a:p>
            <a:r>
              <a:rPr lang="en-US" dirty="0"/>
              <a:t>Grouping Sets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6DBAA-A30D-4D4D-988A-7A546255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F66F04-4657-4DCB-AD16-86766A96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E9A3C1-6499-45D1-A5D7-CE48249B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158240"/>
            <a:ext cx="5534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18BA9-AC3D-4074-8F96-1EAFD239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7483D-B51E-416D-8974-9EE3DA04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BFE9D9-843F-48C6-866C-D0A217CD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0" y="418198"/>
            <a:ext cx="3836440" cy="602869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B40E37-6CEE-4C5A-9227-4DF9A329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E4B2689-6CFC-4D8C-B645-4F8115A7D287}"/>
              </a:ext>
            </a:extLst>
          </p:cNvPr>
          <p:cNvSpPr txBox="1">
            <a:spLocks/>
          </p:cNvSpPr>
          <p:nvPr/>
        </p:nvSpPr>
        <p:spPr bwMode="auto">
          <a:xfrm>
            <a:off x="4648200" y="533400"/>
            <a:ext cx="40178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Grouping Sets – Examples </a:t>
            </a:r>
          </a:p>
        </p:txBody>
      </p:sp>
    </p:spTree>
    <p:extLst>
      <p:ext uri="{BB962C8B-B14F-4D97-AF65-F5344CB8AC3E}">
        <p14:creationId xmlns:p14="http://schemas.microsoft.com/office/powerpoint/2010/main" val="25810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A2CB4-FD2F-40C1-A2E2-0A702AF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147BD84-CDD7-401E-BC89-7F47E4B5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35" y="1532068"/>
            <a:ext cx="7162529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51C89-FF51-4388-8460-7AC543D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A2CB4-FD2F-40C1-A2E2-0A702AF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147BD84-CDD7-401E-BC89-7F47E4B5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35" y="1532068"/>
            <a:ext cx="7162529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51C89-FF51-4388-8460-7AC543D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C90F99-3F15-4B7A-99E8-231041AC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623887"/>
            <a:ext cx="8801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2B5BE-78B3-4112-BC4C-987ED74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C5CB6B-E21D-4F95-A651-335CAD3C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2523E2-2A8E-4D4A-AAFD-81211C4F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D504E2-AB5B-41CD-83E3-F03032F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95287"/>
            <a:ext cx="88011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ED519-627F-41DF-A798-805DBE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Aggregations with Rollups and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C350AA-D852-4C79-9760-D5E463F8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sets are only available in SQL</a:t>
            </a:r>
          </a:p>
          <a:p>
            <a:r>
              <a:rPr lang="en-US" dirty="0"/>
              <a:t>To do the same thing using </a:t>
            </a:r>
            <a:r>
              <a:rPr lang="en-US" dirty="0" err="1"/>
              <a:t>DataFrames</a:t>
            </a:r>
            <a:r>
              <a:rPr lang="en-US" dirty="0"/>
              <a:t>, we use </a:t>
            </a:r>
            <a:r>
              <a:rPr lang="en-US" b="1" dirty="0"/>
              <a:t>rollup</a:t>
            </a:r>
            <a:r>
              <a:rPr lang="en-US" dirty="0"/>
              <a:t> and </a:t>
            </a:r>
            <a:r>
              <a:rPr lang="en-US" b="1" dirty="0"/>
              <a:t>cube</a:t>
            </a:r>
            <a:r>
              <a:rPr lang="en-US" dirty="0"/>
              <a:t> operations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9BD8FC-9287-4C70-91FF-4F03AFCC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0DA4-73AE-42D1-A73C-86630FC9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Rollups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FD450-F5C9-4D35-93AB-A9E3468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sz="2400" dirty="0"/>
              <a:t>A clause of the form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is equivalent to a GROUPING SET operation that represents the given list of expressions and all prefixes of the list including the empty list </a:t>
            </a:r>
          </a:p>
          <a:p>
            <a:r>
              <a:rPr lang="en-US" sz="2400" dirty="0"/>
              <a:t>It is equivalent to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53D291-7AA1-4725-8C75-66C17DA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835C0D-32AC-44A2-949B-0ADE9A555716}"/>
              </a:ext>
            </a:extLst>
          </p:cNvPr>
          <p:cNvSpPr txBox="1"/>
          <p:nvPr/>
        </p:nvSpPr>
        <p:spPr>
          <a:xfrm>
            <a:off x="1143000" y="2057400"/>
            <a:ext cx="380999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 ROLLUP ( e1, e2, e3, ...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54FB0B-9926-47F9-9B11-15C98B51DF88}"/>
              </a:ext>
            </a:extLst>
          </p:cNvPr>
          <p:cNvSpPr txBox="1"/>
          <p:nvPr/>
        </p:nvSpPr>
        <p:spPr>
          <a:xfrm>
            <a:off x="762001" y="4307452"/>
            <a:ext cx="3809999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GROUPING SETS (</a:t>
            </a:r>
          </a:p>
          <a:p>
            <a:r>
              <a:rPr lang="en-US" sz="1800" dirty="0"/>
              <a:t>    ( e1, e2, e3, ... ),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( e1, e2 ),</a:t>
            </a:r>
          </a:p>
          <a:p>
            <a:r>
              <a:rPr lang="en-US" sz="1800" dirty="0"/>
              <a:t>    ( e1 ),</a:t>
            </a:r>
          </a:p>
          <a:p>
            <a:r>
              <a:rPr lang="en-US" sz="1800" dirty="0"/>
              <a:t>    ( )</a:t>
            </a:r>
          </a:p>
          <a:p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1D24A-1ECD-4847-885D-7DE412B0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CF457-FCE4-41DE-9654-7EFAB1B6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Rollups are useful for data analysis over hierarchical data</a:t>
            </a:r>
          </a:p>
          <a:p>
            <a:pPr lvl="1"/>
            <a:r>
              <a:rPr lang="en-US" dirty="0"/>
              <a:t>total salary by department, division, and company-wide total </a:t>
            </a:r>
          </a:p>
          <a:p>
            <a:pPr lvl="1"/>
            <a:r>
              <a:rPr lang="en-US" dirty="0"/>
              <a:t>revenue data over different departments, divisions, and the grand total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9EB48E-2EF3-4D29-8A54-A6956A00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4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87B7C-456D-41AE-A591-4DDEE257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Rollups –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44E68A7-81B9-43F3-B1CD-E78FEA70E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97" y="1524000"/>
            <a:ext cx="7347005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80ABA-7139-4392-BBAA-6C90B96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C9DD9-9E6F-4523-9254-ED136EDE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1B93C-C8E7-4D98-A6E9-E37B226D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1EDEE4-8417-4610-9D06-BFEBA855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10FD64-C18B-48CC-80C8-1BB4A766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97360"/>
            <a:ext cx="7772400" cy="22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87B7C-456D-41AE-A591-4DDEE257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Rollups –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80ABA-7139-4392-BBAA-6C90B96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5B786D-AE6D-460C-9524-4F903FD1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97422E-B08C-47D5-A4B4-834796CD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66750"/>
            <a:ext cx="8801100" cy="5524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BB26E3-0350-4944-BDBA-B7BE13C3FF40}"/>
              </a:ext>
            </a:extLst>
          </p:cNvPr>
          <p:cNvSpPr/>
          <p:nvPr/>
        </p:nvSpPr>
        <p:spPr>
          <a:xfrm>
            <a:off x="4800600" y="3809104"/>
            <a:ext cx="3505200" cy="10772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We can use </a:t>
            </a:r>
            <a:r>
              <a:rPr lang="en-US" sz="1600" dirty="0" err="1"/>
              <a:t>asc_nulls_first</a:t>
            </a:r>
            <a:r>
              <a:rPr lang="en-US" sz="1600" dirty="0"/>
              <a:t>, </a:t>
            </a:r>
            <a:r>
              <a:rPr lang="en-US" sz="1600" dirty="0" err="1"/>
              <a:t>desc_nulls_first</a:t>
            </a:r>
            <a:r>
              <a:rPr lang="en-US" sz="1600" dirty="0"/>
              <a:t>, </a:t>
            </a:r>
            <a:r>
              <a:rPr lang="en-US" sz="1600" dirty="0" err="1"/>
              <a:t>asc_nulls_last</a:t>
            </a:r>
            <a:r>
              <a:rPr lang="en-US" sz="1600" dirty="0"/>
              <a:t>, or </a:t>
            </a:r>
            <a:r>
              <a:rPr lang="en-US" sz="1600" dirty="0" err="1"/>
              <a:t>desc_nulls_last</a:t>
            </a:r>
            <a:r>
              <a:rPr lang="en-US" sz="1600" dirty="0"/>
              <a:t> to specify where we would like null values to appear</a:t>
            </a:r>
          </a:p>
        </p:txBody>
      </p:sp>
    </p:spTree>
    <p:extLst>
      <p:ext uri="{BB962C8B-B14F-4D97-AF65-F5344CB8AC3E}">
        <p14:creationId xmlns:p14="http://schemas.microsoft.com/office/powerpoint/2010/main" val="35861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0D12E-430A-4947-99A7-3D7F3993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– Cubes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FBAF7-46AF-44C7-BE88-63ECCE7C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A clause of the form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is equivalent to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89ACA9-BBD5-40F2-AD33-D6F5DDC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BD82D0-1EE4-4197-BE10-777A15D2F619}"/>
              </a:ext>
            </a:extLst>
          </p:cNvPr>
          <p:cNvSpPr txBox="1"/>
          <p:nvPr/>
        </p:nvSpPr>
        <p:spPr>
          <a:xfrm>
            <a:off x="1142999" y="1890265"/>
            <a:ext cx="380999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 CUBE ( e1, e2, e3, ...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8F2CF3-87E5-4A60-9D6E-D1CA60A56186}"/>
              </a:ext>
            </a:extLst>
          </p:cNvPr>
          <p:cNvSpPr txBox="1"/>
          <p:nvPr/>
        </p:nvSpPr>
        <p:spPr>
          <a:xfrm>
            <a:off x="1142999" y="2895600"/>
            <a:ext cx="3809999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GROUPING SETS (</a:t>
            </a:r>
          </a:p>
          <a:p>
            <a:r>
              <a:rPr lang="en-US" sz="1800" dirty="0"/>
              <a:t>    ( a, b, c ),</a:t>
            </a:r>
          </a:p>
          <a:p>
            <a:r>
              <a:rPr lang="en-US" sz="1800" dirty="0"/>
              <a:t>    ( a, b    ),</a:t>
            </a:r>
          </a:p>
          <a:p>
            <a:r>
              <a:rPr lang="en-US" sz="1800" dirty="0"/>
              <a:t>    ( a,    c ),</a:t>
            </a:r>
          </a:p>
          <a:p>
            <a:r>
              <a:rPr lang="en-US" sz="1800" dirty="0"/>
              <a:t>    ( a       ),</a:t>
            </a:r>
          </a:p>
          <a:p>
            <a:r>
              <a:rPr lang="en-US" sz="1800" dirty="0"/>
              <a:t>    (    b, c ),</a:t>
            </a:r>
          </a:p>
          <a:p>
            <a:r>
              <a:rPr lang="en-US" sz="1800" dirty="0"/>
              <a:t>    (    b    ),</a:t>
            </a:r>
          </a:p>
          <a:p>
            <a:r>
              <a:rPr lang="en-US" sz="1800" dirty="0"/>
              <a:t>    (       c ),</a:t>
            </a:r>
          </a:p>
          <a:p>
            <a:r>
              <a:rPr lang="en-US" sz="1800" dirty="0"/>
              <a:t>    (         )</a:t>
            </a:r>
          </a:p>
          <a:p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78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1D24A-1ECD-4847-885D-7DE412B0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CF457-FCE4-41DE-9654-7EFAB1B6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cube is a more advanced version of a rollup </a:t>
            </a:r>
          </a:p>
          <a:p>
            <a:r>
              <a:rPr lang="en-US" dirty="0"/>
              <a:t>It performs the aggregations across all the possible combinations of the grouping columns </a:t>
            </a:r>
          </a:p>
          <a:p>
            <a:r>
              <a:rPr lang="en-US" dirty="0"/>
              <a:t>Therefore, the result includes what a rollup provides as well as other combinations.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9EB48E-2EF3-4D29-8A54-A6956A00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6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B3E99-F426-4A6D-B18B-C6689BD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Cubes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5C3DCE-A2E2-46D8-88D1-DC1979A2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E49403-0818-4F66-BB71-0C7D78CA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4F8FDF-7176-45E2-9947-580F97A7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"/>
            <a:ext cx="7172325" cy="660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DCA8E5-AD3C-432A-993D-E4610FFD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93" y="3595686"/>
            <a:ext cx="4193286" cy="21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D9C18-70CC-45B4-B049-9A96758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D209F-C2AC-47E6-8075-375137D9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Pivoting is a technique to convert rows into columns </a:t>
            </a:r>
          </a:p>
          <a:p>
            <a:r>
              <a:rPr lang="en-US" dirty="0"/>
              <a:t>This allows us to create a different view of a table </a:t>
            </a:r>
          </a:p>
          <a:p>
            <a:r>
              <a:rPr lang="en-US" dirty="0"/>
              <a:t>Pivoting starts with grouping over one or more columns, then pivoting on a column, and ends with applying one or more aggregations on one or more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AD4098-D5B7-4046-BA96-E3313C57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DCA53-B686-467D-AFC7-7D8ABBF7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D652D-6011-4071-A1B8-AD17421E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BABAC5-B30E-4634-B8AC-1D7B470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C24AC7-3649-46B0-984B-0BC3BBB4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1524000"/>
            <a:ext cx="6886575" cy="444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233AC1-57E1-4A56-A8A8-E2F10BB0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29" y="4004646"/>
            <a:ext cx="2705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375B5-C900-4235-AB44-585BB03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22C40-4360-4588-B79F-44BA2AE4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737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4F53E8-CE59-4849-A0B7-1BA578F1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D2462A-F6E0-4C5C-82B6-E51CE2F259C4}"/>
              </a:ext>
            </a:extLst>
          </p:cNvPr>
          <p:cNvSpPr txBox="1"/>
          <p:nvPr/>
        </p:nvSpPr>
        <p:spPr>
          <a:xfrm>
            <a:off x="1028700" y="1303615"/>
            <a:ext cx="6477000" cy="25853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case class Student(</a:t>
            </a:r>
            <a:r>
              <a:rPr lang="en-US" sz="1800" dirty="0" err="1"/>
              <a:t>name:String</a:t>
            </a:r>
            <a:r>
              <a:rPr lang="en-US" sz="1800" dirty="0"/>
              <a:t>, </a:t>
            </a:r>
            <a:r>
              <a:rPr lang="en-US" sz="1800" dirty="0" err="1"/>
              <a:t>gender:String</a:t>
            </a:r>
            <a:r>
              <a:rPr lang="en-US" sz="1800" dirty="0"/>
              <a:t>, </a:t>
            </a:r>
            <a:r>
              <a:rPr lang="en-US" sz="1800" dirty="0" err="1"/>
              <a:t>weight:Int</a:t>
            </a:r>
            <a:r>
              <a:rPr lang="en-US" sz="1800" dirty="0"/>
              <a:t>, </a:t>
            </a:r>
            <a:r>
              <a:rPr lang="en-US" sz="1800" dirty="0" err="1"/>
              <a:t>graduation_year:Int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studentsDF</a:t>
            </a:r>
            <a:r>
              <a:rPr lang="en-US" sz="1800" dirty="0"/>
              <a:t> = </a:t>
            </a:r>
            <a:r>
              <a:rPr lang="en-US" sz="1800" dirty="0" err="1"/>
              <a:t>Seq</a:t>
            </a:r>
            <a:r>
              <a:rPr lang="en-US" sz="1800" dirty="0"/>
              <a:t>(Student("John", "M", 180, 2015), </a:t>
            </a:r>
          </a:p>
          <a:p>
            <a:r>
              <a:rPr lang="en-US" sz="1800" dirty="0"/>
              <a:t>                         Student("Mary", "F", 110, 2015), </a:t>
            </a:r>
          </a:p>
          <a:p>
            <a:r>
              <a:rPr lang="en-US" sz="1800" dirty="0"/>
              <a:t>                         Student("Derek", "M", 200, 2015),</a:t>
            </a:r>
          </a:p>
          <a:p>
            <a:r>
              <a:rPr lang="en-US" sz="1800" dirty="0"/>
              <a:t>                         Student("Julie", "F", 109, 2015), </a:t>
            </a:r>
          </a:p>
          <a:p>
            <a:r>
              <a:rPr lang="en-US" sz="1800" dirty="0"/>
              <a:t>                         Student("Allison", "F", 105, 2015),</a:t>
            </a:r>
          </a:p>
          <a:p>
            <a:r>
              <a:rPr lang="en-US" sz="1800" dirty="0"/>
              <a:t>                         Student("</a:t>
            </a:r>
            <a:r>
              <a:rPr lang="en-US" sz="1800" dirty="0" err="1"/>
              <a:t>kirby</a:t>
            </a:r>
            <a:r>
              <a:rPr lang="en-US" sz="1800" dirty="0"/>
              <a:t>", "F", 115, 2016), </a:t>
            </a:r>
          </a:p>
          <a:p>
            <a:r>
              <a:rPr lang="en-US" sz="1800" dirty="0"/>
              <a:t>                         Student("Jeff", "M", 195, 2016)).</a:t>
            </a:r>
            <a:r>
              <a:rPr lang="en-US" sz="1800" dirty="0" err="1"/>
              <a:t>toDF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043965-7CA9-4E2A-B543-B98B4D15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897903"/>
            <a:ext cx="3714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1EBAD-8467-47DB-8A8E-25A6A825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9" y="152400"/>
            <a:ext cx="7772400" cy="838200"/>
          </a:xfrm>
        </p:spPr>
        <p:txBody>
          <a:bodyPr/>
          <a:lstStyle/>
          <a:p>
            <a:r>
              <a:rPr lang="en-US" dirty="0"/>
              <a:t>Pivot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870B4-73C0-4D92-95BC-6F38FEA9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08F1A4-48AB-4E03-8777-BBC8668A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6CFF5A-CCAA-4BBD-977B-242E61F1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600200"/>
            <a:ext cx="8829675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1A49CE-7775-44A2-88C0-5FE05673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69" y="885713"/>
            <a:ext cx="3714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5A073-45C6-411B-BA7F-8773E03C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D0051D-86B1-4470-8D56-8AFB081A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aggregations are available as functions</a:t>
            </a:r>
          </a:p>
          <a:p>
            <a:r>
              <a:rPr lang="en-US" dirty="0"/>
              <a:t>Most aggregation functions are in the package </a:t>
            </a:r>
            <a:r>
              <a:rPr lang="en-US" dirty="0" err="1"/>
              <a:t>org.apache.spark.sql.functions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6A2F8F-A225-4456-B360-1AC325C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E5228-9DA6-4B4B-A592-A27C38D4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E5DCA-2C83-4201-91F8-F68EC662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count </a:t>
            </a:r>
          </a:p>
          <a:p>
            <a:r>
              <a:rPr lang="en-US" dirty="0"/>
              <a:t>In this example, count performs as a transformation instead of an action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count, we can do one of 2 things: </a:t>
            </a:r>
          </a:p>
          <a:p>
            <a:pPr lvl="1"/>
            <a:r>
              <a:rPr lang="en-US" dirty="0"/>
              <a:t>specify a certain column to count </a:t>
            </a:r>
          </a:p>
          <a:p>
            <a:pPr lvl="1"/>
            <a:r>
              <a:rPr lang="en-US" dirty="0"/>
              <a:t>or count all the columns by using count("*")</a:t>
            </a:r>
          </a:p>
          <a:p>
            <a:pPr lvl="1"/>
            <a:r>
              <a:rPr lang="en-US" dirty="0"/>
              <a:t>aggregate functions ignore null values; count(*) does not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0CD43-D5EC-447C-80E9-8AAB21E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035F47-4187-440B-8E51-4B382400B9ED}"/>
              </a:ext>
            </a:extLst>
          </p:cNvPr>
          <p:cNvSpPr txBox="1"/>
          <p:nvPr/>
        </p:nvSpPr>
        <p:spPr>
          <a:xfrm>
            <a:off x="990600" y="3102114"/>
            <a:ext cx="5257798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org.apache.spark.sql.functions.count</a:t>
            </a:r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(count("</a:t>
            </a:r>
            <a:r>
              <a:rPr lang="en-US" sz="2000" dirty="0" err="1"/>
              <a:t>StockCode</a:t>
            </a:r>
            <a:r>
              <a:rPr lang="en-US" sz="2000" dirty="0"/>
              <a:t>")).show() // 541909</a:t>
            </a:r>
          </a:p>
        </p:txBody>
      </p:sp>
    </p:spTree>
    <p:extLst>
      <p:ext uri="{BB962C8B-B14F-4D97-AF65-F5344CB8AC3E}">
        <p14:creationId xmlns:p14="http://schemas.microsoft.com/office/powerpoint/2010/main" val="425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8EF62-2C63-426E-B6C8-9CA326F7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countDistinct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5E5D2-4950-4BA5-A09A-4356A1F3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counts only the unique values under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C9CCE0-04FF-470F-87AC-0933DC6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A8B19D-E8FB-4168-A436-E9DD15B7312F}"/>
              </a:ext>
            </a:extLst>
          </p:cNvPr>
          <p:cNvSpPr txBox="1"/>
          <p:nvPr/>
        </p:nvSpPr>
        <p:spPr>
          <a:xfrm>
            <a:off x="1219200" y="2794337"/>
            <a:ext cx="57912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org.apache.spark.sql.functions.countDistinct</a:t>
            </a:r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</a:t>
            </a:r>
            <a:r>
              <a:rPr lang="en-US" sz="2000" dirty="0" err="1"/>
              <a:t>countDistinct</a:t>
            </a:r>
            <a:r>
              <a:rPr lang="en-US" sz="2000" dirty="0"/>
              <a:t>("</a:t>
            </a:r>
            <a:r>
              <a:rPr lang="en-US" sz="2000" dirty="0" err="1"/>
              <a:t>StockCode</a:t>
            </a:r>
            <a:r>
              <a:rPr lang="en-US" sz="2000" dirty="0"/>
              <a:t>")).show() // 4070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approx_count_distinct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the exact number of unique items in each group in a large dataset can take long time</a:t>
            </a:r>
          </a:p>
          <a:p>
            <a:r>
              <a:rPr lang="en-US" dirty="0"/>
              <a:t>Sometimes, it is sufficient to have an approximation to a certain degree of accuracy</a:t>
            </a:r>
          </a:p>
          <a:p>
            <a:r>
              <a:rPr lang="en-US" dirty="0"/>
              <a:t>In such case, we can use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approx_count_distinct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A8B19D-E8FB-4168-A436-E9DD15B7312F}"/>
              </a:ext>
            </a:extLst>
          </p:cNvPr>
          <p:cNvSpPr txBox="1"/>
          <p:nvPr/>
        </p:nvSpPr>
        <p:spPr>
          <a:xfrm>
            <a:off x="990600" y="4419600"/>
            <a:ext cx="7162800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org.apache.spark.sql.functions.approx_count_distinct</a:t>
            </a:r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</a:t>
            </a:r>
            <a:r>
              <a:rPr lang="en-US" sz="2000" dirty="0" err="1"/>
              <a:t>approx_count_distinct</a:t>
            </a:r>
            <a:r>
              <a:rPr lang="en-US" sz="2000" dirty="0"/>
              <a:t>("</a:t>
            </a:r>
            <a:r>
              <a:rPr lang="en-US" sz="2000" dirty="0" err="1"/>
              <a:t>StockCode</a:t>
            </a:r>
            <a:r>
              <a:rPr lang="en-US" sz="2000" dirty="0"/>
              <a:t>", </a:t>
            </a:r>
            <a:r>
              <a:rPr lang="en-US" sz="2000" b="1" dirty="0"/>
              <a:t>0.05</a:t>
            </a:r>
            <a:r>
              <a:rPr lang="en-US" sz="2000" dirty="0"/>
              <a:t>)).show() //  3804 </a:t>
            </a:r>
          </a:p>
          <a:p>
            <a:endParaRPr lang="en-US" sz="2000" dirty="0"/>
          </a:p>
          <a:p>
            <a:r>
              <a:rPr lang="en-US" sz="2000" dirty="0" err="1"/>
              <a:t>df.select</a:t>
            </a:r>
            <a:r>
              <a:rPr lang="en-US" sz="2000" dirty="0"/>
              <a:t>(</a:t>
            </a:r>
            <a:r>
              <a:rPr lang="en-US" sz="2000" dirty="0" err="1"/>
              <a:t>countDistinct</a:t>
            </a:r>
            <a:r>
              <a:rPr lang="en-US" sz="2000" dirty="0"/>
              <a:t>("</a:t>
            </a:r>
            <a:r>
              <a:rPr lang="en-US" sz="2000" dirty="0" err="1"/>
              <a:t>StockCode</a:t>
            </a:r>
            <a:r>
              <a:rPr lang="en-US" sz="2000" dirty="0"/>
              <a:t>")).show() // 4070</a:t>
            </a:r>
          </a:p>
        </p:txBody>
      </p:sp>
    </p:spTree>
    <p:extLst>
      <p:ext uri="{BB962C8B-B14F-4D97-AF65-F5344CB8AC3E}">
        <p14:creationId xmlns:p14="http://schemas.microsoft.com/office/powerpoint/2010/main" val="14946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145389</TotalTime>
  <Words>1731</Words>
  <Application>Microsoft Office PowerPoint</Application>
  <PresentationFormat>On-screen Show (4:3)</PresentationFormat>
  <Paragraphs>299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Courier New</vt:lpstr>
      <vt:lpstr>Times New Roman</vt:lpstr>
      <vt:lpstr>Default Design</vt:lpstr>
      <vt:lpstr>CSC 735 – Data Analytics</vt:lpstr>
      <vt:lpstr>Aggregations</vt:lpstr>
      <vt:lpstr>Aggregations (cont.)</vt:lpstr>
      <vt:lpstr>Reading the Dataset </vt:lpstr>
      <vt:lpstr>A Sample of the Data</vt:lpstr>
      <vt:lpstr>Aggregate Functions</vt:lpstr>
      <vt:lpstr>count</vt:lpstr>
      <vt:lpstr>countDistinct </vt:lpstr>
      <vt:lpstr>approx_count_distinct </vt:lpstr>
      <vt:lpstr>first and last</vt:lpstr>
      <vt:lpstr>min and max</vt:lpstr>
      <vt:lpstr>sum</vt:lpstr>
      <vt:lpstr>sumDistinct</vt:lpstr>
      <vt:lpstr>avg</vt:lpstr>
      <vt:lpstr>The expr Function</vt:lpstr>
      <vt:lpstr>The expr Function (cont.)</vt:lpstr>
      <vt:lpstr>The expr Function (cont.)</vt:lpstr>
      <vt:lpstr>select</vt:lpstr>
      <vt:lpstr>select (cont.)</vt:lpstr>
      <vt:lpstr>select (cont.) </vt:lpstr>
      <vt:lpstr>select (cont.) </vt:lpstr>
      <vt:lpstr>selectExpr</vt:lpstr>
      <vt:lpstr>selectExpr</vt:lpstr>
      <vt:lpstr>selectExpr</vt:lpstr>
      <vt:lpstr>selectExpr</vt:lpstr>
      <vt:lpstr>Variance and Standard Deviation </vt:lpstr>
      <vt:lpstr>Variance and Standard Deviation </vt:lpstr>
      <vt:lpstr>Variance and Standard Deviation </vt:lpstr>
      <vt:lpstr>The agg Method</vt:lpstr>
      <vt:lpstr>The agg Method - Examples</vt:lpstr>
      <vt:lpstr>Aggregating to Complex Types</vt:lpstr>
      <vt:lpstr>Aggregating to Complex Types - Example</vt:lpstr>
      <vt:lpstr>Grouping</vt:lpstr>
      <vt:lpstr>More examples</vt:lpstr>
      <vt:lpstr>Grouping with Expressions</vt:lpstr>
      <vt:lpstr>Grouping with Expressions – Renaming Columns</vt:lpstr>
      <vt:lpstr>Grouping with Maps</vt:lpstr>
      <vt:lpstr>Grouping Sets</vt:lpstr>
      <vt:lpstr>Grouping Sets (cont.)</vt:lpstr>
      <vt:lpstr>Grouping Sets – Examples </vt:lpstr>
      <vt:lpstr>Grouping Sets – Examples </vt:lpstr>
      <vt:lpstr> </vt:lpstr>
      <vt:lpstr>Grouping Sets – Examples </vt:lpstr>
      <vt:lpstr>Grouping Sets – Examples </vt:lpstr>
      <vt:lpstr>Grouping Sets – Examples </vt:lpstr>
      <vt:lpstr>Aggregations with Rollups and Cubes</vt:lpstr>
      <vt:lpstr>Grouping Sets – Rollups </vt:lpstr>
      <vt:lpstr>Rollups </vt:lpstr>
      <vt:lpstr>Rollups – Example </vt:lpstr>
      <vt:lpstr>Rollups – Example </vt:lpstr>
      <vt:lpstr>Grouping Sets – Cubes </vt:lpstr>
      <vt:lpstr>Cubes </vt:lpstr>
      <vt:lpstr>Cubes – Example </vt:lpstr>
      <vt:lpstr>Pivot</vt:lpstr>
      <vt:lpstr>Pivot - Example</vt:lpstr>
      <vt:lpstr>Pivot - Example</vt:lpstr>
      <vt:lpstr>Pivot - Example</vt:lpstr>
    </vt:vector>
  </TitlesOfParts>
  <Company>SW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Saquer, Jamil M</cp:lastModifiedBy>
  <cp:revision>1930</cp:revision>
  <dcterms:created xsi:type="dcterms:W3CDTF">2003-02-10T21:45:52Z</dcterms:created>
  <dcterms:modified xsi:type="dcterms:W3CDTF">2018-10-23T14:18:09Z</dcterms:modified>
</cp:coreProperties>
</file>