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722" r:id="rId2"/>
    <p:sldId id="890" r:id="rId3"/>
    <p:sldId id="892" r:id="rId4"/>
    <p:sldId id="893" r:id="rId5"/>
    <p:sldId id="894" r:id="rId6"/>
    <p:sldId id="895" r:id="rId7"/>
    <p:sldId id="899" r:id="rId8"/>
    <p:sldId id="900" r:id="rId9"/>
    <p:sldId id="902" r:id="rId10"/>
    <p:sldId id="906" r:id="rId11"/>
    <p:sldId id="908" r:id="rId12"/>
    <p:sldId id="907" r:id="rId13"/>
    <p:sldId id="909" r:id="rId14"/>
    <p:sldId id="910" r:id="rId15"/>
    <p:sldId id="911" r:id="rId16"/>
    <p:sldId id="912" r:id="rId17"/>
    <p:sldId id="913" r:id="rId18"/>
    <p:sldId id="914" r:id="rId19"/>
    <p:sldId id="915" r:id="rId20"/>
    <p:sldId id="917" r:id="rId21"/>
    <p:sldId id="916" r:id="rId22"/>
    <p:sldId id="919" r:id="rId23"/>
    <p:sldId id="921" r:id="rId24"/>
    <p:sldId id="922" r:id="rId25"/>
    <p:sldId id="924" r:id="rId26"/>
    <p:sldId id="925" r:id="rId27"/>
    <p:sldId id="926" r:id="rId28"/>
    <p:sldId id="929" r:id="rId29"/>
    <p:sldId id="930" r:id="rId30"/>
    <p:sldId id="931" r:id="rId31"/>
    <p:sldId id="932" r:id="rId32"/>
    <p:sldId id="933" r:id="rId33"/>
    <p:sldId id="934" r:id="rId34"/>
    <p:sldId id="927" r:id="rId35"/>
    <p:sldId id="938" r:id="rId36"/>
    <p:sldId id="940" r:id="rId37"/>
    <p:sldId id="941" r:id="rId3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033"/>
    <a:srgbClr val="E2AC00"/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88594" autoAdjust="0"/>
  </p:normalViewPr>
  <p:slideViewPr>
    <p:cSldViewPr>
      <p:cViewPr varScale="1">
        <p:scale>
          <a:sx n="72" d="100"/>
          <a:sy n="72" d="100"/>
        </p:scale>
        <p:origin x="122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92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9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535544-767B-4FA2-8737-168B827D1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973F-AE0E-4BE1-A9EA-C01B25C47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85486-3FBF-44D0-AD35-D5E219493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4F835-DFCB-4EF2-89A1-6BDFA3586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BEBC3-D9D7-4EED-A9CE-CDD98A777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8DF8E7-123C-477F-9FB6-79BE40CF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D9BF-8DE4-4B29-9469-72C5BD2F6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EF94-59E1-4369-A3A9-A2647ED74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F6D5-E6DD-4F17-84CF-376F0ACB1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B21B-EB57-4544-8899-1BF1A4ECD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DA902-E0E8-4674-A064-55F8CCEB4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1DC5-076A-427C-BBAC-B1E850214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5E0B9-1691-41BE-B4CF-E4223EB4E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C51D-8C47-4E2A-9035-874D522E9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EDE8A9-8318-43E3-8C08-C57C7F0B93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735 –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  <a:p>
            <a:r>
              <a:rPr lang="en-US" dirty="0"/>
              <a:t>Structured APIs – Joins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5486-3FBF-44D0-AD35-D5E219493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89F5-20FC-477B-8B5C-D0D6C6B2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894"/>
            <a:ext cx="7772400" cy="838200"/>
          </a:xfrm>
        </p:spPr>
        <p:txBody>
          <a:bodyPr/>
          <a:lstStyle/>
          <a:p>
            <a:r>
              <a:rPr lang="en-US" dirty="0"/>
              <a:t>Left Outer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E081-DE55-4716-9E97-99A3D65B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7" y="1148094"/>
            <a:ext cx="7772400" cy="4652631"/>
          </a:xfrm>
        </p:spPr>
        <p:txBody>
          <a:bodyPr/>
          <a:lstStyle/>
          <a:p>
            <a:r>
              <a:rPr lang="en-US" dirty="0"/>
              <a:t>The result includes the rows from the inner join </a:t>
            </a:r>
            <a:br>
              <a:rPr lang="en-US" dirty="0"/>
            </a:br>
            <a:r>
              <a:rPr lang="en-US" dirty="0"/>
              <a:t>plus </a:t>
            </a:r>
            <a:br>
              <a:rPr lang="en-US" dirty="0"/>
            </a:br>
            <a:r>
              <a:rPr lang="en-US" dirty="0"/>
              <a:t>the nonmatching rows from the left dataset</a:t>
            </a:r>
          </a:p>
          <a:p>
            <a:r>
              <a:rPr lang="en-US" dirty="0"/>
              <a:t>For nonmatching rows, Spark fills in null for the columns of the right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4158-747F-42B9-877C-C117C991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4075A-71DB-464B-8E16-ABE5B22D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71875"/>
            <a:ext cx="6210300" cy="2676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00D92-B608-4FF8-9648-9FAD928B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427574"/>
            <a:ext cx="218122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15F16-49C4-4192-82A6-DBD12A595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527" y="3914774"/>
            <a:ext cx="1819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2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E497-4DCD-4F18-B1EA-CEBD772A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Joins – SQL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466E-55E2-4433-ACE1-741564CA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06FF5-26EF-4D49-8027-F1024324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74C6B-0ACA-45F6-9B77-A74E9BDD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5" y="2014217"/>
            <a:ext cx="7682750" cy="282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1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7E2B-AF23-4544-884D-1F356E2D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4D89-8494-4503-868F-E28BA544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Analogous to left outer join type, </a:t>
            </a:r>
          </a:p>
          <a:p>
            <a:r>
              <a:rPr lang="en-US" dirty="0"/>
              <a:t>Result contains matching rows + nonmatching rows from the right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1E395-E92D-4BCA-B71E-8185B87D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1793B-7196-4DEB-AD6F-ECF34154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6172200" cy="29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D65D6-7605-4EBE-9DF9-93226E15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3" y="3946673"/>
            <a:ext cx="218122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F07FD-EED7-4311-B9B0-C2E8C4A95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31" y="3946673"/>
            <a:ext cx="1819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EEDA-0C6C-4A9C-8E1E-99C2DA48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Joins – SQL Way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8B0C-4911-48B3-898F-E0FB8356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1B2E2-0C7D-4051-8F5A-D6C0AA80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806A9-ACA8-49F9-A168-8C160A59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52625"/>
            <a:ext cx="8486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3682-22B1-40C4-A025-A68F536C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 (aka Full Outer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B3F2-E357-439C-9048-BFDF6B3E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both the left outer join and the right outer join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2895-A5AB-4F37-B023-E1412932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15D7F-A6CF-4530-8E4F-44389C7514E8}"/>
              </a:ext>
            </a:extLst>
          </p:cNvPr>
          <p:cNvSpPr txBox="1"/>
          <p:nvPr/>
        </p:nvSpPr>
        <p:spPr>
          <a:xfrm>
            <a:off x="800100" y="2667000"/>
            <a:ext cx="7543800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employeeDF.join</a:t>
            </a:r>
            <a:r>
              <a:rPr lang="en-US" sz="2000" dirty="0"/>
              <a:t>(</a:t>
            </a:r>
            <a:r>
              <a:rPr lang="en-US" sz="2000" dirty="0" err="1"/>
              <a:t>deptDF</a:t>
            </a:r>
            <a:r>
              <a:rPr lang="en-US" sz="2000" dirty="0"/>
              <a:t>, '</a:t>
            </a:r>
            <a:r>
              <a:rPr lang="en-US" sz="2000" dirty="0" err="1"/>
              <a:t>dept_no</a:t>
            </a:r>
            <a:r>
              <a:rPr lang="en-US" sz="2000" dirty="0"/>
              <a:t> === 'id, "outer").show</a:t>
            </a:r>
          </a:p>
          <a:p>
            <a:r>
              <a:rPr lang="en-US" sz="2000" dirty="0" err="1"/>
              <a:t>spark.sql</a:t>
            </a:r>
            <a:r>
              <a:rPr lang="en-US" sz="2000" dirty="0"/>
              <a:t>("""select * </a:t>
            </a:r>
            <a:br>
              <a:rPr lang="en-US" sz="2000" dirty="0"/>
            </a:br>
            <a:r>
              <a:rPr lang="en-US" sz="2000" dirty="0"/>
              <a:t>                 from employees FULL OUTER JOIN departments </a:t>
            </a:r>
            <a:br>
              <a:rPr lang="en-US" sz="2000" dirty="0"/>
            </a:br>
            <a:r>
              <a:rPr lang="en-US" sz="2000" dirty="0"/>
              <a:t>                 on </a:t>
            </a:r>
            <a:r>
              <a:rPr lang="en-US" sz="2000" dirty="0" err="1"/>
              <a:t>dept_no</a:t>
            </a:r>
            <a:r>
              <a:rPr lang="en-US" sz="2000" dirty="0"/>
              <a:t> == id""").show </a:t>
            </a:r>
          </a:p>
        </p:txBody>
      </p:sp>
    </p:spTree>
    <p:extLst>
      <p:ext uri="{BB962C8B-B14F-4D97-AF65-F5344CB8AC3E}">
        <p14:creationId xmlns:p14="http://schemas.microsoft.com/office/powerpoint/2010/main" val="406826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4F18-C255-403D-9BE4-8421987B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6-2B31-4493-B324-513879DE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E03F4-EFE6-4804-9B97-4CA2583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6E7FD-6609-4043-9CC9-548C568E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655321"/>
            <a:ext cx="5943598" cy="55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4913-F811-422B-95E1-1B61038A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Semi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576A-1EBF-4D9C-A766-0F45D517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inner join but contains rows only from the left dataset</a:t>
            </a:r>
          </a:p>
          <a:p>
            <a:r>
              <a:rPr lang="en-US" dirty="0"/>
              <a:t>I.e., the result dataset contains only the rows in the left dataset that have matching rows in the other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93117-E4F2-432D-BD45-45AF9C40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C802-6121-4246-9B08-804A7C46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dirty="0"/>
              <a:t>Left Semi Joins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A4B0-309B-45BB-8279-C20BD9CE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86EA8-DCF8-41BA-8C28-14DE9D23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EEA23-0463-4765-93F4-86A8934A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93" y="777949"/>
            <a:ext cx="6200775" cy="2809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AD1B05-4197-414F-AD0C-711D1EE4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93" y="3676650"/>
            <a:ext cx="5848350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5004A-106F-4554-AC62-9D286475A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998" y="1600200"/>
            <a:ext cx="2181225" cy="2333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45630-B235-45B3-BBB0-322A8A994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599" y="1895888"/>
            <a:ext cx="1819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0D44-9ADE-4CDA-9433-30DFAAFB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Semi Joins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2A97-B8DB-491F-8299-2809C319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F4D-EE6C-4039-BCE5-8F7B9C0D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EACD4-FF19-4A0D-BDDC-C7578A5E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43050"/>
            <a:ext cx="6153150" cy="226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199C2-5035-4C6C-86B0-BAE2FDFF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6" y="2978445"/>
            <a:ext cx="218122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72C31-85F7-4200-AF14-587143D3A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7" y="2978445"/>
            <a:ext cx="1819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A07A-69EE-4A33-91FA-B61831FD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Semi Joins – SQL 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CAAAE-C046-4A35-9354-322DB68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93986"/>
            <a:ext cx="7772400" cy="2232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4C072-CE7F-4168-837C-EF10D23F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08E6-CFDA-4D9D-AA9B-E697270D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6CCE-6F82-4214-843B-ACAF8081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 to join together the data from multiple  datasets </a:t>
            </a:r>
          </a:p>
          <a:p>
            <a:r>
              <a:rPr lang="en-US" dirty="0"/>
              <a:t>This allows us to analyze the combined dataset in ways that we couldn’t with just each individual dataset </a:t>
            </a:r>
          </a:p>
          <a:p>
            <a:pPr lvl="1"/>
            <a:r>
              <a:rPr lang="en-US" dirty="0"/>
              <a:t>Customers table</a:t>
            </a:r>
          </a:p>
          <a:p>
            <a:pPr lvl="1"/>
            <a:r>
              <a:rPr lang="en-US" dirty="0"/>
              <a:t>Transactions table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94683-19C9-4630-B2F9-2056431E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7D81-E115-4FC8-A451-28C52E41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56" y="152400"/>
            <a:ext cx="7772400" cy="838200"/>
          </a:xfrm>
        </p:spPr>
        <p:txBody>
          <a:bodyPr/>
          <a:lstStyle/>
          <a:p>
            <a:r>
              <a:rPr lang="en-US" sz="3200" dirty="0"/>
              <a:t>Left Semi Joins – Equivalent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E571-79C1-4851-A282-89DD0BE7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400" dirty="0"/>
              <a:t>You can think of left semi join as IN or EXISTS in SQL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8BB51-1CB9-4C8F-9C06-02D2849B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D270D-3E97-46E6-8A2F-69C6C713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93" y="1486465"/>
            <a:ext cx="8391525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D74741-8F60-4BF9-97E1-2DCDB9D4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3" y="4016349"/>
            <a:ext cx="8391524" cy="248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52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3C44-0401-41ED-9212-9FE11FC4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Anti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6CBB-E9E4-4767-A271-2C58EFC8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08" y="1329070"/>
            <a:ext cx="7772400" cy="4572000"/>
          </a:xfrm>
        </p:spPr>
        <p:txBody>
          <a:bodyPr/>
          <a:lstStyle/>
          <a:p>
            <a:r>
              <a:rPr lang="en-US" dirty="0"/>
              <a:t>Left anti join results in rows from only the left dataset if, and only if, there is NO matching row in right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815D-6372-4280-813E-458F7DBA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7070B-085E-4F31-9BED-F604EF76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56" y="2681897"/>
            <a:ext cx="6191250" cy="188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CBF79-FDAA-4149-A0AD-CE3D03EC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2448257"/>
            <a:ext cx="218122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CE51E-A1E0-4D5A-8DAF-AD73095AD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69" y="4609766"/>
            <a:ext cx="1819275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AC50C9-D62B-4683-8827-1B32DDEB6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19" y="4670627"/>
            <a:ext cx="61912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AAF3-9D41-46AF-B198-0983DA4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Left Anti Joins – Equivalent SQL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2D64-CF97-44D9-A77E-B79205E7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anti joins as a NOT IN or NOT EXISTS SQL style filter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22D48-7AE2-47A0-A548-73E3F4CF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D7F76-ACC6-49BF-AFC3-6E557524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438400"/>
            <a:ext cx="8791575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A4C38-F770-474D-975C-7FEB4334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3" y="4477855"/>
            <a:ext cx="8791574" cy="15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D96D-06D1-442A-94EF-5C588586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(aka Cartesian)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6327-FD0D-4802-9E9C-045AF7CB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use because no join expression is  needed</a:t>
            </a:r>
          </a:p>
          <a:p>
            <a:r>
              <a:rPr lang="en-US" dirty="0"/>
              <a:t>Every single row in the left dataset will join with every single row in the right dataset</a:t>
            </a:r>
          </a:p>
          <a:p>
            <a:r>
              <a:rPr lang="en-US" dirty="0"/>
              <a:t>Size of the result dataset can be huge</a:t>
            </a:r>
          </a:p>
          <a:p>
            <a:r>
              <a:rPr lang="en-US" dirty="0"/>
              <a:t>Better to specify as a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B849-6939-4BCA-A22E-F319820F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977C6-8F06-400A-A8F2-C885BB2D1EB1}"/>
              </a:ext>
            </a:extLst>
          </p:cNvPr>
          <p:cNvSpPr txBox="1"/>
          <p:nvPr/>
        </p:nvSpPr>
        <p:spPr>
          <a:xfrm>
            <a:off x="660991" y="4572000"/>
            <a:ext cx="7772400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employeeDF.</a:t>
            </a:r>
            <a:r>
              <a:rPr lang="en-US" sz="2000" b="1" dirty="0" err="1"/>
              <a:t>crossJoin</a:t>
            </a:r>
            <a:r>
              <a:rPr lang="en-US" sz="2000" dirty="0"/>
              <a:t>(</a:t>
            </a:r>
            <a:r>
              <a:rPr lang="en-US" sz="2000" dirty="0" err="1"/>
              <a:t>deptDF</a:t>
            </a:r>
            <a:r>
              <a:rPr lang="en-US" sz="2000" dirty="0"/>
              <a:t>).show</a:t>
            </a:r>
          </a:p>
          <a:p>
            <a:endParaRPr lang="en-US" sz="2000" dirty="0"/>
          </a:p>
          <a:p>
            <a:r>
              <a:rPr lang="en-US" sz="2000" dirty="0"/>
              <a:t>//SQL Way</a:t>
            </a:r>
          </a:p>
          <a:p>
            <a:r>
              <a:rPr lang="en-US" sz="2000" dirty="0" err="1"/>
              <a:t>spark.sql</a:t>
            </a:r>
            <a:r>
              <a:rPr lang="en-US" sz="2000" dirty="0"/>
              <a:t>("select * from employees CROSS JOIN departments").show()</a:t>
            </a:r>
          </a:p>
        </p:txBody>
      </p:sp>
    </p:spTree>
    <p:extLst>
      <p:ext uri="{BB962C8B-B14F-4D97-AF65-F5344CB8AC3E}">
        <p14:creationId xmlns:p14="http://schemas.microsoft.com/office/powerpoint/2010/main" val="3803660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1E75-FD94-4BD8-B08E-FEB47CD6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532404"/>
            <a:ext cx="3352800" cy="838200"/>
          </a:xfrm>
        </p:spPr>
        <p:txBody>
          <a:bodyPr/>
          <a:lstStyle/>
          <a:p>
            <a:r>
              <a:rPr lang="en-US" sz="3600" dirty="0"/>
              <a:t>Cross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654D-8627-4DB6-BED6-7B74B427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854EF-C49D-41C5-9A66-3124F638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74FE2-9615-41B2-88F3-98E4BE03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76400"/>
            <a:ext cx="2181225" cy="233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7AD12-433F-4055-B708-C88C40831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77" y="4105275"/>
            <a:ext cx="181927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C8092-6A1F-48AE-8799-792FA3FE2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33375"/>
            <a:ext cx="42767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539E-3007-48E1-917A-1CBF744E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sz="3600" dirty="0"/>
              <a:t>Handling Duplicate Column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C083-D89D-4ACD-B29E-0C42F31B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with joins is that a resulting DF can have multiple columns with the same name</a:t>
            </a:r>
          </a:p>
          <a:p>
            <a:r>
              <a:rPr lang="en-US" dirty="0"/>
              <a:t>If a DF has two columns with the same name, it would be difficult to refer to these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7D1DB-65D0-4CED-9B90-0E763392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1F902-24AA-4549-BFF5-DC4DA8E5C232}"/>
              </a:ext>
            </a:extLst>
          </p:cNvPr>
          <p:cNvSpPr txBox="1"/>
          <p:nvPr/>
        </p:nvSpPr>
        <p:spPr>
          <a:xfrm>
            <a:off x="726558" y="3429000"/>
            <a:ext cx="6951921" cy="7078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deptDF2 = </a:t>
            </a:r>
            <a:r>
              <a:rPr lang="en-US" sz="2000" dirty="0" err="1"/>
              <a:t>deptDF.withColumn</a:t>
            </a:r>
            <a:r>
              <a:rPr lang="en-US" sz="2000" dirty="0"/>
              <a:t>("</a:t>
            </a:r>
            <a:r>
              <a:rPr lang="en-US" sz="2000" dirty="0" err="1"/>
              <a:t>dept_no</a:t>
            </a:r>
            <a:r>
              <a:rPr lang="en-US" sz="2000" dirty="0"/>
              <a:t>", 'id)</a:t>
            </a:r>
          </a:p>
          <a:p>
            <a:r>
              <a:rPr lang="en-US" sz="2000" dirty="0"/>
              <a:t>deptDF2.show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06DC7-4C52-4E7B-8BFB-5EAD59F7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8" y="4338637"/>
            <a:ext cx="181927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E4E20-2F08-4361-AC88-57577E2A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338637"/>
            <a:ext cx="28289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7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7B77-B292-42C8-B6DE-095B394D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6553200" cy="838200"/>
          </a:xfrm>
        </p:spPr>
        <p:txBody>
          <a:bodyPr/>
          <a:lstStyle/>
          <a:p>
            <a:r>
              <a:rPr lang="en-US" sz="3200" dirty="0"/>
              <a:t>Handling Duplicate Column Names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277C-8BAD-4A2E-A921-003DAF06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649A-1DF5-4E81-9F4E-6803AF34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1257D-6572-4F62-9F7D-BB031097B727}"/>
              </a:ext>
            </a:extLst>
          </p:cNvPr>
          <p:cNvSpPr txBox="1"/>
          <p:nvPr/>
        </p:nvSpPr>
        <p:spPr>
          <a:xfrm>
            <a:off x="838200" y="1615619"/>
            <a:ext cx="6951921" cy="44012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dupNameDF</a:t>
            </a:r>
            <a:r>
              <a:rPr lang="en-US" sz="2000" dirty="0"/>
              <a:t> = </a:t>
            </a:r>
            <a:r>
              <a:rPr lang="en-US" sz="2000" dirty="0" err="1"/>
              <a:t>employeeDF.join</a:t>
            </a:r>
            <a:r>
              <a:rPr lang="en-US" sz="2000" dirty="0"/>
              <a:t>(deptDF2,   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 err="1"/>
              <a:t>employeeDF.col</a:t>
            </a:r>
            <a:r>
              <a:rPr lang="en-US" sz="2000" dirty="0"/>
              <a:t>("</a:t>
            </a:r>
            <a:r>
              <a:rPr lang="en-US" sz="2000" dirty="0" err="1"/>
              <a:t>dept_no</a:t>
            </a:r>
            <a:r>
              <a:rPr lang="en-US" sz="2000" dirty="0"/>
              <a:t>") === deptDF2.col("</a:t>
            </a:r>
            <a:r>
              <a:rPr lang="en-US" sz="2000" dirty="0" err="1"/>
              <a:t>dept_no</a:t>
            </a:r>
            <a:r>
              <a:rPr lang="en-US" sz="2000" dirty="0"/>
              <a:t>"))</a:t>
            </a:r>
          </a:p>
          <a:p>
            <a:r>
              <a:rPr lang="en-US" sz="2000" dirty="0" err="1"/>
              <a:t>dupNameDF.printSchema</a:t>
            </a:r>
            <a:endParaRPr lang="en-US" sz="2000" dirty="0"/>
          </a:p>
          <a:p>
            <a:r>
              <a:rPr lang="en-US" sz="2000" dirty="0"/>
              <a:t>root</a:t>
            </a:r>
          </a:p>
          <a:p>
            <a:r>
              <a:rPr lang="en-US" sz="2000" dirty="0"/>
              <a:t> |-- </a:t>
            </a:r>
            <a:r>
              <a:rPr lang="en-US" sz="2000" dirty="0" err="1"/>
              <a:t>first_name</a:t>
            </a:r>
            <a:r>
              <a:rPr lang="en-US" sz="2000" dirty="0"/>
              <a:t>: string (nullable = true)</a:t>
            </a:r>
          </a:p>
          <a:p>
            <a:r>
              <a:rPr lang="en-US" sz="2000" dirty="0"/>
              <a:t> |--</a:t>
            </a:r>
            <a:r>
              <a:rPr lang="en-US" sz="2000" b="1" dirty="0"/>
              <a:t> </a:t>
            </a:r>
            <a:r>
              <a:rPr lang="en-US" sz="2000" b="1" dirty="0" err="1"/>
              <a:t>dept_no</a:t>
            </a:r>
            <a:r>
              <a:rPr lang="en-US" sz="2000" dirty="0"/>
              <a:t>: long (nullable = false)</a:t>
            </a:r>
          </a:p>
          <a:p>
            <a:r>
              <a:rPr lang="en-US" sz="2000" dirty="0"/>
              <a:t> |-- id: long (nullable = false)</a:t>
            </a:r>
          </a:p>
          <a:p>
            <a:r>
              <a:rPr lang="en-US" sz="2000" dirty="0"/>
              <a:t> |-- name: string (nullable = true)</a:t>
            </a:r>
          </a:p>
          <a:p>
            <a:r>
              <a:rPr lang="en-US" sz="2000" dirty="0"/>
              <a:t> |-- </a:t>
            </a:r>
            <a:r>
              <a:rPr lang="en-US" sz="2000" b="1" dirty="0" err="1"/>
              <a:t>dept_no</a:t>
            </a:r>
            <a:r>
              <a:rPr lang="en-US" sz="2000" dirty="0"/>
              <a:t>: long (nullable = false)</a:t>
            </a:r>
          </a:p>
          <a:p>
            <a:endParaRPr lang="en-US" sz="2000" dirty="0"/>
          </a:p>
          <a:p>
            <a:r>
              <a:rPr lang="en-US" sz="2000" dirty="0" err="1"/>
              <a:t>dupNameDF.select</a:t>
            </a:r>
            <a:r>
              <a:rPr lang="en-US" sz="2000" dirty="0"/>
              <a:t>("</a:t>
            </a:r>
            <a:r>
              <a:rPr lang="en-US" sz="2000" dirty="0" err="1"/>
              <a:t>dept_no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 err="1"/>
              <a:t>org.apache.spark.sql.AnalysisException</a:t>
            </a:r>
            <a:r>
              <a:rPr lang="en-US" sz="2000" dirty="0"/>
              <a:t>: Reference '</a:t>
            </a:r>
            <a:r>
              <a:rPr lang="en-US" sz="2000" dirty="0" err="1"/>
              <a:t>dept_no</a:t>
            </a:r>
            <a:r>
              <a:rPr lang="en-US" sz="2000" dirty="0"/>
              <a:t>' is </a:t>
            </a:r>
            <a:r>
              <a:rPr lang="en-US" sz="2000" b="1" dirty="0"/>
              <a:t>ambiguous</a:t>
            </a:r>
            <a:r>
              <a:rPr lang="en-US" sz="2000" dirty="0"/>
              <a:t>, could be: </a:t>
            </a:r>
            <a:r>
              <a:rPr lang="en-US" sz="2000" dirty="0" err="1"/>
              <a:t>dept_no</a:t>
            </a:r>
            <a:r>
              <a:rPr lang="en-US" sz="2000" dirty="0"/>
              <a:t>, </a:t>
            </a:r>
            <a:r>
              <a:rPr lang="en-US" sz="2000" dirty="0" err="1"/>
              <a:t>dept_no</a:t>
            </a:r>
            <a:r>
              <a:rPr lang="en-US" sz="2000" dirty="0"/>
              <a:t>.;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59D10-7F8B-4221-A63A-7C40265A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96" y="3080206"/>
            <a:ext cx="2828925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72383-2066-4224-ACFE-D1F14C60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70" y="327038"/>
            <a:ext cx="1905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5794-2A53-454E-BAFF-CFEEE800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Handling Duplicate Column 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3436-BC51-4780-B65C-E2D54F99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deal with duplicate columns</a:t>
            </a:r>
          </a:p>
          <a:p>
            <a:pPr lvl="1"/>
            <a:r>
              <a:rPr lang="en-US" dirty="0"/>
              <a:t>Using a different join API</a:t>
            </a:r>
          </a:p>
          <a:p>
            <a:pPr lvl="1"/>
            <a:r>
              <a:rPr lang="en-US" dirty="0"/>
              <a:t>Qualifying a column name with its original DF</a:t>
            </a:r>
          </a:p>
          <a:p>
            <a:pPr lvl="1"/>
            <a:r>
              <a:rPr lang="en-US" dirty="0"/>
              <a:t>Renaming a column before the join</a:t>
            </a:r>
          </a:p>
          <a:p>
            <a:pPr lvl="1"/>
            <a:r>
              <a:rPr lang="en-US" dirty="0"/>
              <a:t>Dropping a column after the join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72E7D-669E-48EC-A5D0-F61886A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9F8B-2BB4-4848-A7BE-9026FC49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1. Using a Different Join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1BCD-BC6F-46E3-BB2A-D9D17382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versions of join automatically remove duplicate column names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60E6F-9B08-47CF-BA72-9D256E0E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C77FE-2ACF-4CFA-8917-3B92A2796568}"/>
              </a:ext>
            </a:extLst>
          </p:cNvPr>
          <p:cNvSpPr txBox="1"/>
          <p:nvPr/>
        </p:nvSpPr>
        <p:spPr>
          <a:xfrm>
            <a:off x="762000" y="2590800"/>
            <a:ext cx="7086600" cy="22467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join(right: DF, </a:t>
            </a:r>
            <a:r>
              <a:rPr lang="en-US" sz="2000" b="1" kern="0" dirty="0" err="1">
                <a:solidFill>
                  <a:srgbClr val="000000"/>
                </a:solidFill>
                <a:latin typeface="Calibri"/>
              </a:rPr>
              <a:t>usingColumn</a:t>
            </a: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: String): DF</a:t>
            </a:r>
          </a:p>
          <a:p>
            <a:pPr lvl="0">
              <a:spcBef>
                <a:spcPct val="20000"/>
              </a:spcBef>
            </a:pPr>
            <a:r>
              <a:rPr lang="en-US" sz="2000" kern="0" dirty="0">
                <a:solidFill>
                  <a:srgbClr val="000000"/>
                </a:solidFill>
                <a:latin typeface="Calibri"/>
              </a:rPr>
              <a:t>        Inner join with a single column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join(right: DF, </a:t>
            </a:r>
            <a:r>
              <a:rPr lang="en-US" sz="2000" b="1" kern="0" dirty="0" err="1">
                <a:solidFill>
                  <a:srgbClr val="000000"/>
                </a:solidFill>
                <a:latin typeface="Calibri"/>
              </a:rPr>
              <a:t>usingColumns</a:t>
            </a: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000" b="1" kern="0" dirty="0" err="1">
                <a:solidFill>
                  <a:srgbClr val="000000"/>
                </a:solidFill>
                <a:latin typeface="Calibri"/>
              </a:rPr>
              <a:t>Seq</a:t>
            </a: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[String]): DF</a:t>
            </a:r>
          </a:p>
          <a:p>
            <a:pPr lvl="0">
              <a:spcBef>
                <a:spcPct val="20000"/>
              </a:spcBef>
            </a:pPr>
            <a:r>
              <a:rPr lang="en-US" sz="2000" kern="0" dirty="0">
                <a:solidFill>
                  <a:srgbClr val="000000"/>
                </a:solidFill>
                <a:latin typeface="Calibri"/>
              </a:rPr>
              <a:t>        Inner join with multiple columns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join(right: DF, </a:t>
            </a:r>
            <a:r>
              <a:rPr lang="en-US" sz="2000" b="1" kern="0" dirty="0" err="1">
                <a:solidFill>
                  <a:srgbClr val="000000"/>
                </a:solidFill>
                <a:latin typeface="Calibri"/>
              </a:rPr>
              <a:t>usingColumns</a:t>
            </a: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000" b="1" kern="0" dirty="0" err="1">
                <a:solidFill>
                  <a:srgbClr val="000000"/>
                </a:solidFill>
                <a:latin typeface="Calibri"/>
              </a:rPr>
              <a:t>Seq</a:t>
            </a: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[String], </a:t>
            </a:r>
            <a:r>
              <a:rPr lang="en-US" sz="2000" b="1" kern="0" dirty="0" err="1">
                <a:solidFill>
                  <a:srgbClr val="000000"/>
                </a:solidFill>
                <a:latin typeface="Calibri"/>
              </a:rPr>
              <a:t>joinType</a:t>
            </a: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: String): DF</a:t>
            </a:r>
          </a:p>
          <a:p>
            <a:pPr lvl="0">
              <a:spcBef>
                <a:spcPct val="20000"/>
              </a:spcBef>
            </a:pPr>
            <a:r>
              <a:rPr lang="en-US" sz="2000" kern="0" dirty="0">
                <a:solidFill>
                  <a:srgbClr val="000000"/>
                </a:solidFill>
                <a:latin typeface="Calibri"/>
              </a:rPr>
              <a:t>        Join with multiple columns and a join type</a:t>
            </a:r>
          </a:p>
        </p:txBody>
      </p:sp>
    </p:spTree>
    <p:extLst>
      <p:ext uri="{BB962C8B-B14F-4D97-AF65-F5344CB8AC3E}">
        <p14:creationId xmlns:p14="http://schemas.microsoft.com/office/powerpoint/2010/main" val="4003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C4DC-FAE4-481A-AB3F-4425F59E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sz="4000" dirty="0"/>
              <a:t>Using a Different Join API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479B-A22A-475E-9C91-F6CF4FB1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44C86-CF03-49C0-9931-AC012E5D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71CA0-9B0D-41DE-971C-4FCE0F18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97" y="1575169"/>
            <a:ext cx="2828925" cy="216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0B405-2F67-4061-B139-22C2AEE7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97" y="3612190"/>
            <a:ext cx="2381250" cy="273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C2BFD-BDB2-4B07-AC5C-D757FB201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7" y="1523999"/>
            <a:ext cx="4581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join must have a join expression and a join type</a:t>
            </a:r>
          </a:p>
          <a:p>
            <a:r>
              <a:rPr lang="en-US" dirty="0"/>
              <a:t>Join expression aka join condition</a:t>
            </a:r>
          </a:p>
          <a:p>
            <a:r>
              <a:rPr lang="en-US" dirty="0"/>
              <a:t>The join expression is used to decide which rows from the left dataset join with which rows in the right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BC1E-A36E-4B08-8B63-410EBECC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a Different Join API –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E52E-5AD6-4B60-89FB-9F4E59DD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719D-820A-476D-86D0-21B12BC6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08E62-3D4B-439A-9F2F-5F709B46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09577"/>
            <a:ext cx="4924425" cy="246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3C4867-990A-40E9-9A27-0C7B8DFD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04684"/>
            <a:ext cx="5915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7EAC-E3F6-4129-A71C-33E4932B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2. Qualifying a Column Name with its Original 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9585-47B1-4435-AA43-AB318B3A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joined DF remembers which columns come from which original DF during the joining 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C9BC4-F7E0-4B60-85B3-CB6A41C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F508F-9B1B-47C9-B182-897BEE14CCE3}"/>
              </a:ext>
            </a:extLst>
          </p:cNvPr>
          <p:cNvSpPr txBox="1"/>
          <p:nvPr/>
        </p:nvSpPr>
        <p:spPr>
          <a:xfrm>
            <a:off x="1028700" y="2669291"/>
            <a:ext cx="64389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kern="0" dirty="0" err="1">
                <a:solidFill>
                  <a:srgbClr val="000000"/>
                </a:solidFill>
                <a:latin typeface="Calibri"/>
              </a:rPr>
              <a:t>dupNameDF.select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(deptDF2.col("</a:t>
            </a:r>
            <a:r>
              <a:rPr lang="en-US" sz="2000" kern="0" dirty="0" err="1">
                <a:solidFill>
                  <a:srgbClr val="000000"/>
                </a:solidFill>
                <a:latin typeface="Calibri"/>
              </a:rPr>
              <a:t>dept_no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"))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5D3EC-85B0-4BB9-B02E-D6D65985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49213"/>
            <a:ext cx="49434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0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7DF6-C6BB-4742-BAC9-5E20970C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3. Renaming a Column before the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4A58-3515-4A67-869F-8FA5728A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 err="1"/>
              <a:t>withColumnRenamed</a:t>
            </a:r>
            <a:r>
              <a:rPr lang="en-US" dirty="0"/>
              <a:t> transformation before doing the join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C037-D398-463E-87B9-2A6DFAD2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4842F-2D1D-414C-A80A-DB6F2AC1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62375"/>
            <a:ext cx="4943475" cy="309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D7663-15FC-41FF-BF97-AD07BA1A1B10}"/>
              </a:ext>
            </a:extLst>
          </p:cNvPr>
          <p:cNvSpPr txBox="1"/>
          <p:nvPr/>
        </p:nvSpPr>
        <p:spPr>
          <a:xfrm>
            <a:off x="1143000" y="2590800"/>
            <a:ext cx="7086600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kern="0" dirty="0" err="1">
                <a:solidFill>
                  <a:srgbClr val="000000"/>
                </a:solidFill>
                <a:latin typeface="Calibri"/>
              </a:rPr>
              <a:t>employeeDF.withColumnRenamed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("</a:t>
            </a:r>
            <a:r>
              <a:rPr lang="en-US" sz="2000" kern="0" dirty="0" err="1">
                <a:solidFill>
                  <a:srgbClr val="000000"/>
                </a:solidFill>
                <a:latin typeface="Calibri"/>
              </a:rPr>
              <a:t>dept_no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", "</a:t>
            </a:r>
            <a:r>
              <a:rPr lang="en-US" sz="2000" kern="0" dirty="0" err="1">
                <a:solidFill>
                  <a:srgbClr val="000000"/>
                </a:solidFill>
                <a:latin typeface="Calibri"/>
              </a:rPr>
              <a:t>department_number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")</a:t>
            </a:r>
          </a:p>
          <a:p>
            <a:pPr lvl="0">
              <a:spcBef>
                <a:spcPct val="20000"/>
              </a:spcBef>
            </a:pPr>
            <a:r>
              <a:rPr lang="en-US" sz="2000" kern="0" dirty="0">
                <a:solidFill>
                  <a:srgbClr val="000000"/>
                </a:solidFill>
                <a:latin typeface="Calibri"/>
              </a:rPr>
              <a:t>  .join(deptDF2, '</a:t>
            </a:r>
            <a:r>
              <a:rPr lang="en-US" sz="2000" kern="0" dirty="0" err="1">
                <a:solidFill>
                  <a:srgbClr val="000000"/>
                </a:solidFill>
                <a:latin typeface="Calibri"/>
              </a:rPr>
              <a:t>department_number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 === '</a:t>
            </a:r>
            <a:r>
              <a:rPr lang="en-US" sz="2000" kern="0" dirty="0" err="1">
                <a:solidFill>
                  <a:srgbClr val="000000"/>
                </a:solidFill>
                <a:latin typeface="Calibri"/>
              </a:rPr>
              <a:t>dept_no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).show()</a:t>
            </a:r>
          </a:p>
        </p:txBody>
      </p:sp>
    </p:spTree>
    <p:extLst>
      <p:ext uri="{BB962C8B-B14F-4D97-AF65-F5344CB8AC3E}">
        <p14:creationId xmlns:p14="http://schemas.microsoft.com/office/powerpoint/2010/main" val="223069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A862-23B8-480D-B646-846DA599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4. Dropping a Column after the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2756-0055-43D6-B907-5FE2330E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need to refer to the column via the original source 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6794F-0391-41D8-A830-7547F078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88CBE-6658-470F-8989-228A4E0F8347}"/>
              </a:ext>
            </a:extLst>
          </p:cNvPr>
          <p:cNvSpPr txBox="1"/>
          <p:nvPr/>
        </p:nvSpPr>
        <p:spPr>
          <a:xfrm>
            <a:off x="930349" y="2057400"/>
            <a:ext cx="7086600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dupNameDF</a:t>
            </a:r>
            <a:r>
              <a:rPr lang="en-US" sz="2000" dirty="0"/>
              <a:t> = </a:t>
            </a:r>
            <a:r>
              <a:rPr lang="en-US" sz="2000" dirty="0" err="1"/>
              <a:t>employeeDF.join</a:t>
            </a:r>
            <a:r>
              <a:rPr lang="en-US" sz="2000" dirty="0"/>
              <a:t>(deptDF2,   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 err="1"/>
              <a:t>employeeDF.col</a:t>
            </a:r>
            <a:r>
              <a:rPr lang="en-US" sz="2000" dirty="0"/>
              <a:t>("</a:t>
            </a:r>
            <a:r>
              <a:rPr lang="en-US" sz="2000" dirty="0" err="1"/>
              <a:t>dept_no</a:t>
            </a:r>
            <a:r>
              <a:rPr lang="en-US" sz="2000" dirty="0"/>
              <a:t>") === deptDF2.col("</a:t>
            </a:r>
            <a:r>
              <a:rPr lang="en-US" sz="2000" dirty="0" err="1"/>
              <a:t>dept_no</a:t>
            </a:r>
            <a:r>
              <a:rPr lang="en-US" sz="2000" dirty="0"/>
              <a:t>"))</a:t>
            </a:r>
          </a:p>
          <a:p>
            <a:endParaRPr lang="en-US" sz="2000" dirty="0"/>
          </a:p>
          <a:p>
            <a:r>
              <a:rPr lang="en-US" sz="2000" dirty="0" err="1"/>
              <a:t>dupNameDF.drop</a:t>
            </a:r>
            <a:r>
              <a:rPr lang="en-US" sz="2000" dirty="0"/>
              <a:t>(deptDF2.col("</a:t>
            </a:r>
            <a:r>
              <a:rPr lang="en-US" sz="2000" dirty="0" err="1"/>
              <a:t>dept_no</a:t>
            </a:r>
            <a:r>
              <a:rPr lang="en-US" sz="2000" dirty="0"/>
              <a:t>")).select("</a:t>
            </a:r>
            <a:r>
              <a:rPr lang="en-US" sz="2000" dirty="0" err="1"/>
              <a:t>dept_no</a:t>
            </a:r>
            <a:r>
              <a:rPr lang="en-US" sz="2000" dirty="0"/>
              <a:t>").show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A03EA-B4F0-49F8-B313-FB18528E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99" y="3706018"/>
            <a:ext cx="413385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51A87-3B87-418F-A55E-C4D97E29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9" y="3668454"/>
            <a:ext cx="3276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3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C701-785A-4E10-ACC4-6D5F6E7C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Spark Performs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BFB4-B94F-499C-B37A-BD39EB77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can be expensive</a:t>
            </a:r>
          </a:p>
          <a:p>
            <a:r>
              <a:rPr lang="en-US" dirty="0"/>
              <a:t>There are two join strategies: </a:t>
            </a:r>
            <a:r>
              <a:rPr lang="en-US" b="1" dirty="0"/>
              <a:t>shuffle "hash" join </a:t>
            </a:r>
            <a:r>
              <a:rPr lang="en-US" dirty="0"/>
              <a:t>and </a:t>
            </a:r>
            <a:r>
              <a:rPr lang="en-US" b="1" dirty="0"/>
              <a:t>broadcast join</a:t>
            </a:r>
            <a:r>
              <a:rPr lang="en-US" dirty="0"/>
              <a:t> </a:t>
            </a:r>
          </a:p>
          <a:p>
            <a:r>
              <a:rPr lang="en-US" dirty="0"/>
              <a:t>Strategy used is based on the size of the two datasets </a:t>
            </a:r>
          </a:p>
          <a:p>
            <a:r>
              <a:rPr lang="en-US" dirty="0"/>
              <a:t>If both datasets are large (</a:t>
            </a:r>
            <a:r>
              <a:rPr lang="en-US" b="1" dirty="0"/>
              <a:t>big tables</a:t>
            </a:r>
            <a:r>
              <a:rPr lang="en-US" dirty="0"/>
              <a:t>), shuffle hash join is used </a:t>
            </a:r>
          </a:p>
          <a:p>
            <a:r>
              <a:rPr lang="en-US" dirty="0"/>
              <a:t>When at least one of the datasets is a </a:t>
            </a:r>
            <a:r>
              <a:rPr lang="en-US" b="1" dirty="0"/>
              <a:t>small table</a:t>
            </a:r>
            <a:r>
              <a:rPr lang="en-US" dirty="0"/>
              <a:t>, broadcast join is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78765-DE32-4736-8FA6-9552B3D8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1E4D-B238-49F2-A297-A1055CFE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"Hash"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8028-FB94-4D7F-BAFD-2D4B98F4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join combines the matching rows of two datasets</a:t>
            </a:r>
          </a:p>
          <a:p>
            <a:r>
              <a:rPr lang="en-US" dirty="0"/>
              <a:t>Matching rows need to be brought to the same partition</a:t>
            </a:r>
          </a:p>
          <a:p>
            <a:r>
              <a:rPr lang="en-US" dirty="0"/>
              <a:t>First, compute the hash value of the columns in the join expression of each row in each dataset </a:t>
            </a:r>
          </a:p>
          <a:p>
            <a:r>
              <a:rPr lang="en-US" dirty="0"/>
              <a:t>Shuffle the rows with the same hash value to the same partition</a:t>
            </a:r>
          </a:p>
          <a:p>
            <a:r>
              <a:rPr lang="en-US" dirty="0"/>
              <a:t>Join these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7E18-389A-45B4-95E6-6C34B65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F72A-002A-4005-98F0-070CE84C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"Hash"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DE40-825E-469E-8D9D-83F58E7B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when one of the datasets is a small table</a:t>
            </a:r>
          </a:p>
          <a:p>
            <a:r>
              <a:rPr lang="en-US" dirty="0"/>
              <a:t>Broadcast a copy of the entire small table to each of the partitions of the larger dataset </a:t>
            </a:r>
          </a:p>
          <a:p>
            <a:r>
              <a:rPr lang="en-US" dirty="0"/>
              <a:t>Iterate through each row of the larger dataset to find the matching rows to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FC57-60BC-4CAE-A792-86A165C7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E143-08F2-408B-8854-253B3AB4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Hash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D62B-36E1-4852-B3AF-78A685AD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Broadcast join is preferred when possible</a:t>
            </a:r>
          </a:p>
          <a:p>
            <a:r>
              <a:rPr lang="en-US" sz="2400" dirty="0"/>
              <a:t>Spark can automatically figure out whether to use a broadcast hash join or shuffle hash join </a:t>
            </a:r>
          </a:p>
          <a:p>
            <a:r>
              <a:rPr lang="en-US" sz="2400" dirty="0"/>
              <a:t>We can provide a hint to Spark to use a broadcast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8A593-EC0A-48B3-8092-B780DA35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E8146-E3A4-47C1-A3B5-B452B880FA35}"/>
              </a:ext>
            </a:extLst>
          </p:cNvPr>
          <p:cNvSpPr txBox="1"/>
          <p:nvPr/>
        </p:nvSpPr>
        <p:spPr>
          <a:xfrm>
            <a:off x="577703" y="3326663"/>
            <a:ext cx="7988593" cy="273921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org.apache.spark.sql.functions.</a:t>
            </a:r>
            <a:r>
              <a:rPr lang="en-US" sz="2000" b="1" dirty="0" err="1"/>
              <a:t>broadcast</a:t>
            </a:r>
            <a:endParaRPr lang="en-US" sz="2000" b="1" dirty="0"/>
          </a:p>
          <a:p>
            <a:r>
              <a:rPr lang="en-US" sz="2000" dirty="0"/>
              <a:t>//print the explain plan to verify broadcast hash join strategy is used</a:t>
            </a:r>
          </a:p>
          <a:p>
            <a:r>
              <a:rPr lang="en-US" sz="2000" dirty="0" err="1"/>
              <a:t>employeeDF.join</a:t>
            </a:r>
            <a:r>
              <a:rPr lang="en-US" sz="2000" dirty="0"/>
              <a:t>(</a:t>
            </a:r>
            <a:r>
              <a:rPr lang="en-US" sz="2000" b="1" dirty="0"/>
              <a:t>broadcast</a:t>
            </a:r>
            <a:r>
              <a:rPr lang="en-US" sz="2000" dirty="0"/>
              <a:t>(</a:t>
            </a:r>
            <a:r>
              <a:rPr lang="en-US" sz="2000" dirty="0" err="1"/>
              <a:t>deptDF</a:t>
            </a:r>
            <a:r>
              <a:rPr lang="en-US" sz="2000" dirty="0"/>
              <a:t>), 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 err="1"/>
              <a:t>employeeDF.col</a:t>
            </a:r>
            <a:r>
              <a:rPr lang="en-US" sz="2000" dirty="0"/>
              <a:t>("</a:t>
            </a:r>
            <a:r>
              <a:rPr lang="en-US" sz="2000" dirty="0" err="1"/>
              <a:t>dept_no</a:t>
            </a:r>
            <a:r>
              <a:rPr lang="en-US" sz="2000" dirty="0"/>
              <a:t>") === </a:t>
            </a:r>
            <a:r>
              <a:rPr lang="en-US" sz="2000" dirty="0" err="1"/>
              <a:t>deptDF.col</a:t>
            </a:r>
            <a:r>
              <a:rPr lang="en-US" sz="2000" dirty="0"/>
              <a:t>("id")).</a:t>
            </a:r>
            <a:r>
              <a:rPr lang="en-US" sz="2000" b="1" dirty="0"/>
              <a:t>explain</a:t>
            </a:r>
            <a:r>
              <a:rPr lang="en-US" sz="2000" dirty="0"/>
              <a:t>()</a:t>
            </a:r>
          </a:p>
          <a:p>
            <a:r>
              <a:rPr lang="en-US" sz="2000" dirty="0"/>
              <a:t>== Physical Plan ==</a:t>
            </a:r>
          </a:p>
          <a:p>
            <a:r>
              <a:rPr lang="en-US" sz="1800" dirty="0"/>
              <a:t>*(1) </a:t>
            </a:r>
            <a:r>
              <a:rPr lang="en-US" sz="1800" b="1" dirty="0" err="1"/>
              <a:t>BroadcastHashJoin</a:t>
            </a:r>
            <a:r>
              <a:rPr lang="en-US" sz="1800" dirty="0"/>
              <a:t> [dept_no#634L], [id#640L], Inner, </a:t>
            </a:r>
            <a:r>
              <a:rPr lang="en-US" sz="1800" dirty="0" err="1"/>
              <a:t>BuildRight</a:t>
            </a:r>
            <a:r>
              <a:rPr lang="en-US" sz="1800" dirty="0"/>
              <a:t>, false</a:t>
            </a:r>
          </a:p>
          <a:p>
            <a:r>
              <a:rPr lang="en-US" sz="1800" dirty="0"/>
              <a:t>:- </a:t>
            </a:r>
            <a:r>
              <a:rPr lang="en-US" sz="1800" dirty="0" err="1"/>
              <a:t>LocalTableScan</a:t>
            </a:r>
            <a:r>
              <a:rPr lang="en-US" sz="1800" dirty="0"/>
              <a:t> [first_name#633, dept_no#634L]</a:t>
            </a:r>
          </a:p>
          <a:p>
            <a:r>
              <a:rPr lang="en-US" sz="1800" dirty="0"/>
              <a:t>+- </a:t>
            </a:r>
            <a:r>
              <a:rPr lang="en-US" sz="1800" dirty="0" err="1"/>
              <a:t>BroadcastExchange</a:t>
            </a:r>
            <a:r>
              <a:rPr lang="en-US" sz="1800" dirty="0"/>
              <a:t> </a:t>
            </a:r>
            <a:r>
              <a:rPr lang="en-US" sz="1800" dirty="0" err="1"/>
              <a:t>HashedRelationBroadcastMode</a:t>
            </a:r>
            <a:r>
              <a:rPr lang="en-US" sz="1800" dirty="0"/>
              <a:t>(List(input[0, </a:t>
            </a:r>
            <a:r>
              <a:rPr lang="en-US" sz="1800" dirty="0" err="1"/>
              <a:t>bigint</a:t>
            </a:r>
            <a:r>
              <a:rPr lang="en-US" sz="1800" dirty="0"/>
              <a:t>, false]))</a:t>
            </a:r>
          </a:p>
          <a:p>
            <a:r>
              <a:rPr lang="en-US" sz="1800" dirty="0"/>
              <a:t>   +- </a:t>
            </a:r>
            <a:r>
              <a:rPr lang="en-US" sz="1800" dirty="0" err="1"/>
              <a:t>LocalTableScan</a:t>
            </a:r>
            <a:r>
              <a:rPr lang="en-US" sz="1800" dirty="0"/>
              <a:t> [id#640L, name#641]</a:t>
            </a:r>
          </a:p>
        </p:txBody>
      </p:sp>
    </p:spTree>
    <p:extLst>
      <p:ext uri="{BB962C8B-B14F-4D97-AF65-F5344CB8AC3E}">
        <p14:creationId xmlns:p14="http://schemas.microsoft.com/office/powerpoint/2010/main" val="67317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join type determines what should be in the result of the join </a:t>
            </a:r>
          </a:p>
          <a:p>
            <a:r>
              <a:rPr lang="en-US" dirty="0"/>
              <a:t>Join types include: inner joins, outer joints,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1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CFC8E-E672-4E10-9498-F81BD081BB35}"/>
              </a:ext>
            </a:extLst>
          </p:cNvPr>
          <p:cNvSpPr txBox="1"/>
          <p:nvPr/>
        </p:nvSpPr>
        <p:spPr>
          <a:xfrm>
            <a:off x="838200" y="1600200"/>
            <a:ext cx="6744586" cy="34778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class Employee(</a:t>
            </a:r>
            <a:r>
              <a:rPr lang="en-US" sz="2000" dirty="0" err="1"/>
              <a:t>first_name:String</a:t>
            </a:r>
            <a:r>
              <a:rPr lang="en-US" sz="2000" dirty="0"/>
              <a:t>, </a:t>
            </a:r>
            <a:r>
              <a:rPr lang="en-US" sz="2000" dirty="0" err="1"/>
              <a:t>dept_no:Long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b="1" dirty="0" err="1"/>
              <a:t>employeeDF</a:t>
            </a:r>
            <a:r>
              <a:rPr lang="en-US" sz="2000" dirty="0"/>
              <a:t> = </a:t>
            </a:r>
            <a:r>
              <a:rPr lang="en-US" sz="2000" dirty="0" err="1"/>
              <a:t>Seq</a:t>
            </a:r>
            <a:r>
              <a:rPr lang="en-US" sz="2000" dirty="0"/>
              <a:t>( Employee("John", 1), </a:t>
            </a:r>
          </a:p>
          <a:p>
            <a:r>
              <a:rPr lang="en-US" sz="2000" dirty="0"/>
              <a:t>                      Employee("Jeff", 3), </a:t>
            </a:r>
          </a:p>
          <a:p>
            <a:r>
              <a:rPr lang="en-US" sz="2000" dirty="0"/>
              <a:t>                      Employee("Mary", 3), </a:t>
            </a:r>
          </a:p>
          <a:p>
            <a:r>
              <a:rPr lang="en-US" sz="2000" dirty="0"/>
              <a:t>                      Employee("Mandy", 4),</a:t>
            </a:r>
          </a:p>
          <a:p>
            <a:r>
              <a:rPr lang="en-US" sz="2000" dirty="0"/>
              <a:t>                      Employee("Julie", 4),</a:t>
            </a:r>
          </a:p>
          <a:p>
            <a:r>
              <a:rPr lang="en-US" sz="2000" dirty="0"/>
              <a:t>                      Employee("Kurt", </a:t>
            </a:r>
            <a:r>
              <a:rPr lang="en-US" sz="2000" dirty="0" err="1"/>
              <a:t>null.asInstanceOf</a:t>
            </a:r>
            <a:r>
              <a:rPr lang="en-US" sz="2000" dirty="0"/>
              <a:t>[</a:t>
            </a:r>
            <a:r>
              <a:rPr lang="en-US" sz="2000" dirty="0" err="1"/>
              <a:t>Int</a:t>
            </a:r>
            <a:r>
              <a:rPr lang="en-US" sz="2000" dirty="0"/>
              <a:t>])</a:t>
            </a:r>
          </a:p>
          <a:p>
            <a:r>
              <a:rPr lang="en-US" sz="2000" dirty="0"/>
              <a:t>                     ).</a:t>
            </a:r>
            <a:r>
              <a:rPr lang="en-US" sz="2000" dirty="0" err="1"/>
              <a:t>toDF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employeeDF.createOrReplaceTempView</a:t>
            </a:r>
            <a:r>
              <a:rPr lang="en-US" sz="2000" dirty="0"/>
              <a:t>("</a:t>
            </a:r>
            <a:r>
              <a:rPr lang="en-US" sz="2000" b="1" dirty="0"/>
              <a:t>employees</a:t>
            </a:r>
            <a:r>
              <a:rPr lang="en-US" sz="2000" dirty="0"/>
              <a:t>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73" y="2086600"/>
            <a:ext cx="2181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CFC8E-E672-4E10-9498-F81BD081BB35}"/>
              </a:ext>
            </a:extLst>
          </p:cNvPr>
          <p:cNvSpPr txBox="1"/>
          <p:nvPr/>
        </p:nvSpPr>
        <p:spPr>
          <a:xfrm>
            <a:off x="990600" y="1818466"/>
            <a:ext cx="6744586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class </a:t>
            </a:r>
            <a:r>
              <a:rPr lang="en-US" sz="2000" dirty="0" err="1"/>
              <a:t>Dept</a:t>
            </a:r>
            <a:r>
              <a:rPr lang="en-US" sz="2000" dirty="0"/>
              <a:t>(</a:t>
            </a:r>
            <a:r>
              <a:rPr lang="en-US" sz="2000" dirty="0" err="1"/>
              <a:t>id:Long</a:t>
            </a:r>
            <a:r>
              <a:rPr lang="en-US" sz="2000" dirty="0"/>
              <a:t>, </a:t>
            </a:r>
            <a:r>
              <a:rPr lang="en-US" sz="2000" dirty="0" err="1"/>
              <a:t>name:String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b="1" dirty="0" err="1"/>
              <a:t>deptDF</a:t>
            </a:r>
            <a:r>
              <a:rPr lang="en-US" sz="2000" dirty="0"/>
              <a:t> = </a:t>
            </a:r>
            <a:r>
              <a:rPr lang="en-US" sz="2000" dirty="0" err="1"/>
              <a:t>Seq</a:t>
            </a:r>
            <a:r>
              <a:rPr lang="en-US" sz="2000" dirty="0"/>
              <a:t>( </a:t>
            </a:r>
            <a:r>
              <a:rPr lang="en-US" sz="2000" dirty="0" err="1"/>
              <a:t>Dept</a:t>
            </a:r>
            <a:r>
              <a:rPr lang="en-US" sz="2000" dirty="0"/>
              <a:t>(1, "Sales"), </a:t>
            </a:r>
          </a:p>
          <a:p>
            <a:r>
              <a:rPr lang="en-US" sz="2000" dirty="0"/>
              <a:t>                      </a:t>
            </a:r>
            <a:r>
              <a:rPr lang="en-US" sz="2000" dirty="0" err="1"/>
              <a:t>Dept</a:t>
            </a:r>
            <a:r>
              <a:rPr lang="en-US" sz="2000" dirty="0"/>
              <a:t>(3, "Engineering"), </a:t>
            </a:r>
          </a:p>
          <a:p>
            <a:r>
              <a:rPr lang="en-US" sz="2000" dirty="0"/>
              <a:t>                      </a:t>
            </a:r>
            <a:r>
              <a:rPr lang="en-US" sz="2000" dirty="0" err="1"/>
              <a:t>Dept</a:t>
            </a:r>
            <a:r>
              <a:rPr lang="en-US" sz="2000" dirty="0"/>
              <a:t>(4, "Finance"), </a:t>
            </a:r>
          </a:p>
          <a:p>
            <a:r>
              <a:rPr lang="en-US" sz="2000" dirty="0"/>
              <a:t>                      </a:t>
            </a:r>
            <a:r>
              <a:rPr lang="en-US" sz="2000" dirty="0" err="1"/>
              <a:t>Dept</a:t>
            </a:r>
            <a:r>
              <a:rPr lang="en-US" sz="2000" dirty="0"/>
              <a:t>(5, "Marketing")</a:t>
            </a:r>
          </a:p>
          <a:p>
            <a:r>
              <a:rPr lang="en-US" sz="2000" dirty="0"/>
              <a:t>                     ).</a:t>
            </a:r>
            <a:r>
              <a:rPr lang="en-US" sz="2000" dirty="0" err="1"/>
              <a:t>toDF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deptDF.createOrReplaceTempView</a:t>
            </a:r>
            <a:r>
              <a:rPr lang="en-US" sz="2000" dirty="0"/>
              <a:t>("</a:t>
            </a:r>
            <a:r>
              <a:rPr lang="en-US" sz="2000" b="1" dirty="0"/>
              <a:t>departments</a:t>
            </a:r>
            <a:r>
              <a:rPr lang="en-US" sz="2000" dirty="0"/>
              <a:t>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2" y="2057400"/>
            <a:ext cx="1819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61EC-75E3-4C1E-8616-0DC5105D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5BAF-B77A-44F2-ADB9-F90FE2E8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commonly used join type with the join expression containing the equality comparison</a:t>
            </a:r>
          </a:p>
          <a:p>
            <a:r>
              <a:rPr lang="en-US" dirty="0"/>
              <a:t>The result will contain the rows for which the join expression evaluates to true</a:t>
            </a:r>
          </a:p>
          <a:p>
            <a:r>
              <a:rPr lang="en-US" dirty="0"/>
              <a:t>Inner join is the default join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AB172-02B3-4C61-83BF-F0425019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E165-A367-4EF6-8088-512276ED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3AC7-74AD-4444-8C0D-7031E4F8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27D0-D9A5-4637-A01D-6AF61F39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D721B-B595-468F-A212-41DF6786C4F7}"/>
              </a:ext>
            </a:extLst>
          </p:cNvPr>
          <p:cNvSpPr txBox="1"/>
          <p:nvPr/>
        </p:nvSpPr>
        <p:spPr>
          <a:xfrm>
            <a:off x="898451" y="1344576"/>
            <a:ext cx="7543800" cy="25545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joinExpression</a:t>
            </a:r>
            <a:r>
              <a:rPr lang="en-US" sz="2000" dirty="0"/>
              <a:t> = </a:t>
            </a:r>
            <a:r>
              <a:rPr lang="en-US" sz="2000" dirty="0" err="1"/>
              <a:t>employeeDF.col</a:t>
            </a:r>
            <a:r>
              <a:rPr lang="en-US" sz="2000" dirty="0"/>
              <a:t>("</a:t>
            </a:r>
            <a:r>
              <a:rPr lang="en-US" sz="2000" dirty="0" err="1"/>
              <a:t>dept_no</a:t>
            </a:r>
            <a:r>
              <a:rPr lang="en-US" sz="2000" dirty="0"/>
              <a:t>") === </a:t>
            </a:r>
            <a:r>
              <a:rPr lang="en-US" sz="2000" dirty="0" err="1"/>
              <a:t>deptDF.col</a:t>
            </a:r>
            <a:r>
              <a:rPr lang="en-US" sz="2000" dirty="0"/>
              <a:t>("id")</a:t>
            </a:r>
          </a:p>
          <a:p>
            <a:endParaRPr lang="en-US" sz="2000" dirty="0"/>
          </a:p>
          <a:p>
            <a:r>
              <a:rPr lang="en-US" sz="2000" dirty="0" err="1"/>
              <a:t>employeeDF.join</a:t>
            </a:r>
            <a:r>
              <a:rPr lang="en-US" sz="2000" dirty="0"/>
              <a:t>(</a:t>
            </a:r>
            <a:r>
              <a:rPr lang="en-US" sz="2000" dirty="0" err="1"/>
              <a:t>deptDF</a:t>
            </a:r>
            <a:r>
              <a:rPr lang="en-US" sz="2000" dirty="0"/>
              <a:t>, </a:t>
            </a:r>
            <a:r>
              <a:rPr lang="en-US" sz="2000" dirty="0" err="1"/>
              <a:t>joinExpression</a:t>
            </a:r>
            <a:r>
              <a:rPr lang="en-US" sz="2000" dirty="0"/>
              <a:t>, "inner").show</a:t>
            </a:r>
          </a:p>
          <a:p>
            <a:endParaRPr lang="en-US" sz="2000" dirty="0"/>
          </a:p>
          <a:p>
            <a:r>
              <a:rPr lang="en-US" sz="2000" dirty="0" err="1"/>
              <a:t>employeeDF.join</a:t>
            </a:r>
            <a:r>
              <a:rPr lang="en-US" sz="2000" dirty="0"/>
              <a:t>(</a:t>
            </a:r>
            <a:r>
              <a:rPr lang="en-US" sz="2000" dirty="0" err="1"/>
              <a:t>deptDF</a:t>
            </a:r>
            <a:r>
              <a:rPr lang="en-US" sz="2000" dirty="0"/>
              <a:t>, </a:t>
            </a:r>
            <a:r>
              <a:rPr lang="en-US" sz="2000" dirty="0" err="1"/>
              <a:t>joinExpression</a:t>
            </a:r>
            <a:r>
              <a:rPr lang="en-US" sz="2000" dirty="0"/>
              <a:t>).show</a:t>
            </a:r>
          </a:p>
          <a:p>
            <a:endParaRPr lang="en-US" sz="2000" dirty="0"/>
          </a:p>
          <a:p>
            <a:r>
              <a:rPr lang="en-US" sz="2000" dirty="0" err="1"/>
              <a:t>spark.sql</a:t>
            </a:r>
            <a:r>
              <a:rPr lang="en-US" sz="2000" dirty="0"/>
              <a:t>("""select * from employees JOIN departments </a:t>
            </a:r>
            <a:br>
              <a:rPr lang="en-US" sz="2000" dirty="0"/>
            </a:br>
            <a:r>
              <a:rPr lang="en-US" sz="2000" dirty="0"/>
              <a:t>                    on </a:t>
            </a:r>
            <a:r>
              <a:rPr lang="en-US" sz="2000" dirty="0" err="1"/>
              <a:t>dept_no</a:t>
            </a:r>
            <a:r>
              <a:rPr lang="en-US" sz="2000" dirty="0"/>
              <a:t> == id""").show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296F2-ADFA-450B-BF4A-4680057B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" y="4039116"/>
            <a:ext cx="218122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8B9A9-A54C-41C8-915C-7F92D47C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510" y="4039116"/>
            <a:ext cx="1819275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E195E-1461-4F89-B9E2-76A60B0CD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4051521"/>
            <a:ext cx="47529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2AA0-A859-48AB-A1C1-FF0A43B1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033"/>
            <a:ext cx="7772400" cy="838200"/>
          </a:xfrm>
        </p:spPr>
        <p:txBody>
          <a:bodyPr/>
          <a:lstStyle/>
          <a:p>
            <a:r>
              <a:rPr lang="en-US" dirty="0"/>
              <a:t>Inner Joins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124F-5F54-4E61-AE21-610CDD21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01233"/>
            <a:ext cx="7772400" cy="5094767"/>
          </a:xfrm>
        </p:spPr>
        <p:txBody>
          <a:bodyPr/>
          <a:lstStyle/>
          <a:p>
            <a:r>
              <a:rPr lang="en-US" dirty="0"/>
              <a:t>The join expression can be specified inside the join transformation </a:t>
            </a:r>
          </a:p>
          <a:p>
            <a:endParaRPr lang="en-US" dirty="0"/>
          </a:p>
          <a:p>
            <a:r>
              <a:rPr lang="en-US" dirty="0"/>
              <a:t>The join expression can be specified using the where transformation</a:t>
            </a:r>
          </a:p>
          <a:p>
            <a:endParaRPr lang="en-US" dirty="0"/>
          </a:p>
          <a:p>
            <a:r>
              <a:rPr lang="en-US" dirty="0"/>
              <a:t>If the column names are not unique, we need to specify which DF a particular column comes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3BF9A-A135-4DA5-B7E5-8E33FECA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4F994-46FD-44D3-B6C3-64E00E972AF9}"/>
              </a:ext>
            </a:extLst>
          </p:cNvPr>
          <p:cNvSpPr txBox="1"/>
          <p:nvPr/>
        </p:nvSpPr>
        <p:spPr>
          <a:xfrm>
            <a:off x="800100" y="5029200"/>
            <a:ext cx="7543800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employeeDF.join</a:t>
            </a:r>
            <a:r>
              <a:rPr lang="en-US" sz="1600" dirty="0"/>
              <a:t>(</a:t>
            </a:r>
            <a:r>
              <a:rPr lang="en-US" sz="1600" dirty="0" err="1"/>
              <a:t>deptDF</a:t>
            </a:r>
            <a:r>
              <a:rPr lang="en-US" sz="1600" dirty="0"/>
              <a:t>, </a:t>
            </a:r>
            <a:r>
              <a:rPr lang="en-US" sz="1600" b="1" dirty="0" err="1"/>
              <a:t>employeeDF</a:t>
            </a:r>
            <a:r>
              <a:rPr lang="en-US" sz="1600" dirty="0" err="1"/>
              <a:t>.col</a:t>
            </a:r>
            <a:r>
              <a:rPr lang="en-US" sz="1600" dirty="0"/>
              <a:t>("</a:t>
            </a:r>
            <a:r>
              <a:rPr lang="en-US" sz="1600" dirty="0" err="1"/>
              <a:t>dept_no</a:t>
            </a:r>
            <a:r>
              <a:rPr lang="en-US" sz="1600" dirty="0"/>
              <a:t>") === </a:t>
            </a:r>
            <a:r>
              <a:rPr lang="en-US" sz="1600" b="1" dirty="0" err="1"/>
              <a:t>deptDF</a:t>
            </a:r>
            <a:r>
              <a:rPr lang="en-US" sz="1600" dirty="0" err="1"/>
              <a:t>.col</a:t>
            </a:r>
            <a:r>
              <a:rPr lang="en-US" sz="1600" dirty="0"/>
              <a:t>("id")).show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7FC8D-E76F-4040-8FE4-0FDCB767C54D}"/>
              </a:ext>
            </a:extLst>
          </p:cNvPr>
          <p:cNvSpPr txBox="1"/>
          <p:nvPr/>
        </p:nvSpPr>
        <p:spPr>
          <a:xfrm>
            <a:off x="805416" y="1961553"/>
            <a:ext cx="75438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employeeDF.join</a:t>
            </a:r>
            <a:r>
              <a:rPr lang="en-US" sz="2000" dirty="0"/>
              <a:t>(</a:t>
            </a:r>
            <a:r>
              <a:rPr lang="en-US" sz="2000" dirty="0" err="1"/>
              <a:t>deptDF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dirty="0" err="1"/>
              <a:t>dept_no</a:t>
            </a:r>
            <a:r>
              <a:rPr lang="en-US" sz="2000" dirty="0"/>
              <a:t> ===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dirty="0"/>
              <a:t>id).show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480D8-377D-469C-A879-031FC09B7960}"/>
              </a:ext>
            </a:extLst>
          </p:cNvPr>
          <p:cNvSpPr txBox="1"/>
          <p:nvPr/>
        </p:nvSpPr>
        <p:spPr>
          <a:xfrm>
            <a:off x="800100" y="3468715"/>
            <a:ext cx="75438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employeeDF.join</a:t>
            </a:r>
            <a:r>
              <a:rPr lang="en-US" sz="2000" dirty="0"/>
              <a:t>(</a:t>
            </a:r>
            <a:r>
              <a:rPr lang="en-US" sz="2000" dirty="0" err="1"/>
              <a:t>deptDF</a:t>
            </a:r>
            <a:r>
              <a:rPr lang="en-US" sz="2000" dirty="0"/>
              <a:t>).</a:t>
            </a:r>
            <a:r>
              <a:rPr lang="en-US" sz="2000" b="1" dirty="0"/>
              <a:t>where</a:t>
            </a:r>
            <a:r>
              <a:rPr lang="en-US" sz="2000" dirty="0"/>
              <a:t>('</a:t>
            </a:r>
            <a:r>
              <a:rPr lang="en-US" sz="2000" dirty="0" err="1"/>
              <a:t>dept_no</a:t>
            </a:r>
            <a:r>
              <a:rPr lang="en-US" sz="2000" dirty="0"/>
              <a:t> === 'id).show</a:t>
            </a:r>
          </a:p>
        </p:txBody>
      </p:sp>
    </p:spTree>
    <p:extLst>
      <p:ext uri="{BB962C8B-B14F-4D97-AF65-F5344CB8AC3E}">
        <p14:creationId xmlns:p14="http://schemas.microsoft.com/office/powerpoint/2010/main" val="25864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145569</TotalTime>
  <Words>1303</Words>
  <Application>Microsoft Office PowerPoint</Application>
  <PresentationFormat>On-screen Show (4:3)</PresentationFormat>
  <Paragraphs>203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Times New Roman</vt:lpstr>
      <vt:lpstr>Default Design</vt:lpstr>
      <vt:lpstr>CSC 735 – Data Analytics</vt:lpstr>
      <vt:lpstr>Joins</vt:lpstr>
      <vt:lpstr>Join Expressions</vt:lpstr>
      <vt:lpstr>Join Types</vt:lpstr>
      <vt:lpstr>Creating the Datasets</vt:lpstr>
      <vt:lpstr>Creating the Datasets</vt:lpstr>
      <vt:lpstr>Inner Joins</vt:lpstr>
      <vt:lpstr>Inner Joins</vt:lpstr>
      <vt:lpstr>Inner Joins (cont.)</vt:lpstr>
      <vt:lpstr>Left Outer Joins</vt:lpstr>
      <vt:lpstr>Left Outer Joins – SQL Way</vt:lpstr>
      <vt:lpstr>Right Outer Joins</vt:lpstr>
      <vt:lpstr>Right Outer Joins – SQL Way </vt:lpstr>
      <vt:lpstr>Outer Joins (aka Full Outer Joins)</vt:lpstr>
      <vt:lpstr>PowerPoint Presentation</vt:lpstr>
      <vt:lpstr>Left Semi Joins</vt:lpstr>
      <vt:lpstr>Left Semi Joins - Example</vt:lpstr>
      <vt:lpstr>Left Semi Joins - Example</vt:lpstr>
      <vt:lpstr>Left Semi Joins – SQL Way</vt:lpstr>
      <vt:lpstr>Left Semi Joins – Equivalent SQL Commands</vt:lpstr>
      <vt:lpstr>Left Anti Joins</vt:lpstr>
      <vt:lpstr>Left Anti Joins – Equivalent SQL Commands</vt:lpstr>
      <vt:lpstr>Cross (aka Cartesian) Joins</vt:lpstr>
      <vt:lpstr>Cross Joins</vt:lpstr>
      <vt:lpstr>Handling Duplicate Column Names</vt:lpstr>
      <vt:lpstr>Handling Duplicate Column Names</vt:lpstr>
      <vt:lpstr>Handling Duplicate Column Names</vt:lpstr>
      <vt:lpstr> 1. Using a Different Join API</vt:lpstr>
      <vt:lpstr>Using a Different Join API – Example </vt:lpstr>
      <vt:lpstr>Using a Different Join API – Example </vt:lpstr>
      <vt:lpstr>2. Qualifying a Column Name with its Original DF</vt:lpstr>
      <vt:lpstr>3. Renaming a Column before the Join</vt:lpstr>
      <vt:lpstr>4. Dropping a Column after the Join</vt:lpstr>
      <vt:lpstr>How Spark Performs Joins</vt:lpstr>
      <vt:lpstr>Shuffle "Hash" Join</vt:lpstr>
      <vt:lpstr>Broadcast "Hash" Join</vt:lpstr>
      <vt:lpstr>Broadcast Hash Join</vt:lpstr>
    </vt:vector>
  </TitlesOfParts>
  <Company>SW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Computer Science Department</dc:creator>
  <cp:lastModifiedBy>Jamil Saquer</cp:lastModifiedBy>
  <cp:revision>1903</cp:revision>
  <dcterms:created xsi:type="dcterms:W3CDTF">2003-02-10T21:45:52Z</dcterms:created>
  <dcterms:modified xsi:type="dcterms:W3CDTF">2018-10-25T03:38:59Z</dcterms:modified>
</cp:coreProperties>
</file>