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22" r:id="rId2"/>
    <p:sldId id="897" r:id="rId3"/>
    <p:sldId id="898" r:id="rId4"/>
    <p:sldId id="899" r:id="rId5"/>
    <p:sldId id="900" r:id="rId6"/>
    <p:sldId id="901" r:id="rId7"/>
    <p:sldId id="902" r:id="rId8"/>
    <p:sldId id="894" r:id="rId9"/>
    <p:sldId id="895" r:id="rId10"/>
    <p:sldId id="904" r:id="rId11"/>
    <p:sldId id="905" r:id="rId12"/>
    <p:sldId id="906" r:id="rId13"/>
    <p:sldId id="907" r:id="rId14"/>
    <p:sldId id="908" r:id="rId15"/>
    <p:sldId id="909" r:id="rId16"/>
    <p:sldId id="910" r:id="rId17"/>
    <p:sldId id="911" r:id="rId18"/>
    <p:sldId id="912" r:id="rId19"/>
    <p:sldId id="913" r:id="rId20"/>
    <p:sldId id="914" r:id="rId21"/>
    <p:sldId id="916" r:id="rId22"/>
    <p:sldId id="917" r:id="rId23"/>
    <p:sldId id="918" r:id="rId24"/>
    <p:sldId id="919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033"/>
    <a:srgbClr val="E2AC00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99" d="100"/>
          <a:sy n="99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static/tutorial-windo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/>
              <a:t>Aggregations – Window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B9C62-2664-4B0F-BC75-1B7741B6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0DAE08-3E81-453F-A09F-4A28206E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org.apache.spark.sql.expressions.Window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window specification </a:t>
            </a:r>
            <a:r>
              <a:rPr lang="en-US" sz="2400" dirty="0" smtClean="0"/>
              <a:t>involves </a:t>
            </a:r>
            <a:r>
              <a:rPr lang="en-US" sz="2400" dirty="0" smtClean="0"/>
              <a:t>three parts: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partition by</a:t>
            </a:r>
            <a:r>
              <a:rPr lang="en-US" sz="2400" dirty="0"/>
              <a:t>:</a:t>
            </a:r>
            <a:r>
              <a:rPr lang="en-US" sz="2400" dirty="0" smtClean="0"/>
              <a:t> where </a:t>
            </a:r>
            <a:r>
              <a:rPr lang="en-US" sz="2400" dirty="0"/>
              <a:t>you </a:t>
            </a:r>
            <a:r>
              <a:rPr lang="en-US" sz="2400" dirty="0" smtClean="0"/>
              <a:t>specify </a:t>
            </a:r>
            <a:r>
              <a:rPr lang="en-US" sz="2400" dirty="0"/>
              <a:t>one or more columns </a:t>
            </a:r>
            <a:r>
              <a:rPr lang="en-US" sz="2400" dirty="0" smtClean="0"/>
              <a:t>to </a:t>
            </a:r>
            <a:r>
              <a:rPr lang="en-US" sz="2400" dirty="0"/>
              <a:t>group the rows by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order by:</a:t>
            </a:r>
            <a:r>
              <a:rPr lang="en-US" sz="2400" dirty="0" smtClean="0"/>
              <a:t> defines </a:t>
            </a:r>
            <a:r>
              <a:rPr lang="en-US" sz="2400" dirty="0"/>
              <a:t>how the rows should be ordered based on one or more </a:t>
            </a:r>
            <a:r>
              <a:rPr lang="en-US" sz="2400" dirty="0" smtClean="0"/>
              <a:t>columns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frame</a:t>
            </a:r>
            <a:r>
              <a:rPr lang="en-US" sz="2400" dirty="0" smtClean="0"/>
              <a:t>: it defines </a:t>
            </a:r>
            <a:r>
              <a:rPr lang="en-US" sz="2400" dirty="0"/>
              <a:t>the boundary of the window with respect to the current </a:t>
            </a:r>
            <a:r>
              <a:rPr lang="en-US" sz="2400" dirty="0" smtClean="0"/>
              <a:t>row </a:t>
            </a:r>
            <a:br>
              <a:rPr lang="en-US" sz="2400" dirty="0" smtClean="0"/>
            </a:br>
            <a:r>
              <a:rPr lang="en-US" sz="2400" dirty="0" smtClean="0"/>
              <a:t>- The frame </a:t>
            </a:r>
            <a:r>
              <a:rPr lang="en-US" sz="2400" dirty="0"/>
              <a:t>restricts which rows to be included when calculating a value for the current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F8594B-DA13-4E42-909E-72D177A2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62607-56B6-42ED-B68F-4ABDCF36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"Window"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C06A2-61A0-4B65-BF55-9624279E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range of rows to include in </a:t>
            </a:r>
            <a:r>
              <a:rPr lang="en-US"/>
              <a:t>a </a:t>
            </a:r>
            <a:r>
              <a:rPr lang="en-US" smtClean="0"/>
              <a:t>window frame </a:t>
            </a:r>
            <a:r>
              <a:rPr lang="en-US" dirty="0"/>
              <a:t>can be specified using the row index or the actual value of the order by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rowsBetween</a:t>
            </a:r>
            <a:r>
              <a:rPr lang="en-US" dirty="0"/>
              <a:t> and </a:t>
            </a:r>
            <a:r>
              <a:rPr lang="en-US" b="1" dirty="0" err="1"/>
              <a:t>rangeBetweeen</a:t>
            </a:r>
            <a:r>
              <a:rPr lang="en-US" dirty="0"/>
              <a:t> functions are used to define the range by row index and actual value, respectively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1C6452-9DE4-4B76-9F33-AC4CF8A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455FF-5953-40DB-B4B3-1165A59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3BF7A-C888-443C-8A1A-AA9F16AB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supports three kinds of window functions: </a:t>
            </a:r>
          </a:p>
          <a:p>
            <a:pPr lvl="1"/>
            <a:r>
              <a:rPr lang="en-US" dirty="0" smtClean="0"/>
              <a:t>ranking functions </a:t>
            </a:r>
            <a:endParaRPr lang="en-US" dirty="0"/>
          </a:p>
          <a:p>
            <a:pPr lvl="1"/>
            <a:r>
              <a:rPr lang="en-US" dirty="0"/>
              <a:t>analytic </a:t>
            </a:r>
            <a:r>
              <a:rPr lang="en-US" dirty="0" smtClean="0"/>
              <a:t>functions </a:t>
            </a:r>
            <a:endParaRPr lang="en-US" dirty="0"/>
          </a:p>
          <a:p>
            <a:pPr lvl="1"/>
            <a:r>
              <a:rPr lang="en-US" dirty="0"/>
              <a:t>aggregate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110F37-5A52-4509-A272-2BD4BF3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EB2B5-6E4D-4FA5-A7B1-399ADD01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91E0F0-F4BF-4B53-BC97-A338D28A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3D29316A-743D-4559-9828-1AF210B9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7AB0277-FF43-4FFF-8273-1A300BF1C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784"/>
              </p:ext>
            </p:extLst>
          </p:nvPr>
        </p:nvGraphicFramePr>
        <p:xfrm>
          <a:off x="1143000" y="1828800"/>
          <a:ext cx="7086600" cy="36322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0964">
                  <a:extLst>
                    <a:ext uri="{9D8B030D-6E8A-4147-A177-3AD203B41FA5}">
                      <a16:colId xmlns:a16="http://schemas.microsoft.com/office/drawing/2014/main" xmlns="" val="3811182647"/>
                    </a:ext>
                  </a:extLst>
                </a:gridCol>
                <a:gridCol w="5385636">
                  <a:extLst>
                    <a:ext uri="{9D8B030D-6E8A-4147-A177-3AD203B41FA5}">
                      <a16:colId xmlns:a16="http://schemas.microsoft.com/office/drawing/2014/main" xmlns="" val="8248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2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rank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Returns the rank or order of rows within a frame based on some sorting order.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8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dense_rank</a:t>
                      </a:r>
                      <a:r>
                        <a:rPr lang="en-US" sz="1800" dirty="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Similar to rank, but leaves no gaps in the ranks when there are ties.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1265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percent_rank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Returns the relative rank of rows within a frame.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59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ntile</a:t>
                      </a:r>
                      <a:r>
                        <a:rPr lang="en-US" sz="1800" dirty="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(n)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Returns the </a:t>
                      </a:r>
                      <a:r>
                        <a:rPr lang="en-US" sz="1800" dirty="0" err="1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ntile</a:t>
                      </a: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 group ID in an ordered window partition. For example, if </a:t>
                      </a:r>
                      <a:r>
                        <a:rPr lang="en-US" sz="1800" dirty="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n </a:t>
                      </a: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is 4, the first quarter of the rows will get a value of 1, the second quarter of rows will get a value of 2, and so 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9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sjfrfJlhmgwRgbhfmXkhhhrTheSans"/>
                          <a:ea typeface="Calibri" panose="020F0502020204030204" pitchFamily="34" charset="0"/>
                          <a:cs typeface="PsjfrfJlhmgwRgbhfmXkhhhrTheSans"/>
                        </a:rPr>
                        <a:t>row_number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Returns a sequential number starting with 1 </a:t>
                      </a:r>
                      <a:r>
                        <a:rPr lang="en-US" sz="1800" dirty="0" smtClean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within </a:t>
                      </a:r>
                      <a:r>
                        <a:rPr lang="en-US" sz="1800" dirty="0">
                          <a:effectLst/>
                          <a:latin typeface="LrhtcdCcpqnnGwhmjnFbxywnHelveti"/>
                          <a:ea typeface="Calibri" panose="020F0502020204030204" pitchFamily="34" charset="0"/>
                          <a:cs typeface="LrhtcdCcpqnnGwhmjnFbxywnHelveti"/>
                        </a:rPr>
                        <a:t>a frame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222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6358F-E81F-4D8F-BCEE-2BDB7BCC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5B4E3-DAF0-4B73-886A-55D46A5A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623219-118C-4AE5-9AB3-539D98C4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B5A4111-64D9-4110-90F7-D763F3FD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0361"/>
              </p:ext>
            </p:extLst>
          </p:nvPr>
        </p:nvGraphicFramePr>
        <p:xfrm>
          <a:off x="1143000" y="1828801"/>
          <a:ext cx="7086600" cy="269397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0964">
                  <a:extLst>
                    <a:ext uri="{9D8B030D-6E8A-4147-A177-3AD203B41FA5}">
                      <a16:colId xmlns:a16="http://schemas.microsoft.com/office/drawing/2014/main" xmlns="" val="3811182647"/>
                    </a:ext>
                  </a:extLst>
                </a:gridCol>
                <a:gridCol w="5385636">
                  <a:extLst>
                    <a:ext uri="{9D8B030D-6E8A-4147-A177-3AD203B41FA5}">
                      <a16:colId xmlns:a16="http://schemas.microsoft.com/office/drawing/2014/main" xmlns="" val="824865526"/>
                    </a:ext>
                  </a:extLst>
                </a:gridCol>
              </a:tblGrid>
              <a:tr h="2884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202863"/>
                  </a:ext>
                </a:extLst>
              </a:tr>
              <a:tr h="6841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cume_dist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the cumulative distribution of values with a frame. In other words, the fraction of rows that are below the current row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8167125"/>
                  </a:ext>
                </a:extLst>
              </a:tr>
              <a:tr h="4526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lag(col, offset)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the value of the column that is offset rows before the current row.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12655166"/>
                  </a:ext>
                </a:extLst>
              </a:tr>
              <a:tr h="860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lead(col, offset)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the value of the column that is offset rows after the current row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59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3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DDE40-9813-4B47-9ADB-4943BD6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FCFEBB-86B8-480D-B0AE-58726D22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any </a:t>
            </a:r>
            <a:r>
              <a:rPr lang="en-US" dirty="0" smtClean="0"/>
              <a:t>aggregation </a:t>
            </a:r>
            <a:r>
              <a:rPr lang="en-US" dirty="0"/>
              <a:t>functions as a window </a:t>
            </a:r>
            <a:r>
              <a:rPr lang="en-US" dirty="0" smtClean="0"/>
              <a:t>function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C35427-74BF-4964-9ECF-D376B0AE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F9614-6006-4273-A106-5D6547E7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13988-5DFB-43A1-8D5B-9E25832E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contains </a:t>
            </a:r>
            <a:r>
              <a:rPr lang="en-US" dirty="0" smtClean="0"/>
              <a:t>shopping </a:t>
            </a:r>
            <a:r>
              <a:rPr lang="en-US" dirty="0"/>
              <a:t>transaction data of two fictitious users, John and 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709E22-5196-425A-B3F2-0E4B74EA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3F5EBD-DD01-4657-BF38-DF397833AA71}"/>
              </a:ext>
            </a:extLst>
          </p:cNvPr>
          <p:cNvSpPr txBox="1"/>
          <p:nvPr/>
        </p:nvSpPr>
        <p:spPr>
          <a:xfrm>
            <a:off x="838200" y="2492938"/>
            <a:ext cx="7620000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org.apache.spark.sql.expressions.Window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txDataDF</a:t>
            </a:r>
            <a:r>
              <a:rPr lang="en-US" sz="2000" dirty="0"/>
              <a:t> = </a:t>
            </a:r>
            <a:r>
              <a:rPr lang="en-US" sz="2000" dirty="0" err="1"/>
              <a:t>Seq</a:t>
            </a:r>
            <a:r>
              <a:rPr lang="en-US" sz="2000" dirty="0"/>
              <a:t>(</a:t>
            </a:r>
          </a:p>
          <a:p>
            <a:r>
              <a:rPr lang="en-US" sz="2000" dirty="0"/>
              <a:t>  ("John", "2017-07-02", 13.35), ("John", "2017-07-06", 27.33), </a:t>
            </a:r>
          </a:p>
          <a:p>
            <a:r>
              <a:rPr lang="en-US" sz="2000" dirty="0"/>
              <a:t>  ("John", "2017-07-04", 21.72), ("Mary",  "2017-07-07", 69.74), </a:t>
            </a:r>
          </a:p>
          <a:p>
            <a:r>
              <a:rPr lang="en-US" sz="2000" dirty="0"/>
              <a:t>  ("Mary",  "2017-07-01", 59.44), ("Mary",  "2017-07-05", 80.14)</a:t>
            </a:r>
          </a:p>
          <a:p>
            <a:r>
              <a:rPr lang="en-US" sz="2000" dirty="0"/>
              <a:t> ).</a:t>
            </a:r>
            <a:r>
              <a:rPr lang="en-US" sz="2000" dirty="0" err="1"/>
              <a:t>toDF</a:t>
            </a:r>
            <a:r>
              <a:rPr lang="en-US" sz="2000" dirty="0"/>
              <a:t>("name", "</a:t>
            </a:r>
            <a:r>
              <a:rPr lang="en-US" sz="2000" dirty="0" err="1"/>
              <a:t>tx_date</a:t>
            </a:r>
            <a:r>
              <a:rPr lang="en-US" sz="2000" dirty="0"/>
              <a:t>", "amount")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19AADE-941A-4376-9B73-0357827F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4076700"/>
            <a:ext cx="2809875" cy="278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AB57EBE-833D-4B15-92A2-66883521EEBC}"/>
                  </a:ext>
                </a:extLst>
              </p:cNvPr>
              <p:cNvSpPr txBox="1"/>
              <p:nvPr/>
            </p:nvSpPr>
            <p:spPr>
              <a:xfrm>
                <a:off x="838200" y="4660489"/>
                <a:ext cx="3062841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tx</a:t>
                </a:r>
                <a:r>
                  <a:rPr lang="en-US" sz="2000" dirty="0" err="1" smtClean="0"/>
                  <a:t>Data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transaction </a:t>
                </a:r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AB57EBE-833D-4B15-92A2-66883521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60489"/>
                <a:ext cx="306284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9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BF2C2-271A-4B77-8F30-97A841DD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 </a:t>
            </a:r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1E8FC-45B2-4C3A-8F7B-1FB3A0F1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shopping transaction data, </a:t>
            </a:r>
            <a:r>
              <a:rPr lang="en-US" dirty="0" smtClean="0"/>
              <a:t>use </a:t>
            </a:r>
            <a:r>
              <a:rPr lang="en-US" dirty="0"/>
              <a:t>window functions to answer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each user, what are the two highest transaction amounts?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difference between the transaction amount of each user and their highest transaction amount?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moving average transaction amount of each user?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cumulative sum of the transaction amount of each user?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280F78-2407-481A-8858-AA78E6A6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327B-D91A-4A49-883E-9CDFA4F8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For each user, what are the two highest transaction amounts?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6669C-867C-44C0-998E-3BF1E7CF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sz="2400" dirty="0" smtClean="0"/>
              <a:t>Idea: Apply </a:t>
            </a:r>
            <a:r>
              <a:rPr lang="en-US" sz="2400" dirty="0"/>
              <a:t>the rank window function over a window specification that partitions the data by user and sorts it by the amount in descending </a:t>
            </a:r>
            <a:r>
              <a:rPr lang="en-US" sz="2400" dirty="0" smtClean="0"/>
              <a:t>order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rank </a:t>
            </a:r>
            <a:r>
              <a:rPr lang="en-US" sz="2400" dirty="0"/>
              <a:t>function assigns a rank to each row based on the sorting order of each row in each </a:t>
            </a:r>
            <a:r>
              <a:rPr lang="en-US" sz="2400" dirty="0" smtClean="0"/>
              <a:t>frame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58E289-AA71-48FA-A142-3A11D4E7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C92BA6-5377-4742-84C0-FFEC829564A2}"/>
              </a:ext>
            </a:extLst>
          </p:cNvPr>
          <p:cNvSpPr txBox="1"/>
          <p:nvPr/>
        </p:nvSpPr>
        <p:spPr>
          <a:xfrm>
            <a:off x="838200" y="3581400"/>
            <a:ext cx="7048500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/>
              <a:t>org.apache.spark.sql.expressions.Window</a:t>
            </a:r>
            <a:endParaRPr lang="en-US" sz="2000" dirty="0"/>
          </a:p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/>
              <a:t>windowSpec</a:t>
            </a:r>
            <a:r>
              <a:rPr lang="en-US" sz="2000" dirty="0"/>
              <a:t> =  </a:t>
            </a:r>
            <a:r>
              <a:rPr lang="en-US" sz="2000" dirty="0" err="1"/>
              <a:t>Window.partitionBy</a:t>
            </a:r>
            <a:r>
              <a:rPr lang="en-US" sz="2000" dirty="0"/>
              <a:t>("name</a:t>
            </a:r>
            <a:r>
              <a:rPr lang="en-US" sz="2000" dirty="0" smtClean="0"/>
              <a:t>")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.</a:t>
            </a:r>
            <a:r>
              <a:rPr lang="en-US" sz="2000" dirty="0" err="1"/>
              <a:t>orderBy</a:t>
            </a:r>
            <a:r>
              <a:rPr lang="en-US" sz="2000" dirty="0"/>
              <a:t>(col("amount").</a:t>
            </a:r>
            <a:r>
              <a:rPr lang="en-US" sz="2000" dirty="0" err="1"/>
              <a:t>desc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txDataDF.withColumn</a:t>
            </a:r>
            <a:r>
              <a:rPr lang="en-US" sz="2000" dirty="0"/>
              <a:t>("rank", rank().over(</a:t>
            </a:r>
            <a:r>
              <a:rPr lang="en-US" sz="2000" dirty="0" err="1"/>
              <a:t>windowSpec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r>
              <a:rPr lang="en-US" sz="2000" dirty="0" smtClean="0"/>
              <a:t>               .</a:t>
            </a:r>
            <a:r>
              <a:rPr lang="en-US" sz="2000" dirty="0"/>
              <a:t>where('rank &lt; 3).show </a:t>
            </a:r>
          </a:p>
        </p:txBody>
      </p:sp>
    </p:spTree>
    <p:extLst>
      <p:ext uri="{BB962C8B-B14F-4D97-AF65-F5344CB8AC3E}">
        <p14:creationId xmlns:p14="http://schemas.microsoft.com/office/powerpoint/2010/main" val="2338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5245E-A6E1-4A88-B862-A6E5432D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 For </a:t>
            </a:r>
            <a:r>
              <a:rPr lang="en-US" sz="3200" dirty="0"/>
              <a:t>each user, what are the two highest transaction amounts?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DD22B-20A1-44BD-829C-B3A9B42F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3BE553-3662-4A9F-BE47-9CBC95B0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2FD6A4-7107-44FA-AFAF-B0971505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4448"/>
            <a:ext cx="9144000" cy="3281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92BA6-5377-4742-84C0-FFEC829564A2}"/>
              </a:ext>
            </a:extLst>
          </p:cNvPr>
          <p:cNvSpPr txBox="1"/>
          <p:nvPr/>
        </p:nvSpPr>
        <p:spPr>
          <a:xfrm>
            <a:off x="705051" y="1505552"/>
            <a:ext cx="7048500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/>
              <a:t>org.apache.spark.sql.expressions.Window</a:t>
            </a:r>
            <a:endParaRPr lang="en-US" sz="2000" dirty="0"/>
          </a:p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/>
              <a:t>windowSpec</a:t>
            </a:r>
            <a:r>
              <a:rPr lang="en-US" sz="2000" dirty="0"/>
              <a:t> =  </a:t>
            </a:r>
            <a:r>
              <a:rPr lang="en-US" sz="2000" dirty="0" err="1"/>
              <a:t>Window.partitionBy</a:t>
            </a:r>
            <a:r>
              <a:rPr lang="en-US" sz="2000" dirty="0"/>
              <a:t>("name</a:t>
            </a:r>
            <a:r>
              <a:rPr lang="en-US" sz="2000" dirty="0" smtClean="0"/>
              <a:t>")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.</a:t>
            </a:r>
            <a:r>
              <a:rPr lang="en-US" sz="2000" dirty="0" err="1"/>
              <a:t>orderBy</a:t>
            </a:r>
            <a:r>
              <a:rPr lang="en-US" sz="2000" dirty="0"/>
              <a:t>(col("amount").</a:t>
            </a:r>
            <a:r>
              <a:rPr lang="en-US" sz="2000" dirty="0" err="1"/>
              <a:t>desc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txDataDF.withColumn</a:t>
            </a:r>
            <a:r>
              <a:rPr lang="en-US" sz="2000" dirty="0"/>
              <a:t>("rank", rank().over(</a:t>
            </a:r>
            <a:r>
              <a:rPr lang="en-US" sz="2000" dirty="0" err="1"/>
              <a:t>windowSpec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r>
              <a:rPr lang="en-US" sz="2000" dirty="0" smtClean="0"/>
              <a:t>               .</a:t>
            </a:r>
            <a:r>
              <a:rPr lang="en-US" sz="2000" dirty="0"/>
              <a:t>where('rank &lt; 3).show </a:t>
            </a:r>
          </a:p>
        </p:txBody>
      </p:sp>
    </p:spTree>
    <p:extLst>
      <p:ext uri="{BB962C8B-B14F-4D97-AF65-F5344CB8AC3E}">
        <p14:creationId xmlns:p14="http://schemas.microsoft.com/office/powerpoint/2010/main" val="5472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B819C-6A71-444A-8A8B-862D3F10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Working with Date-Time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F82E4-1782-48BB-8908-4AC14EA7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built-in date-time functions fall into the three categories: </a:t>
            </a:r>
          </a:p>
          <a:p>
            <a:pPr lvl="1"/>
            <a:r>
              <a:rPr lang="en-US" dirty="0"/>
              <a:t>converting from one format to another</a:t>
            </a:r>
          </a:p>
          <a:p>
            <a:pPr lvl="1"/>
            <a:r>
              <a:rPr lang="en-US" dirty="0"/>
              <a:t>performing date-time calculations</a:t>
            </a:r>
          </a:p>
          <a:p>
            <a:pPr lvl="1"/>
            <a:r>
              <a:rPr lang="en-US" dirty="0"/>
              <a:t>extracting parts from a date or timestamp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E7E5E8-35EE-4B3E-981B-B3A1D32F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D6C54-D143-4E43-AC12-4E2904E4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2400" dirty="0"/>
              <a:t>2. </a:t>
            </a:r>
            <a:r>
              <a:rPr lang="en-US" sz="2400" dirty="0" smtClean="0"/>
              <a:t>Find </a:t>
            </a:r>
            <a:r>
              <a:rPr lang="en-US" sz="2400" dirty="0"/>
              <a:t>is the difference between the transaction amount of each user and their highest transaction amount?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2D0B7-4DEF-4554-9B67-0534BC6D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 dirty="0" smtClean="0"/>
              <a:t>Idea</a:t>
            </a:r>
            <a:r>
              <a:rPr lang="en-US" sz="2400" dirty="0"/>
              <a:t>: </a:t>
            </a:r>
            <a:r>
              <a:rPr lang="en-US" sz="2400" dirty="0" smtClean="0"/>
              <a:t>max(col(amount)) finds the max </a:t>
            </a:r>
            <a:r>
              <a:rPr lang="en-US" sz="2400" dirty="0"/>
              <a:t>transaction </a:t>
            </a:r>
            <a:r>
              <a:rPr lang="en-US" sz="2400" dirty="0" smtClean="0"/>
              <a:t>amount for each person. Subtract from current </a:t>
            </a:r>
            <a:r>
              <a:rPr lang="en-US" sz="2400" dirty="0" err="1" smtClean="0"/>
              <a:t>tx</a:t>
            </a:r>
            <a:r>
              <a:rPr lang="en-US" sz="2400" dirty="0"/>
              <a:t> </a:t>
            </a:r>
            <a:r>
              <a:rPr lang="en-US" sz="2400" dirty="0" smtClean="0"/>
              <a:t>amount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330D10-BB65-4B71-AE27-D9EECC6B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E62F0C-706E-495E-9815-D33A1DA18F93}"/>
              </a:ext>
            </a:extLst>
          </p:cNvPr>
          <p:cNvSpPr txBox="1"/>
          <p:nvPr/>
        </p:nvSpPr>
        <p:spPr>
          <a:xfrm>
            <a:off x="914400" y="2438400"/>
            <a:ext cx="7315200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txDataDF.withColumn</a:t>
            </a:r>
            <a:r>
              <a:rPr lang="en-US" sz="2000" dirty="0"/>
              <a:t>("diff", </a:t>
            </a:r>
          </a:p>
          <a:p>
            <a:r>
              <a:rPr lang="en-US" sz="2000" dirty="0"/>
              <a:t>      max(</a:t>
            </a:r>
            <a:r>
              <a:rPr lang="en-US" sz="2000" dirty="0" err="1"/>
              <a:t>txDataDF</a:t>
            </a:r>
            <a:r>
              <a:rPr lang="en-US" sz="2000" dirty="0"/>
              <a:t>("amount")).over(</a:t>
            </a:r>
            <a:r>
              <a:rPr lang="en-US" sz="2000" dirty="0" err="1"/>
              <a:t>windowSpec</a:t>
            </a:r>
            <a:r>
              <a:rPr lang="en-US" sz="2000" dirty="0"/>
              <a:t>) - 'amount).show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129A43-B672-4DF4-962A-846CCD2E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2152"/>
            <a:ext cx="8515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E0A21-68C9-4F4D-B8D5-66695311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What is the moving average transaction amount of each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3B215-B528-459E-9C2C-2D5605DC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Assumption</a:t>
            </a:r>
            <a:r>
              <a:rPr lang="en-US" sz="2400" dirty="0"/>
              <a:t>: </a:t>
            </a:r>
            <a:r>
              <a:rPr lang="en-US" sz="2400" dirty="0" smtClean="0"/>
              <a:t>the moving average is over </a:t>
            </a:r>
            <a:r>
              <a:rPr lang="en-US" sz="2400" dirty="0"/>
              <a:t>a </a:t>
            </a:r>
            <a:r>
              <a:rPr lang="en-US" sz="2400" dirty="0" smtClean="0"/>
              <a:t>window Frame </a:t>
            </a:r>
            <a:r>
              <a:rPr lang="en-US" sz="2400" dirty="0"/>
              <a:t>of three rows, starting with the row before the current row and ending with the row after the current row</a:t>
            </a:r>
            <a:r>
              <a:rPr lang="en-US" sz="2400" dirty="0" smtClean="0"/>
              <a:t>. We order by </a:t>
            </a:r>
            <a:r>
              <a:rPr lang="en-US" sz="2400" dirty="0" err="1" smtClean="0"/>
              <a:t>tx_date</a:t>
            </a:r>
            <a:r>
              <a:rPr lang="en-US" sz="2400" dirty="0" smtClean="0"/>
              <a:t> as this is time series data.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576640-D8B0-445E-BEE9-D151781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D38A14-5CB7-4261-B959-A8E4DB4DCB27}"/>
              </a:ext>
            </a:extLst>
          </p:cNvPr>
          <p:cNvSpPr txBox="1"/>
          <p:nvPr/>
        </p:nvSpPr>
        <p:spPr>
          <a:xfrm>
            <a:off x="762000" y="3232430"/>
            <a:ext cx="7315200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windowSpec2 = </a:t>
            </a:r>
            <a:r>
              <a:rPr lang="en-US" sz="2000" dirty="0" err="1"/>
              <a:t>Window.partitionBy</a:t>
            </a:r>
            <a:r>
              <a:rPr lang="en-US" sz="2000" dirty="0"/>
              <a:t>("name")   </a:t>
            </a:r>
            <a:br>
              <a:rPr lang="en-US" sz="2000" dirty="0"/>
            </a:br>
            <a:r>
              <a:rPr lang="en-US" sz="2000" dirty="0"/>
              <a:t>   .</a:t>
            </a:r>
            <a:r>
              <a:rPr lang="en-US" sz="2000" dirty="0" err="1"/>
              <a:t>orderBy</a:t>
            </a:r>
            <a:r>
              <a:rPr lang="en-US" sz="2000" dirty="0"/>
              <a:t>("</a:t>
            </a:r>
            <a:r>
              <a:rPr lang="en-US" sz="2000" dirty="0" err="1"/>
              <a:t>tx_date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/>
              <a:t>   .</a:t>
            </a:r>
            <a:r>
              <a:rPr lang="en-US" sz="2000" dirty="0" err="1"/>
              <a:t>rowsBetween</a:t>
            </a:r>
            <a:r>
              <a:rPr lang="en-US" sz="2000" dirty="0"/>
              <a:t>(</a:t>
            </a:r>
            <a:r>
              <a:rPr lang="en-US" sz="2000" dirty="0" err="1"/>
              <a:t>Window.currentRow</a:t>
            </a:r>
            <a:r>
              <a:rPr lang="en-US" sz="2000" dirty="0"/>
              <a:t> - 1, </a:t>
            </a:r>
            <a:r>
              <a:rPr lang="en-US" sz="2000" dirty="0" err="1"/>
              <a:t>Window.currentRow</a:t>
            </a:r>
            <a:r>
              <a:rPr lang="en-US" sz="2000" dirty="0"/>
              <a:t> + 1)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txDataDF.withColumn</a:t>
            </a:r>
            <a:r>
              <a:rPr lang="en-US" sz="2000" dirty="0"/>
              <a:t>("</a:t>
            </a:r>
            <a:r>
              <a:rPr lang="en-US" sz="2000" dirty="0" err="1"/>
              <a:t>moving_Average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txDataDF</a:t>
            </a:r>
            <a:r>
              <a:rPr lang="en-US" sz="2000" dirty="0"/>
              <a:t>("amount")).over(windowSpec2)).show</a:t>
            </a:r>
          </a:p>
        </p:txBody>
      </p:sp>
    </p:spTree>
    <p:extLst>
      <p:ext uri="{BB962C8B-B14F-4D97-AF65-F5344CB8AC3E}">
        <p14:creationId xmlns:p14="http://schemas.microsoft.com/office/powerpoint/2010/main" val="4256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4EA4D-C0E1-4908-B981-D0B31B15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What is the moving average transaction amount of each user?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DC9DA-BE1A-4EC0-8567-FBAE4E96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D7CDA7-FE74-463C-BF3E-364494BF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577981-D2F0-4A1D-9457-B21D1C1B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6786"/>
            <a:ext cx="8515350" cy="423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19AADE-941A-4376-9B73-0357827F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314700"/>
            <a:ext cx="2809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1C1DB-D59C-4496-8885-645C801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What is the cumulative sum of the transaction amount of each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F1D71-E682-4627-8800-D7D4DB5C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Idea: apply </a:t>
            </a:r>
            <a:r>
              <a:rPr lang="en-US" sz="2400" dirty="0"/>
              <a:t>the sum function over a frame that consists of all the rows up to the current </a:t>
            </a:r>
            <a:r>
              <a:rPr lang="en-US" sz="2400" dirty="0" smtClean="0"/>
              <a:t>row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53FB36-94AD-4B3C-A186-933D89A4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B3CA97-BB99-45BD-9D87-4471A29AD9BF}"/>
              </a:ext>
            </a:extLst>
          </p:cNvPr>
          <p:cNvSpPr txBox="1"/>
          <p:nvPr/>
        </p:nvSpPr>
        <p:spPr>
          <a:xfrm>
            <a:off x="685800" y="2362200"/>
            <a:ext cx="7315200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windowSpec3 = </a:t>
            </a:r>
            <a:r>
              <a:rPr lang="en-US" sz="2000" dirty="0" err="1"/>
              <a:t>Window.partitionBy</a:t>
            </a:r>
            <a:r>
              <a:rPr lang="en-US" sz="2000" dirty="0"/>
              <a:t>("name").</a:t>
            </a:r>
            <a:r>
              <a:rPr lang="en-US" sz="2000" dirty="0" err="1"/>
              <a:t>orderBy</a:t>
            </a:r>
            <a:r>
              <a:rPr lang="en-US" sz="2000" dirty="0"/>
              <a:t>("</a:t>
            </a:r>
            <a:r>
              <a:rPr lang="en-US" sz="2000" dirty="0" err="1"/>
              <a:t>tx_date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/>
              <a:t>   .</a:t>
            </a:r>
            <a:r>
              <a:rPr lang="en-US" sz="2000" dirty="0" err="1"/>
              <a:t>rowsBetween</a:t>
            </a:r>
            <a:r>
              <a:rPr lang="en-US" sz="2000" dirty="0"/>
              <a:t>(</a:t>
            </a:r>
            <a:r>
              <a:rPr lang="en-US" sz="2000" dirty="0" err="1"/>
              <a:t>Window.unboundedPreceding</a:t>
            </a:r>
            <a:r>
              <a:rPr lang="en-US" sz="2000" dirty="0"/>
              <a:t>, </a:t>
            </a:r>
            <a:r>
              <a:rPr lang="en-US" sz="2000" dirty="0" err="1"/>
              <a:t>Window.currentRow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txDataDF.withColumn</a:t>
            </a:r>
            <a:r>
              <a:rPr lang="en-US" sz="2000" dirty="0"/>
              <a:t>("</a:t>
            </a:r>
            <a:r>
              <a:rPr lang="en-US" sz="2000" dirty="0" err="1"/>
              <a:t>cumulative_sum</a:t>
            </a:r>
            <a:r>
              <a:rPr lang="en-US" sz="2000" dirty="0"/>
              <a:t>", </a:t>
            </a:r>
            <a:br>
              <a:rPr lang="en-US" sz="2000" dirty="0"/>
            </a:br>
            <a:r>
              <a:rPr lang="en-US" sz="2000" dirty="0"/>
              <a:t>           sum(</a:t>
            </a:r>
            <a:r>
              <a:rPr lang="en-US" sz="2000" dirty="0" err="1"/>
              <a:t>txDataDF</a:t>
            </a:r>
            <a:r>
              <a:rPr lang="en-US" sz="2000" dirty="0"/>
              <a:t>("amount")).over(windowSpec3)).show </a:t>
            </a:r>
          </a:p>
        </p:txBody>
      </p:sp>
    </p:spTree>
    <p:extLst>
      <p:ext uri="{BB962C8B-B14F-4D97-AF65-F5344CB8AC3E}">
        <p14:creationId xmlns:p14="http://schemas.microsoft.com/office/powerpoint/2010/main" val="2607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E6F5C-DC87-40C0-8391-296016CF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What is the cumulative sum of the transaction amount of each user?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F89FE-8A3D-4980-BD41-AEC450D6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FCF60-D3EE-4D8E-AEDC-24565006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8CC7EF-69A0-4E4D-9F62-44472F96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09750"/>
            <a:ext cx="8515350" cy="423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B3CA97-BB99-45BD-9D87-4471A29AD9BF}"/>
              </a:ext>
            </a:extLst>
          </p:cNvPr>
          <p:cNvSpPr txBox="1"/>
          <p:nvPr/>
        </p:nvSpPr>
        <p:spPr>
          <a:xfrm>
            <a:off x="685800" y="1528011"/>
            <a:ext cx="7315200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windowSpec3 = </a:t>
            </a:r>
            <a:r>
              <a:rPr lang="en-US" sz="2000" dirty="0" err="1"/>
              <a:t>Window.partitionBy</a:t>
            </a:r>
            <a:r>
              <a:rPr lang="en-US" sz="2000" dirty="0"/>
              <a:t>("name").</a:t>
            </a:r>
            <a:r>
              <a:rPr lang="en-US" sz="2000" dirty="0" err="1"/>
              <a:t>orderBy</a:t>
            </a:r>
            <a:r>
              <a:rPr lang="en-US" sz="2000" dirty="0"/>
              <a:t>("</a:t>
            </a:r>
            <a:r>
              <a:rPr lang="en-US" sz="2000" dirty="0" err="1"/>
              <a:t>tx_date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/>
              <a:t>   .</a:t>
            </a:r>
            <a:r>
              <a:rPr lang="en-US" sz="2000" dirty="0" err="1"/>
              <a:t>rowsBetween</a:t>
            </a:r>
            <a:r>
              <a:rPr lang="en-US" sz="2000" dirty="0"/>
              <a:t>(</a:t>
            </a:r>
            <a:r>
              <a:rPr lang="en-US" sz="2000" dirty="0" err="1"/>
              <a:t>Window.unboundedPreceding</a:t>
            </a:r>
            <a:r>
              <a:rPr lang="en-US" sz="2000" dirty="0"/>
              <a:t>, </a:t>
            </a:r>
            <a:r>
              <a:rPr lang="en-US" sz="2000" dirty="0" err="1" smtClean="0"/>
              <a:t>Window.currentRow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txDataDF.withColumn</a:t>
            </a:r>
            <a:r>
              <a:rPr lang="en-US" sz="2000" dirty="0" smtClean="0"/>
              <a:t>("</a:t>
            </a:r>
            <a:r>
              <a:rPr lang="en-US" sz="2000" dirty="0" err="1" smtClean="0"/>
              <a:t>cumulative_sum</a:t>
            </a:r>
            <a:r>
              <a:rPr lang="en-US" sz="2000" dirty="0" smtClean="0"/>
              <a:t>", </a:t>
            </a:r>
            <a:br>
              <a:rPr lang="en-US" sz="2000" dirty="0" smtClean="0"/>
            </a:br>
            <a:r>
              <a:rPr lang="en-US" sz="2000" dirty="0" smtClean="0"/>
              <a:t>           sum(</a:t>
            </a:r>
            <a:r>
              <a:rPr lang="en-US" sz="2000" dirty="0" err="1" smtClean="0"/>
              <a:t>txDataDF</a:t>
            </a:r>
            <a:r>
              <a:rPr lang="en-US" sz="2000" dirty="0" smtClean="0"/>
              <a:t>("amount")).over(windowSpec3)).show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66D7A-FDC4-4724-9F49-06D5CE43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Date-Time Conversion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80F0E1-19F5-465A-BDFF-93F99CF0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The default date format is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 </a:t>
            </a:r>
          </a:p>
          <a:p>
            <a:r>
              <a:rPr lang="en-US" dirty="0"/>
              <a:t>If the date format of a date-timestamp column is different, you need to provide that pattern to the conversion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7D28EC-C2A2-43A1-B4B5-424A8CF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51D7B-D05C-4A4C-8DB4-7257419A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DFE35-DD12-46BC-B25E-D308DF72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/>
              <a:t>Converting a date and timestamp in string type to Spark Date and Timestamp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31382A-6452-4B7E-94E7-0C8B1B6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B2FD40-749C-4AFB-B7BB-E7B018D1696C}"/>
              </a:ext>
            </a:extLst>
          </p:cNvPr>
          <p:cNvSpPr txBox="1"/>
          <p:nvPr/>
        </p:nvSpPr>
        <p:spPr>
          <a:xfrm>
            <a:off x="689344" y="2083849"/>
            <a:ext cx="7620000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testDateTSDF</a:t>
            </a:r>
            <a:r>
              <a:rPr lang="en-US" sz="2000" dirty="0"/>
              <a:t> = </a:t>
            </a:r>
            <a:r>
              <a:rPr lang="en-US" sz="2000" dirty="0" err="1"/>
              <a:t>Seq</a:t>
            </a:r>
            <a:r>
              <a:rPr lang="en-US" sz="2000" dirty="0"/>
              <a:t>((1, "2018-01-01", "2018-01-01 15:04:58.865", </a:t>
            </a:r>
          </a:p>
          <a:p>
            <a:r>
              <a:rPr lang="en-US" sz="2000" dirty="0"/>
              <a:t>                                          "01-01-2018", "12-05-2017 45:50"))</a:t>
            </a:r>
            <a:br>
              <a:rPr lang="en-US" sz="2000" dirty="0"/>
            </a:br>
            <a:r>
              <a:rPr lang="en-US" sz="2000" dirty="0"/>
              <a:t>                               .</a:t>
            </a:r>
            <a:r>
              <a:rPr lang="en-US" sz="2000" dirty="0" err="1"/>
              <a:t>toDF</a:t>
            </a:r>
            <a:r>
              <a:rPr lang="en-US" sz="2000" dirty="0"/>
              <a:t>("id", "date", "timestamp","</a:t>
            </a:r>
            <a:r>
              <a:rPr lang="en-US" sz="2000" dirty="0" err="1"/>
              <a:t>date_str</a:t>
            </a:r>
            <a:r>
              <a:rPr lang="en-US" sz="2000" dirty="0"/>
              <a:t>", "</a:t>
            </a:r>
            <a:r>
              <a:rPr lang="en-US" sz="2000" dirty="0" err="1"/>
              <a:t>ts_str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 err="1"/>
              <a:t>testDateTSDF.show</a:t>
            </a:r>
            <a:r>
              <a:rPr lang="en-US" sz="2000" dirty="0"/>
              <a:t>(false)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EC4D57B-857C-417F-B3BA-6EA1E33C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72781"/>
            <a:ext cx="6372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02121-F081-4704-9C58-799F66BD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56707"/>
            <a:ext cx="7772400" cy="552345"/>
          </a:xfrm>
        </p:spPr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7C28C5-315D-4CD4-B5C0-E39C7EF4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609052"/>
            <a:ext cx="7772400" cy="6096548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B9C7C2-F038-4BAE-BA7B-2689196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C65C8E-71DF-4982-9983-F93700F1BFF6}"/>
              </a:ext>
            </a:extLst>
          </p:cNvPr>
          <p:cNvSpPr txBox="1"/>
          <p:nvPr/>
        </p:nvSpPr>
        <p:spPr>
          <a:xfrm>
            <a:off x="795670" y="656838"/>
            <a:ext cx="7620000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testDateTSDF.select</a:t>
            </a:r>
            <a:r>
              <a:rPr lang="en-US" sz="2000" dirty="0"/>
              <a:t>(</a:t>
            </a:r>
            <a:r>
              <a:rPr lang="en-US" sz="2000" dirty="0" err="1"/>
              <a:t>to_date</a:t>
            </a:r>
            <a:r>
              <a:rPr lang="en-US" sz="2000" dirty="0"/>
              <a:t>('date).as("date1")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to_timestamp</a:t>
            </a:r>
            <a:r>
              <a:rPr lang="en-US" sz="2000" dirty="0"/>
              <a:t>('timestamp).as("ts1") 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to_date</a:t>
            </a:r>
            <a:r>
              <a:rPr lang="en-US" sz="2000" dirty="0"/>
              <a:t>('</a:t>
            </a:r>
            <a:r>
              <a:rPr lang="en-US" sz="2000" dirty="0" err="1"/>
              <a:t>date_str</a:t>
            </a:r>
            <a:r>
              <a:rPr lang="en-US" sz="2000" dirty="0"/>
              <a:t>, "MM-</a:t>
            </a:r>
            <a:r>
              <a:rPr lang="en-US" sz="2000" dirty="0" err="1"/>
              <a:t>dd</a:t>
            </a:r>
            <a:r>
              <a:rPr lang="en-US" sz="2000" dirty="0"/>
              <a:t>-</a:t>
            </a:r>
            <a:r>
              <a:rPr lang="en-US" sz="2000" dirty="0" err="1"/>
              <a:t>yyyy</a:t>
            </a:r>
            <a:r>
              <a:rPr lang="en-US" sz="2000" dirty="0"/>
              <a:t>").as("date2")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to_timestamp</a:t>
            </a:r>
            <a:r>
              <a:rPr lang="en-US" sz="2000" dirty="0"/>
              <a:t>('</a:t>
            </a:r>
            <a:r>
              <a:rPr lang="en-US" sz="2000" dirty="0" err="1"/>
              <a:t>ts_str</a:t>
            </a:r>
            <a:r>
              <a:rPr lang="en-US" sz="2000" dirty="0"/>
              <a:t>, "MM-</a:t>
            </a:r>
            <a:r>
              <a:rPr lang="en-US" sz="2000" dirty="0" err="1"/>
              <a:t>dd</a:t>
            </a:r>
            <a:r>
              <a:rPr lang="en-US" sz="2000" dirty="0"/>
              <a:t>-</a:t>
            </a:r>
            <a:r>
              <a:rPr lang="en-US" sz="2000" dirty="0" err="1"/>
              <a:t>yyyy</a:t>
            </a:r>
            <a:r>
              <a:rPr lang="en-US" sz="2000" dirty="0"/>
              <a:t> </a:t>
            </a:r>
            <a:r>
              <a:rPr lang="en-US" sz="2000" dirty="0" err="1"/>
              <a:t>mm:ss</a:t>
            </a:r>
            <a:r>
              <a:rPr lang="en-US" sz="2000" dirty="0"/>
              <a:t>").as("ts2")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unix_timestamp</a:t>
            </a:r>
            <a:r>
              <a:rPr lang="en-US" sz="2000" dirty="0"/>
              <a:t>('timestamp).as("</a:t>
            </a:r>
            <a:r>
              <a:rPr lang="en-US" sz="2000" dirty="0" err="1"/>
              <a:t>unix_ts</a:t>
            </a:r>
            <a:r>
              <a:rPr lang="en-US" sz="2000" dirty="0"/>
              <a:t>")</a:t>
            </a:r>
          </a:p>
          <a:p>
            <a:r>
              <a:rPr lang="en-US" sz="2000" dirty="0"/>
              <a:t>  ).show(false)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5C6BC71-8304-4954-ADA8-68DBAC26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00600"/>
            <a:ext cx="637222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DAAC10-0553-4D9E-AA8C-B0E15616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9" y="2628457"/>
            <a:ext cx="7162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4EE99-7751-49AC-8A9F-F6F88EAA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71F7A-28CD-4239-8B31-3C42372E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5FAFC4-9069-4F4B-8EFB-65BC122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A133BF-345C-40C7-B7EF-8BE6A05A07BC}"/>
              </a:ext>
            </a:extLst>
          </p:cNvPr>
          <p:cNvSpPr txBox="1"/>
          <p:nvPr/>
        </p:nvSpPr>
        <p:spPr>
          <a:xfrm>
            <a:off x="797442" y="1676400"/>
            <a:ext cx="7620000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testDateResultDF</a:t>
            </a:r>
            <a:r>
              <a:rPr lang="en-US" sz="2000" dirty="0"/>
              <a:t> = </a:t>
            </a:r>
            <a:r>
              <a:rPr lang="en-US" sz="2000" dirty="0" err="1"/>
              <a:t>testDateTSDF.select</a:t>
            </a:r>
            <a:r>
              <a:rPr lang="en-US" sz="2000" dirty="0"/>
              <a:t>(</a:t>
            </a:r>
            <a:r>
              <a:rPr lang="en-US" sz="2000" dirty="0" err="1"/>
              <a:t>to_date</a:t>
            </a:r>
            <a:r>
              <a:rPr lang="en-US" sz="2000" dirty="0"/>
              <a:t>('date).as("date1")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to_timestamp</a:t>
            </a:r>
            <a:r>
              <a:rPr lang="en-US" sz="2000" dirty="0"/>
              <a:t>('timestamp).as("ts1") 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to_date</a:t>
            </a:r>
            <a:r>
              <a:rPr lang="en-US" sz="2000" dirty="0"/>
              <a:t>('</a:t>
            </a:r>
            <a:r>
              <a:rPr lang="en-US" sz="2000" dirty="0" err="1"/>
              <a:t>date_str</a:t>
            </a:r>
            <a:r>
              <a:rPr lang="en-US" sz="2000" dirty="0"/>
              <a:t>, "MM-</a:t>
            </a:r>
            <a:r>
              <a:rPr lang="en-US" sz="2000" dirty="0" err="1"/>
              <a:t>dd</a:t>
            </a:r>
            <a:r>
              <a:rPr lang="en-US" sz="2000" dirty="0"/>
              <a:t>-</a:t>
            </a:r>
            <a:r>
              <a:rPr lang="en-US" sz="2000" dirty="0" err="1"/>
              <a:t>yyyy</a:t>
            </a:r>
            <a:r>
              <a:rPr lang="en-US" sz="2000" dirty="0"/>
              <a:t>").as("date2")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to_timestamp</a:t>
            </a:r>
            <a:r>
              <a:rPr lang="en-US" sz="2000" dirty="0"/>
              <a:t>('</a:t>
            </a:r>
            <a:r>
              <a:rPr lang="en-US" sz="2000" dirty="0" err="1"/>
              <a:t>ts_str</a:t>
            </a:r>
            <a:r>
              <a:rPr lang="en-US" sz="2000" dirty="0"/>
              <a:t>, "MM-</a:t>
            </a:r>
            <a:r>
              <a:rPr lang="en-US" sz="2000" dirty="0" err="1"/>
              <a:t>dd</a:t>
            </a:r>
            <a:r>
              <a:rPr lang="en-US" sz="2000" dirty="0"/>
              <a:t>-</a:t>
            </a:r>
            <a:r>
              <a:rPr lang="en-US" sz="2000" dirty="0" err="1"/>
              <a:t>yyyy</a:t>
            </a:r>
            <a:r>
              <a:rPr lang="en-US" sz="2000" dirty="0"/>
              <a:t> </a:t>
            </a:r>
            <a:r>
              <a:rPr lang="en-US" sz="2000" dirty="0" err="1"/>
              <a:t>mm:ss</a:t>
            </a:r>
            <a:r>
              <a:rPr lang="en-US" sz="2000" dirty="0"/>
              <a:t>").as("ts2")</a:t>
            </a:r>
          </a:p>
          <a:p>
            <a:r>
              <a:rPr lang="en-US" sz="2000" dirty="0"/>
              <a:t>	, </a:t>
            </a:r>
            <a:r>
              <a:rPr lang="en-US" sz="2000" dirty="0" err="1"/>
              <a:t>unix_timestamp</a:t>
            </a:r>
            <a:r>
              <a:rPr lang="en-US" sz="2000" dirty="0"/>
              <a:t>('timestamp).as("</a:t>
            </a:r>
            <a:r>
              <a:rPr lang="en-US" sz="2000" dirty="0" err="1"/>
              <a:t>unix_ts</a:t>
            </a:r>
            <a:r>
              <a:rPr lang="en-US" sz="2000" dirty="0"/>
              <a:t>"))</a:t>
            </a:r>
          </a:p>
          <a:p>
            <a:r>
              <a:rPr lang="en-US" sz="2000" dirty="0" err="1"/>
              <a:t>testDateResultDF.printSchema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E7D8FB-3C77-44A3-819F-F21B4648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2" y="3737666"/>
            <a:ext cx="6372225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3CA334-60D4-4615-A70E-D3CFFC9C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2" y="3810000"/>
            <a:ext cx="3800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DA476-DC16-47E1-B2E4-E5087CE6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33" y="158602"/>
            <a:ext cx="7772400" cy="838200"/>
          </a:xfrm>
        </p:spPr>
        <p:txBody>
          <a:bodyPr/>
          <a:lstStyle/>
          <a:p>
            <a:r>
              <a:rPr lang="en-US" sz="4000" dirty="0"/>
              <a:t>Converting Date-Time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4E21A-13E5-41B8-8784-A1FE3B52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6802"/>
            <a:ext cx="7772400" cy="5099198"/>
          </a:xfrm>
        </p:spPr>
        <p:txBody>
          <a:bodyPr/>
          <a:lstStyle/>
          <a:p>
            <a:r>
              <a:rPr lang="en-US" sz="2400" dirty="0"/>
              <a:t>Use the </a:t>
            </a:r>
            <a:r>
              <a:rPr lang="en-US" sz="2400" b="1" dirty="0" err="1"/>
              <a:t>date_format</a:t>
            </a:r>
            <a:r>
              <a:rPr lang="en-US" sz="2400" b="1" dirty="0"/>
              <a:t> </a:t>
            </a:r>
            <a:r>
              <a:rPr lang="en-US" sz="2400" dirty="0"/>
              <a:t>function convert a date-timestamp to a string by using with a custom date format</a:t>
            </a:r>
          </a:p>
          <a:p>
            <a:r>
              <a:rPr lang="en-US" sz="2400" dirty="0"/>
              <a:t>Use the </a:t>
            </a:r>
            <a:r>
              <a:rPr lang="en-US" sz="2400" b="1" dirty="0" err="1"/>
              <a:t>from_unixtime</a:t>
            </a:r>
            <a:r>
              <a:rPr lang="en-US" sz="2400" b="1" dirty="0"/>
              <a:t> </a:t>
            </a:r>
            <a:r>
              <a:rPr lang="en-US" sz="2400" dirty="0"/>
              <a:t>function to convert a Unix timestamp (in seconds) to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950F78-91DF-46BF-A2CC-CC7D8BB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6FE460-57E1-4927-9642-163E5C182C94}"/>
              </a:ext>
            </a:extLst>
          </p:cNvPr>
          <p:cNvSpPr txBox="1"/>
          <p:nvPr/>
        </p:nvSpPr>
        <p:spPr>
          <a:xfrm>
            <a:off x="558874" y="2613392"/>
            <a:ext cx="8153400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testDateResultDF.select</a:t>
            </a:r>
            <a:r>
              <a:rPr lang="en-US" sz="2000" dirty="0"/>
              <a:t>(</a:t>
            </a:r>
            <a:r>
              <a:rPr lang="en-US" sz="2000" dirty="0" err="1"/>
              <a:t>date_format</a:t>
            </a:r>
            <a:r>
              <a:rPr lang="en-US" sz="2000" dirty="0"/>
              <a:t>('date1, "</a:t>
            </a:r>
            <a:r>
              <a:rPr lang="en-US" sz="2000" dirty="0" err="1"/>
              <a:t>dd</a:t>
            </a:r>
            <a:r>
              <a:rPr lang="en-US" sz="2000" dirty="0"/>
              <a:t>-MM-YYYY").as("</a:t>
            </a:r>
            <a:r>
              <a:rPr lang="en-US" sz="2000" dirty="0" err="1"/>
              <a:t>date_str</a:t>
            </a:r>
            <a:r>
              <a:rPr lang="en-US" sz="2000" dirty="0"/>
              <a:t>")</a:t>
            </a:r>
          </a:p>
          <a:p>
            <a:r>
              <a:rPr lang="en-US" sz="2000" dirty="0"/>
              <a:t>  , </a:t>
            </a:r>
            <a:r>
              <a:rPr lang="en-US" sz="2000" dirty="0" err="1"/>
              <a:t>date_format</a:t>
            </a:r>
            <a:r>
              <a:rPr lang="en-US" sz="2000" dirty="0"/>
              <a:t>('ts1, "</a:t>
            </a:r>
            <a:r>
              <a:rPr lang="en-US" sz="2000" dirty="0" err="1"/>
              <a:t>dd</a:t>
            </a:r>
            <a:r>
              <a:rPr lang="en-US" sz="2000" dirty="0"/>
              <a:t>-MM-YYYY </a:t>
            </a:r>
            <a:r>
              <a:rPr lang="en-US" sz="2000" dirty="0" err="1"/>
              <a:t>HH:mm:ss</a:t>
            </a:r>
            <a:r>
              <a:rPr lang="en-US" sz="2000" dirty="0"/>
              <a:t>").as("</a:t>
            </a:r>
            <a:r>
              <a:rPr lang="en-US" sz="2000" dirty="0" err="1"/>
              <a:t>ts_str</a:t>
            </a:r>
            <a:r>
              <a:rPr lang="en-US" sz="2000" dirty="0"/>
              <a:t>")</a:t>
            </a:r>
          </a:p>
          <a:p>
            <a:r>
              <a:rPr lang="en-US" sz="2000" dirty="0"/>
              <a:t>  , </a:t>
            </a:r>
            <a:r>
              <a:rPr lang="en-US" sz="2000" dirty="0" err="1"/>
              <a:t>from_unixtime</a:t>
            </a:r>
            <a:r>
              <a:rPr lang="en-US" sz="2000" dirty="0"/>
              <a:t>('unix_</a:t>
            </a:r>
            <a:r>
              <a:rPr lang="en-US" sz="2000" dirty="0" err="1"/>
              <a:t>ts</a:t>
            </a:r>
            <a:r>
              <a:rPr lang="en-US" sz="2000" dirty="0"/>
              <a:t>,"</a:t>
            </a:r>
            <a:r>
              <a:rPr lang="en-US" sz="2000" dirty="0" err="1"/>
              <a:t>dd</a:t>
            </a:r>
            <a:r>
              <a:rPr lang="en-US" sz="2000" dirty="0"/>
              <a:t>-MM-YYYY </a:t>
            </a:r>
            <a:r>
              <a:rPr lang="en-US" sz="2000" dirty="0" err="1"/>
              <a:t>HH:mm:ss</a:t>
            </a:r>
            <a:r>
              <a:rPr lang="en-US" sz="2000" dirty="0"/>
              <a:t>").as("</a:t>
            </a:r>
            <a:r>
              <a:rPr lang="en-US" sz="2000" dirty="0" err="1"/>
              <a:t>unix_ts_str</a:t>
            </a:r>
            <a:r>
              <a:rPr lang="en-US" sz="2000" dirty="0"/>
              <a:t>")).show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6E0581-854D-4B73-8C23-BFD69E00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4244608"/>
            <a:ext cx="80105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://www.postgresql.org/docs/current/static/tutorial-window.html</a:t>
            </a:r>
            <a:r>
              <a:rPr lang="en-US" dirty="0"/>
              <a:t> </a:t>
            </a:r>
          </a:p>
          <a:p>
            <a:r>
              <a:rPr lang="en-US" dirty="0"/>
              <a:t>W</a:t>
            </a:r>
            <a:r>
              <a:rPr lang="en-US" dirty="0" smtClean="0"/>
              <a:t>indow </a:t>
            </a:r>
            <a:r>
              <a:rPr lang="en-US" dirty="0"/>
              <a:t>functions </a:t>
            </a:r>
            <a:r>
              <a:rPr lang="en-US" dirty="0" smtClean="0"/>
              <a:t>are</a:t>
            </a:r>
            <a:r>
              <a:rPr lang="en-US" dirty="0" smtClean="0"/>
              <a:t> used </a:t>
            </a:r>
            <a:r>
              <a:rPr lang="en-US" dirty="0" smtClean="0"/>
              <a:t>to compute </a:t>
            </a:r>
            <a:r>
              <a:rPr lang="en-US" dirty="0"/>
              <a:t>some aggregation on a specific </a:t>
            </a:r>
            <a:r>
              <a:rPr lang="en-US" dirty="0" smtClean="0"/>
              <a:t>"window"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Use cases include calculating a moving average, a cumulative sum, and the rank of each row</a:t>
            </a:r>
          </a:p>
          <a:p>
            <a:r>
              <a:rPr lang="en-US" dirty="0" smtClean="0"/>
              <a:t>The </a:t>
            </a:r>
            <a:r>
              <a:rPr lang="en-US" dirty="0"/>
              <a:t>window specification determines which rows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used by</a:t>
            </a:r>
            <a:r>
              <a:rPr lang="en-US" dirty="0" smtClean="0"/>
              <a:t> </a:t>
            </a:r>
            <a:r>
              <a:rPr lang="en-US" dirty="0"/>
              <a:t>the window </a:t>
            </a:r>
            <a:r>
              <a:rPr lang="en-US" dirty="0" smtClean="0"/>
              <a:t>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77CDB-9F72-472C-BC6B-896A7025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D119B-738C-4F28-9970-23195940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steps for working with window functions</a:t>
            </a:r>
          </a:p>
          <a:p>
            <a:r>
              <a:rPr lang="en-US" dirty="0"/>
              <a:t>The first one is to define a window specification that defines a logical grouping of rows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step is to apply a window function </a:t>
            </a:r>
            <a:r>
              <a:rPr lang="en-US" dirty="0" smtClean="0"/>
              <a:t>as needed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087DD3-744B-485D-80E1-5ADF01F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142610</TotalTime>
  <Words>1093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LrhtcdCcpqnnGwhmjnFbxywnHelveti</vt:lpstr>
      <vt:lpstr>PsjfrfJlhmgwRgbhfmXkhhhrTheSans</vt:lpstr>
      <vt:lpstr>Times New Roman</vt:lpstr>
      <vt:lpstr>Default Design</vt:lpstr>
      <vt:lpstr>CSC 735 – Data Analytics</vt:lpstr>
      <vt:lpstr>Working with Date-Time Functions</vt:lpstr>
      <vt:lpstr>Date-Time Conversion Functions </vt:lpstr>
      <vt:lpstr>Example</vt:lpstr>
      <vt:lpstr>Example (cont.)</vt:lpstr>
      <vt:lpstr>Example (cont.)</vt:lpstr>
      <vt:lpstr>Converting Date-Time to String</vt:lpstr>
      <vt:lpstr>Window Functions</vt:lpstr>
      <vt:lpstr>Window Functions</vt:lpstr>
      <vt:lpstr>Window Specification</vt:lpstr>
      <vt:lpstr>"Window" Frames</vt:lpstr>
      <vt:lpstr>Window Functions</vt:lpstr>
      <vt:lpstr>Ranking Functions</vt:lpstr>
      <vt:lpstr>Analytic Functions</vt:lpstr>
      <vt:lpstr>Grouping Functions</vt:lpstr>
      <vt:lpstr>The Dataset</vt:lpstr>
      <vt:lpstr>Data Analysis Tasks</vt:lpstr>
      <vt:lpstr>1. For each user, what are the two highest transaction amounts?</vt:lpstr>
      <vt:lpstr>1. For each user, what are the two highest transaction amounts?</vt:lpstr>
      <vt:lpstr>2. Find is the difference between the transaction amount of each user and their highest transaction amount?</vt:lpstr>
      <vt:lpstr>3. What is the moving average transaction amount of each user?</vt:lpstr>
      <vt:lpstr>3. What is the moving average transaction amount of each user?</vt:lpstr>
      <vt:lpstr>4. What is the cumulative sum of the transaction amount of each user?</vt:lpstr>
      <vt:lpstr>4. What is the cumulative sum of the transaction amount of each user?</vt:lpstr>
    </vt:vector>
  </TitlesOfParts>
  <Company>SW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Saquer, Jamil M</cp:lastModifiedBy>
  <cp:revision>1908</cp:revision>
  <dcterms:created xsi:type="dcterms:W3CDTF">2003-02-10T21:45:52Z</dcterms:created>
  <dcterms:modified xsi:type="dcterms:W3CDTF">2018-10-30T14:21:58Z</dcterms:modified>
</cp:coreProperties>
</file>