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722" r:id="rId2"/>
    <p:sldId id="829" r:id="rId3"/>
    <p:sldId id="830" r:id="rId4"/>
    <p:sldId id="831" r:id="rId5"/>
    <p:sldId id="832" r:id="rId6"/>
    <p:sldId id="833" r:id="rId7"/>
    <p:sldId id="834" r:id="rId8"/>
    <p:sldId id="835" r:id="rId9"/>
    <p:sldId id="841" r:id="rId10"/>
    <p:sldId id="837" r:id="rId11"/>
    <p:sldId id="838" r:id="rId12"/>
    <p:sldId id="844" r:id="rId13"/>
    <p:sldId id="846" r:id="rId14"/>
    <p:sldId id="847" r:id="rId15"/>
    <p:sldId id="848" r:id="rId16"/>
    <p:sldId id="849" r:id="rId17"/>
    <p:sldId id="850" r:id="rId18"/>
    <p:sldId id="852" r:id="rId19"/>
    <p:sldId id="854" r:id="rId20"/>
    <p:sldId id="855" r:id="rId21"/>
    <p:sldId id="861" r:id="rId22"/>
    <p:sldId id="862" r:id="rId23"/>
    <p:sldId id="863" r:id="rId24"/>
    <p:sldId id="864" r:id="rId25"/>
    <p:sldId id="865" r:id="rId26"/>
    <p:sldId id="866" r:id="rId27"/>
    <p:sldId id="871" r:id="rId28"/>
    <p:sldId id="872" r:id="rId29"/>
    <p:sldId id="874" r:id="rId30"/>
    <p:sldId id="875" r:id="rId31"/>
    <p:sldId id="876" r:id="rId32"/>
    <p:sldId id="877" r:id="rId3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88594" autoAdjust="0"/>
  </p:normalViewPr>
  <p:slideViewPr>
    <p:cSldViewPr>
      <p:cViewPr varScale="1">
        <p:scale>
          <a:sx n="72" d="100"/>
          <a:sy n="72" d="100"/>
        </p:scale>
        <p:origin x="122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92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535544-767B-4FA2-8737-168B827D1B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6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FF973F-AE0E-4BE1-A9EA-C01B25C47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9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973F-AE0E-4BE1-A9EA-C01B25C471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6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85486-3FBF-44D0-AD35-D5E2194930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4F835-DFCB-4EF2-89A1-6BDFA35862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BEBC3-D9D7-4EED-A9CE-CDD98A7770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F8DF8E7-123C-477F-9FB6-79BE40CF51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DD9BF-8DE4-4B29-9469-72C5BD2F64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0EF94-59E1-4369-A3A9-A2647ED748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2F6D5-E6DD-4F17-84CF-376F0ACB10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5B21B-EB57-4544-8899-1BF1A4ECD8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DA902-E0E8-4674-A064-55F8CCEB4B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D1DC5-076A-427C-BBAC-B1E8502144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5E0B9-1691-41BE-B4CF-E4223EB4E8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3C51D-8C47-4E2A-9035-874D522E92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EDE8A9-8318-43E3-8C08-C57C7F0B933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735 –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  <a:p>
            <a:r>
              <a:rPr lang="en-US" dirty="0"/>
              <a:t>A Gentle Introduction to Spark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5486-3FBF-44D0-AD35-D5E2194930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F844-4EAC-482F-AE65-E3BE73C7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152400"/>
            <a:ext cx="7772400" cy="609600"/>
          </a:xfrm>
        </p:spPr>
        <p:txBody>
          <a:bodyPr/>
          <a:lstStyle/>
          <a:p>
            <a:r>
              <a:rPr lang="en-US" dirty="0"/>
              <a:t>Executers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DCCF6-9EE2-4E92-B5B9-05AF44984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867399"/>
          </a:xfrm>
        </p:spPr>
        <p:txBody>
          <a:bodyPr/>
          <a:lstStyle/>
          <a:p>
            <a:r>
              <a:rPr lang="en-US" dirty="0"/>
              <a:t>Executors are JVM processes that Spark creates on worker nodes to run Spark applications</a:t>
            </a:r>
          </a:p>
          <a:p>
            <a:r>
              <a:rPr lang="en-US" dirty="0"/>
              <a:t>Each executor caches portion of the data in memory and/or disk</a:t>
            </a:r>
          </a:p>
          <a:p>
            <a:r>
              <a:rPr lang="en-US" dirty="0"/>
              <a:t>When a Spark application terminates, all the executors created for it also terminate</a:t>
            </a:r>
          </a:p>
          <a:p>
            <a:r>
              <a:rPr lang="en-US" dirty="0"/>
              <a:t>A node can have</a:t>
            </a:r>
            <a:br>
              <a:rPr lang="en-US" dirty="0"/>
            </a:br>
            <a:r>
              <a:rPr lang="en-US" dirty="0"/>
              <a:t>multiple executors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C612-3E96-4BD1-BA25-9AA64185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473C9-4183-4E3F-B440-BAA3C57BCD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7" t="13333" r="25714" b="45375"/>
          <a:stretch/>
        </p:blipFill>
        <p:spPr>
          <a:xfrm>
            <a:off x="4724400" y="3627474"/>
            <a:ext cx="3200400" cy="283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5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4354-F927-4C0A-982E-44FBAD3D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26" y="533400"/>
            <a:ext cx="7772400" cy="838200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6E9E-C43A-4010-AD97-64F7EA8C3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07804"/>
            <a:ext cx="7772400" cy="4940596"/>
          </a:xfrm>
        </p:spPr>
        <p:txBody>
          <a:bodyPr/>
          <a:lstStyle/>
          <a:p>
            <a:r>
              <a:rPr lang="en-US" dirty="0"/>
              <a:t>A task is the smallest unit of work that driver sends to an executor</a:t>
            </a:r>
          </a:p>
          <a:p>
            <a:r>
              <a:rPr lang="en-US" dirty="0"/>
              <a:t>It is executed in an executor on a worker node </a:t>
            </a:r>
          </a:p>
          <a:p>
            <a:r>
              <a:rPr lang="en-US" dirty="0"/>
              <a:t>Each task performs some </a:t>
            </a:r>
            <a:br>
              <a:rPr lang="en-US" dirty="0"/>
            </a:br>
            <a:r>
              <a:rPr lang="en-US" dirty="0"/>
              <a:t>computations </a:t>
            </a:r>
          </a:p>
          <a:p>
            <a:r>
              <a:rPr lang="en-US" dirty="0"/>
              <a:t>Result can be sent back </a:t>
            </a:r>
            <a:br>
              <a:rPr lang="en-US" dirty="0"/>
            </a:br>
            <a:r>
              <a:rPr lang="en-US" dirty="0"/>
              <a:t>to driver</a:t>
            </a:r>
          </a:p>
          <a:p>
            <a:r>
              <a:rPr lang="en-US" dirty="0"/>
              <a:t>Spark creates a task per </a:t>
            </a:r>
            <a:br>
              <a:rPr lang="en-US" dirty="0"/>
            </a:br>
            <a:r>
              <a:rPr lang="en-US" dirty="0"/>
              <a:t>data partition</a:t>
            </a:r>
          </a:p>
          <a:p>
            <a:r>
              <a:rPr lang="en-US" dirty="0"/>
              <a:t>An executor runs one or more tasks concurrently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63F22-A09D-4E56-A69E-9B372DF8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DBB63-962A-4AF3-954F-DE9948D7EE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7" t="13333" r="25714" b="45375"/>
          <a:stretch/>
        </p:blipFill>
        <p:spPr>
          <a:xfrm>
            <a:off x="5272863" y="2819400"/>
            <a:ext cx="3200400" cy="283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1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6DC2-AC5C-4494-B4F2-FBD39677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2905"/>
            <a:ext cx="7772400" cy="838200"/>
          </a:xfrm>
        </p:spPr>
        <p:txBody>
          <a:bodyPr/>
          <a:lstStyle/>
          <a:p>
            <a:r>
              <a:rPr lang="en-US" dirty="0" err="1"/>
              <a:t>SparkSession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BBCB-3D96-4CA8-8423-54C29D66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41105"/>
            <a:ext cx="7772400" cy="5054895"/>
          </a:xfrm>
        </p:spPr>
        <p:txBody>
          <a:bodyPr/>
          <a:lstStyle/>
          <a:p>
            <a:r>
              <a:rPr lang="en-US" dirty="0" err="1"/>
              <a:t>SparkSession</a:t>
            </a:r>
            <a:r>
              <a:rPr lang="en-US" dirty="0"/>
              <a:t> is a Spark object that represents your entrance point to writing Spark code</a:t>
            </a:r>
          </a:p>
          <a:p>
            <a:r>
              <a:rPr lang="en-US" dirty="0"/>
              <a:t>It is the driver process of your Spark application</a:t>
            </a:r>
          </a:p>
          <a:p>
            <a:r>
              <a:rPr lang="en-US" dirty="0"/>
              <a:t>In interactive mode, a </a:t>
            </a:r>
            <a:r>
              <a:rPr lang="en-US" dirty="0" err="1"/>
              <a:t>SparkSession</a:t>
            </a:r>
            <a:r>
              <a:rPr lang="en-US" dirty="0"/>
              <a:t> object, named </a:t>
            </a:r>
            <a:r>
              <a:rPr lang="en-US" b="1" dirty="0"/>
              <a:t>spark</a:t>
            </a:r>
            <a:r>
              <a:rPr lang="en-US" dirty="0"/>
              <a:t>, is automatically created </a:t>
            </a:r>
          </a:p>
          <a:p>
            <a:r>
              <a:rPr lang="en-US" dirty="0"/>
              <a:t>There is a one-to-one correspondence between a </a:t>
            </a:r>
            <a:r>
              <a:rPr lang="en-US" dirty="0" err="1"/>
              <a:t>SparkSession</a:t>
            </a:r>
            <a:r>
              <a:rPr lang="en-US" dirty="0"/>
              <a:t> and a Spark Application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AC1FB-97A3-419F-87B8-8C3D67BA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41374-A62B-407B-BC09-A7B334885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4483395"/>
            <a:ext cx="77247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2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EFD6-5336-4576-A43A-6EBFE31F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dirty="0" err="1"/>
              <a:t>SparkSession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4CDE-6B38-491A-961F-EC2175BA1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range of numbers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DF </a:t>
            </a:r>
            <a:r>
              <a:rPr lang="en-US" dirty="0"/>
              <a:t>represents a distributed collection </a:t>
            </a:r>
          </a:p>
          <a:p>
            <a:r>
              <a:rPr lang="en-US" dirty="0"/>
              <a:t>DF is partitioned and stored on different executors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68428-737A-4457-9D0D-DFF3F49B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AE64D-85A9-4E69-ADF4-BA6403AF8D9F}"/>
              </a:ext>
            </a:extLst>
          </p:cNvPr>
          <p:cNvSpPr txBox="1"/>
          <p:nvPr/>
        </p:nvSpPr>
        <p:spPr>
          <a:xfrm>
            <a:off x="705293" y="2209800"/>
            <a:ext cx="7772400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myRange</a:t>
            </a:r>
            <a:r>
              <a:rPr lang="en-US" dirty="0"/>
              <a:t> = </a:t>
            </a:r>
            <a:r>
              <a:rPr lang="en-US" b="1" dirty="0" err="1"/>
              <a:t>spark</a:t>
            </a:r>
            <a:r>
              <a:rPr lang="en-US" dirty="0" err="1"/>
              <a:t>.</a:t>
            </a:r>
            <a:r>
              <a:rPr lang="en-US" b="1" dirty="0" err="1"/>
              <a:t>range</a:t>
            </a:r>
            <a:r>
              <a:rPr lang="en-US" dirty="0"/>
              <a:t>(1000).</a:t>
            </a:r>
            <a:r>
              <a:rPr lang="en-US" b="1" dirty="0" err="1"/>
              <a:t>toDF</a:t>
            </a:r>
            <a:r>
              <a:rPr lang="en-US" dirty="0"/>
              <a:t>("number")</a:t>
            </a:r>
          </a:p>
          <a:p>
            <a:r>
              <a:rPr lang="en-US" dirty="0" err="1"/>
              <a:t>myRange</a:t>
            </a:r>
            <a:r>
              <a:rPr lang="en-US" dirty="0"/>
              <a:t>: </a:t>
            </a:r>
            <a:r>
              <a:rPr lang="en-US" dirty="0" err="1"/>
              <a:t>org.apache.spark.sql.DataFrame</a:t>
            </a:r>
            <a:r>
              <a:rPr lang="en-US" dirty="0"/>
              <a:t> = [number: </a:t>
            </a:r>
            <a:r>
              <a:rPr lang="en-US" dirty="0" err="1"/>
              <a:t>bigint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9775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a Structured API </a:t>
            </a:r>
          </a:p>
          <a:p>
            <a:r>
              <a:rPr lang="en-US" dirty="0"/>
              <a:t>It represents a table of data with rows and columns</a:t>
            </a:r>
          </a:p>
          <a:p>
            <a:r>
              <a:rPr lang="en-US" dirty="0"/>
              <a:t>A schema specifies the columns and their types </a:t>
            </a:r>
          </a:p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can span thousands of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6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To allow parallelism, Spark breaks up the data into chunks called partitions </a:t>
            </a:r>
          </a:p>
          <a:p>
            <a:r>
              <a:rPr lang="en-US" sz="2600" dirty="0"/>
              <a:t>A partition is part of the data that sit on one computer </a:t>
            </a:r>
          </a:p>
          <a:p>
            <a:r>
              <a:rPr lang="en-US" sz="2600" dirty="0"/>
              <a:t>If you have one partition and many executors, Spark will have a parallelism of only one </a:t>
            </a:r>
          </a:p>
          <a:p>
            <a:r>
              <a:rPr lang="en-US" sz="2600" dirty="0"/>
              <a:t>If you have many partitions but only one executor, Spark will still have a parallelism of only one</a:t>
            </a:r>
          </a:p>
          <a:p>
            <a:r>
              <a:rPr lang="en-US" sz="2600" dirty="0"/>
              <a:t>When we write code, we do not manipulate the individual partitions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5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data structures in Spark are </a:t>
            </a:r>
            <a:r>
              <a:rPr lang="en-US" b="1" dirty="0"/>
              <a:t>immutable</a:t>
            </a:r>
          </a:p>
          <a:p>
            <a:r>
              <a:rPr lang="en-US" dirty="0"/>
              <a:t>Spark applications process data using methods that describe what needs to be done</a:t>
            </a:r>
          </a:p>
          <a:p>
            <a:r>
              <a:rPr lang="en-US" dirty="0"/>
              <a:t>These operations are called </a:t>
            </a:r>
            <a:r>
              <a:rPr lang="en-US" b="1" dirty="0"/>
              <a:t>transformations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14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 transformation to find all the even numbers in the DF </a:t>
            </a:r>
            <a:r>
              <a:rPr lang="en-US" dirty="0" err="1"/>
              <a:t>myRange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no data will be output until we apply an action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AE64D-85A9-4E69-ADF4-BA6403AF8D9F}"/>
              </a:ext>
            </a:extLst>
          </p:cNvPr>
          <p:cNvSpPr txBox="1"/>
          <p:nvPr/>
        </p:nvSpPr>
        <p:spPr>
          <a:xfrm>
            <a:off x="685800" y="2582684"/>
            <a:ext cx="777240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divisBy2 = </a:t>
            </a:r>
            <a:r>
              <a:rPr lang="en-US" dirty="0" err="1"/>
              <a:t>myRange.where</a:t>
            </a:r>
            <a:r>
              <a:rPr lang="en-US" dirty="0"/>
              <a:t>("number % 2 = 0")</a:t>
            </a:r>
          </a:p>
          <a:p>
            <a:r>
              <a:rPr lang="en-US" sz="1600" dirty="0"/>
              <a:t>divisBy2: </a:t>
            </a:r>
            <a:r>
              <a:rPr lang="en-US" sz="1600" dirty="0" err="1"/>
              <a:t>org.apache.spark.sql.Dataset</a:t>
            </a:r>
            <a:r>
              <a:rPr lang="en-US" sz="1600" dirty="0"/>
              <a:t>[</a:t>
            </a:r>
            <a:r>
              <a:rPr lang="en-US" sz="1600" dirty="0" err="1"/>
              <a:t>org.apache.spark.sql.Row</a:t>
            </a:r>
            <a:r>
              <a:rPr lang="en-US" sz="1600" dirty="0"/>
              <a:t>] = [number: </a:t>
            </a:r>
            <a:r>
              <a:rPr lang="en-US" sz="1600" dirty="0" err="1"/>
              <a:t>bigint</a:t>
            </a:r>
            <a:r>
              <a:rPr lang="en-US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7452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transformations: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narrow transformations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wide 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45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4887-A316-4E93-9115-08FE1586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18E7A-4C7C-4287-B870-E9336157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4572000" cy="4114800"/>
          </a:xfrm>
        </p:spPr>
        <p:txBody>
          <a:bodyPr/>
          <a:lstStyle/>
          <a:p>
            <a:r>
              <a:rPr lang="en-US" dirty="0"/>
              <a:t>where each input partition contributes to only one output partition </a:t>
            </a:r>
          </a:p>
          <a:p>
            <a:r>
              <a:rPr lang="en-US" dirty="0"/>
              <a:t>aka narrow dependencies</a:t>
            </a:r>
          </a:p>
          <a:p>
            <a:r>
              <a:rPr lang="en-US" dirty="0"/>
              <a:t>examples: previous where statement, filter</a:t>
            </a:r>
          </a:p>
          <a:p>
            <a:r>
              <a:rPr lang="en-US" dirty="0"/>
              <a:t>allow pipelining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74DF5-6B49-4811-898C-CAEDFE20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F6D5-E6DD-4F17-84CF-376F0ACB107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00153E-95DB-486F-9B78-3EF0FCB78B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62600" y="2340866"/>
            <a:ext cx="2828550" cy="329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2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7911-6273-405A-BD0F-560B16BD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402E-935B-4E69-BFFF-83E888E58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Spark’s core architecture of a cluster</a:t>
            </a:r>
          </a:p>
          <a:p>
            <a:r>
              <a:rPr lang="en-US" dirty="0"/>
              <a:t>Overview of a Spark application</a:t>
            </a:r>
          </a:p>
          <a:p>
            <a:r>
              <a:rPr lang="en-US" dirty="0"/>
              <a:t>Overview of Spark’s structured APIs using </a:t>
            </a:r>
            <a:r>
              <a:rPr lang="en-US" dirty="0" err="1"/>
              <a:t>DataFrames</a:t>
            </a:r>
            <a:r>
              <a:rPr lang="en-US" dirty="0"/>
              <a:t> and SQL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35BE1-384A-4364-BEFB-4A39D6F3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20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D33F-91D7-4AB6-BC85-290062DD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6A07-A0FD-4FE7-B5BC-B64B3FC53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4800600" cy="4191000"/>
          </a:xfrm>
        </p:spPr>
        <p:txBody>
          <a:bodyPr/>
          <a:lstStyle/>
          <a:p>
            <a:r>
              <a:rPr lang="en-US" dirty="0"/>
              <a:t>where an input partition can contribute to more than one output partition</a:t>
            </a:r>
          </a:p>
          <a:p>
            <a:r>
              <a:rPr lang="en-US" dirty="0"/>
              <a:t>aka wide dependencies</a:t>
            </a:r>
          </a:p>
          <a:p>
            <a:r>
              <a:rPr lang="en-US" dirty="0"/>
              <a:t>examples: sort, </a:t>
            </a:r>
            <a:r>
              <a:rPr lang="en-US" dirty="0" err="1"/>
              <a:t>groupByKey</a:t>
            </a:r>
            <a:r>
              <a:rPr lang="en-US" dirty="0"/>
              <a:t>, join</a:t>
            </a:r>
          </a:p>
          <a:p>
            <a:r>
              <a:rPr lang="en-US" dirty="0"/>
              <a:t>aka </a:t>
            </a:r>
            <a:r>
              <a:rPr lang="en-US" b="1" dirty="0"/>
              <a:t>shuffles</a:t>
            </a:r>
          </a:p>
          <a:p>
            <a:r>
              <a:rPr lang="en-US" dirty="0"/>
              <a:t>a shuffle requires data to be written on disk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DAFBB-27ED-4F8C-95E6-B54803B4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F6D5-E6DD-4F17-84CF-376F0ACB107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D69D87-1654-468B-8184-C340BE0EE1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1200" y="2389599"/>
            <a:ext cx="2465250" cy="329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2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0E2E-0738-42F1-A24E-F9A95B01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0D39E-B017-4DA6-9DE7-EC503192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 operations are lazily evaluated</a:t>
            </a:r>
          </a:p>
          <a:p>
            <a:r>
              <a:rPr lang="en-US" dirty="0"/>
              <a:t>Spark will delay their evaluations until the last minute </a:t>
            </a:r>
          </a:p>
          <a:p>
            <a:r>
              <a:rPr lang="en-US" dirty="0"/>
              <a:t>Transformation specify a plan of operations to perform on the data</a:t>
            </a:r>
          </a:p>
          <a:p>
            <a:r>
              <a:rPr lang="en-US" dirty="0"/>
              <a:t>Lazy evaluation allows Spark to optimize the code </a:t>
            </a:r>
          </a:p>
          <a:p>
            <a:pPr lvl="1"/>
            <a:r>
              <a:rPr lang="en-US" dirty="0"/>
              <a:t>perform a filter early or combine many  transformations into a single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9B6BE-54B5-476B-87D7-2F49D145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3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4779-F270-4C33-BE5C-2148BC3F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dirty="0"/>
              <a:t>Actions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EDAC8-5B80-46FA-99B1-E015DD29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dirty="0"/>
              <a:t>An action is an operation that requires Spark to compute a </a:t>
            </a:r>
            <a:r>
              <a:rPr lang="en-US"/>
              <a:t>result  </a:t>
            </a:r>
            <a:endParaRPr lang="en-US" dirty="0"/>
          </a:p>
          <a:p>
            <a:r>
              <a:rPr lang="en-US" dirty="0"/>
              <a:t>An action operation triggers the computation of code</a:t>
            </a:r>
          </a:p>
          <a:p>
            <a:r>
              <a:rPr lang="en-US" dirty="0"/>
              <a:t>Actions are computed </a:t>
            </a:r>
            <a:r>
              <a:rPr lang="en-US" b="1" dirty="0"/>
              <a:t>eagerly</a:t>
            </a:r>
            <a:r>
              <a:rPr lang="en-US" dirty="0"/>
              <a:t>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6A51A-35E4-4511-BDA0-C554E83E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979BD-A46A-4063-8775-E55F39041B13}"/>
              </a:ext>
            </a:extLst>
          </p:cNvPr>
          <p:cNvSpPr txBox="1"/>
          <p:nvPr/>
        </p:nvSpPr>
        <p:spPr>
          <a:xfrm>
            <a:off x="2743200" y="3962400"/>
            <a:ext cx="5410200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divisBy2.count()  </a:t>
            </a:r>
            <a:r>
              <a:rPr lang="en-US" sz="1600" dirty="0"/>
              <a:t>// </a:t>
            </a:r>
            <a:r>
              <a:rPr lang="en-US" dirty="0"/>
              <a:t>res3: Long = 500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33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4779-F270-4C33-BE5C-2148BC3F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dirty="0"/>
              <a:t>Kinds of Actions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EDAC8-5B80-46FA-99B1-E015DD29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dirty="0"/>
              <a:t>actions to view data in the console</a:t>
            </a:r>
          </a:p>
          <a:p>
            <a:pPr lvl="1"/>
            <a:r>
              <a:rPr lang="en-US" dirty="0" err="1"/>
              <a:t>myRange.show</a:t>
            </a:r>
            <a:r>
              <a:rPr lang="en-US" dirty="0"/>
              <a:t>()</a:t>
            </a:r>
          </a:p>
          <a:p>
            <a:r>
              <a:rPr lang="en-US" dirty="0"/>
              <a:t>actions to collect data to native objects in the respective language </a:t>
            </a:r>
          </a:p>
          <a:p>
            <a:pPr lvl="1"/>
            <a:r>
              <a:rPr lang="en-US" dirty="0" err="1"/>
              <a:t>myRange.collect</a:t>
            </a:r>
            <a:r>
              <a:rPr lang="en-US" dirty="0"/>
              <a:t>() </a:t>
            </a:r>
          </a:p>
          <a:p>
            <a:r>
              <a:rPr lang="en-US" dirty="0"/>
              <a:t>actions to write to output data sources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6A51A-35E4-4511-BDA0-C554E83E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26A0-E8F1-4562-AA90-FAA5ECF6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0FFF-DD7A-45DA-8B57-F10D10E5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job is a set of computations that Spark performs to return the results of an action to a driver program</a:t>
            </a:r>
          </a:p>
          <a:p>
            <a:r>
              <a:rPr lang="en-US" dirty="0"/>
              <a:t>An action triggers a job </a:t>
            </a:r>
          </a:p>
          <a:p>
            <a:r>
              <a:rPr lang="en-US" dirty="0"/>
              <a:t>A job is completed when a result is returned to a driver program</a:t>
            </a:r>
          </a:p>
          <a:p>
            <a:r>
              <a:rPr lang="en-US" dirty="0"/>
              <a:t>An application can launch one or more jobs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6F3C3-B353-41A6-B11B-C3A71B42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55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7CF0-C0A2-469D-93E6-07D3061C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DF’s explain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A47D-220F-40B3-8D05-90AD7013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prints the physical plan</a:t>
            </a:r>
          </a:p>
          <a:p>
            <a:r>
              <a:rPr lang="en-US" dirty="0"/>
              <a:t>let’s us see the DF’s </a:t>
            </a:r>
            <a:r>
              <a:rPr lang="en-US" b="1" dirty="0"/>
              <a:t>lineage</a:t>
            </a:r>
            <a:r>
              <a:rPr lang="en-US" dirty="0"/>
              <a:t>. i.e., how spark will execute the query to create the DF</a:t>
            </a:r>
          </a:p>
          <a:p>
            <a:r>
              <a:rPr lang="en-US" dirty="0"/>
              <a:t>useful for debugging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A32F7-9B88-4CC0-8E83-0B9B9575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7550A-44CE-412F-9200-445CDFE8401B}"/>
              </a:ext>
            </a:extLst>
          </p:cNvPr>
          <p:cNvSpPr txBox="1"/>
          <p:nvPr/>
        </p:nvSpPr>
        <p:spPr>
          <a:xfrm>
            <a:off x="8860" y="3581400"/>
            <a:ext cx="9144000" cy="15388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flightData2015 = spark.read.csv("someFile.csv")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flightData2015.sort("count").explain()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 Physical Plan ==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[count#195 ASC NULLS FIRST], true,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Exchange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rangepartitioning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(count#195 ASC NULLS FIRST, 200)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+-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FileScan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csv [DEST_COUNTRY_NAME#193,ORIGIN_COUNTRY_NAME#194,count#195] ...</a:t>
            </a:r>
          </a:p>
        </p:txBody>
      </p:sp>
    </p:spTree>
    <p:extLst>
      <p:ext uri="{BB962C8B-B14F-4D97-AF65-F5344CB8AC3E}">
        <p14:creationId xmlns:p14="http://schemas.microsoft.com/office/powerpoint/2010/main" val="2620763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D54A-FB83-4600-94C6-A0C3D25F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r>
              <a:rPr lang="en-US" sz="3600" dirty="0"/>
              <a:t>Configuring Number of Partitions for a Shuffle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AAA86-D6DA-466C-B8EA-7C7C6501E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Spark uses 200 partitions for a shuffle</a:t>
            </a:r>
          </a:p>
          <a:p>
            <a:r>
              <a:rPr lang="en-US" dirty="0"/>
              <a:t>The following code lets us change that:</a:t>
            </a:r>
          </a:p>
          <a:p>
            <a:endParaRPr lang="en-US" dirty="0"/>
          </a:p>
          <a:p>
            <a:r>
              <a:rPr lang="en-US" dirty="0"/>
              <a:t>Now, execute an explain plan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1C883-90C2-4095-A972-B80D28A6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EFDC4-39BB-4267-9E4F-FFE93DA2E453}"/>
              </a:ext>
            </a:extLst>
          </p:cNvPr>
          <p:cNvSpPr txBox="1"/>
          <p:nvPr/>
        </p:nvSpPr>
        <p:spPr>
          <a:xfrm>
            <a:off x="952500" y="2590800"/>
            <a:ext cx="6553200" cy="338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spark.conf.set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spark.sql.shuffle.partitions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"5")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A351F6-2D8D-43BC-BA96-B01B54F8FE20}"/>
              </a:ext>
            </a:extLst>
          </p:cNvPr>
          <p:cNvSpPr txBox="1"/>
          <p:nvPr/>
        </p:nvSpPr>
        <p:spPr>
          <a:xfrm>
            <a:off x="952500" y="3810000"/>
            <a:ext cx="6553200" cy="120032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flightData2015.sort("count").explain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*Sort [count#39 ASC NULLS FIRST], true,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 Exchange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rangepartitioning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(count#39 ASC NULLS FIRST,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 *(1)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FileScan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csv [DEST_COUNTRY_NAME#37,ORIGIN_COUNTRY_NAME#38,count#39]</a:t>
            </a:r>
          </a:p>
        </p:txBody>
      </p:sp>
    </p:spTree>
    <p:extLst>
      <p:ext uri="{BB962C8B-B14F-4D97-AF65-F5344CB8AC3E}">
        <p14:creationId xmlns:p14="http://schemas.microsoft.com/office/powerpoint/2010/main" val="140174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AF62-5755-4D92-9168-BB60C402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and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C65E-85E9-4CD0-AB3A-8457590B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express your business logic using SQL or DFs </a:t>
            </a:r>
          </a:p>
          <a:p>
            <a:r>
              <a:rPr lang="en-US" dirty="0"/>
              <a:t>There is no performance difference</a:t>
            </a:r>
          </a:p>
          <a:p>
            <a:r>
              <a:rPr lang="en-US" dirty="0"/>
              <a:t>Both “compile” to the same underlying plan specified in the </a:t>
            </a:r>
            <a:r>
              <a:rPr lang="en-US" dirty="0" err="1"/>
              <a:t>DataFrame</a:t>
            </a:r>
            <a:r>
              <a:rPr lang="en-US" dirty="0"/>
              <a:t> code</a:t>
            </a:r>
          </a:p>
          <a:p>
            <a:r>
              <a:rPr lang="en-US" dirty="0"/>
              <a:t>Spark will run the same transformations either way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870E7-606C-4313-A25F-3FB1F7EF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10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6BA9-212E-4168-86F3-0DEB0867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and SQL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88E3-E4E3-44DD-89A1-8B19760C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write SQL, you need to first register the DF as a table</a:t>
            </a:r>
          </a:p>
          <a:p>
            <a:endParaRPr lang="en-US" dirty="0"/>
          </a:p>
          <a:p>
            <a:r>
              <a:rPr lang="en-US" dirty="0"/>
              <a:t>Then, use the </a:t>
            </a:r>
            <a:r>
              <a:rPr lang="en-US" dirty="0" err="1"/>
              <a:t>spark.sql</a:t>
            </a:r>
            <a:r>
              <a:rPr lang="en-US" dirty="0"/>
              <a:t> function to write SQL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6917A-5608-488C-BFC6-0467EB56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92230-35E7-44D8-A631-7E5DF5E34BD0}"/>
              </a:ext>
            </a:extLst>
          </p:cNvPr>
          <p:cNvSpPr txBox="1"/>
          <p:nvPr/>
        </p:nvSpPr>
        <p:spPr>
          <a:xfrm>
            <a:off x="899337" y="2518583"/>
            <a:ext cx="7391400" cy="338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flightData2015.createOrReplaceTempView("flight_data_2015")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A02A0-9CFA-42C1-9494-EDD8067845AE}"/>
              </a:ext>
            </a:extLst>
          </p:cNvPr>
          <p:cNvSpPr txBox="1"/>
          <p:nvPr/>
        </p:nvSpPr>
        <p:spPr>
          <a:xfrm>
            <a:off x="901109" y="4074868"/>
            <a:ext cx="7391400" cy="132343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sqlWay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DEST_COUNTRY_NAME, count(1)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flight_data_2015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DEST_COUNTRY_NAME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""")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DF5EF-16B5-460E-BD92-39FAEA5FDC4E}"/>
              </a:ext>
            </a:extLst>
          </p:cNvPr>
          <p:cNvSpPr txBox="1"/>
          <p:nvPr/>
        </p:nvSpPr>
        <p:spPr>
          <a:xfrm>
            <a:off x="924146" y="5542627"/>
            <a:ext cx="73914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sqlWay:org.apache.spark.sql.DataFrame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[DEST_COUNTRY_NAME: string, count(1): long]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8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A2B1-842A-4E3B-B5EA-655ADEC2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and SQL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F75A-81FA-4A7D-8427-BBE1A665D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AC7FF-AF2D-4C4B-898B-A2471C32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DB854-E886-44C7-BEFE-9C445BABE994}"/>
              </a:ext>
            </a:extLst>
          </p:cNvPr>
          <p:cNvSpPr txBox="1"/>
          <p:nvPr/>
        </p:nvSpPr>
        <p:spPr>
          <a:xfrm>
            <a:off x="876300" y="1752600"/>
            <a:ext cx="7391400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dataFrameWay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flightData2015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('DEST_COUNTRY_NAME)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.count()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17E23-389D-42DD-ACA8-012D59DEC13B}"/>
              </a:ext>
            </a:extLst>
          </p:cNvPr>
          <p:cNvSpPr txBox="1"/>
          <p:nvPr/>
        </p:nvSpPr>
        <p:spPr>
          <a:xfrm>
            <a:off x="852733" y="3505200"/>
            <a:ext cx="7391400" cy="5847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sqlWay.explain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dataFrameWay.explain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D065C-82F0-498F-9D42-88A3B9384C8B}"/>
              </a:ext>
            </a:extLst>
          </p:cNvPr>
          <p:cNvSpPr txBox="1"/>
          <p:nvPr/>
        </p:nvSpPr>
        <p:spPr>
          <a:xfrm>
            <a:off x="876300" y="2768025"/>
            <a:ext cx="73914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dataFrameWay:org.apache.spark.sql.DataFrame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 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[DEST_COUNTRY_NAME: string, count: long]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8AACD-DAE7-4C0B-8545-F2FD3F834CD4}"/>
              </a:ext>
            </a:extLst>
          </p:cNvPr>
          <p:cNvSpPr txBox="1"/>
          <p:nvPr/>
        </p:nvSpPr>
        <p:spPr>
          <a:xfrm>
            <a:off x="849591" y="4281496"/>
            <a:ext cx="7391400" cy="193899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 Physical Plan ==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HashAggregate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(keys=[DEST_COUNTRY_NAME#182], functions=[count(1)])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 Exchange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hashpartitioning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(DEST_COUNTRY_NAME#182, 5)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HashAggregate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(keys=[DEST_COUNTRY_NAME#182], functions=[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(1)])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FileScan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csv [DEST_COUNTRY_NAME#182]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 Physical Plan ==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HashAggregate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(keys=[DEST_COUNTRY_NAME#182], functions=[count(1)])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 Exchange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hashpartitioning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(DEST_COUNTRY_NAME#182, 5)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HashAggregate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(keys=[DEST_COUNTRY_NAME#182], functions=[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(1)])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FileScan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csv [DEST_COUNTRY_NAME#182] 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29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D0BC-2455-4A9D-A56A-D0CA3708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Spark’s Basic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25B5-06F7-4AB5-9E69-6EEF32C8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single machine to process large data is not efficient</a:t>
            </a:r>
          </a:p>
          <a:p>
            <a:r>
              <a:rPr lang="en-US" dirty="0"/>
              <a:t>A cluster pools the resources of many machines together</a:t>
            </a:r>
          </a:p>
          <a:p>
            <a:r>
              <a:rPr lang="en-US" dirty="0"/>
              <a:t>We need a framework to coordinate work across these machines</a:t>
            </a:r>
          </a:p>
          <a:p>
            <a:r>
              <a:rPr lang="en-US" dirty="0"/>
              <a:t>Spark provides such a framework</a:t>
            </a:r>
          </a:p>
          <a:p>
            <a:pPr lvl="1"/>
            <a:r>
              <a:rPr lang="en-US" dirty="0"/>
              <a:t>it manages and coordinates the execution of tasks on data across a cluster of machines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1283C-68E0-4C5B-BD9F-342DFBFA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81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17F2-222F-429C-A92E-4D28FAA7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ECA4A-4657-4FEC-B61C-0158E8005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max function, to find the maximum number of flights to and from any given location, over all locations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E386-734F-40E1-9831-A8F525D0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77932-ADA4-4F6C-A50A-EF7591856A74}"/>
              </a:ext>
            </a:extLst>
          </p:cNvPr>
          <p:cNvSpPr txBox="1"/>
          <p:nvPr/>
        </p:nvSpPr>
        <p:spPr>
          <a:xfrm>
            <a:off x="762000" y="2895600"/>
            <a:ext cx="7620000" cy="338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("SELECT max(count) from flight_data_2015").take(1)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B4B0A-42E0-4870-93A1-A5CE31E7367D}"/>
              </a:ext>
            </a:extLst>
          </p:cNvPr>
          <p:cNvSpPr txBox="1"/>
          <p:nvPr/>
        </p:nvSpPr>
        <p:spPr>
          <a:xfrm>
            <a:off x="762000" y="3275111"/>
            <a:ext cx="73914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Array([370002]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93126-B624-4B01-A1C4-2A8F771F862F}"/>
              </a:ext>
            </a:extLst>
          </p:cNvPr>
          <p:cNvSpPr txBox="1"/>
          <p:nvPr/>
        </p:nvSpPr>
        <p:spPr>
          <a:xfrm>
            <a:off x="821703" y="4024742"/>
            <a:ext cx="7620000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org.apache.spark.sql.functions.max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flightData2015.select(max("count")).take(1)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C2435-4B34-44F5-B98E-34B476A3FDBC}"/>
              </a:ext>
            </a:extLst>
          </p:cNvPr>
          <p:cNvSpPr txBox="1"/>
          <p:nvPr/>
        </p:nvSpPr>
        <p:spPr>
          <a:xfrm>
            <a:off x="821703" y="4887260"/>
            <a:ext cx="73914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org.apache.spark.sql.functions.max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Array([370002])</a:t>
            </a:r>
          </a:p>
        </p:txBody>
      </p:sp>
    </p:spTree>
    <p:extLst>
      <p:ext uri="{BB962C8B-B14F-4D97-AF65-F5344CB8AC3E}">
        <p14:creationId xmlns:p14="http://schemas.microsoft.com/office/powerpoint/2010/main" val="35432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23C7-E5AA-459A-929C-3EF6E472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0500"/>
            <a:ext cx="7772400" cy="571500"/>
          </a:xfrm>
        </p:spPr>
        <p:txBody>
          <a:bodyPr/>
          <a:lstStyle/>
          <a:p>
            <a:r>
              <a:rPr lang="en-US" sz="3200" dirty="0"/>
              <a:t>Example – Using Multiple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68AB-5E77-4D33-B732-E0594670B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dirty="0"/>
              <a:t>Find the top five </a:t>
            </a:r>
            <a:r>
              <a:rPr lang="en-US" b="1" dirty="0"/>
              <a:t>destination</a:t>
            </a:r>
            <a:r>
              <a:rPr lang="en-US" dirty="0"/>
              <a:t> countries in the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4DC71-A84C-46FB-AF91-DB01C335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5F8A8-6DFD-4959-BDCB-AD16FA4A09D7}"/>
              </a:ext>
            </a:extLst>
          </p:cNvPr>
          <p:cNvSpPr txBox="1"/>
          <p:nvPr/>
        </p:nvSpPr>
        <p:spPr>
          <a:xfrm>
            <a:off x="762000" y="1524000"/>
            <a:ext cx="7620000" cy="230832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maxSql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DEST_COUNTRY_NAME, sum(count)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destination_total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flight_data_2015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DEST_COUNTRY_NAME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sum(count) DESC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LIMIT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""")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maxSql.show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0D24B-8ED5-4CF1-98F8-F67904B80CF0}"/>
              </a:ext>
            </a:extLst>
          </p:cNvPr>
          <p:cNvSpPr txBox="1"/>
          <p:nvPr/>
        </p:nvSpPr>
        <p:spPr>
          <a:xfrm>
            <a:off x="762000" y="3832324"/>
            <a:ext cx="7391400" cy="267765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maxSql:org.apache.spark.sql.DataFrame</a:t>
            </a:r>
            <a:r>
              <a:rPr lang="en-US" sz="1400" dirty="0"/>
              <a:t> =    </a:t>
            </a:r>
            <a:br>
              <a:rPr lang="en-US" sz="1400" dirty="0"/>
            </a:br>
            <a:r>
              <a:rPr lang="en-US" sz="1400" dirty="0"/>
              <a:t>          [DEST_COUNTRY_NAME: string, </a:t>
            </a:r>
            <a:r>
              <a:rPr lang="en-US" sz="1400" dirty="0" err="1"/>
              <a:t>destination_total</a:t>
            </a:r>
            <a:r>
              <a:rPr lang="en-US" sz="1400" dirty="0"/>
              <a:t>: long]</a:t>
            </a:r>
          </a:p>
          <a:p>
            <a:endParaRPr lang="en-US" sz="1400" dirty="0"/>
          </a:p>
          <a:p>
            <a:r>
              <a:rPr lang="en-US" sz="1400" dirty="0"/>
              <a:t>+--------------------------------+--------------------+</a:t>
            </a:r>
          </a:p>
          <a:p>
            <a:r>
              <a:rPr lang="en-US" sz="1400" dirty="0"/>
              <a:t>|</a:t>
            </a:r>
            <a:r>
              <a:rPr lang="en-US" sz="1400" dirty="0" err="1"/>
              <a:t>DEST_COUNTRY_NAME|destination_total</a:t>
            </a:r>
            <a:r>
              <a:rPr lang="en-US" sz="1400" dirty="0"/>
              <a:t> |</a:t>
            </a:r>
          </a:p>
          <a:p>
            <a:r>
              <a:rPr lang="en-US" sz="1400" dirty="0"/>
              <a:t>+--------------------------------+--------------------+</a:t>
            </a:r>
          </a:p>
          <a:p>
            <a:r>
              <a:rPr lang="en-US" sz="1400" dirty="0"/>
              <a:t>| United States                      |                411352|</a:t>
            </a:r>
          </a:p>
          <a:p>
            <a:r>
              <a:rPr lang="en-US" sz="1400" dirty="0"/>
              <a:t>| Canada                               |                    8399|</a:t>
            </a:r>
          </a:p>
          <a:p>
            <a:r>
              <a:rPr lang="en-US" sz="1400" dirty="0"/>
              <a:t>| Mexico                               |                    7140|</a:t>
            </a:r>
          </a:p>
          <a:p>
            <a:r>
              <a:rPr lang="en-US" sz="1400" dirty="0"/>
              <a:t>| United Kingdom                |                    2025|</a:t>
            </a:r>
          </a:p>
          <a:p>
            <a:r>
              <a:rPr lang="en-US" sz="1400" dirty="0"/>
              <a:t>| Japan                                  |                    1548|</a:t>
            </a:r>
          </a:p>
          <a:p>
            <a:r>
              <a:rPr lang="en-US" sz="1400" dirty="0"/>
              <a:t>+---------------------------------+-------------------+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11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C607-5ED2-46A3-A702-26F3B5CF1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16"/>
            <a:ext cx="7772400" cy="539292"/>
          </a:xfrm>
        </p:spPr>
        <p:txBody>
          <a:bodyPr/>
          <a:lstStyle/>
          <a:p>
            <a:r>
              <a:rPr lang="en-US" sz="2400" dirty="0"/>
              <a:t>Using Multiple Transformations -- </a:t>
            </a:r>
            <a:r>
              <a:rPr lang="en-US" sz="2400" dirty="0" err="1"/>
              <a:t>DataFrame</a:t>
            </a:r>
            <a:r>
              <a:rPr lang="en-US" sz="2400" dirty="0"/>
              <a:t> Syntax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62F5-AAFF-4E3D-8108-BE9CAB45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67992"/>
            <a:ext cx="7772400" cy="45720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1369D-5E62-4352-A1CD-B918E1DF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26F41-C92D-4FA8-8309-2E9B05EF871A}"/>
              </a:ext>
            </a:extLst>
          </p:cNvPr>
          <p:cNvSpPr txBox="1"/>
          <p:nvPr/>
        </p:nvSpPr>
        <p:spPr>
          <a:xfrm>
            <a:off x="762000" y="729019"/>
            <a:ext cx="7620000" cy="286232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org.apache.spark.sql.functions.desc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flightData2015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("DEST_COUNTRY_NAME")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.sum("count")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withColumnRenamed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("sum(count)","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destination_total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.sort(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destination_total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.limit(5)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.show()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C06D33-721D-483F-9141-64697777D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84" y="3598892"/>
            <a:ext cx="4909066" cy="259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B660AA-EE93-4C2F-B630-8DEA783EB423}"/>
              </a:ext>
            </a:extLst>
          </p:cNvPr>
          <p:cNvSpPr txBox="1"/>
          <p:nvPr/>
        </p:nvSpPr>
        <p:spPr>
          <a:xfrm>
            <a:off x="2345484" y="6221508"/>
            <a:ext cx="5542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entire </a:t>
            </a:r>
            <a:r>
              <a:rPr lang="en-US" dirty="0" err="1"/>
              <a:t>DataFrame</a:t>
            </a:r>
            <a:r>
              <a:rPr lang="en-US" dirty="0"/>
              <a:t> transformation flow</a:t>
            </a:r>
          </a:p>
        </p:txBody>
      </p:sp>
    </p:spTree>
    <p:extLst>
      <p:ext uri="{BB962C8B-B14F-4D97-AF65-F5344CB8AC3E}">
        <p14:creationId xmlns:p14="http://schemas.microsoft.com/office/powerpoint/2010/main" val="34217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23FF-BF97-4692-A1F8-64E71E52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Spark’s Basic Architecture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E2AD-6C18-4536-B787-DE6787A24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Spark application is submitted to a Spark cluster </a:t>
            </a:r>
          </a:p>
          <a:p>
            <a:r>
              <a:rPr lang="en-US" dirty="0"/>
              <a:t>The cluster manager takes care of allocating and coordinating resources on the cluster to run the application</a:t>
            </a:r>
          </a:p>
          <a:p>
            <a:r>
              <a:rPr lang="en-US" dirty="0"/>
              <a:t>Examples of cluster managers: Spark’s standalone cluster manager, YARN, or Mesos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8E3A3-2597-4E0B-9B52-7FA9D2AF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3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D23F-8071-4D7B-961B-29F52C38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8D7A-914A-4406-9B89-1F33B83C9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Spark application involves five entities: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driver program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cluster manager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workers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executors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45EB9-7A84-47C3-9BA7-5921E194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DAB1B4-1995-4448-9507-261178391E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7" t="13333" r="25714" b="45375"/>
          <a:stretch/>
        </p:blipFill>
        <p:spPr>
          <a:xfrm>
            <a:off x="4305300" y="3048000"/>
            <a:ext cx="3200400" cy="283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3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241B-C2C2-48E0-AC69-3CCC28FA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5AF27-D5E5-4B8E-B0C0-B52D6353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on the cluster</a:t>
            </a:r>
          </a:p>
          <a:p>
            <a:r>
              <a:rPr lang="en-US" dirty="0"/>
              <a:t>A worker provides CPU, memory, and storage resources </a:t>
            </a:r>
          </a:p>
          <a:p>
            <a:r>
              <a:rPr lang="en-US" dirty="0"/>
              <a:t>Application runs on workers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85CB-7C7A-4EE0-91FA-37DD7B20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A306D-1AB0-40D2-B5B2-230B81505F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7" t="13333" r="25714" b="45375"/>
          <a:stretch/>
        </p:blipFill>
        <p:spPr>
          <a:xfrm>
            <a:off x="4305300" y="3492795"/>
            <a:ext cx="3200400" cy="283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0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DA92-0ACA-4FCC-9C5A-755B5E7F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E0F1-132C-4490-812E-CD60E4A4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uses a cluster manager to acquire and manage cluster resources to run an application</a:t>
            </a:r>
          </a:p>
          <a:p>
            <a:r>
              <a:rPr lang="en-US" dirty="0"/>
              <a:t>It enables multiple applications to share cluster resources and run on the same worker nodes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BC32E-7D65-4700-B94C-0F637F61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9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A566-913C-43DC-BD1E-D9E87F9D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EC24-6DFB-446F-84E4-BFE5C4E8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Spark application consists of a driver program and a set of executors</a:t>
            </a:r>
          </a:p>
          <a:p>
            <a:r>
              <a:rPr lang="en-US" dirty="0"/>
              <a:t>Think of a driver program as the pilot of a plane</a:t>
            </a:r>
          </a:p>
          <a:p>
            <a:r>
              <a:rPr lang="en-US" dirty="0"/>
              <a:t>It contains the data processing code that Spark executes on the worker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6671A-DFB6-4FC4-8A7C-FAC454E1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4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E97C-5A13-4699-B38E-CDA2402E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Program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63978-8D56-4913-913C-C8E04142C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interacts with the resource manager and the executors</a:t>
            </a:r>
          </a:p>
          <a:p>
            <a:r>
              <a:rPr lang="en-US" dirty="0"/>
              <a:t>It is responsible for managing and distributing work across the executors</a:t>
            </a:r>
          </a:p>
          <a:p>
            <a:r>
              <a:rPr lang="en-US" dirty="0"/>
              <a:t>If the code requires the display of computed results to the user, the driver will collect the computed results from the executors  and merge them together</a:t>
            </a:r>
          </a:p>
          <a:p>
            <a:r>
              <a:rPr lang="en-US" dirty="0"/>
              <a:t>It can run on a worker node on the cluster or on the client node that launched the application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DB755-0F1C-41FF-808C-3ABDBC78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8551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130651</TotalTime>
  <Words>1736</Words>
  <Application>Microsoft Office PowerPoint</Application>
  <PresentationFormat>On-screen Show (4:3)</PresentationFormat>
  <Paragraphs>257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Courier New</vt:lpstr>
      <vt:lpstr>Times New Roman</vt:lpstr>
      <vt:lpstr>Default Design</vt:lpstr>
      <vt:lpstr>CSC 735 – Data Analytics</vt:lpstr>
      <vt:lpstr>Goal</vt:lpstr>
      <vt:lpstr>Spark’s Basic Architecture </vt:lpstr>
      <vt:lpstr>Spark’s Basic Architecture (cont.)</vt:lpstr>
      <vt:lpstr>Spark Application</vt:lpstr>
      <vt:lpstr>Workers</vt:lpstr>
      <vt:lpstr>Cluster Manager</vt:lpstr>
      <vt:lpstr>Driver Program </vt:lpstr>
      <vt:lpstr>Driver Program (cont.)</vt:lpstr>
      <vt:lpstr>Executers</vt:lpstr>
      <vt:lpstr>Tasks</vt:lpstr>
      <vt:lpstr>SparkSession</vt:lpstr>
      <vt:lpstr>SparkSession</vt:lpstr>
      <vt:lpstr>DataFrame</vt:lpstr>
      <vt:lpstr>Partitions</vt:lpstr>
      <vt:lpstr>Transformations </vt:lpstr>
      <vt:lpstr>Transformations – Example </vt:lpstr>
      <vt:lpstr>Types of Transformations</vt:lpstr>
      <vt:lpstr>Narrow Transformations</vt:lpstr>
      <vt:lpstr>Wide Transformations</vt:lpstr>
      <vt:lpstr>Lazy Evaluation</vt:lpstr>
      <vt:lpstr>Actions </vt:lpstr>
      <vt:lpstr>Kinds of Actions </vt:lpstr>
      <vt:lpstr>Spark Jobs</vt:lpstr>
      <vt:lpstr>DF’s explain Method</vt:lpstr>
      <vt:lpstr>Configuring Number of Partitions for a Shuffle</vt:lpstr>
      <vt:lpstr>DataFrames and SQL</vt:lpstr>
      <vt:lpstr>DataFrames and SQL (cont.)</vt:lpstr>
      <vt:lpstr>DataFrames and SQL (cont.)</vt:lpstr>
      <vt:lpstr>Another Example</vt:lpstr>
      <vt:lpstr>Example – Using Multiple Transformations</vt:lpstr>
      <vt:lpstr>Using Multiple Transformations -- DataFrame Syntax</vt:lpstr>
    </vt:vector>
  </TitlesOfParts>
  <Company>SW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Computer Science Department</dc:creator>
  <cp:lastModifiedBy>Jamil Saquer</cp:lastModifiedBy>
  <cp:revision>1684</cp:revision>
  <dcterms:created xsi:type="dcterms:W3CDTF">2003-02-10T21:45:52Z</dcterms:created>
  <dcterms:modified xsi:type="dcterms:W3CDTF">2018-09-20T04:31:38Z</dcterms:modified>
</cp:coreProperties>
</file>