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0"/>
  </p:notesMasterIdLst>
  <p:handoutMasterIdLst>
    <p:handoutMasterId r:id="rId131"/>
  </p:handoutMasterIdLst>
  <p:sldIdLst>
    <p:sldId id="722" r:id="rId2"/>
    <p:sldId id="829" r:id="rId3"/>
    <p:sldId id="802" r:id="rId4"/>
    <p:sldId id="808" r:id="rId5"/>
    <p:sldId id="803" r:id="rId6"/>
    <p:sldId id="800" r:id="rId7"/>
    <p:sldId id="801" r:id="rId8"/>
    <p:sldId id="805" r:id="rId9"/>
    <p:sldId id="806" r:id="rId10"/>
    <p:sldId id="807" r:id="rId11"/>
    <p:sldId id="810" r:id="rId12"/>
    <p:sldId id="809" r:id="rId13"/>
    <p:sldId id="811" r:id="rId14"/>
    <p:sldId id="812" r:id="rId15"/>
    <p:sldId id="813" r:id="rId16"/>
    <p:sldId id="814" r:id="rId17"/>
    <p:sldId id="815" r:id="rId18"/>
    <p:sldId id="816" r:id="rId19"/>
    <p:sldId id="818" r:id="rId20"/>
    <p:sldId id="819" r:id="rId21"/>
    <p:sldId id="821" r:id="rId22"/>
    <p:sldId id="822" r:id="rId23"/>
    <p:sldId id="823" r:id="rId24"/>
    <p:sldId id="825" r:id="rId25"/>
    <p:sldId id="824" r:id="rId26"/>
    <p:sldId id="826" r:id="rId27"/>
    <p:sldId id="827" r:id="rId28"/>
    <p:sldId id="828" r:id="rId29"/>
    <p:sldId id="830" r:id="rId30"/>
    <p:sldId id="831" r:id="rId31"/>
    <p:sldId id="832" r:id="rId32"/>
    <p:sldId id="834" r:id="rId33"/>
    <p:sldId id="835" r:id="rId34"/>
    <p:sldId id="836" r:id="rId35"/>
    <p:sldId id="838" r:id="rId36"/>
    <p:sldId id="840" r:id="rId37"/>
    <p:sldId id="839" r:id="rId38"/>
    <p:sldId id="842" r:id="rId39"/>
    <p:sldId id="843" r:id="rId40"/>
    <p:sldId id="846" r:id="rId41"/>
    <p:sldId id="848" r:id="rId42"/>
    <p:sldId id="849" r:id="rId43"/>
    <p:sldId id="852" r:id="rId44"/>
    <p:sldId id="853" r:id="rId45"/>
    <p:sldId id="855" r:id="rId46"/>
    <p:sldId id="856" r:id="rId47"/>
    <p:sldId id="859" r:id="rId48"/>
    <p:sldId id="857" r:id="rId49"/>
    <p:sldId id="858" r:id="rId50"/>
    <p:sldId id="854" r:id="rId51"/>
    <p:sldId id="860" r:id="rId52"/>
    <p:sldId id="863" r:id="rId53"/>
    <p:sldId id="864" r:id="rId54"/>
    <p:sldId id="865" r:id="rId55"/>
    <p:sldId id="867" r:id="rId56"/>
    <p:sldId id="868" r:id="rId57"/>
    <p:sldId id="870" r:id="rId58"/>
    <p:sldId id="873" r:id="rId59"/>
    <p:sldId id="874" r:id="rId60"/>
    <p:sldId id="875" r:id="rId61"/>
    <p:sldId id="877" r:id="rId62"/>
    <p:sldId id="878" r:id="rId63"/>
    <p:sldId id="879" r:id="rId64"/>
    <p:sldId id="880" r:id="rId65"/>
    <p:sldId id="881" r:id="rId66"/>
    <p:sldId id="882" r:id="rId67"/>
    <p:sldId id="883" r:id="rId68"/>
    <p:sldId id="885" r:id="rId69"/>
    <p:sldId id="884" r:id="rId70"/>
    <p:sldId id="888" r:id="rId71"/>
    <p:sldId id="901" r:id="rId72"/>
    <p:sldId id="906" r:id="rId73"/>
    <p:sldId id="907" r:id="rId74"/>
    <p:sldId id="890" r:id="rId75"/>
    <p:sldId id="892" r:id="rId76"/>
    <p:sldId id="891" r:id="rId77"/>
    <p:sldId id="893" r:id="rId78"/>
    <p:sldId id="895" r:id="rId79"/>
    <p:sldId id="896" r:id="rId80"/>
    <p:sldId id="898" r:id="rId81"/>
    <p:sldId id="899" r:id="rId82"/>
    <p:sldId id="904" r:id="rId83"/>
    <p:sldId id="905" r:id="rId84"/>
    <p:sldId id="922" r:id="rId85"/>
    <p:sldId id="912" r:id="rId86"/>
    <p:sldId id="911" r:id="rId87"/>
    <p:sldId id="913" r:id="rId88"/>
    <p:sldId id="914" r:id="rId89"/>
    <p:sldId id="916" r:id="rId90"/>
    <p:sldId id="918" r:id="rId91"/>
    <p:sldId id="919" r:id="rId92"/>
    <p:sldId id="921" r:id="rId93"/>
    <p:sldId id="923" r:id="rId94"/>
    <p:sldId id="928" r:id="rId95"/>
    <p:sldId id="924" r:id="rId96"/>
    <p:sldId id="927" r:id="rId97"/>
    <p:sldId id="930" r:id="rId98"/>
    <p:sldId id="931" r:id="rId99"/>
    <p:sldId id="932" r:id="rId100"/>
    <p:sldId id="933" r:id="rId101"/>
    <p:sldId id="935" r:id="rId102"/>
    <p:sldId id="936" r:id="rId103"/>
    <p:sldId id="937" r:id="rId104"/>
    <p:sldId id="938" r:id="rId105"/>
    <p:sldId id="939" r:id="rId106"/>
    <p:sldId id="940" r:id="rId107"/>
    <p:sldId id="941" r:id="rId108"/>
    <p:sldId id="942" r:id="rId109"/>
    <p:sldId id="943" r:id="rId110"/>
    <p:sldId id="945" r:id="rId111"/>
    <p:sldId id="946" r:id="rId112"/>
    <p:sldId id="947" r:id="rId113"/>
    <p:sldId id="948" r:id="rId114"/>
    <p:sldId id="949" r:id="rId115"/>
    <p:sldId id="950" r:id="rId116"/>
    <p:sldId id="951" r:id="rId117"/>
    <p:sldId id="955" r:id="rId118"/>
    <p:sldId id="953" r:id="rId119"/>
    <p:sldId id="956" r:id="rId120"/>
    <p:sldId id="957" r:id="rId121"/>
    <p:sldId id="958" r:id="rId122"/>
    <p:sldId id="959" r:id="rId123"/>
    <p:sldId id="960" r:id="rId124"/>
    <p:sldId id="966" r:id="rId125"/>
    <p:sldId id="965" r:id="rId126"/>
    <p:sldId id="968" r:id="rId127"/>
    <p:sldId id="974" r:id="rId128"/>
    <p:sldId id="975" r:id="rId12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88594" autoAdjust="0"/>
  </p:normalViewPr>
  <p:slideViewPr>
    <p:cSldViewPr>
      <p:cViewPr varScale="1">
        <p:scale>
          <a:sx n="72" d="100"/>
          <a:sy n="72" d="100"/>
        </p:scale>
        <p:origin x="122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92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6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notesMaster" Target="notesMasters/notesMaster1.xml"/><Relationship Id="rId13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535544-767B-4FA2-8737-168B827D1B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16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FF973F-AE0E-4BE1-A9EA-C01B25C471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92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973F-AE0E-4BE1-A9EA-C01B25C471AE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3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973F-AE0E-4BE1-A9EA-C01B25C471AE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7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85486-3FBF-44D0-AD35-D5E2194930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4F835-DFCB-4EF2-89A1-6BDFA35862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BEBC3-D9D7-4EED-A9CE-CDD98A7770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F8DF8E7-123C-477F-9FB6-79BE40CF51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DD9BF-8DE4-4B29-9469-72C5BD2F64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0EF94-59E1-4369-A3A9-A2647ED748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2F6D5-E6DD-4F17-84CF-376F0ACB10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5B21B-EB57-4544-8899-1BF1A4ECD8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FDA902-E0E8-4674-A064-55F8CCEB4B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D1DC5-076A-427C-BBAC-B1E8502144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5E0B9-1691-41BE-B4CF-E4223EB4E8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3C51D-8C47-4E2A-9035-874D522E92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3EDE8A9-8318-43E3-8C08-C57C7F0B933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cala-ide.org/" TargetMode="External"/><Relationship Id="rId2" Type="http://schemas.openxmlformats.org/officeDocument/2006/relationships/hyperlink" Target="https://docs.scala-lang.org/getting-started-intellij-track/getting-started-with-scala-in-intellij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ala-ide.org/docs/current-user-doc/gettingstarted/index.html" TargetMode="Externa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ala-lang.org/download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735 –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Scala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5486-3FBF-44D0-AD35-D5E2194930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9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9AF2-43FC-4DE9-A23A-F21B2213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Alternative Way of Using Scala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A078-A00B-4C4E-B125-AAE6D7BFB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Assume file saved as HelloWorld2.scala </a:t>
            </a:r>
          </a:p>
          <a:p>
            <a:r>
              <a:rPr lang="en-US" sz="2400" dirty="0"/>
              <a:t>Use this command to compile 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scalac</a:t>
            </a:r>
            <a:r>
              <a:rPr lang="en-US" sz="2400" dirty="0"/>
              <a:t> HelloWorld2.scala </a:t>
            </a:r>
          </a:p>
          <a:p>
            <a:r>
              <a:rPr lang="en-US" sz="2400" dirty="0"/>
              <a:t>What is the name of the executable? </a:t>
            </a:r>
          </a:p>
          <a:p>
            <a:r>
              <a:rPr lang="en-US" sz="2400" dirty="0"/>
              <a:t>What is the command to run?  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dirty="0" err="1"/>
              <a:t>scala</a:t>
            </a:r>
            <a:r>
              <a:rPr lang="en-US" sz="2400" dirty="0"/>
              <a:t> </a:t>
            </a:r>
            <a:r>
              <a:rPr lang="en-US" sz="2400" dirty="0" err="1"/>
              <a:t>MyFirstScalaProgram</a:t>
            </a:r>
            <a:r>
              <a:rPr lang="en-US" sz="2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0CEED-3924-4CD6-9FB8-070A88F3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4E9D4-A3EF-4498-A8AC-C49EDB2B1E7B}"/>
              </a:ext>
            </a:extLst>
          </p:cNvPr>
          <p:cNvSpPr txBox="1"/>
          <p:nvPr/>
        </p:nvSpPr>
        <p:spPr>
          <a:xfrm>
            <a:off x="1219200" y="1752600"/>
            <a:ext cx="5791200" cy="12003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object </a:t>
            </a:r>
            <a:r>
              <a:rPr lang="en-US" dirty="0" err="1"/>
              <a:t>MyFirstScalaProgram</a:t>
            </a:r>
            <a:r>
              <a:rPr lang="en-US" dirty="0"/>
              <a:t> </a:t>
            </a:r>
            <a:r>
              <a:rPr lang="en-US" b="1" dirty="0"/>
              <a:t>extends App </a:t>
            </a:r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println</a:t>
            </a:r>
            <a:r>
              <a:rPr lang="en-US" dirty="0"/>
              <a:t>("Hello World")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67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E1B3-C039-47B7-834A-9D396DA8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10E96-7410-401B-B97E-309D98A5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83ED8-44C4-4777-8CBF-31B9619A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78B95-C788-49BA-BD66-8D884CB7D164}"/>
              </a:ext>
            </a:extLst>
          </p:cNvPr>
          <p:cNvSpPr txBox="1"/>
          <p:nvPr/>
        </p:nvSpPr>
        <p:spPr>
          <a:xfrm>
            <a:off x="990600" y="1699260"/>
            <a:ext cx="7162800" cy="261610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class Person {</a:t>
            </a:r>
          </a:p>
          <a:p>
            <a:r>
              <a:rPr lang="en-US" sz="2000" dirty="0"/>
              <a:t>  private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privateAge</a:t>
            </a:r>
            <a:r>
              <a:rPr lang="en-US" sz="2000" dirty="0"/>
              <a:t> = 0  // Make private and rename</a:t>
            </a:r>
          </a:p>
          <a:p>
            <a:r>
              <a:rPr lang="en-US" sz="2000" dirty="0"/>
              <a:t>  </a:t>
            </a:r>
          </a:p>
          <a:p>
            <a:r>
              <a:rPr lang="en-US" sz="2000" dirty="0"/>
              <a:t>  def age = </a:t>
            </a:r>
            <a:r>
              <a:rPr lang="en-US" sz="2000" dirty="0" err="1"/>
              <a:t>privateAge</a:t>
            </a:r>
            <a:endParaRPr lang="en-US" sz="2000" dirty="0"/>
          </a:p>
          <a:p>
            <a:r>
              <a:rPr lang="en-US" sz="2000" dirty="0"/>
              <a:t>  def age_= (</a:t>
            </a:r>
            <a:r>
              <a:rPr lang="en-US" sz="2000" dirty="0" err="1"/>
              <a:t>newAge</a:t>
            </a:r>
            <a:r>
              <a:rPr lang="en-US" sz="2000" dirty="0"/>
              <a:t>: </a:t>
            </a:r>
            <a:r>
              <a:rPr lang="en-US" sz="2000" dirty="0" err="1"/>
              <a:t>Int</a:t>
            </a:r>
            <a:r>
              <a:rPr lang="en-US" sz="2000" dirty="0"/>
              <a:t>) { </a:t>
            </a:r>
          </a:p>
          <a:p>
            <a:r>
              <a:rPr lang="en-US" sz="2000" dirty="0"/>
              <a:t>      if (</a:t>
            </a:r>
            <a:r>
              <a:rPr lang="en-US" sz="2000" dirty="0" err="1"/>
              <a:t>newValue</a:t>
            </a:r>
            <a:r>
              <a:rPr lang="en-US" sz="2000" dirty="0"/>
              <a:t> &gt; </a:t>
            </a:r>
            <a:r>
              <a:rPr lang="en-US" sz="2000" dirty="0" err="1"/>
              <a:t>privateAge</a:t>
            </a:r>
            <a:r>
              <a:rPr lang="en-US" sz="2000" dirty="0"/>
              <a:t>) </a:t>
            </a:r>
            <a:r>
              <a:rPr lang="en-US" sz="2000" dirty="0" err="1"/>
              <a:t>privateAge</a:t>
            </a:r>
            <a:r>
              <a:rPr lang="en-US" sz="2000" dirty="0"/>
              <a:t> = </a:t>
            </a:r>
            <a:r>
              <a:rPr lang="en-US" sz="2000" dirty="0" err="1"/>
              <a:t>newValue</a:t>
            </a:r>
            <a:r>
              <a:rPr lang="en-US" sz="2000" dirty="0"/>
              <a:t>; </a:t>
            </a:r>
            <a:br>
              <a:rPr lang="en-US" sz="2000" dirty="0"/>
            </a:br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5CD2F-E5F7-42C8-9409-E0322DFDB75F}"/>
              </a:ext>
            </a:extLst>
          </p:cNvPr>
          <p:cNvSpPr txBox="1"/>
          <p:nvPr/>
        </p:nvSpPr>
        <p:spPr>
          <a:xfrm>
            <a:off x="990600" y="4391561"/>
            <a:ext cx="4038600" cy="13234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fred</a:t>
            </a:r>
            <a:r>
              <a:rPr lang="en-US" sz="2000" dirty="0"/>
              <a:t> = new Person</a:t>
            </a:r>
          </a:p>
          <a:p>
            <a:r>
              <a:rPr lang="en-US" sz="2000" dirty="0" err="1"/>
              <a:t>fred.age</a:t>
            </a:r>
            <a:r>
              <a:rPr lang="en-US" sz="2000" dirty="0"/>
              <a:t> = 30</a:t>
            </a:r>
          </a:p>
          <a:p>
            <a:r>
              <a:rPr lang="en-US" sz="2000" dirty="0" err="1"/>
              <a:t>fred.age</a:t>
            </a:r>
            <a:r>
              <a:rPr lang="en-US" sz="2000" dirty="0"/>
              <a:t> = 21</a:t>
            </a:r>
          </a:p>
          <a:p>
            <a:r>
              <a:rPr lang="en-US" sz="2000" dirty="0" err="1"/>
              <a:t>println</a:t>
            </a:r>
            <a:r>
              <a:rPr lang="en-US" sz="2000" dirty="0"/>
              <a:t>(</a:t>
            </a:r>
            <a:r>
              <a:rPr lang="en-US" sz="2000" dirty="0" err="1"/>
              <a:t>fred.age</a:t>
            </a:r>
            <a:r>
              <a:rPr lang="en-US" sz="2000" dirty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949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910C-781E-426B-8DC1-026EA18F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Auxiliary Constructors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2400C-8D9D-4DC2-9421-FFBD46EE7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Scala class can have any number of auxiliary constructors</a:t>
            </a:r>
          </a:p>
          <a:p>
            <a:r>
              <a:rPr lang="en-US" dirty="0"/>
              <a:t>They are similar to constructors in Java and C++ but have the name this </a:t>
            </a:r>
          </a:p>
          <a:p>
            <a:r>
              <a:rPr lang="en-US" dirty="0"/>
              <a:t>Each auxiliary constructor must start with a call to a previously defined auxiliary constructor or the primary constructor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5D6AB-4D8B-4092-8C24-62D8F926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2365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9DC0-DA1C-476E-B7A5-202064B1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dirty="0"/>
              <a:t>Example - Auxiliary Constructors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B1CBA-6252-458A-9203-2F91D54D8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1D977-856A-490B-83CE-D004EB7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EF4E4-8EC9-4BB9-8E88-2EA7907717C2}"/>
              </a:ext>
            </a:extLst>
          </p:cNvPr>
          <p:cNvSpPr txBox="1"/>
          <p:nvPr/>
        </p:nvSpPr>
        <p:spPr>
          <a:xfrm>
            <a:off x="662763" y="990600"/>
            <a:ext cx="5661837" cy="50167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class Person {</a:t>
            </a:r>
          </a:p>
          <a:p>
            <a:r>
              <a:rPr lang="en-US" sz="2000" dirty="0"/>
              <a:t>  private </a:t>
            </a:r>
            <a:r>
              <a:rPr lang="en-US" sz="2000" dirty="0" err="1"/>
              <a:t>var</a:t>
            </a:r>
            <a:r>
              <a:rPr lang="en-US" sz="2000" dirty="0"/>
              <a:t> name = ""</a:t>
            </a:r>
          </a:p>
          <a:p>
            <a:r>
              <a:rPr lang="en-US" sz="2000" dirty="0"/>
              <a:t>  private </a:t>
            </a:r>
            <a:r>
              <a:rPr lang="en-US" sz="2000" dirty="0" err="1"/>
              <a:t>var</a:t>
            </a:r>
            <a:r>
              <a:rPr lang="en-US" sz="2000" dirty="0"/>
              <a:t> age = 0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  // An auxiliary constructor</a:t>
            </a:r>
          </a:p>
          <a:p>
            <a:r>
              <a:rPr lang="en-US" sz="2000" dirty="0"/>
              <a:t>  def this(name: String) { </a:t>
            </a:r>
          </a:p>
          <a:p>
            <a:r>
              <a:rPr lang="en-US" sz="2000" dirty="0"/>
              <a:t>    this() // Calls primary constructor</a:t>
            </a:r>
          </a:p>
          <a:p>
            <a:r>
              <a:rPr lang="en-US" sz="2000" dirty="0"/>
              <a:t>    this.name = name</a:t>
            </a:r>
          </a:p>
          <a:p>
            <a:r>
              <a:rPr lang="en-US" sz="2000" dirty="0"/>
              <a:t>  }</a:t>
            </a:r>
          </a:p>
          <a:p>
            <a:endParaRPr lang="en-US" sz="2000" dirty="0"/>
          </a:p>
          <a:p>
            <a:r>
              <a:rPr lang="en-US" sz="2000" dirty="0"/>
              <a:t>  // Another auxiliary constructor</a:t>
            </a:r>
          </a:p>
          <a:p>
            <a:r>
              <a:rPr lang="en-US" sz="2000" dirty="0"/>
              <a:t>  def this(name: String, age: </a:t>
            </a:r>
            <a:r>
              <a:rPr lang="en-US" sz="2000" dirty="0" err="1"/>
              <a:t>Int</a:t>
            </a:r>
            <a:r>
              <a:rPr lang="en-US" sz="2000" dirty="0"/>
              <a:t>) { </a:t>
            </a:r>
          </a:p>
          <a:p>
            <a:r>
              <a:rPr lang="en-US" sz="2000" dirty="0"/>
              <a:t>    this(name) // Calls previous auxiliary constructor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this.age</a:t>
            </a:r>
            <a:r>
              <a:rPr lang="en-US" sz="2000" dirty="0"/>
              <a:t> = age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558A5-64A3-4A0F-B7EE-BAA1D88FA025}"/>
              </a:ext>
            </a:extLst>
          </p:cNvPr>
          <p:cNvSpPr txBox="1"/>
          <p:nvPr/>
        </p:nvSpPr>
        <p:spPr>
          <a:xfrm>
            <a:off x="4800600" y="1143000"/>
            <a:ext cx="3680637" cy="16312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val</a:t>
            </a:r>
            <a:r>
              <a:rPr lang="en-US" sz="2000" dirty="0"/>
              <a:t> p1 = new Person </a:t>
            </a:r>
          </a:p>
          <a:p>
            <a:endParaRPr lang="en-US" sz="2000" dirty="0"/>
          </a:p>
          <a:p>
            <a:r>
              <a:rPr lang="en-US" sz="2000" dirty="0" err="1"/>
              <a:t>val</a:t>
            </a:r>
            <a:r>
              <a:rPr lang="en-US" sz="2000" dirty="0"/>
              <a:t> p2 = new Person("Fred")</a:t>
            </a:r>
          </a:p>
          <a:p>
            <a:endParaRPr lang="en-US" sz="2000" dirty="0"/>
          </a:p>
          <a:p>
            <a:r>
              <a:rPr lang="en-US" sz="2000" dirty="0" err="1"/>
              <a:t>val</a:t>
            </a:r>
            <a:r>
              <a:rPr lang="en-US" sz="2000" dirty="0"/>
              <a:t> p3 = new Person("Mark", 42)</a:t>
            </a:r>
          </a:p>
        </p:txBody>
      </p:sp>
    </p:spTree>
    <p:extLst>
      <p:ext uri="{BB962C8B-B14F-4D97-AF65-F5344CB8AC3E}">
        <p14:creationId xmlns:p14="http://schemas.microsoft.com/office/powerpoint/2010/main" val="195599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016E-B0A5-4411-9966-237B2425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Primary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54850-CFB3-41BA-A8AE-B85C7935F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class has a primary constructor</a:t>
            </a:r>
          </a:p>
          <a:p>
            <a:r>
              <a:rPr lang="en-US" dirty="0"/>
              <a:t>It is intertwined with the class definition</a:t>
            </a:r>
          </a:p>
          <a:p>
            <a:r>
              <a:rPr lang="en-US" dirty="0"/>
              <a:t>The parameters of the primary constructor are placed immediately after the class name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Parameters of the primary constructor turn into fields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C90CA-7A1C-49E6-B06A-491AD3B5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D09C-EB3F-40E9-A612-77A37ECDED2C}"/>
              </a:ext>
            </a:extLst>
          </p:cNvPr>
          <p:cNvSpPr txBox="1"/>
          <p:nvPr/>
        </p:nvSpPr>
        <p:spPr>
          <a:xfrm>
            <a:off x="914400" y="3657600"/>
            <a:ext cx="6781800" cy="13234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class Person(</a:t>
            </a:r>
            <a:r>
              <a:rPr lang="en-US" sz="2000" dirty="0" err="1"/>
              <a:t>val</a:t>
            </a:r>
            <a:r>
              <a:rPr lang="en-US" sz="2000" dirty="0"/>
              <a:t> name: String = "", </a:t>
            </a:r>
            <a:r>
              <a:rPr lang="en-US" sz="2000" dirty="0" err="1"/>
              <a:t>val</a:t>
            </a:r>
            <a:r>
              <a:rPr lang="en-US" sz="2000" dirty="0"/>
              <a:t> age: </a:t>
            </a:r>
            <a:r>
              <a:rPr lang="en-US" sz="2000" dirty="0" err="1"/>
              <a:t>Int</a:t>
            </a:r>
            <a:r>
              <a:rPr lang="en-US" sz="2000" dirty="0"/>
              <a:t> = 0) {</a:t>
            </a:r>
          </a:p>
          <a:p>
            <a:r>
              <a:rPr lang="en-US" sz="2000" dirty="0"/>
              <a:t>      // Parameters of primary constructor in (...)</a:t>
            </a:r>
          </a:p>
          <a:p>
            <a:r>
              <a:rPr lang="en-US" sz="2000" dirty="0"/>
              <a:t>      ...</a:t>
            </a:r>
          </a:p>
          <a:p>
            <a:r>
              <a:rPr lang="en-US" sz="2000" dirty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6937155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7EA1-F2C0-4FA2-91FA-7ED0178E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Primary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FA28-5AF4-4866-A6B2-4E3DBB817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dirty="0"/>
              <a:t> become fields of the class</a:t>
            </a:r>
          </a:p>
          <a:p>
            <a:r>
              <a:rPr lang="en-US" dirty="0"/>
              <a:t> constructing an object, sets values for the fields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B712B-3FAC-4712-AB06-77364BD9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3EF2C-F351-4F19-AA10-930BE1523A3E}"/>
              </a:ext>
            </a:extLst>
          </p:cNvPr>
          <p:cNvSpPr txBox="1"/>
          <p:nvPr/>
        </p:nvSpPr>
        <p:spPr>
          <a:xfrm>
            <a:off x="1295400" y="1752600"/>
            <a:ext cx="6781800" cy="13234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class Person(</a:t>
            </a:r>
            <a:r>
              <a:rPr lang="en-US" sz="2000" dirty="0" err="1"/>
              <a:t>val</a:t>
            </a:r>
            <a:r>
              <a:rPr lang="en-US" sz="2000" dirty="0"/>
              <a:t> name: String = "", </a:t>
            </a:r>
            <a:r>
              <a:rPr lang="en-US" sz="2000" dirty="0" err="1"/>
              <a:t>val</a:t>
            </a:r>
            <a:r>
              <a:rPr lang="en-US" sz="2000" dirty="0"/>
              <a:t> age: </a:t>
            </a:r>
            <a:r>
              <a:rPr lang="en-US" sz="2000" dirty="0" err="1"/>
              <a:t>Int</a:t>
            </a:r>
            <a:r>
              <a:rPr lang="en-US" sz="2000" dirty="0"/>
              <a:t> = 0) {</a:t>
            </a:r>
          </a:p>
          <a:p>
            <a:r>
              <a:rPr lang="en-US" sz="2000" dirty="0"/>
              <a:t>      // Parameters of primary constructor in (...)</a:t>
            </a:r>
          </a:p>
          <a:p>
            <a:r>
              <a:rPr lang="en-US" sz="2000" dirty="0"/>
              <a:t>      ...</a:t>
            </a:r>
          </a:p>
          <a:p>
            <a:r>
              <a:rPr lang="en-US" sz="2000" dirty="0"/>
              <a:t>}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633793-E1BC-40F1-A449-DE404CBCE2D5}"/>
              </a:ext>
            </a:extLst>
          </p:cNvPr>
          <p:cNvSpPr txBox="1"/>
          <p:nvPr/>
        </p:nvSpPr>
        <p:spPr>
          <a:xfrm>
            <a:off x="1295400" y="4216687"/>
            <a:ext cx="67818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 </a:t>
            </a:r>
            <a:r>
              <a:rPr lang="en-US" sz="1800" dirty="0" err="1"/>
              <a:t>val</a:t>
            </a:r>
            <a:r>
              <a:rPr lang="en-US" sz="1800" dirty="0"/>
              <a:t> p1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new Person("Fred", 42)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485086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BC12-5A89-48E0-9530-0E706B90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Primary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8D14-4E9A-4D3B-9190-B90ED6C67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constructor executes all statements in the class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default arguments in the primary constructor can eliminate auxiliary constructors </a:t>
            </a:r>
            <a:br>
              <a:rPr lang="en-US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name: String = "",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age: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DE9E5-97DF-4E64-8F98-ECCA1CB0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AA600-877C-495A-9B44-F4773F1EF0FB}"/>
              </a:ext>
            </a:extLst>
          </p:cNvPr>
          <p:cNvSpPr txBox="1"/>
          <p:nvPr/>
        </p:nvSpPr>
        <p:spPr>
          <a:xfrm>
            <a:off x="990600" y="2486561"/>
            <a:ext cx="6781800" cy="13234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class Person(</a:t>
            </a:r>
            <a:r>
              <a:rPr lang="en-US" sz="2000" dirty="0" err="1"/>
              <a:t>val</a:t>
            </a:r>
            <a:r>
              <a:rPr lang="en-US" sz="2000" dirty="0"/>
              <a:t> name: String = "", </a:t>
            </a:r>
            <a:r>
              <a:rPr lang="en-US" sz="2000" dirty="0" err="1"/>
              <a:t>val</a:t>
            </a:r>
            <a:r>
              <a:rPr lang="en-US" sz="2000" dirty="0"/>
              <a:t> age: </a:t>
            </a:r>
            <a:r>
              <a:rPr lang="en-US" sz="2000" dirty="0" err="1"/>
              <a:t>Int</a:t>
            </a:r>
            <a:r>
              <a:rPr lang="en-US" sz="2000" dirty="0"/>
              <a:t> = 0) 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println</a:t>
            </a:r>
            <a:r>
              <a:rPr lang="en-US" sz="2000" dirty="0"/>
              <a:t>("Just constructed another person")  </a:t>
            </a:r>
          </a:p>
          <a:p>
            <a:r>
              <a:rPr lang="en-US" sz="2000" dirty="0"/>
              <a:t>      def description = name + " is " + age + " years old"</a:t>
            </a:r>
          </a:p>
          <a:p>
            <a:r>
              <a:rPr lang="en-US" sz="2000" dirty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733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0FD3-F871-43E0-A2F7-0505F23E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15051-C316-46E5-9FD2-0E032185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all you need is a single instance of a class, then you can create a singleton object</a:t>
            </a:r>
          </a:p>
          <a:p>
            <a:r>
              <a:rPr lang="en-US" dirty="0"/>
              <a:t>Singleton objects are defined using the keyword object</a:t>
            </a:r>
          </a:p>
          <a:p>
            <a:r>
              <a:rPr lang="en-US" dirty="0"/>
              <a:t>A singleton object is instantiated automatically</a:t>
            </a:r>
          </a:p>
          <a:p>
            <a:pPr lvl="1"/>
            <a:r>
              <a:rPr lang="en-US" sz="2000" dirty="0"/>
              <a:t>singleton objects cannot take constructor parameters </a:t>
            </a:r>
          </a:p>
          <a:p>
            <a:r>
              <a:rPr lang="en-US" dirty="0"/>
              <a:t>Members will be called through the object name</a:t>
            </a:r>
          </a:p>
          <a:p>
            <a:r>
              <a:rPr lang="en-US" dirty="0"/>
              <a:t>Since Scala does not support static members, we can place utility functions and constants in singletons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DF70F-F9DD-49AF-B792-54F628C3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8128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EBBE-3FF2-47A9-AB4F-86CFD83A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F6FEA-3665-4C46-AC04-1EF8F5244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FA15F-E205-47EA-82A4-D3B76D8E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D40C4-93F1-4A1B-82C6-6F73CD606DF7}"/>
              </a:ext>
            </a:extLst>
          </p:cNvPr>
          <p:cNvSpPr txBox="1"/>
          <p:nvPr/>
        </p:nvSpPr>
        <p:spPr>
          <a:xfrm>
            <a:off x="1066800" y="1767006"/>
            <a:ext cx="6781800" cy="369331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//file name: </a:t>
            </a:r>
            <a:r>
              <a:rPr lang="en-US" dirty="0" err="1"/>
              <a:t>singleton.scala</a:t>
            </a:r>
            <a:endParaRPr lang="en-US" dirty="0"/>
          </a:p>
          <a:p>
            <a:r>
              <a:rPr lang="en-US" b="1" dirty="0"/>
              <a:t>object</a:t>
            </a:r>
            <a:r>
              <a:rPr lang="en-US" dirty="0"/>
              <a:t> Accounts {</a:t>
            </a:r>
          </a:p>
          <a:p>
            <a:r>
              <a:rPr lang="en-US" dirty="0"/>
              <a:t>  private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lastNumber</a:t>
            </a:r>
            <a:r>
              <a:rPr lang="en-US" dirty="0"/>
              <a:t> = 0</a:t>
            </a:r>
          </a:p>
          <a:p>
            <a:r>
              <a:rPr lang="en-US" dirty="0"/>
              <a:t>  def </a:t>
            </a:r>
            <a:r>
              <a:rPr lang="en-US" dirty="0" err="1"/>
              <a:t>newUniqueNumber</a:t>
            </a:r>
            <a:r>
              <a:rPr lang="en-US" dirty="0"/>
              <a:t>() = { </a:t>
            </a:r>
            <a:r>
              <a:rPr lang="en-US" dirty="0" err="1"/>
              <a:t>lastNumber</a:t>
            </a:r>
            <a:r>
              <a:rPr lang="en-US" dirty="0"/>
              <a:t> += 1; </a:t>
            </a:r>
            <a:br>
              <a:rPr lang="en-US" dirty="0"/>
            </a:br>
            <a:r>
              <a:rPr lang="en-US" dirty="0"/>
              <a:t>                                                  </a:t>
            </a:r>
            <a:r>
              <a:rPr lang="en-US" dirty="0" err="1"/>
              <a:t>lastNumber</a:t>
            </a:r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Accounts.newUniqueNumber</a:t>
            </a:r>
            <a:r>
              <a:rPr lang="en-US" dirty="0"/>
              <a:t>()) //1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Accounts.newUniqueNumber</a:t>
            </a:r>
            <a:r>
              <a:rPr lang="en-US" dirty="0"/>
              <a:t>()) //2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64177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A026-C501-4741-AE53-6A1B441E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Companion Objects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9119-8389-4ACC-A7DD-5597BA1E6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companion object is an object that has the same name as a class and is placed in the same file as the class</a:t>
            </a:r>
          </a:p>
          <a:p>
            <a:r>
              <a:rPr lang="en-US" dirty="0"/>
              <a:t>Since Scala does not have the static keyword, companion objects are used to place members  that look like “static” members </a:t>
            </a:r>
          </a:p>
          <a:p>
            <a:r>
              <a:rPr lang="en-US" dirty="0"/>
              <a:t>The class and its companion object have access to each other’s private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0CF94-0428-48E0-A30A-C9D82F61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3513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31BC3-7060-4FE4-91D5-5B888DDF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Companion Objects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69BB4-B9F7-49F2-8E1B-45FAE29D0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43680-0B00-4B59-9E6A-8E0D1038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2FA61-CA9F-41C6-9C59-2BEE3606B8FA}"/>
              </a:ext>
            </a:extLst>
          </p:cNvPr>
          <p:cNvSpPr txBox="1"/>
          <p:nvPr/>
        </p:nvSpPr>
        <p:spPr>
          <a:xfrm>
            <a:off x="1037560" y="1320730"/>
            <a:ext cx="7068879" cy="409342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//file name: </a:t>
            </a:r>
            <a:r>
              <a:rPr lang="en-US" sz="2000" dirty="0" err="1"/>
              <a:t>companionObject.scala</a:t>
            </a:r>
            <a:r>
              <a:rPr lang="en-US" sz="2000" dirty="0"/>
              <a:t> </a:t>
            </a:r>
          </a:p>
          <a:p>
            <a:r>
              <a:rPr lang="en-US" sz="2000" dirty="0"/>
              <a:t>class Account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val</a:t>
            </a:r>
            <a:r>
              <a:rPr lang="en-US" sz="2000" dirty="0"/>
              <a:t> id = </a:t>
            </a:r>
            <a:r>
              <a:rPr lang="en-US" sz="2000" dirty="0" err="1"/>
              <a:t>Account.newUniqueNumber</a:t>
            </a:r>
            <a:r>
              <a:rPr lang="en-US" sz="2000" dirty="0"/>
              <a:t>()</a:t>
            </a:r>
          </a:p>
          <a:p>
            <a:r>
              <a:rPr lang="en-US" sz="2000" dirty="0"/>
              <a:t>  private </a:t>
            </a:r>
            <a:r>
              <a:rPr lang="en-US" sz="2000" dirty="0" err="1"/>
              <a:t>var</a:t>
            </a:r>
            <a:r>
              <a:rPr lang="en-US" sz="2000" dirty="0"/>
              <a:t> balance = 0.0</a:t>
            </a:r>
          </a:p>
          <a:p>
            <a:r>
              <a:rPr lang="en-US" sz="2000" dirty="0"/>
              <a:t>  def deposit(amount: Double) { balance += amount }</a:t>
            </a:r>
          </a:p>
          <a:p>
            <a:r>
              <a:rPr lang="en-US" sz="2000" dirty="0"/>
              <a:t>  def description = "Account " + id + " with balance " + balance</a:t>
            </a:r>
          </a:p>
          <a:p>
            <a:r>
              <a:rPr lang="en-US" sz="2000" dirty="0"/>
              <a:t>}</a:t>
            </a:r>
          </a:p>
          <a:p>
            <a:endParaRPr lang="en-US" sz="2000" b="1" dirty="0"/>
          </a:p>
          <a:p>
            <a:r>
              <a:rPr lang="en-US" sz="2000" b="1"/>
              <a:t>object</a:t>
            </a:r>
            <a:r>
              <a:rPr lang="en-US" sz="2000"/>
              <a:t> Account </a:t>
            </a:r>
            <a:r>
              <a:rPr lang="en-US" sz="2000" dirty="0"/>
              <a:t>{// The companion object</a:t>
            </a:r>
          </a:p>
          <a:p>
            <a:r>
              <a:rPr lang="en-US" sz="2000" dirty="0"/>
              <a:t>  private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lastNumber</a:t>
            </a:r>
            <a:r>
              <a:rPr lang="en-US" sz="2000" dirty="0"/>
              <a:t> = 0</a:t>
            </a:r>
          </a:p>
          <a:p>
            <a:r>
              <a:rPr lang="en-US" sz="2000" dirty="0"/>
              <a:t>  def </a:t>
            </a:r>
            <a:r>
              <a:rPr lang="en-US" sz="2000" dirty="0" err="1"/>
              <a:t>newUniqueNumber</a:t>
            </a:r>
            <a:r>
              <a:rPr lang="en-US" sz="2000" dirty="0"/>
              <a:t>() = { </a:t>
            </a:r>
            <a:r>
              <a:rPr lang="en-US" sz="2000" dirty="0" err="1"/>
              <a:t>lastNumber</a:t>
            </a:r>
            <a:r>
              <a:rPr lang="en-US" sz="2000" dirty="0"/>
              <a:t> += 1;  </a:t>
            </a:r>
            <a:br>
              <a:rPr lang="en-US" sz="2000" dirty="0"/>
            </a:br>
            <a:r>
              <a:rPr lang="en-US" sz="2000" dirty="0"/>
              <a:t>                                                  </a:t>
            </a:r>
            <a:r>
              <a:rPr lang="en-US" sz="2000" dirty="0" err="1"/>
              <a:t>lastNumber</a:t>
            </a:r>
            <a:r>
              <a:rPr lang="en-US" sz="2000" dirty="0"/>
              <a:t>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0050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E57A-858A-4EAD-94CE-C0806E9B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Compiling and Running A Scala 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79EBB-06C4-4754-B21F-2034756F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78C5-C91C-4407-920E-A168EC61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DA7B53-B239-4C87-9E8D-9B3C6BF4A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2028825"/>
            <a:ext cx="68865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7555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6348-75FD-4975-A3B1-23080042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155981"/>
            <a:ext cx="7772400" cy="838200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29F32-B11A-476B-B46B-C5B01D6DF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89473-57D3-4035-9457-7DABB83A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9CB97-2D18-49DE-9943-A233138EE02A}"/>
              </a:ext>
            </a:extLst>
          </p:cNvPr>
          <p:cNvSpPr txBox="1"/>
          <p:nvPr/>
        </p:nvSpPr>
        <p:spPr>
          <a:xfrm>
            <a:off x="680484" y="1079242"/>
            <a:ext cx="7068879" cy="50167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//file name: </a:t>
            </a:r>
            <a:r>
              <a:rPr lang="en-US" sz="2000" dirty="0" err="1"/>
              <a:t>companionObjectWithApply.scala</a:t>
            </a:r>
            <a:endParaRPr lang="en-US" sz="2000" dirty="0"/>
          </a:p>
          <a:p>
            <a:r>
              <a:rPr lang="en-US" sz="2000" dirty="0"/>
              <a:t>class Account </a:t>
            </a:r>
            <a:r>
              <a:rPr lang="en-US" sz="2000" b="1" dirty="0"/>
              <a:t>private</a:t>
            </a:r>
            <a:r>
              <a:rPr lang="en-US" sz="2000" dirty="0"/>
              <a:t> (</a:t>
            </a:r>
            <a:r>
              <a:rPr lang="en-US" sz="2000" dirty="0" err="1"/>
              <a:t>val</a:t>
            </a:r>
            <a:r>
              <a:rPr lang="en-US" sz="2000" dirty="0"/>
              <a:t> id: </a:t>
            </a:r>
            <a:r>
              <a:rPr lang="en-US" sz="2000" dirty="0" err="1"/>
              <a:t>Int</a:t>
            </a:r>
            <a:r>
              <a:rPr lang="en-US" sz="2000" dirty="0"/>
              <a:t>, </a:t>
            </a:r>
            <a:r>
              <a:rPr lang="en-US" sz="2000" dirty="0" err="1"/>
              <a:t>initialBalance</a:t>
            </a:r>
            <a:r>
              <a:rPr lang="en-US" sz="2000" dirty="0"/>
              <a:t>: Double) {</a:t>
            </a:r>
          </a:p>
          <a:p>
            <a:r>
              <a:rPr lang="en-US" sz="2000" dirty="0"/>
              <a:t>  private </a:t>
            </a:r>
            <a:r>
              <a:rPr lang="en-US" sz="2000" dirty="0" err="1"/>
              <a:t>var</a:t>
            </a:r>
            <a:r>
              <a:rPr lang="en-US" sz="2000" dirty="0"/>
              <a:t> balance = </a:t>
            </a:r>
            <a:r>
              <a:rPr lang="en-US" sz="2000" dirty="0" err="1"/>
              <a:t>initialBalance</a:t>
            </a:r>
            <a:endParaRPr lang="en-US" sz="2000" dirty="0"/>
          </a:p>
          <a:p>
            <a:r>
              <a:rPr lang="en-US" sz="2000" dirty="0"/>
              <a:t>  def deposit(amount: Double) { balance += amount }</a:t>
            </a:r>
          </a:p>
          <a:p>
            <a:r>
              <a:rPr lang="en-US" sz="2000" dirty="0"/>
              <a:t>  def description = "Account " + id + " with balance " + balance</a:t>
            </a:r>
          </a:p>
          <a:p>
            <a:r>
              <a:rPr lang="en-US" sz="2000" dirty="0"/>
              <a:t>}</a:t>
            </a:r>
          </a:p>
          <a:p>
            <a:endParaRPr lang="en-US" sz="2000" b="1" dirty="0"/>
          </a:p>
          <a:p>
            <a:r>
              <a:rPr lang="en-US" sz="2000" dirty="0"/>
              <a:t>object Account { // The companion object</a:t>
            </a:r>
          </a:p>
          <a:p>
            <a:r>
              <a:rPr lang="en-US" sz="2000" dirty="0"/>
              <a:t>  def </a:t>
            </a:r>
            <a:r>
              <a:rPr lang="en-US" sz="2000" b="1" dirty="0"/>
              <a:t>apply</a:t>
            </a:r>
            <a:r>
              <a:rPr lang="en-US" sz="2000" dirty="0"/>
              <a:t>(</a:t>
            </a:r>
            <a:r>
              <a:rPr lang="en-US" sz="2000" dirty="0" err="1"/>
              <a:t>initialBalance</a:t>
            </a:r>
            <a:r>
              <a:rPr lang="en-US" sz="2000" dirty="0"/>
              <a:t>: Double) = </a:t>
            </a:r>
          </a:p>
          <a:p>
            <a:r>
              <a:rPr lang="en-US" sz="2000" dirty="0"/>
              <a:t>    new Account(</a:t>
            </a:r>
            <a:r>
              <a:rPr lang="en-US" sz="2000" dirty="0" err="1"/>
              <a:t>newUniqueNumber</a:t>
            </a:r>
            <a:r>
              <a:rPr lang="en-US" sz="2000" dirty="0"/>
              <a:t>(), </a:t>
            </a:r>
            <a:r>
              <a:rPr lang="en-US" sz="2000" dirty="0" err="1"/>
              <a:t>initialBalance</a:t>
            </a:r>
            <a:r>
              <a:rPr lang="en-US" sz="2000" dirty="0"/>
              <a:t>)</a:t>
            </a:r>
          </a:p>
          <a:p>
            <a:r>
              <a:rPr lang="en-US" sz="2000" dirty="0"/>
              <a:t>  private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lastNumber</a:t>
            </a:r>
            <a:r>
              <a:rPr lang="en-US" sz="2000" dirty="0"/>
              <a:t> = 0</a:t>
            </a:r>
          </a:p>
          <a:p>
            <a:r>
              <a:rPr lang="en-US" sz="2000" dirty="0"/>
              <a:t>  private def </a:t>
            </a:r>
            <a:r>
              <a:rPr lang="en-US" sz="2000" dirty="0" err="1"/>
              <a:t>newUniqueNumber</a:t>
            </a:r>
            <a:r>
              <a:rPr lang="en-US" sz="2000" dirty="0"/>
              <a:t>() = { </a:t>
            </a:r>
            <a:r>
              <a:rPr lang="en-US" sz="2000" dirty="0" err="1"/>
              <a:t>lastNumber</a:t>
            </a:r>
            <a:r>
              <a:rPr lang="en-US" sz="2000" dirty="0"/>
              <a:t> += 1;  </a:t>
            </a:r>
            <a:br>
              <a:rPr lang="en-US" sz="2000" dirty="0"/>
            </a:br>
            <a:r>
              <a:rPr lang="en-US" sz="2000" dirty="0"/>
              <a:t>                                                              </a:t>
            </a:r>
            <a:r>
              <a:rPr lang="en-US" sz="2000" dirty="0" err="1"/>
              <a:t>lastNumber</a:t>
            </a:r>
            <a:r>
              <a:rPr lang="en-US" sz="2000" dirty="0"/>
              <a:t> }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 err="1"/>
              <a:t>val</a:t>
            </a:r>
            <a:r>
              <a:rPr lang="en-US" sz="2000" dirty="0"/>
              <a:t> acct = Account(1000.0)</a:t>
            </a:r>
          </a:p>
          <a:p>
            <a:r>
              <a:rPr lang="en-US" sz="2000" dirty="0" err="1"/>
              <a:t>println</a:t>
            </a:r>
            <a:r>
              <a:rPr lang="en-US" sz="2000" dirty="0"/>
              <a:t>(</a:t>
            </a:r>
            <a:r>
              <a:rPr lang="en-US" sz="2000" dirty="0" err="1"/>
              <a:t>acct.description</a:t>
            </a:r>
            <a:r>
              <a:rPr lang="en-US" sz="2000" dirty="0"/>
              <a:t>) //Account 1 with balance 1000.0 </a:t>
            </a:r>
          </a:p>
        </p:txBody>
      </p:sp>
    </p:spTree>
    <p:extLst>
      <p:ext uri="{BB962C8B-B14F-4D97-AF65-F5344CB8AC3E}">
        <p14:creationId xmlns:p14="http://schemas.microsoft.com/office/powerpoint/2010/main" val="264526062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CF0E-54E7-4EC5-BB44-6B3E6578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r>
              <a:rPr lang="en-US" dirty="0"/>
              <a:t>Application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6317-8479-431B-87D3-5C41BF715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dirty="0"/>
              <a:t>An object declaration defines an entry point to an application if it contains a method called main that takes an argument of type Array[String] and returns 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51FC3-93EF-4D3F-AF27-6660244F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DA9BC2-C988-4B54-BE8F-A95137D7C3DF}"/>
              </a:ext>
            </a:extLst>
          </p:cNvPr>
          <p:cNvSpPr txBox="1"/>
          <p:nvPr/>
        </p:nvSpPr>
        <p:spPr>
          <a:xfrm>
            <a:off x="1037560" y="3361660"/>
            <a:ext cx="7068879" cy="193899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object </a:t>
            </a:r>
            <a:r>
              <a:rPr lang="en-US" dirty="0" err="1"/>
              <a:t>FirstApp</a:t>
            </a:r>
            <a:r>
              <a:rPr lang="en-US" dirty="0"/>
              <a:t> {</a:t>
            </a:r>
          </a:p>
          <a:p>
            <a:r>
              <a:rPr lang="en-US" dirty="0"/>
              <a:t>    def main(</a:t>
            </a:r>
            <a:r>
              <a:rPr lang="en-US" dirty="0" err="1"/>
              <a:t>args:Array</a:t>
            </a:r>
            <a:r>
              <a:rPr lang="en-US" dirty="0"/>
              <a:t>[String]) {</a:t>
            </a:r>
          </a:p>
          <a:p>
            <a:r>
              <a:rPr lang="en-US" dirty="0"/>
              <a:t>        </a:t>
            </a:r>
            <a:r>
              <a:rPr lang="en-US" dirty="0" err="1"/>
              <a:t>println</a:t>
            </a:r>
            <a:r>
              <a:rPr lang="en-US" dirty="0"/>
              <a:t>("My first application.")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131967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8CE7-18F3-42E6-A955-8DD50BA1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29E15-23D3-4FB8-A2E2-934157289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object extends the App train, then you do  not need to write a main method; </a:t>
            </a:r>
          </a:p>
          <a:p>
            <a:pPr lvl="1"/>
            <a:r>
              <a:rPr lang="en-US" dirty="0"/>
              <a:t>just write the code inside the constructor body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876A1-922D-46C4-9C14-A8764275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34077-0760-4228-A4E2-0941FF4A7BE4}"/>
              </a:ext>
            </a:extLst>
          </p:cNvPr>
          <p:cNvSpPr txBox="1"/>
          <p:nvPr/>
        </p:nvSpPr>
        <p:spPr>
          <a:xfrm>
            <a:off x="1037560" y="3124200"/>
            <a:ext cx="7068879" cy="12003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object </a:t>
            </a:r>
            <a:r>
              <a:rPr lang="en-US" dirty="0" err="1"/>
              <a:t>FirstApp</a:t>
            </a:r>
            <a:r>
              <a:rPr lang="en-US" dirty="0"/>
              <a:t> extends App{</a:t>
            </a:r>
          </a:p>
          <a:p>
            <a:r>
              <a:rPr lang="en-US" dirty="0"/>
              <a:t>     </a:t>
            </a:r>
            <a:r>
              <a:rPr lang="en-US" dirty="0" err="1"/>
              <a:t>println</a:t>
            </a:r>
            <a:r>
              <a:rPr lang="en-US" dirty="0"/>
              <a:t>("My first application.")</a:t>
            </a:r>
          </a:p>
          <a:p>
            <a:r>
              <a:rPr lang="en-US" dirty="0"/>
              <a:t>}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196281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r>
              <a:rPr lang="en-US" dirty="0"/>
              <a:t>A case class is a class with a case modifier</a:t>
            </a:r>
          </a:p>
          <a:p>
            <a:r>
              <a:rPr lang="en-US" dirty="0"/>
              <a:t>Example: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Scala automatically does the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apply method for creating objects is added to the companion object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input parameters specified in the definition of a case class implicitly get a </a:t>
            </a:r>
            <a:r>
              <a:rPr lang="en-US" dirty="0" err="1"/>
              <a:t>val</a:t>
            </a:r>
            <a:r>
              <a:rPr lang="en-US" dirty="0"/>
              <a:t> prefix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34077-0760-4228-A4E2-0941FF4A7BE4}"/>
              </a:ext>
            </a:extLst>
          </p:cNvPr>
          <p:cNvSpPr txBox="1"/>
          <p:nvPr/>
        </p:nvSpPr>
        <p:spPr>
          <a:xfrm>
            <a:off x="990600" y="2590800"/>
            <a:ext cx="7068879" cy="40011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case class Message(from: String, to: String, content: String)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34077-0760-4228-A4E2-0941FF4A7BE4}"/>
              </a:ext>
            </a:extLst>
          </p:cNvPr>
          <p:cNvSpPr txBox="1"/>
          <p:nvPr/>
        </p:nvSpPr>
        <p:spPr>
          <a:xfrm>
            <a:off x="990600" y="4572000"/>
            <a:ext cx="7068879" cy="40011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val</a:t>
            </a:r>
            <a:r>
              <a:rPr lang="en-US" sz="2000" dirty="0"/>
              <a:t> request = Message("harry", "</a:t>
            </a:r>
            <a:r>
              <a:rPr lang="en-US" sz="2000" dirty="0" err="1"/>
              <a:t>sam</a:t>
            </a:r>
            <a:r>
              <a:rPr lang="en-US" sz="2000" dirty="0"/>
              <a:t>", "fight")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34077-0760-4228-A4E2-0941FF4A7BE4}"/>
              </a:ext>
            </a:extLst>
          </p:cNvPr>
          <p:cNvSpPr txBox="1"/>
          <p:nvPr/>
        </p:nvSpPr>
        <p:spPr>
          <a:xfrm>
            <a:off x="990600" y="5802868"/>
            <a:ext cx="7068879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case class Message(</a:t>
            </a:r>
            <a:r>
              <a:rPr lang="en-US" sz="1800" dirty="0" err="1"/>
              <a:t>val</a:t>
            </a:r>
            <a:r>
              <a:rPr lang="en-US" sz="1800" dirty="0"/>
              <a:t> from: String, </a:t>
            </a:r>
            <a:r>
              <a:rPr lang="en-US" sz="1800" dirty="0" err="1"/>
              <a:t>val</a:t>
            </a:r>
            <a:r>
              <a:rPr lang="en-US" sz="1800" dirty="0"/>
              <a:t> to: String, </a:t>
            </a:r>
            <a:r>
              <a:rPr lang="en-US" sz="1800" dirty="0" err="1"/>
              <a:t>val</a:t>
            </a:r>
            <a:r>
              <a:rPr lang="en-US" sz="1800" dirty="0"/>
              <a:t> content: String)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083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Classes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Scala adds these four methods to a case class: </a:t>
            </a:r>
            <a:r>
              <a:rPr lang="en-US" dirty="0" err="1"/>
              <a:t>toString</a:t>
            </a:r>
            <a:r>
              <a:rPr lang="en-US" dirty="0"/>
              <a:t>, </a:t>
            </a:r>
            <a:r>
              <a:rPr lang="en-US" dirty="0" err="1"/>
              <a:t>hashCode</a:t>
            </a:r>
            <a:r>
              <a:rPr lang="en-US" dirty="0"/>
              <a:t>, equals, and copy 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r>
              <a:rPr lang="en-US" dirty="0"/>
              <a:t>Case classes are useful for creating immutable objects </a:t>
            </a:r>
          </a:p>
          <a:p>
            <a:r>
              <a:rPr lang="en-US" dirty="0"/>
              <a:t>Case classes support pattern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 matching is a Scala concept that looks similar to a switch statement </a:t>
            </a:r>
          </a:p>
          <a:p>
            <a:r>
              <a:rPr lang="en-US" dirty="0"/>
              <a:t>Syntax: </a:t>
            </a:r>
            <a:br>
              <a:rPr lang="en-US" dirty="0"/>
            </a:br>
            <a:r>
              <a:rPr lang="en-US" dirty="0"/>
              <a:t>expr match {</a:t>
            </a:r>
          </a:p>
          <a:p>
            <a:pPr marL="0" indent="0">
              <a:buNone/>
            </a:pPr>
            <a:r>
              <a:rPr lang="en-US" dirty="0"/>
              <a:t>        case pattern1 =&gt; expr1</a:t>
            </a:r>
          </a:p>
          <a:p>
            <a:pPr marL="0" indent="0">
              <a:buNone/>
            </a:pPr>
            <a:r>
              <a:rPr lang="en-US" dirty="0"/>
              <a:t>        case pattern2 =&gt; expr2</a:t>
            </a:r>
          </a:p>
          <a:p>
            <a:pPr marL="0" indent="0">
              <a:buNone/>
            </a:pPr>
            <a:r>
              <a:rPr lang="en-US" dirty="0"/>
              <a:t>        case pattern3 =&gt; expr3</a:t>
            </a:r>
          </a:p>
          <a:p>
            <a:pPr marL="0" indent="0">
              <a:buNone/>
            </a:pPr>
            <a:r>
              <a:rPr lang="en-US" dirty="0"/>
              <a:t>         ...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4044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5029200"/>
          </a:xfrm>
        </p:spPr>
        <p:txBody>
          <a:bodyPr/>
          <a:lstStyle/>
          <a:p>
            <a:r>
              <a:rPr lang="en-US" dirty="0"/>
              <a:t>If no pattern matches, the exception </a:t>
            </a:r>
            <a:r>
              <a:rPr lang="en-US" dirty="0" err="1"/>
              <a:t>MatchError</a:t>
            </a:r>
            <a:r>
              <a:rPr lang="en-US" dirty="0"/>
              <a:t> is thrown</a:t>
            </a:r>
          </a:p>
          <a:p>
            <a:r>
              <a:rPr lang="en-US" dirty="0"/>
              <a:t>Use the case _ pattern to avoid that</a:t>
            </a:r>
          </a:p>
          <a:p>
            <a:r>
              <a:rPr lang="en-US" dirty="0"/>
              <a:t>expr match {</a:t>
            </a:r>
          </a:p>
          <a:p>
            <a:pPr marL="0" indent="0">
              <a:buNone/>
            </a:pPr>
            <a:r>
              <a:rPr lang="en-US" dirty="0"/>
              <a:t>        case pattern1 =&gt; expr1</a:t>
            </a:r>
          </a:p>
          <a:p>
            <a:pPr marL="0" indent="0">
              <a:buNone/>
            </a:pPr>
            <a:r>
              <a:rPr lang="en-US" dirty="0"/>
              <a:t>        case pattern2 =&gt; expr2</a:t>
            </a:r>
          </a:p>
          <a:p>
            <a:pPr marL="0" indent="0">
              <a:buNone/>
            </a:pPr>
            <a:r>
              <a:rPr lang="en-US" dirty="0"/>
              <a:t>        case pattern3 =&gt; expr3</a:t>
            </a:r>
          </a:p>
          <a:p>
            <a:pPr marL="0" indent="0">
              <a:buNone/>
            </a:pPr>
            <a:r>
              <a:rPr lang="en-US" dirty="0"/>
              <a:t>         ...</a:t>
            </a:r>
          </a:p>
          <a:p>
            <a:pPr marL="0" indent="0">
              <a:buNone/>
            </a:pPr>
            <a:r>
              <a:rPr lang="en-US" dirty="0"/>
              <a:t>        case _ =&gt; </a:t>
            </a:r>
            <a:r>
              <a:rPr lang="en-US" dirty="0" err="1"/>
              <a:t>exprn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9625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example shows how to use match as a switch statement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15384-3F8A-46DF-955C-E6E2621E2D96}"/>
              </a:ext>
            </a:extLst>
          </p:cNvPr>
          <p:cNvSpPr txBox="1"/>
          <p:nvPr/>
        </p:nvSpPr>
        <p:spPr>
          <a:xfrm>
            <a:off x="838200" y="2029067"/>
            <a:ext cx="7068879" cy="409342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//file name: </a:t>
            </a:r>
            <a:r>
              <a:rPr lang="en-US" sz="2000" dirty="0" err="1"/>
              <a:t>match_as_switch.scala</a:t>
            </a:r>
            <a:endParaRPr lang="en-US" sz="2000" dirty="0"/>
          </a:p>
          <a:p>
            <a:r>
              <a:rPr lang="en-US" sz="2000" dirty="0" err="1"/>
              <a:t>val</a:t>
            </a:r>
            <a:r>
              <a:rPr lang="en-US" sz="2000" dirty="0"/>
              <a:t> color = "Blue"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/>
              <a:t> = 0</a:t>
            </a:r>
          </a:p>
          <a:p>
            <a:endParaRPr lang="en-US" sz="2000" dirty="0"/>
          </a:p>
          <a:p>
            <a:r>
              <a:rPr lang="en-US" sz="2000" dirty="0"/>
              <a:t>color </a:t>
            </a:r>
            <a:r>
              <a:rPr lang="en-US" sz="2000" b="1" dirty="0"/>
              <a:t>match</a:t>
            </a:r>
            <a:r>
              <a:rPr lang="en-US" sz="2000" dirty="0"/>
              <a:t> {</a:t>
            </a:r>
          </a:p>
          <a:p>
            <a:r>
              <a:rPr lang="en-US" sz="2000" dirty="0"/>
              <a:t>    </a:t>
            </a:r>
            <a:r>
              <a:rPr lang="en-US" sz="2000" b="1" dirty="0"/>
              <a:t>case</a:t>
            </a:r>
            <a:r>
              <a:rPr lang="en-US" sz="2000" dirty="0"/>
              <a:t> "Red" =&gt; </a:t>
            </a:r>
            <a:r>
              <a:rPr lang="en-US" sz="2000" dirty="0" err="1"/>
              <a:t>num</a:t>
            </a:r>
            <a:r>
              <a:rPr lang="en-US" sz="2000" dirty="0"/>
              <a:t> = 1</a:t>
            </a:r>
          </a:p>
          <a:p>
            <a:r>
              <a:rPr lang="en-US" sz="2000" dirty="0"/>
              <a:t>    </a:t>
            </a:r>
            <a:r>
              <a:rPr lang="en-US" sz="2000" b="1" dirty="0"/>
              <a:t>case</a:t>
            </a:r>
            <a:r>
              <a:rPr lang="en-US" sz="2000" dirty="0"/>
              <a:t> "Blue" =&gt; </a:t>
            </a:r>
            <a:r>
              <a:rPr lang="en-US" sz="2000" dirty="0" err="1"/>
              <a:t>num</a:t>
            </a:r>
            <a:r>
              <a:rPr lang="en-US" sz="2000" dirty="0"/>
              <a:t> = 2</a:t>
            </a:r>
          </a:p>
          <a:p>
            <a:r>
              <a:rPr lang="en-US" sz="2000" dirty="0"/>
              <a:t>    </a:t>
            </a:r>
            <a:r>
              <a:rPr lang="en-US" sz="2000" b="1" dirty="0"/>
              <a:t>case</a:t>
            </a:r>
            <a:r>
              <a:rPr lang="en-US" sz="2000" dirty="0"/>
              <a:t> "Green" =&gt; </a:t>
            </a:r>
            <a:r>
              <a:rPr lang="en-US" sz="2000" dirty="0" err="1"/>
              <a:t>num</a:t>
            </a:r>
            <a:r>
              <a:rPr lang="en-US" sz="2000" dirty="0"/>
              <a:t> = 3</a:t>
            </a:r>
          </a:p>
          <a:p>
            <a:r>
              <a:rPr lang="en-US" sz="2000" dirty="0"/>
              <a:t>    </a:t>
            </a:r>
            <a:r>
              <a:rPr lang="en-US" sz="2000" b="1" dirty="0"/>
              <a:t>case</a:t>
            </a:r>
            <a:r>
              <a:rPr lang="en-US" sz="2000" dirty="0"/>
              <a:t> "Yellow" =&gt; </a:t>
            </a:r>
            <a:r>
              <a:rPr lang="en-US" sz="2000" dirty="0" err="1"/>
              <a:t>num</a:t>
            </a:r>
            <a:r>
              <a:rPr lang="en-US" sz="2000" dirty="0"/>
              <a:t> = 4</a:t>
            </a:r>
          </a:p>
          <a:p>
            <a:r>
              <a:rPr lang="en-US" sz="2000" dirty="0"/>
              <a:t>    </a:t>
            </a:r>
            <a:r>
              <a:rPr lang="en-US" sz="2000" b="1" dirty="0"/>
              <a:t>case</a:t>
            </a:r>
            <a:r>
              <a:rPr lang="en-US" sz="2000" dirty="0"/>
              <a:t> _ =&gt; 0 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 err="1"/>
              <a:t>println</a:t>
            </a:r>
            <a:r>
              <a:rPr lang="en-US" sz="2000" dirty="0"/>
              <a:t>(</a:t>
            </a:r>
            <a:r>
              <a:rPr lang="en-US" sz="2000" dirty="0" err="1"/>
              <a:t>num</a:t>
            </a:r>
            <a:r>
              <a:rPr lang="en-US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34764444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dirty="0"/>
              <a:t>Value of match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r>
              <a:rPr lang="en-US" dirty="0"/>
              <a:t>Like other constructs, match is an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15384-3F8A-46DF-955C-E6E2621E2D96}"/>
              </a:ext>
            </a:extLst>
          </p:cNvPr>
          <p:cNvSpPr txBox="1"/>
          <p:nvPr/>
        </p:nvSpPr>
        <p:spPr>
          <a:xfrm>
            <a:off x="838200" y="1773972"/>
            <a:ext cx="7068879" cy="409342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//file name: </a:t>
            </a:r>
            <a:r>
              <a:rPr lang="en-US" sz="2000" dirty="0" err="1"/>
              <a:t>colorToNumber.scala</a:t>
            </a:r>
            <a:endParaRPr lang="en-US" sz="2000" dirty="0"/>
          </a:p>
          <a:p>
            <a:r>
              <a:rPr lang="en-US" sz="2000" dirty="0"/>
              <a:t>def </a:t>
            </a:r>
            <a:r>
              <a:rPr lang="en-US" sz="2000" dirty="0" err="1"/>
              <a:t>colorToNumber</a:t>
            </a:r>
            <a:r>
              <a:rPr lang="en-US" sz="2000" dirty="0"/>
              <a:t>(color: String): </a:t>
            </a:r>
            <a:r>
              <a:rPr lang="en-US" sz="2000" dirty="0" err="1"/>
              <a:t>Int</a:t>
            </a:r>
            <a:r>
              <a:rPr lang="en-US" sz="2000" dirty="0"/>
              <a:t> =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/>
              <a:t> = color match {</a:t>
            </a:r>
          </a:p>
          <a:p>
            <a:pPr lvl="2"/>
            <a:r>
              <a:rPr lang="en-US" sz="2000" dirty="0"/>
              <a:t>	case "Red" =&gt; 1</a:t>
            </a:r>
          </a:p>
          <a:p>
            <a:pPr lvl="2"/>
            <a:r>
              <a:rPr lang="en-US" sz="2000" dirty="0"/>
              <a:t>	case "Blue" =&gt; 2</a:t>
            </a:r>
          </a:p>
          <a:p>
            <a:pPr lvl="2"/>
            <a:r>
              <a:rPr lang="en-US" sz="2000" dirty="0"/>
              <a:t>	case "Green" =&gt; 3</a:t>
            </a:r>
          </a:p>
          <a:p>
            <a:pPr lvl="2"/>
            <a:r>
              <a:rPr lang="en-US" sz="2000" dirty="0"/>
              <a:t>	case "Yellow" =&gt; 4</a:t>
            </a:r>
          </a:p>
          <a:p>
            <a:pPr lvl="2"/>
            <a:r>
              <a:rPr lang="en-US" sz="2000" dirty="0"/>
              <a:t>	case _ =&gt; 0 </a:t>
            </a:r>
          </a:p>
          <a:p>
            <a:r>
              <a:rPr lang="en-US" sz="2000" dirty="0"/>
              <a:t>                    }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num</a:t>
            </a:r>
            <a:endParaRPr lang="en-US" sz="2000" dirty="0"/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 err="1"/>
              <a:t>println</a:t>
            </a:r>
            <a:r>
              <a:rPr lang="en-US" sz="2000" dirty="0"/>
              <a:t>(</a:t>
            </a:r>
            <a:r>
              <a:rPr lang="en-US" sz="2000" dirty="0" err="1"/>
              <a:t>colorToNumber</a:t>
            </a:r>
            <a:r>
              <a:rPr lang="en-US" sz="2000" dirty="0"/>
              <a:t>("Yellow")) </a:t>
            </a:r>
          </a:p>
        </p:txBody>
      </p:sp>
    </p:spTree>
    <p:extLst>
      <p:ext uri="{BB962C8B-B14F-4D97-AF65-F5344CB8AC3E}">
        <p14:creationId xmlns:p14="http://schemas.microsoft.com/office/powerpoint/2010/main" val="216373383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dirty="0"/>
              <a:t>Value of match Expression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r>
              <a:rPr lang="en-US" dirty="0"/>
              <a:t>We did not need the variable </a:t>
            </a:r>
            <a:r>
              <a:rPr lang="en-US" dirty="0" err="1"/>
              <a:t>num</a:t>
            </a:r>
            <a:r>
              <a:rPr lang="en-US" dirty="0"/>
              <a:t> in the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15384-3F8A-46DF-955C-E6E2621E2D96}"/>
              </a:ext>
            </a:extLst>
          </p:cNvPr>
          <p:cNvSpPr txBox="1"/>
          <p:nvPr/>
        </p:nvSpPr>
        <p:spPr>
          <a:xfrm>
            <a:off x="914400" y="2154972"/>
            <a:ext cx="7068879" cy="37856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def </a:t>
            </a:r>
            <a:r>
              <a:rPr lang="en-US" sz="2000" dirty="0" err="1"/>
              <a:t>colorToNumber</a:t>
            </a:r>
            <a:r>
              <a:rPr lang="en-US" sz="2000" dirty="0"/>
              <a:t>(color: String): </a:t>
            </a:r>
            <a:r>
              <a:rPr lang="en-US" sz="2000" dirty="0" err="1"/>
              <a:t>Int</a:t>
            </a:r>
            <a:r>
              <a:rPr lang="en-US" sz="2000" dirty="0"/>
              <a:t> = {</a:t>
            </a:r>
          </a:p>
          <a:p>
            <a:r>
              <a:rPr lang="en-US" sz="2000" dirty="0"/>
              <a:t>            color match {</a:t>
            </a:r>
          </a:p>
          <a:p>
            <a:pPr lvl="2"/>
            <a:r>
              <a:rPr lang="en-US" sz="2000" dirty="0"/>
              <a:t>	case "Red" =&gt; 1</a:t>
            </a:r>
          </a:p>
          <a:p>
            <a:pPr lvl="2"/>
            <a:r>
              <a:rPr lang="en-US" sz="2000" dirty="0"/>
              <a:t>	case "Blue" =&gt; 2</a:t>
            </a:r>
          </a:p>
          <a:p>
            <a:pPr lvl="2"/>
            <a:r>
              <a:rPr lang="en-US" sz="2000" dirty="0"/>
              <a:t>	case "Green" =&gt; 3</a:t>
            </a:r>
          </a:p>
          <a:p>
            <a:pPr lvl="2"/>
            <a:r>
              <a:rPr lang="en-US" sz="2000" dirty="0"/>
              <a:t>	case "Yellow" =&gt; 4</a:t>
            </a:r>
          </a:p>
          <a:p>
            <a:pPr lvl="2"/>
            <a:r>
              <a:rPr lang="en-US" sz="2000" dirty="0"/>
              <a:t>	case _ =&gt; 0 </a:t>
            </a:r>
          </a:p>
          <a:p>
            <a:r>
              <a:rPr lang="en-US" sz="2000" dirty="0"/>
              <a:t>                     }</a:t>
            </a:r>
          </a:p>
          <a:p>
            <a:r>
              <a:rPr lang="en-US" sz="2000" dirty="0"/>
              <a:t>  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 err="1"/>
              <a:t>println</a:t>
            </a:r>
            <a:r>
              <a:rPr lang="en-US" sz="2000" dirty="0"/>
              <a:t>(</a:t>
            </a:r>
            <a:r>
              <a:rPr lang="en-US" sz="2000" dirty="0" err="1"/>
              <a:t>colorToNumber</a:t>
            </a:r>
            <a:r>
              <a:rPr lang="en-US" sz="2000" dirty="0"/>
              <a:t>("Yellow")) </a:t>
            </a:r>
          </a:p>
        </p:txBody>
      </p:sp>
    </p:spTree>
    <p:extLst>
      <p:ext uri="{BB962C8B-B14F-4D97-AF65-F5344CB8AC3E}">
        <p14:creationId xmlns:p14="http://schemas.microsoft.com/office/powerpoint/2010/main" val="1338822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6407-4433-4FBA-B199-33C5251A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IDE with Scala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6C48-CF22-4C4D-8E82-F65F3B5EF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could use Eclipse or IntelliJ </a:t>
            </a:r>
          </a:p>
          <a:p>
            <a:r>
              <a:rPr lang="en-US" dirty="0"/>
              <a:t>Instructions for IntelliJ at </a:t>
            </a:r>
            <a:r>
              <a:rPr lang="en-US" dirty="0">
                <a:hlinkClick r:id="rId2"/>
              </a:rPr>
              <a:t>https://docs.scala-lang.org/getting-started-intellij-track/getting-started-with-scala-in-intellij.html</a:t>
            </a:r>
            <a:r>
              <a:rPr lang="en-US" dirty="0"/>
              <a:t>  </a:t>
            </a:r>
          </a:p>
          <a:p>
            <a:r>
              <a:rPr lang="en-US" dirty="0"/>
              <a:t>For Eclipse </a:t>
            </a:r>
          </a:p>
          <a:p>
            <a:pPr lvl="1"/>
            <a:r>
              <a:rPr lang="en-US" dirty="0"/>
              <a:t>Download from </a:t>
            </a:r>
            <a:r>
              <a:rPr lang="en-US" dirty="0">
                <a:hlinkClick r:id="rId3"/>
              </a:rPr>
              <a:t>scala-ide.org</a:t>
            </a:r>
            <a:endParaRPr lang="en-US" dirty="0"/>
          </a:p>
          <a:p>
            <a:pPr lvl="1"/>
            <a:r>
              <a:rPr lang="en-US" dirty="0"/>
              <a:t>Instructions at </a:t>
            </a:r>
            <a:r>
              <a:rPr lang="en-US" dirty="0">
                <a:hlinkClick r:id="rId4"/>
              </a:rPr>
              <a:t>http://scala-ide.org/docs/current-user-doc/gettingstarted/index.html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0E0B8-91ED-462C-89CF-09E31E94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2395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A951-C763-4CA8-BF8E-E3E3AC39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Option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2E2F1-587E-43FA-BF28-E768FAADD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is a data type that indicates the presence or absence of some data</a:t>
            </a:r>
          </a:p>
          <a:p>
            <a:r>
              <a:rPr lang="en-US" dirty="0"/>
              <a:t>It represents optional values</a:t>
            </a:r>
          </a:p>
          <a:p>
            <a:r>
              <a:rPr lang="en-US" dirty="0"/>
              <a:t>Example: GA – some courses have a GA, while some do not</a:t>
            </a:r>
          </a:p>
          <a:p>
            <a:pPr lvl="1"/>
            <a:r>
              <a:rPr lang="en-US" dirty="0"/>
              <a:t>GA for CSC 450 is Jared</a:t>
            </a:r>
          </a:p>
          <a:p>
            <a:pPr lvl="1"/>
            <a:r>
              <a:rPr lang="en-US" dirty="0"/>
              <a:t>GA for CSC 735 is None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5ACFF-4B47-4E1B-9636-8425B729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8673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2533-B8E0-4DE4-A3AB-6508EB33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Option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D98B-DC0E-4BF6-9066-ACC26111E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dirty="0"/>
              <a:t>An option object can be an instance of either</a:t>
            </a:r>
          </a:p>
          <a:p>
            <a:pPr lvl="1"/>
            <a:r>
              <a:rPr lang="en-US" dirty="0"/>
              <a:t>a case class called Some, which can</a:t>
            </a:r>
            <a:br>
              <a:rPr lang="en-US" dirty="0"/>
            </a:br>
            <a:r>
              <a:rPr lang="en-US" dirty="0"/>
              <a:t>store a value </a:t>
            </a:r>
          </a:p>
          <a:p>
            <a:pPr lvl="1"/>
            <a:r>
              <a:rPr lang="en-US" dirty="0"/>
              <a:t>a singleton object called None  that</a:t>
            </a:r>
            <a:br>
              <a:rPr lang="en-US" dirty="0"/>
            </a:br>
            <a:r>
              <a:rPr lang="en-US" dirty="0"/>
              <a:t>indicates there is no value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6CB21-C96F-45D9-909A-35068994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121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76B3A0-39DE-4FE7-B0E3-407D5DEB0A09}"/>
              </a:ext>
            </a:extLst>
          </p:cNvPr>
          <p:cNvSpPr txBox="1"/>
          <p:nvPr/>
        </p:nvSpPr>
        <p:spPr>
          <a:xfrm>
            <a:off x="6248400" y="2209800"/>
            <a:ext cx="106680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1A6E13-B5BF-434D-945C-782B3D950990}"/>
              </a:ext>
            </a:extLst>
          </p:cNvPr>
          <p:cNvCxnSpPr/>
          <p:nvPr/>
        </p:nvCxnSpPr>
        <p:spPr>
          <a:xfrm flipH="1">
            <a:off x="6096000" y="2640488"/>
            <a:ext cx="685800" cy="83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3AD4866-9548-4588-A4F5-5FF8DF66886A}"/>
              </a:ext>
            </a:extLst>
          </p:cNvPr>
          <p:cNvSpPr txBox="1"/>
          <p:nvPr/>
        </p:nvSpPr>
        <p:spPr>
          <a:xfrm>
            <a:off x="7216849" y="3492795"/>
            <a:ext cx="106680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1F42EC-70A4-4C36-BA26-2D745A1D88CA}"/>
              </a:ext>
            </a:extLst>
          </p:cNvPr>
          <p:cNvSpPr txBox="1"/>
          <p:nvPr/>
        </p:nvSpPr>
        <p:spPr>
          <a:xfrm>
            <a:off x="5562600" y="3482232"/>
            <a:ext cx="106680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Some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05E372-127F-4F80-BB86-FE54DCAABFE9}"/>
              </a:ext>
            </a:extLst>
          </p:cNvPr>
          <p:cNvCxnSpPr/>
          <p:nvPr/>
        </p:nvCxnSpPr>
        <p:spPr>
          <a:xfrm>
            <a:off x="6781800" y="2671465"/>
            <a:ext cx="838200" cy="81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55219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041E-6C9B-4B3F-BE85-40404565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Option Type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50E8-5EF3-41B2-B4D7-95713DE19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the get method of the Map collection returns an Option </a:t>
            </a:r>
          </a:p>
          <a:p>
            <a:r>
              <a:rPr lang="en-US" dirty="0"/>
              <a:t>If there is no value for a given key, get returns None. Otherwise, it wraps the value inside Some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22C25-E15E-415F-AC40-6701387B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663047-6B5D-431E-9DCE-966C45C18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24250"/>
            <a:ext cx="71628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8051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E9CC-1ADE-4AF3-ADFD-76FC6F73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Option Type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ECA69-5D34-4D1F-AE56-E17EBB365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can be the return type of a function that optionally returns a value </a:t>
            </a:r>
          </a:p>
          <a:p>
            <a:r>
              <a:rPr lang="en-US" dirty="0"/>
              <a:t>The optional value returned by a function can be read using pattern matching</a:t>
            </a:r>
          </a:p>
          <a:p>
            <a:r>
              <a:rPr lang="en-US" dirty="0"/>
              <a:t>Example: </a:t>
            </a:r>
            <a:r>
              <a:rPr lang="en-US" dirty="0" err="1"/>
              <a:t>colorCode.scala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BB1BE-483D-4C2F-BE86-D863FCF1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4980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1BEA-4B9F-4EC7-AA11-213656B4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5370"/>
            <a:ext cx="7772400" cy="625549"/>
          </a:xfrm>
        </p:spPr>
        <p:txBody>
          <a:bodyPr/>
          <a:lstStyle/>
          <a:p>
            <a:r>
              <a:rPr lang="en-US" dirty="0"/>
              <a:t>Subclasses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8DF3-5AAB-4BEE-937E-157D5DC3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r>
              <a:rPr lang="en-US" dirty="0"/>
              <a:t>Use the keyword extends to create a subclass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8526D-429D-4C76-9429-07E80AC4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1A1D9-32FF-437C-8DA5-A74CD3ACFB08}"/>
              </a:ext>
            </a:extLst>
          </p:cNvPr>
          <p:cNvSpPr txBox="1"/>
          <p:nvPr/>
        </p:nvSpPr>
        <p:spPr>
          <a:xfrm>
            <a:off x="914400" y="1371600"/>
            <a:ext cx="7068879" cy="50167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class Person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var</a:t>
            </a:r>
            <a:r>
              <a:rPr lang="en-US" sz="2000" dirty="0"/>
              <a:t> name = ""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class Employee extends Person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var</a:t>
            </a:r>
            <a:r>
              <a:rPr lang="en-US" sz="2000" dirty="0"/>
              <a:t> salary = 0.0</a:t>
            </a:r>
          </a:p>
          <a:p>
            <a:r>
              <a:rPr lang="en-US" sz="2000" dirty="0"/>
              <a:t>  def description = "An employee with name " + name + </a:t>
            </a:r>
            <a:br>
              <a:rPr lang="en-US" sz="2000" dirty="0"/>
            </a:br>
            <a:r>
              <a:rPr lang="en-US" sz="2000" dirty="0"/>
              <a:t>                                  " and salary " + salary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object Main extends App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val</a:t>
            </a:r>
            <a:r>
              <a:rPr lang="en-US" sz="2000" dirty="0"/>
              <a:t> mike = new Employee</a:t>
            </a:r>
          </a:p>
          <a:p>
            <a:r>
              <a:rPr lang="en-US" sz="2000" dirty="0"/>
              <a:t>  mike.name = "Mike"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mike.salary</a:t>
            </a:r>
            <a:r>
              <a:rPr lang="en-US" sz="2000" dirty="0"/>
              <a:t> = 65000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println</a:t>
            </a:r>
            <a:r>
              <a:rPr lang="en-US" sz="2000" dirty="0"/>
              <a:t>(</a:t>
            </a:r>
            <a:r>
              <a:rPr lang="en-US" sz="2000" dirty="0" err="1"/>
              <a:t>mike.description</a:t>
            </a:r>
            <a:r>
              <a:rPr lang="en-US" sz="2000" dirty="0"/>
              <a:t>) 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F239D-1DDE-4A3E-B48B-107F82D0AB5A}"/>
              </a:ext>
            </a:extLst>
          </p:cNvPr>
          <p:cNvSpPr txBox="1"/>
          <p:nvPr/>
        </p:nvSpPr>
        <p:spPr>
          <a:xfrm>
            <a:off x="2400299" y="6018312"/>
            <a:ext cx="529590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An employee with name Mike and salary 65000.0</a:t>
            </a:r>
          </a:p>
        </p:txBody>
      </p:sp>
    </p:spTree>
    <p:extLst>
      <p:ext uri="{BB962C8B-B14F-4D97-AF65-F5344CB8AC3E}">
        <p14:creationId xmlns:p14="http://schemas.microsoft.com/office/powerpoint/2010/main" val="36656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4AB0-BBA6-4A40-B65D-4E13A592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293" y="152400"/>
            <a:ext cx="7772400" cy="567069"/>
          </a:xfrm>
        </p:spPr>
        <p:txBody>
          <a:bodyPr/>
          <a:lstStyle/>
          <a:p>
            <a:r>
              <a:rPr lang="en-US" sz="3600" dirty="0"/>
              <a:t>Overriding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DEA0-1A16-438B-9C91-29534B2AE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293" y="866827"/>
            <a:ext cx="7772400" cy="5093987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64EAB-B336-41BD-ADE5-E96B158B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C62D0D-866C-4DF1-BA30-F3343657E021}"/>
              </a:ext>
            </a:extLst>
          </p:cNvPr>
          <p:cNvSpPr txBox="1"/>
          <p:nvPr/>
        </p:nvSpPr>
        <p:spPr>
          <a:xfrm>
            <a:off x="838200" y="897185"/>
            <a:ext cx="7068879" cy="480131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class Person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var</a:t>
            </a:r>
            <a:r>
              <a:rPr lang="en-US" sz="2000" dirty="0"/>
              <a:t> name = ""</a:t>
            </a:r>
          </a:p>
          <a:p>
            <a:r>
              <a:rPr lang="en-US" sz="2000" dirty="0"/>
              <a:t>  </a:t>
            </a:r>
            <a:r>
              <a:rPr lang="en-US" sz="2000" b="1" dirty="0"/>
              <a:t>override</a:t>
            </a:r>
            <a:r>
              <a:rPr lang="en-US" sz="2000" dirty="0"/>
              <a:t> def </a:t>
            </a:r>
            <a:r>
              <a:rPr lang="en-US" sz="2000" dirty="0" err="1"/>
              <a:t>toString</a:t>
            </a:r>
            <a:r>
              <a:rPr lang="en-US" sz="2000" dirty="0"/>
              <a:t> = </a:t>
            </a:r>
            <a:r>
              <a:rPr lang="en-US" sz="2000" dirty="0" err="1"/>
              <a:t>getClass.getName</a:t>
            </a:r>
            <a:r>
              <a:rPr lang="en-US" sz="2000" dirty="0"/>
              <a:t> + " name = " + name 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class Employee extends Person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var</a:t>
            </a:r>
            <a:r>
              <a:rPr lang="en-US" sz="2000" dirty="0"/>
              <a:t> salary = 0.0</a:t>
            </a:r>
          </a:p>
          <a:p>
            <a:r>
              <a:rPr lang="en-US" sz="2000" dirty="0"/>
              <a:t>  </a:t>
            </a:r>
            <a:r>
              <a:rPr lang="en-US" sz="2000" b="1" dirty="0"/>
              <a:t>override</a:t>
            </a:r>
            <a:r>
              <a:rPr lang="en-US" sz="2000" dirty="0"/>
              <a:t> def </a:t>
            </a:r>
            <a:r>
              <a:rPr lang="en-US" sz="2000" dirty="0" err="1"/>
              <a:t>toString</a:t>
            </a:r>
            <a:r>
              <a:rPr lang="en-US" sz="2000" dirty="0"/>
              <a:t> = </a:t>
            </a:r>
            <a:r>
              <a:rPr lang="en-US" sz="2000" b="1" dirty="0" err="1"/>
              <a:t>super</a:t>
            </a:r>
            <a:r>
              <a:rPr lang="en-US" sz="2000" dirty="0" err="1"/>
              <a:t>.toString</a:t>
            </a:r>
            <a:r>
              <a:rPr lang="en-US" sz="2000" dirty="0"/>
              <a:t> + " salary = " + salary</a:t>
            </a:r>
          </a:p>
          <a:p>
            <a:r>
              <a:rPr lang="en-US" sz="2000" dirty="0"/>
              <a:t>}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800" dirty="0"/>
              <a:t>object Main extends App 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val</a:t>
            </a:r>
            <a:r>
              <a:rPr lang="en-US" sz="1800" dirty="0"/>
              <a:t> mike = new Employee</a:t>
            </a:r>
          </a:p>
          <a:p>
            <a:r>
              <a:rPr lang="en-US" sz="1800" dirty="0"/>
              <a:t>  mike.name = "Mike"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mike.salary</a:t>
            </a:r>
            <a:r>
              <a:rPr lang="en-US" sz="1800" dirty="0"/>
              <a:t> = 65000</a:t>
            </a:r>
          </a:p>
          <a:p>
            <a:r>
              <a:rPr lang="en-US" sz="1800" dirty="0"/>
              <a:t>  </a:t>
            </a:r>
            <a:r>
              <a:rPr lang="en-US" sz="1800" b="1" dirty="0" err="1"/>
              <a:t>println</a:t>
            </a:r>
            <a:r>
              <a:rPr lang="en-US" sz="1800" b="1" dirty="0"/>
              <a:t>(mike)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DFBF4-916D-4EEC-B6F1-A468D74BF953}"/>
              </a:ext>
            </a:extLst>
          </p:cNvPr>
          <p:cNvSpPr txBox="1"/>
          <p:nvPr/>
        </p:nvSpPr>
        <p:spPr>
          <a:xfrm>
            <a:off x="2743200" y="5029200"/>
            <a:ext cx="501059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Employee name = Mike salary = 65000.0</a:t>
            </a:r>
          </a:p>
        </p:txBody>
      </p:sp>
    </p:spTree>
    <p:extLst>
      <p:ext uri="{BB962C8B-B14F-4D97-AF65-F5344CB8AC3E}">
        <p14:creationId xmlns:p14="http://schemas.microsoft.com/office/powerpoint/2010/main" val="385491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B18F-C18B-4EFF-9411-5FE7AB96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Superclass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8886C-A741-461D-A0F7-7C838E23C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the primary constructor of a subclass can call a superclass constructor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A2139-1105-490F-8248-F166BEBD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ED4F7-967F-49B1-8BD7-94D0AFD52EEF}"/>
              </a:ext>
            </a:extLst>
          </p:cNvPr>
          <p:cNvSpPr txBox="1"/>
          <p:nvPr/>
        </p:nvSpPr>
        <p:spPr>
          <a:xfrm>
            <a:off x="838200" y="2514600"/>
            <a:ext cx="7620000" cy="34163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class Person(</a:t>
            </a:r>
            <a:r>
              <a:rPr lang="en-US" sz="1800" dirty="0" err="1"/>
              <a:t>val</a:t>
            </a:r>
            <a:r>
              <a:rPr lang="en-US" sz="1800" dirty="0"/>
              <a:t> name: String, </a:t>
            </a:r>
            <a:r>
              <a:rPr lang="en-US" sz="1800" dirty="0" err="1"/>
              <a:t>val</a:t>
            </a:r>
            <a:r>
              <a:rPr lang="en-US" sz="1800" dirty="0"/>
              <a:t> age: </a:t>
            </a:r>
            <a:r>
              <a:rPr lang="en-US" sz="1800" dirty="0" err="1"/>
              <a:t>Int</a:t>
            </a:r>
            <a:r>
              <a:rPr lang="en-US" sz="1800" dirty="0"/>
              <a:t>) {</a:t>
            </a:r>
          </a:p>
          <a:p>
            <a:r>
              <a:rPr lang="en-US" sz="1800" dirty="0"/>
              <a:t>  override def </a:t>
            </a:r>
            <a:r>
              <a:rPr lang="en-US" sz="1800" dirty="0" err="1"/>
              <a:t>toString</a:t>
            </a:r>
            <a:r>
              <a:rPr lang="en-US" sz="1800" dirty="0"/>
              <a:t> = "name = " + name + ", age = " + age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dirty="0"/>
              <a:t>class </a:t>
            </a:r>
            <a:r>
              <a:rPr lang="en-US" sz="1800" b="1" dirty="0"/>
              <a:t>Employee(name: String, age: </a:t>
            </a:r>
            <a:r>
              <a:rPr lang="en-US" sz="1800" b="1" dirty="0" err="1"/>
              <a:t>Int</a:t>
            </a:r>
            <a:r>
              <a:rPr lang="en-US" sz="1800" b="1" dirty="0"/>
              <a:t>, </a:t>
            </a:r>
            <a:r>
              <a:rPr lang="en-US" sz="1800" b="1" dirty="0" err="1"/>
              <a:t>val</a:t>
            </a:r>
            <a:r>
              <a:rPr lang="en-US" sz="1800" b="1" dirty="0"/>
              <a:t> salary : Double) extends</a:t>
            </a:r>
          </a:p>
          <a:p>
            <a:r>
              <a:rPr lang="en-US" sz="1800" dirty="0"/>
              <a:t>  </a:t>
            </a:r>
            <a:r>
              <a:rPr lang="en-US" sz="1800" b="1" dirty="0"/>
              <a:t>Person(name, age) </a:t>
            </a:r>
            <a:r>
              <a:rPr lang="en-US" sz="1800" dirty="0"/>
              <a:t>{</a:t>
            </a:r>
          </a:p>
          <a:p>
            <a:r>
              <a:rPr lang="en-US" sz="1800" dirty="0"/>
              <a:t>  override def </a:t>
            </a:r>
            <a:r>
              <a:rPr lang="en-US" sz="1800" dirty="0" err="1"/>
              <a:t>toString</a:t>
            </a:r>
            <a:r>
              <a:rPr lang="en-US" sz="1800" dirty="0"/>
              <a:t> = </a:t>
            </a:r>
            <a:r>
              <a:rPr lang="en-US" sz="1800" dirty="0" err="1"/>
              <a:t>super.toString</a:t>
            </a:r>
            <a:r>
              <a:rPr lang="en-US" sz="1800" dirty="0"/>
              <a:t> + " salary = " + salary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dirty="0" err="1"/>
              <a:t>val</a:t>
            </a:r>
            <a:r>
              <a:rPr lang="en-US" sz="1800" dirty="0"/>
              <a:t> mike = new Employee("Mike", 21, 65000)</a:t>
            </a:r>
          </a:p>
          <a:p>
            <a:r>
              <a:rPr lang="en-US" sz="1800" dirty="0" err="1"/>
              <a:t>println</a:t>
            </a:r>
            <a:r>
              <a:rPr lang="en-US" sz="1800" dirty="0"/>
              <a:t>(mike)  </a:t>
            </a:r>
          </a:p>
          <a:p>
            <a:r>
              <a:rPr lang="en-US" sz="1800" dirty="0"/>
              <a:t>//name = Mike, age = 21 salary = 65000.0</a:t>
            </a:r>
          </a:p>
        </p:txBody>
      </p:sp>
    </p:spTree>
    <p:extLst>
      <p:ext uri="{BB962C8B-B14F-4D97-AF65-F5344CB8AC3E}">
        <p14:creationId xmlns:p14="http://schemas.microsoft.com/office/powerpoint/2010/main" val="182420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7BFA-7C99-473A-BA4E-9B847A17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3C322-F547-429B-8855-87751CB00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 has traits instead of interfaces</a:t>
            </a:r>
          </a:p>
          <a:p>
            <a:r>
              <a:rPr lang="en-US" dirty="0"/>
              <a:t>A trait can have abstract and </a:t>
            </a:r>
            <a:r>
              <a:rPr lang="en-US" b="1" dirty="0"/>
              <a:t>concrete</a:t>
            </a:r>
            <a:r>
              <a:rPr lang="en-US" dirty="0"/>
              <a:t> methods and fields </a:t>
            </a:r>
          </a:p>
          <a:p>
            <a:r>
              <a:rPr lang="en-US" dirty="0"/>
              <a:t>A class can inherit from only one class but it can inherit from any number of traits</a:t>
            </a:r>
          </a:p>
          <a:p>
            <a:r>
              <a:rPr lang="en-US" dirty="0"/>
              <a:t>Syntax to inherit from multiple traits:</a:t>
            </a:r>
            <a:br>
              <a:rPr lang="en-US" dirty="0"/>
            </a:br>
            <a:r>
              <a:rPr lang="en-US" dirty="0"/>
              <a:t>class C </a:t>
            </a:r>
            <a:r>
              <a:rPr lang="en-US" b="1" dirty="0"/>
              <a:t>extends</a:t>
            </a:r>
            <a:r>
              <a:rPr lang="en-US" dirty="0"/>
              <a:t> T1 </a:t>
            </a:r>
            <a:r>
              <a:rPr lang="en-US" b="1" dirty="0"/>
              <a:t>with</a:t>
            </a:r>
            <a:r>
              <a:rPr lang="en-US" dirty="0"/>
              <a:t> T2 </a:t>
            </a:r>
            <a:r>
              <a:rPr lang="en-US" b="1" dirty="0"/>
              <a:t>with</a:t>
            </a:r>
            <a:r>
              <a:rPr lang="en-US" dirty="0"/>
              <a:t> T3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93C19-C5CB-4031-B032-B29B6B15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3963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5405-458C-4A9F-8F2A-0B5BE824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4FE48-4281-4F01-BEC0-496BA7E3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EE393-3105-4A76-837F-ABEFF600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9606E-870C-4509-853A-C43946D23374}"/>
              </a:ext>
            </a:extLst>
          </p:cNvPr>
          <p:cNvSpPr txBox="1"/>
          <p:nvPr/>
        </p:nvSpPr>
        <p:spPr>
          <a:xfrm>
            <a:off x="762000" y="1371600"/>
            <a:ext cx="7068879" cy="44012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trait Shape {</a:t>
            </a:r>
          </a:p>
          <a:p>
            <a:r>
              <a:rPr lang="en-US" sz="2000" dirty="0"/>
              <a:t>  def area():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class Square(length: </a:t>
            </a:r>
            <a:r>
              <a:rPr lang="en-US" sz="2000" dirty="0" err="1"/>
              <a:t>Int</a:t>
            </a:r>
            <a:r>
              <a:rPr lang="en-US" sz="2000" dirty="0"/>
              <a:t>) </a:t>
            </a:r>
            <a:r>
              <a:rPr lang="en-US" sz="2000" b="1" dirty="0"/>
              <a:t>extends</a:t>
            </a:r>
            <a:r>
              <a:rPr lang="en-US" sz="2000" dirty="0"/>
              <a:t> Shape {</a:t>
            </a:r>
          </a:p>
          <a:p>
            <a:r>
              <a:rPr lang="en-US" sz="2000" dirty="0"/>
              <a:t>  def area = length * length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class Rectangle(length: </a:t>
            </a:r>
            <a:r>
              <a:rPr lang="en-US" sz="2000" dirty="0" err="1"/>
              <a:t>Int</a:t>
            </a:r>
            <a:r>
              <a:rPr lang="en-US" sz="2000" dirty="0"/>
              <a:t>, width: </a:t>
            </a:r>
            <a:r>
              <a:rPr lang="en-US" sz="2000" dirty="0" err="1"/>
              <a:t>Int</a:t>
            </a:r>
            <a:r>
              <a:rPr lang="en-US" sz="2000" dirty="0"/>
              <a:t>) extends Shape {</a:t>
            </a:r>
          </a:p>
          <a:p>
            <a:r>
              <a:rPr lang="en-US" sz="2000" dirty="0"/>
              <a:t>  def area = length * width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 err="1"/>
              <a:t>val</a:t>
            </a:r>
            <a:r>
              <a:rPr lang="en-US" sz="2000" dirty="0"/>
              <a:t> square = new Square(10)</a:t>
            </a:r>
          </a:p>
          <a:p>
            <a:r>
              <a:rPr lang="en-US" sz="2000" dirty="0" err="1"/>
              <a:t>println</a:t>
            </a:r>
            <a:r>
              <a:rPr lang="en-US" sz="2000" dirty="0"/>
              <a:t>(</a:t>
            </a:r>
            <a:r>
              <a:rPr lang="en-US" sz="2000" dirty="0" err="1"/>
              <a:t>square.area</a:t>
            </a:r>
            <a:r>
              <a:rPr lang="en-US" sz="2000" dirty="0"/>
              <a:t>) //100</a:t>
            </a:r>
          </a:p>
        </p:txBody>
      </p:sp>
    </p:spTree>
    <p:extLst>
      <p:ext uri="{BB962C8B-B14F-4D97-AF65-F5344CB8AC3E}">
        <p14:creationId xmlns:p14="http://schemas.microsoft.com/office/powerpoint/2010/main" val="254161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C752-39E7-46D0-95E5-5F45992D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AE977-C1F4-4CD4-BF9E-5F550889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B126F8F-EFD1-4420-9742-A11EECD202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1649511"/>
          <a:ext cx="6019800" cy="4236471"/>
        </p:xfrm>
        <a:graphic>
          <a:graphicData uri="http://schemas.openxmlformats.org/drawingml/2006/table">
            <a:tbl>
              <a:tblPr firstRow="1" firstCol="1" bandRow="1"/>
              <a:tblGrid>
                <a:gridCol w="2335832">
                  <a:extLst>
                    <a:ext uri="{9D8B030D-6E8A-4147-A177-3AD203B41FA5}">
                      <a16:colId xmlns:a16="http://schemas.microsoft.com/office/drawing/2014/main" val="3804500885"/>
                    </a:ext>
                  </a:extLst>
                </a:gridCol>
                <a:gridCol w="3683968">
                  <a:extLst>
                    <a:ext uri="{9D8B030D-6E8A-4147-A177-3AD203B41FA5}">
                      <a16:colId xmlns:a16="http://schemas.microsoft.com/office/drawing/2014/main" val="197195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Narrow-Bold"/>
                          <a:ea typeface="Calibri" panose="020F0502020204030204" pitchFamily="34" charset="0"/>
                          <a:cs typeface="ArialNarrow-Bold"/>
                        </a:rPr>
                        <a:t>Variable Type 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Narrow-Bold"/>
                          <a:ea typeface="Calibri" panose="020F0502020204030204" pitchFamily="34" charset="0"/>
                          <a:cs typeface="ArialNarrow-Bold"/>
                        </a:rPr>
                        <a:t>Description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373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UtopiaStd-Regular"/>
                          <a:ea typeface="Calibri" panose="020F0502020204030204" pitchFamily="34" charset="0"/>
                          <a:cs typeface="UtopiaStd-Regular"/>
                        </a:rPr>
                        <a:t>8-bit signed integer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5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UtopiaStd-Regular"/>
                          <a:ea typeface="Calibri" panose="020F0502020204030204" pitchFamily="34" charset="0"/>
                          <a:cs typeface="UtopiaStd-Regular"/>
                        </a:rPr>
                        <a:t>16-bit signed integer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781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UtopiaStd-Regular"/>
                          <a:ea typeface="Calibri" panose="020F0502020204030204" pitchFamily="34" charset="0"/>
                          <a:cs typeface="UtopiaStd-Regular"/>
                        </a:rPr>
                        <a:t>32-bit signed integer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770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UtopiaStd-Regular"/>
                          <a:ea typeface="Calibri" panose="020F0502020204030204" pitchFamily="34" charset="0"/>
                          <a:cs typeface="UtopiaStd-Regular"/>
                        </a:rPr>
                        <a:t>64-bit signed integer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05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UtopiaStd-Regular"/>
                          <a:ea typeface="Calibri" panose="020F0502020204030204" pitchFamily="34" charset="0"/>
                          <a:cs typeface="UtopiaStd-Regular"/>
                        </a:rPr>
                        <a:t>32-bit single precision float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789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Double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UtopiaStd-Regular"/>
                          <a:ea typeface="Calibri" panose="020F0502020204030204" pitchFamily="34" charset="0"/>
                          <a:cs typeface="UtopiaStd-Regular"/>
                        </a:rPr>
                        <a:t>64-bit double precision float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UtopiaStd-Regular"/>
                          <a:ea typeface="Calibri" panose="020F0502020204030204" pitchFamily="34" charset="0"/>
                          <a:cs typeface="UtopiaStd-Regular"/>
                        </a:rPr>
                        <a:t>16-bit unsigned Unicode character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300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UtopiaStd-Regular"/>
                          <a:ea typeface="Calibri" panose="020F0502020204030204" pitchFamily="34" charset="0"/>
                          <a:cs typeface="UtopiaStd-Regular"/>
                        </a:rPr>
                        <a:t>A sequence of Chars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160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UtopiaStd-Regular"/>
                          <a:ea typeface="Calibri" panose="020F0502020204030204" pitchFamily="34" charset="0"/>
                          <a:cs typeface="UtopiaStd-Regular"/>
                        </a:rPr>
                        <a:t>true or false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183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088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173B6-1614-4628-948E-35185922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A030F-25FF-4694-B30B-54FF82479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 has 7 numeric types and a Boolean type</a:t>
            </a:r>
          </a:p>
          <a:p>
            <a:r>
              <a:rPr lang="en-US" dirty="0"/>
              <a:t>Each type in Scala is implemented as a class</a:t>
            </a:r>
          </a:p>
          <a:p>
            <a:r>
              <a:rPr lang="en-US" dirty="0"/>
              <a:t>We  can invoke methods on numbers</a:t>
            </a:r>
          </a:p>
          <a:p>
            <a:pPr lvl="1"/>
            <a:r>
              <a:rPr lang="en-US" dirty="0"/>
              <a:t>1.toString() //yields the string "1" </a:t>
            </a:r>
          </a:p>
          <a:p>
            <a:pPr lvl="1"/>
            <a:r>
              <a:rPr lang="en-US" dirty="0"/>
              <a:t>99.44.toInt //yields 99 </a:t>
            </a:r>
          </a:p>
          <a:p>
            <a:pPr lvl="1"/>
            <a:r>
              <a:rPr lang="en-US" dirty="0"/>
              <a:t>1.to(10) // yields the Range(1, 2, 3, …, 10)</a:t>
            </a:r>
          </a:p>
          <a:p>
            <a:pPr lvl="1"/>
            <a:r>
              <a:rPr lang="en-US" dirty="0"/>
              <a:t>2.3.getClass.getSimpleName //res26: String = double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9E5FC-63E7-41C3-9AA1-4CCF1F58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45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19B1-BA19-4437-907B-FD70B6D8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BF20-D7EA-4BD8-91C2-0E1470908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mutable vs. immutable </a:t>
            </a:r>
          </a:p>
          <a:p>
            <a:r>
              <a:rPr lang="en-US" sz="2400" dirty="0"/>
              <a:t>Use </a:t>
            </a:r>
            <a:r>
              <a:rPr lang="en-US" sz="2400" b="1" dirty="0" err="1"/>
              <a:t>var</a:t>
            </a:r>
            <a:r>
              <a:rPr lang="en-US" sz="2400" dirty="0"/>
              <a:t> to declared a mutable variable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dirty="0" err="1"/>
              <a:t>var</a:t>
            </a:r>
            <a:r>
              <a:rPr lang="en-US" sz="2400" dirty="0"/>
              <a:t> x = 10</a:t>
            </a:r>
          </a:p>
          <a:p>
            <a:pPr marL="0" indent="0">
              <a:buNone/>
            </a:pPr>
            <a:r>
              <a:rPr lang="en-US" sz="2400" dirty="0"/>
              <a:t>     x = 20</a:t>
            </a:r>
            <a:endParaRPr lang="en-US" sz="2000" dirty="0"/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Use </a:t>
            </a:r>
            <a:r>
              <a:rPr lang="en-US" sz="2400" b="1" dirty="0" err="1"/>
              <a:t>val</a:t>
            </a:r>
            <a:r>
              <a:rPr lang="en-US" sz="2400" dirty="0"/>
              <a:t> to declare an immutable variable</a:t>
            </a:r>
            <a:endParaRPr lang="en-US" sz="24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val</a:t>
            </a:r>
            <a:r>
              <a:rPr lang="en-US" sz="2000" dirty="0"/>
              <a:t> x = 10</a:t>
            </a:r>
          </a:p>
          <a:p>
            <a:pPr marL="0" indent="0">
              <a:buNone/>
            </a:pPr>
            <a:r>
              <a:rPr lang="en-US" sz="2000" dirty="0"/>
              <a:t>      x = 20  //error </a:t>
            </a:r>
            <a:endParaRPr lang="en-US" sz="2000" b="1" dirty="0"/>
          </a:p>
          <a:p>
            <a:endParaRPr lang="en-US" sz="2400" b="1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30FB3-B53F-4AE0-BEA9-462BB4FD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6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10C7-9699-4B36-8B51-338E24DF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08C1-73BF-4248-A763-B5A92B7D1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semicolon at the end of a statement is optional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val</a:t>
            </a:r>
            <a:r>
              <a:rPr lang="en-US" dirty="0"/>
              <a:t> y = 10;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val</a:t>
            </a:r>
            <a:r>
              <a:rPr lang="en-US" dirty="0"/>
              <a:t> y = 10  // Equivalent</a:t>
            </a:r>
          </a:p>
          <a:p>
            <a:r>
              <a:rPr lang="en-US" dirty="0"/>
              <a:t>the compiler infers type wherever possible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val</a:t>
            </a:r>
            <a:r>
              <a:rPr lang="en-US" dirty="0"/>
              <a:t> y = 10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val</a:t>
            </a:r>
            <a:r>
              <a:rPr lang="en-US" dirty="0"/>
              <a:t> y: </a:t>
            </a:r>
            <a:r>
              <a:rPr lang="en-US" dirty="0" err="1"/>
              <a:t>Int</a:t>
            </a:r>
            <a:r>
              <a:rPr lang="en-US" dirty="0"/>
              <a:t> = 10</a:t>
            </a:r>
          </a:p>
          <a:p>
            <a:r>
              <a:rPr lang="en-US" dirty="0"/>
              <a:t>Scala is a statically typed language, so everything has a type</a:t>
            </a:r>
            <a:br>
              <a:rPr lang="en-US" dirty="0"/>
            </a:br>
            <a:r>
              <a:rPr lang="en-US" dirty="0"/>
              <a:t>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69FCA-46F7-4EE9-8876-53F5B784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3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7DB1-72D2-48E1-8194-4933AD57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1589-ED4C-4B3A-8A7D-84CB5A35A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</a:t>
            </a:r>
            <a:r>
              <a:rPr lang="en-US" b="1" dirty="0" err="1"/>
              <a:t>val</a:t>
            </a:r>
            <a:r>
              <a:rPr lang="en-US" dirty="0"/>
              <a:t> is declared as lazy, its initialization is deferred until it is needed </a:t>
            </a:r>
          </a:p>
          <a:p>
            <a:r>
              <a:rPr lang="en-US" dirty="0"/>
              <a:t>Syntax:</a:t>
            </a:r>
            <a:br>
              <a:rPr lang="en-US" dirty="0"/>
            </a:br>
            <a:r>
              <a:rPr lang="en-US" dirty="0"/>
              <a:t>lazy </a:t>
            </a:r>
            <a:r>
              <a:rPr lang="en-US" dirty="0" err="1"/>
              <a:t>val</a:t>
            </a:r>
            <a:r>
              <a:rPr lang="en-US" dirty="0"/>
              <a:t> x = 10</a:t>
            </a:r>
          </a:p>
          <a:p>
            <a:r>
              <a:rPr lang="en-US" dirty="0"/>
              <a:t>Initialization will take place when x is used </a:t>
            </a:r>
            <a:br>
              <a:rPr lang="en-US" dirty="0"/>
            </a:br>
            <a:r>
              <a:rPr lang="en-US" dirty="0"/>
              <a:t>print( x + 5) </a:t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y = x + 2</a:t>
            </a:r>
          </a:p>
          <a:p>
            <a:r>
              <a:rPr lang="en-US" dirty="0"/>
              <a:t>Notice: only </a:t>
            </a:r>
            <a:r>
              <a:rPr lang="en-US" dirty="0" err="1"/>
              <a:t>vals</a:t>
            </a:r>
            <a:r>
              <a:rPr lang="en-US" dirty="0"/>
              <a:t> can be lazy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F061A-09E2-428C-A64A-56D0B854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5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F702-F957-43C1-9A08-6071BCFF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Arithmetic and Operator Overloading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0E3B2-0798-4582-B20B-CB20586C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Scala has the same arithmetic operators as other languages: + - * / %</a:t>
            </a:r>
          </a:p>
          <a:p>
            <a:r>
              <a:rPr lang="en-US" sz="2400" dirty="0"/>
              <a:t>In Scala, operators are actually methods    </a:t>
            </a:r>
          </a:p>
          <a:p>
            <a:pPr marL="0" indent="0">
              <a:buNone/>
            </a:pPr>
            <a:r>
              <a:rPr lang="en-US" sz="2400" dirty="0"/>
              <a:t>       a + b </a:t>
            </a:r>
            <a:br>
              <a:rPr lang="en-US" sz="2400" dirty="0"/>
            </a:br>
            <a:r>
              <a:rPr lang="en-US" sz="2400" dirty="0"/>
              <a:t>    is a shorthand for </a:t>
            </a:r>
            <a:br>
              <a:rPr lang="en-US" sz="2400" dirty="0"/>
            </a:br>
            <a:r>
              <a:rPr lang="en-US" sz="2400" dirty="0"/>
              <a:t>       a.+(b)</a:t>
            </a:r>
          </a:p>
          <a:p>
            <a:r>
              <a:rPr lang="en-US" sz="2400" dirty="0"/>
              <a:t>In general, these are equivalent: </a:t>
            </a:r>
            <a:br>
              <a:rPr lang="en-US" sz="2400" dirty="0"/>
            </a:br>
            <a:r>
              <a:rPr lang="en-US" sz="2400" dirty="0"/>
              <a:t>    a method b 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a.method</a:t>
            </a:r>
            <a:r>
              <a:rPr lang="en-US" sz="2400" dirty="0"/>
              <a:t>(b)</a:t>
            </a:r>
          </a:p>
          <a:p>
            <a:r>
              <a:rPr lang="en-US" sz="2400" dirty="0"/>
              <a:t>So, 1.to(10) can be written as 1 to 10 </a:t>
            </a:r>
          </a:p>
          <a:p>
            <a:r>
              <a:rPr lang="en-US" sz="2400" dirty="0"/>
              <a:t>There is no ++ or – – in Scala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F4FF5-567C-486E-BC5F-D2ADDB59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9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49AB-2468-43A3-A4C7-2A3E8B0E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Calling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29F9B-5DA1-409B-B77A-DD3EADF1B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calling a method that has no parameters, don’t use parentheses after method’s name</a:t>
            </a:r>
          </a:p>
          <a:p>
            <a:r>
              <a:rPr lang="en-US" dirty="0"/>
              <a:t>Ex: the method </a:t>
            </a:r>
            <a:r>
              <a:rPr lang="en-US" b="1" dirty="0"/>
              <a:t>sorted</a:t>
            </a:r>
            <a:r>
              <a:rPr lang="en-US" dirty="0"/>
              <a:t>, yields a new string with the letters in sorted order</a:t>
            </a:r>
          </a:p>
          <a:p>
            <a:pPr marL="0" indent="0">
              <a:buNone/>
            </a:pPr>
            <a:r>
              <a:rPr lang="en-US" dirty="0"/>
              <a:t>      "</a:t>
            </a:r>
            <a:r>
              <a:rPr lang="en-US" dirty="0" err="1"/>
              <a:t>Bonjour".sorted</a:t>
            </a:r>
            <a:r>
              <a:rPr lang="en-US" dirty="0"/>
              <a:t> // Yields the string "</a:t>
            </a:r>
            <a:r>
              <a:rPr lang="en-US" dirty="0" err="1"/>
              <a:t>Bjnooru</a:t>
            </a:r>
            <a:r>
              <a:rPr lang="en-US" dirty="0"/>
              <a:t>“</a:t>
            </a:r>
          </a:p>
          <a:p>
            <a:r>
              <a:rPr lang="en-US" dirty="0"/>
              <a:t>The rule of thumb is that a parameter-less method that doesn’t modify the object  has no parentheses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05285-ABEC-411C-99BE-F93EAF0D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6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7911-6273-405A-BD0F-560B16BD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402E-935B-4E69-BFFF-83E888E58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here is to learn enough Scala to write Spark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35BE1-384A-4364-BEFB-4A39D6F3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20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6951-3264-48EF-95B4-F7572396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Packages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930934-B0F3-4DB0-9F70-DA6242832E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71600"/>
                <a:ext cx="7772400" cy="4876800"/>
              </a:xfrm>
            </p:spPr>
            <p:txBody>
              <a:bodyPr/>
              <a:lstStyle/>
              <a:p>
                <a:r>
                  <a:rPr lang="en-US" sz="2400" dirty="0"/>
                  <a:t>serve same purpose as packages in Python &amp; Java or namespaces in C++</a:t>
                </a:r>
              </a:p>
              <a:p>
                <a:r>
                  <a:rPr lang="en-US" sz="2400" dirty="0"/>
                  <a:t> Allow us to avoid naming conflicts and to write shorter name </a:t>
                </a:r>
              </a:p>
              <a:p>
                <a:r>
                  <a:rPr lang="en-US" sz="2400" dirty="0"/>
                  <a:t>To print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print(</a:t>
                </a:r>
                <a:r>
                  <a:rPr lang="en-US" sz="2400" dirty="0" err="1"/>
                  <a:t>scala.math.sqrt</a:t>
                </a:r>
                <a:r>
                  <a:rPr lang="en-US" sz="2400" dirty="0"/>
                  <a:t>(4)) //</a:t>
                </a:r>
                <a:r>
                  <a:rPr lang="en-US" sz="2400" dirty="0" err="1"/>
                  <a:t>w.o</a:t>
                </a:r>
                <a:r>
                  <a:rPr lang="en-US" sz="2400" dirty="0"/>
                  <a:t>. an import statement</a:t>
                </a:r>
              </a:p>
              <a:p>
                <a:r>
                  <a:rPr lang="en-US" sz="2400" dirty="0"/>
                  <a:t>import </a:t>
                </a:r>
                <a:r>
                  <a:rPr lang="en-US" sz="2400" dirty="0" err="1"/>
                  <a:t>scala.math.sqrt</a:t>
                </a:r>
                <a:br>
                  <a:rPr lang="en-US" sz="2400" dirty="0"/>
                </a:br>
                <a:r>
                  <a:rPr lang="en-US" sz="2400" dirty="0"/>
                  <a:t>     print(sqrt(4))  //with an import statement</a:t>
                </a:r>
              </a:p>
              <a:p>
                <a:r>
                  <a:rPr lang="en-US" sz="2400" dirty="0"/>
                  <a:t>To import everything from a package use _</a:t>
                </a:r>
                <a:br>
                  <a:rPr lang="en-US" sz="2400" dirty="0"/>
                </a:br>
                <a:r>
                  <a:rPr lang="en-US" sz="2400" dirty="0"/>
                  <a:t>      import </a:t>
                </a:r>
                <a:r>
                  <a:rPr lang="en-US" sz="2400" dirty="0" err="1"/>
                  <a:t>scala.math</a:t>
                </a:r>
                <a:r>
                  <a:rPr lang="en-US" sz="2400" dirty="0"/>
                  <a:t>._</a:t>
                </a:r>
              </a:p>
              <a:p>
                <a:r>
                  <a:rPr lang="en-US" sz="2400" dirty="0"/>
                  <a:t>To import more than one member from a package use</a:t>
                </a:r>
                <a:br>
                  <a:rPr lang="en-US" sz="2400" dirty="0"/>
                </a:br>
                <a:r>
                  <a:rPr lang="en-US" sz="2400" dirty="0"/>
                  <a:t>      import </a:t>
                </a:r>
                <a:r>
                  <a:rPr lang="en-US" sz="2400" dirty="0" err="1"/>
                  <a:t>scala.math</a:t>
                </a:r>
                <a:r>
                  <a:rPr lang="en-US" sz="2400" dirty="0"/>
                  <a:t>.{max, min, cos, Pi}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930934-B0F3-4DB0-9F70-DA6242832E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71600"/>
                <a:ext cx="7772400" cy="4876800"/>
              </a:xfrm>
              <a:blipFill>
                <a:blip r:embed="rId2"/>
                <a:stretch>
                  <a:fillRect l="-1255" t="-1125" b="-4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599F4-5196-4CEE-BA34-EDDF45BB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2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A3C2-DA2C-496C-82A8-5E18C125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Packages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FD22-4A56-4A37-98BF-B5E5B8C0C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r>
              <a:rPr lang="en-US" dirty="0"/>
              <a:t>We can rename members:</a:t>
            </a:r>
            <a:br>
              <a:rPr lang="en-US" dirty="0"/>
            </a:br>
            <a:r>
              <a:rPr lang="en-US" dirty="0"/>
              <a:t>    import </a:t>
            </a:r>
            <a:r>
              <a:rPr lang="en-US" dirty="0" err="1"/>
              <a:t>scala.math</a:t>
            </a:r>
            <a:r>
              <a:rPr lang="en-US" dirty="0"/>
              <a:t>.{max =&gt; maximum}</a:t>
            </a:r>
            <a:br>
              <a:rPr lang="en-US" dirty="0"/>
            </a:br>
            <a:r>
              <a:rPr lang="en-US" dirty="0"/>
              <a:t>    print(maximum(2, 3)) </a:t>
            </a:r>
          </a:p>
          <a:p>
            <a:r>
              <a:rPr lang="en-US" dirty="0"/>
              <a:t>Every Scala program </a:t>
            </a:r>
            <a:r>
              <a:rPr lang="en-US" b="1" dirty="0"/>
              <a:t>implicitly</a:t>
            </a:r>
            <a:r>
              <a:rPr lang="en-US" dirty="0"/>
              <a:t> starts with</a:t>
            </a:r>
          </a:p>
          <a:p>
            <a:pPr marL="0" indent="0">
              <a:buNone/>
            </a:pPr>
            <a:r>
              <a:rPr lang="en-US" dirty="0"/>
              <a:t>      import </a:t>
            </a:r>
            <a:r>
              <a:rPr lang="en-US" dirty="0" err="1"/>
              <a:t>java.lang</a:t>
            </a:r>
            <a:r>
              <a:rPr lang="en-US" dirty="0"/>
              <a:t>._</a:t>
            </a:r>
          </a:p>
          <a:p>
            <a:pPr marL="0" indent="0">
              <a:buNone/>
            </a:pPr>
            <a:r>
              <a:rPr lang="en-US" dirty="0"/>
              <a:t>      import </a:t>
            </a:r>
            <a:r>
              <a:rPr lang="en-US" dirty="0" err="1"/>
              <a:t>scala</a:t>
            </a:r>
            <a:r>
              <a:rPr lang="en-US" dirty="0"/>
              <a:t>._</a:t>
            </a:r>
          </a:p>
          <a:p>
            <a:pPr marL="0" indent="0">
              <a:buNone/>
            </a:pPr>
            <a:r>
              <a:rPr lang="en-US" dirty="0"/>
              <a:t>      import </a:t>
            </a:r>
            <a:r>
              <a:rPr lang="en-US" dirty="0" err="1"/>
              <a:t>Predef</a:t>
            </a:r>
            <a:r>
              <a:rPr lang="en-US" dirty="0"/>
              <a:t>._</a:t>
            </a:r>
          </a:p>
          <a:p>
            <a:r>
              <a:rPr lang="en-US" dirty="0"/>
              <a:t>if a package starts with </a:t>
            </a:r>
            <a:r>
              <a:rPr lang="en-US" dirty="0" err="1"/>
              <a:t>scala</a:t>
            </a:r>
            <a:r>
              <a:rPr lang="en-US" dirty="0"/>
              <a:t>., you can omit the </a:t>
            </a:r>
            <a:r>
              <a:rPr lang="en-US" dirty="0" err="1"/>
              <a:t>scala</a:t>
            </a:r>
            <a:r>
              <a:rPr lang="en-US" dirty="0"/>
              <a:t> prefix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 err="1"/>
              <a:t>math.sqrt</a:t>
            </a:r>
            <a:r>
              <a:rPr lang="en-US" b="1" dirty="0"/>
              <a:t> </a:t>
            </a:r>
            <a:r>
              <a:rPr lang="en-US" dirty="0"/>
              <a:t>is as good as </a:t>
            </a:r>
            <a:r>
              <a:rPr lang="en-US" b="1"/>
              <a:t>scala.math.sqrt</a:t>
            </a:r>
            <a:r>
              <a:rPr lang="en-US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097B0-F1D8-4E76-B767-4F192D33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3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7306-0850-4786-AD70-CE4072D9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apply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C337D-57F8-464D-9A73-C1782F263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Scala, overloading the method </a:t>
            </a:r>
            <a:r>
              <a:rPr lang="en-US" b="1" dirty="0"/>
              <a:t>apply</a:t>
            </a:r>
            <a:r>
              <a:rPr lang="en-US" dirty="0"/>
              <a:t> lets us use () with many types/classes</a:t>
            </a:r>
          </a:p>
          <a:p>
            <a:r>
              <a:rPr lang="en-US" dirty="0"/>
              <a:t>Ex:  </a:t>
            </a:r>
            <a:r>
              <a:rPr lang="en-US" dirty="0" err="1"/>
              <a:t>val</a:t>
            </a:r>
            <a:r>
              <a:rPr lang="en-US" dirty="0"/>
              <a:t> s = "Hello"; s(4) //yields 'o'     </a:t>
            </a:r>
          </a:p>
          <a:p>
            <a:r>
              <a:rPr lang="en-US" dirty="0"/>
              <a:t>s(4) is a shortcut for </a:t>
            </a:r>
            <a:r>
              <a:rPr lang="en-US" dirty="0" err="1"/>
              <a:t>s.apply</a:t>
            </a:r>
            <a:r>
              <a:rPr lang="en-US" dirty="0"/>
              <a:t>(4)</a:t>
            </a:r>
          </a:p>
          <a:p>
            <a:r>
              <a:rPr lang="en-US" dirty="0"/>
              <a:t>In the class </a:t>
            </a:r>
            <a:r>
              <a:rPr lang="en-US" dirty="0" err="1"/>
              <a:t>StringOps</a:t>
            </a:r>
            <a:r>
              <a:rPr lang="en-US" dirty="0"/>
              <a:t>, you find a method </a:t>
            </a:r>
            <a:br>
              <a:rPr lang="en-US" dirty="0"/>
            </a:br>
            <a:r>
              <a:rPr lang="en-US" dirty="0"/>
              <a:t>def apply(n: </a:t>
            </a:r>
            <a:r>
              <a:rPr lang="en-US" dirty="0" err="1"/>
              <a:t>Int</a:t>
            </a:r>
            <a:r>
              <a:rPr lang="en-US" dirty="0"/>
              <a:t>): Char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6091A-DB98-417C-87D4-5123A928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11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F302-8789-4BA5-9660-73670FF0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apply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31FF3-2A9C-49C5-B6D8-031A27E80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Likewise, </a:t>
            </a:r>
            <a:r>
              <a:rPr lang="en-US" dirty="0" err="1"/>
              <a:t>BigInt</a:t>
            </a:r>
            <a:r>
              <a:rPr lang="en-US" dirty="0"/>
              <a:t>("1234567890") is a shortcut for </a:t>
            </a:r>
            <a:r>
              <a:rPr lang="en-US" dirty="0" err="1"/>
              <a:t>BigInt.apply</a:t>
            </a:r>
            <a:r>
              <a:rPr lang="en-US" dirty="0"/>
              <a:t>("1234567890")</a:t>
            </a:r>
          </a:p>
          <a:p>
            <a:r>
              <a:rPr lang="en-US" dirty="0"/>
              <a:t>It yields a new </a:t>
            </a:r>
            <a:r>
              <a:rPr lang="en-US" dirty="0" err="1"/>
              <a:t>BigInt</a:t>
            </a:r>
            <a:r>
              <a:rPr lang="en-US" dirty="0"/>
              <a:t> object</a:t>
            </a:r>
            <a:br>
              <a:rPr lang="en-US" dirty="0"/>
            </a:br>
            <a:r>
              <a:rPr lang="en-US" dirty="0" err="1"/>
              <a:t>BigInt</a:t>
            </a:r>
            <a:r>
              <a:rPr lang="en-US" dirty="0"/>
              <a:t>("1234567890") * </a:t>
            </a:r>
            <a:r>
              <a:rPr lang="en-US" dirty="0" err="1"/>
              <a:t>BigInt</a:t>
            </a:r>
            <a:r>
              <a:rPr lang="en-US" dirty="0"/>
              <a:t>("112358111321")</a:t>
            </a:r>
          </a:p>
          <a:p>
            <a:r>
              <a:rPr lang="en-US" dirty="0"/>
              <a:t>Using the apply method of a class is a common Scala idiom for constructing objects</a:t>
            </a:r>
          </a:p>
          <a:p>
            <a:r>
              <a:rPr lang="en-US" dirty="0"/>
              <a:t>For example, Array(1, 4, 9, 16) returns an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F39A7-0504-4B89-81C4-F03253CE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4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4291-31A4-4478-A8C1-7D5A4B5D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vs.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42F5E-267C-485E-A07B-601ECF22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expressions has a value</a:t>
            </a:r>
          </a:p>
          <a:p>
            <a:pPr lvl="1"/>
            <a:r>
              <a:rPr lang="en-US" dirty="0"/>
              <a:t> 2 + 3</a:t>
            </a:r>
          </a:p>
          <a:p>
            <a:r>
              <a:rPr lang="en-US" dirty="0"/>
              <a:t>A statement carries an action</a:t>
            </a:r>
          </a:p>
          <a:p>
            <a:pPr lvl="1"/>
            <a:r>
              <a:rPr lang="en-US" dirty="0"/>
              <a:t>if statement, assignment statement  </a:t>
            </a:r>
          </a:p>
          <a:p>
            <a:r>
              <a:rPr lang="en-US" dirty="0"/>
              <a:t>In Scala, almost all constructs have values </a:t>
            </a:r>
          </a:p>
          <a:p>
            <a:pPr lvl="1"/>
            <a:r>
              <a:rPr lang="en-US" dirty="0"/>
              <a:t>an </a:t>
            </a:r>
            <a:r>
              <a:rPr lang="en-US" sz="2000" dirty="0"/>
              <a:t>if </a:t>
            </a:r>
            <a:r>
              <a:rPr lang="en-US" dirty="0"/>
              <a:t>expression has a value</a:t>
            </a:r>
          </a:p>
          <a:p>
            <a:pPr lvl="1"/>
            <a:r>
              <a:rPr lang="en-US" dirty="0"/>
              <a:t>a block has a value—the value of its last expression</a:t>
            </a:r>
          </a:p>
          <a:p>
            <a:r>
              <a:rPr lang="en-US" dirty="0"/>
              <a:t>Benefit: concise and more readable code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5BDA6-B74F-4050-885A-0BE885D4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4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3012-9C9C-4A47-AA6D-F60638FF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2D30-0B91-4A10-BF49-D95A6B9DE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If/else statements have same syntax as in Java/C++</a:t>
            </a:r>
          </a:p>
          <a:p>
            <a:r>
              <a:rPr lang="en-US" dirty="0"/>
              <a:t>In Scala, an if/else has a value, namely the value of the expression that follows the if or else</a:t>
            </a:r>
          </a:p>
          <a:p>
            <a:pPr marL="0" indent="0">
              <a:buNone/>
            </a:pPr>
            <a:r>
              <a:rPr lang="en-US" dirty="0"/>
              <a:t>      if (x &gt; 0) 1 else -1 </a:t>
            </a:r>
          </a:p>
          <a:p>
            <a:r>
              <a:rPr lang="en-US" dirty="0"/>
              <a:t>This allows us to assign that value to a variable</a:t>
            </a:r>
            <a:br>
              <a:rPr lang="en-US" dirty="0"/>
            </a:br>
            <a:br>
              <a:rPr lang="en-US" dirty="0"/>
            </a:br>
            <a:r>
              <a:rPr lang="en-US" sz="2400" dirty="0" err="1"/>
              <a:t>val</a:t>
            </a:r>
            <a:r>
              <a:rPr lang="en-US" sz="2400" dirty="0"/>
              <a:t> weather = if (temperature &gt; 85) "hot" else "not hot"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63ADF-90B3-49E8-A36D-3DA0B9AE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26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3EF4-F4D5-475E-AE00-7CA6E6E0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Type/Class 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C097C-DCA9-4A54-8534-A24B7927E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Scala, every expression has a type </a:t>
            </a:r>
          </a:p>
          <a:p>
            <a:r>
              <a:rPr lang="en-US" dirty="0"/>
              <a:t>if (x &gt; 0) 1 else -1</a:t>
            </a:r>
            <a:br>
              <a:rPr lang="en-US" dirty="0"/>
            </a:br>
            <a:r>
              <a:rPr lang="en-US" dirty="0"/>
              <a:t>has type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What is the type of</a:t>
            </a:r>
            <a:br>
              <a:rPr lang="en-US" dirty="0"/>
            </a:br>
            <a:r>
              <a:rPr lang="en-US" dirty="0"/>
              <a:t>    if (x &gt; 0) "positive" else -1</a:t>
            </a:r>
          </a:p>
          <a:p>
            <a:r>
              <a:rPr lang="en-US" dirty="0"/>
              <a:t>The type of a mixed-type expression is the common supertype of both branches</a:t>
            </a:r>
          </a:p>
          <a:p>
            <a:r>
              <a:rPr lang="en-US" dirty="0"/>
              <a:t>The common supertype of String and </a:t>
            </a:r>
            <a:r>
              <a:rPr lang="en-US" dirty="0" err="1"/>
              <a:t>Int</a:t>
            </a:r>
            <a:r>
              <a:rPr lang="en-US" dirty="0"/>
              <a:t> is called </a:t>
            </a:r>
            <a:r>
              <a:rPr lang="en-US" b="1" dirty="0"/>
              <a:t>Any</a:t>
            </a:r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14137-FCD7-4A37-8C8A-06705CC5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8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6D12-4FD6-412C-BA03-CC1C4D10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Inheritance Hierarchy of Scala Classes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36CDC0-963B-43A5-8372-7BA3D74A4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83"/>
          <a:stretch/>
        </p:blipFill>
        <p:spPr>
          <a:xfrm>
            <a:off x="2197404" y="1295400"/>
            <a:ext cx="5206394" cy="4267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E20DC-237E-404D-8707-BDF7D14B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19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43EA-663D-42DA-9AB0-BE432500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Type/Class Unit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5464-D792-463B-865B-F563F098A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is the type of</a:t>
            </a:r>
            <a:br>
              <a:rPr lang="en-US" sz="2400" dirty="0"/>
            </a:br>
            <a:r>
              <a:rPr lang="en-US" sz="2400" dirty="0"/>
              <a:t>if (x &gt; 0) 1</a:t>
            </a:r>
          </a:p>
          <a:p>
            <a:r>
              <a:rPr lang="en-US" sz="2400" dirty="0"/>
              <a:t>This if statement could yield no value </a:t>
            </a:r>
          </a:p>
          <a:p>
            <a:r>
              <a:rPr lang="en-US" sz="2400" dirty="0"/>
              <a:t>Since every expression should have a</a:t>
            </a:r>
            <a:r>
              <a:rPr lang="en-US" sz="2400" i="1" dirty="0"/>
              <a:t> </a:t>
            </a:r>
            <a:r>
              <a:rPr lang="en-US" sz="2400" dirty="0"/>
              <a:t>value, Scala introduces a class </a:t>
            </a:r>
            <a:r>
              <a:rPr lang="en-US" sz="2400" b="1" dirty="0"/>
              <a:t>Unit</a:t>
            </a:r>
            <a:r>
              <a:rPr lang="en-US" sz="2400" dirty="0"/>
              <a:t> that has one value, “no value”, written as ()</a:t>
            </a:r>
          </a:p>
          <a:p>
            <a:r>
              <a:rPr lang="en-US" sz="2400" dirty="0"/>
              <a:t>The above if statement is equivalent to</a:t>
            </a:r>
          </a:p>
          <a:p>
            <a:pPr marL="0" indent="0">
              <a:buNone/>
            </a:pPr>
            <a:r>
              <a:rPr lang="en-US" sz="2400" dirty="0"/>
              <a:t>     if (x &gt; 0) 1 else ()</a:t>
            </a:r>
          </a:p>
          <a:p>
            <a:r>
              <a:rPr lang="en-US" sz="2400" dirty="0"/>
              <a:t>Think of () as a placeholder for “no useful value,” and of Unit as an analog of void in Java/C++</a:t>
            </a:r>
          </a:p>
          <a:p>
            <a:r>
              <a:rPr lang="en-US" sz="2400" dirty="0"/>
              <a:t>The supertype of </a:t>
            </a:r>
            <a:r>
              <a:rPr lang="en-US" sz="2400" dirty="0" err="1"/>
              <a:t>Int</a:t>
            </a:r>
            <a:r>
              <a:rPr lang="en-US" sz="2400" dirty="0"/>
              <a:t> and Unit is </a:t>
            </a:r>
            <a:r>
              <a:rPr lang="en-US" sz="2400" b="1" dirty="0" err="1"/>
              <a:t>AnyVal</a:t>
            </a: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280F3-9F1C-439A-9C37-A2F70A96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DD36-C70F-4511-BB3F-E61F8EF6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Block Expressions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16F35-89A4-46EC-8456-E807C485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{} makes a block of code </a:t>
            </a:r>
          </a:p>
          <a:p>
            <a:r>
              <a:rPr lang="en-US" dirty="0"/>
              <a:t>The value of a block is that of the last expression inside 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4F8CD-D00F-41F1-BA09-E9890FE8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7DFF60-82C1-4B9B-A58B-15DC9F039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24200"/>
            <a:ext cx="68865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5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E1EC-F43B-427B-8532-EF22CBE4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Scala?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9F02-947B-4B60-8AF3-D14E4FC02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 is a general-purpose programming language</a:t>
            </a:r>
          </a:p>
          <a:p>
            <a:r>
              <a:rPr lang="en-US" dirty="0"/>
              <a:t>Concise – like Python </a:t>
            </a:r>
          </a:p>
          <a:p>
            <a:r>
              <a:rPr lang="en-US" dirty="0"/>
              <a:t>Scala source code compiles to Java bytecode that runs on a Java virtual machine</a:t>
            </a:r>
          </a:p>
          <a:p>
            <a:r>
              <a:rPr lang="en-US" dirty="0"/>
              <a:t>Language interoperability with 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AA2BB-5E2B-429B-B2DF-996BADD3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05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13FC-0398-4B3D-AA09-C3F1A655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1640"/>
            <a:ext cx="7772400" cy="838200"/>
          </a:xfrm>
        </p:spPr>
        <p:txBody>
          <a:bodyPr/>
          <a:lstStyle/>
          <a:p>
            <a:r>
              <a:rPr lang="en-US" sz="4000" dirty="0"/>
              <a:t>Block Expressions and Assignments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2B8FB-5C25-47B0-BA38-90C2D2F22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19840"/>
            <a:ext cx="7772400" cy="5076160"/>
          </a:xfrm>
        </p:spPr>
        <p:txBody>
          <a:bodyPr/>
          <a:lstStyle/>
          <a:p>
            <a:r>
              <a:rPr lang="en-US" dirty="0"/>
              <a:t>In Scala, assignments have no value (i.e., Unit value)</a:t>
            </a:r>
          </a:p>
          <a:p>
            <a:r>
              <a:rPr lang="en-US" dirty="0"/>
              <a:t>So, if we have a block that ends with an assignment statement, that block has a Unit value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1A80F-E8F6-451D-BF37-9B1FAE97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D9CDD-DA3F-4C48-909C-76FF6E010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25" y="2971800"/>
            <a:ext cx="6372224" cy="257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5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2546-D26D-4C13-83CD-3EB614D2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Remark on Chained Assignments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A5929-E289-4205-AA05-44B38862B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5181600" cy="4572000"/>
          </a:xfrm>
        </p:spPr>
        <p:txBody>
          <a:bodyPr/>
          <a:lstStyle/>
          <a:p>
            <a:r>
              <a:rPr lang="en-US" sz="2400" dirty="0"/>
              <a:t>Do not use chain assignments in Scala</a:t>
            </a:r>
          </a:p>
          <a:p>
            <a:pPr marL="0" indent="0">
              <a:buNone/>
            </a:pPr>
            <a:r>
              <a:rPr lang="en-US" sz="2400" dirty="0"/>
              <a:t>       x = y = 1 // No</a:t>
            </a:r>
          </a:p>
          <a:p>
            <a:r>
              <a:rPr lang="en-US" sz="2400" dirty="0"/>
              <a:t>The value of y is 1 </a:t>
            </a:r>
          </a:p>
          <a:p>
            <a:r>
              <a:rPr lang="en-US" sz="2400" dirty="0"/>
              <a:t>The expression y = 1 has Unit value </a:t>
            </a:r>
          </a:p>
          <a:p>
            <a:r>
              <a:rPr lang="en-US" sz="2400" dirty="0"/>
              <a:t>If syntax allows it, x would have a Unit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E75F6-415E-417F-96DB-7BEC28B2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19F565-34A1-449C-B660-1AF5B2AD6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310" y="1524000"/>
            <a:ext cx="2737890" cy="432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3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BEFF-8445-4CE3-A720-F05339DF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EDCE7-C0BE-404A-8978-9E33B25A4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print() and </a:t>
            </a:r>
            <a:r>
              <a:rPr lang="en-US" dirty="0" err="1"/>
              <a:t>println</a:t>
            </a:r>
            <a:r>
              <a:rPr lang="en-US" dirty="0"/>
              <a:t>()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Scala has </a:t>
            </a:r>
            <a:r>
              <a:rPr lang="en-US" dirty="0" err="1"/>
              <a:t>printf</a:t>
            </a:r>
            <a:r>
              <a:rPr lang="en-US" dirty="0"/>
              <a:t>() with a C-style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E4C46-FB49-44BF-845B-F538DA0B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8A11B-5395-4E8A-A9A6-D6B9444E49C6}"/>
              </a:ext>
            </a:extLst>
          </p:cNvPr>
          <p:cNvSpPr txBox="1"/>
          <p:nvPr/>
        </p:nvSpPr>
        <p:spPr>
          <a:xfrm>
            <a:off x="1676400" y="2133600"/>
            <a:ext cx="4267200" cy="830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val x = 3; val y = 5</a:t>
            </a:r>
          </a:p>
          <a:p>
            <a:r>
              <a:rPr lang="es-ES" dirty="0" err="1"/>
              <a:t>println</a:t>
            </a:r>
            <a:r>
              <a:rPr lang="es-ES" dirty="0"/>
              <a:t>(x + y) //outputs: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E75E7F-88A9-43E5-9F7D-D00E4AC4A376}"/>
              </a:ext>
            </a:extLst>
          </p:cNvPr>
          <p:cNvSpPr txBox="1"/>
          <p:nvPr/>
        </p:nvSpPr>
        <p:spPr>
          <a:xfrm>
            <a:off x="762000" y="3786341"/>
            <a:ext cx="7620000" cy="12003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val</a:t>
            </a:r>
            <a:r>
              <a:rPr lang="en-US" dirty="0"/>
              <a:t> name = "Mark"; </a:t>
            </a:r>
            <a:r>
              <a:rPr lang="en-US" dirty="0" err="1"/>
              <a:t>val</a:t>
            </a:r>
            <a:r>
              <a:rPr lang="en-US" dirty="0"/>
              <a:t> age = 5</a:t>
            </a:r>
          </a:p>
          <a:p>
            <a:r>
              <a:rPr lang="en-US" dirty="0" err="1"/>
              <a:t>printf</a:t>
            </a:r>
            <a:r>
              <a:rPr lang="en-US" dirty="0"/>
              <a:t>("Hello %4s! Your are %5d years old.\n", name, age);</a:t>
            </a:r>
          </a:p>
          <a:p>
            <a:r>
              <a:rPr lang="en-US" dirty="0"/>
              <a:t>//Hello Mark! Your are     5 years old.</a:t>
            </a:r>
          </a:p>
        </p:txBody>
      </p:sp>
    </p:spTree>
    <p:extLst>
      <p:ext uri="{BB962C8B-B14F-4D97-AF65-F5344CB8AC3E}">
        <p14:creationId xmlns:p14="http://schemas.microsoft.com/office/powerpoint/2010/main" val="1732685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372B-1AE2-4A07-9A00-9CE31ACB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Input and Output - String Interpolations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CDED-2C78-46FA-B400-414DB2B67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use string interpolation</a:t>
            </a:r>
          </a:p>
          <a:p>
            <a:r>
              <a:rPr lang="en-US" dirty="0"/>
              <a:t>A formatted string can contain expressions and format directives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97235-DBBB-43E5-B972-0629D435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5BC38-4F8E-4C02-973F-02718414F2F2}"/>
              </a:ext>
            </a:extLst>
          </p:cNvPr>
          <p:cNvSpPr txBox="1"/>
          <p:nvPr/>
        </p:nvSpPr>
        <p:spPr>
          <a:xfrm>
            <a:off x="838200" y="3025170"/>
            <a:ext cx="7620000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val</a:t>
            </a:r>
            <a:r>
              <a:rPr lang="en-US" dirty="0"/>
              <a:t> name = "Mark"; </a:t>
            </a:r>
            <a:r>
              <a:rPr lang="en-US" dirty="0" err="1"/>
              <a:t>val</a:t>
            </a:r>
            <a:r>
              <a:rPr lang="en-US" dirty="0"/>
              <a:t> age = 5</a:t>
            </a:r>
          </a:p>
          <a:p>
            <a:r>
              <a:rPr lang="en-US" dirty="0"/>
              <a:t>print(</a:t>
            </a:r>
            <a:r>
              <a:rPr lang="en-US" dirty="0" err="1"/>
              <a:t>f"Hello</a:t>
            </a:r>
            <a:r>
              <a:rPr lang="en-US" dirty="0"/>
              <a:t>, $name! In six months, you'll be ${age + 0.5}%7.2f years </a:t>
            </a:r>
            <a:r>
              <a:rPr lang="en-US" dirty="0" err="1"/>
              <a:t>old.%n</a:t>
            </a:r>
            <a:r>
              <a:rPr lang="en-US" dirty="0"/>
              <a:t>")</a:t>
            </a:r>
          </a:p>
          <a:p>
            <a:r>
              <a:rPr lang="en-US" dirty="0"/>
              <a:t>//Hello, Mark! In six months, you'll be    5.50 years old.</a:t>
            </a:r>
          </a:p>
        </p:txBody>
      </p:sp>
    </p:spTree>
    <p:extLst>
      <p:ext uri="{BB962C8B-B14F-4D97-AF65-F5344CB8AC3E}">
        <p14:creationId xmlns:p14="http://schemas.microsoft.com/office/powerpoint/2010/main" val="3235672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372B-1AE2-4A07-9A00-9CE31ACB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74" y="152400"/>
            <a:ext cx="7772400" cy="838200"/>
          </a:xfrm>
        </p:spPr>
        <p:txBody>
          <a:bodyPr/>
          <a:lstStyle/>
          <a:p>
            <a:r>
              <a:rPr lang="en-US" sz="3600" dirty="0"/>
              <a:t>String Interpolations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CDED-2C78-46FA-B400-414DB2B67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74" y="1143000"/>
            <a:ext cx="7954926" cy="5029200"/>
          </a:xfrm>
        </p:spPr>
        <p:txBody>
          <a:bodyPr/>
          <a:lstStyle/>
          <a:p>
            <a:r>
              <a:rPr lang="en-US" sz="2400" dirty="0"/>
              <a:t>With prefix s, a string can contain expressions but not format directives. Escape sequences are evaluated.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97235-DBBB-43E5-B972-0629D435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5BC38-4F8E-4C02-973F-02718414F2F2}"/>
              </a:ext>
            </a:extLst>
          </p:cNvPr>
          <p:cNvSpPr txBox="1"/>
          <p:nvPr/>
        </p:nvSpPr>
        <p:spPr>
          <a:xfrm>
            <a:off x="868326" y="2072938"/>
            <a:ext cx="7620000" cy="39087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val</a:t>
            </a:r>
            <a:r>
              <a:rPr lang="en-US" sz="2000" dirty="0"/>
              <a:t> name = "Mark"; </a:t>
            </a:r>
            <a:r>
              <a:rPr lang="en-US" sz="2000" dirty="0" err="1"/>
              <a:t>val</a:t>
            </a:r>
            <a:r>
              <a:rPr lang="en-US" sz="2000" dirty="0"/>
              <a:t> age = 5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f"Hello</a:t>
            </a:r>
            <a:r>
              <a:rPr lang="en-US" sz="2000" dirty="0"/>
              <a:t>, $name! In six months, you'll be ${age + 0.5}%7.2f years </a:t>
            </a:r>
            <a:r>
              <a:rPr lang="en-US" sz="2000" dirty="0" err="1"/>
              <a:t>old.%n</a:t>
            </a:r>
            <a:r>
              <a:rPr lang="en-US" sz="2000" dirty="0"/>
              <a:t>")</a:t>
            </a:r>
          </a:p>
          <a:p>
            <a:r>
              <a:rPr lang="en-US" sz="2000" dirty="0"/>
              <a:t>//Hello, Mark! In six months, you'll be    5.50 years old.</a:t>
            </a:r>
          </a:p>
          <a:p>
            <a:r>
              <a:rPr lang="en-US" sz="2000" dirty="0"/>
              <a:t>print(</a:t>
            </a:r>
            <a:r>
              <a:rPr lang="en-US" sz="2000" b="1" dirty="0" err="1">
                <a:solidFill>
                  <a:srgbClr val="FF0000"/>
                </a:solidFill>
              </a:rPr>
              <a:t>s</a:t>
            </a:r>
            <a:r>
              <a:rPr lang="en-US" sz="2000" dirty="0" err="1"/>
              <a:t>"Hello</a:t>
            </a:r>
            <a:r>
              <a:rPr lang="en-US" sz="2000" dirty="0"/>
              <a:t>, $name! In six months, you'll be ${age + 0.5}%7.2f years </a:t>
            </a:r>
            <a:r>
              <a:rPr lang="en-US" sz="2000" dirty="0" err="1"/>
              <a:t>old.%n</a:t>
            </a:r>
            <a:r>
              <a:rPr lang="en-US" sz="2000" dirty="0"/>
              <a:t>")</a:t>
            </a:r>
          </a:p>
          <a:p>
            <a:r>
              <a:rPr lang="en-US" sz="2000" dirty="0"/>
              <a:t>//Hello, Mark! In six months, you'll be 5.5</a:t>
            </a:r>
            <a:r>
              <a:rPr lang="en-US" sz="2000" dirty="0">
                <a:solidFill>
                  <a:srgbClr val="FF0000"/>
                </a:solidFill>
              </a:rPr>
              <a:t>%7.2f</a:t>
            </a:r>
            <a:r>
              <a:rPr lang="en-US" sz="2000" dirty="0"/>
              <a:t> years </a:t>
            </a:r>
            <a:r>
              <a:rPr lang="en-US" sz="2000" dirty="0" err="1"/>
              <a:t>old.</a:t>
            </a:r>
            <a:r>
              <a:rPr lang="en-US" sz="2000" dirty="0" err="1">
                <a:solidFill>
                  <a:srgbClr val="FF0000"/>
                </a:solidFill>
              </a:rPr>
              <a:t>%n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print(</a:t>
            </a:r>
            <a:r>
              <a:rPr lang="en-US" sz="2000" dirty="0" err="1"/>
              <a:t>s"Hello</a:t>
            </a:r>
            <a:r>
              <a:rPr lang="en-US" sz="2000" dirty="0"/>
              <a:t>, $name! In six months, you'll be ${age + 0.5}%7.2f years old.</a:t>
            </a:r>
            <a:r>
              <a:rPr lang="en-US" sz="2000" dirty="0">
                <a:solidFill>
                  <a:srgbClr val="FF0000"/>
                </a:solidFill>
              </a:rPr>
              <a:t>\n</a:t>
            </a:r>
            <a:r>
              <a:rPr lang="en-US" sz="2000" dirty="0"/>
              <a:t>")</a:t>
            </a:r>
          </a:p>
          <a:p>
            <a:r>
              <a:rPr lang="en-US" sz="2000" dirty="0"/>
              <a:t>Hello, Mark! In six months, you'll be 5.5%7.2f years old.</a:t>
            </a:r>
          </a:p>
          <a:p>
            <a:endParaRPr lang="en-US" sz="2000" dirty="0"/>
          </a:p>
          <a:p>
            <a:r>
              <a:rPr lang="en-US" sz="2000" dirty="0" err="1"/>
              <a:t>scala</a:t>
            </a:r>
            <a:r>
              <a:rPr lang="en-U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567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71D6-EF11-4A75-BEC4-DE32905F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304800"/>
            <a:ext cx="7772400" cy="838200"/>
          </a:xfrm>
        </p:spPr>
        <p:txBody>
          <a:bodyPr/>
          <a:lstStyle/>
          <a:p>
            <a:r>
              <a:rPr lang="en-US" sz="3600" dirty="0"/>
              <a:t>String Interpolations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189C0-2B35-4148-89E3-BEE0A5565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r>
              <a:rPr lang="en-US" dirty="0"/>
              <a:t>With a prefix of raw, neither escape sequences nor format directive are evaluated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4D3B6-DA90-4D1C-A581-B3134DCA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4E0AD8-516A-4BF9-8963-78DB17F39727}"/>
              </a:ext>
            </a:extLst>
          </p:cNvPr>
          <p:cNvSpPr txBox="1"/>
          <p:nvPr/>
        </p:nvSpPr>
        <p:spPr>
          <a:xfrm>
            <a:off x="762000" y="2109355"/>
            <a:ext cx="7620000" cy="193899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val</a:t>
            </a:r>
            <a:r>
              <a:rPr lang="en-US" dirty="0"/>
              <a:t> name = "Mark"; </a:t>
            </a:r>
            <a:r>
              <a:rPr lang="en-US" dirty="0" err="1"/>
              <a:t>val</a:t>
            </a:r>
            <a:r>
              <a:rPr lang="en-US" dirty="0"/>
              <a:t> age = 5</a:t>
            </a:r>
          </a:p>
          <a:p>
            <a:r>
              <a:rPr lang="en-US" dirty="0"/>
              <a:t>print(</a:t>
            </a:r>
            <a:r>
              <a:rPr lang="en-US" dirty="0" err="1"/>
              <a:t>s"Hello</a:t>
            </a:r>
            <a:r>
              <a:rPr lang="en-US" dirty="0"/>
              <a:t>,\t $name! In six months,\n you'll be ${age + 0.5}%7.2f years old.\n")</a:t>
            </a:r>
          </a:p>
          <a:p>
            <a:r>
              <a:rPr lang="en-US" dirty="0"/>
              <a:t>print(</a:t>
            </a:r>
            <a:r>
              <a:rPr lang="en-US" dirty="0" err="1"/>
              <a:t>raw"Hello</a:t>
            </a:r>
            <a:r>
              <a:rPr lang="en-US" dirty="0"/>
              <a:t>,\t $name! In six months,\n you'll be ${age + 0.5}%7.2f years old.\n")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684E5-863F-4042-98DA-6E7930201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4280491"/>
            <a:ext cx="5715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90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EA8B-5F2D-428F-BF0E-36CEF4E0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63" y="342900"/>
            <a:ext cx="7772400" cy="838200"/>
          </a:xfrm>
        </p:spPr>
        <p:txBody>
          <a:bodyPr/>
          <a:lstStyle/>
          <a:p>
            <a:r>
              <a:rPr lang="en-US" dirty="0"/>
              <a:t>Reading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6E2E3-ACC9-4CE5-8E75-1A2B516F9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b="1" dirty="0" err="1">
                <a:solidFill>
                  <a:srgbClr val="FF0000"/>
                </a:solidFill>
              </a:rPr>
              <a:t>scala.io.StdIn</a:t>
            </a:r>
            <a:r>
              <a:rPr lang="en-US" dirty="0"/>
              <a:t> </a:t>
            </a:r>
          </a:p>
          <a:p>
            <a:r>
              <a:rPr lang="en-US" dirty="0" err="1"/>
              <a:t>ReadLine</a:t>
            </a:r>
            <a:endParaRPr lang="en-US" dirty="0"/>
          </a:p>
          <a:p>
            <a:r>
              <a:rPr lang="en-US" dirty="0"/>
              <a:t>To read a numeric, Boolean, or character value, use </a:t>
            </a:r>
            <a:r>
              <a:rPr lang="en-US" dirty="0" err="1"/>
              <a:t>readInt</a:t>
            </a:r>
            <a:r>
              <a:rPr lang="en-US" dirty="0"/>
              <a:t>, </a:t>
            </a:r>
            <a:r>
              <a:rPr lang="en-US" dirty="0" err="1"/>
              <a:t>readDouble</a:t>
            </a:r>
            <a:r>
              <a:rPr lang="en-US" dirty="0"/>
              <a:t>, </a:t>
            </a:r>
            <a:r>
              <a:rPr lang="en-US" dirty="0" err="1"/>
              <a:t>readByte</a:t>
            </a:r>
            <a:r>
              <a:rPr lang="en-US" dirty="0"/>
              <a:t>, </a:t>
            </a:r>
            <a:r>
              <a:rPr lang="en-US" dirty="0" err="1"/>
              <a:t>readShort</a:t>
            </a:r>
            <a:r>
              <a:rPr lang="en-US" dirty="0"/>
              <a:t>, </a:t>
            </a:r>
            <a:r>
              <a:rPr lang="en-US" dirty="0" err="1"/>
              <a:t>readLong</a:t>
            </a:r>
            <a:r>
              <a:rPr lang="en-US" dirty="0"/>
              <a:t>, </a:t>
            </a:r>
            <a:r>
              <a:rPr lang="en-US" dirty="0" err="1"/>
              <a:t>readFloat</a:t>
            </a:r>
            <a:r>
              <a:rPr lang="en-US" dirty="0"/>
              <a:t>, </a:t>
            </a:r>
            <a:r>
              <a:rPr lang="en-US" dirty="0" err="1"/>
              <a:t>readBoolean</a:t>
            </a:r>
            <a:r>
              <a:rPr lang="en-US" dirty="0"/>
              <a:t>, or </a:t>
            </a:r>
            <a:r>
              <a:rPr lang="en-US" dirty="0" err="1"/>
              <a:t>readChar</a:t>
            </a:r>
            <a:r>
              <a:rPr lang="en-US" dirty="0"/>
              <a:t> </a:t>
            </a:r>
          </a:p>
          <a:p>
            <a:r>
              <a:rPr lang="en-US" dirty="0"/>
              <a:t>The </a:t>
            </a:r>
            <a:r>
              <a:rPr lang="en-US" dirty="0" err="1"/>
              <a:t>readLine</a:t>
            </a:r>
            <a:r>
              <a:rPr lang="en-US" dirty="0"/>
              <a:t> method, but not the other ones, takes a prompt string: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494B1-081E-4597-85C1-E2DCB322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2149D8-EAF4-4094-8A16-E2E0463A3FA8}"/>
              </a:ext>
            </a:extLst>
          </p:cNvPr>
          <p:cNvSpPr txBox="1"/>
          <p:nvPr/>
        </p:nvSpPr>
        <p:spPr>
          <a:xfrm>
            <a:off x="662763" y="4561269"/>
            <a:ext cx="8162260" cy="193899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scala.io.StdIn</a:t>
            </a:r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name = </a:t>
            </a:r>
            <a:r>
              <a:rPr lang="en-US" dirty="0" err="1"/>
              <a:t>StdIn.readLine</a:t>
            </a:r>
            <a:r>
              <a:rPr lang="en-US" dirty="0"/>
              <a:t>("Enter your name: ")</a:t>
            </a:r>
          </a:p>
          <a:p>
            <a:r>
              <a:rPr lang="en-US" dirty="0"/>
              <a:t>print("Enter your age: ")</a:t>
            </a:r>
          </a:p>
          <a:p>
            <a:r>
              <a:rPr lang="en-US" dirty="0" err="1"/>
              <a:t>val</a:t>
            </a:r>
            <a:r>
              <a:rPr lang="en-US" dirty="0"/>
              <a:t> age = </a:t>
            </a:r>
            <a:r>
              <a:rPr lang="en-US" dirty="0" err="1"/>
              <a:t>StdIn.readInt</a:t>
            </a:r>
            <a:r>
              <a:rPr lang="en-US" dirty="0"/>
              <a:t>()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s"Hello</a:t>
            </a:r>
            <a:r>
              <a:rPr lang="en-US" dirty="0"/>
              <a:t>, ${name}! Next year, you will be ${age + 1}.")</a:t>
            </a:r>
          </a:p>
        </p:txBody>
      </p:sp>
    </p:spTree>
    <p:extLst>
      <p:ext uri="{BB962C8B-B14F-4D97-AF65-F5344CB8AC3E}">
        <p14:creationId xmlns:p14="http://schemas.microsoft.com/office/powerpoint/2010/main" val="2325999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2025-8384-45B3-B582-D900851E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344A-1E82-45CE-A3E5-94755D2D5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 has the same while and do while loops as in Java/C++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24457-94DB-44A0-9652-A3E765D4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B0A37-B518-4572-9C0C-C57158DD1528}"/>
              </a:ext>
            </a:extLst>
          </p:cNvPr>
          <p:cNvSpPr txBox="1"/>
          <p:nvPr/>
        </p:nvSpPr>
        <p:spPr>
          <a:xfrm>
            <a:off x="685800" y="2667000"/>
            <a:ext cx="3886200" cy="26776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dirty="0"/>
              <a:t>var i = 5; var summation = 0</a:t>
            </a:r>
          </a:p>
          <a:p>
            <a:r>
              <a:rPr lang="nn-NO" dirty="0"/>
              <a:t>while (i &gt; 0){</a:t>
            </a:r>
          </a:p>
          <a:p>
            <a:r>
              <a:rPr lang="nn-NO" dirty="0"/>
              <a:t>   summation += i</a:t>
            </a:r>
          </a:p>
          <a:p>
            <a:r>
              <a:rPr lang="nn-NO" dirty="0"/>
              <a:t>   i -=1</a:t>
            </a:r>
          </a:p>
          <a:p>
            <a:r>
              <a:rPr lang="nn-NO" dirty="0"/>
              <a:t>}</a:t>
            </a:r>
          </a:p>
          <a:p>
            <a:r>
              <a:rPr lang="nn-NO" dirty="0"/>
              <a:t>print(summation) //15</a:t>
            </a:r>
          </a:p>
          <a:p>
            <a:r>
              <a:rPr lang="en-US" dirty="0"/>
              <a:t>// 5 + 4 + 3 + 2 + 1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8119E-131C-4393-93F5-0BEE71DC9E7A}"/>
              </a:ext>
            </a:extLst>
          </p:cNvPr>
          <p:cNvSpPr txBox="1"/>
          <p:nvPr/>
        </p:nvSpPr>
        <p:spPr>
          <a:xfrm>
            <a:off x="4724400" y="2667000"/>
            <a:ext cx="3886200" cy="26776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dirty="0"/>
              <a:t>var i = 0; var summation = 0</a:t>
            </a:r>
          </a:p>
          <a:p>
            <a:r>
              <a:rPr lang="en-US" dirty="0"/>
              <a:t>do {</a:t>
            </a:r>
          </a:p>
          <a:p>
            <a:r>
              <a:rPr lang="en-US" dirty="0"/>
              <a:t>  i += 1</a:t>
            </a:r>
          </a:p>
          <a:p>
            <a:r>
              <a:rPr lang="en-US" dirty="0"/>
              <a:t>  summation += i</a:t>
            </a:r>
          </a:p>
          <a:p>
            <a:r>
              <a:rPr lang="en-US" dirty="0"/>
              <a:t>} while ( i &lt;= 5)</a:t>
            </a:r>
          </a:p>
          <a:p>
            <a:r>
              <a:rPr lang="en-US" dirty="0"/>
              <a:t>print(summation) //21</a:t>
            </a:r>
          </a:p>
          <a:p>
            <a:r>
              <a:rPr lang="en-US" dirty="0"/>
              <a:t>// 1 + 2 + 3 + 4 + 5 + 6</a:t>
            </a:r>
          </a:p>
        </p:txBody>
      </p:sp>
    </p:spTree>
    <p:extLst>
      <p:ext uri="{BB962C8B-B14F-4D97-AF65-F5344CB8AC3E}">
        <p14:creationId xmlns:p14="http://schemas.microsoft.com/office/powerpoint/2010/main" val="321556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DC29-D526-41C4-914E-92F11338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-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4DC06-868B-4EED-9B8D-E2C4747C4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 does not have C++/Java for loop </a:t>
            </a:r>
          </a:p>
          <a:p>
            <a:r>
              <a:rPr lang="en-US" dirty="0"/>
              <a:t>Instead, one can use this kind of loop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val</a:t>
            </a:r>
            <a:r>
              <a:rPr lang="en-US" dirty="0"/>
              <a:t> or </a:t>
            </a:r>
            <a:r>
              <a:rPr lang="en-US" dirty="0" err="1"/>
              <a:t>var</a:t>
            </a:r>
            <a:r>
              <a:rPr lang="en-US" dirty="0"/>
              <a:t> before the variable in the for loop </a:t>
            </a:r>
          </a:p>
          <a:p>
            <a:r>
              <a:rPr lang="en-US" dirty="0"/>
              <a:t>type of the variable is the type of the elements of the collection</a:t>
            </a:r>
          </a:p>
          <a:p>
            <a:r>
              <a:rPr lang="en-US" dirty="0"/>
              <a:t>scope of loop variable is until the end of the loop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5E947-3FCE-4758-B1F4-8C4A58A1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94709-F49A-44BE-A9B0-BBFDF4E00F4A}"/>
              </a:ext>
            </a:extLst>
          </p:cNvPr>
          <p:cNvSpPr txBox="1"/>
          <p:nvPr/>
        </p:nvSpPr>
        <p:spPr>
          <a:xfrm>
            <a:off x="952500" y="2667000"/>
            <a:ext cx="2971800" cy="830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for (i &lt;- 1 to n)</a:t>
            </a:r>
            <a:br>
              <a:rPr lang="en-US"/>
            </a:br>
            <a:r>
              <a:rPr lang="en-US"/>
              <a:t>   do something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2CE070-B908-4E43-AB42-36E98D55F088}"/>
              </a:ext>
            </a:extLst>
          </p:cNvPr>
          <p:cNvSpPr txBox="1"/>
          <p:nvPr/>
        </p:nvSpPr>
        <p:spPr>
          <a:xfrm>
            <a:off x="4419600" y="2598003"/>
            <a:ext cx="2971800" cy="830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(i &lt;- expr)</a:t>
            </a:r>
            <a:br>
              <a:rPr lang="en-US" dirty="0"/>
            </a:br>
            <a:r>
              <a:rPr lang="en-US" dirty="0"/>
              <a:t>   do something</a:t>
            </a:r>
          </a:p>
        </p:txBody>
      </p:sp>
    </p:spTree>
    <p:extLst>
      <p:ext uri="{BB962C8B-B14F-4D97-AF65-F5344CB8AC3E}">
        <p14:creationId xmlns:p14="http://schemas.microsoft.com/office/powerpoint/2010/main" val="4030137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DC8A-D67F-435B-9E70-34AB8095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– for (Examples)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E883-C120-4117-8A30-0FA294C76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E9CB5-5F7B-4793-8845-CEEF44DF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61DE8-70F8-4664-BDB5-E6FACE5A357A}"/>
              </a:ext>
            </a:extLst>
          </p:cNvPr>
          <p:cNvSpPr txBox="1"/>
          <p:nvPr/>
        </p:nvSpPr>
        <p:spPr>
          <a:xfrm>
            <a:off x="685800" y="1600200"/>
            <a:ext cx="2971800" cy="12003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for (i &lt;- 1 to 5)</a:t>
            </a:r>
          </a:p>
          <a:p>
            <a:r>
              <a:rPr lang="en-US"/>
              <a:t>  print(i + " ")</a:t>
            </a:r>
          </a:p>
          <a:p>
            <a:r>
              <a:rPr lang="en-US"/>
              <a:t>// 1 2 3 4 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363DD-0C9A-447D-B3A3-BBC0E565F003}"/>
              </a:ext>
            </a:extLst>
          </p:cNvPr>
          <p:cNvSpPr txBox="1"/>
          <p:nvPr/>
        </p:nvSpPr>
        <p:spPr>
          <a:xfrm>
            <a:off x="4733260" y="1600200"/>
            <a:ext cx="2971800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val</a:t>
            </a:r>
            <a:r>
              <a:rPr lang="en-US" dirty="0"/>
              <a:t> s = "ABC"</a:t>
            </a:r>
          </a:p>
          <a:p>
            <a:r>
              <a:rPr lang="en-US" dirty="0"/>
              <a:t>for (</a:t>
            </a:r>
            <a:r>
              <a:rPr lang="en-US" dirty="0" err="1"/>
              <a:t>ch</a:t>
            </a:r>
            <a:r>
              <a:rPr lang="en-US" dirty="0"/>
              <a:t> &lt;- s)</a:t>
            </a:r>
          </a:p>
          <a:p>
            <a:r>
              <a:rPr lang="en-US" dirty="0"/>
              <a:t>  print(</a:t>
            </a:r>
            <a:r>
              <a:rPr lang="en-US" dirty="0" err="1"/>
              <a:t>ch</a:t>
            </a:r>
            <a:r>
              <a:rPr lang="en-US" dirty="0"/>
              <a:t> + " ")</a:t>
            </a:r>
          </a:p>
          <a:p>
            <a:r>
              <a:rPr lang="en-US" dirty="0"/>
              <a:t>//A B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50910-5F30-4E22-894B-FF04BA10080E}"/>
              </a:ext>
            </a:extLst>
          </p:cNvPr>
          <p:cNvSpPr txBox="1"/>
          <p:nvPr/>
        </p:nvSpPr>
        <p:spPr>
          <a:xfrm>
            <a:off x="838200" y="3373030"/>
            <a:ext cx="3886200" cy="23083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val</a:t>
            </a:r>
            <a:r>
              <a:rPr lang="en-US" dirty="0"/>
              <a:t> s = "ABC"</a:t>
            </a:r>
          </a:p>
          <a:p>
            <a:r>
              <a:rPr lang="en-US" dirty="0" err="1"/>
              <a:t>var</a:t>
            </a:r>
            <a:r>
              <a:rPr lang="en-US" dirty="0"/>
              <a:t> result = 0</a:t>
            </a:r>
          </a:p>
          <a:p>
            <a:r>
              <a:rPr lang="en-US" dirty="0"/>
              <a:t>for (i &lt;- 0 to </a:t>
            </a:r>
            <a:r>
              <a:rPr lang="en-US" dirty="0" err="1"/>
              <a:t>s.length</a:t>
            </a:r>
            <a:r>
              <a:rPr lang="en-US" dirty="0"/>
              <a:t> - 1)</a:t>
            </a:r>
          </a:p>
          <a:p>
            <a:r>
              <a:rPr lang="en-US" dirty="0"/>
              <a:t>  result += s(i)</a:t>
            </a:r>
          </a:p>
          <a:p>
            <a:r>
              <a:rPr lang="en-US" dirty="0"/>
              <a:t>print("result is " + result)</a:t>
            </a:r>
          </a:p>
          <a:p>
            <a:r>
              <a:rPr lang="en-US" dirty="0"/>
              <a:t>//result is 198  "65 + 66 + 67"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DB8136-F892-4E64-AEC4-3C9CEDE43299}"/>
              </a:ext>
            </a:extLst>
          </p:cNvPr>
          <p:cNvSpPr txBox="1"/>
          <p:nvPr/>
        </p:nvSpPr>
        <p:spPr>
          <a:xfrm>
            <a:off x="4733260" y="3373030"/>
            <a:ext cx="3505200" cy="23083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val</a:t>
            </a:r>
            <a:r>
              <a:rPr lang="en-US" dirty="0"/>
              <a:t> s = "ABC"</a:t>
            </a:r>
          </a:p>
          <a:p>
            <a:r>
              <a:rPr lang="en-US" dirty="0" err="1"/>
              <a:t>var</a:t>
            </a:r>
            <a:r>
              <a:rPr lang="en-US" dirty="0"/>
              <a:t> result = ""</a:t>
            </a:r>
          </a:p>
          <a:p>
            <a:r>
              <a:rPr lang="en-US" dirty="0"/>
              <a:t>for (i &lt;- 0 to </a:t>
            </a:r>
            <a:r>
              <a:rPr lang="en-US" dirty="0" err="1"/>
              <a:t>s.length</a:t>
            </a:r>
            <a:r>
              <a:rPr lang="en-US" dirty="0"/>
              <a:t> - 1)</a:t>
            </a:r>
          </a:p>
          <a:p>
            <a:r>
              <a:rPr lang="en-US" dirty="0"/>
              <a:t>  result += s(i)</a:t>
            </a:r>
          </a:p>
          <a:p>
            <a:r>
              <a:rPr lang="en-US" dirty="0"/>
              <a:t>print("result is " + result)</a:t>
            </a:r>
          </a:p>
          <a:p>
            <a:r>
              <a:rPr lang="en-US" dirty="0"/>
              <a:t>//result is ABC</a:t>
            </a:r>
          </a:p>
        </p:txBody>
      </p:sp>
    </p:spTree>
    <p:extLst>
      <p:ext uri="{BB962C8B-B14F-4D97-AF65-F5344CB8AC3E}">
        <p14:creationId xmlns:p14="http://schemas.microsoft.com/office/powerpoint/2010/main" val="105930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D0CB-C89F-4BE3-9735-0B6AFD63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B5311-32C7-4FCF-AD02-2D9D3297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 invented by Martin </a:t>
            </a:r>
            <a:r>
              <a:rPr lang="en-US" dirty="0" err="1"/>
              <a:t>Odersky</a:t>
            </a:r>
            <a:r>
              <a:rPr lang="en-US" dirty="0"/>
              <a:t> at the École </a:t>
            </a:r>
            <a:r>
              <a:rPr lang="en-US" dirty="0" err="1"/>
              <a:t>Polytechnique</a:t>
            </a:r>
            <a:r>
              <a:rPr lang="en-US" dirty="0"/>
              <a:t> </a:t>
            </a:r>
            <a:r>
              <a:rPr lang="en-US" dirty="0" err="1"/>
              <a:t>Fédérale</a:t>
            </a:r>
            <a:r>
              <a:rPr lang="en-US" dirty="0"/>
              <a:t> de Lausanne (EPFL) (in Lausanne, Switzerland) </a:t>
            </a:r>
          </a:p>
          <a:p>
            <a:r>
              <a:rPr lang="en-US" dirty="0"/>
              <a:t>Scala was released publicly in early 2004 </a:t>
            </a:r>
          </a:p>
          <a:p>
            <a:r>
              <a:rPr lang="en-US" dirty="0"/>
              <a:t>A second version (v2.0) was released in March 2006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664A-1F29-4990-8589-C20819E6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532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F152-B5B9-4198-ADFA-D8E37623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Comprehension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3FF3A-7423-4F51-A715-7F82F2389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body of the for loop starts with yield, the loop constructs a collection of values, one for each iteration: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type of loop is called a for comprehension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B087A-22B0-4022-ABDA-14878E6F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A1389-FD31-44C7-B01E-85550EAB712E}"/>
              </a:ext>
            </a:extLst>
          </p:cNvPr>
          <p:cNvSpPr txBox="1"/>
          <p:nvPr/>
        </p:nvSpPr>
        <p:spPr>
          <a:xfrm>
            <a:off x="941867" y="2819400"/>
            <a:ext cx="7260266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(i &lt;- 1 to 10) </a:t>
            </a:r>
            <a:r>
              <a:rPr lang="en-US" b="1" dirty="0"/>
              <a:t>yield </a:t>
            </a:r>
            <a:r>
              <a:rPr lang="en-US" dirty="0"/>
              <a:t>i % 3</a:t>
            </a:r>
          </a:p>
          <a:p>
            <a:r>
              <a:rPr lang="en-US" dirty="0"/>
              <a:t>// Yields Vector(1, 2, 0, 1, 2, 0, 1, 2, 0, 1)</a:t>
            </a:r>
            <a:br>
              <a:rPr lang="en-US" dirty="0"/>
            </a:br>
            <a:r>
              <a:rPr lang="en-US" dirty="0"/>
              <a:t>////res104:scala.collection.immutable.IndexedSeq[</a:t>
            </a:r>
            <a:r>
              <a:rPr lang="en-US" dirty="0" err="1"/>
              <a:t>Int</a:t>
            </a:r>
            <a:r>
              <a:rPr lang="en-US" dirty="0"/>
              <a:t>] = Vector(1, 2, 0, 1, 2, 0, 1, 2, 0, 1)</a:t>
            </a:r>
          </a:p>
        </p:txBody>
      </p:sp>
    </p:spTree>
    <p:extLst>
      <p:ext uri="{BB962C8B-B14F-4D97-AF65-F5344CB8AC3E}">
        <p14:creationId xmlns:p14="http://schemas.microsoft.com/office/powerpoint/2010/main" val="847840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9DE0-BAC5-45A6-8E76-02BB2795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89079-70D4-44E5-898C-85B54F387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define a function, specify its name, parameters, and body like this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If the function is not recursive, it is optional to specify its return type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DF146-FEA4-4486-91C3-BD08C1F8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7BAD7-B638-4CDF-AD58-C98C3DCBE8C2}"/>
              </a:ext>
            </a:extLst>
          </p:cNvPr>
          <p:cNvSpPr txBox="1"/>
          <p:nvPr/>
        </p:nvSpPr>
        <p:spPr>
          <a:xfrm>
            <a:off x="941867" y="2438400"/>
            <a:ext cx="7260266" cy="461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def maximum(x: Double, y: Double) = if (x &gt; y) x else 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E4854-CA34-4D87-B278-AD8DEFF9421A}"/>
              </a:ext>
            </a:extLst>
          </p:cNvPr>
          <p:cNvSpPr txBox="1"/>
          <p:nvPr/>
        </p:nvSpPr>
        <p:spPr>
          <a:xfrm>
            <a:off x="950727" y="4114800"/>
            <a:ext cx="7260266" cy="830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def maximum(x: Double, y: Double): Double = if (x &gt; y) x else y</a:t>
            </a:r>
          </a:p>
        </p:txBody>
      </p:sp>
    </p:spTree>
    <p:extLst>
      <p:ext uri="{BB962C8B-B14F-4D97-AF65-F5344CB8AC3E}">
        <p14:creationId xmlns:p14="http://schemas.microsoft.com/office/powerpoint/2010/main" val="29878086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39BE-D69D-4FF7-99F7-06B2DEB0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5D51-CC05-4DDD-879F-609B1438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body is more then one expression, enclose in { }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Recursive version of above function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7E501-71FF-4A17-BD1B-204845B9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EF8EF7-A5C9-4D00-A025-077393FDD207}"/>
              </a:ext>
            </a:extLst>
          </p:cNvPr>
          <p:cNvSpPr txBox="1"/>
          <p:nvPr/>
        </p:nvSpPr>
        <p:spPr>
          <a:xfrm>
            <a:off x="2667000" y="2057400"/>
            <a:ext cx="6220933" cy="304698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/*A function to raise a number m to the power n. </a:t>
            </a:r>
          </a:p>
          <a:p>
            <a:r>
              <a:rPr lang="en-US" dirty="0"/>
              <a:t>   Assume that n is a nonnegative integer*/</a:t>
            </a:r>
          </a:p>
          <a:p>
            <a:r>
              <a:rPr lang="en-US" dirty="0"/>
              <a:t>def power(</a:t>
            </a:r>
            <a:r>
              <a:rPr lang="en-US" dirty="0" err="1"/>
              <a:t>m:Int</a:t>
            </a:r>
            <a:r>
              <a:rPr lang="en-US" dirty="0"/>
              <a:t>, n:Int) = {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result = 1</a:t>
            </a:r>
          </a:p>
          <a:p>
            <a:r>
              <a:rPr lang="en-US" dirty="0"/>
              <a:t>  for ( i &lt;- 1 to n)</a:t>
            </a:r>
          </a:p>
          <a:p>
            <a:r>
              <a:rPr lang="en-US" dirty="0"/>
              <a:t>    result *= m</a:t>
            </a:r>
          </a:p>
          <a:p>
            <a:r>
              <a:rPr lang="en-US" dirty="0"/>
              <a:t>  result 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0F5927-A084-42BD-A858-1FFD447B316C}"/>
              </a:ext>
            </a:extLst>
          </p:cNvPr>
          <p:cNvSpPr txBox="1"/>
          <p:nvPr/>
        </p:nvSpPr>
        <p:spPr>
          <a:xfrm>
            <a:off x="533400" y="5710535"/>
            <a:ext cx="8354533" cy="461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def raise(m: </a:t>
            </a:r>
            <a:r>
              <a:rPr lang="en-US" dirty="0" err="1"/>
              <a:t>Int</a:t>
            </a:r>
            <a:r>
              <a:rPr lang="en-US" dirty="0"/>
              <a:t>, n: </a:t>
            </a:r>
            <a:r>
              <a:rPr lang="en-US" dirty="0" err="1"/>
              <a:t>Int</a:t>
            </a:r>
            <a:r>
              <a:rPr lang="en-US" dirty="0"/>
              <a:t>): </a:t>
            </a:r>
            <a:r>
              <a:rPr lang="en-US" dirty="0" err="1"/>
              <a:t>Int</a:t>
            </a:r>
            <a:r>
              <a:rPr lang="en-US" dirty="0"/>
              <a:t> =  if ( n &lt;= 0) 1 else m * raise(m, n -1)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39C1F-D18D-42C7-9532-2F9129347464}"/>
              </a:ext>
            </a:extLst>
          </p:cNvPr>
          <p:cNvSpPr txBox="1"/>
          <p:nvPr/>
        </p:nvSpPr>
        <p:spPr>
          <a:xfrm>
            <a:off x="802315" y="3600387"/>
            <a:ext cx="1797789" cy="12003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Calling the </a:t>
            </a:r>
            <a:br>
              <a:rPr lang="en-US" dirty="0"/>
            </a:br>
            <a:r>
              <a:rPr lang="en-US" dirty="0"/>
              <a:t>function: </a:t>
            </a:r>
            <a:br>
              <a:rPr lang="en-US" dirty="0"/>
            </a:br>
            <a:r>
              <a:rPr lang="en-US" dirty="0"/>
              <a:t>power(5, 4)</a:t>
            </a:r>
          </a:p>
        </p:txBody>
      </p:sp>
    </p:spTree>
    <p:extLst>
      <p:ext uri="{BB962C8B-B14F-4D97-AF65-F5344CB8AC3E}">
        <p14:creationId xmlns:p14="http://schemas.microsoft.com/office/powerpoint/2010/main" val="156758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4DB2-1CFB-4978-8D82-78F96CE8A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2592"/>
            <a:ext cx="7772400" cy="838200"/>
          </a:xfrm>
        </p:spPr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4943-2F8C-4FEC-8756-98EA248F2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53192"/>
            <a:ext cx="7772400" cy="4995208"/>
          </a:xfrm>
        </p:spPr>
        <p:txBody>
          <a:bodyPr/>
          <a:lstStyle/>
          <a:p>
            <a:r>
              <a:rPr lang="en-US" dirty="0"/>
              <a:t>A procedure is a function that does not return a value</a:t>
            </a:r>
          </a:p>
          <a:p>
            <a:r>
              <a:rPr lang="en-US" dirty="0"/>
              <a:t>Usually used for its side effect such as printing</a:t>
            </a:r>
          </a:p>
          <a:p>
            <a:r>
              <a:rPr lang="en-US" dirty="0"/>
              <a:t>You can define such function/procedure by</a:t>
            </a:r>
          </a:p>
          <a:p>
            <a:pPr lvl="1"/>
            <a:r>
              <a:rPr lang="en-US" dirty="0"/>
              <a:t>either specifying Unit as the return type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B7E90-1D96-4FBD-9098-7E7996AA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D414A-4189-485E-88DD-D2BB71CA492B}"/>
              </a:ext>
            </a:extLst>
          </p:cNvPr>
          <p:cNvSpPr txBox="1"/>
          <p:nvPr/>
        </p:nvSpPr>
        <p:spPr>
          <a:xfrm>
            <a:off x="1485900" y="3886200"/>
            <a:ext cx="6172200" cy="193899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sayHello</a:t>
            </a:r>
            <a:r>
              <a:rPr lang="en-US" dirty="0"/>
              <a:t>(name: String): Unit = {</a:t>
            </a:r>
          </a:p>
          <a:p>
            <a:r>
              <a:rPr lang="en-US" dirty="0"/>
              <a:t>    </a:t>
            </a:r>
            <a:r>
              <a:rPr lang="en-US" dirty="0" err="1"/>
              <a:t>println</a:t>
            </a:r>
            <a:r>
              <a:rPr lang="en-US" dirty="0"/>
              <a:t>("Hello " + name)</a:t>
            </a:r>
          </a:p>
          <a:p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sayHello</a:t>
            </a:r>
            <a:r>
              <a:rPr lang="en-US" dirty="0"/>
              <a:t>("David") // Hello David</a:t>
            </a:r>
          </a:p>
        </p:txBody>
      </p:sp>
    </p:spTree>
    <p:extLst>
      <p:ext uri="{BB962C8B-B14F-4D97-AF65-F5344CB8AC3E}">
        <p14:creationId xmlns:p14="http://schemas.microsoft.com/office/powerpoint/2010/main" val="316413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4DB2-1CFB-4978-8D82-78F96CE8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4943-2F8C-4FEC-8756-98EA248F2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lvl="1"/>
            <a:r>
              <a:rPr lang="en-US" sz="2800" dirty="0"/>
              <a:t>or, omitting the return type and not using = symbol before the function body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B7E90-1D96-4FBD-9098-7E7996AA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0FE8C-53E8-4E14-BD1A-2C09DF5B1716}"/>
              </a:ext>
            </a:extLst>
          </p:cNvPr>
          <p:cNvSpPr txBox="1"/>
          <p:nvPr/>
        </p:nvSpPr>
        <p:spPr>
          <a:xfrm>
            <a:off x="1752600" y="2767280"/>
            <a:ext cx="6096000" cy="193899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sayGoodBye</a:t>
            </a:r>
            <a:r>
              <a:rPr lang="en-US" dirty="0"/>
              <a:t>(name: String) {</a:t>
            </a:r>
          </a:p>
          <a:p>
            <a:r>
              <a:rPr lang="en-US" dirty="0"/>
              <a:t>    </a:t>
            </a:r>
            <a:r>
              <a:rPr lang="en-US" dirty="0" err="1"/>
              <a:t>println</a:t>
            </a:r>
            <a:r>
              <a:rPr lang="en-US" dirty="0"/>
              <a:t>("Good Bye " + name)</a:t>
            </a:r>
          </a:p>
          <a:p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sayGoodBye</a:t>
            </a:r>
            <a:r>
              <a:rPr lang="en-US" dirty="0"/>
              <a:t>("David") // Good Bye David</a:t>
            </a:r>
          </a:p>
        </p:txBody>
      </p:sp>
    </p:spTree>
    <p:extLst>
      <p:ext uri="{BB962C8B-B14F-4D97-AF65-F5344CB8AC3E}">
        <p14:creationId xmlns:p14="http://schemas.microsoft.com/office/powerpoint/2010/main" val="272510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5D30-4B41-49FC-8E76-B8A01C77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First class Citizens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28AB8-8863-44CF-A607-9300AD0B5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in Scala, are first class citizens</a:t>
            </a:r>
          </a:p>
          <a:p>
            <a:pPr lvl="1"/>
            <a:r>
              <a:rPr lang="en-US" dirty="0"/>
              <a:t>can be assigned to a variable, stored in a data structure, passed as a parameter to another function, or be the returned value of another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045F9-D28A-44A6-AFA6-BAFD03B1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25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73E8-04BA-4B7C-9973-8752FBDE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535" y="361507"/>
            <a:ext cx="7772400" cy="457200"/>
          </a:xfrm>
        </p:spPr>
        <p:txBody>
          <a:bodyPr/>
          <a:lstStyle/>
          <a:p>
            <a:r>
              <a:rPr lang="en-US" sz="3200" dirty="0"/>
              <a:t>Functions as First class Citizens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CFF78-F106-49BC-AB34-79F710649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CC22A-52E2-4FA7-B9D0-7E63A2A1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63832" y="6412032"/>
            <a:ext cx="1905000" cy="457200"/>
          </a:xfrm>
        </p:spPr>
        <p:txBody>
          <a:bodyPr/>
          <a:lstStyle/>
          <a:p>
            <a:fld id="{66BDD9BF-8DE4-4B29-9469-72C5BD2F645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DAA2C-8A32-47D8-B053-E450C90C461E}"/>
              </a:ext>
            </a:extLst>
          </p:cNvPr>
          <p:cNvSpPr txBox="1"/>
          <p:nvPr/>
        </p:nvSpPr>
        <p:spPr>
          <a:xfrm>
            <a:off x="687572" y="864182"/>
            <a:ext cx="7793665" cy="563231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//file name: </a:t>
            </a:r>
            <a:r>
              <a:rPr lang="en-US" sz="2000" dirty="0" err="1"/>
              <a:t>firstClassCitizens.scala</a:t>
            </a:r>
            <a:endParaRPr lang="en-US" sz="2000" dirty="0"/>
          </a:p>
          <a:p>
            <a:r>
              <a:rPr lang="en-US" sz="2000" dirty="0"/>
              <a:t>import math._</a:t>
            </a:r>
          </a:p>
          <a:p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/>
              <a:t> = 3.14</a:t>
            </a:r>
          </a:p>
          <a:p>
            <a:r>
              <a:rPr lang="en-US" sz="2000" dirty="0" err="1"/>
              <a:t>val</a:t>
            </a:r>
            <a:r>
              <a:rPr lang="en-US" sz="2000" dirty="0"/>
              <a:t> f = ceil _ </a:t>
            </a:r>
          </a:p>
          <a:p>
            <a:r>
              <a:rPr lang="en-US" sz="2000" dirty="0"/>
              <a:t>//_ is needed to let Scala know that you intended to assign ceil as a ref to f</a:t>
            </a:r>
          </a:p>
          <a:p>
            <a:endParaRPr lang="en-US" sz="2000" dirty="0"/>
          </a:p>
          <a:p>
            <a:r>
              <a:rPr lang="en-US" sz="2000" dirty="0"/>
              <a:t>f(</a:t>
            </a:r>
            <a:r>
              <a:rPr lang="en-US" sz="2000" dirty="0" err="1"/>
              <a:t>num</a:t>
            </a:r>
            <a:r>
              <a:rPr lang="en-US" sz="2000" dirty="0"/>
              <a:t>) // 4</a:t>
            </a:r>
          </a:p>
          <a:p>
            <a:endParaRPr lang="en-US" sz="2000" dirty="0"/>
          </a:p>
          <a:p>
            <a:r>
              <a:rPr lang="en-US" sz="2000" dirty="0"/>
              <a:t>//A function that takes another function as a parameter</a:t>
            </a:r>
          </a:p>
          <a:p>
            <a:r>
              <a:rPr lang="en-US" sz="2000" dirty="0"/>
              <a:t>def f2(</a:t>
            </a:r>
            <a:r>
              <a:rPr lang="en-US" sz="2000" dirty="0" err="1"/>
              <a:t>functionArgument</a:t>
            </a:r>
            <a:r>
              <a:rPr lang="en-US" sz="2000" dirty="0"/>
              <a:t>: (Double) =&gt; Double, </a:t>
            </a:r>
            <a:r>
              <a:rPr lang="en-US" sz="2000" dirty="0" err="1"/>
              <a:t>dataArgument</a:t>
            </a:r>
            <a:r>
              <a:rPr lang="en-US" sz="2000" dirty="0"/>
              <a:t>: Double) =   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/>
              <a:t>functionArgument</a:t>
            </a:r>
            <a:r>
              <a:rPr lang="en-US" sz="2000" dirty="0"/>
              <a:t>(</a:t>
            </a:r>
            <a:r>
              <a:rPr lang="en-US" sz="2000" dirty="0" err="1"/>
              <a:t>dataArgument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f2(</a:t>
            </a:r>
            <a:r>
              <a:rPr lang="en-US" sz="2000" dirty="0" err="1"/>
              <a:t>math.sqrt</a:t>
            </a:r>
            <a:r>
              <a:rPr lang="en-US" sz="2000" dirty="0"/>
              <a:t>, 2) //res156: Double = 1.4142135623730951 </a:t>
            </a:r>
          </a:p>
          <a:p>
            <a:endParaRPr lang="en-US" sz="2000" dirty="0"/>
          </a:p>
          <a:p>
            <a:r>
              <a:rPr lang="en-US" sz="2000" dirty="0"/>
              <a:t>//A function that returns a function as its result</a:t>
            </a:r>
          </a:p>
          <a:p>
            <a:r>
              <a:rPr lang="en-US" sz="2000" dirty="0"/>
              <a:t>def f3() = </a:t>
            </a:r>
            <a:r>
              <a:rPr lang="en-US" sz="2000" dirty="0" err="1"/>
              <a:t>math.sqrt</a:t>
            </a:r>
            <a:r>
              <a:rPr lang="en-US" sz="2000" dirty="0"/>
              <a:t> _ </a:t>
            </a:r>
          </a:p>
          <a:p>
            <a:endParaRPr lang="en-US" sz="2000" dirty="0"/>
          </a:p>
          <a:p>
            <a:r>
              <a:rPr lang="en-US" sz="2000" dirty="0"/>
              <a:t>f3()(4) //res165: Double = 2.0</a:t>
            </a:r>
          </a:p>
        </p:txBody>
      </p:sp>
    </p:spTree>
    <p:extLst>
      <p:ext uri="{BB962C8B-B14F-4D97-AF65-F5344CB8AC3E}">
        <p14:creationId xmlns:p14="http://schemas.microsoft.com/office/powerpoint/2010/main" val="35282479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F007-13E1-415D-A940-B5AB4B62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r>
              <a:rPr lang="en-US" sz="4000" dirty="0"/>
              <a:t>Anonymous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298D2-F6D0-46BA-A712-91C757F90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dirty="0"/>
              <a:t>A function without a name is called an  anonymous function (aka function literal) </a:t>
            </a:r>
          </a:p>
          <a:p>
            <a:r>
              <a:rPr lang="en-US" dirty="0"/>
              <a:t>An anonymous function is defined with input parameters in parenthesis, followed by a right arrow and the body of the function </a:t>
            </a:r>
          </a:p>
          <a:p>
            <a:r>
              <a:rPr lang="en-US" dirty="0"/>
              <a:t>The body of a functional literal is enclosed in "optional" curly braces.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C26CC-A702-4395-9F62-FD605470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761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6DA1-F4C1-49CC-ABF1-8528DDF4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Anonymous Functions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64A62-6E2B-4275-ABC4-83CD1E543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store an anonymous function in a variable</a:t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add100 = (x: </a:t>
            </a:r>
            <a:r>
              <a:rPr lang="en-US" dirty="0" err="1"/>
              <a:t>Int</a:t>
            </a:r>
            <a:r>
              <a:rPr lang="en-US" dirty="0"/>
              <a:t>) =&gt; x + 100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72230-38EE-4B43-8D2F-6326A0E3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96567-CE7C-4B3C-B8EF-5C9A6D8457E4}"/>
              </a:ext>
            </a:extLst>
          </p:cNvPr>
          <p:cNvSpPr txBox="1"/>
          <p:nvPr/>
        </p:nvSpPr>
        <p:spPr>
          <a:xfrm>
            <a:off x="762000" y="1563231"/>
            <a:ext cx="4191000" cy="15081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(x: </a:t>
            </a:r>
            <a:r>
              <a:rPr lang="en-US" dirty="0" err="1"/>
              <a:t>Int</a:t>
            </a:r>
            <a:r>
              <a:rPr lang="en-US" dirty="0"/>
              <a:t>) =&gt; {</a:t>
            </a:r>
          </a:p>
          <a:p>
            <a:r>
              <a:rPr lang="en-US" dirty="0"/>
              <a:t>x + 100</a:t>
            </a:r>
          </a:p>
          <a:p>
            <a:r>
              <a:rPr lang="en-US" dirty="0"/>
              <a:t>}</a:t>
            </a:r>
          </a:p>
          <a:p>
            <a:r>
              <a:rPr lang="en-US" sz="2000" dirty="0"/>
              <a:t>//</a:t>
            </a:r>
            <a:r>
              <a:rPr lang="fr-FR" sz="2000" dirty="0"/>
              <a:t>res174: Int =&gt; Int 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8E333-A0D7-40DF-B046-8894D1516F92}"/>
              </a:ext>
            </a:extLst>
          </p:cNvPr>
          <p:cNvSpPr txBox="1"/>
          <p:nvPr/>
        </p:nvSpPr>
        <p:spPr>
          <a:xfrm>
            <a:off x="5158563" y="1563231"/>
            <a:ext cx="3223437" cy="13849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(x: </a:t>
            </a:r>
            <a:r>
              <a:rPr lang="en-US" dirty="0" err="1"/>
              <a:t>Int</a:t>
            </a:r>
            <a:r>
              <a:rPr lang="en-US" dirty="0"/>
              <a:t>) =&gt; x + 100</a:t>
            </a:r>
          </a:p>
          <a:p>
            <a:r>
              <a:rPr lang="en-US" sz="2000" dirty="0"/>
              <a:t>//</a:t>
            </a:r>
            <a:r>
              <a:rPr lang="fr-FR" sz="2000" dirty="0"/>
              <a:t>res175: Int =&gt; Int </a:t>
            </a:r>
          </a:p>
          <a:p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9711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81BA-26A0-4C70-A251-0C53241E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ADD8E-A443-42ED-B6E5-2C9FACD17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functions are useful when a function is passed as an argument to another function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CD037-514B-49FD-9B66-32197F29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98D4C-0F26-4A8A-9D2C-5581835940E6}"/>
              </a:ext>
            </a:extLst>
          </p:cNvPr>
          <p:cNvSpPr txBox="1"/>
          <p:nvPr/>
        </p:nvSpPr>
        <p:spPr>
          <a:xfrm>
            <a:off x="762000" y="2667000"/>
            <a:ext cx="7315200" cy="286232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def </a:t>
            </a:r>
            <a:r>
              <a:rPr lang="en-US" sz="2000" dirty="0" err="1"/>
              <a:t>doSomething</a:t>
            </a:r>
            <a:r>
              <a:rPr lang="en-US" sz="2000" dirty="0"/>
              <a:t>(</a:t>
            </a:r>
            <a:r>
              <a:rPr lang="en-US" sz="2000" dirty="0" err="1"/>
              <a:t>func</a:t>
            </a:r>
            <a:r>
              <a:rPr lang="en-US" sz="2000" dirty="0"/>
              <a:t>: (Double) =&gt; Double, x: Double): Double =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func</a:t>
            </a:r>
            <a:r>
              <a:rPr lang="en-US" sz="2000" dirty="0"/>
              <a:t>(x)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 err="1"/>
              <a:t>doSomething</a:t>
            </a:r>
            <a:r>
              <a:rPr lang="en-US" sz="2000" dirty="0"/>
              <a:t>(</a:t>
            </a:r>
            <a:r>
              <a:rPr lang="en-US" sz="2000" dirty="0" err="1"/>
              <a:t>math.sqrt</a:t>
            </a:r>
            <a:r>
              <a:rPr lang="en-US" sz="2000" dirty="0"/>
              <a:t>, 2)   </a:t>
            </a:r>
          </a:p>
          <a:p>
            <a:r>
              <a:rPr lang="en-US" sz="2000" dirty="0"/>
              <a:t>//</a:t>
            </a:r>
            <a:r>
              <a:rPr lang="fr-FR" sz="2000" dirty="0"/>
              <a:t>1.4142135623730951</a:t>
            </a:r>
          </a:p>
          <a:p>
            <a:endParaRPr lang="fr-FR" sz="2000" dirty="0"/>
          </a:p>
          <a:p>
            <a:r>
              <a:rPr lang="en-US" sz="2000" dirty="0" err="1"/>
              <a:t>doSomething</a:t>
            </a:r>
            <a:r>
              <a:rPr lang="en-US" sz="2000" dirty="0"/>
              <a:t>( (x: Double) =&gt; 0.25 * x, 12)  </a:t>
            </a:r>
          </a:p>
          <a:p>
            <a:r>
              <a:rPr lang="en-US" sz="2000" dirty="0"/>
              <a:t>//3.0</a:t>
            </a:r>
          </a:p>
        </p:txBody>
      </p:sp>
    </p:spTree>
    <p:extLst>
      <p:ext uri="{BB962C8B-B14F-4D97-AF65-F5344CB8AC3E}">
        <p14:creationId xmlns:p14="http://schemas.microsoft.com/office/powerpoint/2010/main" val="252636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7307-03F0-468C-A5FB-F8D8931C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3537"/>
            <a:ext cx="7772400" cy="838200"/>
          </a:xfrm>
        </p:spPr>
        <p:txBody>
          <a:bodyPr/>
          <a:lstStyle/>
          <a:p>
            <a:r>
              <a:rPr lang="en-US" dirty="0"/>
              <a:t>Features of Scala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7C061C-EF4C-48E1-AACA-4471E60094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51737"/>
                <a:ext cx="7772400" cy="5196663"/>
              </a:xfrm>
            </p:spPr>
            <p:txBody>
              <a:bodyPr/>
              <a:lstStyle/>
              <a:p>
                <a:r>
                  <a:rPr lang="en-US" dirty="0"/>
                  <a:t>Scala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/>
                  <a:t>Scalable Language</a:t>
                </a:r>
              </a:p>
              <a:p>
                <a:r>
                  <a:rPr lang="en-US" dirty="0"/>
                  <a:t>Good support for functional programming</a:t>
                </a:r>
              </a:p>
              <a:p>
                <a:pPr lvl="1"/>
                <a:r>
                  <a:rPr lang="en-US" dirty="0"/>
                  <a:t>high-order functions, immutable values, lazy evaluation, optimization, pattern matching</a:t>
                </a:r>
              </a:p>
              <a:p>
                <a:r>
                  <a:rPr lang="en-US" dirty="0"/>
                  <a:t>Good support for object-oriented programming</a:t>
                </a:r>
              </a:p>
              <a:p>
                <a:r>
                  <a:rPr lang="en-US" dirty="0"/>
                  <a:t>A strong type system</a:t>
                </a:r>
              </a:p>
              <a:p>
                <a:r>
                  <a:rPr lang="en-US" dirty="0" err="1"/>
                  <a:t>Implicits</a:t>
                </a:r>
                <a:endParaRPr lang="en-US" dirty="0"/>
              </a:p>
              <a:p>
                <a:pPr lvl="1"/>
                <a:r>
                  <a:rPr lang="en-US" dirty="0"/>
                  <a:t>code that is concise and easier to understand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7C061C-EF4C-48E1-AACA-4471E60094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51737"/>
                <a:ext cx="7772400" cy="5196663"/>
              </a:xfrm>
              <a:blipFill>
                <a:blip r:embed="rId2"/>
                <a:stretch>
                  <a:fillRect l="-1647" t="-1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73EF2-6F83-45F3-B93B-E5C02CFA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668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D55D-D98E-418A-A3D0-7DEBE825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12FA-0977-4924-A6A1-DF25938FD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takes a function as a parameter is called a higher order function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46A96-497D-4AC5-9507-855589C1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AEE98-67A9-4E59-9CE6-CAC91E2F2155}"/>
              </a:ext>
            </a:extLst>
          </p:cNvPr>
          <p:cNvSpPr txBox="1"/>
          <p:nvPr/>
        </p:nvSpPr>
        <p:spPr>
          <a:xfrm>
            <a:off x="838200" y="2667000"/>
            <a:ext cx="7391400" cy="16312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def </a:t>
            </a:r>
            <a:r>
              <a:rPr lang="en-US" sz="2000" dirty="0" err="1"/>
              <a:t>doSomething</a:t>
            </a:r>
            <a:r>
              <a:rPr lang="en-US" sz="2000" dirty="0"/>
              <a:t>(</a:t>
            </a:r>
            <a:r>
              <a:rPr lang="en-US" sz="2000" dirty="0" err="1"/>
              <a:t>func</a:t>
            </a:r>
            <a:r>
              <a:rPr lang="en-US" sz="2000" dirty="0"/>
              <a:t>: (Double) =&gt; Double, x: Double): Double =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func</a:t>
            </a:r>
            <a:r>
              <a:rPr lang="en-US" sz="2000" dirty="0"/>
              <a:t>(x)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 err="1"/>
              <a:t>doSomething</a:t>
            </a:r>
            <a:r>
              <a:rPr lang="en-US" sz="2000" dirty="0"/>
              <a:t>( (x: Double) =&gt; 0.25 * x, 12)</a:t>
            </a:r>
          </a:p>
        </p:txBody>
      </p:sp>
    </p:spTree>
    <p:extLst>
      <p:ext uri="{BB962C8B-B14F-4D97-AF65-F5344CB8AC3E}">
        <p14:creationId xmlns:p14="http://schemas.microsoft.com/office/powerpoint/2010/main" val="15079841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2571-8083-4F33-8CD3-488E8A13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307" y="192272"/>
            <a:ext cx="7772400" cy="838200"/>
          </a:xfrm>
        </p:spPr>
        <p:txBody>
          <a:bodyPr/>
          <a:lstStyle/>
          <a:p>
            <a:r>
              <a:rPr lang="en-US" dirty="0"/>
              <a:t>Parameter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FA09F-8C84-42CF-9485-8D2A64532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30472"/>
            <a:ext cx="7772400" cy="5065528"/>
          </a:xfrm>
        </p:spPr>
        <p:txBody>
          <a:bodyPr/>
          <a:lstStyle/>
          <a:p>
            <a:r>
              <a:rPr lang="en-US" sz="2400" dirty="0"/>
              <a:t>Scala can deduce types whenever possible </a:t>
            </a:r>
          </a:p>
          <a:p>
            <a:r>
              <a:rPr lang="en-US" sz="2400" dirty="0"/>
              <a:t>How can we  call the following function?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doSomething</a:t>
            </a:r>
            <a:r>
              <a:rPr lang="en-US" sz="2400" dirty="0"/>
              <a:t>( (x: Double) =&gt; 0.25 * x, 12)</a:t>
            </a:r>
          </a:p>
          <a:p>
            <a:r>
              <a:rPr lang="en-US" sz="2400" dirty="0"/>
              <a:t>Scala can deduce the type of x from the function header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doSomething</a:t>
            </a:r>
            <a:r>
              <a:rPr lang="en-US" sz="2400" dirty="0"/>
              <a:t>( (x) =&gt; 0.25 * x, 12)</a:t>
            </a:r>
          </a:p>
          <a:p>
            <a:r>
              <a:rPr lang="en-US" sz="2400" dirty="0"/>
              <a:t>If an anonymous function takes only one parameter, we can omit the () around the parameter 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 err="1"/>
              <a:t>doSomething</a:t>
            </a:r>
            <a:r>
              <a:rPr lang="en-US" sz="2400" dirty="0"/>
              <a:t>( x =&gt; 0.25 * x, 12)</a:t>
            </a:r>
          </a:p>
          <a:p>
            <a:r>
              <a:rPr lang="en-US" sz="2400" dirty="0"/>
              <a:t>If the parameter occurs only once on the right-hand side of the =&gt;, we can replace it with an underscore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 err="1"/>
              <a:t>doSomething</a:t>
            </a:r>
            <a:r>
              <a:rPr lang="en-US" sz="2400" dirty="0"/>
              <a:t>( 0.25 * _, 12)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66FB5-DAC0-4C5A-841D-AA7D2893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1E240-E74F-449E-9717-0795E64DE2AA}"/>
              </a:ext>
            </a:extLst>
          </p:cNvPr>
          <p:cNvSpPr txBox="1"/>
          <p:nvPr/>
        </p:nvSpPr>
        <p:spPr>
          <a:xfrm>
            <a:off x="865224" y="1981200"/>
            <a:ext cx="7374565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def </a:t>
            </a:r>
            <a:r>
              <a:rPr lang="en-US" sz="1800" dirty="0" err="1"/>
              <a:t>doSomething</a:t>
            </a:r>
            <a:r>
              <a:rPr lang="en-US" sz="1800" dirty="0"/>
              <a:t>(</a:t>
            </a:r>
            <a:r>
              <a:rPr lang="en-US" sz="1800" dirty="0" err="1"/>
              <a:t>func</a:t>
            </a:r>
            <a:r>
              <a:rPr lang="en-US" sz="1800" dirty="0"/>
              <a:t>: (Double) =&gt; Double, x: Double): Double = { </a:t>
            </a:r>
            <a:r>
              <a:rPr lang="en-US" sz="1800" dirty="0" err="1"/>
              <a:t>func</a:t>
            </a:r>
            <a:r>
              <a:rPr lang="en-US" sz="1800" dirty="0"/>
              <a:t>(x) }</a:t>
            </a:r>
          </a:p>
        </p:txBody>
      </p:sp>
    </p:spTree>
    <p:extLst>
      <p:ext uri="{BB962C8B-B14F-4D97-AF65-F5344CB8AC3E}">
        <p14:creationId xmlns:p14="http://schemas.microsoft.com/office/powerpoint/2010/main" val="63838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644D-F7CE-4DCC-BE27-1A24B7D3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12147-715D-46F9-B61B-DCEDAEF68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whose return value depends on one or more variables declared outside it is called a closure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83EC6-8388-48DA-AF5A-0DFA67EB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3E40C3-3B35-45B9-9171-55DB8765D7C3}"/>
              </a:ext>
            </a:extLst>
          </p:cNvPr>
          <p:cNvSpPr txBox="1"/>
          <p:nvPr/>
        </p:nvSpPr>
        <p:spPr>
          <a:xfrm>
            <a:off x="914400" y="2884506"/>
            <a:ext cx="7315200" cy="255454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var</a:t>
            </a:r>
            <a:r>
              <a:rPr lang="en-US" sz="2000" dirty="0"/>
              <a:t> c = 10</a:t>
            </a:r>
          </a:p>
          <a:p>
            <a:endParaRPr lang="en-US" sz="2000" dirty="0"/>
          </a:p>
          <a:p>
            <a:r>
              <a:rPr lang="en-US" sz="2000" dirty="0"/>
              <a:t>def add(a: </a:t>
            </a:r>
            <a:r>
              <a:rPr lang="en-US" sz="2000" dirty="0" err="1"/>
              <a:t>Int</a:t>
            </a:r>
            <a:r>
              <a:rPr lang="en-US" sz="2000" dirty="0"/>
              <a:t>, b: </a:t>
            </a:r>
            <a:r>
              <a:rPr lang="en-US" sz="2000" dirty="0" err="1"/>
              <a:t>Int</a:t>
            </a:r>
            <a:r>
              <a:rPr lang="en-US" sz="2000" dirty="0"/>
              <a:t>) = a + b + c</a:t>
            </a:r>
          </a:p>
          <a:p>
            <a:endParaRPr lang="en-US" sz="2000" dirty="0"/>
          </a:p>
          <a:p>
            <a:r>
              <a:rPr lang="en-US" sz="2000" dirty="0"/>
              <a:t>add(3, 4) //17</a:t>
            </a:r>
          </a:p>
          <a:p>
            <a:endParaRPr lang="en-US" sz="2000" dirty="0"/>
          </a:p>
          <a:p>
            <a:r>
              <a:rPr lang="en-US" sz="2000" dirty="0"/>
              <a:t>c = 50</a:t>
            </a:r>
          </a:p>
          <a:p>
            <a:r>
              <a:rPr lang="en-US" sz="2000" dirty="0"/>
              <a:t>add(3, 4) //57</a:t>
            </a:r>
          </a:p>
        </p:txBody>
      </p:sp>
    </p:spTree>
    <p:extLst>
      <p:ext uri="{BB962C8B-B14F-4D97-AF65-F5344CB8AC3E}">
        <p14:creationId xmlns:p14="http://schemas.microsoft.com/office/powerpoint/2010/main" val="4661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A41E-F650-4024-A08F-85957564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700AA-F089-44AD-8D1B-D221899EB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can be called when a non-local variable is no longer in scope</a:t>
            </a:r>
          </a:p>
          <a:p>
            <a:r>
              <a:rPr lang="en-US" dirty="0"/>
              <a:t>The function is aware of any changes to such variable and will use the new values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F5AB-DBB7-4186-88C5-F6D31F4E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506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0D40-EEA7-471E-AD6E-3763A1DE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Closures – Example (closures.scala)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0EB08-9E05-4EF8-BCB7-F14661CD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B3DED-FF3B-4C09-B311-826DCB2C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27301-CBF5-43F2-BAE4-51A76761E860}"/>
              </a:ext>
            </a:extLst>
          </p:cNvPr>
          <p:cNvSpPr txBox="1"/>
          <p:nvPr/>
        </p:nvSpPr>
        <p:spPr>
          <a:xfrm>
            <a:off x="762000" y="1609397"/>
            <a:ext cx="7315200" cy="44012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 {</a:t>
            </a:r>
          </a:p>
          <a:p>
            <a:r>
              <a:rPr lang="en-US" sz="2000" dirty="0"/>
              <a:t>   def exec(f:(String) =&gt; Unit, name: String) {</a:t>
            </a:r>
          </a:p>
          <a:p>
            <a:r>
              <a:rPr lang="en-US" sz="2000" dirty="0"/>
              <a:t>       f(name)</a:t>
            </a:r>
          </a:p>
          <a:p>
            <a:r>
              <a:rPr lang="en-US" sz="2000" dirty="0"/>
              <a:t>   }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 err="1"/>
              <a:t>var</a:t>
            </a:r>
            <a:r>
              <a:rPr lang="en-US" sz="2000" dirty="0"/>
              <a:t> greetings = "Hello"</a:t>
            </a:r>
          </a:p>
          <a:p>
            <a:r>
              <a:rPr lang="en-US" sz="2000" dirty="0"/>
              <a:t>def </a:t>
            </a:r>
            <a:r>
              <a:rPr lang="en-US" sz="2000" dirty="0" err="1"/>
              <a:t>sayHello</a:t>
            </a:r>
            <a:r>
              <a:rPr lang="en-US" sz="2000" dirty="0"/>
              <a:t>(name: String) { </a:t>
            </a:r>
            <a:r>
              <a:rPr lang="en-US" sz="2000" dirty="0" err="1"/>
              <a:t>println</a:t>
            </a:r>
            <a:r>
              <a:rPr lang="en-US" sz="2000" dirty="0"/>
              <a:t>(</a:t>
            </a:r>
            <a:r>
              <a:rPr lang="en-US" sz="2000" dirty="0" err="1"/>
              <a:t>s"$greetings</a:t>
            </a:r>
            <a:r>
              <a:rPr lang="en-US" sz="2000" dirty="0"/>
              <a:t>, $name") }</a:t>
            </a:r>
          </a:p>
          <a:p>
            <a:endParaRPr lang="en-US" sz="2000" dirty="0"/>
          </a:p>
          <a:p>
            <a:r>
              <a:rPr lang="en-US" sz="2000" dirty="0" err="1"/>
              <a:t>val</a:t>
            </a:r>
            <a:r>
              <a:rPr lang="en-US" sz="2000" dirty="0"/>
              <a:t> object1 = new </a:t>
            </a:r>
            <a:r>
              <a:rPr lang="en-US" sz="2000" dirty="0" err="1"/>
              <a:t>MyClass</a:t>
            </a:r>
            <a:r>
              <a:rPr lang="en-US" sz="2000" dirty="0"/>
              <a:t>()</a:t>
            </a:r>
          </a:p>
          <a:p>
            <a:r>
              <a:rPr lang="en-US" sz="2000" dirty="0"/>
              <a:t>object1.exec(</a:t>
            </a:r>
            <a:r>
              <a:rPr lang="en-US" sz="2000" dirty="0" err="1"/>
              <a:t>sayHello</a:t>
            </a:r>
            <a:r>
              <a:rPr lang="en-US" sz="2000" dirty="0"/>
              <a:t>, "Mark") // Hello, Mark</a:t>
            </a:r>
          </a:p>
          <a:p>
            <a:endParaRPr lang="en-US" sz="2000" dirty="0"/>
          </a:p>
          <a:p>
            <a:r>
              <a:rPr lang="en-US" sz="2000" dirty="0"/>
              <a:t>greetings = "Howdy"</a:t>
            </a:r>
          </a:p>
          <a:p>
            <a:r>
              <a:rPr lang="en-US" sz="2000" dirty="0"/>
              <a:t>object1.exec(</a:t>
            </a:r>
            <a:r>
              <a:rPr lang="en-US" sz="2000" dirty="0" err="1"/>
              <a:t>sayHello</a:t>
            </a:r>
            <a:r>
              <a:rPr lang="en-US" sz="2000" dirty="0"/>
              <a:t>, "Martin") //Howdy, Martin</a:t>
            </a:r>
          </a:p>
        </p:txBody>
      </p:sp>
    </p:spTree>
    <p:extLst>
      <p:ext uri="{BB962C8B-B14F-4D97-AF65-F5344CB8AC3E}">
        <p14:creationId xmlns:p14="http://schemas.microsoft.com/office/powerpoint/2010/main" val="45150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1F2E-24CC-4164-BC3F-E5C9827A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6240-0E57-4E68-85CC-A753A1E0B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Arrays in Java and C++</a:t>
            </a:r>
          </a:p>
          <a:p>
            <a:r>
              <a:rPr lang="en-US" dirty="0"/>
              <a:t>homogeneous </a:t>
            </a:r>
          </a:p>
          <a:p>
            <a:r>
              <a:rPr lang="en-US" dirty="0"/>
              <a:t>has a fixed length  </a:t>
            </a:r>
          </a:p>
          <a:p>
            <a:r>
              <a:rPr lang="en-US" dirty="0"/>
              <a:t>You can efficiently access any element in an array in constant time </a:t>
            </a:r>
          </a:p>
          <a:p>
            <a:r>
              <a:rPr lang="en-US" dirty="0"/>
              <a:t>It is a mutable data structure </a:t>
            </a:r>
          </a:p>
          <a:p>
            <a:pPr lvl="1"/>
            <a:r>
              <a:rPr lang="en-US" dirty="0"/>
              <a:t>you can update an element in an array</a:t>
            </a:r>
          </a:p>
          <a:p>
            <a:r>
              <a:rPr lang="en-US" dirty="0"/>
              <a:t>arrays are zero indexed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41514-6AD5-4942-9E4B-21F67948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321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042A-8251-462B-A5C8-086E184A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F85B-50B2-4ADF-AB6A-A3498135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val</a:t>
            </a:r>
            <a:r>
              <a:rPr lang="en-US" dirty="0"/>
              <a:t> names: Array[String] = new Array[String](3)</a:t>
            </a:r>
            <a:br>
              <a:rPr lang="en-US" dirty="0"/>
            </a:br>
            <a:r>
              <a:rPr lang="en-US" dirty="0"/>
              <a:t>//names: Array[String] = Array(null, null, null)</a:t>
            </a:r>
          </a:p>
          <a:p>
            <a:pPr marL="0" indent="0">
              <a:buNone/>
            </a:pPr>
            <a:r>
              <a:rPr lang="en-US" dirty="0"/>
              <a:t>   or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val</a:t>
            </a:r>
            <a:r>
              <a:rPr lang="en-US" dirty="0"/>
              <a:t> names = new Array[String](3)</a:t>
            </a:r>
            <a:br>
              <a:rPr lang="en-US" dirty="0"/>
            </a:br>
            <a:r>
              <a:rPr lang="en-US" dirty="0"/>
              <a:t>   //names: Array[String] = Array(null, null, null)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nums</a:t>
            </a:r>
            <a:r>
              <a:rPr lang="en-US" dirty="0"/>
              <a:t> = new Array[</a:t>
            </a:r>
            <a:r>
              <a:rPr lang="en-US" dirty="0" err="1"/>
              <a:t>Int</a:t>
            </a:r>
            <a:r>
              <a:rPr lang="en-US" dirty="0"/>
              <a:t>](10)</a:t>
            </a:r>
          </a:p>
          <a:p>
            <a:r>
              <a:rPr lang="en-US" dirty="0" err="1"/>
              <a:t>val</a:t>
            </a:r>
            <a:r>
              <a:rPr lang="en-US" dirty="0"/>
              <a:t> s = Array("Hello", "World")</a:t>
            </a:r>
            <a:br>
              <a:rPr lang="en-US" dirty="0"/>
            </a:br>
            <a:r>
              <a:rPr lang="en-US" dirty="0"/>
              <a:t>// Note: no new when you supply initial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1B72E-0935-44A1-B227-BE909E53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6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279A-4C25-4CA2-AA77-322FF749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ArrayBuffer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EB6E9-6AFD-49C2-93A1-69617D0CE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ArrayBuffer</a:t>
            </a:r>
            <a:r>
              <a:rPr lang="en-US" sz="2400" dirty="0"/>
              <a:t> is similar to </a:t>
            </a:r>
            <a:r>
              <a:rPr lang="en-US" sz="2400" dirty="0" err="1"/>
              <a:t>ArrayList</a:t>
            </a:r>
            <a:r>
              <a:rPr lang="en-US" sz="2400" dirty="0"/>
              <a:t> in Java or vector in C++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517AE-EB9F-4D02-94C4-230E1419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7D809-8B46-4AFE-8B1D-4D916DB278C1}"/>
              </a:ext>
            </a:extLst>
          </p:cNvPr>
          <p:cNvSpPr txBox="1"/>
          <p:nvPr/>
        </p:nvSpPr>
        <p:spPr>
          <a:xfrm>
            <a:off x="838200" y="2057400"/>
            <a:ext cx="7772400" cy="437042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scala.collection.mutable.ArrayBuffer</a:t>
            </a:r>
            <a:endParaRPr lang="en-US" sz="2000" dirty="0"/>
          </a:p>
          <a:p>
            <a:r>
              <a:rPr lang="en-US" sz="2000" dirty="0" err="1"/>
              <a:t>val</a:t>
            </a:r>
            <a:r>
              <a:rPr lang="en-US" sz="2000" dirty="0"/>
              <a:t> b = </a:t>
            </a:r>
            <a:r>
              <a:rPr lang="en-US" sz="2000" dirty="0" err="1"/>
              <a:t>ArrayBuffer</a:t>
            </a:r>
            <a:r>
              <a:rPr lang="en-US" sz="2000" dirty="0"/>
              <a:t>[</a:t>
            </a:r>
            <a:r>
              <a:rPr lang="en-US" sz="2000" dirty="0" err="1"/>
              <a:t>Int</a:t>
            </a:r>
            <a:r>
              <a:rPr lang="en-US" sz="2000" dirty="0"/>
              <a:t>]()</a:t>
            </a:r>
          </a:p>
          <a:p>
            <a:r>
              <a:rPr lang="en-US" sz="2000" dirty="0"/>
              <a:t>// Or, b = new </a:t>
            </a:r>
            <a:r>
              <a:rPr lang="en-US" sz="2000" dirty="0" err="1"/>
              <a:t>ArrayBuffer</a:t>
            </a:r>
            <a:r>
              <a:rPr lang="en-US" sz="2000" dirty="0"/>
              <a:t>[</a:t>
            </a:r>
            <a:r>
              <a:rPr lang="en-US" sz="2000" dirty="0" err="1"/>
              <a:t>Int</a:t>
            </a:r>
            <a:r>
              <a:rPr lang="en-US" sz="2000" dirty="0"/>
              <a:t>]</a:t>
            </a:r>
          </a:p>
          <a:p>
            <a:r>
              <a:rPr lang="en-US" sz="2000" dirty="0"/>
              <a:t>b += 1</a:t>
            </a:r>
          </a:p>
          <a:p>
            <a:r>
              <a:rPr lang="en-US" sz="2000" dirty="0"/>
              <a:t>// </a:t>
            </a:r>
            <a:r>
              <a:rPr lang="en-US" sz="2000" dirty="0" err="1"/>
              <a:t>ArrayBuffer</a:t>
            </a:r>
            <a:r>
              <a:rPr lang="en-US" sz="2000" dirty="0"/>
              <a:t>(1)</a:t>
            </a:r>
          </a:p>
          <a:p>
            <a:r>
              <a:rPr lang="en-US" sz="2000" dirty="0"/>
              <a:t>b </a:t>
            </a:r>
            <a:r>
              <a:rPr lang="en-US" sz="2000" b="1" dirty="0">
                <a:solidFill>
                  <a:srgbClr val="FF0000"/>
                </a:solidFill>
              </a:rPr>
              <a:t>+=</a:t>
            </a:r>
            <a:r>
              <a:rPr lang="en-US" sz="2000" dirty="0"/>
              <a:t> (1, 2, 3, 5) </a:t>
            </a:r>
          </a:p>
          <a:p>
            <a:r>
              <a:rPr lang="en-US" sz="2000" dirty="0"/>
              <a:t>// </a:t>
            </a:r>
            <a:r>
              <a:rPr lang="en-US" sz="2000" dirty="0" err="1"/>
              <a:t>ArrayBuffer</a:t>
            </a:r>
            <a:r>
              <a:rPr lang="en-US" sz="2000" dirty="0"/>
              <a:t>(1, 1, 2, 3, 5)</a:t>
            </a:r>
          </a:p>
          <a:p>
            <a:r>
              <a:rPr lang="en-US" sz="2000" dirty="0"/>
              <a:t>b </a:t>
            </a:r>
            <a:r>
              <a:rPr lang="en-US" sz="2000" b="1" dirty="0">
                <a:solidFill>
                  <a:srgbClr val="FF0000"/>
                </a:solidFill>
              </a:rPr>
              <a:t>++=</a:t>
            </a:r>
            <a:r>
              <a:rPr lang="en-US" sz="2000" dirty="0"/>
              <a:t> Array(8, 13, 21)</a:t>
            </a:r>
          </a:p>
          <a:p>
            <a:r>
              <a:rPr lang="en-US" sz="2000" dirty="0"/>
              <a:t>// </a:t>
            </a:r>
            <a:r>
              <a:rPr lang="en-US" sz="2000" dirty="0" err="1"/>
              <a:t>ArrayBuffer</a:t>
            </a:r>
            <a:r>
              <a:rPr lang="en-US" sz="2000" dirty="0"/>
              <a:t>(1, 1, 2, 3, 5, 8, 13, 21)</a:t>
            </a:r>
          </a:p>
          <a:p>
            <a:r>
              <a:rPr lang="en-US" sz="2000" dirty="0"/>
              <a:t>// You can append any collection with the ++= operator</a:t>
            </a:r>
          </a:p>
          <a:p>
            <a:r>
              <a:rPr lang="en-US" sz="2000" dirty="0" err="1"/>
              <a:t>val</a:t>
            </a:r>
            <a:r>
              <a:rPr lang="en-US" sz="2000" dirty="0"/>
              <a:t> a = </a:t>
            </a:r>
            <a:r>
              <a:rPr lang="en-US" sz="2000" dirty="0" err="1"/>
              <a:t>b.toArray</a:t>
            </a:r>
            <a:endParaRPr lang="en-US" sz="2000" dirty="0"/>
          </a:p>
          <a:p>
            <a:r>
              <a:rPr lang="en-US" sz="2000" dirty="0"/>
              <a:t>//a: Array[</a:t>
            </a:r>
            <a:r>
              <a:rPr lang="en-US" sz="2000" dirty="0" err="1"/>
              <a:t>Int</a:t>
            </a:r>
            <a:r>
              <a:rPr lang="en-US" sz="2000" dirty="0"/>
              <a:t>] = Array(1, 1, 2, 3, 5, 8, 13, 21)</a:t>
            </a:r>
          </a:p>
          <a:p>
            <a:r>
              <a:rPr lang="en-US" sz="2000" dirty="0" err="1"/>
              <a:t>val</a:t>
            </a:r>
            <a:r>
              <a:rPr lang="en-US" sz="2000" dirty="0"/>
              <a:t> c = </a:t>
            </a:r>
            <a:r>
              <a:rPr lang="en-US" sz="2000" dirty="0" err="1"/>
              <a:t>a.toBuffer</a:t>
            </a:r>
            <a:endParaRPr lang="en-US" sz="2000" dirty="0"/>
          </a:p>
          <a:p>
            <a:r>
              <a:rPr lang="en-US" sz="1800" dirty="0"/>
              <a:t>//c: </a:t>
            </a:r>
            <a:r>
              <a:rPr lang="en-US" sz="1800" dirty="0" err="1"/>
              <a:t>scala.collection.mutable.Buffer</a:t>
            </a:r>
            <a:r>
              <a:rPr lang="en-US" sz="1800" dirty="0"/>
              <a:t>[</a:t>
            </a:r>
            <a:r>
              <a:rPr lang="en-US" sz="1800" dirty="0" err="1"/>
              <a:t>Int</a:t>
            </a:r>
            <a:r>
              <a:rPr lang="en-US" sz="1800" dirty="0"/>
              <a:t>] = </a:t>
            </a:r>
            <a:r>
              <a:rPr lang="en-US" sz="1800" dirty="0" err="1"/>
              <a:t>ArrayBuffer</a:t>
            </a:r>
            <a:r>
              <a:rPr lang="en-US" sz="1800" dirty="0"/>
              <a:t>(1, 1, 2, 3, 5, 8, 13, 21)</a:t>
            </a:r>
          </a:p>
        </p:txBody>
      </p:sp>
    </p:spTree>
    <p:extLst>
      <p:ext uri="{BB962C8B-B14F-4D97-AF65-F5344CB8AC3E}">
        <p14:creationId xmlns:p14="http://schemas.microsoft.com/office/powerpoint/2010/main" val="41726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290E-2998-45C0-BD9E-6E061960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Built—in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DC182-C664-4438-81CD-3AAE9DDC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Array(1, 7, 2, 9).</a:t>
            </a:r>
            <a:r>
              <a:rPr lang="en-US" b="1" dirty="0"/>
              <a:t>sum</a:t>
            </a:r>
            <a:r>
              <a:rPr lang="en-US" dirty="0"/>
              <a:t> // 19</a:t>
            </a:r>
          </a:p>
          <a:p>
            <a:pPr lvl="1"/>
            <a:r>
              <a:rPr lang="en-US" dirty="0"/>
              <a:t>Works for </a:t>
            </a:r>
            <a:r>
              <a:rPr lang="en-US" dirty="0" err="1"/>
              <a:t>ArrayBuffer</a:t>
            </a:r>
            <a:r>
              <a:rPr lang="en-US" dirty="0"/>
              <a:t> too</a:t>
            </a:r>
          </a:p>
          <a:p>
            <a:r>
              <a:rPr lang="en-US" dirty="0" err="1"/>
              <a:t>ArrayBuffer</a:t>
            </a:r>
            <a:r>
              <a:rPr lang="en-US" dirty="0"/>
              <a:t>("Mary", "had", "a", "little", "lamb").</a:t>
            </a:r>
            <a:r>
              <a:rPr lang="en-US" b="1" dirty="0"/>
              <a:t>max </a:t>
            </a:r>
            <a:br>
              <a:rPr lang="en-US" b="1" dirty="0"/>
            </a:br>
            <a:r>
              <a:rPr lang="en-US" dirty="0"/>
              <a:t>// "little"</a:t>
            </a:r>
          </a:p>
          <a:p>
            <a:r>
              <a:rPr lang="nn-NO" dirty="0"/>
              <a:t>val b = ArrayBuffer(1, 7, 2, 9)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bSorted</a:t>
            </a:r>
            <a:r>
              <a:rPr lang="en-US" dirty="0"/>
              <a:t> = </a:t>
            </a:r>
            <a:r>
              <a:rPr lang="en-US" dirty="0" err="1"/>
              <a:t>b.</a:t>
            </a:r>
            <a:r>
              <a:rPr lang="en-US" b="1" dirty="0" err="1"/>
              <a:t>sorted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// </a:t>
            </a:r>
            <a:r>
              <a:rPr lang="en-US" dirty="0" err="1"/>
              <a:t>bSorted</a:t>
            </a:r>
            <a:r>
              <a:rPr lang="en-US" dirty="0"/>
              <a:t> is </a:t>
            </a:r>
            <a:r>
              <a:rPr lang="en-US" dirty="0" err="1"/>
              <a:t>ArrayBuffer</a:t>
            </a:r>
            <a:r>
              <a:rPr lang="en-US" dirty="0"/>
              <a:t>(1, 2, 7, 9) </a:t>
            </a:r>
          </a:p>
          <a:p>
            <a:pPr marL="0" indent="0">
              <a:buNone/>
            </a:pPr>
            <a:r>
              <a:rPr lang="en-US" dirty="0"/>
              <a:t>    // b is unchanged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D07BC-7888-4A9D-94AB-D49712D2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55F8-0862-44FC-AF51-A41AE3B9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01F52-A65C-45FD-9504-1E640ADF7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bDescending</a:t>
            </a:r>
            <a:r>
              <a:rPr lang="en-US" dirty="0"/>
              <a:t> = </a:t>
            </a:r>
            <a:r>
              <a:rPr lang="en-US" dirty="0" err="1"/>
              <a:t>b.</a:t>
            </a:r>
            <a:r>
              <a:rPr lang="en-US" b="1" dirty="0" err="1"/>
              <a:t>sortWith</a:t>
            </a:r>
            <a:r>
              <a:rPr lang="en-US" dirty="0"/>
              <a:t>(_ &gt; _) </a:t>
            </a:r>
          </a:p>
          <a:p>
            <a:pPr marL="0" indent="0">
              <a:buNone/>
            </a:pPr>
            <a:r>
              <a:rPr lang="en-US" dirty="0"/>
              <a:t>    // </a:t>
            </a:r>
            <a:r>
              <a:rPr lang="en-US" dirty="0" err="1"/>
              <a:t>ArrayBuffer</a:t>
            </a:r>
            <a:r>
              <a:rPr lang="en-US" dirty="0"/>
              <a:t>(9, 7, 2, 1)</a:t>
            </a:r>
          </a:p>
          <a:p>
            <a:r>
              <a:rPr lang="en-US" dirty="0"/>
              <a:t>You can sort an array, but not an array buffer, in place: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a = Array(1, 7, 2, 9)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scala.util.Sorting.</a:t>
            </a:r>
            <a:r>
              <a:rPr lang="en-US" b="1" dirty="0" err="1"/>
              <a:t>quickSort</a:t>
            </a:r>
            <a:r>
              <a:rPr lang="en-US" b="1" dirty="0"/>
              <a:t>(a)</a:t>
            </a:r>
          </a:p>
          <a:p>
            <a:pPr marL="0" indent="0">
              <a:buNone/>
            </a:pPr>
            <a:r>
              <a:rPr lang="en-US" dirty="0"/>
              <a:t>    // a is now Array(1, 2, 7, 9)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2347E-8A27-4F48-B51C-E8DDF429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5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Scala for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 is the Cadillac of programming languages</a:t>
            </a:r>
          </a:p>
          <a:p>
            <a:r>
              <a:rPr lang="en-US" dirty="0"/>
              <a:t>beautiful language</a:t>
            </a:r>
          </a:p>
          <a:p>
            <a:r>
              <a:rPr lang="en-US" dirty="0"/>
              <a:t>provides a boost to your professional career  </a:t>
            </a:r>
          </a:p>
          <a:p>
            <a:r>
              <a:rPr lang="en-US" dirty="0"/>
              <a:t>write robust code with few bugs </a:t>
            </a:r>
          </a:p>
          <a:p>
            <a:r>
              <a:rPr lang="en-US" dirty="0"/>
              <a:t>Spark is written in Scala</a:t>
            </a:r>
          </a:p>
          <a:p>
            <a:r>
              <a:rPr lang="en-US" dirty="0"/>
              <a:t>best support for Spark</a:t>
            </a:r>
          </a:p>
          <a:p>
            <a:r>
              <a:rPr lang="en-US" dirty="0"/>
              <a:t>faster Spark code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806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2C78-3EA9-4ED5-898A-9B00D4ED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 - </a:t>
            </a:r>
            <a:r>
              <a:rPr lang="en-US" dirty="0" err="1"/>
              <a:t>mkString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1E31-3944-41C9-A83E-99F926C05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mkString</a:t>
            </a:r>
            <a:r>
              <a:rPr lang="en-US" dirty="0"/>
              <a:t> method lets us specify the separator between elements</a:t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a = Array(1, 7, 2, 9)</a:t>
            </a:r>
            <a:br>
              <a:rPr lang="en-US" dirty="0"/>
            </a:br>
            <a:r>
              <a:rPr lang="en-US" dirty="0" err="1"/>
              <a:t>a.mkString</a:t>
            </a:r>
            <a:r>
              <a:rPr lang="en-US" dirty="0"/>
              <a:t>(" and ")</a:t>
            </a:r>
          </a:p>
          <a:p>
            <a:pPr marL="0" indent="0">
              <a:buNone/>
            </a:pPr>
            <a:r>
              <a:rPr lang="en-US" dirty="0"/>
              <a:t>    // "1 and 7 and 2 and 9"</a:t>
            </a:r>
          </a:p>
          <a:p>
            <a:r>
              <a:rPr lang="en-US" dirty="0"/>
              <a:t>A second variant has parameters for the prefix and suffix</a:t>
            </a:r>
            <a:br>
              <a:rPr lang="en-US" dirty="0"/>
            </a:br>
            <a:r>
              <a:rPr lang="en-US" dirty="0" err="1"/>
              <a:t>a.mkString</a:t>
            </a:r>
            <a:r>
              <a:rPr lang="en-US" dirty="0"/>
              <a:t>("&lt;", ",", "&gt;")</a:t>
            </a:r>
          </a:p>
          <a:p>
            <a:pPr marL="0" indent="0">
              <a:buNone/>
            </a:pPr>
            <a:r>
              <a:rPr lang="en-US" dirty="0"/>
              <a:t>    // "&lt;1,7,2,9&gt;"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665EF-1C1C-4807-9769-A59C631B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941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C402-738A-451D-9C9B-A891816B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F3877-2FCC-4D90-91F0-31F24497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Map is a collection of key-value pairs </a:t>
            </a:r>
          </a:p>
          <a:p>
            <a:r>
              <a:rPr lang="en-US" dirty="0"/>
              <a:t>In other languages, it known as a dictionary, associative array, or hash map </a:t>
            </a:r>
          </a:p>
          <a:p>
            <a:r>
              <a:rPr lang="en-US" dirty="0"/>
              <a:t>Allows us to index a value by a specific key for fast access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3C3C7-4BC2-45BA-A007-6FBC0EA7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371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BCDE-EDFE-46A4-AD74-B5A8D7BF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4805"/>
            <a:ext cx="7772400" cy="597195"/>
          </a:xfrm>
        </p:spPr>
        <p:txBody>
          <a:bodyPr/>
          <a:lstStyle/>
          <a:p>
            <a:r>
              <a:rPr lang="en-US" dirty="0"/>
              <a:t>Creating a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32927-6CFE-4EE6-BFB6-7C2DBF8F3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21" y="990600"/>
            <a:ext cx="7772400" cy="5257800"/>
          </a:xfrm>
        </p:spPr>
        <p:txBody>
          <a:bodyPr/>
          <a:lstStyle/>
          <a:p>
            <a:r>
              <a:rPr lang="en-US" dirty="0" err="1"/>
              <a:t>val</a:t>
            </a:r>
            <a:r>
              <a:rPr lang="en-US" dirty="0"/>
              <a:t> capitals = Map("USA" -&gt; "Washington D.C.", "UK" -&gt; "London", "India" -&gt; "New Delhi")</a:t>
            </a:r>
            <a:br>
              <a:rPr lang="en-US" dirty="0"/>
            </a:br>
            <a:r>
              <a:rPr lang="en-US" dirty="0"/>
              <a:t>This creates an immutable map whose contents cannot be changed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If you want a mutable map, use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scores = </a:t>
            </a:r>
            <a:r>
              <a:rPr lang="en-US" dirty="0" err="1"/>
              <a:t>scala.collection.mutable.Map</a:t>
            </a:r>
            <a:r>
              <a:rPr lang="en-US" dirty="0"/>
              <a:t>("Alice" -&gt; 10, "Bob" -&gt; 3, "Cindy" -&gt; 8)</a:t>
            </a:r>
          </a:p>
          <a:p>
            <a:r>
              <a:rPr lang="en-US" dirty="0"/>
              <a:t>scores("George") = 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BBE7F-1A5F-4F6F-8260-4D8FA463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1E63E-DFA7-4908-96CC-E4EDBC922D06}"/>
              </a:ext>
            </a:extLst>
          </p:cNvPr>
          <p:cNvSpPr txBox="1"/>
          <p:nvPr/>
        </p:nvSpPr>
        <p:spPr>
          <a:xfrm>
            <a:off x="776176" y="2767280"/>
            <a:ext cx="7591648" cy="13234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scala</a:t>
            </a:r>
            <a:r>
              <a:rPr lang="en-US" sz="2000" dirty="0"/>
              <a:t>&gt; capitals("France") = "Paris"</a:t>
            </a:r>
          </a:p>
          <a:p>
            <a:r>
              <a:rPr lang="en-US" sz="2000" dirty="0"/>
              <a:t>error: value update is not a member of </a:t>
            </a:r>
            <a:r>
              <a:rPr lang="en-US" sz="2000" dirty="0" err="1"/>
              <a:t>scala.collection.immutable.Map</a:t>
            </a:r>
            <a:r>
              <a:rPr lang="en-US" sz="2000" dirty="0"/>
              <a:t>[</a:t>
            </a:r>
            <a:r>
              <a:rPr lang="en-US" sz="2000" dirty="0" err="1"/>
              <a:t>String,String</a:t>
            </a:r>
            <a:r>
              <a:rPr lang="en-US" sz="2000" dirty="0"/>
              <a:t>]</a:t>
            </a:r>
          </a:p>
          <a:p>
            <a:r>
              <a:rPr lang="en-US" sz="2000" dirty="0"/>
              <a:t>       capitals("France") = "Paris"</a:t>
            </a:r>
          </a:p>
        </p:txBody>
      </p:sp>
    </p:spTree>
    <p:extLst>
      <p:ext uri="{BB962C8B-B14F-4D97-AF65-F5344CB8AC3E}">
        <p14:creationId xmlns:p14="http://schemas.microsoft.com/office/powerpoint/2010/main" val="282904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B153-6255-437F-B26A-F818880D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Map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3A32-34ED-4A36-A6FA-486B22E87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61C0C-F7A3-4E9D-BFA3-781C6596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4819E-B943-49F5-B87B-99957EB8BDCE}"/>
              </a:ext>
            </a:extLst>
          </p:cNvPr>
          <p:cNvSpPr txBox="1"/>
          <p:nvPr/>
        </p:nvSpPr>
        <p:spPr>
          <a:xfrm>
            <a:off x="776176" y="1676400"/>
            <a:ext cx="7591648" cy="37856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scala</a:t>
            </a:r>
            <a:r>
              <a:rPr lang="en-US" sz="2000" dirty="0"/>
              <a:t>&gt; scores</a:t>
            </a:r>
          </a:p>
          <a:p>
            <a:r>
              <a:rPr lang="en-US" sz="2000" dirty="0"/>
              <a:t>res342: </a:t>
            </a:r>
            <a:r>
              <a:rPr lang="en-US" sz="2000" dirty="0" err="1"/>
              <a:t>scala.collection.mutable.Map</a:t>
            </a:r>
            <a:r>
              <a:rPr lang="en-US" sz="2000" dirty="0"/>
              <a:t>[</a:t>
            </a:r>
            <a:r>
              <a:rPr lang="en-US" sz="2000" dirty="0" err="1"/>
              <a:t>String,Int</a:t>
            </a:r>
            <a:r>
              <a:rPr lang="en-US" sz="2000" dirty="0"/>
              <a:t>] = Map(George -&gt; 9, Bob -&gt; 3, Alice -&gt; 10, Cindy -&gt; 8)</a:t>
            </a:r>
          </a:p>
          <a:p>
            <a:endParaRPr lang="en-US" sz="2000" dirty="0"/>
          </a:p>
          <a:p>
            <a:r>
              <a:rPr lang="en-US" sz="2000" dirty="0" err="1"/>
              <a:t>scala</a:t>
            </a:r>
            <a:r>
              <a:rPr lang="en-US" sz="2000" dirty="0"/>
              <a:t>&gt; scores("Cindy")</a:t>
            </a:r>
          </a:p>
          <a:p>
            <a:r>
              <a:rPr lang="en-US" sz="2000" dirty="0"/>
              <a:t>res343: </a:t>
            </a:r>
            <a:r>
              <a:rPr lang="en-US" sz="2000" dirty="0" err="1"/>
              <a:t>Int</a:t>
            </a:r>
            <a:r>
              <a:rPr lang="en-US" sz="2000" dirty="0"/>
              <a:t> = 8</a:t>
            </a:r>
          </a:p>
          <a:p>
            <a:endParaRPr lang="en-US" sz="2000" dirty="0"/>
          </a:p>
          <a:p>
            <a:r>
              <a:rPr lang="en-US" sz="2000" dirty="0" err="1"/>
              <a:t>scala</a:t>
            </a:r>
            <a:r>
              <a:rPr lang="en-US" sz="2000" dirty="0"/>
              <a:t>&gt; scores("Mark")</a:t>
            </a:r>
          </a:p>
          <a:p>
            <a:r>
              <a:rPr lang="en-US" sz="2000" dirty="0" err="1"/>
              <a:t>java.util.NoSuchElementException</a:t>
            </a:r>
            <a:r>
              <a:rPr lang="en-US" sz="2000" dirty="0"/>
              <a:t>: key not found: Mark</a:t>
            </a:r>
          </a:p>
          <a:p>
            <a:endParaRPr lang="en-US" sz="2000" dirty="0"/>
          </a:p>
          <a:p>
            <a:r>
              <a:rPr lang="da-DK" sz="2000" dirty="0"/>
              <a:t>scala&gt; scores.getOrElse("Mark", 0)</a:t>
            </a:r>
          </a:p>
          <a:p>
            <a:r>
              <a:rPr lang="da-DK" sz="2000" dirty="0"/>
              <a:t>res345: Int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02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97B5-B6C0-4F3C-B2AD-09874853C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3537"/>
            <a:ext cx="7772400" cy="838200"/>
          </a:xfrm>
        </p:spPr>
        <p:txBody>
          <a:bodyPr/>
          <a:lstStyle/>
          <a:p>
            <a:r>
              <a:rPr lang="en-US" dirty="0"/>
              <a:t>Iterating over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31C3-3162-44D7-9CB3-C1E6EAFD5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51737"/>
            <a:ext cx="7772400" cy="5196663"/>
          </a:xfrm>
        </p:spPr>
        <p:txBody>
          <a:bodyPr/>
          <a:lstStyle/>
          <a:p>
            <a:r>
              <a:rPr lang="en-US" dirty="0"/>
              <a:t>Syntax: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((k, v) &lt;- map) process k and 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B9A19-C975-406A-9719-AAB91D1D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F96393-ADAF-472D-9E07-80112DF941B8}"/>
              </a:ext>
            </a:extLst>
          </p:cNvPr>
          <p:cNvSpPr txBox="1"/>
          <p:nvPr/>
        </p:nvSpPr>
        <p:spPr>
          <a:xfrm>
            <a:off x="762000" y="1852373"/>
            <a:ext cx="7239000" cy="34778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scala</a:t>
            </a:r>
            <a:r>
              <a:rPr lang="en-US" sz="2000" dirty="0"/>
              <a:t>&gt; for ((k, v) &lt;- scores) print(</a:t>
            </a:r>
            <a:r>
              <a:rPr lang="en-US" sz="2000" dirty="0" err="1"/>
              <a:t>s"$k</a:t>
            </a:r>
            <a:r>
              <a:rPr lang="en-US" sz="2000" dirty="0"/>
              <a:t>: $v\t")</a:t>
            </a:r>
          </a:p>
          <a:p>
            <a:r>
              <a:rPr lang="en-US" sz="2000" dirty="0"/>
              <a:t>George: 9       Bob: 3       Alice: 10       Cindy: 8</a:t>
            </a:r>
          </a:p>
          <a:p>
            <a:endParaRPr lang="en-US" sz="2000" dirty="0"/>
          </a:p>
          <a:p>
            <a:r>
              <a:rPr lang="en-US" sz="2000" dirty="0" err="1"/>
              <a:t>scala</a:t>
            </a:r>
            <a:r>
              <a:rPr lang="en-US" sz="2000" dirty="0"/>
              <a:t>&gt; </a:t>
            </a:r>
            <a:r>
              <a:rPr lang="en-US" sz="2000" dirty="0" err="1"/>
              <a:t>scores.keySet</a:t>
            </a:r>
            <a:endParaRPr lang="en-US" sz="2000" dirty="0"/>
          </a:p>
          <a:p>
            <a:r>
              <a:rPr lang="en-US" sz="2000" dirty="0"/>
              <a:t>res347: </a:t>
            </a:r>
            <a:r>
              <a:rPr lang="en-US" sz="2000" dirty="0" err="1"/>
              <a:t>scala.collection.Set</a:t>
            </a:r>
            <a:r>
              <a:rPr lang="en-US" sz="2000" dirty="0"/>
              <a:t>[String] = Set(George, Bob, Alice, Cindy)</a:t>
            </a:r>
          </a:p>
          <a:p>
            <a:endParaRPr lang="en-US" sz="2000" dirty="0"/>
          </a:p>
          <a:p>
            <a:r>
              <a:rPr lang="en-US" sz="2000" dirty="0" err="1"/>
              <a:t>scala</a:t>
            </a:r>
            <a:r>
              <a:rPr lang="en-US" sz="2000" dirty="0"/>
              <a:t>&gt; </a:t>
            </a:r>
            <a:r>
              <a:rPr lang="en-US" sz="2000" dirty="0" err="1"/>
              <a:t>scores.values</a:t>
            </a:r>
            <a:endParaRPr lang="en-US" sz="2000" dirty="0"/>
          </a:p>
          <a:p>
            <a:r>
              <a:rPr lang="en-US" sz="2000" dirty="0"/>
              <a:t>res348: </a:t>
            </a:r>
            <a:r>
              <a:rPr lang="en-US" sz="2000" dirty="0" err="1"/>
              <a:t>Iterable</a:t>
            </a:r>
            <a:r>
              <a:rPr lang="en-US" sz="2000" dirty="0"/>
              <a:t>[</a:t>
            </a:r>
            <a:r>
              <a:rPr lang="en-US" sz="2000" dirty="0" err="1"/>
              <a:t>Int</a:t>
            </a:r>
            <a:r>
              <a:rPr lang="en-US" sz="2000" dirty="0"/>
              <a:t>] = HashMap(9, 3, 10, 8)</a:t>
            </a:r>
          </a:p>
          <a:p>
            <a:endParaRPr lang="en-US" sz="2000" dirty="0"/>
          </a:p>
          <a:p>
            <a:r>
              <a:rPr lang="en-US" sz="2000" dirty="0" err="1"/>
              <a:t>scala</a:t>
            </a:r>
            <a:r>
              <a:rPr lang="en-US" sz="2000" dirty="0"/>
              <a:t>&gt; for (v &lt;- </a:t>
            </a:r>
            <a:r>
              <a:rPr lang="en-US" sz="2000" dirty="0" err="1"/>
              <a:t>scores.values</a:t>
            </a:r>
            <a:r>
              <a:rPr lang="en-US" sz="2000" dirty="0"/>
              <a:t>) print(</a:t>
            </a:r>
            <a:r>
              <a:rPr lang="en-US" sz="2000" dirty="0" err="1"/>
              <a:t>s"$v</a:t>
            </a:r>
            <a:r>
              <a:rPr lang="en-US" sz="2000" dirty="0"/>
              <a:t>\t")</a:t>
            </a:r>
          </a:p>
          <a:p>
            <a:r>
              <a:rPr lang="en-US" sz="2000" dirty="0"/>
              <a:t>9       3       10      8</a:t>
            </a:r>
          </a:p>
        </p:txBody>
      </p:sp>
    </p:spTree>
    <p:extLst>
      <p:ext uri="{BB962C8B-B14F-4D97-AF65-F5344CB8AC3E}">
        <p14:creationId xmlns:p14="http://schemas.microsoft.com/office/powerpoint/2010/main" val="413404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CE74-2CBD-40CE-871B-9171D3F6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4188-46EF-4002-BEB8-29D31C98B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tuple is a Scala collection which can hold multiple values together</a:t>
            </a:r>
          </a:p>
          <a:p>
            <a:r>
              <a:rPr lang="en-US" dirty="0"/>
              <a:t>Unlike an array or list, a tuple can hold objects with different types </a:t>
            </a:r>
          </a:p>
          <a:p>
            <a:r>
              <a:rPr lang="en-US" dirty="0"/>
              <a:t>Tuples are immutable</a:t>
            </a:r>
          </a:p>
          <a:p>
            <a:r>
              <a:rPr lang="en-US" dirty="0"/>
              <a:t>Tuples are always used when you see  parentheses wrapping around data without a specific type</a:t>
            </a:r>
          </a:p>
          <a:p>
            <a:r>
              <a:rPr lang="en-US" dirty="0"/>
              <a:t>In Scala, a tuple can have up to 22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D8D3B-F5D6-42E2-AD43-6A2A7CCC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289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488A-5081-4B99-9321-2F367062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2" y="120502"/>
            <a:ext cx="7772400" cy="838200"/>
          </a:xfrm>
        </p:spPr>
        <p:txBody>
          <a:bodyPr/>
          <a:lstStyle/>
          <a:p>
            <a:r>
              <a:rPr lang="en-US" sz="3600" dirty="0"/>
              <a:t>Creating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2A743-6A81-4D59-954F-A4DA2DC99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47398"/>
            <a:ext cx="7772400" cy="524860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0EA6D-8F3B-4314-95F0-DC9F68B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FDEC5-22AB-4E35-8786-49483DD8AD47}"/>
              </a:ext>
            </a:extLst>
          </p:cNvPr>
          <p:cNvSpPr txBox="1"/>
          <p:nvPr/>
        </p:nvSpPr>
        <p:spPr>
          <a:xfrm>
            <a:off x="952500" y="1114983"/>
            <a:ext cx="7239000" cy="44012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scala</a:t>
            </a:r>
            <a:r>
              <a:rPr lang="en-US" sz="2000" dirty="0"/>
              <a:t>&gt; </a:t>
            </a:r>
            <a:r>
              <a:rPr lang="en-US" sz="2000" dirty="0" err="1"/>
              <a:t>val</a:t>
            </a:r>
            <a:r>
              <a:rPr lang="en-US" sz="2000" dirty="0"/>
              <a:t> t = new Tuple</a:t>
            </a:r>
            <a:r>
              <a:rPr lang="en-US" sz="2000" b="1" dirty="0">
                <a:solidFill>
                  <a:srgbClr val="FF0000"/>
                </a:solidFill>
              </a:rPr>
              <a:t>3</a:t>
            </a:r>
            <a:r>
              <a:rPr lang="en-US" sz="2000" dirty="0"/>
              <a:t>(1, "hello", 20.3)</a:t>
            </a:r>
          </a:p>
          <a:p>
            <a:r>
              <a:rPr lang="en-US" sz="2000" dirty="0"/>
              <a:t>t: (</a:t>
            </a:r>
            <a:r>
              <a:rPr lang="en-US" sz="2000" dirty="0" err="1"/>
              <a:t>Int</a:t>
            </a:r>
            <a:r>
              <a:rPr lang="en-US" sz="2000" dirty="0"/>
              <a:t>, String, Double) = (1,hello,20.3)</a:t>
            </a:r>
          </a:p>
          <a:p>
            <a:endParaRPr lang="en-US" sz="2000" dirty="0"/>
          </a:p>
          <a:p>
            <a:r>
              <a:rPr lang="en-US" sz="2000" dirty="0" err="1"/>
              <a:t>scala</a:t>
            </a:r>
            <a:r>
              <a:rPr lang="en-US" sz="2000" dirty="0"/>
              <a:t>&gt; </a:t>
            </a:r>
            <a:r>
              <a:rPr lang="en-US" sz="2000" dirty="0" err="1"/>
              <a:t>val</a:t>
            </a:r>
            <a:r>
              <a:rPr lang="en-US" sz="2000" dirty="0"/>
              <a:t> t = (1, "hello", 20.3)</a:t>
            </a:r>
          </a:p>
          <a:p>
            <a:r>
              <a:rPr lang="en-US" sz="2000" dirty="0"/>
              <a:t>t: (</a:t>
            </a:r>
            <a:r>
              <a:rPr lang="en-US" sz="2000" dirty="0" err="1"/>
              <a:t>Int</a:t>
            </a:r>
            <a:r>
              <a:rPr lang="en-US" sz="2000" dirty="0"/>
              <a:t>, String, Double) = (1,hello,20.3)</a:t>
            </a:r>
          </a:p>
          <a:p>
            <a:endParaRPr lang="en-US" sz="2000" dirty="0"/>
          </a:p>
          <a:p>
            <a:r>
              <a:rPr lang="en-US" sz="2000" dirty="0" err="1"/>
              <a:t>scala</a:t>
            </a:r>
            <a:r>
              <a:rPr lang="en-US" sz="2000" dirty="0"/>
              <a:t>&gt; </a:t>
            </a:r>
            <a:r>
              <a:rPr lang="en-US" sz="2000" dirty="0" err="1"/>
              <a:t>val</a:t>
            </a:r>
            <a:r>
              <a:rPr lang="en-US" sz="2000" dirty="0"/>
              <a:t> t = new Tuple</a:t>
            </a:r>
            <a:r>
              <a:rPr lang="en-US" sz="2000" b="1" dirty="0">
                <a:solidFill>
                  <a:srgbClr val="FF0000"/>
                </a:solidFill>
              </a:rPr>
              <a:t>4</a:t>
            </a:r>
            <a:r>
              <a:rPr lang="en-US" sz="2000" dirty="0"/>
              <a:t>(1, "hello", 20.3, true)</a:t>
            </a:r>
          </a:p>
          <a:p>
            <a:r>
              <a:rPr lang="en-US" sz="2000" dirty="0"/>
              <a:t>t: (</a:t>
            </a:r>
            <a:r>
              <a:rPr lang="en-US" sz="2000" dirty="0" err="1"/>
              <a:t>Int</a:t>
            </a:r>
            <a:r>
              <a:rPr lang="en-US" sz="2000" dirty="0"/>
              <a:t>, String, Double, Boolean) = (1,hello,20.3,true)</a:t>
            </a:r>
          </a:p>
          <a:p>
            <a:endParaRPr lang="en-US" sz="2000" dirty="0"/>
          </a:p>
          <a:p>
            <a:r>
              <a:rPr lang="en-US" sz="2000" dirty="0" err="1"/>
              <a:t>scala</a:t>
            </a:r>
            <a:r>
              <a:rPr lang="en-US" sz="2000" dirty="0"/>
              <a:t>&gt; </a:t>
            </a:r>
            <a:r>
              <a:rPr lang="en-US" sz="2000" dirty="0" err="1"/>
              <a:t>val</a:t>
            </a:r>
            <a:r>
              <a:rPr lang="en-US" sz="2000" dirty="0"/>
              <a:t> t = (1, "hello", 20.3, true)</a:t>
            </a:r>
          </a:p>
          <a:p>
            <a:r>
              <a:rPr lang="en-US" sz="2000" dirty="0"/>
              <a:t>t: (</a:t>
            </a:r>
            <a:r>
              <a:rPr lang="en-US" sz="2000" dirty="0" err="1"/>
              <a:t>Int</a:t>
            </a:r>
            <a:r>
              <a:rPr lang="en-US" sz="2000" dirty="0"/>
              <a:t>, String, Double, Boolean) = (1,hello,20.3,true)</a:t>
            </a:r>
          </a:p>
          <a:p>
            <a:endParaRPr lang="en-US" sz="2000" dirty="0"/>
          </a:p>
          <a:p>
            <a:r>
              <a:rPr lang="en-US" sz="2000" dirty="0" err="1"/>
              <a:t>scala</a:t>
            </a:r>
            <a:r>
              <a:rPr lang="en-US" sz="2000" dirty="0"/>
              <a:t>&gt; name -&gt; "Mark"</a:t>
            </a:r>
          </a:p>
          <a:p>
            <a:r>
              <a:rPr lang="en-US" sz="2000" dirty="0"/>
              <a:t>res350: (String, String) = (</a:t>
            </a:r>
            <a:r>
              <a:rPr lang="en-US" sz="2000" dirty="0" err="1"/>
              <a:t>Mark,Mark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456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581-D6C4-458D-A482-EDBC6FED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Tuple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C7D74-9F99-4B65-9086-8C4797C65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methods _1, _2, _3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 = (1, "hello", 20.3)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first = t._1 </a:t>
            </a:r>
            <a:r>
              <a:rPr lang="en-US" dirty="0"/>
              <a:t>// Sets first to 1</a:t>
            </a:r>
          </a:p>
          <a:p>
            <a:r>
              <a:rPr lang="en-US" dirty="0"/>
              <a:t>Notice: index of the first element is 1, not 0</a:t>
            </a:r>
          </a:p>
          <a:p>
            <a:r>
              <a:rPr lang="en-US" dirty="0"/>
              <a:t>We can also do this: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(first, second, third) = t </a:t>
            </a:r>
            <a:br>
              <a:rPr lang="en-US" dirty="0"/>
            </a:br>
            <a:r>
              <a:rPr lang="en-US" dirty="0"/>
              <a:t>     // Sets first to 1, second to hello, third to 20.3</a:t>
            </a:r>
          </a:p>
          <a:p>
            <a:r>
              <a:rPr lang="en-US" dirty="0"/>
              <a:t>You can use a _ if you don’t need all components: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(first, second, _) = 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14B44-2744-4D91-AC84-9EB8726E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2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518D-1C54-49D7-97EF-A6D660AF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170120"/>
            <a:ext cx="7772400" cy="838200"/>
          </a:xfrm>
        </p:spPr>
        <p:txBody>
          <a:bodyPr/>
          <a:lstStyle/>
          <a:p>
            <a:r>
              <a:rPr lang="en-US" dirty="0"/>
              <a:t>Zipping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B4C7-6EF6-493A-B226-52EA6180F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87" y="1143000"/>
            <a:ext cx="7772400" cy="5105400"/>
          </a:xfrm>
        </p:spPr>
        <p:txBody>
          <a:bodyPr/>
          <a:lstStyle/>
          <a:p>
            <a:r>
              <a:rPr lang="en-US" dirty="0"/>
              <a:t>Zipping allows us to combine the corresponding elements in two collections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F755A-81BE-4FDD-8FEE-61C6C57F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564AD-9CC7-417F-B40C-0AB010CFF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133600"/>
            <a:ext cx="7696199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709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5C04-F9F6-4EC2-9716-93B9A2BD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FCDBC-4551-45C8-AB9A-81F190799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is a container data structure</a:t>
            </a:r>
          </a:p>
          <a:p>
            <a:r>
              <a:rPr lang="en-US" dirty="0"/>
              <a:t>Scala has a rich collections library that includes collections of many different types </a:t>
            </a:r>
          </a:p>
          <a:p>
            <a:r>
              <a:rPr lang="en-US" dirty="0"/>
              <a:t>Collections provide an easy-to-use interface that reduces the need to manually loop through all the elements </a:t>
            </a:r>
          </a:p>
          <a:p>
            <a:r>
              <a:rPr lang="en-US" dirty="0"/>
              <a:t>They enable functional programming</a:t>
            </a:r>
          </a:p>
          <a:p>
            <a:r>
              <a:rPr lang="en-US" dirty="0"/>
              <a:t>Collections provide a similar interface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B838F-3FB0-4886-A3BB-740C0644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CAB2-1A85-4CB7-84B0-A6FE49E8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Scala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77DDB-AF39-4F10-9799-AF5182E61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have Java 1.8</a:t>
            </a:r>
          </a:p>
          <a:p>
            <a:r>
              <a:rPr lang="en-US" dirty="0"/>
              <a:t>Download the Scala Binaries from </a:t>
            </a:r>
            <a:br>
              <a:rPr lang="en-US" dirty="0"/>
            </a:br>
            <a:r>
              <a:rPr lang="en-US" dirty="0">
                <a:hlinkClick r:id="rId2"/>
              </a:rPr>
              <a:t>https://www.scala-lang.org/download/</a:t>
            </a:r>
            <a:endParaRPr lang="en-US" dirty="0"/>
          </a:p>
          <a:p>
            <a:r>
              <a:rPr lang="en-US" dirty="0" err="1"/>
              <a:t>Uncompress</a:t>
            </a:r>
            <a:r>
              <a:rPr lang="en-US" dirty="0"/>
              <a:t> it  </a:t>
            </a:r>
          </a:p>
          <a:p>
            <a:r>
              <a:rPr lang="en-US" dirty="0"/>
              <a:t>Place the </a:t>
            </a:r>
            <a:r>
              <a:rPr lang="en-US" dirty="0" err="1"/>
              <a:t>scala</a:t>
            </a:r>
            <a:r>
              <a:rPr lang="en-US" dirty="0"/>
              <a:t>\bin subdirectory to system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47973-9376-43EB-8C4C-699248AF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066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9652-0DB6-406E-8794-E691FF4C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7E4D-9AD9-4DAE-8490-F7C5C393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 collections are grouped into three main categories: sequences, sets, and maps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8FC04-503D-4712-93D8-F63E2612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8AF3C8-BCCC-4604-9624-62996174F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616388"/>
            <a:ext cx="4571998" cy="344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755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383" y="342900"/>
            <a:ext cx="7772400" cy="838200"/>
          </a:xfrm>
        </p:spPr>
        <p:txBody>
          <a:bodyPr/>
          <a:lstStyle/>
          <a:p>
            <a:r>
              <a:rPr lang="en-US" sz="4000" dirty="0"/>
              <a:t>Mutable and Immutable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dirty="0"/>
              <a:t>Scala supports mutable and immutable collections </a:t>
            </a:r>
          </a:p>
          <a:p>
            <a:r>
              <a:rPr lang="en-US" dirty="0"/>
              <a:t>Scala prefers working with immutable collections</a:t>
            </a:r>
          </a:p>
          <a:p>
            <a:r>
              <a:rPr lang="en-US" dirty="0"/>
              <a:t>When you do not specify a package for a collection, you are using an immutable version</a:t>
            </a:r>
          </a:p>
          <a:p>
            <a:r>
              <a:rPr lang="en-US" dirty="0"/>
              <a:t>Mutable objects are in </a:t>
            </a:r>
            <a:r>
              <a:rPr lang="en-US" dirty="0" err="1"/>
              <a:t>scala.collection.mutable</a:t>
            </a:r>
            <a:br>
              <a:rPr lang="en-US" dirty="0"/>
            </a:br>
            <a:r>
              <a:rPr lang="en-US" dirty="0" err="1"/>
              <a:t>scala.collection.mutable.Map</a:t>
            </a:r>
            <a:br>
              <a:rPr lang="en-US" dirty="0"/>
            </a:br>
            <a:r>
              <a:rPr lang="en-US" dirty="0" err="1"/>
              <a:t>scala.collection.immutable.Map</a:t>
            </a:r>
          </a:p>
          <a:p>
            <a:r>
              <a:rPr lang="en-US" dirty="0"/>
              <a:t>Figures 13-2 &amp; 13-3 show some immutable and mutable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297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13-2 Immutable Sequences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903" y="2438400"/>
            <a:ext cx="7772400" cy="250480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281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13-3 Mutable Sequences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557599"/>
            <a:ext cx="7772400" cy="250480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61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29A6-CD22-4878-AC5B-489AC4A1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47" y="58480"/>
            <a:ext cx="7772400" cy="838200"/>
          </a:xfrm>
        </p:spPr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A661C-7E02-4640-911E-7FB3FF24E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Seq</a:t>
            </a:r>
            <a:r>
              <a:rPr lang="en-US" sz="2400" dirty="0"/>
              <a:t> trait represents sequences </a:t>
            </a:r>
          </a:p>
          <a:p>
            <a:r>
              <a:rPr lang="en-US" sz="2400" dirty="0"/>
              <a:t>Sequences branch into two main categories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Indexed Sequences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Linear Sequences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EE7EC-86F4-456A-B76C-F33EF174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74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099B76-D2AF-450E-82F4-17F04C299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27" y="2845982"/>
            <a:ext cx="7641440" cy="294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291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7F3C-9606-49D5-A712-2E01C58A3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>
                <a:solidFill>
                  <a:srgbClr val="000000"/>
                </a:solidFill>
              </a:rPr>
              <a:t>In an indexed sequence, any element can be accessed by an index which makes random element access efficient 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</a:rPr>
              <a:t>Examples: Array, Vector, Range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</a:rPr>
              <a:t>By default, specifying that you want an </a:t>
            </a:r>
            <a:r>
              <a:rPr lang="en-US" sz="2400" dirty="0" err="1">
                <a:solidFill>
                  <a:srgbClr val="000000"/>
                </a:solidFill>
              </a:rPr>
              <a:t>IndexedSeq</a:t>
            </a:r>
            <a:r>
              <a:rPr lang="en-US" sz="2400" dirty="0">
                <a:solidFill>
                  <a:srgbClr val="000000"/>
                </a:solidFill>
              </a:rPr>
              <a:t>, Scala creates a Vector: 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        </a:t>
            </a:r>
            <a:r>
              <a:rPr lang="en-US" sz="2400" dirty="0" err="1">
                <a:solidFill>
                  <a:srgbClr val="000000"/>
                </a:solidFill>
              </a:rPr>
              <a:t>scala</a:t>
            </a:r>
            <a:r>
              <a:rPr lang="en-US" sz="2400" dirty="0">
                <a:solidFill>
                  <a:srgbClr val="000000"/>
                </a:solidFill>
              </a:rPr>
              <a:t>&gt;  </a:t>
            </a:r>
            <a:r>
              <a:rPr lang="en-US" sz="2400" dirty="0" err="1">
                <a:solidFill>
                  <a:srgbClr val="000000"/>
                </a:solidFill>
              </a:rPr>
              <a:t>val</a:t>
            </a:r>
            <a:r>
              <a:rPr lang="en-US" sz="2400" dirty="0">
                <a:solidFill>
                  <a:srgbClr val="000000"/>
                </a:solidFill>
              </a:rPr>
              <a:t> x = </a:t>
            </a:r>
            <a:r>
              <a:rPr lang="en-US" sz="2400" dirty="0" err="1">
                <a:solidFill>
                  <a:srgbClr val="000000"/>
                </a:solidFill>
              </a:rPr>
              <a:t>IndexedSeq</a:t>
            </a:r>
            <a:r>
              <a:rPr lang="en-US" sz="2400" dirty="0">
                <a:solidFill>
                  <a:srgbClr val="000000"/>
                </a:solidFill>
              </a:rPr>
              <a:t>(1,2,3)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        x: </a:t>
            </a:r>
            <a:r>
              <a:rPr lang="en-US" sz="2400" dirty="0" err="1">
                <a:solidFill>
                  <a:srgbClr val="000000"/>
                </a:solidFill>
              </a:rPr>
              <a:t>IndexedSeq</a:t>
            </a:r>
            <a:r>
              <a:rPr lang="en-US" sz="2400" dirty="0">
                <a:solidFill>
                  <a:srgbClr val="000000"/>
                </a:solidFill>
              </a:rPr>
              <a:t>[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] = Vector(1, 2, 3)   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65C8A-1F7F-4530-BB7A-B5B44D73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89A7AA-0B64-4C5D-BE31-70F03554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Indexed Sequences</a:t>
            </a:r>
          </a:p>
        </p:txBody>
      </p:sp>
    </p:spTree>
    <p:extLst>
      <p:ext uri="{BB962C8B-B14F-4D97-AF65-F5344CB8AC3E}">
        <p14:creationId xmlns:p14="http://schemas.microsoft.com/office/powerpoint/2010/main" val="85037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7F3C-9606-49D5-A712-2E01C58A3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A </a:t>
            </a:r>
            <a:r>
              <a:rPr lang="en-US" sz="2400" dirty="0" err="1">
                <a:solidFill>
                  <a:srgbClr val="000000"/>
                </a:solidFill>
              </a:rPr>
              <a:t>LinearSeq</a:t>
            </a:r>
            <a:r>
              <a:rPr lang="en-US" sz="2400" dirty="0">
                <a:solidFill>
                  <a:srgbClr val="000000"/>
                </a:solidFill>
              </a:rPr>
              <a:t> is a collection that can be efficiently split into head and tail components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Examples: List, Stack, Queue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Accessing a </a:t>
            </a:r>
            <a:r>
              <a:rPr lang="en-US" sz="2400" dirty="0" err="1">
                <a:solidFill>
                  <a:srgbClr val="000000"/>
                </a:solidFill>
              </a:rPr>
              <a:t>LinearSeq</a:t>
            </a:r>
            <a:r>
              <a:rPr lang="en-US" sz="2400" dirty="0">
                <a:solidFill>
                  <a:srgbClr val="000000"/>
                </a:solidFill>
              </a:rPr>
              <a:t>  through an index is inefficient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We work with them using the head, tail, and </a:t>
            </a:r>
            <a:r>
              <a:rPr lang="en-US" sz="2400" dirty="0" err="1">
                <a:solidFill>
                  <a:srgbClr val="000000"/>
                </a:solidFill>
              </a:rPr>
              <a:t>isEmpty</a:t>
            </a:r>
            <a:r>
              <a:rPr lang="en-US" sz="2400" dirty="0">
                <a:solidFill>
                  <a:srgbClr val="000000"/>
                </a:solidFill>
              </a:rPr>
              <a:t> methods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By default specifying that you want a </a:t>
            </a:r>
            <a:r>
              <a:rPr lang="en-US" sz="2400" dirty="0" err="1">
                <a:solidFill>
                  <a:srgbClr val="000000"/>
                </a:solidFill>
              </a:rPr>
              <a:t>LinearSeq</a:t>
            </a:r>
            <a:r>
              <a:rPr lang="en-US" sz="2400" dirty="0">
                <a:solidFill>
                  <a:srgbClr val="000000"/>
                </a:solidFill>
              </a:rPr>
              <a:t>, Scala creates a 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</a:rPr>
              <a:t>scala</a:t>
            </a:r>
            <a:r>
              <a:rPr lang="en-US" sz="2400" dirty="0">
                <a:solidFill>
                  <a:srgbClr val="000000"/>
                </a:solidFill>
              </a:rPr>
              <a:t>&gt;  </a:t>
            </a:r>
            <a:r>
              <a:rPr lang="en-US" sz="2400" dirty="0" err="1">
                <a:solidFill>
                  <a:srgbClr val="000000"/>
                </a:solidFill>
              </a:rPr>
              <a:t>val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seq</a:t>
            </a:r>
            <a:r>
              <a:rPr lang="en-US" sz="2400" dirty="0">
                <a:solidFill>
                  <a:srgbClr val="000000"/>
                </a:solidFill>
              </a:rPr>
              <a:t> = </a:t>
            </a:r>
            <a:r>
              <a:rPr lang="en-US" sz="2400" dirty="0" err="1">
                <a:solidFill>
                  <a:srgbClr val="000000"/>
                </a:solidFill>
              </a:rPr>
              <a:t>scala.collection.immutable.LinearSeq</a:t>
            </a:r>
            <a:r>
              <a:rPr lang="en-US" sz="2400" dirty="0">
                <a:solidFill>
                  <a:srgbClr val="000000"/>
                </a:solidFill>
              </a:rPr>
              <a:t>(1,2,3)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</a:rPr>
              <a:t>seq</a:t>
            </a:r>
            <a:r>
              <a:rPr lang="en-US" sz="2400" dirty="0">
                <a:solidFill>
                  <a:srgbClr val="000000"/>
                </a:solidFill>
              </a:rPr>
              <a:t>: </a:t>
            </a:r>
            <a:r>
              <a:rPr lang="en-US" sz="2400" dirty="0" err="1">
                <a:solidFill>
                  <a:srgbClr val="000000"/>
                </a:solidFill>
              </a:rPr>
              <a:t>scala.collection.immutable.LinearSeq</a:t>
            </a:r>
            <a:r>
              <a:rPr lang="en-US" sz="2400" dirty="0">
                <a:solidFill>
                  <a:srgbClr val="000000"/>
                </a:solidFill>
              </a:rPr>
              <a:t>[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] = List(1, 2,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65C8A-1F7F-4530-BB7A-B5B44D73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89A7AA-0B64-4C5D-BE31-70F03554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Sequences</a:t>
            </a:r>
          </a:p>
        </p:txBody>
      </p:sp>
    </p:spTree>
    <p:extLst>
      <p:ext uri="{BB962C8B-B14F-4D97-AF65-F5344CB8AC3E}">
        <p14:creationId xmlns:p14="http://schemas.microsoft.com/office/powerpoint/2010/main" val="5226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8CA9-F51B-411A-A13D-D20B3AB9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34" y="152400"/>
            <a:ext cx="7772400" cy="609600"/>
          </a:xfrm>
        </p:spPr>
        <p:txBody>
          <a:bodyPr/>
          <a:lstStyle/>
          <a:p>
            <a:r>
              <a:rPr lang="en-US" sz="3200" dirty="0"/>
              <a:t>Arrays &amp;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2B60E-28CD-4DD0-8A6A-1C5CE9FBD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848600" cy="5334000"/>
          </a:xfrm>
        </p:spPr>
        <p:txBody>
          <a:bodyPr/>
          <a:lstStyle/>
          <a:p>
            <a:r>
              <a:rPr lang="en-US" sz="2400" dirty="0"/>
              <a:t>Arrays were discussed earlier</a:t>
            </a:r>
          </a:p>
          <a:p>
            <a:r>
              <a:rPr lang="en-US" sz="2400" dirty="0"/>
              <a:t>A Range is a range of values, such as 1,2,3,4,5 or 10,20,30 </a:t>
            </a:r>
          </a:p>
          <a:p>
            <a:r>
              <a:rPr lang="en-US" sz="2400" dirty="0"/>
              <a:t>A Range stores only the start, end, and increment </a:t>
            </a:r>
          </a:p>
          <a:p>
            <a:r>
              <a:rPr lang="en-US" sz="2400" dirty="0"/>
              <a:t>You construct Range objects with the to and until methods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BA263-660C-40B7-A313-28491F94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BFDD3-AF52-4F2E-AA7F-5DA11059C9BF}"/>
              </a:ext>
            </a:extLst>
          </p:cNvPr>
          <p:cNvSpPr txBox="1"/>
          <p:nvPr/>
        </p:nvSpPr>
        <p:spPr>
          <a:xfrm>
            <a:off x="726557" y="2459504"/>
            <a:ext cx="7591648" cy="193899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scala</a:t>
            </a:r>
            <a:r>
              <a:rPr lang="en-US" sz="2000" dirty="0"/>
              <a:t>&gt; </a:t>
            </a:r>
            <a:r>
              <a:rPr lang="en-US" sz="2000" dirty="0" err="1"/>
              <a:t>val</a:t>
            </a:r>
            <a:r>
              <a:rPr lang="en-US" sz="2000" dirty="0"/>
              <a:t> a1 = 0 to 10 by 2</a:t>
            </a:r>
          </a:p>
          <a:p>
            <a:r>
              <a:rPr lang="en-US" sz="2000" dirty="0"/>
              <a:t>a1: </a:t>
            </a:r>
            <a:r>
              <a:rPr lang="en-US" sz="2000" dirty="0" err="1"/>
              <a:t>scala.collection.immutable.Range</a:t>
            </a:r>
            <a:r>
              <a:rPr lang="en-US" sz="2000" dirty="0"/>
              <a:t> = inexact Range 0 to 10 by 2</a:t>
            </a:r>
          </a:p>
          <a:p>
            <a:r>
              <a:rPr lang="en-US" sz="2000" dirty="0" err="1"/>
              <a:t>scala</a:t>
            </a:r>
            <a:r>
              <a:rPr lang="en-US" sz="2000" dirty="0"/>
              <a:t>&gt;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iter</a:t>
            </a:r>
            <a:r>
              <a:rPr lang="en-US" sz="2000" dirty="0"/>
              <a:t> = a1.iterator</a:t>
            </a:r>
          </a:p>
          <a:p>
            <a:r>
              <a:rPr lang="en-US" sz="2000" dirty="0" err="1"/>
              <a:t>iter</a:t>
            </a:r>
            <a:r>
              <a:rPr lang="en-US" sz="2000" dirty="0"/>
              <a:t>: Iterator[</a:t>
            </a:r>
            <a:r>
              <a:rPr lang="en-US" sz="2000" dirty="0" err="1"/>
              <a:t>Int</a:t>
            </a:r>
            <a:r>
              <a:rPr lang="en-US" sz="2000" dirty="0"/>
              <a:t>] = non-empty iterator</a:t>
            </a:r>
          </a:p>
          <a:p>
            <a:r>
              <a:rPr lang="en-US" sz="2000" dirty="0" err="1"/>
              <a:t>scala</a:t>
            </a:r>
            <a:r>
              <a:rPr lang="en-US" sz="2000" dirty="0"/>
              <a:t>&gt; while (</a:t>
            </a:r>
            <a:r>
              <a:rPr lang="en-US" sz="2000" dirty="0" err="1"/>
              <a:t>iter.hasNext</a:t>
            </a:r>
            <a:r>
              <a:rPr lang="en-US" sz="2000" dirty="0"/>
              <a:t>) print (</a:t>
            </a:r>
            <a:r>
              <a:rPr lang="en-US" sz="2000" dirty="0" err="1"/>
              <a:t>iter.next</a:t>
            </a:r>
            <a:r>
              <a:rPr lang="en-US" sz="2000" dirty="0"/>
              <a:t>() + " ")</a:t>
            </a:r>
          </a:p>
          <a:p>
            <a:r>
              <a:rPr lang="en-US" sz="2000" dirty="0"/>
              <a:t>0 2 4 6 8 10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FE89D-95A8-4AC8-BA49-96E92322FF29}"/>
              </a:ext>
            </a:extLst>
          </p:cNvPr>
          <p:cNvSpPr txBox="1"/>
          <p:nvPr/>
        </p:nvSpPr>
        <p:spPr>
          <a:xfrm>
            <a:off x="719469" y="4433938"/>
            <a:ext cx="7591648" cy="193899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scala</a:t>
            </a:r>
            <a:r>
              <a:rPr lang="en-US" sz="2000" dirty="0"/>
              <a:t>&gt; </a:t>
            </a:r>
            <a:r>
              <a:rPr lang="en-US" sz="2000" dirty="0" err="1"/>
              <a:t>val</a:t>
            </a:r>
            <a:r>
              <a:rPr lang="en-US" sz="2000" dirty="0"/>
              <a:t> a2 = 0 until 10 by 2</a:t>
            </a:r>
          </a:p>
          <a:p>
            <a:r>
              <a:rPr lang="en-US" sz="2000" dirty="0"/>
              <a:t>a2: </a:t>
            </a:r>
            <a:r>
              <a:rPr lang="en-US" sz="2000" dirty="0" err="1"/>
              <a:t>scala.collection.immutable.Range</a:t>
            </a:r>
            <a:r>
              <a:rPr lang="en-US" sz="2000" dirty="0"/>
              <a:t> = Range 0 until 10 by 2</a:t>
            </a:r>
          </a:p>
          <a:p>
            <a:r>
              <a:rPr lang="en-US" sz="2000" dirty="0" err="1"/>
              <a:t>scala</a:t>
            </a:r>
            <a:r>
              <a:rPr lang="en-US" sz="2000" dirty="0"/>
              <a:t>&gt;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iter</a:t>
            </a:r>
            <a:r>
              <a:rPr lang="en-US" sz="2000" dirty="0"/>
              <a:t> = a2.iterator</a:t>
            </a:r>
          </a:p>
          <a:p>
            <a:r>
              <a:rPr lang="en-US" sz="2000" dirty="0" err="1"/>
              <a:t>iter</a:t>
            </a:r>
            <a:r>
              <a:rPr lang="en-US" sz="2000" dirty="0"/>
              <a:t>: Iterator[</a:t>
            </a:r>
            <a:r>
              <a:rPr lang="en-US" sz="2000" dirty="0" err="1"/>
              <a:t>Int</a:t>
            </a:r>
            <a:r>
              <a:rPr lang="en-US" sz="2000" dirty="0"/>
              <a:t>] = non-empty iterator</a:t>
            </a:r>
          </a:p>
          <a:p>
            <a:r>
              <a:rPr lang="en-US" sz="2000" dirty="0" err="1"/>
              <a:t>scala</a:t>
            </a:r>
            <a:r>
              <a:rPr lang="en-US" sz="2000" dirty="0"/>
              <a:t>&gt; while (</a:t>
            </a:r>
            <a:r>
              <a:rPr lang="en-US" sz="2000" dirty="0" err="1"/>
              <a:t>iter.hasNext</a:t>
            </a:r>
            <a:r>
              <a:rPr lang="en-US" sz="2000" dirty="0"/>
              <a:t>) print (</a:t>
            </a:r>
            <a:r>
              <a:rPr lang="en-US" sz="2000" dirty="0" err="1"/>
              <a:t>iter.next</a:t>
            </a:r>
            <a:r>
              <a:rPr lang="en-US" sz="2000" dirty="0"/>
              <a:t>() + " ")</a:t>
            </a:r>
          </a:p>
          <a:p>
            <a:r>
              <a:rPr lang="en-US" sz="2000" dirty="0"/>
              <a:t>0 2 4 6 8</a:t>
            </a:r>
          </a:p>
        </p:txBody>
      </p:sp>
    </p:spTree>
    <p:extLst>
      <p:ext uri="{BB962C8B-B14F-4D97-AF65-F5344CB8AC3E}">
        <p14:creationId xmlns:p14="http://schemas.microsoft.com/office/powerpoint/2010/main" val="123026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6725-72E9-4F8B-A5A2-3EBC9DE9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295DA-8C7D-4F4C-888D-F1707B505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is a linear sequence of elements of the same type</a:t>
            </a:r>
          </a:p>
          <a:p>
            <a:pPr lvl="1"/>
            <a:r>
              <a:rPr lang="en-US" dirty="0"/>
              <a:t>linked list implementation</a:t>
            </a:r>
          </a:p>
          <a:p>
            <a:r>
              <a:rPr lang="en-US" dirty="0"/>
              <a:t>It is an immutable data structure</a:t>
            </a:r>
          </a:p>
          <a:p>
            <a:r>
              <a:rPr lang="en-US" dirty="0"/>
              <a:t>It is a recursive data structure</a:t>
            </a:r>
          </a:p>
          <a:p>
            <a:r>
              <a:rPr lang="en-US" dirty="0"/>
              <a:t>It is not an efficient data structure for accessing elements by their indices</a:t>
            </a:r>
          </a:p>
          <a:p>
            <a:pPr lvl="1"/>
            <a:r>
              <a:rPr lang="en-US" dirty="0"/>
              <a:t>access time is proportional to the position of an element in a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6B552-CC31-452C-8673-F48D6FDF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239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9A6A-445A-4197-BC7B-EA77DD04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5D565-BA04-4389-8405-D82060AB4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ways to create a list: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xs</a:t>
            </a:r>
            <a:r>
              <a:rPr lang="en-US" dirty="0"/>
              <a:t> = List(10,20,30,40)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ys</a:t>
            </a:r>
            <a:r>
              <a:rPr lang="en-US" dirty="0"/>
              <a:t> = (1 to 100).</a:t>
            </a:r>
            <a:r>
              <a:rPr lang="en-US" dirty="0" err="1"/>
              <a:t>toList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zs</a:t>
            </a:r>
            <a:r>
              <a:rPr lang="en-US" dirty="0"/>
              <a:t> = </a:t>
            </a:r>
            <a:r>
              <a:rPr lang="en-US" dirty="0" err="1"/>
              <a:t>someArray.toList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4E3D3-755E-4CAF-8986-7A2A6598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4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9BF2-617B-451B-96A4-48842DAF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Scala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8A585F-0F8E-4B1D-B920-6ECF83C8EF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To start Scala REPL, type </a:t>
                </a:r>
                <a:r>
                  <a:rPr lang="en-US" sz="2400" dirty="0" err="1"/>
                  <a:t>scala</a:t>
                </a:r>
                <a:r>
                  <a:rPr lang="en-US" sz="2400" dirty="0"/>
                  <a:t> at the command prompt </a:t>
                </a:r>
              </a:p>
              <a:p>
                <a:r>
                  <a:rPr lang="en-US" sz="2400" dirty="0"/>
                  <a:t>To quit, type :quit, or :q </a:t>
                </a:r>
              </a:p>
              <a:p>
                <a:r>
                  <a:rPr lang="en-US" sz="2400" dirty="0"/>
                  <a:t>REPL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dirty="0"/>
                  <a:t> Read, Evaluate, Print, Loop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8A585F-0F8E-4B1D-B920-6ECF83C8EF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6E2A4-C9B0-4024-8635-FC6104FE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07BE0-7014-4EA3-943B-7D9280029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629025"/>
            <a:ext cx="68865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099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9A6A-445A-4197-BC7B-EA77DD04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3412"/>
            <a:ext cx="7772400" cy="738076"/>
          </a:xfrm>
        </p:spPr>
        <p:txBody>
          <a:bodyPr/>
          <a:lstStyle/>
          <a:p>
            <a:r>
              <a:rPr lang="en-US" dirty="0"/>
              <a:t>Basic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5D565-BA04-4389-8405-D82060AB4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21612"/>
            <a:ext cx="7772400" cy="5226788"/>
          </a:xfrm>
        </p:spPr>
        <p:txBody>
          <a:bodyPr/>
          <a:lstStyle/>
          <a:p>
            <a:r>
              <a:rPr lang="en-US" dirty="0"/>
              <a:t>The method </a:t>
            </a:r>
            <a:r>
              <a:rPr lang="en-US" b="1" dirty="0"/>
              <a:t>head </a:t>
            </a:r>
            <a:r>
              <a:rPr lang="en-US" dirty="0"/>
              <a:t>returns the first element</a:t>
            </a:r>
          </a:p>
          <a:p>
            <a:r>
              <a:rPr lang="en-US" dirty="0"/>
              <a:t>The method </a:t>
            </a:r>
            <a:r>
              <a:rPr lang="en-US" b="1" dirty="0"/>
              <a:t>tail </a:t>
            </a:r>
            <a:r>
              <a:rPr lang="en-US" dirty="0"/>
              <a:t>returns a list with all the elements except the first</a:t>
            </a:r>
          </a:p>
          <a:p>
            <a:r>
              <a:rPr lang="en-US" dirty="0"/>
              <a:t>The method </a:t>
            </a:r>
            <a:r>
              <a:rPr lang="en-US" b="1" dirty="0" err="1"/>
              <a:t>isEmpty</a:t>
            </a:r>
            <a:r>
              <a:rPr lang="en-US" dirty="0"/>
              <a:t> returns true if a list is empty </a:t>
            </a:r>
          </a:p>
          <a:p>
            <a:r>
              <a:rPr lang="en-US" dirty="0"/>
              <a:t>The </a:t>
            </a:r>
            <a:r>
              <a:rPr lang="en-US" b="1" dirty="0"/>
              <a:t>::</a:t>
            </a:r>
            <a:r>
              <a:rPr lang="en-US" dirty="0"/>
              <a:t> operator makes a new list from a given head and tail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4E3D3-755E-4CAF-8986-7A2A6598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74783F-55E3-4603-9A3E-1344D5BDE786}"/>
              </a:ext>
            </a:extLst>
          </p:cNvPr>
          <p:cNvSpPr txBox="1">
            <a:spLocks/>
          </p:cNvSpPr>
          <p:nvPr/>
        </p:nvSpPr>
        <p:spPr bwMode="auto">
          <a:xfrm>
            <a:off x="990600" y="3987699"/>
            <a:ext cx="6934200" cy="224676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scala</a:t>
            </a:r>
            <a:r>
              <a:rPr lang="en-US" sz="2000" dirty="0"/>
              <a:t>&gt; 5 :: List(2, 7, 10)</a:t>
            </a:r>
          </a:p>
          <a:p>
            <a:pPr marL="0" indent="0">
              <a:buNone/>
            </a:pPr>
            <a:r>
              <a:rPr lang="en-US" sz="2000" dirty="0"/>
              <a:t>res19: List[</a:t>
            </a:r>
            <a:r>
              <a:rPr lang="en-US" sz="2000" dirty="0" err="1"/>
              <a:t>Int</a:t>
            </a:r>
            <a:r>
              <a:rPr lang="en-US" sz="2000" dirty="0"/>
              <a:t>] = List(5, 2, 7, 10)</a:t>
            </a:r>
          </a:p>
          <a:p>
            <a:pPr marL="0" indent="0">
              <a:buNone/>
            </a:pPr>
            <a:r>
              <a:rPr lang="en-US" sz="2000" dirty="0" err="1"/>
              <a:t>scala</a:t>
            </a:r>
            <a:r>
              <a:rPr lang="en-US" sz="2000" dirty="0"/>
              <a:t>&gt; res19.head</a:t>
            </a:r>
          </a:p>
          <a:p>
            <a:pPr marL="0" indent="0">
              <a:buNone/>
            </a:pPr>
            <a:r>
              <a:rPr lang="en-US" sz="2000" dirty="0"/>
              <a:t>res20: </a:t>
            </a:r>
            <a:r>
              <a:rPr lang="en-US" sz="2000" dirty="0" err="1"/>
              <a:t>Int</a:t>
            </a:r>
            <a:r>
              <a:rPr lang="en-US" sz="2000" dirty="0"/>
              <a:t> = 5</a:t>
            </a:r>
          </a:p>
          <a:p>
            <a:pPr marL="0" indent="0">
              <a:buNone/>
            </a:pPr>
            <a:r>
              <a:rPr lang="en-US" sz="2000" dirty="0" err="1"/>
              <a:t>scala</a:t>
            </a:r>
            <a:r>
              <a:rPr lang="en-US" sz="2000" dirty="0"/>
              <a:t>&gt; res19.tail</a:t>
            </a:r>
          </a:p>
          <a:p>
            <a:pPr marL="0" indent="0">
              <a:buNone/>
            </a:pPr>
            <a:r>
              <a:rPr lang="en-US" sz="2000" dirty="0"/>
              <a:t>res21: List[</a:t>
            </a:r>
            <a:r>
              <a:rPr lang="en-US" sz="2000" dirty="0" err="1"/>
              <a:t>Int</a:t>
            </a:r>
            <a:r>
              <a:rPr lang="en-US" sz="2000" dirty="0"/>
              <a:t>] = List(2, 7, 10)</a:t>
            </a:r>
          </a:p>
        </p:txBody>
      </p:sp>
    </p:spTree>
    <p:extLst>
      <p:ext uri="{BB962C8B-B14F-4D97-AF65-F5344CB8AC3E}">
        <p14:creationId xmlns:p14="http://schemas.microsoft.com/office/powerpoint/2010/main" val="30307825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CDBA-3945-4810-9475-28D0F4DC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55423-4C00-4F05-8883-F8911E8C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0C0CCF-4614-4E75-A890-CFCAD3A47E6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5800" y="1524000"/>
            <a:ext cx="7772400" cy="409342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//file name: </a:t>
            </a:r>
            <a:r>
              <a:rPr lang="en-US" sz="2000" dirty="0" err="1"/>
              <a:t>list_sum.scala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lst</a:t>
            </a:r>
            <a:r>
              <a:rPr lang="en-US" sz="2000" dirty="0"/>
              <a:t> = (1 to 10).</a:t>
            </a:r>
            <a:r>
              <a:rPr lang="en-US" sz="2000" dirty="0" err="1"/>
              <a:t>toList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sumList</a:t>
            </a:r>
            <a:r>
              <a:rPr lang="en-US" sz="2000" dirty="0"/>
              <a:t>(</a:t>
            </a:r>
            <a:r>
              <a:rPr lang="en-US" sz="2000" dirty="0" err="1"/>
              <a:t>lst</a:t>
            </a:r>
            <a:r>
              <a:rPr lang="en-US" sz="2000" dirty="0"/>
              <a:t>: List[</a:t>
            </a:r>
            <a:r>
              <a:rPr lang="en-US" sz="2000" dirty="0" err="1"/>
              <a:t>Int</a:t>
            </a:r>
            <a:r>
              <a:rPr lang="en-US" sz="2000" dirty="0"/>
              <a:t>]):</a:t>
            </a:r>
            <a:r>
              <a:rPr lang="en-US" sz="2000" dirty="0" err="1"/>
              <a:t>Int</a:t>
            </a:r>
            <a:r>
              <a:rPr lang="en-US" sz="2000" dirty="0"/>
              <a:t> = {</a:t>
            </a:r>
          </a:p>
          <a:p>
            <a:pPr marL="0" indent="0">
              <a:buNone/>
            </a:pPr>
            <a:r>
              <a:rPr lang="en-US" sz="2000" dirty="0"/>
              <a:t>  if (</a:t>
            </a:r>
            <a:r>
              <a:rPr lang="en-US" sz="2000" dirty="0" err="1"/>
              <a:t>lst</a:t>
            </a:r>
            <a:r>
              <a:rPr lang="en-US" sz="2000" dirty="0"/>
              <a:t> == Nil) //</a:t>
            </a:r>
            <a:r>
              <a:rPr lang="en-US" sz="2000" dirty="0" err="1"/>
              <a:t>lst.isEmpty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 0</a:t>
            </a:r>
          </a:p>
          <a:p>
            <a:pPr marL="0" indent="0">
              <a:buNone/>
            </a:pPr>
            <a:r>
              <a:rPr lang="en-US" sz="2000" dirty="0"/>
              <a:t>  else 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err="1"/>
              <a:t>lst.head</a:t>
            </a:r>
            <a:r>
              <a:rPr lang="en-US" sz="2000" dirty="0"/>
              <a:t> + </a:t>
            </a:r>
            <a:r>
              <a:rPr lang="en-US" sz="2000" dirty="0" err="1"/>
              <a:t>sumList</a:t>
            </a:r>
            <a:r>
              <a:rPr lang="en-US" sz="2000" dirty="0"/>
              <a:t>(</a:t>
            </a:r>
            <a:r>
              <a:rPr lang="en-US" sz="2000" dirty="0" err="1"/>
              <a:t>lst.tail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print(</a:t>
            </a:r>
            <a:r>
              <a:rPr lang="en-US" sz="2000" dirty="0" err="1"/>
              <a:t>sumList</a:t>
            </a:r>
            <a:r>
              <a:rPr lang="en-US" sz="2000" dirty="0"/>
              <a:t>(</a:t>
            </a:r>
            <a:r>
              <a:rPr lang="en-US" sz="2000" dirty="0" err="1"/>
              <a:t>lst</a:t>
            </a:r>
            <a:r>
              <a:rPr lang="en-US" sz="2000" dirty="0"/>
              <a:t>)) //55</a:t>
            </a:r>
          </a:p>
        </p:txBody>
      </p:sp>
    </p:spTree>
    <p:extLst>
      <p:ext uri="{BB962C8B-B14F-4D97-AF65-F5344CB8AC3E}">
        <p14:creationId xmlns:p14="http://schemas.microsoft.com/office/powerpoint/2010/main" val="184419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E460-BCA9-4D46-8A4E-C7138565E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dirty="0"/>
              <a:t>Vectors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90C4-A5C2-4D4E-B2F5-1AC9A32A5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r>
              <a:rPr lang="en-US" sz="2400" dirty="0"/>
              <a:t>Vector is a new immutable collection type in Scala 2.8 that addresses the inefficiency for random access on lists</a:t>
            </a:r>
          </a:p>
          <a:p>
            <a:r>
              <a:rPr lang="en-US" sz="2400" dirty="0"/>
              <a:t>Vectors allow accessing any element in the list in "effectively" constant time</a:t>
            </a:r>
          </a:p>
          <a:p>
            <a:r>
              <a:rPr lang="en-US" sz="2400" dirty="0"/>
              <a:t>You can think of it as a hybrid of a list and an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E05F9-785B-459B-B1C8-FFACDD15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82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043D4-F610-4696-9FF7-50430DB7E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409950"/>
            <a:ext cx="66008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053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6341-CEDE-47F7-B0C9-FCA1D6E4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85C0-3EA8-4C0E-B3AF-B534FFB54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is an unordered collection of distinct elements</a:t>
            </a:r>
          </a:p>
          <a:p>
            <a:r>
              <a:rPr lang="en-US" dirty="0"/>
              <a:t>You cannot access an element by an index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ACA11-3CDC-42F1-85B7-48DEFDD5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83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3B0B3-E4BA-451B-AED5-9C7A89DA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19400"/>
            <a:ext cx="66008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2030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7480"/>
            <a:ext cx="7772400" cy="838200"/>
          </a:xfrm>
        </p:spPr>
        <p:txBody>
          <a:bodyPr/>
          <a:lstStyle/>
          <a:p>
            <a:r>
              <a:rPr lang="en-US" sz="3600" dirty="0"/>
              <a:t>Table 13—1 Operators on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5680"/>
            <a:ext cx="7772400" cy="5100320"/>
          </a:xfrm>
        </p:spPr>
        <p:txBody>
          <a:bodyPr/>
          <a:lstStyle/>
          <a:p>
            <a:r>
              <a:rPr lang="en-US" sz="2400" dirty="0"/>
              <a:t>The operators to use depend on the collection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84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971152"/>
              </p:ext>
            </p:extLst>
          </p:nvPr>
        </p:nvGraphicFramePr>
        <p:xfrm>
          <a:off x="1143000" y="1529080"/>
          <a:ext cx="5525580" cy="50901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1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Operator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Collection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col += </a:t>
                      </a:r>
                      <a:r>
                        <a:rPr lang="en-US" sz="1600" dirty="0" err="1"/>
                        <a:t>elem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col += (e1, e2,</a:t>
                      </a:r>
                      <a:r>
                        <a:rPr lang="en-US" sz="1600" baseline="0" dirty="0"/>
                        <a:t> …)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col ++= col2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col -= </a:t>
                      </a:r>
                      <a:r>
                        <a:rPr lang="en-US" sz="1600" dirty="0" err="1"/>
                        <a:t>elem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col -= (e1, e2,</a:t>
                      </a:r>
                      <a:r>
                        <a:rPr lang="en-US" sz="1600" baseline="0" dirty="0"/>
                        <a:t> …)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col --= col2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Modifies col by adding or removing the given elements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Mutable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collections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col ++ col2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collection of the same type as col, containing the elements of both collections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Iterable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col :+ </a:t>
                      </a:r>
                      <a:r>
                        <a:rPr lang="en-US" sz="1600" dirty="0" err="1"/>
                        <a:t>elem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elem</a:t>
                      </a:r>
                      <a:r>
                        <a:rPr lang="en-US" sz="1600" baseline="0" dirty="0"/>
                        <a:t> +: </a:t>
                      </a:r>
                      <a:r>
                        <a:rPr lang="en-US" sz="1600" b="1" baseline="0" dirty="0">
                          <a:solidFill>
                            <a:srgbClr val="FF0000"/>
                          </a:solidFill>
                        </a:rPr>
                        <a:t>col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collection of the same type as col to which </a:t>
                      </a:r>
                      <a:r>
                        <a:rPr lang="en-US" sz="1600" dirty="0" err="1"/>
                        <a:t>elem</a:t>
                      </a:r>
                      <a:r>
                        <a:rPr lang="en-US" sz="1600" dirty="0"/>
                        <a:t> has been appended or prepended.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Seq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col + </a:t>
                      </a:r>
                      <a:r>
                        <a:rPr lang="en-US" sz="1600" dirty="0" err="1"/>
                        <a:t>elem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col + (e1, e2,</a:t>
                      </a:r>
                      <a:r>
                        <a:rPr lang="en-US" sz="1600" baseline="0" dirty="0"/>
                        <a:t>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collection of the same type as col to which the given elements have been 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Set,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6539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Higher Order Functions on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 collections support many built-in HOFs</a:t>
            </a:r>
          </a:p>
          <a:p>
            <a:r>
              <a:rPr lang="en-US" dirty="0"/>
              <a:t>A HOF does not mutate a collection</a:t>
            </a:r>
          </a:p>
          <a:p>
            <a:r>
              <a:rPr lang="en-US" dirty="0"/>
              <a:t>We mention some of the most commonly used HOFs </a:t>
            </a:r>
          </a:p>
          <a:p>
            <a:r>
              <a:rPr lang="en-US" dirty="0"/>
              <a:t>All Scala collections support these HOFs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707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map applies a function to all the elements in a collection and returns another collection </a:t>
            </a:r>
          </a:p>
          <a:p>
            <a:r>
              <a:rPr lang="en-US" dirty="0"/>
              <a:t>The input function describes what should be done to elements in the calling collection</a:t>
            </a:r>
          </a:p>
          <a:p>
            <a:r>
              <a:rPr lang="en-US" dirty="0"/>
              <a:t>The returned collection has the exact same number of elements as the collection on which map was called. </a:t>
            </a:r>
          </a:p>
          <a:p>
            <a:r>
              <a:rPr lang="en-US" dirty="0"/>
              <a:t>Type of returned collection can be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416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ECEC-D68F-4E82-817F-4B99949C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190500"/>
            <a:ext cx="7772400" cy="685800"/>
          </a:xfrm>
        </p:spPr>
        <p:txBody>
          <a:bodyPr/>
          <a:lstStyle/>
          <a:p>
            <a:r>
              <a:rPr lang="en-US" dirty="0"/>
              <a:t>Map –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26C5-FADC-4035-86B9-900413553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28700"/>
            <a:ext cx="7772400" cy="5067300"/>
          </a:xfrm>
        </p:spPr>
        <p:txBody>
          <a:bodyPr/>
          <a:lstStyle/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xs</a:t>
            </a:r>
            <a:r>
              <a:rPr lang="en-US" dirty="0"/>
              <a:t> = List(1, 2, 3, 4, 5)</a:t>
            </a:r>
          </a:p>
          <a:p>
            <a:pPr marL="0" indent="0">
              <a:buNone/>
            </a:pPr>
            <a:r>
              <a:rPr lang="sv-SE" dirty="0"/>
              <a:t>     //xs: List[Int] = List(1, 2, 3, 4, 5)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ys</a:t>
            </a:r>
            <a:r>
              <a:rPr lang="en-US" dirty="0"/>
              <a:t> = </a:t>
            </a:r>
            <a:r>
              <a:rPr lang="en-US" dirty="0" err="1"/>
              <a:t>xs.map</a:t>
            </a:r>
            <a:r>
              <a:rPr lang="en-US" dirty="0"/>
              <a:t>( (x: </a:t>
            </a:r>
            <a:r>
              <a:rPr lang="en-US" dirty="0" err="1"/>
              <a:t>Int</a:t>
            </a:r>
            <a:r>
              <a:rPr lang="en-US" dirty="0"/>
              <a:t>) =&gt;  x / 2.0)</a:t>
            </a:r>
          </a:p>
          <a:p>
            <a:pPr marL="0" indent="0">
              <a:buNone/>
            </a:pPr>
            <a:r>
              <a:rPr lang="en-US" dirty="0"/>
              <a:t>     //</a:t>
            </a:r>
            <a:r>
              <a:rPr lang="fr-FR" dirty="0" err="1"/>
              <a:t>ys</a:t>
            </a:r>
            <a:r>
              <a:rPr lang="fr-FR" dirty="0"/>
              <a:t>: List[Double] = List(0.5, 1.0, 1.5, 2.0, 2.5)</a:t>
            </a:r>
            <a:endParaRPr lang="en-US" dirty="0"/>
          </a:p>
          <a:p>
            <a:r>
              <a:rPr lang="fr-FR" dirty="0"/>
              <a:t>val </a:t>
            </a:r>
            <a:r>
              <a:rPr lang="fr-FR" dirty="0" err="1"/>
              <a:t>ys</a:t>
            </a:r>
            <a:r>
              <a:rPr lang="fr-FR" dirty="0"/>
              <a:t> = </a:t>
            </a:r>
            <a:r>
              <a:rPr lang="fr-FR" dirty="0" err="1"/>
              <a:t>xs.map</a:t>
            </a:r>
            <a:r>
              <a:rPr lang="fr-FR" dirty="0"/>
              <a:t>(</a:t>
            </a:r>
            <a:r>
              <a:rPr lang="en-US" dirty="0"/>
              <a:t>x =&gt;  x / 2.0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     //</a:t>
            </a:r>
            <a:r>
              <a:rPr lang="fr-FR" dirty="0" err="1"/>
              <a:t>ys</a:t>
            </a:r>
            <a:r>
              <a:rPr lang="fr-FR" dirty="0"/>
              <a:t>: List[Double] = List(0.5, 1.0, 1.5, 2.0, 2.5)</a:t>
            </a:r>
          </a:p>
          <a:p>
            <a:r>
              <a:rPr lang="fr-FR" dirty="0"/>
              <a:t>val </a:t>
            </a:r>
            <a:r>
              <a:rPr lang="fr-FR" dirty="0" err="1"/>
              <a:t>ys</a:t>
            </a:r>
            <a:r>
              <a:rPr lang="fr-FR" dirty="0"/>
              <a:t> = </a:t>
            </a:r>
            <a:r>
              <a:rPr lang="fr-FR" dirty="0" err="1"/>
              <a:t>xs</a:t>
            </a:r>
            <a:r>
              <a:rPr lang="fr-FR" dirty="0"/>
              <a:t> </a:t>
            </a:r>
            <a:r>
              <a:rPr lang="fr-FR" dirty="0" err="1"/>
              <a:t>map</a:t>
            </a:r>
            <a:r>
              <a:rPr lang="fr-FR" dirty="0"/>
              <a:t> ( _ / 2.0)</a:t>
            </a:r>
          </a:p>
          <a:p>
            <a:pPr marL="0" indent="0">
              <a:buNone/>
            </a:pPr>
            <a:r>
              <a:rPr lang="fr-FR" dirty="0"/>
              <a:t>     //</a:t>
            </a:r>
            <a:r>
              <a:rPr lang="fr-FR" dirty="0" err="1"/>
              <a:t>ys</a:t>
            </a:r>
            <a:r>
              <a:rPr lang="fr-FR" dirty="0"/>
              <a:t>: List[Double] = List(0.5, 1.0, 1.5, 2.0, 2.5)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ys</a:t>
            </a:r>
            <a:r>
              <a:rPr lang="en-US" dirty="0"/>
              <a:t> = </a:t>
            </a:r>
            <a:r>
              <a:rPr lang="en-US" dirty="0" err="1"/>
              <a:t>xs</a:t>
            </a:r>
            <a:r>
              <a:rPr lang="en-US" dirty="0"/>
              <a:t> map { _ / 2.0}</a:t>
            </a:r>
          </a:p>
          <a:p>
            <a:pPr marL="0" indent="0">
              <a:buNone/>
            </a:pPr>
            <a:r>
              <a:rPr lang="en-US" dirty="0"/>
              <a:t>     //</a:t>
            </a:r>
            <a:r>
              <a:rPr lang="en-US" dirty="0" err="1"/>
              <a:t>ys</a:t>
            </a:r>
            <a:r>
              <a:rPr lang="en-US" dirty="0"/>
              <a:t>: List[Double] = List(0.5, 1.0, 1.5, 2.0, 2.5)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EA0CE-5F75-4A20-B031-40E768D4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2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C2C0-A8F8-4F86-8DE5-DACFDE22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– Examples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BDD36-0E04-4B70-B228-FD64A696B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737" y="1676400"/>
            <a:ext cx="7248525" cy="20193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6A989-CF5D-4A3D-8DA2-8A6503A7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88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C8E8EE-53D1-4191-9D22-069763934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3962400"/>
            <a:ext cx="72485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1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2FD0-710B-4897-8D1D-2690B885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535" y="216638"/>
            <a:ext cx="7772400" cy="685800"/>
          </a:xfrm>
        </p:spPr>
        <p:txBody>
          <a:bodyPr/>
          <a:lstStyle/>
          <a:p>
            <a:r>
              <a:rPr lang="en-US" dirty="0" err="1"/>
              <a:t>flatMap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452A5-5CAC-4C6E-ACC9-10A5DF985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54838"/>
            <a:ext cx="7772400" cy="5117362"/>
          </a:xfrm>
        </p:spPr>
        <p:txBody>
          <a:bodyPr/>
          <a:lstStyle/>
          <a:p>
            <a:r>
              <a:rPr lang="en-US" dirty="0"/>
              <a:t>When the function applied to map returns a collection on each element (instead of a single value), and you want to concatenate the results together, then use </a:t>
            </a:r>
            <a:r>
              <a:rPr lang="en-US" dirty="0" err="1"/>
              <a:t>flatMap</a:t>
            </a:r>
            <a:r>
              <a:rPr lang="en-US" dirty="0"/>
              <a:t> to do that for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3C9F1-C64C-4881-8F4D-1FD5565A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89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986FA-2288-40E5-A5FE-38F02EA17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2933257"/>
            <a:ext cx="75342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0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9F99-C97B-4C62-AFA6-246CE52C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Alternative Way of Using Scala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213E-C8AE-41A2-B20B-D3128A577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23877"/>
            <a:ext cx="7772400" cy="4800600"/>
          </a:xfrm>
        </p:spPr>
        <p:txBody>
          <a:bodyPr/>
          <a:lstStyle/>
          <a:p>
            <a:r>
              <a:rPr lang="en-US" sz="2000" dirty="0"/>
              <a:t>Use a text editor to type your code as a singleton object </a:t>
            </a:r>
          </a:p>
          <a:p>
            <a:r>
              <a:rPr lang="en-US" sz="2000" dirty="0"/>
              <a:t>Assume we saved the following program as </a:t>
            </a:r>
            <a:r>
              <a:rPr lang="en-US" sz="2000" dirty="0" err="1"/>
              <a:t>HelloWorld.scala</a:t>
            </a:r>
            <a:r>
              <a:rPr lang="en-US" sz="2000" dirty="0"/>
              <a:t> 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Then, use the command prompt and the following command to compile </a:t>
            </a:r>
            <a:br>
              <a:rPr lang="en-US" sz="2000" dirty="0"/>
            </a:br>
            <a:r>
              <a:rPr lang="en-US" sz="2000" dirty="0"/>
              <a:t>     c:\&gt;scalac </a:t>
            </a:r>
            <a:r>
              <a:rPr lang="en-US" sz="2000" dirty="0" err="1"/>
              <a:t>HelloWorld.scala</a:t>
            </a:r>
            <a:endParaRPr lang="en-US" sz="2000" dirty="0"/>
          </a:p>
          <a:p>
            <a:r>
              <a:rPr lang="en-US" sz="2000" dirty="0"/>
              <a:t>Scala creates an executable file with the same name as the object name. Use the following command to run it </a:t>
            </a:r>
            <a:br>
              <a:rPr lang="en-US" sz="2000" dirty="0"/>
            </a:br>
            <a:r>
              <a:rPr lang="en-US" sz="2000" dirty="0"/>
              <a:t>    c:\&gt; </a:t>
            </a:r>
            <a:r>
              <a:rPr lang="en-US" sz="2000" dirty="0" err="1"/>
              <a:t>scala</a:t>
            </a:r>
            <a:r>
              <a:rPr lang="en-US" sz="2000" dirty="0"/>
              <a:t> HelloWorld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D386F-1CAE-4E98-80E0-6B5E520A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67846-B49A-4373-B1EB-B1BDD1B7C9DC}"/>
              </a:ext>
            </a:extLst>
          </p:cNvPr>
          <p:cNvSpPr txBox="1"/>
          <p:nvPr/>
        </p:nvSpPr>
        <p:spPr>
          <a:xfrm>
            <a:off x="2286000" y="2286000"/>
            <a:ext cx="4267200" cy="193899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object HelloWorld {</a:t>
            </a:r>
          </a:p>
          <a:p>
            <a:r>
              <a:rPr lang="en-US" dirty="0"/>
              <a:t>  def main(</a:t>
            </a:r>
            <a:r>
              <a:rPr lang="en-US" dirty="0" err="1"/>
              <a:t>args</a:t>
            </a:r>
            <a:r>
              <a:rPr lang="en-US" dirty="0"/>
              <a:t>: Array[String]){</a:t>
            </a:r>
          </a:p>
          <a:p>
            <a:r>
              <a:rPr lang="en-US" dirty="0"/>
              <a:t>    </a:t>
            </a:r>
            <a:r>
              <a:rPr lang="en-US" dirty="0" err="1"/>
              <a:t>println</a:t>
            </a:r>
            <a:r>
              <a:rPr lang="en-US" dirty="0"/>
              <a:t>("Hello World")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32915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3BC2-7A97-4876-B5BB-5B001D0D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67E2B-A0ED-4764-8244-6B7128E07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 function that operates on an element and return a Boolean   </a:t>
            </a:r>
          </a:p>
          <a:p>
            <a:r>
              <a:rPr lang="en-US" dirty="0"/>
              <a:t>Returns a new collection that contains only the elements for which the function evaluates to true</a:t>
            </a:r>
          </a:p>
          <a:p>
            <a:r>
              <a:rPr lang="en-US" dirty="0"/>
              <a:t> (1 to 10).filter( _%2 == 0)</a:t>
            </a:r>
          </a:p>
          <a:p>
            <a:pPr marL="0" indent="0">
              <a:buNone/>
            </a:pPr>
            <a:r>
              <a:rPr lang="en-US" dirty="0"/>
              <a:t>     // Vector(2, 4, 6, 8, 10)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A7DC8-61E9-4A91-972F-9FDD545C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789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816D-3645-416D-8270-9579C1B8E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dirty="0"/>
              <a:t>Reduce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51633-2384-4629-9ECB-3F9CD607D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73198"/>
            <a:ext cx="7772400" cy="5022802"/>
          </a:xfrm>
        </p:spPr>
        <p:txBody>
          <a:bodyPr/>
          <a:lstStyle/>
          <a:p>
            <a:r>
              <a:rPr lang="en-US" dirty="0"/>
              <a:t>Similar to reduces in Python</a:t>
            </a:r>
          </a:p>
          <a:p>
            <a:r>
              <a:rPr lang="en-US" dirty="0"/>
              <a:t>It reduces a collection to a single value </a:t>
            </a:r>
          </a:p>
          <a:p>
            <a:r>
              <a:rPr lang="en-US" dirty="0"/>
              <a:t>The input function to reduce takes two inputs at a time and returns one value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0DF3-08FC-458B-BCE5-64F7D3DE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0F770-EC85-4646-93AE-213D4CCC3C76}"/>
              </a:ext>
            </a:extLst>
          </p:cNvPr>
          <p:cNvSpPr txBox="1"/>
          <p:nvPr/>
        </p:nvSpPr>
        <p:spPr>
          <a:xfrm>
            <a:off x="952500" y="3593927"/>
            <a:ext cx="7239000" cy="255454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scala</a:t>
            </a:r>
            <a:r>
              <a:rPr lang="en-US" sz="2000" dirty="0"/>
              <a:t>&gt;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nums</a:t>
            </a:r>
            <a:r>
              <a:rPr lang="en-US" sz="2000" dirty="0"/>
              <a:t> = 1 to 10</a:t>
            </a:r>
          </a:p>
          <a:p>
            <a:r>
              <a:rPr lang="en-US" sz="2000" dirty="0" err="1"/>
              <a:t>nums</a:t>
            </a:r>
            <a:r>
              <a:rPr lang="en-US" sz="2000" dirty="0"/>
              <a:t>: </a:t>
            </a:r>
            <a:r>
              <a:rPr lang="en-US" sz="2000" dirty="0" err="1"/>
              <a:t>scala.collection.immutable.Range.Inclusive</a:t>
            </a:r>
            <a:r>
              <a:rPr lang="en-US" sz="2000" dirty="0"/>
              <a:t> = Range 1 to 10</a:t>
            </a:r>
          </a:p>
          <a:p>
            <a:endParaRPr lang="en-US" sz="2000" dirty="0"/>
          </a:p>
          <a:p>
            <a:r>
              <a:rPr lang="en-US" sz="2000" dirty="0" err="1"/>
              <a:t>scala</a:t>
            </a:r>
            <a:r>
              <a:rPr lang="en-US" sz="2000" dirty="0"/>
              <a:t>&gt; </a:t>
            </a:r>
            <a:r>
              <a:rPr lang="en-US" sz="2000" dirty="0" err="1"/>
              <a:t>nums.reduce</a:t>
            </a:r>
            <a:r>
              <a:rPr lang="en-US" sz="2000" dirty="0"/>
              <a:t>{(</a:t>
            </a:r>
            <a:r>
              <a:rPr lang="en-US" sz="2000" dirty="0" err="1"/>
              <a:t>x,y</a:t>
            </a:r>
            <a:r>
              <a:rPr lang="en-US" sz="2000" dirty="0"/>
              <a:t>) =&gt; x + y}</a:t>
            </a:r>
          </a:p>
          <a:p>
            <a:r>
              <a:rPr lang="en-US" sz="2000" dirty="0"/>
              <a:t>res23: </a:t>
            </a:r>
            <a:r>
              <a:rPr lang="en-US" sz="2000" dirty="0" err="1"/>
              <a:t>Int</a:t>
            </a:r>
            <a:r>
              <a:rPr lang="en-US" sz="2000" dirty="0"/>
              <a:t> = 55</a:t>
            </a:r>
          </a:p>
          <a:p>
            <a:endParaRPr lang="en-US" sz="2000" dirty="0"/>
          </a:p>
          <a:p>
            <a:r>
              <a:rPr lang="en-US" sz="2000" dirty="0" err="1"/>
              <a:t>scala</a:t>
            </a:r>
            <a:r>
              <a:rPr lang="en-US" sz="2000" dirty="0"/>
              <a:t>&gt; </a:t>
            </a:r>
            <a:r>
              <a:rPr lang="en-US" sz="2000" dirty="0" err="1"/>
              <a:t>nums.reduce</a:t>
            </a:r>
            <a:r>
              <a:rPr lang="en-US" sz="2000" dirty="0"/>
              <a:t>{(</a:t>
            </a:r>
            <a:r>
              <a:rPr lang="en-US" sz="2000" dirty="0" err="1"/>
              <a:t>x,y</a:t>
            </a:r>
            <a:r>
              <a:rPr lang="en-US" sz="2000" dirty="0"/>
              <a:t>) =&gt; if (x &gt; y) x else y}</a:t>
            </a:r>
          </a:p>
          <a:p>
            <a:r>
              <a:rPr lang="en-US" sz="2000" dirty="0"/>
              <a:t>res24: </a:t>
            </a:r>
            <a:r>
              <a:rPr lang="en-US" sz="2000" dirty="0" err="1"/>
              <a:t>Int</a:t>
            </a:r>
            <a:r>
              <a:rPr lang="en-US" sz="2000" dirty="0"/>
              <a:t> = 10</a:t>
            </a:r>
          </a:p>
        </p:txBody>
      </p:sp>
    </p:spTree>
    <p:extLst>
      <p:ext uri="{BB962C8B-B14F-4D97-AF65-F5344CB8AC3E}">
        <p14:creationId xmlns:p14="http://schemas.microsoft.com/office/powerpoint/2010/main" val="9994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C01B-3350-4B9A-9CAF-911D961F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4172"/>
            <a:ext cx="7772400" cy="685800"/>
          </a:xfrm>
        </p:spPr>
        <p:txBody>
          <a:bodyPr/>
          <a:lstStyle/>
          <a:p>
            <a:r>
              <a:rPr lang="en-US" dirty="0"/>
              <a:t>foreach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D3C06-AA4A-43AD-A8A4-874305A69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9972"/>
            <a:ext cx="7772400" cy="5256028"/>
          </a:xfrm>
        </p:spPr>
        <p:txBody>
          <a:bodyPr/>
          <a:lstStyle/>
          <a:p>
            <a:r>
              <a:rPr lang="en-US" dirty="0"/>
              <a:t>Takes a procedure as a parameter</a:t>
            </a:r>
          </a:p>
          <a:p>
            <a:r>
              <a:rPr lang="en-US" dirty="0"/>
              <a:t>The parameter procedure is used only for its side effect</a:t>
            </a:r>
          </a:p>
          <a:p>
            <a:r>
              <a:rPr lang="en-US" dirty="0"/>
              <a:t>The parameter procedure is applied to each element in the collection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E07FB-C581-4957-99AD-0A36C838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92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99FE2A-ACDA-40F8-9C5F-77A62E2AB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274828"/>
            <a:ext cx="47148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156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B43E-8165-4230-92B6-4596F563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Text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897A5-1D36-4CA5-B51D-7D821043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dirty="0"/>
              <a:t>To read from KB, we used</a:t>
            </a:r>
            <a:br>
              <a:rPr lang="en-US" dirty="0"/>
            </a:br>
            <a:r>
              <a:rPr lang="en-US" dirty="0"/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scala.io.StdIn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read from other sources, use</a:t>
            </a:r>
            <a:br>
              <a:rPr lang="en-US" dirty="0"/>
            </a:br>
            <a:r>
              <a:rPr lang="en-US" dirty="0"/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scala.io.Source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read from a file, use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Source.fromFile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1378E-9450-4642-8836-863F0142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6861B-3F86-44E8-84E6-FB734BF2F521}"/>
              </a:ext>
            </a:extLst>
          </p:cNvPr>
          <p:cNvSpPr txBox="1"/>
          <p:nvPr/>
        </p:nvSpPr>
        <p:spPr>
          <a:xfrm>
            <a:off x="838200" y="4419600"/>
            <a:ext cx="7239000" cy="70788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scala</a:t>
            </a:r>
            <a:r>
              <a:rPr lang="en-US" sz="2000" dirty="0"/>
              <a:t>&gt;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fileSource</a:t>
            </a:r>
            <a:r>
              <a:rPr lang="en-US" sz="2000" dirty="0"/>
              <a:t> = </a:t>
            </a:r>
            <a:r>
              <a:rPr lang="en-US" sz="2000" dirty="0" err="1"/>
              <a:t>Source.fromFile</a:t>
            </a:r>
            <a:r>
              <a:rPr lang="en-US" sz="2000" dirty="0"/>
              <a:t>("file1.txt")</a:t>
            </a:r>
          </a:p>
          <a:p>
            <a:r>
              <a:rPr lang="en-US" sz="2000" dirty="0" err="1"/>
              <a:t>fileSource</a:t>
            </a:r>
            <a:r>
              <a:rPr lang="en-US" sz="2000" dirty="0"/>
              <a:t>: </a:t>
            </a:r>
            <a:r>
              <a:rPr lang="en-US" sz="2000" dirty="0" err="1"/>
              <a:t>scala.io.BufferedSource</a:t>
            </a:r>
            <a:r>
              <a:rPr lang="en-US" sz="2000" dirty="0"/>
              <a:t> = non-empty iterator</a:t>
            </a:r>
          </a:p>
        </p:txBody>
      </p:sp>
    </p:spTree>
    <p:extLst>
      <p:ext uri="{BB962C8B-B14F-4D97-AF65-F5344CB8AC3E}">
        <p14:creationId xmlns:p14="http://schemas.microsoft.com/office/powerpoint/2010/main" val="106095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38C1-0459-465A-BD4B-6EC525B3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Text File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E6960-5A28-4695-9CD5-4C9F360F6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</a:t>
            </a:r>
            <a:r>
              <a:rPr lang="en-US" dirty="0" err="1"/>
              <a:t>mkString</a:t>
            </a:r>
            <a:r>
              <a:rPr lang="en-US" dirty="0"/>
              <a:t> returns the whole content of the file as a string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69B22-BC6D-469B-BD2C-ED6E0864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AE81A-A9B6-4BA6-8F06-D28040C21C0C}"/>
              </a:ext>
            </a:extLst>
          </p:cNvPr>
          <p:cNvSpPr txBox="1"/>
          <p:nvPr/>
        </p:nvSpPr>
        <p:spPr>
          <a:xfrm>
            <a:off x="685800" y="4079385"/>
            <a:ext cx="7239000" cy="70788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scala</a:t>
            </a:r>
            <a:r>
              <a:rPr lang="en-US" sz="2000" dirty="0"/>
              <a:t>&gt; </a:t>
            </a:r>
            <a:r>
              <a:rPr lang="en-US" sz="2000" dirty="0" err="1"/>
              <a:t>fileSource</a:t>
            </a:r>
            <a:endParaRPr lang="en-US" sz="2000" dirty="0"/>
          </a:p>
          <a:p>
            <a:r>
              <a:rPr lang="en-US" sz="2000" dirty="0"/>
              <a:t>res45: </a:t>
            </a:r>
            <a:r>
              <a:rPr lang="en-US" sz="2000" dirty="0" err="1"/>
              <a:t>scala.io.BufferedSource</a:t>
            </a:r>
            <a:r>
              <a:rPr lang="en-US" sz="2000" dirty="0"/>
              <a:t> = </a:t>
            </a:r>
            <a:r>
              <a:rPr lang="en-US" sz="2000" b="1" dirty="0"/>
              <a:t>empty</a:t>
            </a:r>
            <a:r>
              <a:rPr lang="en-US" sz="2000" dirty="0"/>
              <a:t> iterator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FEDC7-BB70-4FBB-B441-1A690A16E0DD}"/>
              </a:ext>
            </a:extLst>
          </p:cNvPr>
          <p:cNvSpPr txBox="1"/>
          <p:nvPr/>
        </p:nvSpPr>
        <p:spPr>
          <a:xfrm>
            <a:off x="685800" y="2416647"/>
            <a:ext cx="3505200" cy="16312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scala</a:t>
            </a:r>
            <a:r>
              <a:rPr lang="en-US" sz="2000" dirty="0"/>
              <a:t>&gt; </a:t>
            </a:r>
            <a:r>
              <a:rPr lang="en-US" sz="2000" dirty="0" err="1"/>
              <a:t>fileSource.mkString</a:t>
            </a:r>
            <a:endParaRPr lang="en-US" sz="2000" dirty="0"/>
          </a:p>
          <a:p>
            <a:r>
              <a:rPr lang="en-US" sz="2000" dirty="0"/>
              <a:t>res0: String =</a:t>
            </a:r>
          </a:p>
          <a:p>
            <a:r>
              <a:rPr lang="en-US" sz="2000" dirty="0"/>
              <a:t>Line 1</a:t>
            </a:r>
          </a:p>
          <a:p>
            <a:r>
              <a:rPr lang="en-US" sz="2000" dirty="0"/>
              <a:t>Line 2</a:t>
            </a:r>
          </a:p>
          <a:p>
            <a:r>
              <a:rPr lang="en-US" sz="2000" dirty="0"/>
              <a:t>Line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BD9A9B-C4B3-4420-A964-CF0B441EB91A}"/>
              </a:ext>
            </a:extLst>
          </p:cNvPr>
          <p:cNvSpPr txBox="1"/>
          <p:nvPr/>
        </p:nvSpPr>
        <p:spPr>
          <a:xfrm>
            <a:off x="685800" y="4889150"/>
            <a:ext cx="7239000" cy="70788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scala</a:t>
            </a:r>
            <a:r>
              <a:rPr lang="en-US" sz="2000" dirty="0"/>
              <a:t>&gt; </a:t>
            </a:r>
            <a:r>
              <a:rPr lang="en-US" sz="2000" dirty="0" err="1"/>
              <a:t>fileSource.mkString</a:t>
            </a:r>
            <a:endParaRPr lang="en-US" sz="2000" dirty="0"/>
          </a:p>
          <a:p>
            <a:r>
              <a:rPr lang="en-US" sz="2000" dirty="0"/>
              <a:t>res2: String = ""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6232DB-69E2-4CB7-94A1-421DCE93FCFD}"/>
              </a:ext>
            </a:extLst>
          </p:cNvPr>
          <p:cNvSpPr txBox="1"/>
          <p:nvPr/>
        </p:nvSpPr>
        <p:spPr>
          <a:xfrm>
            <a:off x="4419600" y="2416647"/>
            <a:ext cx="3505200" cy="13234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//content of file1.txt</a:t>
            </a:r>
          </a:p>
          <a:p>
            <a:r>
              <a:rPr lang="en-US" sz="2000" dirty="0"/>
              <a:t>Line 1</a:t>
            </a:r>
          </a:p>
          <a:p>
            <a:r>
              <a:rPr lang="en-US" sz="2000" dirty="0"/>
              <a:t>Line 2</a:t>
            </a:r>
          </a:p>
          <a:p>
            <a:r>
              <a:rPr lang="en-US" sz="2000" dirty="0"/>
              <a:t>Line 3</a:t>
            </a:r>
          </a:p>
        </p:txBody>
      </p:sp>
    </p:spTree>
    <p:extLst>
      <p:ext uri="{BB962C8B-B14F-4D97-AF65-F5344CB8AC3E}">
        <p14:creationId xmlns:p14="http://schemas.microsoft.com/office/powerpoint/2010/main" val="419559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C6D6-2248-468C-BCE3-E6F4D3B2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Text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DB7E-7002-4999-AB41-6528A16D2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fileSource</a:t>
            </a:r>
            <a:r>
              <a:rPr lang="en-US" dirty="0"/>
              <a:t> is Iterator[Char]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difficult to process file one char at a time</a:t>
            </a:r>
          </a:p>
          <a:p>
            <a:r>
              <a:rPr lang="en-US" dirty="0"/>
              <a:t>The method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getLines</a:t>
            </a:r>
            <a:r>
              <a:rPr lang="en-US" dirty="0"/>
              <a:t> returns an Iterator of type Iterator[String]</a:t>
            </a:r>
          </a:p>
          <a:p>
            <a:r>
              <a:rPr lang="en-US" dirty="0"/>
              <a:t>Each element is a line in the file without the EOL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C6C29-7514-4E12-A961-5431FEBB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D2355-F74C-45D0-8192-AB3E0B108007}"/>
              </a:ext>
            </a:extLst>
          </p:cNvPr>
          <p:cNvSpPr txBox="1"/>
          <p:nvPr/>
        </p:nvSpPr>
        <p:spPr>
          <a:xfrm>
            <a:off x="838200" y="2164607"/>
            <a:ext cx="7239000" cy="16312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fileSource</a:t>
            </a:r>
            <a:r>
              <a:rPr lang="en-US" sz="2000" dirty="0"/>
              <a:t> = </a:t>
            </a:r>
            <a:r>
              <a:rPr lang="en-US" sz="2000" dirty="0" err="1"/>
              <a:t>Source.fromFile</a:t>
            </a:r>
            <a:r>
              <a:rPr lang="en-US" sz="2000" dirty="0"/>
              <a:t>("file1.txt")</a:t>
            </a:r>
          </a:p>
          <a:p>
            <a:r>
              <a:rPr lang="en-US" sz="2000" dirty="0"/>
              <a:t>for (value &lt;- </a:t>
            </a:r>
            <a:r>
              <a:rPr lang="en-US" sz="2000" dirty="0" err="1"/>
              <a:t>fileSource</a:t>
            </a:r>
            <a:r>
              <a:rPr lang="en-US" sz="2000" dirty="0"/>
              <a:t>) print(value + " ")</a:t>
            </a:r>
          </a:p>
          <a:p>
            <a:r>
              <a:rPr lang="en-US" sz="2000" dirty="0"/>
              <a:t>  i n e   1</a:t>
            </a:r>
          </a:p>
          <a:p>
            <a:r>
              <a:rPr lang="en-US" sz="2000" dirty="0"/>
              <a:t> L i n e   2</a:t>
            </a:r>
          </a:p>
          <a:p>
            <a:r>
              <a:rPr lang="en-US" sz="2000" dirty="0"/>
              <a:t> L i n e   3</a:t>
            </a:r>
          </a:p>
        </p:txBody>
      </p:sp>
    </p:spTree>
    <p:extLst>
      <p:ext uri="{BB962C8B-B14F-4D97-AF65-F5344CB8AC3E}">
        <p14:creationId xmlns:p14="http://schemas.microsoft.com/office/powerpoint/2010/main" val="142290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99F3-6BE5-4E16-8164-A4CED041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Text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EE2E3-ADD7-45A9-9B71-8A6C401B0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165" y="1371600"/>
            <a:ext cx="7772400" cy="4572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Remember to close file when done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20973-09D4-4D75-A036-E76B433E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62A3D-371F-48F6-A247-9B07B9643E20}"/>
              </a:ext>
            </a:extLst>
          </p:cNvPr>
          <p:cNvSpPr txBox="1"/>
          <p:nvPr/>
        </p:nvSpPr>
        <p:spPr>
          <a:xfrm>
            <a:off x="800100" y="1690062"/>
            <a:ext cx="6705600" cy="34778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scala.io.Source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fileSource</a:t>
            </a:r>
            <a:r>
              <a:rPr lang="en-US" sz="2000" dirty="0"/>
              <a:t> = </a:t>
            </a:r>
            <a:r>
              <a:rPr lang="en-US" sz="2000" dirty="0" err="1"/>
              <a:t>Source.fromFile</a:t>
            </a:r>
            <a:r>
              <a:rPr lang="en-US" sz="2000" dirty="0"/>
              <a:t>("file1.txt")</a:t>
            </a:r>
          </a:p>
          <a:p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lineIterator</a:t>
            </a:r>
            <a:r>
              <a:rPr lang="en-US" sz="2000" dirty="0"/>
              <a:t> = </a:t>
            </a:r>
            <a:r>
              <a:rPr lang="en-US" sz="2000" dirty="0" err="1"/>
              <a:t>fileSource.getLines</a:t>
            </a:r>
            <a:endParaRPr lang="en-US" sz="2000" dirty="0"/>
          </a:p>
          <a:p>
            <a:r>
              <a:rPr lang="en-US" sz="2000" dirty="0"/>
              <a:t>//</a:t>
            </a:r>
            <a:r>
              <a:rPr lang="en-US" sz="2000" dirty="0" err="1"/>
              <a:t>lineIterator</a:t>
            </a:r>
            <a:r>
              <a:rPr lang="en-US" sz="2000" dirty="0"/>
              <a:t>: Iterator[String] = non-empty iterator</a:t>
            </a:r>
          </a:p>
          <a:p>
            <a:r>
              <a:rPr lang="en-US" sz="2000" dirty="0"/>
              <a:t>for (line &lt;- </a:t>
            </a:r>
            <a:r>
              <a:rPr lang="en-US" sz="2000" dirty="0" err="1"/>
              <a:t>lineIterator</a:t>
            </a:r>
            <a:r>
              <a:rPr lang="en-US" sz="2000" dirty="0"/>
              <a:t>) </a:t>
            </a:r>
            <a:r>
              <a:rPr lang="en-US" sz="2000" dirty="0" err="1"/>
              <a:t>println</a:t>
            </a:r>
            <a:r>
              <a:rPr lang="en-US" sz="2000" dirty="0"/>
              <a:t>(line)</a:t>
            </a:r>
          </a:p>
          <a:p>
            <a:r>
              <a:rPr lang="en-US" sz="2000" dirty="0"/>
              <a:t>Line 1</a:t>
            </a:r>
          </a:p>
          <a:p>
            <a:r>
              <a:rPr lang="en-US" sz="2000" dirty="0"/>
              <a:t>Line 2</a:t>
            </a:r>
          </a:p>
          <a:p>
            <a:r>
              <a:rPr lang="en-US" sz="2000" dirty="0"/>
              <a:t>Line 3</a:t>
            </a:r>
          </a:p>
          <a:p>
            <a:endParaRPr lang="en-US" sz="2000" dirty="0"/>
          </a:p>
          <a:p>
            <a:r>
              <a:rPr lang="en-US" sz="2000" dirty="0" err="1"/>
              <a:t>fileSource.close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509236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D4BF-6875-4377-AF95-3B84C299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6426"/>
            <a:ext cx="7772400" cy="838200"/>
          </a:xfrm>
        </p:spPr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8D64-FA1C-45E7-9D9E-A4A7A4C4B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dirty="0"/>
              <a:t>A simple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691CC-470A-4342-9D57-BA68553D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51B00-7980-4B36-BDE3-DFCD86CD3B76}"/>
              </a:ext>
            </a:extLst>
          </p:cNvPr>
          <p:cNvSpPr txBox="1"/>
          <p:nvPr/>
        </p:nvSpPr>
        <p:spPr>
          <a:xfrm>
            <a:off x="914400" y="1853148"/>
            <a:ext cx="6705600" cy="34163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class Counter {</a:t>
            </a:r>
          </a:p>
          <a:p>
            <a:r>
              <a:rPr lang="en-US" dirty="0"/>
              <a:t>  private </a:t>
            </a:r>
            <a:r>
              <a:rPr lang="en-US" dirty="0" err="1"/>
              <a:t>var</a:t>
            </a:r>
            <a:r>
              <a:rPr lang="en-US" dirty="0"/>
              <a:t> value = 0 // You must initialize the field</a:t>
            </a:r>
          </a:p>
          <a:p>
            <a:r>
              <a:rPr lang="en-US" dirty="0"/>
              <a:t>  def increment() { value += 1 }</a:t>
            </a:r>
          </a:p>
          <a:p>
            <a:r>
              <a:rPr lang="en-US" dirty="0"/>
              <a:t>  def current() = value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myCounter</a:t>
            </a:r>
            <a:r>
              <a:rPr lang="en-US" dirty="0"/>
              <a:t> = new Counter</a:t>
            </a:r>
          </a:p>
          <a:p>
            <a:r>
              <a:rPr lang="en-US" dirty="0" err="1"/>
              <a:t>myCounter.increment</a:t>
            </a:r>
            <a:r>
              <a:rPr lang="en-US" dirty="0"/>
              <a:t>()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myCounter.current</a:t>
            </a:r>
            <a:r>
              <a:rPr lang="en-US" dirty="0"/>
              <a:t>)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D70131-DBB1-43C0-BCB3-E804281F663E}"/>
              </a:ext>
            </a:extLst>
          </p:cNvPr>
          <p:cNvSpPr txBox="1"/>
          <p:nvPr/>
        </p:nvSpPr>
        <p:spPr>
          <a:xfrm>
            <a:off x="914400" y="5331783"/>
            <a:ext cx="6705600" cy="70788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You can run code from command line as follows:</a:t>
            </a:r>
            <a:br>
              <a:rPr lang="en-US" sz="2000" dirty="0"/>
            </a:br>
            <a:r>
              <a:rPr lang="en-US" sz="2000" dirty="0"/>
              <a:t>C:\&gt;scala </a:t>
            </a:r>
            <a:r>
              <a:rPr lang="en-US" sz="2000" dirty="0" err="1"/>
              <a:t>Counter.scala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57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E2BE-C052-44AD-B90F-5741883E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6505"/>
            <a:ext cx="7772400" cy="838200"/>
          </a:xfrm>
        </p:spPr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6476-C783-4306-A684-1DDFFD230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00905"/>
            <a:ext cx="7772400" cy="4572000"/>
          </a:xfrm>
        </p:spPr>
        <p:txBody>
          <a:bodyPr/>
          <a:lstStyle/>
          <a:p>
            <a:r>
              <a:rPr lang="en-US" dirty="0"/>
              <a:t>Scala provides getter and setter methods for every field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Scala, the getter and setter methods for age are called </a:t>
            </a:r>
            <a:r>
              <a:rPr lang="en-US" b="1" dirty="0"/>
              <a:t>age</a:t>
            </a:r>
            <a:r>
              <a:rPr lang="en-US" dirty="0"/>
              <a:t> and </a:t>
            </a:r>
            <a:r>
              <a:rPr lang="en-US" b="1" dirty="0"/>
              <a:t>age_=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88CA3-CA6F-473F-BB03-232B4086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CAAE7-2655-4C43-98B5-9E1E2F2BF2E4}"/>
              </a:ext>
            </a:extLst>
          </p:cNvPr>
          <p:cNvSpPr txBox="1"/>
          <p:nvPr/>
        </p:nvSpPr>
        <p:spPr>
          <a:xfrm>
            <a:off x="932121" y="2057400"/>
            <a:ext cx="6705600" cy="12003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class Person {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age = 0</a:t>
            </a:r>
            <a:br>
              <a:rPr lang="en-US" dirty="0"/>
            </a:br>
            <a:r>
              <a:rPr lang="en-US" dirty="0"/>
              <a:t>}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076A8-D393-48AF-A582-C276E4DA8C49}"/>
              </a:ext>
            </a:extLst>
          </p:cNvPr>
          <p:cNvSpPr txBox="1"/>
          <p:nvPr/>
        </p:nvSpPr>
        <p:spPr>
          <a:xfrm>
            <a:off x="1066800" y="4210159"/>
            <a:ext cx="6705600" cy="12003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fred</a:t>
            </a:r>
            <a:r>
              <a:rPr lang="en-US" dirty="0"/>
              <a:t> = new Person</a:t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fred.age</a:t>
            </a:r>
            <a:r>
              <a:rPr lang="en-US" dirty="0"/>
              <a:t>) // Calls </a:t>
            </a:r>
            <a:r>
              <a:rPr lang="en-US" dirty="0" err="1"/>
              <a:t>fred.age</a:t>
            </a:r>
            <a:endParaRPr lang="en-US" dirty="0"/>
          </a:p>
          <a:p>
            <a:r>
              <a:rPr lang="en-US" dirty="0" err="1"/>
              <a:t>fred.age</a:t>
            </a:r>
            <a:r>
              <a:rPr lang="en-US" dirty="0"/>
              <a:t> = 21   // Calls </a:t>
            </a:r>
            <a:r>
              <a:rPr lang="en-US" dirty="0" err="1"/>
              <a:t>fred.age</a:t>
            </a:r>
            <a:r>
              <a:rPr lang="en-US" dirty="0"/>
              <a:t>_=(21)</a:t>
            </a:r>
          </a:p>
        </p:txBody>
      </p:sp>
    </p:spTree>
    <p:extLst>
      <p:ext uri="{BB962C8B-B14F-4D97-AF65-F5344CB8AC3E}">
        <p14:creationId xmlns:p14="http://schemas.microsoft.com/office/powerpoint/2010/main" val="110985455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E082-1EBD-4502-8311-3C69438C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00342-6619-43B6-A7C0-AC01EB296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field is </a:t>
            </a:r>
            <a:r>
              <a:rPr lang="en-US" dirty="0" err="1"/>
              <a:t>val</a:t>
            </a:r>
            <a:r>
              <a:rPr lang="en-US" dirty="0"/>
              <a:t>, then only a getter will be created </a:t>
            </a:r>
          </a:p>
          <a:p>
            <a:r>
              <a:rPr lang="en-US" dirty="0"/>
              <a:t>If the field is private then the automatically generated getter and setter methods  will be private </a:t>
            </a:r>
          </a:p>
          <a:p>
            <a:r>
              <a:rPr lang="en-US" dirty="0"/>
              <a:t>You can always override the provided getters and setters</a:t>
            </a:r>
          </a:p>
          <a:p>
            <a:r>
              <a:rPr lang="en-US" dirty="0"/>
              <a:t>The practice in Scala is to use a different name for a private field and to use the normal names for the methods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66390-1F71-4314-A3B0-7A9ACFD3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3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127379</TotalTime>
  <Words>7110</Words>
  <Application>Microsoft Office PowerPoint</Application>
  <PresentationFormat>On-screen Show (4:3)</PresentationFormat>
  <Paragraphs>1235</Paragraphs>
  <Slides>128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128</vt:i4>
      </vt:variant>
    </vt:vector>
  </HeadingPairs>
  <TitlesOfParts>
    <vt:vector size="135" baseType="lpstr">
      <vt:lpstr>ArialNarrow-Bold</vt:lpstr>
      <vt:lpstr>Calibri</vt:lpstr>
      <vt:lpstr>Cambria Math</vt:lpstr>
      <vt:lpstr>Courier New</vt:lpstr>
      <vt:lpstr>Times New Roman</vt:lpstr>
      <vt:lpstr>UtopiaStd-Regular</vt:lpstr>
      <vt:lpstr>Default Design</vt:lpstr>
      <vt:lpstr>CSC 735 – Data Analytics</vt:lpstr>
      <vt:lpstr>Goal</vt:lpstr>
      <vt:lpstr>What is Scala? </vt:lpstr>
      <vt:lpstr>Brief History</vt:lpstr>
      <vt:lpstr>Features of Scala </vt:lpstr>
      <vt:lpstr>Why Learn Scala for Big Data</vt:lpstr>
      <vt:lpstr>Installing Scala</vt:lpstr>
      <vt:lpstr>Using Scala</vt:lpstr>
      <vt:lpstr>Alternative Way of Using Scala</vt:lpstr>
      <vt:lpstr>Alternative Way of Using Scala (cont.)</vt:lpstr>
      <vt:lpstr>Compiling and Running A Scala Program </vt:lpstr>
      <vt:lpstr>Using an IDE with Scala</vt:lpstr>
      <vt:lpstr>Basic Types </vt:lpstr>
      <vt:lpstr>Basic Types (cont.)</vt:lpstr>
      <vt:lpstr>Variables</vt:lpstr>
      <vt:lpstr>Remarks </vt:lpstr>
      <vt:lpstr>Lazy Values</vt:lpstr>
      <vt:lpstr>Arithmetic and Operator Overloading </vt:lpstr>
      <vt:lpstr>More about Calling Methods </vt:lpstr>
      <vt:lpstr>Importing Packages</vt:lpstr>
      <vt:lpstr>Importing Packages (cont.)</vt:lpstr>
      <vt:lpstr>The apply Method</vt:lpstr>
      <vt:lpstr>The apply Method</vt:lpstr>
      <vt:lpstr>Expressions vs. Statements</vt:lpstr>
      <vt:lpstr>Conditional Statements </vt:lpstr>
      <vt:lpstr>Type/Class Any</vt:lpstr>
      <vt:lpstr>The Inheritance Hierarchy of Scala Classes</vt:lpstr>
      <vt:lpstr>Type/Class Unit </vt:lpstr>
      <vt:lpstr>Block Expressions and Assignments</vt:lpstr>
      <vt:lpstr>Block Expressions and Assignments</vt:lpstr>
      <vt:lpstr>Remark on Chained Assignments</vt:lpstr>
      <vt:lpstr>Input and Output</vt:lpstr>
      <vt:lpstr>Input and Output - String Interpolations </vt:lpstr>
      <vt:lpstr>String Interpolations (cont.)</vt:lpstr>
      <vt:lpstr>String Interpolations (cont.)</vt:lpstr>
      <vt:lpstr>Reading Input</vt:lpstr>
      <vt:lpstr>Loops</vt:lpstr>
      <vt:lpstr>Loops - for</vt:lpstr>
      <vt:lpstr>Loops – for (Examples)</vt:lpstr>
      <vt:lpstr>For Comprehension </vt:lpstr>
      <vt:lpstr>Functions</vt:lpstr>
      <vt:lpstr>Functions (cont.)</vt:lpstr>
      <vt:lpstr>Procedures</vt:lpstr>
      <vt:lpstr>Procedures (cont.)</vt:lpstr>
      <vt:lpstr>Functions as First class Citizens </vt:lpstr>
      <vt:lpstr>Functions as First class Citizens - Examples</vt:lpstr>
      <vt:lpstr>Anonymous Functions</vt:lpstr>
      <vt:lpstr>Anonymous Functions - Examples</vt:lpstr>
      <vt:lpstr>Anonymous Functions</vt:lpstr>
      <vt:lpstr>Higher Order Methods</vt:lpstr>
      <vt:lpstr>Parameter Inference</vt:lpstr>
      <vt:lpstr>Closures </vt:lpstr>
      <vt:lpstr>Closures (cont)</vt:lpstr>
      <vt:lpstr>Closures – Example (closures.scala)</vt:lpstr>
      <vt:lpstr>Arrays </vt:lpstr>
      <vt:lpstr>Declaring an Array</vt:lpstr>
      <vt:lpstr>ArrayBuffer</vt:lpstr>
      <vt:lpstr>Built—in Functions</vt:lpstr>
      <vt:lpstr>Built-in Functions (cont.)</vt:lpstr>
      <vt:lpstr>Built-in Functions - mkString </vt:lpstr>
      <vt:lpstr>Maps</vt:lpstr>
      <vt:lpstr>Creating a Map</vt:lpstr>
      <vt:lpstr>Accessing Map Values</vt:lpstr>
      <vt:lpstr>Iterating over Maps</vt:lpstr>
      <vt:lpstr>Tuples</vt:lpstr>
      <vt:lpstr>Creating Tuples</vt:lpstr>
      <vt:lpstr>Accessing Tuple Values</vt:lpstr>
      <vt:lpstr>Zipping</vt:lpstr>
      <vt:lpstr>Collections Overview</vt:lpstr>
      <vt:lpstr>Collections Overview (cont.)</vt:lpstr>
      <vt:lpstr>Mutable and Immutable Collections</vt:lpstr>
      <vt:lpstr>Fig 13-2 Immutable Sequences</vt:lpstr>
      <vt:lpstr>Figure 13-3 Mutable Sequences</vt:lpstr>
      <vt:lpstr>Sequences</vt:lpstr>
      <vt:lpstr>Indexed Sequences</vt:lpstr>
      <vt:lpstr>Linear Sequences</vt:lpstr>
      <vt:lpstr>Arrays &amp; Ranges</vt:lpstr>
      <vt:lpstr>Lists </vt:lpstr>
      <vt:lpstr>Creating A List</vt:lpstr>
      <vt:lpstr>Basic List Operations</vt:lpstr>
      <vt:lpstr>Example </vt:lpstr>
      <vt:lpstr>Vectors </vt:lpstr>
      <vt:lpstr>Sets </vt:lpstr>
      <vt:lpstr>Table 13—1 Operators on Collections</vt:lpstr>
      <vt:lpstr>Higher Order Functions on Collections</vt:lpstr>
      <vt:lpstr>Map</vt:lpstr>
      <vt:lpstr>Map – Examples</vt:lpstr>
      <vt:lpstr>Map – Examples </vt:lpstr>
      <vt:lpstr>flatMap</vt:lpstr>
      <vt:lpstr>filter</vt:lpstr>
      <vt:lpstr>Reduce </vt:lpstr>
      <vt:lpstr>foreach</vt:lpstr>
      <vt:lpstr>Reading from a Text File </vt:lpstr>
      <vt:lpstr>Reading from a Text File  </vt:lpstr>
      <vt:lpstr>Reading from a Text File </vt:lpstr>
      <vt:lpstr>Reading from a Text File </vt:lpstr>
      <vt:lpstr>Classes</vt:lpstr>
      <vt:lpstr>Getters and Setters</vt:lpstr>
      <vt:lpstr>Getters and Setters</vt:lpstr>
      <vt:lpstr>Getters and Setters</vt:lpstr>
      <vt:lpstr>Auxiliary Constructors </vt:lpstr>
      <vt:lpstr>Example - Auxiliary Constructors </vt:lpstr>
      <vt:lpstr>The Primary Constructor</vt:lpstr>
      <vt:lpstr>The Primary Constructor</vt:lpstr>
      <vt:lpstr>The Primary Constructor</vt:lpstr>
      <vt:lpstr>Singleton</vt:lpstr>
      <vt:lpstr>Singleton - Example</vt:lpstr>
      <vt:lpstr>Companion Objects </vt:lpstr>
      <vt:lpstr>Companion Objects - Example</vt:lpstr>
      <vt:lpstr>Example </vt:lpstr>
      <vt:lpstr>Application Objects</vt:lpstr>
      <vt:lpstr>Application Objects</vt:lpstr>
      <vt:lpstr>Case Classes</vt:lpstr>
      <vt:lpstr>Case Classes (cont.)</vt:lpstr>
      <vt:lpstr>Pattern Matching </vt:lpstr>
      <vt:lpstr>Pattern Matching </vt:lpstr>
      <vt:lpstr>Example</vt:lpstr>
      <vt:lpstr>Value of match Expression</vt:lpstr>
      <vt:lpstr>Value of match Expression (cont)</vt:lpstr>
      <vt:lpstr>The Option Type</vt:lpstr>
      <vt:lpstr>The Option Type</vt:lpstr>
      <vt:lpstr>The Option Type - Example</vt:lpstr>
      <vt:lpstr>The Option Type - Example</vt:lpstr>
      <vt:lpstr>Subclasses </vt:lpstr>
      <vt:lpstr>Overriding Methods</vt:lpstr>
      <vt:lpstr>Superclass Construction</vt:lpstr>
      <vt:lpstr>Traits </vt:lpstr>
      <vt:lpstr>Traits - Example</vt:lpstr>
    </vt:vector>
  </TitlesOfParts>
  <Company>SW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Computer Science Department</dc:creator>
  <cp:lastModifiedBy>Jamil Saquer</cp:lastModifiedBy>
  <cp:revision>1604</cp:revision>
  <dcterms:created xsi:type="dcterms:W3CDTF">2003-02-10T21:45:52Z</dcterms:created>
  <dcterms:modified xsi:type="dcterms:W3CDTF">2018-09-15T14:07:32Z</dcterms:modified>
</cp:coreProperties>
</file>