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0"/>
  </p:notesMasterIdLst>
  <p:sldIdLst>
    <p:sldId id="256" r:id="rId2"/>
    <p:sldId id="280" r:id="rId3"/>
    <p:sldId id="259" r:id="rId4"/>
    <p:sldId id="333" r:id="rId5"/>
    <p:sldId id="284" r:id="rId6"/>
    <p:sldId id="260" r:id="rId7"/>
    <p:sldId id="258" r:id="rId8"/>
    <p:sldId id="261" r:id="rId9"/>
    <p:sldId id="287" r:id="rId10"/>
    <p:sldId id="262" r:id="rId11"/>
    <p:sldId id="288" r:id="rId12"/>
    <p:sldId id="266" r:id="rId13"/>
    <p:sldId id="292" r:id="rId14"/>
    <p:sldId id="293" r:id="rId15"/>
    <p:sldId id="267" r:id="rId16"/>
    <p:sldId id="295" r:id="rId17"/>
    <p:sldId id="296" r:id="rId18"/>
    <p:sldId id="263" r:id="rId19"/>
    <p:sldId id="299" r:id="rId20"/>
    <p:sldId id="300" r:id="rId21"/>
    <p:sldId id="301" r:id="rId22"/>
    <p:sldId id="302" r:id="rId23"/>
    <p:sldId id="304" r:id="rId24"/>
    <p:sldId id="305" r:id="rId25"/>
    <p:sldId id="297" r:id="rId26"/>
    <p:sldId id="306" r:id="rId27"/>
    <p:sldId id="308" r:id="rId28"/>
    <p:sldId id="298" r:id="rId29"/>
    <p:sldId id="307" r:id="rId30"/>
    <p:sldId id="311" r:id="rId31"/>
    <p:sldId id="309" r:id="rId32"/>
    <p:sldId id="310" r:id="rId33"/>
    <p:sldId id="312" r:id="rId34"/>
    <p:sldId id="334" r:id="rId35"/>
    <p:sldId id="313" r:id="rId36"/>
    <p:sldId id="272" r:id="rId37"/>
    <p:sldId id="315" r:id="rId38"/>
    <p:sldId id="316" r:id="rId39"/>
    <p:sldId id="317" r:id="rId40"/>
    <p:sldId id="318" r:id="rId41"/>
    <p:sldId id="319" r:id="rId42"/>
    <p:sldId id="320" r:id="rId43"/>
    <p:sldId id="321" r:id="rId44"/>
    <p:sldId id="322" r:id="rId45"/>
    <p:sldId id="290" r:id="rId46"/>
    <p:sldId id="289" r:id="rId47"/>
    <p:sldId id="323" r:id="rId48"/>
    <p:sldId id="291" r:id="rId49"/>
    <p:sldId id="324" r:id="rId50"/>
    <p:sldId id="294" r:id="rId51"/>
    <p:sldId id="325" r:id="rId52"/>
    <p:sldId id="326" r:id="rId53"/>
    <p:sldId id="327" r:id="rId54"/>
    <p:sldId id="328" r:id="rId55"/>
    <p:sldId id="329" r:id="rId56"/>
    <p:sldId id="330" r:id="rId57"/>
    <p:sldId id="331" r:id="rId58"/>
    <p:sldId id="332"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85" autoAdjust="0"/>
    <p:restoredTop sz="93074"/>
  </p:normalViewPr>
  <p:slideViewPr>
    <p:cSldViewPr snapToGrid="0" snapToObjects="1">
      <p:cViewPr varScale="1">
        <p:scale>
          <a:sx n="69" d="100"/>
          <a:sy n="69" d="100"/>
        </p:scale>
        <p:origin x="8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x8le.y@gmail.com" userId="5e9de8467bfb0b2a" providerId="LiveId" clId="{4892D8C9-446A-4997-8AA4-089D5A9B8740}"/>
    <pc:docChg chg="undo custSel addSld delSld modSld sldOrd">
      <pc:chgData name="1x8le.y@gmail.com" userId="5e9de8467bfb0b2a" providerId="LiveId" clId="{4892D8C9-446A-4997-8AA4-089D5A9B8740}" dt="2018-11-06T05:00:23.571" v="167"/>
      <pc:docMkLst>
        <pc:docMk/>
      </pc:docMkLst>
      <pc:sldChg chg="modSp">
        <pc:chgData name="1x8le.y@gmail.com" userId="5e9de8467bfb0b2a" providerId="LiveId" clId="{4892D8C9-446A-4997-8AA4-089D5A9B8740}" dt="2018-11-06T03:47:16.503" v="11" actId="20577"/>
        <pc:sldMkLst>
          <pc:docMk/>
          <pc:sldMk cId="268022242" sldId="256"/>
        </pc:sldMkLst>
        <pc:spChg chg="mod">
          <ac:chgData name="1x8le.y@gmail.com" userId="5e9de8467bfb0b2a" providerId="LiveId" clId="{4892D8C9-446A-4997-8AA4-089D5A9B8740}" dt="2018-11-06T03:47:16.503" v="11" actId="20577"/>
          <ac:spMkLst>
            <pc:docMk/>
            <pc:sldMk cId="268022242" sldId="256"/>
            <ac:spMk id="3" creationId="{00000000-0000-0000-0000-000000000000}"/>
          </ac:spMkLst>
        </pc:spChg>
      </pc:sldChg>
      <pc:sldChg chg="modSp">
        <pc:chgData name="1x8le.y@gmail.com" userId="5e9de8467bfb0b2a" providerId="LiveId" clId="{4892D8C9-446A-4997-8AA4-089D5A9B8740}" dt="2018-11-06T04:33:42.334" v="144" actId="2711"/>
        <pc:sldMkLst>
          <pc:docMk/>
          <pc:sldMk cId="1120653962" sldId="257"/>
        </pc:sldMkLst>
        <pc:spChg chg="mod">
          <ac:chgData name="1x8le.y@gmail.com" userId="5e9de8467bfb0b2a" providerId="LiveId" clId="{4892D8C9-446A-4997-8AA4-089D5A9B8740}" dt="2018-11-06T04:33:42.334" v="144" actId="2711"/>
          <ac:spMkLst>
            <pc:docMk/>
            <pc:sldMk cId="1120653962" sldId="257"/>
            <ac:spMk id="2" creationId="{00000000-0000-0000-0000-000000000000}"/>
          </ac:spMkLst>
        </pc:spChg>
      </pc:sldChg>
      <pc:sldChg chg="modSp">
        <pc:chgData name="1x8le.y@gmail.com" userId="5e9de8467bfb0b2a" providerId="LiveId" clId="{4892D8C9-446A-4997-8AA4-089D5A9B8740}" dt="2018-11-06T03:53:11.024" v="48" actId="207"/>
        <pc:sldMkLst>
          <pc:docMk/>
          <pc:sldMk cId="1964206432" sldId="258"/>
        </pc:sldMkLst>
        <pc:spChg chg="mod">
          <ac:chgData name="1x8le.y@gmail.com" userId="5e9de8467bfb0b2a" providerId="LiveId" clId="{4892D8C9-446A-4997-8AA4-089D5A9B8740}" dt="2018-11-06T03:53:11.024" v="48" actId="207"/>
          <ac:spMkLst>
            <pc:docMk/>
            <pc:sldMk cId="1964206432" sldId="258"/>
            <ac:spMk id="2" creationId="{00000000-0000-0000-0000-000000000000}"/>
          </ac:spMkLst>
        </pc:spChg>
      </pc:sldChg>
      <pc:sldChg chg="addSp modSp">
        <pc:chgData name="1x8le.y@gmail.com" userId="5e9de8467bfb0b2a" providerId="LiveId" clId="{4892D8C9-446A-4997-8AA4-089D5A9B8740}" dt="2018-11-06T03:50:59.639" v="29" actId="1076"/>
        <pc:sldMkLst>
          <pc:docMk/>
          <pc:sldMk cId="2032528173" sldId="259"/>
        </pc:sldMkLst>
        <pc:spChg chg="mod">
          <ac:chgData name="1x8le.y@gmail.com" userId="5e9de8467bfb0b2a" providerId="LiveId" clId="{4892D8C9-446A-4997-8AA4-089D5A9B8740}" dt="2018-11-06T03:47:03.497" v="8" actId="207"/>
          <ac:spMkLst>
            <pc:docMk/>
            <pc:sldMk cId="2032528173" sldId="259"/>
            <ac:spMk id="2" creationId="{00000000-0000-0000-0000-000000000000}"/>
          </ac:spMkLst>
        </pc:spChg>
        <pc:spChg chg="add mod">
          <ac:chgData name="1x8le.y@gmail.com" userId="5e9de8467bfb0b2a" providerId="LiveId" clId="{4892D8C9-446A-4997-8AA4-089D5A9B8740}" dt="2018-11-06T03:50:55.656" v="28" actId="20577"/>
          <ac:spMkLst>
            <pc:docMk/>
            <pc:sldMk cId="2032528173" sldId="259"/>
            <ac:spMk id="3" creationId="{8E04EB81-AA5F-4ADF-8AD2-E8182EB41BF8}"/>
          </ac:spMkLst>
        </pc:spChg>
        <pc:picChg chg="mod">
          <ac:chgData name="1x8le.y@gmail.com" userId="5e9de8467bfb0b2a" providerId="LiveId" clId="{4892D8C9-446A-4997-8AA4-089D5A9B8740}" dt="2018-11-06T03:50:59.639" v="29" actId="1076"/>
          <ac:picMkLst>
            <pc:docMk/>
            <pc:sldMk cId="2032528173" sldId="259"/>
            <ac:picMk id="4" creationId="{00000000-0000-0000-0000-000000000000}"/>
          </ac:picMkLst>
        </pc:picChg>
      </pc:sldChg>
      <pc:sldChg chg="addSp delSp modSp">
        <pc:chgData name="1x8le.y@gmail.com" userId="5e9de8467bfb0b2a" providerId="LiveId" clId="{4892D8C9-446A-4997-8AA4-089D5A9B8740}" dt="2018-11-06T03:52:57.723" v="45"/>
        <pc:sldMkLst>
          <pc:docMk/>
          <pc:sldMk cId="1283321245" sldId="260"/>
        </pc:sldMkLst>
        <pc:spChg chg="mod">
          <ac:chgData name="1x8le.y@gmail.com" userId="5e9de8467bfb0b2a" providerId="LiveId" clId="{4892D8C9-446A-4997-8AA4-089D5A9B8740}" dt="2018-11-06T03:49:45.688" v="22" actId="20577"/>
          <ac:spMkLst>
            <pc:docMk/>
            <pc:sldMk cId="1283321245" sldId="260"/>
            <ac:spMk id="2" creationId="{00000000-0000-0000-0000-000000000000}"/>
          </ac:spMkLst>
        </pc:spChg>
        <pc:spChg chg="add del mod">
          <ac:chgData name="1x8le.y@gmail.com" userId="5e9de8467bfb0b2a" providerId="LiveId" clId="{4892D8C9-446A-4997-8AA4-089D5A9B8740}" dt="2018-11-06T03:51:38.669" v="36" actId="478"/>
          <ac:spMkLst>
            <pc:docMk/>
            <pc:sldMk cId="1283321245" sldId="260"/>
            <ac:spMk id="4" creationId="{DA742B36-4C36-4056-B961-9C14AF5A2F99}"/>
          </ac:spMkLst>
        </pc:spChg>
        <pc:spChg chg="mod">
          <ac:chgData name="1x8le.y@gmail.com" userId="5e9de8467bfb0b2a" providerId="LiveId" clId="{4892D8C9-446A-4997-8AA4-089D5A9B8740}" dt="2018-11-06T03:52:53.032" v="44" actId="20577"/>
          <ac:spMkLst>
            <pc:docMk/>
            <pc:sldMk cId="1283321245" sldId="260"/>
            <ac:spMk id="6" creationId="{00000000-0000-0000-0000-000000000000}"/>
          </ac:spMkLst>
        </pc:spChg>
        <pc:picChg chg="del mod">
          <ac:chgData name="1x8le.y@gmail.com" userId="5e9de8467bfb0b2a" providerId="LiveId" clId="{4892D8C9-446A-4997-8AA4-089D5A9B8740}" dt="2018-11-06T03:51:32.661" v="34" actId="478"/>
          <ac:picMkLst>
            <pc:docMk/>
            <pc:sldMk cId="1283321245" sldId="260"/>
            <ac:picMk id="5" creationId="{00000000-0000-0000-0000-000000000000}"/>
          </ac:picMkLst>
        </pc:picChg>
        <pc:picChg chg="add">
          <ac:chgData name="1x8le.y@gmail.com" userId="5e9de8467bfb0b2a" providerId="LiveId" clId="{4892D8C9-446A-4997-8AA4-089D5A9B8740}" dt="2018-11-06T03:52:57.723" v="45"/>
          <ac:picMkLst>
            <pc:docMk/>
            <pc:sldMk cId="1283321245" sldId="260"/>
            <ac:picMk id="7" creationId="{325B84B5-2C25-4524-A993-10DBA688EC46}"/>
          </ac:picMkLst>
        </pc:picChg>
      </pc:sldChg>
      <pc:sldChg chg="delSp modSp">
        <pc:chgData name="1x8le.y@gmail.com" userId="5e9de8467bfb0b2a" providerId="LiveId" clId="{4892D8C9-446A-4997-8AA4-089D5A9B8740}" dt="2018-11-06T03:58:23.265" v="53" actId="207"/>
        <pc:sldMkLst>
          <pc:docMk/>
          <pc:sldMk cId="1202875192" sldId="261"/>
        </pc:sldMkLst>
        <pc:spChg chg="mod">
          <ac:chgData name="1x8le.y@gmail.com" userId="5e9de8467bfb0b2a" providerId="LiveId" clId="{4892D8C9-446A-4997-8AA4-089D5A9B8740}" dt="2018-11-06T03:58:23.265" v="53" actId="207"/>
          <ac:spMkLst>
            <pc:docMk/>
            <pc:sldMk cId="1202875192" sldId="261"/>
            <ac:spMk id="2" creationId="{00000000-0000-0000-0000-000000000000}"/>
          </ac:spMkLst>
        </pc:spChg>
        <pc:picChg chg="del">
          <ac:chgData name="1x8le.y@gmail.com" userId="5e9de8467bfb0b2a" providerId="LiveId" clId="{4892D8C9-446A-4997-8AA4-089D5A9B8740}" dt="2018-11-06T03:58:06.834" v="49" actId="478"/>
          <ac:picMkLst>
            <pc:docMk/>
            <pc:sldMk cId="1202875192" sldId="261"/>
            <ac:picMk id="4" creationId="{00000000-0000-0000-0000-000000000000}"/>
          </ac:picMkLst>
        </pc:picChg>
      </pc:sldChg>
      <pc:sldChg chg="modSp">
        <pc:chgData name="1x8le.y@gmail.com" userId="5e9de8467bfb0b2a" providerId="LiveId" clId="{4892D8C9-446A-4997-8AA4-089D5A9B8740}" dt="2018-11-06T04:15:46.377" v="67" actId="20577"/>
        <pc:sldMkLst>
          <pc:docMk/>
          <pc:sldMk cId="1385137254" sldId="262"/>
        </pc:sldMkLst>
        <pc:spChg chg="mod">
          <ac:chgData name="1x8le.y@gmail.com" userId="5e9de8467bfb0b2a" providerId="LiveId" clId="{4892D8C9-446A-4997-8AA4-089D5A9B8740}" dt="2018-11-06T04:12:14.785" v="55" actId="207"/>
          <ac:spMkLst>
            <pc:docMk/>
            <pc:sldMk cId="1385137254" sldId="262"/>
            <ac:spMk id="2" creationId="{00000000-0000-0000-0000-000000000000}"/>
          </ac:spMkLst>
        </pc:spChg>
        <pc:spChg chg="mod">
          <ac:chgData name="1x8le.y@gmail.com" userId="5e9de8467bfb0b2a" providerId="LiveId" clId="{4892D8C9-446A-4997-8AA4-089D5A9B8740}" dt="2018-11-06T04:15:46.377" v="67" actId="20577"/>
          <ac:spMkLst>
            <pc:docMk/>
            <pc:sldMk cId="1385137254" sldId="262"/>
            <ac:spMk id="3" creationId="{00000000-0000-0000-0000-000000000000}"/>
          </ac:spMkLst>
        </pc:spChg>
      </pc:sldChg>
      <pc:sldChg chg="modSp">
        <pc:chgData name="1x8le.y@gmail.com" userId="5e9de8467bfb0b2a" providerId="LiveId" clId="{4892D8C9-446A-4997-8AA4-089D5A9B8740}" dt="2018-11-06T04:27:31.562" v="100" actId="113"/>
        <pc:sldMkLst>
          <pc:docMk/>
          <pc:sldMk cId="1930394334" sldId="263"/>
        </pc:sldMkLst>
        <pc:spChg chg="mod">
          <ac:chgData name="1x8le.y@gmail.com" userId="5e9de8467bfb0b2a" providerId="LiveId" clId="{4892D8C9-446A-4997-8AA4-089D5A9B8740}" dt="2018-11-06T04:27:31.562" v="100" actId="113"/>
          <ac:spMkLst>
            <pc:docMk/>
            <pc:sldMk cId="1930394334" sldId="263"/>
            <ac:spMk id="2" creationId="{00000000-0000-0000-0000-000000000000}"/>
          </ac:spMkLst>
        </pc:spChg>
      </pc:sldChg>
      <pc:sldChg chg="del">
        <pc:chgData name="1x8le.y@gmail.com" userId="5e9de8467bfb0b2a" providerId="LiveId" clId="{4892D8C9-446A-4997-8AA4-089D5A9B8740}" dt="2018-11-06T04:29:35.202" v="117" actId="2696"/>
        <pc:sldMkLst>
          <pc:docMk/>
          <pc:sldMk cId="1266413145" sldId="264"/>
        </pc:sldMkLst>
      </pc:sldChg>
      <pc:sldChg chg="addSp delSp modSp ord">
        <pc:chgData name="1x8le.y@gmail.com" userId="5e9de8467bfb0b2a" providerId="LiveId" clId="{4892D8C9-446A-4997-8AA4-089D5A9B8740}" dt="2018-11-06T04:32:24.451" v="135"/>
        <pc:sldMkLst>
          <pc:docMk/>
          <pc:sldMk cId="1607802246" sldId="265"/>
        </pc:sldMkLst>
        <pc:spChg chg="mod">
          <ac:chgData name="1x8le.y@gmail.com" userId="5e9de8467bfb0b2a" providerId="LiveId" clId="{4892D8C9-446A-4997-8AA4-089D5A9B8740}" dt="2018-11-06T04:32:10.183" v="133"/>
          <ac:spMkLst>
            <pc:docMk/>
            <pc:sldMk cId="1607802246" sldId="265"/>
            <ac:spMk id="2" creationId="{00000000-0000-0000-0000-000000000000}"/>
          </ac:spMkLst>
        </pc:spChg>
        <pc:spChg chg="mod">
          <ac:chgData name="1x8le.y@gmail.com" userId="5e9de8467bfb0b2a" providerId="LiveId" clId="{4892D8C9-446A-4997-8AA4-089D5A9B8740}" dt="2018-11-06T04:26:14.603" v="83" actId="113"/>
          <ac:spMkLst>
            <pc:docMk/>
            <pc:sldMk cId="1607802246" sldId="265"/>
            <ac:spMk id="3" creationId="{00000000-0000-0000-0000-000000000000}"/>
          </ac:spMkLst>
        </pc:spChg>
        <pc:spChg chg="add del">
          <ac:chgData name="1x8le.y@gmail.com" userId="5e9de8467bfb0b2a" providerId="LiveId" clId="{4892D8C9-446A-4997-8AA4-089D5A9B8740}" dt="2018-11-06T04:25:28.713" v="69" actId="478"/>
          <ac:spMkLst>
            <pc:docMk/>
            <pc:sldMk cId="1607802246" sldId="265"/>
            <ac:spMk id="4" creationId="{369A3DDC-AA5E-4F83-8C34-5FAB4F9C8653}"/>
          </ac:spMkLst>
        </pc:spChg>
      </pc:sldChg>
      <pc:sldChg chg="delSp add del">
        <pc:chgData name="1x8le.y@gmail.com" userId="5e9de8467bfb0b2a" providerId="LiveId" clId="{4892D8C9-446A-4997-8AA4-089D5A9B8740}" dt="2018-11-06T03:53:05.133" v="46" actId="2696"/>
        <pc:sldMkLst>
          <pc:docMk/>
          <pc:sldMk cId="824774513" sldId="266"/>
        </pc:sldMkLst>
        <pc:spChg chg="del">
          <ac:chgData name="1x8le.y@gmail.com" userId="5e9de8467bfb0b2a" providerId="LiveId" clId="{4892D8C9-446A-4997-8AA4-089D5A9B8740}" dt="2018-11-06T03:51:27.962" v="33" actId="478"/>
          <ac:spMkLst>
            <pc:docMk/>
            <pc:sldMk cId="824774513" sldId="266"/>
            <ac:spMk id="6" creationId="{00000000-0000-0000-0000-000000000000}"/>
          </ac:spMkLst>
        </pc:spChg>
      </pc:sldChg>
      <pc:sldChg chg="modSp add">
        <pc:chgData name="1x8le.y@gmail.com" userId="5e9de8467bfb0b2a" providerId="LiveId" clId="{4892D8C9-446A-4997-8AA4-089D5A9B8740}" dt="2018-11-06T04:15:22.442" v="62"/>
        <pc:sldMkLst>
          <pc:docMk/>
          <pc:sldMk cId="1414601633" sldId="266"/>
        </pc:sldMkLst>
        <pc:spChg chg="mod">
          <ac:chgData name="1x8le.y@gmail.com" userId="5e9de8467bfb0b2a" providerId="LiveId" clId="{4892D8C9-446A-4997-8AA4-089D5A9B8740}" dt="2018-11-06T04:15:22.442" v="62"/>
          <ac:spMkLst>
            <pc:docMk/>
            <pc:sldMk cId="1414601633" sldId="266"/>
            <ac:spMk id="2" creationId="{00000000-0000-0000-0000-000000000000}"/>
          </ac:spMkLst>
        </pc:spChg>
        <pc:spChg chg="mod">
          <ac:chgData name="1x8le.y@gmail.com" userId="5e9de8467bfb0b2a" providerId="LiveId" clId="{4892D8C9-446A-4997-8AA4-089D5A9B8740}" dt="2018-11-06T04:14:46.873" v="60" actId="207"/>
          <ac:spMkLst>
            <pc:docMk/>
            <pc:sldMk cId="1414601633" sldId="266"/>
            <ac:spMk id="3" creationId="{00000000-0000-0000-0000-000000000000}"/>
          </ac:spMkLst>
        </pc:spChg>
      </pc:sldChg>
      <pc:sldChg chg="modSp add">
        <pc:chgData name="1x8le.y@gmail.com" userId="5e9de8467bfb0b2a" providerId="LiveId" clId="{4892D8C9-446A-4997-8AA4-089D5A9B8740}" dt="2018-11-06T04:15:26.214" v="63"/>
        <pc:sldMkLst>
          <pc:docMk/>
          <pc:sldMk cId="4148140053" sldId="267"/>
        </pc:sldMkLst>
        <pc:spChg chg="mod">
          <ac:chgData name="1x8le.y@gmail.com" userId="5e9de8467bfb0b2a" providerId="LiveId" clId="{4892D8C9-446A-4997-8AA4-089D5A9B8740}" dt="2018-11-06T04:15:26.214" v="63"/>
          <ac:spMkLst>
            <pc:docMk/>
            <pc:sldMk cId="4148140053" sldId="267"/>
            <ac:spMk id="2" creationId="{00000000-0000-0000-0000-000000000000}"/>
          </ac:spMkLst>
        </pc:spChg>
        <pc:spChg chg="mod">
          <ac:chgData name="1x8le.y@gmail.com" userId="5e9de8467bfb0b2a" providerId="LiveId" clId="{4892D8C9-446A-4997-8AA4-089D5A9B8740}" dt="2018-11-06T04:14:56.868" v="61" actId="207"/>
          <ac:spMkLst>
            <pc:docMk/>
            <pc:sldMk cId="4148140053" sldId="267"/>
            <ac:spMk id="3" creationId="{00000000-0000-0000-0000-000000000000}"/>
          </ac:spMkLst>
        </pc:spChg>
      </pc:sldChg>
      <pc:sldChg chg="modSp add">
        <pc:chgData name="1x8le.y@gmail.com" userId="5e9de8467bfb0b2a" providerId="LiveId" clId="{4892D8C9-446A-4997-8AA4-089D5A9B8740}" dt="2018-11-06T04:32:48.498" v="140" actId="207"/>
        <pc:sldMkLst>
          <pc:docMk/>
          <pc:sldMk cId="2031834698" sldId="268"/>
        </pc:sldMkLst>
        <pc:spChg chg="mod">
          <ac:chgData name="1x8le.y@gmail.com" userId="5e9de8467bfb0b2a" providerId="LiveId" clId="{4892D8C9-446A-4997-8AA4-089D5A9B8740}" dt="2018-11-06T04:32:48.498" v="140" actId="207"/>
          <ac:spMkLst>
            <pc:docMk/>
            <pc:sldMk cId="2031834698" sldId="268"/>
            <ac:spMk id="2" creationId="{00000000-0000-0000-0000-000000000000}"/>
          </ac:spMkLst>
        </pc:spChg>
        <pc:spChg chg="mod">
          <ac:chgData name="1x8le.y@gmail.com" userId="5e9de8467bfb0b2a" providerId="LiveId" clId="{4892D8C9-446A-4997-8AA4-089D5A9B8740}" dt="2018-11-06T04:26:40.834" v="86" actId="113"/>
          <ac:spMkLst>
            <pc:docMk/>
            <pc:sldMk cId="2031834698" sldId="268"/>
            <ac:spMk id="3" creationId="{00000000-0000-0000-0000-000000000000}"/>
          </ac:spMkLst>
        </pc:spChg>
      </pc:sldChg>
      <pc:sldChg chg="modSp add">
        <pc:chgData name="1x8le.y@gmail.com" userId="5e9de8467bfb0b2a" providerId="LiveId" clId="{4892D8C9-446A-4997-8AA4-089D5A9B8740}" dt="2018-11-06T04:32:58.594" v="143" actId="113"/>
        <pc:sldMkLst>
          <pc:docMk/>
          <pc:sldMk cId="4189714911" sldId="269"/>
        </pc:sldMkLst>
        <pc:spChg chg="mod">
          <ac:chgData name="1x8le.y@gmail.com" userId="5e9de8467bfb0b2a" providerId="LiveId" clId="{4892D8C9-446A-4997-8AA4-089D5A9B8740}" dt="2018-11-06T04:32:58.594" v="143" actId="113"/>
          <ac:spMkLst>
            <pc:docMk/>
            <pc:sldMk cId="4189714911" sldId="269"/>
            <ac:spMk id="2" creationId="{00000000-0000-0000-0000-000000000000}"/>
          </ac:spMkLst>
        </pc:spChg>
      </pc:sldChg>
      <pc:sldChg chg="modSp add">
        <pc:chgData name="1x8le.y@gmail.com" userId="5e9de8467bfb0b2a" providerId="LiveId" clId="{4892D8C9-446A-4997-8AA4-089D5A9B8740}" dt="2018-11-06T04:27:18.602" v="98" actId="207"/>
        <pc:sldMkLst>
          <pc:docMk/>
          <pc:sldMk cId="1578175333" sldId="270"/>
        </pc:sldMkLst>
        <pc:spChg chg="mod">
          <ac:chgData name="1x8le.y@gmail.com" userId="5e9de8467bfb0b2a" providerId="LiveId" clId="{4892D8C9-446A-4997-8AA4-089D5A9B8740}" dt="2018-11-06T04:27:18.602" v="98" actId="207"/>
          <ac:spMkLst>
            <pc:docMk/>
            <pc:sldMk cId="1578175333" sldId="270"/>
            <ac:spMk id="2" creationId="{00000000-0000-0000-0000-000000000000}"/>
          </ac:spMkLst>
        </pc:spChg>
      </pc:sldChg>
      <pc:sldChg chg="modSp add">
        <pc:chgData name="1x8le.y@gmail.com" userId="5e9de8467bfb0b2a" providerId="LiveId" clId="{4892D8C9-446A-4997-8AA4-089D5A9B8740}" dt="2018-11-06T04:30:37.176" v="119"/>
        <pc:sldMkLst>
          <pc:docMk/>
          <pc:sldMk cId="839958780" sldId="271"/>
        </pc:sldMkLst>
        <pc:spChg chg="mod">
          <ac:chgData name="1x8le.y@gmail.com" userId="5e9de8467bfb0b2a" providerId="LiveId" clId="{4892D8C9-446A-4997-8AA4-089D5A9B8740}" dt="2018-11-06T04:30:37.176" v="119"/>
          <ac:spMkLst>
            <pc:docMk/>
            <pc:sldMk cId="839958780" sldId="271"/>
            <ac:spMk id="2" creationId="{00000000-0000-0000-0000-000000000000}"/>
          </ac:spMkLst>
        </pc:spChg>
        <pc:spChg chg="mod">
          <ac:chgData name="1x8le.y@gmail.com" userId="5e9de8467bfb0b2a" providerId="LiveId" clId="{4892D8C9-446A-4997-8AA4-089D5A9B8740}" dt="2018-11-06T04:30:25.753" v="118" actId="20577"/>
          <ac:spMkLst>
            <pc:docMk/>
            <pc:sldMk cId="839958780" sldId="271"/>
            <ac:spMk id="3" creationId="{00000000-0000-0000-0000-000000000000}"/>
          </ac:spMkLst>
        </pc:spChg>
      </pc:sldChg>
      <pc:sldChg chg="add del">
        <pc:chgData name="1x8le.y@gmail.com" userId="5e9de8467bfb0b2a" providerId="LiveId" clId="{4892D8C9-446A-4997-8AA4-089D5A9B8740}" dt="2018-11-06T04:27:14.109" v="97" actId="2696"/>
        <pc:sldMkLst>
          <pc:docMk/>
          <pc:sldMk cId="2689513502" sldId="271"/>
        </pc:sldMkLst>
      </pc:sldChg>
      <pc:sldChg chg="modSp add">
        <pc:chgData name="1x8le.y@gmail.com" userId="5e9de8467bfb0b2a" providerId="LiveId" clId="{4892D8C9-446A-4997-8AA4-089D5A9B8740}" dt="2018-11-06T04:31:08.887" v="123"/>
        <pc:sldMkLst>
          <pc:docMk/>
          <pc:sldMk cId="2080911926" sldId="272"/>
        </pc:sldMkLst>
        <pc:spChg chg="mod">
          <ac:chgData name="1x8le.y@gmail.com" userId="5e9de8467bfb0b2a" providerId="LiveId" clId="{4892D8C9-446A-4997-8AA4-089D5A9B8740}" dt="2018-11-06T04:31:08.887" v="123"/>
          <ac:spMkLst>
            <pc:docMk/>
            <pc:sldMk cId="2080911926" sldId="272"/>
            <ac:spMk id="2" creationId="{00000000-0000-0000-0000-000000000000}"/>
          </ac:spMkLst>
        </pc:spChg>
        <pc:spChg chg="mod">
          <ac:chgData name="1x8le.y@gmail.com" userId="5e9de8467bfb0b2a" providerId="LiveId" clId="{4892D8C9-446A-4997-8AA4-089D5A9B8740}" dt="2018-11-06T04:29:17.211" v="116" actId="113"/>
          <ac:spMkLst>
            <pc:docMk/>
            <pc:sldMk cId="2080911926" sldId="272"/>
            <ac:spMk id="3" creationId="{00000000-0000-0000-0000-000000000000}"/>
          </ac:spMkLst>
        </pc:spChg>
      </pc:sldChg>
      <pc:sldChg chg="add">
        <pc:chgData name="1x8le.y@gmail.com" userId="5e9de8467bfb0b2a" providerId="LiveId" clId="{4892D8C9-446A-4997-8AA4-089D5A9B8740}" dt="2018-11-06T04:30:39.518" v="120"/>
        <pc:sldMkLst>
          <pc:docMk/>
          <pc:sldMk cId="3810426475" sldId="273"/>
        </pc:sldMkLst>
      </pc:sldChg>
      <pc:sldChg chg="modSp add">
        <pc:chgData name="1x8le.y@gmail.com" userId="5e9de8467bfb0b2a" providerId="LiveId" clId="{4892D8C9-446A-4997-8AA4-089D5A9B8740}" dt="2018-11-06T04:31:38.248" v="127"/>
        <pc:sldMkLst>
          <pc:docMk/>
          <pc:sldMk cId="1568248276" sldId="274"/>
        </pc:sldMkLst>
        <pc:spChg chg="mod">
          <ac:chgData name="1x8le.y@gmail.com" userId="5e9de8467bfb0b2a" providerId="LiveId" clId="{4892D8C9-446A-4997-8AA4-089D5A9B8740}" dt="2018-11-06T04:31:38.248" v="127"/>
          <ac:spMkLst>
            <pc:docMk/>
            <pc:sldMk cId="1568248276" sldId="274"/>
            <ac:spMk id="2" creationId="{00000000-0000-0000-0000-000000000000}"/>
          </ac:spMkLst>
        </pc:spChg>
        <pc:spChg chg="mod">
          <ac:chgData name="1x8le.y@gmail.com" userId="5e9de8467bfb0b2a" providerId="LiveId" clId="{4892D8C9-446A-4997-8AA4-089D5A9B8740}" dt="2018-11-06T04:31:13.385" v="124" actId="6549"/>
          <ac:spMkLst>
            <pc:docMk/>
            <pc:sldMk cId="1568248276" sldId="274"/>
            <ac:spMk id="3" creationId="{00000000-0000-0000-0000-000000000000}"/>
          </ac:spMkLst>
        </pc:spChg>
      </pc:sldChg>
      <pc:sldChg chg="modSp add">
        <pc:chgData name="1x8le.y@gmail.com" userId="5e9de8467bfb0b2a" providerId="LiveId" clId="{4892D8C9-446A-4997-8AA4-089D5A9B8740}" dt="2018-11-06T04:31:43.063" v="128"/>
        <pc:sldMkLst>
          <pc:docMk/>
          <pc:sldMk cId="3622917713" sldId="275"/>
        </pc:sldMkLst>
        <pc:spChg chg="mod">
          <ac:chgData name="1x8le.y@gmail.com" userId="5e9de8467bfb0b2a" providerId="LiveId" clId="{4892D8C9-446A-4997-8AA4-089D5A9B8740}" dt="2018-11-06T04:31:43.063" v="128"/>
          <ac:spMkLst>
            <pc:docMk/>
            <pc:sldMk cId="3622917713" sldId="275"/>
            <ac:spMk id="2" creationId="{00000000-0000-0000-0000-000000000000}"/>
          </ac:spMkLst>
        </pc:spChg>
        <pc:spChg chg="mod">
          <ac:chgData name="1x8le.y@gmail.com" userId="5e9de8467bfb0b2a" providerId="LiveId" clId="{4892D8C9-446A-4997-8AA4-089D5A9B8740}" dt="2018-11-06T04:31:18.903" v="125" actId="6549"/>
          <ac:spMkLst>
            <pc:docMk/>
            <pc:sldMk cId="3622917713" sldId="275"/>
            <ac:spMk id="3" creationId="{00000000-0000-0000-0000-000000000000}"/>
          </ac:spMkLst>
        </pc:spChg>
      </pc:sldChg>
      <pc:sldChg chg="modSp add">
        <pc:chgData name="1x8le.y@gmail.com" userId="5e9de8467bfb0b2a" providerId="LiveId" clId="{4892D8C9-446A-4997-8AA4-089D5A9B8740}" dt="2018-11-06T04:31:46.870" v="129"/>
        <pc:sldMkLst>
          <pc:docMk/>
          <pc:sldMk cId="853614178" sldId="276"/>
        </pc:sldMkLst>
        <pc:spChg chg="mod">
          <ac:chgData name="1x8le.y@gmail.com" userId="5e9de8467bfb0b2a" providerId="LiveId" clId="{4892D8C9-446A-4997-8AA4-089D5A9B8740}" dt="2018-11-06T04:31:46.870" v="129"/>
          <ac:spMkLst>
            <pc:docMk/>
            <pc:sldMk cId="853614178" sldId="276"/>
            <ac:spMk id="2" creationId="{00000000-0000-0000-0000-000000000000}"/>
          </ac:spMkLst>
        </pc:spChg>
      </pc:sldChg>
      <pc:sldChg chg="modSp add">
        <pc:chgData name="1x8le.y@gmail.com" userId="5e9de8467bfb0b2a" providerId="LiveId" clId="{4892D8C9-446A-4997-8AA4-089D5A9B8740}" dt="2018-11-06T04:32:13.191" v="134"/>
        <pc:sldMkLst>
          <pc:docMk/>
          <pc:sldMk cId="1708447726" sldId="277"/>
        </pc:sldMkLst>
        <pc:spChg chg="mod">
          <ac:chgData name="1x8le.y@gmail.com" userId="5e9de8467bfb0b2a" providerId="LiveId" clId="{4892D8C9-446A-4997-8AA4-089D5A9B8740}" dt="2018-11-06T04:32:13.191" v="134"/>
          <ac:spMkLst>
            <pc:docMk/>
            <pc:sldMk cId="1708447726" sldId="277"/>
            <ac:spMk id="2" creationId="{00000000-0000-0000-0000-000000000000}"/>
          </ac:spMkLst>
        </pc:spChg>
      </pc:sldChg>
      <pc:sldChg chg="add del">
        <pc:chgData name="1x8le.y@gmail.com" userId="5e9de8467bfb0b2a" providerId="LiveId" clId="{4892D8C9-446A-4997-8AA4-089D5A9B8740}" dt="2018-11-06T04:32:38.910" v="137" actId="2696"/>
        <pc:sldMkLst>
          <pc:docMk/>
          <pc:sldMk cId="724051418" sldId="278"/>
        </pc:sldMkLst>
      </pc:sldChg>
      <pc:sldChg chg="add ord">
        <pc:chgData name="1x8le.y@gmail.com" userId="5e9de8467bfb0b2a" providerId="LiveId" clId="{4892D8C9-446A-4997-8AA4-089D5A9B8740}" dt="2018-11-06T04:32:26.330" v="136"/>
        <pc:sldMkLst>
          <pc:docMk/>
          <pc:sldMk cId="2594345478" sldId="279"/>
        </pc:sldMkLst>
      </pc:sldChg>
      <pc:sldChg chg="modSp add ord">
        <pc:chgData name="1x8le.y@gmail.com" userId="5e9de8467bfb0b2a" providerId="LiveId" clId="{4892D8C9-446A-4997-8AA4-089D5A9B8740}" dt="2018-11-06T04:34:13.153" v="165" actId="207"/>
        <pc:sldMkLst>
          <pc:docMk/>
          <pc:sldMk cId="1473767350" sldId="280"/>
        </pc:sldMkLst>
        <pc:spChg chg="mod">
          <ac:chgData name="1x8le.y@gmail.com" userId="5e9de8467bfb0b2a" providerId="LiveId" clId="{4892D8C9-446A-4997-8AA4-089D5A9B8740}" dt="2018-11-06T04:34:13.153" v="165" actId="207"/>
          <ac:spMkLst>
            <pc:docMk/>
            <pc:sldMk cId="1473767350" sldId="280"/>
            <ac:spMk id="2" creationId="{0E6D6F60-83EE-48BE-975A-CA88058FA58B}"/>
          </ac:spMkLst>
        </pc:spChg>
      </pc:sldChg>
      <pc:sldChg chg="add">
        <pc:chgData name="1x8le.y@gmail.com" userId="5e9de8467bfb0b2a" providerId="LiveId" clId="{4892D8C9-446A-4997-8AA4-089D5A9B8740}" dt="2018-11-06T05:00:23.070" v="166"/>
        <pc:sldMkLst>
          <pc:docMk/>
          <pc:sldMk cId="1007615793" sldId="281"/>
        </pc:sldMkLst>
      </pc:sldChg>
      <pc:sldChg chg="add">
        <pc:chgData name="1x8le.y@gmail.com" userId="5e9de8467bfb0b2a" providerId="LiveId" clId="{4892D8C9-446A-4997-8AA4-089D5A9B8740}" dt="2018-11-06T05:00:23.571" v="167"/>
        <pc:sldMkLst>
          <pc:docMk/>
          <pc:sldMk cId="1157841904" sldId="2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2AD36-2BBC-4109-894F-22998D7D6BC7}" type="datetimeFigureOut">
              <a:rPr lang="en-US" smtClean="0"/>
              <a:t>11/8/2018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20E57-2061-4778-9EE4-D11094E1B991}" type="slidenum">
              <a:rPr lang="en-US" smtClean="0"/>
              <a:t>‹#›</a:t>
            </a:fld>
            <a:endParaRPr lang="en-US"/>
          </a:p>
        </p:txBody>
      </p:sp>
    </p:spTree>
    <p:extLst>
      <p:ext uri="{BB962C8B-B14F-4D97-AF65-F5344CB8AC3E}">
        <p14:creationId xmlns:p14="http://schemas.microsoft.com/office/powerpoint/2010/main" val="3508519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220E57-2061-4778-9EE4-D11094E1B991}" type="slidenum">
              <a:rPr lang="en-US" smtClean="0"/>
              <a:t>7</a:t>
            </a:fld>
            <a:endParaRPr lang="en-US"/>
          </a:p>
        </p:txBody>
      </p:sp>
    </p:spTree>
    <p:extLst>
      <p:ext uri="{BB962C8B-B14F-4D97-AF65-F5344CB8AC3E}">
        <p14:creationId xmlns:p14="http://schemas.microsoft.com/office/powerpoint/2010/main" val="197106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2E4E357C-04AB-9C42-823C-968F65783848}" type="datetimeFigureOut">
              <a:rPr kumimoji="1" lang="zh-CN" altLang="en-US" smtClean="0"/>
              <a:t>2018/11/8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A882F44-AD61-BB47-8E71-17013BCED607}" type="slidenum">
              <a:rPr kumimoji="1" lang="zh-CN" altLang="en-US" smtClean="0"/>
              <a:t>‹#›</a:t>
            </a:fld>
            <a:endParaRPr kumimoji="1" lang="zh-CN" altLang="en-US"/>
          </a:p>
        </p:txBody>
      </p:sp>
    </p:spTree>
    <p:extLst>
      <p:ext uri="{BB962C8B-B14F-4D97-AF65-F5344CB8AC3E}">
        <p14:creationId xmlns:p14="http://schemas.microsoft.com/office/powerpoint/2010/main" val="47675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E4E357C-04AB-9C42-823C-968F65783848}" type="datetimeFigureOut">
              <a:rPr kumimoji="1" lang="zh-CN" altLang="en-US" smtClean="0"/>
              <a:t>2018/11/8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A882F44-AD61-BB47-8E71-17013BCED607}" type="slidenum">
              <a:rPr kumimoji="1" lang="zh-CN" altLang="en-US" smtClean="0"/>
              <a:t>‹#›</a:t>
            </a:fld>
            <a:endParaRPr kumimoji="1" lang="zh-CN" altLang="en-US"/>
          </a:p>
        </p:txBody>
      </p:sp>
    </p:spTree>
    <p:extLst>
      <p:ext uri="{BB962C8B-B14F-4D97-AF65-F5344CB8AC3E}">
        <p14:creationId xmlns:p14="http://schemas.microsoft.com/office/powerpoint/2010/main" val="1903198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E4E357C-04AB-9C42-823C-968F65783848}" type="datetimeFigureOut">
              <a:rPr kumimoji="1" lang="zh-CN" altLang="en-US" smtClean="0"/>
              <a:t>2018/11/8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A882F44-AD61-BB47-8E71-17013BCED607}" type="slidenum">
              <a:rPr kumimoji="1" lang="zh-CN" altLang="en-US" smtClean="0"/>
              <a:t>‹#›</a:t>
            </a:fld>
            <a:endParaRPr kumimoji="1" lang="zh-CN" altLang="en-US"/>
          </a:p>
        </p:txBody>
      </p:sp>
    </p:spTree>
    <p:extLst>
      <p:ext uri="{BB962C8B-B14F-4D97-AF65-F5344CB8AC3E}">
        <p14:creationId xmlns:p14="http://schemas.microsoft.com/office/powerpoint/2010/main" val="292082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E4E357C-04AB-9C42-823C-968F65783848}" type="datetimeFigureOut">
              <a:rPr kumimoji="1" lang="zh-CN" altLang="en-US" smtClean="0"/>
              <a:t>2018/11/8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A882F44-AD61-BB47-8E71-17013BCED607}" type="slidenum">
              <a:rPr kumimoji="1" lang="zh-CN" altLang="en-US" smtClean="0"/>
              <a:t>‹#›</a:t>
            </a:fld>
            <a:endParaRPr kumimoji="1" lang="zh-CN" altLang="en-US"/>
          </a:p>
        </p:txBody>
      </p:sp>
    </p:spTree>
    <p:extLst>
      <p:ext uri="{BB962C8B-B14F-4D97-AF65-F5344CB8AC3E}">
        <p14:creationId xmlns:p14="http://schemas.microsoft.com/office/powerpoint/2010/main" val="1902353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2E4E357C-04AB-9C42-823C-968F65783848}" type="datetimeFigureOut">
              <a:rPr kumimoji="1" lang="zh-CN" altLang="en-US" smtClean="0"/>
              <a:t>2018/11/8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A882F44-AD61-BB47-8E71-17013BCED607}" type="slidenum">
              <a:rPr kumimoji="1" lang="zh-CN" altLang="en-US" smtClean="0"/>
              <a:t>‹#›</a:t>
            </a:fld>
            <a:endParaRPr kumimoji="1" lang="zh-CN" altLang="en-US"/>
          </a:p>
        </p:txBody>
      </p:sp>
    </p:spTree>
    <p:extLst>
      <p:ext uri="{BB962C8B-B14F-4D97-AF65-F5344CB8AC3E}">
        <p14:creationId xmlns:p14="http://schemas.microsoft.com/office/powerpoint/2010/main" val="1667957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2E4E357C-04AB-9C42-823C-968F65783848}" type="datetimeFigureOut">
              <a:rPr kumimoji="1" lang="zh-CN" altLang="en-US" smtClean="0"/>
              <a:t>2018/11/8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A882F44-AD61-BB47-8E71-17013BCED607}" type="slidenum">
              <a:rPr kumimoji="1" lang="zh-CN" altLang="en-US" smtClean="0"/>
              <a:t>‹#›</a:t>
            </a:fld>
            <a:endParaRPr kumimoji="1" lang="zh-CN" altLang="en-US"/>
          </a:p>
        </p:txBody>
      </p:sp>
    </p:spTree>
    <p:extLst>
      <p:ext uri="{BB962C8B-B14F-4D97-AF65-F5344CB8AC3E}">
        <p14:creationId xmlns:p14="http://schemas.microsoft.com/office/powerpoint/2010/main" val="10854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2E4E357C-04AB-9C42-823C-968F65783848}" type="datetimeFigureOut">
              <a:rPr kumimoji="1" lang="zh-CN" altLang="en-US" smtClean="0"/>
              <a:t>2018/11/8</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9A882F44-AD61-BB47-8E71-17013BCED607}" type="slidenum">
              <a:rPr kumimoji="1" lang="zh-CN" altLang="en-US" smtClean="0"/>
              <a:t>‹#›</a:t>
            </a:fld>
            <a:endParaRPr kumimoji="1" lang="zh-CN" altLang="en-US"/>
          </a:p>
        </p:txBody>
      </p:sp>
    </p:spTree>
    <p:extLst>
      <p:ext uri="{BB962C8B-B14F-4D97-AF65-F5344CB8AC3E}">
        <p14:creationId xmlns:p14="http://schemas.microsoft.com/office/powerpoint/2010/main" val="1090148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2E4E357C-04AB-9C42-823C-968F65783848}" type="datetimeFigureOut">
              <a:rPr kumimoji="1" lang="zh-CN" altLang="en-US" smtClean="0"/>
              <a:t>2018/11/8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9A882F44-AD61-BB47-8E71-17013BCED607}" type="slidenum">
              <a:rPr kumimoji="1" lang="zh-CN" altLang="en-US" smtClean="0"/>
              <a:t>‹#›</a:t>
            </a:fld>
            <a:endParaRPr kumimoji="1" lang="zh-CN" altLang="en-US"/>
          </a:p>
        </p:txBody>
      </p:sp>
    </p:spTree>
    <p:extLst>
      <p:ext uri="{BB962C8B-B14F-4D97-AF65-F5344CB8AC3E}">
        <p14:creationId xmlns:p14="http://schemas.microsoft.com/office/powerpoint/2010/main" val="1935754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4E357C-04AB-9C42-823C-968F65783848}" type="datetimeFigureOut">
              <a:rPr kumimoji="1" lang="zh-CN" altLang="en-US" smtClean="0"/>
              <a:t>2018/11/8</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9A882F44-AD61-BB47-8E71-17013BCED607}" type="slidenum">
              <a:rPr kumimoji="1" lang="zh-CN" altLang="en-US" smtClean="0"/>
              <a:t>‹#›</a:t>
            </a:fld>
            <a:endParaRPr kumimoji="1" lang="zh-CN" altLang="en-US"/>
          </a:p>
        </p:txBody>
      </p:sp>
    </p:spTree>
    <p:extLst>
      <p:ext uri="{BB962C8B-B14F-4D97-AF65-F5344CB8AC3E}">
        <p14:creationId xmlns:p14="http://schemas.microsoft.com/office/powerpoint/2010/main" val="1994247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2E4E357C-04AB-9C42-823C-968F65783848}" type="datetimeFigureOut">
              <a:rPr kumimoji="1" lang="zh-CN" altLang="en-US" smtClean="0"/>
              <a:t>2018/11/8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A882F44-AD61-BB47-8E71-17013BCED607}" type="slidenum">
              <a:rPr kumimoji="1" lang="zh-CN" altLang="en-US" smtClean="0"/>
              <a:t>‹#›</a:t>
            </a:fld>
            <a:endParaRPr kumimoji="1" lang="zh-CN" altLang="en-US"/>
          </a:p>
        </p:txBody>
      </p:sp>
    </p:spTree>
    <p:extLst>
      <p:ext uri="{BB962C8B-B14F-4D97-AF65-F5344CB8AC3E}">
        <p14:creationId xmlns:p14="http://schemas.microsoft.com/office/powerpoint/2010/main" val="1540789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2E4E357C-04AB-9C42-823C-968F65783848}" type="datetimeFigureOut">
              <a:rPr kumimoji="1" lang="zh-CN" altLang="en-US" smtClean="0"/>
              <a:t>2018/11/8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A882F44-AD61-BB47-8E71-17013BCED607}" type="slidenum">
              <a:rPr kumimoji="1" lang="zh-CN" altLang="en-US" smtClean="0"/>
              <a:t>‹#›</a:t>
            </a:fld>
            <a:endParaRPr kumimoji="1" lang="zh-CN" altLang="en-US"/>
          </a:p>
        </p:txBody>
      </p:sp>
    </p:spTree>
    <p:extLst>
      <p:ext uri="{BB962C8B-B14F-4D97-AF65-F5344CB8AC3E}">
        <p14:creationId xmlns:p14="http://schemas.microsoft.com/office/powerpoint/2010/main" val="169821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4E357C-04AB-9C42-823C-968F65783848}" type="datetimeFigureOut">
              <a:rPr kumimoji="1" lang="zh-CN" altLang="en-US" smtClean="0"/>
              <a:t>2018/11/8</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882F44-AD61-BB47-8E71-17013BCED607}" type="slidenum">
              <a:rPr kumimoji="1" lang="zh-CN" altLang="en-US" smtClean="0"/>
              <a:t>‹#›</a:t>
            </a:fld>
            <a:endParaRPr kumimoji="1" lang="zh-CN" altLang="en-US"/>
          </a:p>
        </p:txBody>
      </p:sp>
    </p:spTree>
    <p:extLst>
      <p:ext uri="{BB962C8B-B14F-4D97-AF65-F5344CB8AC3E}">
        <p14:creationId xmlns:p14="http://schemas.microsoft.com/office/powerpoint/2010/main" val="721154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park.apache.org/docs/latest/ml-features.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 y="665018"/>
            <a:ext cx="12192000" cy="1163782"/>
          </a:xfrm>
        </p:spPr>
        <p:txBody>
          <a:bodyPr>
            <a:normAutofit/>
          </a:bodyPr>
          <a:lstStyle/>
          <a:p>
            <a:r>
              <a:rPr kumimoji="1" lang="en-US" altLang="zh-CN" b="1" dirty="0">
                <a:solidFill>
                  <a:schemeClr val="accent2">
                    <a:lumMod val="75000"/>
                  </a:schemeClr>
                </a:solidFill>
              </a:rPr>
              <a:t>Chapter 25</a:t>
            </a:r>
            <a:endParaRPr kumimoji="1" lang="zh-CN" altLang="en-US" dirty="0"/>
          </a:p>
        </p:txBody>
      </p:sp>
      <p:sp>
        <p:nvSpPr>
          <p:cNvPr id="3" name="副标题 2"/>
          <p:cNvSpPr>
            <a:spLocks noGrp="1"/>
          </p:cNvSpPr>
          <p:nvPr>
            <p:ph type="subTitle" idx="1"/>
          </p:nvPr>
        </p:nvSpPr>
        <p:spPr/>
        <p:txBody>
          <a:bodyPr/>
          <a:lstStyle/>
          <a:p>
            <a:endParaRPr kumimoji="1" lang="en-US" altLang="zh-CN" dirty="0"/>
          </a:p>
          <a:p>
            <a:r>
              <a:rPr kumimoji="1" lang="en-US" altLang="zh-CN" dirty="0" err="1"/>
              <a:t>Junya</a:t>
            </a:r>
            <a:r>
              <a:rPr kumimoji="1" lang="zh-CN" altLang="en-US" dirty="0"/>
              <a:t> </a:t>
            </a:r>
            <a:r>
              <a:rPr kumimoji="1" lang="en-US" altLang="zh-CN" dirty="0"/>
              <a:t>Zhao</a:t>
            </a:r>
          </a:p>
          <a:p>
            <a:r>
              <a:rPr kumimoji="1" lang="en-US" altLang="zh-CN" dirty="0"/>
              <a:t>Md Mazharul Islam</a:t>
            </a:r>
            <a:endParaRPr kumimoji="1" lang="zh-CN" altLang="en-US" dirty="0"/>
          </a:p>
        </p:txBody>
      </p:sp>
      <p:sp>
        <p:nvSpPr>
          <p:cNvPr id="4" name="TextBox 3">
            <a:extLst>
              <a:ext uri="{FF2B5EF4-FFF2-40B4-BE49-F238E27FC236}">
                <a16:creationId xmlns:a16="http://schemas.microsoft.com/office/drawing/2014/main" id="{E968F58F-066B-4DA2-B319-A2D14F092D65}"/>
              </a:ext>
            </a:extLst>
          </p:cNvPr>
          <p:cNvSpPr txBox="1"/>
          <p:nvPr/>
        </p:nvSpPr>
        <p:spPr>
          <a:xfrm>
            <a:off x="5638800" y="2971800"/>
            <a:ext cx="914400" cy="914400"/>
          </a:xfrm>
          <a:prstGeom prst="rect">
            <a:avLst/>
          </a:prstGeom>
          <a:noFill/>
        </p:spPr>
        <p:txBody>
          <a:bodyPr wrap="square" rtlCol="0">
            <a:spAutoFit/>
          </a:bodyPr>
          <a:lstStyle/>
          <a:p>
            <a:endParaRPr lang="en-US" dirty="0"/>
          </a:p>
        </p:txBody>
      </p:sp>
      <p:sp>
        <p:nvSpPr>
          <p:cNvPr id="5" name="Rectangle 4">
            <a:extLst>
              <a:ext uri="{FF2B5EF4-FFF2-40B4-BE49-F238E27FC236}">
                <a16:creationId xmlns:a16="http://schemas.microsoft.com/office/drawing/2014/main" id="{A4D8B210-4264-4BAC-8C25-A1F6607CA12E}"/>
              </a:ext>
            </a:extLst>
          </p:cNvPr>
          <p:cNvSpPr/>
          <p:nvPr/>
        </p:nvSpPr>
        <p:spPr>
          <a:xfrm>
            <a:off x="2279602" y="1940511"/>
            <a:ext cx="7632795" cy="1754326"/>
          </a:xfrm>
          <a:prstGeom prst="rect">
            <a:avLst/>
          </a:prstGeom>
          <a:noFill/>
        </p:spPr>
        <p:txBody>
          <a:bodyPr wrap="none" lIns="91440" tIns="45720" rIns="91440" bIns="45720">
            <a:spAutoFit/>
          </a:bodyPr>
          <a:lstStyle/>
          <a:p>
            <a:pPr algn="ctr"/>
            <a:r>
              <a:rPr lang="en-US" altLang="zh-CN" sz="5400" dirty="0"/>
              <a:t>Preprocessing and Feature</a:t>
            </a:r>
            <a:br>
              <a:rPr lang="en-US" altLang="zh-CN" sz="5400" dirty="0"/>
            </a:br>
            <a:r>
              <a:rPr lang="en-US" altLang="zh-CN" sz="5400" dirty="0"/>
              <a:t>Engineering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E865B36D-A714-4304-B310-E7A619F6DEA4}"/>
              </a:ext>
            </a:extLst>
          </p:cNvPr>
          <p:cNvSpPr txBox="1"/>
          <p:nvPr/>
        </p:nvSpPr>
        <p:spPr>
          <a:xfrm>
            <a:off x="5292436" y="66501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8022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2">
                    <a:lumMod val="75000"/>
                  </a:schemeClr>
                </a:solidFill>
              </a:rPr>
              <a:t>High-Level Transformers</a:t>
            </a:r>
            <a:endParaRPr kumimoji="1" lang="zh-CN" altLang="en-US" b="1" dirty="0">
              <a:solidFill>
                <a:schemeClr val="accent2">
                  <a:lumMod val="75000"/>
                </a:schemeClr>
              </a:solidFill>
            </a:endParaRPr>
          </a:p>
        </p:txBody>
      </p:sp>
      <p:sp>
        <p:nvSpPr>
          <p:cNvPr id="3" name="内容占位符 2"/>
          <p:cNvSpPr>
            <a:spLocks noGrp="1"/>
          </p:cNvSpPr>
          <p:nvPr>
            <p:ph idx="1"/>
          </p:nvPr>
        </p:nvSpPr>
        <p:spPr/>
        <p:txBody>
          <a:bodyPr/>
          <a:lstStyle/>
          <a:p>
            <a:r>
              <a:rPr lang="en-US" altLang="zh-CN" dirty="0" err="1"/>
              <a:t>RFormula</a:t>
            </a:r>
            <a:endParaRPr lang="zh-CN" altLang="en-US" dirty="0"/>
          </a:p>
          <a:p>
            <a:r>
              <a:rPr lang="en-US" altLang="zh-CN" dirty="0">
                <a:solidFill>
                  <a:schemeClr val="bg1">
                    <a:lumMod val="95000"/>
                  </a:schemeClr>
                </a:solidFill>
              </a:rPr>
              <a:t>SQL Transformers</a:t>
            </a:r>
            <a:endParaRPr lang="zh-CN" altLang="en-US" dirty="0">
              <a:solidFill>
                <a:schemeClr val="bg1">
                  <a:lumMod val="95000"/>
                </a:schemeClr>
              </a:solidFill>
            </a:endParaRPr>
          </a:p>
          <a:p>
            <a:r>
              <a:rPr lang="en-US" altLang="zh-CN" dirty="0" err="1">
                <a:solidFill>
                  <a:schemeClr val="bg1">
                    <a:lumMod val="95000"/>
                  </a:schemeClr>
                </a:solidFill>
              </a:rPr>
              <a:t>VectorAssembler</a:t>
            </a:r>
            <a:endParaRPr lang="en-US" altLang="zh-CN" dirty="0">
              <a:solidFill>
                <a:schemeClr val="bg1">
                  <a:lumMod val="95000"/>
                </a:schemeClr>
              </a:solidFill>
            </a:endParaRPr>
          </a:p>
        </p:txBody>
      </p:sp>
    </p:spTree>
    <p:extLst>
      <p:ext uri="{BB962C8B-B14F-4D97-AF65-F5344CB8AC3E}">
        <p14:creationId xmlns:p14="http://schemas.microsoft.com/office/powerpoint/2010/main" val="1385137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solidFill>
                  <a:schemeClr val="accent2">
                    <a:lumMod val="75000"/>
                  </a:schemeClr>
                </a:solidFill>
              </a:rPr>
              <a:t>RFormula</a:t>
            </a:r>
            <a:endParaRPr kumimoji="1" lang="zh-CN" altLang="en-US" b="1" dirty="0">
              <a:solidFill>
                <a:schemeClr val="accent2">
                  <a:lumMod val="75000"/>
                </a:schemeClr>
              </a:solidFill>
            </a:endParaRPr>
          </a:p>
        </p:txBody>
      </p:sp>
      <p:sp>
        <p:nvSpPr>
          <p:cNvPr id="3" name="内容占位符 2"/>
          <p:cNvSpPr>
            <a:spLocks noGrp="1"/>
          </p:cNvSpPr>
          <p:nvPr>
            <p:ph idx="1"/>
          </p:nvPr>
        </p:nvSpPr>
        <p:spPr/>
        <p:txBody>
          <a:bodyPr>
            <a:normAutofit fontScale="85000" lnSpcReduction="10000"/>
          </a:bodyPr>
          <a:lstStyle/>
          <a:p>
            <a:r>
              <a:rPr lang="en-US" dirty="0"/>
              <a:t>The </a:t>
            </a:r>
            <a:r>
              <a:rPr lang="en-US" dirty="0" err="1"/>
              <a:t>RFormula</a:t>
            </a:r>
            <a:r>
              <a:rPr lang="en-US" dirty="0"/>
              <a:t> is the easiest transformer to use when you have “conventionally” formatted data.</a:t>
            </a:r>
          </a:p>
          <a:p>
            <a:r>
              <a:rPr lang="en-US" dirty="0"/>
              <a:t>Spark borrows this transformer from the R language to make it simple to declaratively specify a set of transformations for your data. </a:t>
            </a:r>
          </a:p>
          <a:p>
            <a:r>
              <a:rPr lang="en-US" dirty="0"/>
              <a:t>With this transformer, values can be either numerical or categorical and you do not need to extract values from strings or manipulate them in any way. </a:t>
            </a:r>
          </a:p>
          <a:p>
            <a:r>
              <a:rPr lang="en-US" dirty="0"/>
              <a:t>The </a:t>
            </a:r>
            <a:r>
              <a:rPr lang="en-US" dirty="0" err="1"/>
              <a:t>RFormula</a:t>
            </a:r>
            <a:r>
              <a:rPr lang="en-US" dirty="0"/>
              <a:t> will automatically handle categorical inputs (specified as strings) by performing function called </a:t>
            </a:r>
            <a:r>
              <a:rPr lang="en-US" i="1" dirty="0"/>
              <a:t>one-hot encoding</a:t>
            </a:r>
            <a:r>
              <a:rPr lang="en-US" dirty="0"/>
              <a:t>.  In brief, it converts a set of values into a set of binary columns. (we’ll discuss more later in this chapter). </a:t>
            </a:r>
          </a:p>
          <a:p>
            <a:r>
              <a:rPr lang="en-US" dirty="0"/>
              <a:t>With the </a:t>
            </a:r>
            <a:r>
              <a:rPr lang="en-US" dirty="0" err="1"/>
              <a:t>RFormula</a:t>
            </a:r>
            <a:r>
              <a:rPr lang="en-US" dirty="0"/>
              <a:t>, numeric columns will be cast to Double. If the label column is of type String, it will be first transformed to Double with </a:t>
            </a:r>
            <a:r>
              <a:rPr lang="en-US" b="1" dirty="0" err="1"/>
              <a:t>StringIndexer</a:t>
            </a:r>
            <a:r>
              <a:rPr lang="en-US" dirty="0"/>
              <a:t>. (we’ll discuss more later this chapter). </a:t>
            </a:r>
          </a:p>
          <a:p>
            <a:endParaRPr lang="en-US" dirty="0"/>
          </a:p>
        </p:txBody>
      </p:sp>
    </p:spTree>
    <p:extLst>
      <p:ext uri="{BB962C8B-B14F-4D97-AF65-F5344CB8AC3E}">
        <p14:creationId xmlns:p14="http://schemas.microsoft.com/office/powerpoint/2010/main" val="2407599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2">
                    <a:lumMod val="75000"/>
                  </a:schemeClr>
                </a:solidFill>
              </a:rPr>
              <a:t>High-Level Transformers (cont.)</a:t>
            </a:r>
            <a:endParaRPr kumimoji="1" lang="zh-CN" altLang="en-US" b="1" dirty="0">
              <a:solidFill>
                <a:schemeClr val="accent2">
                  <a:lumMod val="75000"/>
                </a:schemeClr>
              </a:solidFill>
            </a:endParaRPr>
          </a:p>
        </p:txBody>
      </p:sp>
      <p:sp>
        <p:nvSpPr>
          <p:cNvPr id="3" name="内容占位符 2"/>
          <p:cNvSpPr>
            <a:spLocks noGrp="1"/>
          </p:cNvSpPr>
          <p:nvPr>
            <p:ph idx="1"/>
          </p:nvPr>
        </p:nvSpPr>
        <p:spPr/>
        <p:txBody>
          <a:bodyPr/>
          <a:lstStyle/>
          <a:p>
            <a:r>
              <a:rPr lang="en-US" altLang="zh-CN" dirty="0" err="1">
                <a:solidFill>
                  <a:schemeClr val="bg1">
                    <a:lumMod val="95000"/>
                  </a:schemeClr>
                </a:solidFill>
              </a:rPr>
              <a:t>RFormula</a:t>
            </a:r>
            <a:endParaRPr lang="zh-CN" altLang="en-US" dirty="0">
              <a:solidFill>
                <a:schemeClr val="bg1">
                  <a:lumMod val="95000"/>
                </a:schemeClr>
              </a:solidFill>
            </a:endParaRPr>
          </a:p>
          <a:p>
            <a:r>
              <a:rPr lang="en-US" altLang="zh-CN" dirty="0"/>
              <a:t>SQL Transformers</a:t>
            </a:r>
            <a:endParaRPr lang="zh-CN" altLang="en-US" dirty="0"/>
          </a:p>
          <a:p>
            <a:r>
              <a:rPr lang="en-US" altLang="zh-CN" dirty="0" err="1">
                <a:solidFill>
                  <a:schemeClr val="bg1">
                    <a:lumMod val="95000"/>
                  </a:schemeClr>
                </a:solidFill>
              </a:rPr>
              <a:t>VectorAssembler</a:t>
            </a:r>
            <a:endParaRPr lang="zh-CN" altLang="en-US" dirty="0">
              <a:solidFill>
                <a:schemeClr val="bg1">
                  <a:lumMod val="95000"/>
                </a:schemeClr>
              </a:solidFill>
            </a:endParaRPr>
          </a:p>
        </p:txBody>
      </p:sp>
    </p:spTree>
    <p:extLst>
      <p:ext uri="{BB962C8B-B14F-4D97-AF65-F5344CB8AC3E}">
        <p14:creationId xmlns:p14="http://schemas.microsoft.com/office/powerpoint/2010/main" val="1414601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2">
                    <a:lumMod val="75000"/>
                  </a:schemeClr>
                </a:solidFill>
              </a:rPr>
              <a:t>SQL Transformers</a:t>
            </a:r>
            <a:endParaRPr kumimoji="1" lang="zh-CN" altLang="en-US" b="1" dirty="0">
              <a:solidFill>
                <a:schemeClr val="accent2">
                  <a:lumMod val="75000"/>
                </a:schemeClr>
              </a:solidFill>
            </a:endParaRPr>
          </a:p>
        </p:txBody>
      </p:sp>
      <p:sp>
        <p:nvSpPr>
          <p:cNvPr id="3" name="内容占位符 2"/>
          <p:cNvSpPr>
            <a:spLocks noGrp="1"/>
          </p:cNvSpPr>
          <p:nvPr>
            <p:ph idx="1"/>
          </p:nvPr>
        </p:nvSpPr>
        <p:spPr/>
        <p:txBody>
          <a:bodyPr>
            <a:normAutofit fontScale="77500" lnSpcReduction="20000"/>
          </a:bodyPr>
          <a:lstStyle/>
          <a:p>
            <a:r>
              <a:rPr lang="en-US" dirty="0"/>
              <a:t>A </a:t>
            </a:r>
            <a:r>
              <a:rPr lang="en-US" dirty="0" err="1"/>
              <a:t>SQLTransformer</a:t>
            </a:r>
            <a:r>
              <a:rPr lang="en-US" dirty="0"/>
              <a:t> allows you to leverage Spark’s vast library of SQL-related manipulations </a:t>
            </a:r>
          </a:p>
          <a:p>
            <a:r>
              <a:rPr lang="en-US" dirty="0"/>
              <a:t>Any SELECT statement you can use in SQL is a valid transformation. </a:t>
            </a:r>
          </a:p>
          <a:p>
            <a:r>
              <a:rPr lang="en-US" dirty="0"/>
              <a:t>The only thing you need to change is that instead of using the table name, you should just use the keyword </a:t>
            </a:r>
            <a:r>
              <a:rPr lang="en-US" b="1" dirty="0">
                <a:solidFill>
                  <a:schemeClr val="accent2">
                    <a:lumMod val="75000"/>
                  </a:schemeClr>
                </a:solidFill>
              </a:rPr>
              <a:t>THIS</a:t>
            </a:r>
            <a:r>
              <a:rPr lang="en-US" b="1" dirty="0"/>
              <a:t>.</a:t>
            </a:r>
            <a:r>
              <a:rPr lang="en-US" dirty="0"/>
              <a:t> </a:t>
            </a:r>
          </a:p>
          <a:p>
            <a:r>
              <a:rPr lang="en-US" dirty="0"/>
              <a:t>Use </a:t>
            </a:r>
            <a:r>
              <a:rPr lang="en-US" dirty="0" err="1"/>
              <a:t>SQLTransformer</a:t>
            </a:r>
            <a:r>
              <a:rPr lang="en-US" dirty="0"/>
              <a:t> to formally codify the </a:t>
            </a:r>
            <a:r>
              <a:rPr lang="en-US" dirty="0" err="1"/>
              <a:t>DataFrame</a:t>
            </a:r>
            <a:r>
              <a:rPr lang="en-US" dirty="0"/>
              <a:t> manipulation as a preprocessing step, or try different SQL expressions for features during </a:t>
            </a:r>
            <a:r>
              <a:rPr lang="en-US" dirty="0" err="1"/>
              <a:t>hyperparameter</a:t>
            </a:r>
            <a:r>
              <a:rPr lang="en-US" dirty="0"/>
              <a:t> tuning. </a:t>
            </a:r>
          </a:p>
          <a:p>
            <a:pPr lvl="1"/>
            <a:r>
              <a:rPr lang="en-US" dirty="0"/>
              <a:t> Note that the output of this transformation will be appended as a column to the output </a:t>
            </a:r>
            <a:r>
              <a:rPr lang="en-US" dirty="0" err="1"/>
              <a:t>DataFrame</a:t>
            </a:r>
            <a:r>
              <a:rPr lang="en-US" dirty="0"/>
              <a:t>.</a:t>
            </a:r>
          </a:p>
          <a:p>
            <a:r>
              <a:rPr lang="en-US" dirty="0"/>
              <a:t>Use an </a:t>
            </a:r>
            <a:r>
              <a:rPr lang="en-US" dirty="0" err="1"/>
              <a:t>SQLTransformer</a:t>
            </a:r>
            <a:r>
              <a:rPr lang="en-US" dirty="0"/>
              <a:t> in order to represent all of your manipulations on the very rawest form of your data so you can version different variations of manipulations as transformers.</a:t>
            </a:r>
          </a:p>
          <a:p>
            <a:r>
              <a:rPr lang="en-US" dirty="0"/>
              <a:t>This gives you the benefit of building and testing varying pipelines, all by simply swapping out transformers. </a:t>
            </a:r>
          </a:p>
        </p:txBody>
      </p:sp>
    </p:spTree>
    <p:extLst>
      <p:ext uri="{BB962C8B-B14F-4D97-AF65-F5344CB8AC3E}">
        <p14:creationId xmlns:p14="http://schemas.microsoft.com/office/powerpoint/2010/main" val="1483619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2">
                    <a:lumMod val="75000"/>
                  </a:schemeClr>
                </a:solidFill>
              </a:rPr>
              <a:t>SQL Transformers (cont.)</a:t>
            </a:r>
            <a:endParaRPr kumimoji="1" lang="zh-CN" altLang="en-US" b="1" dirty="0">
              <a:solidFill>
                <a:schemeClr val="accent2">
                  <a:lumMod val="75000"/>
                </a:schemeClr>
              </a:solidFill>
            </a:endParaRPr>
          </a:p>
        </p:txBody>
      </p:sp>
      <p:sp>
        <p:nvSpPr>
          <p:cNvPr id="3" name="内容占位符 2"/>
          <p:cNvSpPr>
            <a:spLocks noGrp="1"/>
          </p:cNvSpPr>
          <p:nvPr>
            <p:ph idx="1"/>
          </p:nvPr>
        </p:nvSpPr>
        <p:spPr>
          <a:xfrm>
            <a:off x="721659" y="1449107"/>
            <a:ext cx="10515600" cy="4351338"/>
          </a:xfrm>
        </p:spPr>
        <p:txBody>
          <a:bodyPr>
            <a:normAutofit/>
          </a:bodyPr>
          <a:lstStyle/>
          <a:p>
            <a:r>
              <a:rPr lang="en-US" dirty="0"/>
              <a:t>The following is a basic example of using </a:t>
            </a:r>
            <a:r>
              <a:rPr lang="en-US" dirty="0" err="1"/>
              <a:t>SQLTransformer</a:t>
            </a:r>
            <a:r>
              <a:rPr lang="en-US" dirty="0"/>
              <a:t>:</a:t>
            </a:r>
          </a:p>
          <a:p>
            <a:endParaRPr lang="en-US" dirty="0"/>
          </a:p>
        </p:txBody>
      </p:sp>
      <p:pic>
        <p:nvPicPr>
          <p:cNvPr id="4" name="Picture 3"/>
          <p:cNvPicPr>
            <a:picLocks noChangeAspect="1"/>
          </p:cNvPicPr>
          <p:nvPr/>
        </p:nvPicPr>
        <p:blipFill>
          <a:blip r:embed="rId2"/>
          <a:stretch>
            <a:fillRect/>
          </a:stretch>
        </p:blipFill>
        <p:spPr>
          <a:xfrm>
            <a:off x="1094255" y="2035083"/>
            <a:ext cx="4803892" cy="4410542"/>
          </a:xfrm>
          <a:prstGeom prst="rect">
            <a:avLst/>
          </a:prstGeom>
        </p:spPr>
      </p:pic>
      <p:pic>
        <p:nvPicPr>
          <p:cNvPr id="5" name="Picture 4"/>
          <p:cNvPicPr>
            <a:picLocks noChangeAspect="1"/>
          </p:cNvPicPr>
          <p:nvPr/>
        </p:nvPicPr>
        <p:blipFill>
          <a:blip r:embed="rId3"/>
          <a:stretch>
            <a:fillRect/>
          </a:stretch>
        </p:blipFill>
        <p:spPr>
          <a:xfrm>
            <a:off x="6647330" y="3126722"/>
            <a:ext cx="3505200" cy="1685925"/>
          </a:xfrm>
          <a:prstGeom prst="rect">
            <a:avLst/>
          </a:prstGeom>
        </p:spPr>
      </p:pic>
    </p:spTree>
    <p:extLst>
      <p:ext uri="{BB962C8B-B14F-4D97-AF65-F5344CB8AC3E}">
        <p14:creationId xmlns:p14="http://schemas.microsoft.com/office/powerpoint/2010/main" val="1115357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2">
                    <a:lumMod val="75000"/>
                  </a:schemeClr>
                </a:solidFill>
              </a:rPr>
              <a:t>High-Level Transformers (cont.)</a:t>
            </a:r>
            <a:endParaRPr kumimoji="1" lang="zh-CN" altLang="en-US" b="1" dirty="0">
              <a:solidFill>
                <a:schemeClr val="accent2">
                  <a:lumMod val="75000"/>
                </a:schemeClr>
              </a:solidFill>
            </a:endParaRPr>
          </a:p>
        </p:txBody>
      </p:sp>
      <p:sp>
        <p:nvSpPr>
          <p:cNvPr id="3" name="内容占位符 2"/>
          <p:cNvSpPr>
            <a:spLocks noGrp="1"/>
          </p:cNvSpPr>
          <p:nvPr>
            <p:ph idx="1"/>
          </p:nvPr>
        </p:nvSpPr>
        <p:spPr/>
        <p:txBody>
          <a:bodyPr/>
          <a:lstStyle/>
          <a:p>
            <a:r>
              <a:rPr lang="en-US" altLang="zh-CN" dirty="0" err="1">
                <a:solidFill>
                  <a:schemeClr val="bg1">
                    <a:lumMod val="95000"/>
                  </a:schemeClr>
                </a:solidFill>
              </a:rPr>
              <a:t>RFormula</a:t>
            </a:r>
            <a:endParaRPr lang="zh-CN" altLang="en-US" dirty="0">
              <a:solidFill>
                <a:schemeClr val="bg1">
                  <a:lumMod val="95000"/>
                </a:schemeClr>
              </a:solidFill>
            </a:endParaRPr>
          </a:p>
          <a:p>
            <a:r>
              <a:rPr lang="en-US" altLang="zh-CN" dirty="0">
                <a:solidFill>
                  <a:schemeClr val="bg1">
                    <a:lumMod val="95000"/>
                  </a:schemeClr>
                </a:solidFill>
              </a:rPr>
              <a:t>SQL Transformers</a:t>
            </a:r>
            <a:endParaRPr lang="zh-CN" altLang="en-US" dirty="0">
              <a:solidFill>
                <a:schemeClr val="bg1">
                  <a:lumMod val="95000"/>
                </a:schemeClr>
              </a:solidFill>
            </a:endParaRPr>
          </a:p>
          <a:p>
            <a:r>
              <a:rPr lang="en-US" altLang="zh-CN" dirty="0" err="1"/>
              <a:t>VectorAssembler</a:t>
            </a:r>
            <a:endParaRPr lang="zh-CN" altLang="en-US" dirty="0"/>
          </a:p>
        </p:txBody>
      </p:sp>
    </p:spTree>
    <p:extLst>
      <p:ext uri="{BB962C8B-B14F-4D97-AF65-F5344CB8AC3E}">
        <p14:creationId xmlns:p14="http://schemas.microsoft.com/office/powerpoint/2010/main" val="4148140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solidFill>
                  <a:schemeClr val="accent2">
                    <a:lumMod val="75000"/>
                  </a:schemeClr>
                </a:solidFill>
              </a:rPr>
              <a:t>VectorAssembler</a:t>
            </a:r>
            <a:endParaRPr kumimoji="1" lang="zh-CN" altLang="en-US" b="1" dirty="0">
              <a:solidFill>
                <a:schemeClr val="accent2">
                  <a:lumMod val="75000"/>
                </a:schemeClr>
              </a:solidFill>
            </a:endParaRPr>
          </a:p>
        </p:txBody>
      </p:sp>
      <p:sp>
        <p:nvSpPr>
          <p:cNvPr id="3" name="内容占位符 2"/>
          <p:cNvSpPr>
            <a:spLocks noGrp="1"/>
          </p:cNvSpPr>
          <p:nvPr>
            <p:ph idx="1"/>
          </p:nvPr>
        </p:nvSpPr>
        <p:spPr/>
        <p:txBody>
          <a:bodyPr>
            <a:normAutofit/>
          </a:bodyPr>
          <a:lstStyle/>
          <a:p>
            <a:r>
              <a:rPr lang="en-US" dirty="0"/>
              <a:t>The </a:t>
            </a:r>
            <a:r>
              <a:rPr lang="en-US" dirty="0" err="1"/>
              <a:t>VectorAssembler</a:t>
            </a:r>
            <a:r>
              <a:rPr lang="en-US" dirty="0"/>
              <a:t> helps concatenate all your features into one big vector then the user can pass it into an estimator. </a:t>
            </a:r>
          </a:p>
          <a:p>
            <a:r>
              <a:rPr lang="en-US" dirty="0"/>
              <a:t>It’s used typically in the last step of a machine learning pipeline.</a:t>
            </a:r>
          </a:p>
          <a:p>
            <a:r>
              <a:rPr lang="en-US" dirty="0"/>
              <a:t>This is particularly helpful if you’re going to perform a number of manipulations using a variety of transformers and need to gather all of those results together.</a:t>
            </a:r>
          </a:p>
        </p:txBody>
      </p:sp>
    </p:spTree>
    <p:extLst>
      <p:ext uri="{BB962C8B-B14F-4D97-AF65-F5344CB8AC3E}">
        <p14:creationId xmlns:p14="http://schemas.microsoft.com/office/powerpoint/2010/main" val="1899399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solidFill>
                  <a:schemeClr val="accent2">
                    <a:lumMod val="75000"/>
                  </a:schemeClr>
                </a:solidFill>
              </a:rPr>
              <a:t>VectorAssembler</a:t>
            </a:r>
            <a:r>
              <a:rPr lang="en-US" altLang="zh-CN" b="1" dirty="0">
                <a:solidFill>
                  <a:schemeClr val="accent2">
                    <a:lumMod val="75000"/>
                  </a:schemeClr>
                </a:solidFill>
              </a:rPr>
              <a:t> (cont.)</a:t>
            </a:r>
            <a:endParaRPr kumimoji="1" lang="zh-CN" altLang="en-US" b="1" dirty="0">
              <a:solidFill>
                <a:schemeClr val="accent2">
                  <a:lumMod val="75000"/>
                </a:schemeClr>
              </a:solidFill>
            </a:endParaRPr>
          </a:p>
        </p:txBody>
      </p:sp>
      <p:sp>
        <p:nvSpPr>
          <p:cNvPr id="3" name="内容占位符 2"/>
          <p:cNvSpPr>
            <a:spLocks noGrp="1"/>
          </p:cNvSpPr>
          <p:nvPr>
            <p:ph idx="1"/>
          </p:nvPr>
        </p:nvSpPr>
        <p:spPr/>
        <p:txBody>
          <a:bodyPr>
            <a:normAutofit/>
          </a:bodyPr>
          <a:lstStyle/>
          <a:p>
            <a:r>
              <a:rPr lang="en-US" dirty="0"/>
              <a:t>The output from the following code snippet will make it clear how this works:</a:t>
            </a:r>
          </a:p>
        </p:txBody>
      </p:sp>
      <p:pic>
        <p:nvPicPr>
          <p:cNvPr id="4" name="Picture 3"/>
          <p:cNvPicPr>
            <a:picLocks noChangeAspect="1"/>
          </p:cNvPicPr>
          <p:nvPr/>
        </p:nvPicPr>
        <p:blipFill>
          <a:blip r:embed="rId2"/>
          <a:stretch>
            <a:fillRect/>
          </a:stretch>
        </p:blipFill>
        <p:spPr>
          <a:xfrm>
            <a:off x="3175745" y="2350620"/>
            <a:ext cx="6613713" cy="4332401"/>
          </a:xfrm>
          <a:prstGeom prst="rect">
            <a:avLst/>
          </a:prstGeom>
        </p:spPr>
      </p:pic>
    </p:spTree>
    <p:extLst>
      <p:ext uri="{BB962C8B-B14F-4D97-AF65-F5344CB8AC3E}">
        <p14:creationId xmlns:p14="http://schemas.microsoft.com/office/powerpoint/2010/main" val="2469084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2">
                    <a:lumMod val="75000"/>
                  </a:schemeClr>
                </a:solidFill>
              </a:rPr>
              <a:t>Working with Continuous Features</a:t>
            </a:r>
            <a:endParaRPr kumimoji="1" lang="zh-CN" altLang="en-US" b="1" dirty="0">
              <a:solidFill>
                <a:schemeClr val="accent2">
                  <a:lumMod val="75000"/>
                </a:schemeClr>
              </a:solidFill>
            </a:endParaRPr>
          </a:p>
        </p:txBody>
      </p:sp>
      <p:sp>
        <p:nvSpPr>
          <p:cNvPr id="3" name="内容占位符 2"/>
          <p:cNvSpPr>
            <a:spLocks noGrp="1"/>
          </p:cNvSpPr>
          <p:nvPr>
            <p:ph idx="1"/>
          </p:nvPr>
        </p:nvSpPr>
        <p:spPr/>
        <p:txBody>
          <a:bodyPr/>
          <a:lstStyle/>
          <a:p>
            <a:r>
              <a:rPr lang="en-US" altLang="zh-CN" dirty="0"/>
              <a:t>Bucketing</a:t>
            </a:r>
            <a:endParaRPr lang="zh-CN" altLang="en-US" dirty="0"/>
          </a:p>
          <a:p>
            <a:r>
              <a:rPr lang="en-US" altLang="zh-CN" dirty="0">
                <a:solidFill>
                  <a:schemeClr val="bg1">
                    <a:lumMod val="95000"/>
                  </a:schemeClr>
                </a:solidFill>
              </a:rPr>
              <a:t>Scaling and Normalization</a:t>
            </a:r>
            <a:endParaRPr lang="zh-CN" altLang="en-US" dirty="0">
              <a:solidFill>
                <a:schemeClr val="bg1">
                  <a:lumMod val="95000"/>
                </a:schemeClr>
              </a:solidFill>
            </a:endParaRPr>
          </a:p>
          <a:p>
            <a:r>
              <a:rPr lang="en-US" altLang="zh-CN" dirty="0" err="1">
                <a:solidFill>
                  <a:schemeClr val="bg1">
                    <a:lumMod val="95000"/>
                  </a:schemeClr>
                </a:solidFill>
              </a:rPr>
              <a:t>StandardScaler</a:t>
            </a:r>
            <a:endParaRPr kumimoji="1" lang="zh-CN" altLang="en-US" dirty="0">
              <a:solidFill>
                <a:schemeClr val="bg1">
                  <a:lumMod val="95000"/>
                </a:schemeClr>
              </a:solidFill>
            </a:endParaRPr>
          </a:p>
        </p:txBody>
      </p:sp>
    </p:spTree>
    <p:extLst>
      <p:ext uri="{BB962C8B-B14F-4D97-AF65-F5344CB8AC3E}">
        <p14:creationId xmlns:p14="http://schemas.microsoft.com/office/powerpoint/2010/main" val="1930394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solidFill>
                  <a:schemeClr val="accent2">
                    <a:lumMod val="75000"/>
                  </a:schemeClr>
                </a:solidFill>
              </a:rPr>
              <a:t>Bucketing</a:t>
            </a:r>
            <a:endParaRPr kumimoji="1" lang="zh-CN" altLang="en-US" b="1" dirty="0">
              <a:solidFill>
                <a:schemeClr val="accent2">
                  <a:lumMod val="75000"/>
                </a:schemeClr>
              </a:solidFill>
            </a:endParaRPr>
          </a:p>
        </p:txBody>
      </p:sp>
      <p:sp>
        <p:nvSpPr>
          <p:cNvPr id="3" name="内容占位符 2"/>
          <p:cNvSpPr>
            <a:spLocks noGrp="1"/>
          </p:cNvSpPr>
          <p:nvPr>
            <p:ph idx="1"/>
          </p:nvPr>
        </p:nvSpPr>
        <p:spPr/>
        <p:txBody>
          <a:bodyPr>
            <a:normAutofit/>
          </a:bodyPr>
          <a:lstStyle/>
          <a:p>
            <a:r>
              <a:rPr lang="en-US" dirty="0"/>
              <a:t>The most straightforward approach to bucketing or binning is using the </a:t>
            </a:r>
            <a:r>
              <a:rPr lang="en-US" b="1" dirty="0" err="1"/>
              <a:t>Bucketizer</a:t>
            </a:r>
            <a:r>
              <a:rPr lang="en-US" dirty="0"/>
              <a:t>. </a:t>
            </a:r>
          </a:p>
          <a:p>
            <a:r>
              <a:rPr lang="en-US" dirty="0"/>
              <a:t>This will split a given continuous feature into the buckets of your designation. You specify how buckets should be created via an array or list of Double values.</a:t>
            </a:r>
          </a:p>
          <a:p>
            <a:pPr lvl="1"/>
            <a:r>
              <a:rPr lang="en-US" dirty="0"/>
              <a:t> This is useful because you may want to simplify the features in your dataset or simplify their representations for interpretation later on. </a:t>
            </a:r>
          </a:p>
          <a:p>
            <a:pPr lvl="1"/>
            <a:r>
              <a:rPr lang="en-US" dirty="0"/>
              <a:t>For example, imagine you have a column that represents a person’s weight and you would like to predict some value based on this information. In some cases, it might be simpler to create three buckets of “overweight,” “average,” and “underweight.”</a:t>
            </a:r>
          </a:p>
        </p:txBody>
      </p:sp>
    </p:spTree>
    <p:extLst>
      <p:ext uri="{BB962C8B-B14F-4D97-AF65-F5344CB8AC3E}">
        <p14:creationId xmlns:p14="http://schemas.microsoft.com/office/powerpoint/2010/main" val="4129052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D6F60-83EE-48BE-975A-CA88058FA58B}"/>
              </a:ext>
            </a:extLst>
          </p:cNvPr>
          <p:cNvSpPr>
            <a:spLocks noGrp="1"/>
          </p:cNvSpPr>
          <p:nvPr>
            <p:ph type="title"/>
          </p:nvPr>
        </p:nvSpPr>
        <p:spPr/>
        <p:txBody>
          <a:bodyPr/>
          <a:lstStyle/>
          <a:p>
            <a:r>
              <a:rPr lang="en-US" b="1" dirty="0">
                <a:solidFill>
                  <a:schemeClr val="accent2">
                    <a:lumMod val="75000"/>
                  </a:schemeClr>
                </a:solidFill>
              </a:rPr>
              <a:t>Outline</a:t>
            </a:r>
          </a:p>
        </p:txBody>
      </p:sp>
      <p:sp>
        <p:nvSpPr>
          <p:cNvPr id="3" name="Content Placeholder 2">
            <a:extLst>
              <a:ext uri="{FF2B5EF4-FFF2-40B4-BE49-F238E27FC236}">
                <a16:creationId xmlns:a16="http://schemas.microsoft.com/office/drawing/2014/main" id="{FF50BAD2-4B6D-4B66-B4D1-0A1FBEE7B703}"/>
              </a:ext>
            </a:extLst>
          </p:cNvPr>
          <p:cNvSpPr>
            <a:spLocks noGrp="1"/>
          </p:cNvSpPr>
          <p:nvPr>
            <p:ph idx="1"/>
          </p:nvPr>
        </p:nvSpPr>
        <p:spPr>
          <a:xfrm>
            <a:off x="512618" y="1825625"/>
            <a:ext cx="11319164" cy="4351338"/>
          </a:xfrm>
        </p:spPr>
        <p:txBody>
          <a:bodyPr numCol="2">
            <a:normAutofit/>
          </a:bodyPr>
          <a:lstStyle/>
          <a:p>
            <a:r>
              <a:rPr lang="en-US" dirty="0"/>
              <a:t>Transformers</a:t>
            </a:r>
          </a:p>
          <a:p>
            <a:r>
              <a:rPr lang="en-US" dirty="0"/>
              <a:t>High-Level Transformers</a:t>
            </a:r>
          </a:p>
          <a:p>
            <a:r>
              <a:rPr lang="en-US" dirty="0"/>
              <a:t>Working with Continuous Features</a:t>
            </a:r>
          </a:p>
          <a:p>
            <a:r>
              <a:rPr lang="en-US" dirty="0"/>
              <a:t>Working with Categorical Features</a:t>
            </a:r>
          </a:p>
          <a:p>
            <a:r>
              <a:rPr lang="en-US" dirty="0"/>
              <a:t>Text Data Transformers</a:t>
            </a:r>
          </a:p>
          <a:p>
            <a:r>
              <a:rPr lang="en-US" dirty="0"/>
              <a:t>Feature Manipulation</a:t>
            </a:r>
          </a:p>
          <a:p>
            <a:r>
              <a:rPr lang="en-US" dirty="0"/>
              <a:t>Feature Selection</a:t>
            </a:r>
          </a:p>
          <a:p>
            <a:r>
              <a:rPr lang="en-US" dirty="0"/>
              <a:t>Advanced Topics</a:t>
            </a:r>
          </a:p>
        </p:txBody>
      </p:sp>
    </p:spTree>
    <p:extLst>
      <p:ext uri="{BB962C8B-B14F-4D97-AF65-F5344CB8AC3E}">
        <p14:creationId xmlns:p14="http://schemas.microsoft.com/office/powerpoint/2010/main" val="1473767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solidFill>
                  <a:schemeClr val="accent2">
                    <a:lumMod val="75000"/>
                  </a:schemeClr>
                </a:solidFill>
              </a:rPr>
              <a:t>Bucketing</a:t>
            </a:r>
            <a:r>
              <a:rPr lang="en-US" altLang="zh-CN" b="1" dirty="0">
                <a:solidFill>
                  <a:schemeClr val="accent2">
                    <a:lumMod val="75000"/>
                  </a:schemeClr>
                </a:solidFill>
              </a:rPr>
              <a:t>(cont.)</a:t>
            </a:r>
            <a:endParaRPr kumimoji="1" lang="zh-CN" altLang="en-US" b="1" dirty="0">
              <a:solidFill>
                <a:schemeClr val="accent2">
                  <a:lumMod val="75000"/>
                </a:schemeClr>
              </a:solidFill>
            </a:endParaRPr>
          </a:p>
        </p:txBody>
      </p:sp>
      <p:sp>
        <p:nvSpPr>
          <p:cNvPr id="3" name="内容占位符 2"/>
          <p:cNvSpPr>
            <a:spLocks noGrp="1"/>
          </p:cNvSpPr>
          <p:nvPr>
            <p:ph idx="1"/>
          </p:nvPr>
        </p:nvSpPr>
        <p:spPr/>
        <p:txBody>
          <a:bodyPr>
            <a:normAutofit/>
          </a:bodyPr>
          <a:lstStyle/>
          <a:p>
            <a:r>
              <a:rPr lang="en-US" dirty="0"/>
              <a:t>When specifying your bucket points, the values you pass into splits must satisfy three requirements:</a:t>
            </a:r>
          </a:p>
          <a:p>
            <a:pPr lvl="1"/>
            <a:r>
              <a:rPr lang="en-US" dirty="0"/>
              <a:t>The minimum value in your splits array must be less than the minimum value in your </a:t>
            </a:r>
            <a:r>
              <a:rPr lang="en-US" dirty="0" err="1"/>
              <a:t>DataFrame</a:t>
            </a:r>
            <a:r>
              <a:rPr lang="en-US" dirty="0"/>
              <a:t>.</a:t>
            </a:r>
          </a:p>
          <a:p>
            <a:pPr lvl="1"/>
            <a:r>
              <a:rPr lang="en-US" dirty="0"/>
              <a:t>The maximum value in your splits array must be greater than the maximum value in your </a:t>
            </a:r>
            <a:r>
              <a:rPr lang="en-US" dirty="0" err="1"/>
              <a:t>DataFrame</a:t>
            </a:r>
            <a:r>
              <a:rPr lang="en-US" dirty="0"/>
              <a:t>.</a:t>
            </a:r>
          </a:p>
          <a:p>
            <a:pPr lvl="1"/>
            <a:r>
              <a:rPr lang="en-US" dirty="0"/>
              <a:t>You need to specify at a minimum three values in the splits array, which creates two buckets.</a:t>
            </a:r>
          </a:p>
          <a:p>
            <a:pPr lvl="2"/>
            <a:r>
              <a:rPr lang="en-US" dirty="0"/>
              <a:t>For example, setting splits to 5.0, 10.0, 250.0 on the </a:t>
            </a:r>
            <a:r>
              <a:rPr lang="en-US" dirty="0" err="1"/>
              <a:t>dataframe</a:t>
            </a:r>
            <a:r>
              <a:rPr lang="en-US" dirty="0"/>
              <a:t> will actually fail because it doesn’t cover all possible input ranges.</a:t>
            </a:r>
          </a:p>
        </p:txBody>
      </p:sp>
    </p:spTree>
    <p:extLst>
      <p:ext uri="{BB962C8B-B14F-4D97-AF65-F5344CB8AC3E}">
        <p14:creationId xmlns:p14="http://schemas.microsoft.com/office/powerpoint/2010/main" val="862680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solidFill>
                  <a:schemeClr val="accent2">
                    <a:lumMod val="75000"/>
                  </a:schemeClr>
                </a:solidFill>
              </a:rPr>
              <a:t>Bucketing</a:t>
            </a:r>
            <a:r>
              <a:rPr lang="en-US" altLang="zh-CN" b="1" dirty="0">
                <a:solidFill>
                  <a:schemeClr val="accent2">
                    <a:lumMod val="75000"/>
                  </a:schemeClr>
                </a:solidFill>
              </a:rPr>
              <a:t>(cont.)</a:t>
            </a:r>
            <a:endParaRPr kumimoji="1" lang="zh-CN" altLang="en-US" b="1" dirty="0">
              <a:solidFill>
                <a:schemeClr val="accent2">
                  <a:lumMod val="75000"/>
                </a:schemeClr>
              </a:solidFill>
            </a:endParaRPr>
          </a:p>
        </p:txBody>
      </p:sp>
      <p:sp>
        <p:nvSpPr>
          <p:cNvPr id="3" name="内容占位符 2"/>
          <p:cNvSpPr>
            <a:spLocks noGrp="1"/>
          </p:cNvSpPr>
          <p:nvPr>
            <p:ph idx="1"/>
          </p:nvPr>
        </p:nvSpPr>
        <p:spPr/>
        <p:txBody>
          <a:bodyPr>
            <a:normAutofit/>
          </a:bodyPr>
          <a:lstStyle/>
          <a:p>
            <a:r>
              <a:rPr lang="en-US" dirty="0"/>
              <a:t>To cover all possible ranges, </a:t>
            </a:r>
            <a:r>
              <a:rPr lang="en-US" dirty="0" err="1">
                <a:solidFill>
                  <a:schemeClr val="accent2">
                    <a:lumMod val="75000"/>
                  </a:schemeClr>
                </a:solidFill>
              </a:rPr>
              <a:t>scala.Double.NegativeInfinity</a:t>
            </a:r>
            <a:r>
              <a:rPr lang="en-US" dirty="0"/>
              <a:t> is another split option. It can cover all possible ranges outside of the inner splits.</a:t>
            </a:r>
          </a:p>
          <a:p>
            <a:r>
              <a:rPr lang="en-US" dirty="0"/>
              <a:t>In order to handle null or </a:t>
            </a:r>
            <a:r>
              <a:rPr lang="en-US" dirty="0" err="1"/>
              <a:t>NaN</a:t>
            </a:r>
            <a:r>
              <a:rPr lang="en-US" dirty="0"/>
              <a:t> values, we must specify the </a:t>
            </a:r>
            <a:r>
              <a:rPr lang="en-US" dirty="0" err="1">
                <a:solidFill>
                  <a:schemeClr val="accent2">
                    <a:lumMod val="75000"/>
                  </a:schemeClr>
                </a:solidFill>
              </a:rPr>
              <a:t>handleInvalid</a:t>
            </a:r>
            <a:r>
              <a:rPr lang="en-US" dirty="0"/>
              <a:t> parameter as a certain value. </a:t>
            </a:r>
          </a:p>
        </p:txBody>
      </p:sp>
    </p:spTree>
    <p:extLst>
      <p:ext uri="{BB962C8B-B14F-4D97-AF65-F5344CB8AC3E}">
        <p14:creationId xmlns:p14="http://schemas.microsoft.com/office/powerpoint/2010/main" val="2477037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solidFill>
                  <a:schemeClr val="accent2">
                    <a:lumMod val="75000"/>
                  </a:schemeClr>
                </a:solidFill>
              </a:rPr>
              <a:t>Bucketing</a:t>
            </a:r>
            <a:r>
              <a:rPr lang="en-US" altLang="zh-CN" b="1" dirty="0">
                <a:solidFill>
                  <a:schemeClr val="accent2">
                    <a:lumMod val="75000"/>
                  </a:schemeClr>
                </a:solidFill>
              </a:rPr>
              <a:t>(cont.)</a:t>
            </a:r>
            <a:endParaRPr kumimoji="1" lang="zh-CN" altLang="en-US" b="1" dirty="0">
              <a:solidFill>
                <a:schemeClr val="accent2">
                  <a:lumMod val="75000"/>
                </a:schemeClr>
              </a:solidFill>
            </a:endParaRPr>
          </a:p>
        </p:txBody>
      </p:sp>
      <p:sp>
        <p:nvSpPr>
          <p:cNvPr id="3" name="内容占位符 2"/>
          <p:cNvSpPr>
            <a:spLocks noGrp="1"/>
          </p:cNvSpPr>
          <p:nvPr>
            <p:ph idx="1"/>
          </p:nvPr>
        </p:nvSpPr>
        <p:spPr>
          <a:xfrm>
            <a:off x="838200" y="1449107"/>
            <a:ext cx="10515600" cy="4351338"/>
          </a:xfrm>
        </p:spPr>
        <p:txBody>
          <a:bodyPr>
            <a:normAutofit/>
          </a:bodyPr>
          <a:lstStyle/>
          <a:p>
            <a:r>
              <a:rPr lang="en-US" dirty="0"/>
              <a:t>Here is an example :</a:t>
            </a:r>
          </a:p>
          <a:p>
            <a:pPr marL="0" indent="0">
              <a:buNone/>
            </a:pPr>
            <a:endParaRPr lang="en-US" dirty="0"/>
          </a:p>
        </p:txBody>
      </p:sp>
      <p:pic>
        <p:nvPicPr>
          <p:cNvPr id="4" name="Picture 3"/>
          <p:cNvPicPr>
            <a:picLocks noChangeAspect="1"/>
          </p:cNvPicPr>
          <p:nvPr/>
        </p:nvPicPr>
        <p:blipFill>
          <a:blip r:embed="rId2"/>
          <a:stretch>
            <a:fillRect/>
          </a:stretch>
        </p:blipFill>
        <p:spPr>
          <a:xfrm>
            <a:off x="2476499" y="2098862"/>
            <a:ext cx="6324600" cy="4686300"/>
          </a:xfrm>
          <a:prstGeom prst="rect">
            <a:avLst/>
          </a:prstGeom>
        </p:spPr>
      </p:pic>
    </p:spTree>
    <p:extLst>
      <p:ext uri="{BB962C8B-B14F-4D97-AF65-F5344CB8AC3E}">
        <p14:creationId xmlns:p14="http://schemas.microsoft.com/office/powerpoint/2010/main" val="678700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solidFill>
                  <a:schemeClr val="accent2">
                    <a:lumMod val="75000"/>
                  </a:schemeClr>
                </a:solidFill>
              </a:rPr>
              <a:t>Bucketing</a:t>
            </a:r>
            <a:r>
              <a:rPr lang="en-US" altLang="zh-CN" b="1" dirty="0">
                <a:solidFill>
                  <a:schemeClr val="accent2">
                    <a:lumMod val="75000"/>
                  </a:schemeClr>
                </a:solidFill>
              </a:rPr>
              <a:t>(cont.)</a:t>
            </a:r>
            <a:endParaRPr kumimoji="1" lang="zh-CN" altLang="en-US" b="1" dirty="0">
              <a:solidFill>
                <a:schemeClr val="accent2">
                  <a:lumMod val="75000"/>
                </a:schemeClr>
              </a:solidFill>
            </a:endParaRPr>
          </a:p>
        </p:txBody>
      </p:sp>
      <p:sp>
        <p:nvSpPr>
          <p:cNvPr id="3" name="内容占位符 2"/>
          <p:cNvSpPr>
            <a:spLocks noGrp="1"/>
          </p:cNvSpPr>
          <p:nvPr>
            <p:ph idx="1"/>
          </p:nvPr>
        </p:nvSpPr>
        <p:spPr>
          <a:xfrm>
            <a:off x="838200" y="1449107"/>
            <a:ext cx="10515600" cy="4351338"/>
          </a:xfrm>
        </p:spPr>
        <p:txBody>
          <a:bodyPr>
            <a:normAutofit/>
          </a:bodyPr>
          <a:lstStyle/>
          <a:p>
            <a:r>
              <a:rPr lang="en-US" dirty="0"/>
              <a:t>Another option is to split based on percentiles in our data. This is done with </a:t>
            </a:r>
            <a:r>
              <a:rPr lang="en-US" dirty="0" err="1">
                <a:solidFill>
                  <a:schemeClr val="accent2">
                    <a:lumMod val="75000"/>
                  </a:schemeClr>
                </a:solidFill>
              </a:rPr>
              <a:t>QuantileDiscretizer</a:t>
            </a:r>
            <a:r>
              <a:rPr lang="en-US" dirty="0"/>
              <a:t>, which will bucket the values into user-specified buckets with the splits being determined by approximate quantiles values. </a:t>
            </a:r>
          </a:p>
          <a:p>
            <a:pPr lvl="1"/>
            <a:r>
              <a:rPr lang="en-US" dirty="0"/>
              <a:t>For instance, the 90</a:t>
            </a:r>
            <a:r>
              <a:rPr lang="en-US" baseline="30000" dirty="0"/>
              <a:t>th</a:t>
            </a:r>
            <a:r>
              <a:rPr lang="en-US" dirty="0"/>
              <a:t> quantile is the point in your data at which 90% of the data is below that value. You can control how finely the buckets should be split by setting the relative error for the approximate quantiles calculation using </a:t>
            </a:r>
            <a:r>
              <a:rPr lang="en-US" dirty="0" err="1"/>
              <a:t>setRelativeError</a:t>
            </a:r>
            <a:r>
              <a:rPr lang="en-US" dirty="0"/>
              <a:t>. Spark does this is by allowing you to specify the number of buckets you would like out of the data and it will split up your data accordingly. </a:t>
            </a:r>
          </a:p>
        </p:txBody>
      </p:sp>
    </p:spTree>
    <p:extLst>
      <p:ext uri="{BB962C8B-B14F-4D97-AF65-F5344CB8AC3E}">
        <p14:creationId xmlns:p14="http://schemas.microsoft.com/office/powerpoint/2010/main" val="3132130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solidFill>
                  <a:schemeClr val="accent2">
                    <a:lumMod val="75000"/>
                  </a:schemeClr>
                </a:solidFill>
              </a:rPr>
              <a:t>Bucketing</a:t>
            </a:r>
            <a:r>
              <a:rPr lang="en-US" altLang="zh-CN" b="1" dirty="0">
                <a:solidFill>
                  <a:schemeClr val="accent2">
                    <a:lumMod val="75000"/>
                  </a:schemeClr>
                </a:solidFill>
              </a:rPr>
              <a:t>(cont.)</a:t>
            </a:r>
            <a:endParaRPr kumimoji="1" lang="zh-CN" altLang="en-US" b="1" dirty="0">
              <a:solidFill>
                <a:schemeClr val="accent2">
                  <a:lumMod val="75000"/>
                </a:schemeClr>
              </a:solidFill>
            </a:endParaRPr>
          </a:p>
        </p:txBody>
      </p:sp>
      <p:pic>
        <p:nvPicPr>
          <p:cNvPr id="4" name="Content Placeholder 3"/>
          <p:cNvPicPr>
            <a:picLocks noGrp="1" noChangeAspect="1"/>
          </p:cNvPicPr>
          <p:nvPr>
            <p:ph idx="1"/>
          </p:nvPr>
        </p:nvPicPr>
        <p:blipFill>
          <a:blip r:embed="rId2"/>
          <a:stretch>
            <a:fillRect/>
          </a:stretch>
        </p:blipFill>
        <p:spPr>
          <a:xfrm>
            <a:off x="2055899" y="1852053"/>
            <a:ext cx="6106528" cy="4665288"/>
          </a:xfrm>
          <a:prstGeom prst="rect">
            <a:avLst/>
          </a:prstGeom>
        </p:spPr>
      </p:pic>
    </p:spTree>
    <p:extLst>
      <p:ext uri="{BB962C8B-B14F-4D97-AF65-F5344CB8AC3E}">
        <p14:creationId xmlns:p14="http://schemas.microsoft.com/office/powerpoint/2010/main" val="4217500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2">
                    <a:lumMod val="75000"/>
                  </a:schemeClr>
                </a:solidFill>
              </a:rPr>
              <a:t>Working with Continuous Features</a:t>
            </a:r>
            <a:endParaRPr kumimoji="1" lang="zh-CN" altLang="en-US" b="1" dirty="0">
              <a:solidFill>
                <a:schemeClr val="accent2">
                  <a:lumMod val="75000"/>
                </a:schemeClr>
              </a:solidFill>
            </a:endParaRPr>
          </a:p>
        </p:txBody>
      </p:sp>
      <p:sp>
        <p:nvSpPr>
          <p:cNvPr id="3" name="内容占位符 2"/>
          <p:cNvSpPr>
            <a:spLocks noGrp="1"/>
          </p:cNvSpPr>
          <p:nvPr>
            <p:ph idx="1"/>
          </p:nvPr>
        </p:nvSpPr>
        <p:spPr/>
        <p:txBody>
          <a:bodyPr/>
          <a:lstStyle/>
          <a:p>
            <a:r>
              <a:rPr lang="en-US" altLang="zh-CN" dirty="0">
                <a:solidFill>
                  <a:schemeClr val="bg1">
                    <a:lumMod val="95000"/>
                  </a:schemeClr>
                </a:solidFill>
              </a:rPr>
              <a:t>Bucketing</a:t>
            </a:r>
            <a:endParaRPr lang="zh-CN" altLang="en-US" dirty="0">
              <a:solidFill>
                <a:schemeClr val="bg1">
                  <a:lumMod val="95000"/>
                </a:schemeClr>
              </a:solidFill>
            </a:endParaRPr>
          </a:p>
          <a:p>
            <a:r>
              <a:rPr lang="en-US" altLang="zh-CN" dirty="0"/>
              <a:t>Scaling and Normalization</a:t>
            </a:r>
            <a:endParaRPr lang="zh-CN" altLang="en-US" dirty="0"/>
          </a:p>
          <a:p>
            <a:r>
              <a:rPr lang="en-US" altLang="zh-CN" dirty="0" err="1">
                <a:solidFill>
                  <a:schemeClr val="bg1">
                    <a:lumMod val="95000"/>
                  </a:schemeClr>
                </a:solidFill>
              </a:rPr>
              <a:t>StandardScaler</a:t>
            </a:r>
            <a:endParaRPr kumimoji="1" lang="zh-CN" altLang="en-US" dirty="0">
              <a:solidFill>
                <a:schemeClr val="bg1">
                  <a:lumMod val="95000"/>
                </a:schemeClr>
              </a:solidFill>
            </a:endParaRPr>
          </a:p>
        </p:txBody>
      </p:sp>
    </p:spTree>
    <p:extLst>
      <p:ext uri="{BB962C8B-B14F-4D97-AF65-F5344CB8AC3E}">
        <p14:creationId xmlns:p14="http://schemas.microsoft.com/office/powerpoint/2010/main" val="493843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2">
                    <a:lumMod val="75000"/>
                  </a:schemeClr>
                </a:solidFill>
              </a:rPr>
              <a:t>Scaling and Normalization</a:t>
            </a:r>
            <a:endParaRPr lang="zh-CN" altLang="en-US" b="1" dirty="0">
              <a:solidFill>
                <a:schemeClr val="accent2">
                  <a:lumMod val="75000"/>
                </a:schemeClr>
              </a:solidFill>
            </a:endParaRPr>
          </a:p>
        </p:txBody>
      </p:sp>
      <p:sp>
        <p:nvSpPr>
          <p:cNvPr id="3" name="Content Placeholder 2"/>
          <p:cNvSpPr>
            <a:spLocks noGrp="1"/>
          </p:cNvSpPr>
          <p:nvPr>
            <p:ph idx="1"/>
          </p:nvPr>
        </p:nvSpPr>
        <p:spPr/>
        <p:txBody>
          <a:bodyPr>
            <a:normAutofit fontScale="92500" lnSpcReduction="10000"/>
          </a:bodyPr>
          <a:lstStyle/>
          <a:p>
            <a:r>
              <a:rPr lang="en-US" dirty="0"/>
              <a:t>Another common task is to scale and normalize continuous data. </a:t>
            </a:r>
          </a:p>
          <a:p>
            <a:r>
              <a:rPr lang="en-US" dirty="0"/>
              <a:t>Use this when the data contains a number of columns based on different scales. </a:t>
            </a:r>
          </a:p>
          <a:p>
            <a:pPr lvl="1"/>
            <a:r>
              <a:rPr lang="en-US" dirty="0"/>
              <a:t>For instance, say we have a </a:t>
            </a:r>
            <a:r>
              <a:rPr lang="en-US" dirty="0" err="1"/>
              <a:t>DataFrame</a:t>
            </a:r>
            <a:r>
              <a:rPr lang="en-US" dirty="0"/>
              <a:t> with two columns: weight (in ounces) and height (in feet). If we don’t scale or normalize, the algorithm will be less sensitive to variations in height because height values in feet are much lower than weight values in ounces. </a:t>
            </a:r>
          </a:p>
          <a:p>
            <a:r>
              <a:rPr lang="en-US" dirty="0"/>
              <a:t>Normalization might involve transforming the data so that each point’s value is a</a:t>
            </a:r>
          </a:p>
          <a:p>
            <a:r>
              <a:rPr lang="en-US" dirty="0"/>
              <a:t>Representation of its distance from the mean of that column. </a:t>
            </a:r>
          </a:p>
          <a:p>
            <a:pPr lvl="1"/>
            <a:r>
              <a:rPr lang="en-US" dirty="0"/>
              <a:t>For example, if we want to know how far a given individual’s height is from the mean height. </a:t>
            </a:r>
          </a:p>
        </p:txBody>
      </p:sp>
    </p:spTree>
    <p:extLst>
      <p:ext uri="{BB962C8B-B14F-4D97-AF65-F5344CB8AC3E}">
        <p14:creationId xmlns:p14="http://schemas.microsoft.com/office/powerpoint/2010/main" val="3644295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2">
                    <a:lumMod val="75000"/>
                  </a:schemeClr>
                </a:solidFill>
              </a:rPr>
              <a:t>Scaling and Normalization (cont.)</a:t>
            </a:r>
            <a:endParaRPr lang="zh-CN" altLang="en-US" b="1" dirty="0">
              <a:solidFill>
                <a:schemeClr val="accent2">
                  <a:lumMod val="75000"/>
                </a:schemeClr>
              </a:solidFill>
            </a:endParaRPr>
          </a:p>
        </p:txBody>
      </p:sp>
      <p:sp>
        <p:nvSpPr>
          <p:cNvPr id="3" name="Content Placeholder 2"/>
          <p:cNvSpPr>
            <a:spLocks noGrp="1"/>
          </p:cNvSpPr>
          <p:nvPr>
            <p:ph idx="1"/>
          </p:nvPr>
        </p:nvSpPr>
        <p:spPr/>
        <p:txBody>
          <a:bodyPr>
            <a:normAutofit fontScale="92500"/>
          </a:bodyPr>
          <a:lstStyle/>
          <a:p>
            <a:r>
              <a:rPr lang="en-US" dirty="0"/>
              <a:t>The fundamental goal—we want our data on the same scale so that values can easily be compared to one another in a sensible way.</a:t>
            </a:r>
          </a:p>
          <a:p>
            <a:pPr lvl="1"/>
            <a:r>
              <a:rPr lang="en-US" dirty="0" err="1"/>
              <a:t>InMLlib</a:t>
            </a:r>
            <a:r>
              <a:rPr lang="en-US" dirty="0"/>
              <a:t>, will look across all the rows in a given column (of type Vector) and then treat every dimension in those vectors as its own particular column.</a:t>
            </a:r>
          </a:p>
          <a:p>
            <a:pPr lvl="1"/>
            <a:r>
              <a:rPr lang="en-US" dirty="0"/>
              <a:t>It will then apply the scaling or normalization function on each dimension separately.</a:t>
            </a:r>
          </a:p>
          <a:p>
            <a:r>
              <a:rPr lang="en-US" dirty="0"/>
              <a:t>A simple example might be the following vectors in a column:</a:t>
            </a:r>
          </a:p>
          <a:p>
            <a:pPr lvl="1"/>
            <a:r>
              <a:rPr lang="en-US" dirty="0"/>
              <a:t>1,2	</a:t>
            </a:r>
          </a:p>
          <a:p>
            <a:pPr lvl="1"/>
            <a:r>
              <a:rPr lang="en-US" dirty="0"/>
              <a:t>3,4	</a:t>
            </a:r>
          </a:p>
          <a:p>
            <a:pPr lvl="1"/>
            <a:r>
              <a:rPr lang="en-US" dirty="0"/>
              <a:t>When we apply our scaling function, the “3” and the “1” will be adjusted</a:t>
            </a:r>
          </a:p>
          <a:p>
            <a:pPr lvl="1"/>
            <a:r>
              <a:rPr lang="en-US" dirty="0"/>
              <a:t>while the “2” and the “4” will be adjusted according to one another.</a:t>
            </a:r>
          </a:p>
          <a:p>
            <a:r>
              <a:rPr lang="en-US" dirty="0"/>
              <a:t>This is commonly referred to as </a:t>
            </a:r>
            <a:r>
              <a:rPr lang="en-US" dirty="0">
                <a:solidFill>
                  <a:schemeClr val="accent2">
                    <a:lumMod val="75000"/>
                  </a:schemeClr>
                </a:solidFill>
              </a:rPr>
              <a:t>component-wise </a:t>
            </a:r>
            <a:r>
              <a:rPr lang="en-US" dirty="0"/>
              <a:t>comparisons.</a:t>
            </a:r>
          </a:p>
        </p:txBody>
      </p:sp>
    </p:spTree>
    <p:extLst>
      <p:ext uri="{BB962C8B-B14F-4D97-AF65-F5344CB8AC3E}">
        <p14:creationId xmlns:p14="http://schemas.microsoft.com/office/powerpoint/2010/main" val="1451244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2">
                    <a:lumMod val="75000"/>
                  </a:schemeClr>
                </a:solidFill>
              </a:rPr>
              <a:t>Working with Continuous Features</a:t>
            </a:r>
            <a:endParaRPr kumimoji="1" lang="zh-CN" altLang="en-US" b="1" dirty="0">
              <a:solidFill>
                <a:schemeClr val="accent2">
                  <a:lumMod val="75000"/>
                </a:schemeClr>
              </a:solidFill>
            </a:endParaRPr>
          </a:p>
        </p:txBody>
      </p:sp>
      <p:sp>
        <p:nvSpPr>
          <p:cNvPr id="3" name="内容占位符 2"/>
          <p:cNvSpPr>
            <a:spLocks noGrp="1"/>
          </p:cNvSpPr>
          <p:nvPr>
            <p:ph idx="1"/>
          </p:nvPr>
        </p:nvSpPr>
        <p:spPr/>
        <p:txBody>
          <a:bodyPr/>
          <a:lstStyle/>
          <a:p>
            <a:r>
              <a:rPr lang="en-US" altLang="zh-CN" dirty="0">
                <a:solidFill>
                  <a:schemeClr val="bg1">
                    <a:lumMod val="95000"/>
                  </a:schemeClr>
                </a:solidFill>
              </a:rPr>
              <a:t>Bucketing</a:t>
            </a:r>
            <a:endParaRPr lang="zh-CN" altLang="en-US" dirty="0">
              <a:solidFill>
                <a:schemeClr val="bg1">
                  <a:lumMod val="95000"/>
                </a:schemeClr>
              </a:solidFill>
            </a:endParaRPr>
          </a:p>
          <a:p>
            <a:r>
              <a:rPr lang="en-US" altLang="zh-CN" dirty="0">
                <a:solidFill>
                  <a:schemeClr val="bg1">
                    <a:lumMod val="95000"/>
                  </a:schemeClr>
                </a:solidFill>
              </a:rPr>
              <a:t>Scaling and Normalization</a:t>
            </a:r>
            <a:endParaRPr lang="zh-CN" altLang="en-US" dirty="0">
              <a:solidFill>
                <a:schemeClr val="bg1">
                  <a:lumMod val="95000"/>
                </a:schemeClr>
              </a:solidFill>
            </a:endParaRPr>
          </a:p>
          <a:p>
            <a:r>
              <a:rPr lang="en-US" altLang="zh-CN" dirty="0" err="1"/>
              <a:t>StandardScaler</a:t>
            </a:r>
            <a:endParaRPr kumimoji="1" lang="zh-CN" altLang="en-US" dirty="0"/>
          </a:p>
        </p:txBody>
      </p:sp>
    </p:spTree>
    <p:extLst>
      <p:ext uri="{BB962C8B-B14F-4D97-AF65-F5344CB8AC3E}">
        <p14:creationId xmlns:p14="http://schemas.microsoft.com/office/powerpoint/2010/main" val="1593901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solidFill>
                  <a:schemeClr val="accent2">
                    <a:lumMod val="75000"/>
                  </a:schemeClr>
                </a:solidFill>
              </a:rPr>
              <a:t>StandardScaler</a:t>
            </a:r>
            <a:endParaRPr lang="zh-CN" altLang="en-US" b="1" dirty="0">
              <a:solidFill>
                <a:schemeClr val="accent2">
                  <a:lumMod val="75000"/>
                </a:schemeClr>
              </a:solidFill>
            </a:endParaRPr>
          </a:p>
        </p:txBody>
      </p:sp>
      <p:sp>
        <p:nvSpPr>
          <p:cNvPr id="3" name="Content Placeholder 2"/>
          <p:cNvSpPr>
            <a:spLocks noGrp="1"/>
          </p:cNvSpPr>
          <p:nvPr>
            <p:ph idx="1"/>
          </p:nvPr>
        </p:nvSpPr>
        <p:spPr/>
        <p:txBody>
          <a:bodyPr/>
          <a:lstStyle/>
          <a:p>
            <a:r>
              <a:rPr lang="en-US" dirty="0"/>
              <a:t>The </a:t>
            </a:r>
            <a:r>
              <a:rPr lang="en-US" dirty="0" err="1">
                <a:solidFill>
                  <a:schemeClr val="accent2">
                    <a:lumMod val="75000"/>
                  </a:schemeClr>
                </a:solidFill>
              </a:rPr>
              <a:t>StandardScaler</a:t>
            </a:r>
            <a:r>
              <a:rPr lang="en-US" dirty="0"/>
              <a:t> standardizes a set of features to have zero mean and a standard deviation of 1.</a:t>
            </a:r>
          </a:p>
          <a:p>
            <a:pPr lvl="1"/>
            <a:r>
              <a:rPr lang="en-US" dirty="0"/>
              <a:t>The flag </a:t>
            </a:r>
            <a:r>
              <a:rPr lang="en-US" dirty="0" err="1">
                <a:solidFill>
                  <a:schemeClr val="accent2">
                    <a:lumMod val="75000"/>
                  </a:schemeClr>
                </a:solidFill>
              </a:rPr>
              <a:t>withStd</a:t>
            </a:r>
            <a:r>
              <a:rPr lang="en-US" dirty="0"/>
              <a:t> will scale the data to unit standard deviation while the flag </a:t>
            </a:r>
            <a:r>
              <a:rPr lang="en-US" dirty="0" err="1">
                <a:solidFill>
                  <a:schemeClr val="accent2">
                    <a:lumMod val="75000"/>
                  </a:schemeClr>
                </a:solidFill>
              </a:rPr>
              <a:t>withMean</a:t>
            </a:r>
            <a:r>
              <a:rPr lang="en-US" dirty="0"/>
              <a:t> will center the data prior to scaling it</a:t>
            </a:r>
          </a:p>
        </p:txBody>
      </p:sp>
      <p:pic>
        <p:nvPicPr>
          <p:cNvPr id="4" name="Picture 3"/>
          <p:cNvPicPr>
            <a:picLocks noChangeAspect="1"/>
          </p:cNvPicPr>
          <p:nvPr/>
        </p:nvPicPr>
        <p:blipFill>
          <a:blip r:embed="rId2"/>
          <a:stretch>
            <a:fillRect/>
          </a:stretch>
        </p:blipFill>
        <p:spPr>
          <a:xfrm>
            <a:off x="76200" y="3864626"/>
            <a:ext cx="4676775" cy="2019300"/>
          </a:xfrm>
          <a:prstGeom prst="rect">
            <a:avLst/>
          </a:prstGeom>
        </p:spPr>
      </p:pic>
      <p:pic>
        <p:nvPicPr>
          <p:cNvPr id="5" name="Picture 4"/>
          <p:cNvPicPr>
            <a:picLocks noChangeAspect="1"/>
          </p:cNvPicPr>
          <p:nvPr/>
        </p:nvPicPr>
        <p:blipFill>
          <a:blip r:embed="rId3"/>
          <a:stretch>
            <a:fillRect/>
          </a:stretch>
        </p:blipFill>
        <p:spPr>
          <a:xfrm>
            <a:off x="5591175" y="4001294"/>
            <a:ext cx="6600825" cy="1981200"/>
          </a:xfrm>
          <a:prstGeom prst="rect">
            <a:avLst/>
          </a:prstGeom>
        </p:spPr>
      </p:pic>
    </p:spTree>
    <p:extLst>
      <p:ext uri="{BB962C8B-B14F-4D97-AF65-F5344CB8AC3E}">
        <p14:creationId xmlns:p14="http://schemas.microsoft.com/office/powerpoint/2010/main" val="3567969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2">
                    <a:lumMod val="75000"/>
                  </a:schemeClr>
                </a:solidFill>
              </a:rPr>
              <a:t>Transformers</a:t>
            </a:r>
            <a:endParaRPr kumimoji="1" lang="zh-CN" altLang="en-US" b="1" dirty="0">
              <a:solidFill>
                <a:schemeClr val="accent2">
                  <a:lumMod val="75000"/>
                </a:schemeClr>
              </a:solidFill>
              <a:latin typeface="+mn-lt"/>
            </a:endParaRPr>
          </a:p>
        </p:txBody>
      </p:sp>
      <p:sp>
        <p:nvSpPr>
          <p:cNvPr id="5" name="Content Placeholder 4"/>
          <p:cNvSpPr>
            <a:spLocks noGrp="1"/>
          </p:cNvSpPr>
          <p:nvPr>
            <p:ph idx="1"/>
          </p:nvPr>
        </p:nvSpPr>
        <p:spPr>
          <a:xfrm>
            <a:off x="542365" y="1690688"/>
            <a:ext cx="10515600" cy="4351338"/>
          </a:xfrm>
        </p:spPr>
        <p:txBody>
          <a:bodyPr>
            <a:normAutofit/>
          </a:bodyPr>
          <a:lstStyle/>
          <a:p>
            <a:r>
              <a:rPr lang="en-US" dirty="0"/>
              <a:t>Transformers are primarily used in preprocessing or feature generation.</a:t>
            </a:r>
          </a:p>
          <a:p>
            <a:r>
              <a:rPr lang="en-US" dirty="0"/>
              <a:t>Transformers are functions that convert raw data in different ways. This is used to create a new interaction variable (from two other variables), to normalize a column, or to simply turn it into a Double to be input into a model. </a:t>
            </a:r>
          </a:p>
          <a:p>
            <a:pPr lvl="1"/>
            <a:r>
              <a:rPr lang="en-US" dirty="0"/>
              <a:t>Spark provides a number of transformers as part of the </a:t>
            </a:r>
            <a:r>
              <a:rPr lang="en-US" dirty="0" err="1">
                <a:solidFill>
                  <a:schemeClr val="accent2">
                    <a:lumMod val="75000"/>
                  </a:schemeClr>
                </a:solidFill>
              </a:rPr>
              <a:t>org.apache.spark.ml.feature</a:t>
            </a:r>
            <a:r>
              <a:rPr lang="en-US" dirty="0">
                <a:solidFill>
                  <a:schemeClr val="accent2">
                    <a:lumMod val="75000"/>
                  </a:schemeClr>
                </a:solidFill>
              </a:rPr>
              <a:t> </a:t>
            </a:r>
            <a:r>
              <a:rPr lang="en-US" dirty="0"/>
              <a:t>package. New transformers are constantly popping up in Spark. The most up-to-date information can be found on the Spark documentation site.(</a:t>
            </a:r>
            <a:r>
              <a:rPr lang="en-US" dirty="0">
                <a:hlinkClick r:id="rId2"/>
              </a:rPr>
              <a:t>https://spark.apache.org/docs/latest/ml-features.html</a:t>
            </a:r>
            <a:r>
              <a:rPr lang="en-US" dirty="0"/>
              <a:t>)</a:t>
            </a:r>
          </a:p>
          <a:p>
            <a:pPr lvl="1"/>
            <a:endParaRPr lang="en-US" dirty="0"/>
          </a:p>
        </p:txBody>
      </p:sp>
    </p:spTree>
    <p:extLst>
      <p:ext uri="{BB962C8B-B14F-4D97-AF65-F5344CB8AC3E}">
        <p14:creationId xmlns:p14="http://schemas.microsoft.com/office/powerpoint/2010/main" val="2032528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solidFill>
                  <a:schemeClr val="accent2">
                    <a:lumMod val="75000"/>
                  </a:schemeClr>
                </a:solidFill>
              </a:rPr>
              <a:t>StandardScaler</a:t>
            </a:r>
            <a:r>
              <a:rPr lang="en-US" altLang="zh-CN" b="1" dirty="0">
                <a:solidFill>
                  <a:schemeClr val="accent2">
                    <a:lumMod val="75000"/>
                  </a:schemeClr>
                </a:solidFill>
              </a:rPr>
              <a:t> (cont.)</a:t>
            </a:r>
            <a:endParaRPr lang="zh-CN" altLang="en-US" b="1" dirty="0">
              <a:solidFill>
                <a:schemeClr val="accent2">
                  <a:lumMod val="75000"/>
                </a:schemeClr>
              </a:solidFill>
            </a:endParaRPr>
          </a:p>
        </p:txBody>
      </p:sp>
      <p:sp>
        <p:nvSpPr>
          <p:cNvPr id="3" name="Content Placeholder 2"/>
          <p:cNvSpPr>
            <a:spLocks noGrp="1"/>
          </p:cNvSpPr>
          <p:nvPr>
            <p:ph idx="1"/>
          </p:nvPr>
        </p:nvSpPr>
        <p:spPr/>
        <p:txBody>
          <a:bodyPr/>
          <a:lstStyle/>
          <a:p>
            <a:r>
              <a:rPr lang="en-US" dirty="0" err="1"/>
              <a:t>MinMaxScaler</a:t>
            </a:r>
            <a:endParaRPr lang="en-US" dirty="0"/>
          </a:p>
          <a:p>
            <a:r>
              <a:rPr lang="en-US" dirty="0" err="1"/>
              <a:t>MaxAbsScaler</a:t>
            </a:r>
            <a:endParaRPr lang="en-US" dirty="0"/>
          </a:p>
          <a:p>
            <a:r>
              <a:rPr lang="en-US" dirty="0" err="1"/>
              <a:t>ElementwiseProduct</a:t>
            </a:r>
            <a:endParaRPr lang="en-US" dirty="0"/>
          </a:p>
          <a:p>
            <a:r>
              <a:rPr lang="en-US" dirty="0"/>
              <a:t>Normalizer</a:t>
            </a:r>
          </a:p>
        </p:txBody>
      </p:sp>
    </p:spTree>
    <p:extLst>
      <p:ext uri="{BB962C8B-B14F-4D97-AF65-F5344CB8AC3E}">
        <p14:creationId xmlns:p14="http://schemas.microsoft.com/office/powerpoint/2010/main" val="2101752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solidFill>
                  <a:schemeClr val="accent2">
                    <a:lumMod val="75000"/>
                  </a:schemeClr>
                </a:solidFill>
              </a:rPr>
              <a:t>StandardScaler</a:t>
            </a:r>
            <a:r>
              <a:rPr lang="en-US" altLang="zh-CN" b="1" dirty="0">
                <a:solidFill>
                  <a:schemeClr val="accent2">
                    <a:lumMod val="75000"/>
                  </a:schemeClr>
                </a:solidFill>
              </a:rPr>
              <a:t> (cont.)</a:t>
            </a:r>
            <a:endParaRPr lang="zh-CN" altLang="en-US" b="1" dirty="0">
              <a:solidFill>
                <a:schemeClr val="accent2">
                  <a:lumMod val="75000"/>
                </a:schemeClr>
              </a:solidFill>
            </a:endParaRPr>
          </a:p>
        </p:txBody>
      </p:sp>
      <p:sp>
        <p:nvSpPr>
          <p:cNvPr id="3" name="Content Placeholder 2"/>
          <p:cNvSpPr>
            <a:spLocks noGrp="1"/>
          </p:cNvSpPr>
          <p:nvPr>
            <p:ph idx="1"/>
          </p:nvPr>
        </p:nvSpPr>
        <p:spPr/>
        <p:txBody>
          <a:bodyPr/>
          <a:lstStyle/>
          <a:p>
            <a:r>
              <a:rPr lang="en-US" dirty="0" err="1"/>
              <a:t>MinMaxScaler</a:t>
            </a:r>
            <a:endParaRPr lang="en-US" dirty="0"/>
          </a:p>
        </p:txBody>
      </p:sp>
      <p:pic>
        <p:nvPicPr>
          <p:cNvPr id="6" name="Picture 5"/>
          <p:cNvPicPr>
            <a:picLocks noChangeAspect="1"/>
          </p:cNvPicPr>
          <p:nvPr/>
        </p:nvPicPr>
        <p:blipFill>
          <a:blip r:embed="rId2"/>
          <a:stretch>
            <a:fillRect/>
          </a:stretch>
        </p:blipFill>
        <p:spPr>
          <a:xfrm>
            <a:off x="1327337" y="2331383"/>
            <a:ext cx="6381750" cy="4095750"/>
          </a:xfrm>
          <a:prstGeom prst="rect">
            <a:avLst/>
          </a:prstGeom>
        </p:spPr>
      </p:pic>
    </p:spTree>
    <p:extLst>
      <p:ext uri="{BB962C8B-B14F-4D97-AF65-F5344CB8AC3E}">
        <p14:creationId xmlns:p14="http://schemas.microsoft.com/office/powerpoint/2010/main" val="3618138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solidFill>
                  <a:schemeClr val="accent2">
                    <a:lumMod val="75000"/>
                  </a:schemeClr>
                </a:solidFill>
              </a:rPr>
              <a:t>StandardScaler</a:t>
            </a:r>
            <a:r>
              <a:rPr lang="en-US" altLang="zh-CN" b="1" dirty="0">
                <a:solidFill>
                  <a:schemeClr val="accent2">
                    <a:lumMod val="75000"/>
                  </a:schemeClr>
                </a:solidFill>
              </a:rPr>
              <a:t> (cont.)</a:t>
            </a:r>
            <a:endParaRPr lang="zh-CN" altLang="en-US" b="1" dirty="0">
              <a:solidFill>
                <a:schemeClr val="accent2">
                  <a:lumMod val="75000"/>
                </a:schemeClr>
              </a:solidFill>
            </a:endParaRPr>
          </a:p>
        </p:txBody>
      </p:sp>
      <p:sp>
        <p:nvSpPr>
          <p:cNvPr id="3" name="Content Placeholder 2"/>
          <p:cNvSpPr>
            <a:spLocks noGrp="1"/>
          </p:cNvSpPr>
          <p:nvPr>
            <p:ph idx="1"/>
          </p:nvPr>
        </p:nvSpPr>
        <p:spPr/>
        <p:txBody>
          <a:bodyPr/>
          <a:lstStyle/>
          <a:p>
            <a:r>
              <a:rPr lang="en-US" dirty="0" err="1"/>
              <a:t>MaxAbsScaler</a:t>
            </a:r>
            <a:endParaRPr lang="en-US" dirty="0"/>
          </a:p>
        </p:txBody>
      </p:sp>
      <p:pic>
        <p:nvPicPr>
          <p:cNvPr id="4" name="Picture 3"/>
          <p:cNvPicPr>
            <a:picLocks noChangeAspect="1"/>
          </p:cNvPicPr>
          <p:nvPr/>
        </p:nvPicPr>
        <p:blipFill>
          <a:blip r:embed="rId2"/>
          <a:stretch>
            <a:fillRect/>
          </a:stretch>
        </p:blipFill>
        <p:spPr>
          <a:xfrm>
            <a:off x="838200" y="2296084"/>
            <a:ext cx="6877050" cy="4381500"/>
          </a:xfrm>
          <a:prstGeom prst="rect">
            <a:avLst/>
          </a:prstGeom>
        </p:spPr>
      </p:pic>
    </p:spTree>
    <p:extLst>
      <p:ext uri="{BB962C8B-B14F-4D97-AF65-F5344CB8AC3E}">
        <p14:creationId xmlns:p14="http://schemas.microsoft.com/office/powerpoint/2010/main" val="729586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solidFill>
                  <a:schemeClr val="accent2">
                    <a:lumMod val="75000"/>
                  </a:schemeClr>
                </a:solidFill>
              </a:rPr>
              <a:t>StandardScaler</a:t>
            </a:r>
            <a:r>
              <a:rPr lang="en-US" altLang="zh-CN" b="1" dirty="0">
                <a:solidFill>
                  <a:schemeClr val="accent2">
                    <a:lumMod val="75000"/>
                  </a:schemeClr>
                </a:solidFill>
              </a:rPr>
              <a:t> (cont.)</a:t>
            </a:r>
            <a:endParaRPr lang="zh-CN" altLang="en-US" b="1" dirty="0">
              <a:solidFill>
                <a:schemeClr val="accent2">
                  <a:lumMod val="75000"/>
                </a:schemeClr>
              </a:solidFill>
            </a:endParaRPr>
          </a:p>
        </p:txBody>
      </p:sp>
      <p:sp>
        <p:nvSpPr>
          <p:cNvPr id="3" name="Content Placeholder 2"/>
          <p:cNvSpPr>
            <a:spLocks noGrp="1"/>
          </p:cNvSpPr>
          <p:nvPr>
            <p:ph idx="1"/>
          </p:nvPr>
        </p:nvSpPr>
        <p:spPr>
          <a:xfrm>
            <a:off x="759478" y="1314637"/>
            <a:ext cx="10515600" cy="4351338"/>
          </a:xfrm>
        </p:spPr>
        <p:txBody>
          <a:bodyPr/>
          <a:lstStyle/>
          <a:p>
            <a:r>
              <a:rPr lang="en-US" dirty="0" err="1"/>
              <a:t>ElementwiseProduct</a:t>
            </a:r>
            <a:endParaRPr lang="en-US" dirty="0"/>
          </a:p>
          <a:p>
            <a:pPr lvl="1"/>
            <a:r>
              <a:rPr lang="en-US" dirty="0"/>
              <a:t> </a:t>
            </a:r>
            <a:r>
              <a:rPr lang="en-US" altLang="en-US" dirty="0">
                <a:solidFill>
                  <a:srgbClr val="1D1F22"/>
                </a:solidFill>
                <a:ea typeface="Helvetica Neue"/>
              </a:rPr>
              <a:t>multiplies each input vector by a provided “weight” vector.</a:t>
            </a:r>
          </a:p>
          <a:p>
            <a:pPr lvl="1"/>
            <a:r>
              <a:rPr lang="en-US" altLang="en-US" dirty="0">
                <a:solidFill>
                  <a:srgbClr val="1D1F22"/>
                </a:solidFill>
                <a:ea typeface="Helvetica Neue"/>
              </a:rPr>
              <a:t>In other words, it scales each column of the dataset by a scalar multiplier. </a:t>
            </a:r>
            <a:endParaRPr lang="en-US" dirty="0"/>
          </a:p>
          <a:p>
            <a:endParaRPr lang="en-US" dirty="0"/>
          </a:p>
          <a:p>
            <a:endParaRPr lang="en-US" dirty="0"/>
          </a:p>
        </p:txBody>
      </p:sp>
      <p:sp>
        <p:nvSpPr>
          <p:cNvPr id="12" name="Content Placeholder 2">
            <a:extLst>
              <a:ext uri="{FF2B5EF4-FFF2-40B4-BE49-F238E27FC236}">
                <a16:creationId xmlns:a16="http://schemas.microsoft.com/office/drawing/2014/main" id="{7A2926FC-17DC-41BC-9A23-34972E4DC628}"/>
              </a:ext>
            </a:extLst>
          </p:cNvPr>
          <p:cNvSpPr txBox="1">
            <a:spLocks/>
          </p:cNvSpPr>
          <p:nvPr/>
        </p:nvSpPr>
        <p:spPr>
          <a:xfrm>
            <a:off x="759478" y="13146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err="1"/>
              <a:t>ElementwiseProduct</a:t>
            </a:r>
            <a:endParaRPr lang="en-US" dirty="0"/>
          </a:p>
          <a:p>
            <a:endParaRPr lang="en-US" dirty="0"/>
          </a:p>
          <a:p>
            <a:endParaRPr lang="en-US" dirty="0"/>
          </a:p>
        </p:txBody>
      </p:sp>
      <p:pic>
        <p:nvPicPr>
          <p:cNvPr id="14" name="Picture 13">
            <a:extLst>
              <a:ext uri="{FF2B5EF4-FFF2-40B4-BE49-F238E27FC236}">
                <a16:creationId xmlns:a16="http://schemas.microsoft.com/office/drawing/2014/main" id="{1026777E-D7EE-4859-94F2-A41AB583E2D6}"/>
              </a:ext>
            </a:extLst>
          </p:cNvPr>
          <p:cNvPicPr>
            <a:picLocks noChangeAspect="1"/>
          </p:cNvPicPr>
          <p:nvPr/>
        </p:nvPicPr>
        <p:blipFill>
          <a:blip r:embed="rId2"/>
          <a:stretch>
            <a:fillRect/>
          </a:stretch>
        </p:blipFill>
        <p:spPr>
          <a:xfrm>
            <a:off x="2641225" y="2847975"/>
            <a:ext cx="4109197" cy="1586462"/>
          </a:xfrm>
          <a:prstGeom prst="rect">
            <a:avLst/>
          </a:prstGeom>
        </p:spPr>
      </p:pic>
    </p:spTree>
    <p:extLst>
      <p:ext uri="{BB962C8B-B14F-4D97-AF65-F5344CB8AC3E}">
        <p14:creationId xmlns:p14="http://schemas.microsoft.com/office/powerpoint/2010/main" val="875807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solidFill>
                  <a:schemeClr val="accent2">
                    <a:lumMod val="75000"/>
                  </a:schemeClr>
                </a:solidFill>
              </a:rPr>
              <a:t>StandardScaler</a:t>
            </a:r>
            <a:r>
              <a:rPr lang="en-US" altLang="zh-CN" b="1" dirty="0">
                <a:solidFill>
                  <a:schemeClr val="accent2">
                    <a:lumMod val="75000"/>
                  </a:schemeClr>
                </a:solidFill>
              </a:rPr>
              <a:t> (cont.)</a:t>
            </a:r>
            <a:endParaRPr lang="zh-CN" altLang="en-US" b="1" dirty="0">
              <a:solidFill>
                <a:schemeClr val="accent2">
                  <a:lumMod val="75000"/>
                </a:schemeClr>
              </a:solidFill>
            </a:endParaRPr>
          </a:p>
        </p:txBody>
      </p:sp>
      <p:sp>
        <p:nvSpPr>
          <p:cNvPr id="3" name="Content Placeholder 2"/>
          <p:cNvSpPr>
            <a:spLocks noGrp="1"/>
          </p:cNvSpPr>
          <p:nvPr>
            <p:ph idx="1"/>
          </p:nvPr>
        </p:nvSpPr>
        <p:spPr>
          <a:xfrm>
            <a:off x="759478" y="1314637"/>
            <a:ext cx="10515600" cy="4351338"/>
          </a:xfrm>
        </p:spPr>
        <p:txBody>
          <a:bodyPr/>
          <a:lstStyle/>
          <a:p>
            <a:r>
              <a:rPr lang="en-US" dirty="0" err="1"/>
              <a:t>ElementwiseProduct</a:t>
            </a:r>
            <a:endParaRPr lang="en-US" dirty="0"/>
          </a:p>
        </p:txBody>
      </p:sp>
      <p:pic>
        <p:nvPicPr>
          <p:cNvPr id="5" name="Picture 4"/>
          <p:cNvPicPr>
            <a:picLocks noChangeAspect="1"/>
          </p:cNvPicPr>
          <p:nvPr/>
        </p:nvPicPr>
        <p:blipFill>
          <a:blip r:embed="rId2"/>
          <a:stretch>
            <a:fillRect/>
          </a:stretch>
        </p:blipFill>
        <p:spPr>
          <a:xfrm>
            <a:off x="2175901" y="1690688"/>
            <a:ext cx="6334125" cy="5267325"/>
          </a:xfrm>
          <a:prstGeom prst="rect">
            <a:avLst/>
          </a:prstGeom>
        </p:spPr>
      </p:pic>
    </p:spTree>
    <p:extLst>
      <p:ext uri="{BB962C8B-B14F-4D97-AF65-F5344CB8AC3E}">
        <p14:creationId xmlns:p14="http://schemas.microsoft.com/office/powerpoint/2010/main" val="37611521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solidFill>
                  <a:schemeClr val="accent2">
                    <a:lumMod val="75000"/>
                  </a:schemeClr>
                </a:solidFill>
              </a:rPr>
              <a:t>StandardScaler</a:t>
            </a:r>
            <a:r>
              <a:rPr lang="en-US" altLang="zh-CN" b="1" dirty="0">
                <a:solidFill>
                  <a:schemeClr val="accent2">
                    <a:lumMod val="75000"/>
                  </a:schemeClr>
                </a:solidFill>
              </a:rPr>
              <a:t> (cont.)</a:t>
            </a:r>
            <a:endParaRPr lang="zh-CN" altLang="en-US" b="1" dirty="0">
              <a:solidFill>
                <a:schemeClr val="accent2">
                  <a:lumMod val="75000"/>
                </a:schemeClr>
              </a:solidFill>
            </a:endParaRPr>
          </a:p>
        </p:txBody>
      </p:sp>
      <p:sp>
        <p:nvSpPr>
          <p:cNvPr id="3" name="Content Placeholder 2"/>
          <p:cNvSpPr>
            <a:spLocks noGrp="1"/>
          </p:cNvSpPr>
          <p:nvPr>
            <p:ph idx="1"/>
          </p:nvPr>
        </p:nvSpPr>
        <p:spPr>
          <a:xfrm>
            <a:off x="838200" y="1583578"/>
            <a:ext cx="10515600" cy="4351338"/>
          </a:xfrm>
        </p:spPr>
        <p:txBody>
          <a:bodyPr/>
          <a:lstStyle/>
          <a:p>
            <a:r>
              <a:rPr lang="en-US" dirty="0"/>
              <a:t>Normalizer</a:t>
            </a:r>
          </a:p>
        </p:txBody>
      </p:sp>
      <p:pic>
        <p:nvPicPr>
          <p:cNvPr id="4" name="Picture 3"/>
          <p:cNvPicPr>
            <a:picLocks noChangeAspect="1"/>
          </p:cNvPicPr>
          <p:nvPr/>
        </p:nvPicPr>
        <p:blipFill>
          <a:blip r:embed="rId2"/>
          <a:stretch>
            <a:fillRect/>
          </a:stretch>
        </p:blipFill>
        <p:spPr>
          <a:xfrm>
            <a:off x="1078566" y="2092699"/>
            <a:ext cx="7524750" cy="4591050"/>
          </a:xfrm>
          <a:prstGeom prst="rect">
            <a:avLst/>
          </a:prstGeom>
        </p:spPr>
      </p:pic>
    </p:spTree>
    <p:extLst>
      <p:ext uri="{BB962C8B-B14F-4D97-AF65-F5344CB8AC3E}">
        <p14:creationId xmlns:p14="http://schemas.microsoft.com/office/powerpoint/2010/main" val="272368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solidFill>
                  <a:schemeClr val="accent2">
                    <a:lumMod val="75000"/>
                  </a:schemeClr>
                </a:solidFill>
              </a:rPr>
              <a:t>Working with Categorical Features</a:t>
            </a:r>
            <a:endParaRPr kumimoji="1" lang="zh-CN" altLang="en-US" b="1" dirty="0">
              <a:solidFill>
                <a:schemeClr val="accent2">
                  <a:lumMod val="75000"/>
                </a:schemeClr>
              </a:solidFill>
            </a:endParaRPr>
          </a:p>
        </p:txBody>
      </p:sp>
      <p:sp>
        <p:nvSpPr>
          <p:cNvPr id="3" name="内容占位符 2"/>
          <p:cNvSpPr>
            <a:spLocks noGrp="1"/>
          </p:cNvSpPr>
          <p:nvPr>
            <p:ph idx="1"/>
          </p:nvPr>
        </p:nvSpPr>
        <p:spPr/>
        <p:txBody>
          <a:bodyPr/>
          <a:lstStyle/>
          <a:p>
            <a:r>
              <a:rPr lang="en-US" dirty="0" err="1"/>
              <a:t>StringIndexer</a:t>
            </a:r>
            <a:endParaRPr lang="zh-CN" altLang="en-US" dirty="0"/>
          </a:p>
          <a:p>
            <a:r>
              <a:rPr lang="en-US" dirty="0"/>
              <a:t>Converting Indexed Values Back to Text </a:t>
            </a:r>
          </a:p>
          <a:p>
            <a:r>
              <a:rPr lang="en-US" dirty="0"/>
              <a:t>Indexing in Vectors</a:t>
            </a:r>
          </a:p>
          <a:p>
            <a:r>
              <a:rPr lang="en-US" dirty="0"/>
              <a:t>One-Hot Encoding</a:t>
            </a:r>
            <a:endParaRPr kumimoji="1" lang="zh-CN" altLang="en-US" dirty="0"/>
          </a:p>
        </p:txBody>
      </p:sp>
    </p:spTree>
    <p:extLst>
      <p:ext uri="{BB962C8B-B14F-4D97-AF65-F5344CB8AC3E}">
        <p14:creationId xmlns:p14="http://schemas.microsoft.com/office/powerpoint/2010/main" val="20809119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a:solidFill>
                  <a:schemeClr val="accent2">
                    <a:lumMod val="75000"/>
                  </a:schemeClr>
                </a:solidFill>
              </a:rPr>
              <a:t>StringIndexer</a:t>
            </a:r>
            <a:endParaRPr kumimoji="1" lang="zh-CN" altLang="en-US" b="1" dirty="0">
              <a:solidFill>
                <a:schemeClr val="accent2">
                  <a:lumMod val="75000"/>
                </a:schemeClr>
              </a:solidFill>
            </a:endParaRPr>
          </a:p>
        </p:txBody>
      </p:sp>
      <p:sp>
        <p:nvSpPr>
          <p:cNvPr id="3" name="内容占位符 2"/>
          <p:cNvSpPr>
            <a:spLocks noGrp="1"/>
          </p:cNvSpPr>
          <p:nvPr>
            <p:ph idx="1"/>
          </p:nvPr>
        </p:nvSpPr>
        <p:spPr/>
        <p:txBody>
          <a:bodyPr/>
          <a:lstStyle/>
          <a:p>
            <a:r>
              <a:rPr kumimoji="1" lang="en-US" altLang="zh-CN" dirty="0"/>
              <a:t>Maps strings to different numerical IDs.</a:t>
            </a:r>
          </a:p>
          <a:p>
            <a:r>
              <a:rPr kumimoji="1" lang="en-US" altLang="zh-CN" dirty="0"/>
              <a:t>Spark’s </a:t>
            </a:r>
            <a:r>
              <a:rPr kumimoji="1" lang="en-US" altLang="zh-CN" dirty="0" err="1"/>
              <a:t>StringIndexer</a:t>
            </a:r>
            <a:r>
              <a:rPr kumimoji="1" lang="en-US" altLang="zh-CN" dirty="0"/>
              <a:t> creates metadata attached to the </a:t>
            </a:r>
            <a:r>
              <a:rPr kumimoji="1" lang="en-US" altLang="zh-CN" dirty="0" err="1"/>
              <a:t>Dataframe</a:t>
            </a:r>
            <a:r>
              <a:rPr kumimoji="1" lang="en-US" altLang="zh-CN" dirty="0"/>
              <a:t> that specify what inputs </a:t>
            </a:r>
            <a:r>
              <a:rPr lang="en-US" dirty="0"/>
              <a:t>correspond to what outputs.</a:t>
            </a:r>
          </a:p>
          <a:p>
            <a:r>
              <a:rPr lang="en-US" dirty="0" err="1"/>
              <a:t>StringIndexer</a:t>
            </a:r>
            <a:r>
              <a:rPr lang="en-US" dirty="0"/>
              <a:t> can be applied to columns that are not strings, in which case, they will be converted to strings before being indexed.</a:t>
            </a:r>
            <a:endParaRPr kumimoji="1"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4284181"/>
            <a:ext cx="6204367" cy="257381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4977" y="4601834"/>
            <a:ext cx="4106247" cy="1433206"/>
          </a:xfrm>
          <a:prstGeom prst="rect">
            <a:avLst/>
          </a:prstGeom>
        </p:spPr>
      </p:pic>
    </p:spTree>
    <p:extLst>
      <p:ext uri="{BB962C8B-B14F-4D97-AF65-F5344CB8AC3E}">
        <p14:creationId xmlns:p14="http://schemas.microsoft.com/office/powerpoint/2010/main" val="3697808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solidFill>
                  <a:schemeClr val="accent2">
                    <a:lumMod val="75000"/>
                  </a:schemeClr>
                </a:solidFill>
              </a:rPr>
              <a:t>Converting Indexed Values Back to Text</a:t>
            </a:r>
            <a:endParaRPr kumimoji="1" lang="zh-CN" altLang="en-US" b="1" dirty="0">
              <a:solidFill>
                <a:schemeClr val="accent2">
                  <a:lumMod val="75000"/>
                </a:schemeClr>
              </a:solidFill>
            </a:endParaRPr>
          </a:p>
        </p:txBody>
      </p:sp>
      <p:sp>
        <p:nvSpPr>
          <p:cNvPr id="3" name="内容占位符 2"/>
          <p:cNvSpPr>
            <a:spLocks noGrp="1"/>
          </p:cNvSpPr>
          <p:nvPr>
            <p:ph idx="1"/>
          </p:nvPr>
        </p:nvSpPr>
        <p:spPr/>
        <p:txBody>
          <a:bodyPr/>
          <a:lstStyle/>
          <a:p>
            <a:r>
              <a:rPr lang="en-US" b="1" dirty="0" err="1"/>
              <a:t>IndexToString</a:t>
            </a:r>
            <a:r>
              <a:rPr lang="en-US" b="1" dirty="0"/>
              <a:t> </a:t>
            </a:r>
            <a:r>
              <a:rPr lang="en-US" dirty="0"/>
              <a:t>converts indexed values back to text.</a:t>
            </a:r>
          </a:p>
          <a:p>
            <a:r>
              <a:rPr lang="en-US" dirty="0"/>
              <a:t>We do not have to input our value to the String key; Spark’s </a:t>
            </a:r>
            <a:r>
              <a:rPr lang="en-US" dirty="0" err="1"/>
              <a:t>MLlib</a:t>
            </a:r>
            <a:r>
              <a:rPr lang="en-US" dirty="0"/>
              <a:t> maintains this metadata .</a:t>
            </a:r>
            <a:endParaRPr kumimoji="1" lang="zh-CN" alt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604" y="3273805"/>
            <a:ext cx="6624276" cy="3481292"/>
          </a:xfrm>
          <a:prstGeom prst="rect">
            <a:avLst/>
          </a:prstGeom>
        </p:spPr>
      </p:pic>
    </p:spTree>
    <p:extLst>
      <p:ext uri="{BB962C8B-B14F-4D97-AF65-F5344CB8AC3E}">
        <p14:creationId xmlns:p14="http://schemas.microsoft.com/office/powerpoint/2010/main" val="13072365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solidFill>
                  <a:schemeClr val="accent2">
                    <a:lumMod val="75000"/>
                  </a:schemeClr>
                </a:solidFill>
              </a:rPr>
              <a:t>Indexing in Vectors</a:t>
            </a:r>
            <a:endParaRPr kumimoji="1" lang="zh-CN" altLang="en-US" b="1" dirty="0">
              <a:solidFill>
                <a:schemeClr val="accent2">
                  <a:lumMod val="75000"/>
                </a:schemeClr>
              </a:solidFill>
            </a:endParaRPr>
          </a:p>
        </p:txBody>
      </p:sp>
      <p:sp>
        <p:nvSpPr>
          <p:cNvPr id="3" name="内容占位符 2"/>
          <p:cNvSpPr>
            <a:spLocks noGrp="1"/>
          </p:cNvSpPr>
          <p:nvPr>
            <p:ph idx="1"/>
          </p:nvPr>
        </p:nvSpPr>
        <p:spPr/>
        <p:txBody>
          <a:bodyPr/>
          <a:lstStyle/>
          <a:p>
            <a:r>
              <a:rPr lang="en-US" b="1" dirty="0" err="1"/>
              <a:t>VectorIndexer</a:t>
            </a:r>
            <a:r>
              <a:rPr lang="en-US" dirty="0"/>
              <a:t> is a helpful tool for working with categorical variables that are already found inside of vectors in the dataset.</a:t>
            </a:r>
          </a:p>
          <a:p>
            <a:r>
              <a:rPr lang="en-US" dirty="0"/>
              <a:t>This tool will automatically find categorical features inside of the input vectors and convert them to categorical features with zero-based category indices.</a:t>
            </a:r>
            <a:endParaRPr kumimoji="1" lang="zh-CN"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0878" y="3987565"/>
            <a:ext cx="4136482" cy="287043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2935" y="4255796"/>
            <a:ext cx="4323451" cy="2056104"/>
          </a:xfrm>
          <a:prstGeom prst="rect">
            <a:avLst/>
          </a:prstGeom>
        </p:spPr>
      </p:pic>
    </p:spTree>
    <p:extLst>
      <p:ext uri="{BB962C8B-B14F-4D97-AF65-F5344CB8AC3E}">
        <p14:creationId xmlns:p14="http://schemas.microsoft.com/office/powerpoint/2010/main" val="3927688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1FC19-B002-4D40-92CE-8F64B79CDC51}"/>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5AE4A331-CB51-4EBF-91C8-1CB17C44A853}"/>
              </a:ext>
            </a:extLst>
          </p:cNvPr>
          <p:cNvPicPr>
            <a:picLocks noGrp="1" noChangeAspect="1"/>
          </p:cNvPicPr>
          <p:nvPr>
            <p:ph idx="1"/>
          </p:nvPr>
        </p:nvPicPr>
        <p:blipFill>
          <a:blip r:embed="rId2"/>
          <a:stretch>
            <a:fillRect/>
          </a:stretch>
        </p:blipFill>
        <p:spPr>
          <a:xfrm>
            <a:off x="1728227" y="2503907"/>
            <a:ext cx="7550244" cy="3209187"/>
          </a:xfrm>
          <a:prstGeom prst="rect">
            <a:avLst/>
          </a:prstGeom>
        </p:spPr>
      </p:pic>
    </p:spTree>
    <p:extLst>
      <p:ext uri="{BB962C8B-B14F-4D97-AF65-F5344CB8AC3E}">
        <p14:creationId xmlns:p14="http://schemas.microsoft.com/office/powerpoint/2010/main" val="4475481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2">
                    <a:lumMod val="75000"/>
                  </a:schemeClr>
                </a:solidFill>
              </a:rPr>
              <a:t>One –Hot Encoding</a:t>
            </a:r>
            <a:endParaRPr kumimoji="1" lang="zh-CN" altLang="en-US" b="1" dirty="0">
              <a:solidFill>
                <a:schemeClr val="accent2">
                  <a:lumMod val="75000"/>
                </a:schemeClr>
              </a:solidFill>
            </a:endParaRPr>
          </a:p>
        </p:txBody>
      </p:sp>
      <p:sp>
        <p:nvSpPr>
          <p:cNvPr id="3" name="内容占位符 2"/>
          <p:cNvSpPr>
            <a:spLocks noGrp="1"/>
          </p:cNvSpPr>
          <p:nvPr>
            <p:ph idx="1"/>
          </p:nvPr>
        </p:nvSpPr>
        <p:spPr>
          <a:xfrm>
            <a:off x="838200" y="1653742"/>
            <a:ext cx="10515600" cy="4351338"/>
          </a:xfrm>
        </p:spPr>
        <p:txBody>
          <a:bodyPr/>
          <a:lstStyle/>
          <a:p>
            <a:r>
              <a:rPr lang="en-US" dirty="0"/>
              <a:t>One-hot encoding is an extremely common data transformation performed after indexing categorical variables.</a:t>
            </a:r>
          </a:p>
          <a:p>
            <a:r>
              <a:rPr lang="en-US" dirty="0"/>
              <a:t>This is because indexing does not always represent our categorical variables in the correct way for downstream models to process.</a:t>
            </a:r>
          </a:p>
          <a:p>
            <a:r>
              <a:rPr lang="en-US" dirty="0" err="1"/>
              <a:t>OneHotEncoder</a:t>
            </a:r>
            <a:r>
              <a:rPr lang="en-US" dirty="0"/>
              <a:t>, which will convert each distinct value to a Boolean flag (1 or 0) as a component in a vector</a:t>
            </a:r>
          </a:p>
          <a:p>
            <a:r>
              <a:rPr lang="en-US" dirty="0"/>
              <a:t>When we encode the color value, then we can see these are no longer ordered, making them easier for downstream models</a:t>
            </a:r>
            <a:endParaRPr kumimoji="1"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2320" y="5242560"/>
            <a:ext cx="4492285" cy="1615440"/>
          </a:xfrm>
          <a:prstGeom prst="rect">
            <a:avLst/>
          </a:prstGeom>
        </p:spPr>
      </p:pic>
    </p:spTree>
    <p:extLst>
      <p:ext uri="{BB962C8B-B14F-4D97-AF65-F5344CB8AC3E}">
        <p14:creationId xmlns:p14="http://schemas.microsoft.com/office/powerpoint/2010/main" val="1247690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Text Data Transformers</a:t>
            </a:r>
            <a:endParaRPr lang="en-US" dirty="0">
              <a:solidFill>
                <a:schemeClr val="accent2">
                  <a:lumMod val="75000"/>
                </a:schemeClr>
              </a:solidFill>
            </a:endParaRPr>
          </a:p>
        </p:txBody>
      </p:sp>
      <p:sp>
        <p:nvSpPr>
          <p:cNvPr id="3" name="Content Placeholder 2"/>
          <p:cNvSpPr>
            <a:spLocks noGrp="1"/>
          </p:cNvSpPr>
          <p:nvPr>
            <p:ph idx="1"/>
          </p:nvPr>
        </p:nvSpPr>
        <p:spPr/>
        <p:txBody>
          <a:bodyPr/>
          <a:lstStyle/>
          <a:p>
            <a:r>
              <a:rPr lang="en-US" dirty="0"/>
              <a:t>Text Data Transformation is needed for Machine Learning model to use Text effectively.</a:t>
            </a:r>
          </a:p>
          <a:p>
            <a:r>
              <a:rPr lang="en-US" dirty="0"/>
              <a:t>Two types of texts : Free-form text and string categorical variables.</a:t>
            </a:r>
          </a:p>
          <a:p>
            <a:r>
              <a:rPr lang="en-US" dirty="0"/>
              <a:t>This section we focused on free-form text.</a:t>
            </a:r>
          </a:p>
        </p:txBody>
      </p:sp>
    </p:spTree>
    <p:extLst>
      <p:ext uri="{BB962C8B-B14F-4D97-AF65-F5344CB8AC3E}">
        <p14:creationId xmlns:p14="http://schemas.microsoft.com/office/powerpoint/2010/main" val="7509579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Tokenizing Text</a:t>
            </a:r>
            <a:endParaRPr lang="en-US" dirty="0">
              <a:solidFill>
                <a:schemeClr val="accent2">
                  <a:lumMod val="75000"/>
                </a:schemeClr>
              </a:solidFill>
            </a:endParaRPr>
          </a:p>
        </p:txBody>
      </p:sp>
      <p:sp>
        <p:nvSpPr>
          <p:cNvPr id="3" name="Content Placeholder 2"/>
          <p:cNvSpPr>
            <a:spLocks noGrp="1"/>
          </p:cNvSpPr>
          <p:nvPr>
            <p:ph idx="1"/>
          </p:nvPr>
        </p:nvSpPr>
        <p:spPr>
          <a:xfrm>
            <a:off x="838200" y="1825625"/>
            <a:ext cx="10515600" cy="4351338"/>
          </a:xfrm>
        </p:spPr>
        <p:txBody>
          <a:bodyPr/>
          <a:lstStyle/>
          <a:p>
            <a:r>
              <a:rPr lang="en-US" dirty="0"/>
              <a:t>Converts free form texts to “Tokens” or individual words.</a:t>
            </a:r>
          </a:p>
          <a:p>
            <a:r>
              <a:rPr lang="en-US" b="1" dirty="0"/>
              <a:t>Tokenizer </a:t>
            </a:r>
            <a:r>
              <a:rPr lang="en-US" dirty="0"/>
              <a:t>class is the easiest way to  do this transformation.</a:t>
            </a:r>
          </a:p>
          <a:p>
            <a:r>
              <a:rPr lang="en-US" dirty="0"/>
              <a:t> This class separates a string of words by whitespace and converts them into array of words.</a:t>
            </a:r>
          </a:p>
        </p:txBody>
      </p:sp>
      <p:pic>
        <p:nvPicPr>
          <p:cNvPr id="5" name="Picture 4">
            <a:extLst>
              <a:ext uri="{FF2B5EF4-FFF2-40B4-BE49-F238E27FC236}">
                <a16:creationId xmlns:a16="http://schemas.microsoft.com/office/drawing/2014/main" id="{F7BD9B79-17A6-4E18-8AB3-BA36F8F46B9C}"/>
              </a:ext>
            </a:extLst>
          </p:cNvPr>
          <p:cNvPicPr>
            <a:picLocks noChangeAspect="1"/>
          </p:cNvPicPr>
          <p:nvPr/>
        </p:nvPicPr>
        <p:blipFill>
          <a:blip r:embed="rId2"/>
          <a:stretch>
            <a:fillRect/>
          </a:stretch>
        </p:blipFill>
        <p:spPr>
          <a:xfrm>
            <a:off x="1122730" y="3863608"/>
            <a:ext cx="3986479" cy="2629267"/>
          </a:xfrm>
          <a:prstGeom prst="rect">
            <a:avLst/>
          </a:prstGeom>
        </p:spPr>
      </p:pic>
    </p:spTree>
    <p:extLst>
      <p:ext uri="{BB962C8B-B14F-4D97-AF65-F5344CB8AC3E}">
        <p14:creationId xmlns:p14="http://schemas.microsoft.com/office/powerpoint/2010/main" val="8077807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Tokenizing Text(contd.)</a:t>
            </a:r>
            <a:endParaRPr lang="en-US" dirty="0">
              <a:solidFill>
                <a:schemeClr val="accent2">
                  <a:lumMod val="75000"/>
                </a:schemeClr>
              </a:solidFill>
            </a:endParaRPr>
          </a:p>
        </p:txBody>
      </p:sp>
      <p:sp>
        <p:nvSpPr>
          <p:cNvPr id="3" name="Content Placeholder 2"/>
          <p:cNvSpPr>
            <a:spLocks noGrp="1"/>
          </p:cNvSpPr>
          <p:nvPr>
            <p:ph idx="1"/>
          </p:nvPr>
        </p:nvSpPr>
        <p:spPr>
          <a:xfrm>
            <a:off x="838200" y="1825625"/>
            <a:ext cx="10515600" cy="4351338"/>
          </a:xfrm>
        </p:spPr>
        <p:txBody>
          <a:bodyPr/>
          <a:lstStyle/>
          <a:p>
            <a:r>
              <a:rPr lang="en-US" dirty="0"/>
              <a:t>We can also create a Tokenizer that is not just based white space but a regular expression with the </a:t>
            </a:r>
            <a:r>
              <a:rPr lang="en-US" b="1" dirty="0" err="1"/>
              <a:t>RegexTokenizer</a:t>
            </a:r>
            <a:endParaRPr lang="en-US" b="1" dirty="0"/>
          </a:p>
          <a:p>
            <a:r>
              <a:rPr lang="en-US" dirty="0"/>
              <a:t>The format of the regular expression should conform to the Java Regular Expression (</a:t>
            </a:r>
            <a:r>
              <a:rPr lang="en-US" dirty="0" err="1"/>
              <a:t>RegEx</a:t>
            </a:r>
            <a:r>
              <a:rPr lang="en-US" dirty="0"/>
              <a:t>) syntax</a:t>
            </a:r>
          </a:p>
        </p:txBody>
      </p:sp>
      <p:pic>
        <p:nvPicPr>
          <p:cNvPr id="6" name="Picture 5">
            <a:extLst>
              <a:ext uri="{FF2B5EF4-FFF2-40B4-BE49-F238E27FC236}">
                <a16:creationId xmlns:a16="http://schemas.microsoft.com/office/drawing/2014/main" id="{32D97F7B-984F-4F57-A07E-A457C46F5865}"/>
              </a:ext>
            </a:extLst>
          </p:cNvPr>
          <p:cNvPicPr>
            <a:picLocks noChangeAspect="1"/>
          </p:cNvPicPr>
          <p:nvPr/>
        </p:nvPicPr>
        <p:blipFill>
          <a:blip r:embed="rId2"/>
          <a:stretch>
            <a:fillRect/>
          </a:stretch>
        </p:blipFill>
        <p:spPr>
          <a:xfrm>
            <a:off x="838200" y="4067263"/>
            <a:ext cx="4754694" cy="2109699"/>
          </a:xfrm>
          <a:prstGeom prst="rect">
            <a:avLst/>
          </a:prstGeom>
        </p:spPr>
      </p:pic>
      <p:pic>
        <p:nvPicPr>
          <p:cNvPr id="8" name="Picture 7">
            <a:extLst>
              <a:ext uri="{FF2B5EF4-FFF2-40B4-BE49-F238E27FC236}">
                <a16:creationId xmlns:a16="http://schemas.microsoft.com/office/drawing/2014/main" id="{A57617E0-1C9A-43EB-8D25-A919353FD6BE}"/>
              </a:ext>
            </a:extLst>
          </p:cNvPr>
          <p:cNvPicPr>
            <a:picLocks noChangeAspect="1"/>
          </p:cNvPicPr>
          <p:nvPr/>
        </p:nvPicPr>
        <p:blipFill>
          <a:blip r:embed="rId3"/>
          <a:stretch>
            <a:fillRect/>
          </a:stretch>
        </p:blipFill>
        <p:spPr>
          <a:xfrm>
            <a:off x="5862917" y="3703320"/>
            <a:ext cx="5490883" cy="3156279"/>
          </a:xfrm>
          <a:prstGeom prst="rect">
            <a:avLst/>
          </a:prstGeom>
        </p:spPr>
      </p:pic>
    </p:spTree>
    <p:extLst>
      <p:ext uri="{BB962C8B-B14F-4D97-AF65-F5344CB8AC3E}">
        <p14:creationId xmlns:p14="http://schemas.microsoft.com/office/powerpoint/2010/main" val="12633090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7099-4DFD-4AB2-B24E-B063F1757166}"/>
              </a:ext>
            </a:extLst>
          </p:cNvPr>
          <p:cNvSpPr>
            <a:spLocks noGrp="1"/>
          </p:cNvSpPr>
          <p:nvPr>
            <p:ph type="title"/>
          </p:nvPr>
        </p:nvSpPr>
        <p:spPr/>
        <p:txBody>
          <a:bodyPr/>
          <a:lstStyle/>
          <a:p>
            <a:r>
              <a:rPr lang="en-US" b="1" dirty="0">
                <a:solidFill>
                  <a:schemeClr val="accent2">
                    <a:lumMod val="75000"/>
                  </a:schemeClr>
                </a:solidFill>
              </a:rPr>
              <a:t>Removing Common Words</a:t>
            </a:r>
            <a:endParaRPr lang="en-US" dirty="0"/>
          </a:p>
        </p:txBody>
      </p:sp>
      <p:sp>
        <p:nvSpPr>
          <p:cNvPr id="3" name="Content Placeholder 2">
            <a:extLst>
              <a:ext uri="{FF2B5EF4-FFF2-40B4-BE49-F238E27FC236}">
                <a16:creationId xmlns:a16="http://schemas.microsoft.com/office/drawing/2014/main" id="{A3491A5E-CA85-4F15-93A7-E2389A0B9DB7}"/>
              </a:ext>
            </a:extLst>
          </p:cNvPr>
          <p:cNvSpPr>
            <a:spLocks noGrp="1"/>
          </p:cNvSpPr>
          <p:nvPr>
            <p:ph idx="1"/>
          </p:nvPr>
        </p:nvSpPr>
        <p:spPr/>
        <p:txBody>
          <a:bodyPr/>
          <a:lstStyle/>
          <a:p>
            <a:r>
              <a:rPr lang="en-US" dirty="0"/>
              <a:t>A common task after tokenization is to filter </a:t>
            </a:r>
            <a:r>
              <a:rPr lang="en-US" b="1" dirty="0"/>
              <a:t>stop words.</a:t>
            </a:r>
          </a:p>
          <a:p>
            <a:r>
              <a:rPr lang="en-US" dirty="0"/>
              <a:t>Stop words are the common words that are not relevant in many kinds of analysis. </a:t>
            </a:r>
          </a:p>
          <a:p>
            <a:r>
              <a:rPr lang="en-US" dirty="0"/>
              <a:t>Example: the, and, but</a:t>
            </a:r>
          </a:p>
          <a:p>
            <a:r>
              <a:rPr lang="en-US" dirty="0"/>
              <a:t> Spark contains a list of default stop words</a:t>
            </a:r>
          </a:p>
        </p:txBody>
      </p:sp>
    </p:spTree>
    <p:extLst>
      <p:ext uri="{BB962C8B-B14F-4D97-AF65-F5344CB8AC3E}">
        <p14:creationId xmlns:p14="http://schemas.microsoft.com/office/powerpoint/2010/main" val="32886615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7099-4DFD-4AB2-B24E-B063F1757166}"/>
              </a:ext>
            </a:extLst>
          </p:cNvPr>
          <p:cNvSpPr>
            <a:spLocks noGrp="1"/>
          </p:cNvSpPr>
          <p:nvPr>
            <p:ph type="title"/>
          </p:nvPr>
        </p:nvSpPr>
        <p:spPr/>
        <p:txBody>
          <a:bodyPr/>
          <a:lstStyle/>
          <a:p>
            <a:r>
              <a:rPr lang="en-US" b="1" dirty="0">
                <a:solidFill>
                  <a:schemeClr val="accent2">
                    <a:lumMod val="75000"/>
                  </a:schemeClr>
                </a:solidFill>
              </a:rPr>
              <a:t>Creating Word Combinations</a:t>
            </a:r>
            <a:endParaRPr lang="en-US" dirty="0"/>
          </a:p>
        </p:txBody>
      </p:sp>
      <p:sp>
        <p:nvSpPr>
          <p:cNvPr id="3" name="Content Placeholder 2">
            <a:extLst>
              <a:ext uri="{FF2B5EF4-FFF2-40B4-BE49-F238E27FC236}">
                <a16:creationId xmlns:a16="http://schemas.microsoft.com/office/drawing/2014/main" id="{A3491A5E-CA85-4F15-93A7-E2389A0B9DB7}"/>
              </a:ext>
            </a:extLst>
          </p:cNvPr>
          <p:cNvSpPr>
            <a:spLocks noGrp="1"/>
          </p:cNvSpPr>
          <p:nvPr>
            <p:ph idx="1"/>
          </p:nvPr>
        </p:nvSpPr>
        <p:spPr>
          <a:xfrm>
            <a:off x="838200" y="1825625"/>
            <a:ext cx="10515600" cy="4667250"/>
          </a:xfrm>
        </p:spPr>
        <p:txBody>
          <a:bodyPr/>
          <a:lstStyle/>
          <a:p>
            <a:r>
              <a:rPr lang="en-US" dirty="0"/>
              <a:t>After Tokenizing and filtering stop words we get clean set of words to use as feature.</a:t>
            </a:r>
          </a:p>
          <a:p>
            <a:r>
              <a:rPr lang="en-US" dirty="0"/>
              <a:t>Word combinations are technically referred to as </a:t>
            </a:r>
            <a:r>
              <a:rPr lang="en-US" b="1" dirty="0"/>
              <a:t>n-grams </a:t>
            </a:r>
            <a:r>
              <a:rPr lang="en-US" dirty="0"/>
              <a:t>(sequences of words of length n)</a:t>
            </a:r>
          </a:p>
          <a:p>
            <a:r>
              <a:rPr lang="en-US" dirty="0"/>
              <a:t>n-gram of length 1 is called unigrams, those of length 2 are called bigrams, and those of length 3 are called trigrams.</a:t>
            </a:r>
          </a:p>
          <a:p>
            <a:r>
              <a:rPr lang="en-US" dirty="0"/>
              <a:t>Order matters in n-gram creation.</a:t>
            </a:r>
          </a:p>
          <a:p>
            <a:r>
              <a:rPr lang="en-US" dirty="0"/>
              <a:t>So converting a sentence with three words into bigram representation would result in two bigrams.</a:t>
            </a:r>
          </a:p>
        </p:txBody>
      </p:sp>
    </p:spTree>
    <p:extLst>
      <p:ext uri="{BB962C8B-B14F-4D97-AF65-F5344CB8AC3E}">
        <p14:creationId xmlns:p14="http://schemas.microsoft.com/office/powerpoint/2010/main" val="41537278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7099-4DFD-4AB2-B24E-B063F1757166}"/>
              </a:ext>
            </a:extLst>
          </p:cNvPr>
          <p:cNvSpPr>
            <a:spLocks noGrp="1"/>
          </p:cNvSpPr>
          <p:nvPr>
            <p:ph type="title"/>
          </p:nvPr>
        </p:nvSpPr>
        <p:spPr/>
        <p:txBody>
          <a:bodyPr/>
          <a:lstStyle/>
          <a:p>
            <a:r>
              <a:rPr lang="en-US" b="1" dirty="0">
                <a:solidFill>
                  <a:schemeClr val="accent2">
                    <a:lumMod val="75000"/>
                  </a:schemeClr>
                </a:solidFill>
              </a:rPr>
              <a:t>Creating Word Combinations</a:t>
            </a:r>
            <a:endParaRPr lang="en-US" dirty="0"/>
          </a:p>
        </p:txBody>
      </p:sp>
      <p:sp>
        <p:nvSpPr>
          <p:cNvPr id="3" name="Content Placeholder 2">
            <a:extLst>
              <a:ext uri="{FF2B5EF4-FFF2-40B4-BE49-F238E27FC236}">
                <a16:creationId xmlns:a16="http://schemas.microsoft.com/office/drawing/2014/main" id="{A3491A5E-CA85-4F15-93A7-E2389A0B9DB7}"/>
              </a:ext>
            </a:extLst>
          </p:cNvPr>
          <p:cNvSpPr>
            <a:spLocks noGrp="1"/>
          </p:cNvSpPr>
          <p:nvPr>
            <p:ph idx="1"/>
          </p:nvPr>
        </p:nvSpPr>
        <p:spPr>
          <a:xfrm>
            <a:off x="838200" y="1825624"/>
            <a:ext cx="10515600" cy="5032375"/>
          </a:xfrm>
        </p:spPr>
        <p:txBody>
          <a:bodyPr>
            <a:normAutofit fontScale="92500" lnSpcReduction="20000"/>
          </a:bodyPr>
          <a:lstStyle/>
          <a:p>
            <a:r>
              <a:rPr lang="en-US" sz="3000" dirty="0"/>
              <a:t>The bigrams of “Big Data Processing Made Simple” are:</a:t>
            </a:r>
          </a:p>
          <a:p>
            <a:pPr marL="0" indent="0">
              <a:buNone/>
            </a:pPr>
            <a:r>
              <a:rPr lang="en-US" sz="3000" dirty="0"/>
              <a:t>	“Big Data” </a:t>
            </a:r>
          </a:p>
          <a:p>
            <a:pPr marL="0" indent="0">
              <a:buNone/>
            </a:pPr>
            <a:r>
              <a:rPr lang="en-US" sz="3000" dirty="0"/>
              <a:t>	“Data Processing” </a:t>
            </a:r>
          </a:p>
          <a:p>
            <a:pPr marL="0" indent="0">
              <a:buNone/>
            </a:pPr>
            <a:r>
              <a:rPr lang="en-US" sz="3000" dirty="0"/>
              <a:t>	“Processing Made” </a:t>
            </a:r>
          </a:p>
          <a:p>
            <a:pPr marL="0" indent="0">
              <a:buNone/>
            </a:pPr>
            <a:r>
              <a:rPr lang="en-US" sz="3000" dirty="0"/>
              <a:t>	“Made Simple”</a:t>
            </a:r>
            <a:br>
              <a:rPr lang="en-US" sz="3000" dirty="0"/>
            </a:br>
            <a:endParaRPr lang="en-US" sz="3000" dirty="0"/>
          </a:p>
          <a:p>
            <a:r>
              <a:rPr lang="en-US" sz="3000" dirty="0"/>
              <a:t>The trigrams are :</a:t>
            </a:r>
          </a:p>
          <a:p>
            <a:pPr marL="0" indent="0">
              <a:buNone/>
            </a:pPr>
            <a:r>
              <a:rPr lang="en-US" sz="3000" dirty="0"/>
              <a:t>	“Big Data Processing” </a:t>
            </a:r>
          </a:p>
          <a:p>
            <a:pPr marL="0" indent="0">
              <a:buNone/>
            </a:pPr>
            <a:r>
              <a:rPr lang="en-US" sz="3000" dirty="0"/>
              <a:t>	“Data Processing Made” </a:t>
            </a:r>
          </a:p>
          <a:p>
            <a:pPr marL="0" indent="0">
              <a:buNone/>
            </a:pPr>
            <a:r>
              <a:rPr lang="en-US" sz="3000" dirty="0"/>
              <a:t>	“Processing Made Simple”</a:t>
            </a:r>
          </a:p>
          <a:p>
            <a:pPr marL="0" indent="0">
              <a:buNone/>
            </a:pPr>
            <a:br>
              <a:rPr lang="en-US" dirty="0"/>
            </a:br>
            <a:r>
              <a:rPr lang="en-US" dirty="0"/>
              <a:t>	</a:t>
            </a:r>
          </a:p>
        </p:txBody>
      </p:sp>
    </p:spTree>
    <p:extLst>
      <p:ext uri="{BB962C8B-B14F-4D97-AF65-F5344CB8AC3E}">
        <p14:creationId xmlns:p14="http://schemas.microsoft.com/office/powerpoint/2010/main" val="26855279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7099-4DFD-4AB2-B24E-B063F1757166}"/>
              </a:ext>
            </a:extLst>
          </p:cNvPr>
          <p:cNvSpPr>
            <a:spLocks noGrp="1"/>
          </p:cNvSpPr>
          <p:nvPr>
            <p:ph type="title"/>
          </p:nvPr>
        </p:nvSpPr>
        <p:spPr/>
        <p:txBody>
          <a:bodyPr>
            <a:normAutofit/>
          </a:bodyPr>
          <a:lstStyle/>
          <a:p>
            <a:r>
              <a:rPr lang="en-US" b="1" dirty="0">
                <a:solidFill>
                  <a:schemeClr val="accent2">
                    <a:lumMod val="75000"/>
                  </a:schemeClr>
                </a:solidFill>
              </a:rPr>
              <a:t>Converting words into numerical Representations</a:t>
            </a:r>
            <a:endParaRPr lang="en-US" dirty="0"/>
          </a:p>
        </p:txBody>
      </p:sp>
      <p:sp>
        <p:nvSpPr>
          <p:cNvPr id="3" name="Content Placeholder 2">
            <a:extLst>
              <a:ext uri="{FF2B5EF4-FFF2-40B4-BE49-F238E27FC236}">
                <a16:creationId xmlns:a16="http://schemas.microsoft.com/office/drawing/2014/main" id="{A3491A5E-CA85-4F15-93A7-E2389A0B9DB7}"/>
              </a:ext>
            </a:extLst>
          </p:cNvPr>
          <p:cNvSpPr>
            <a:spLocks noGrp="1"/>
          </p:cNvSpPr>
          <p:nvPr>
            <p:ph idx="1"/>
          </p:nvPr>
        </p:nvSpPr>
        <p:spPr>
          <a:xfrm>
            <a:off x="838200" y="1825624"/>
            <a:ext cx="10515600" cy="4666615"/>
          </a:xfrm>
        </p:spPr>
        <p:txBody>
          <a:bodyPr>
            <a:normAutofit/>
          </a:bodyPr>
          <a:lstStyle/>
          <a:p>
            <a:r>
              <a:rPr lang="en-US" dirty="0"/>
              <a:t>Simplest way is just to include binary counts of a word in a given document (in our case, a row) by measuring whether or not each row contains a given word.</a:t>
            </a:r>
          </a:p>
          <a:p>
            <a:r>
              <a:rPr lang="en-US" dirty="0"/>
              <a:t>In addition, we can count words using a </a:t>
            </a:r>
            <a:r>
              <a:rPr lang="en-US" b="1" dirty="0" err="1"/>
              <a:t>CountVectorizer</a:t>
            </a:r>
            <a:r>
              <a:rPr lang="en-US" dirty="0"/>
              <a:t>.</a:t>
            </a:r>
          </a:p>
          <a:p>
            <a:r>
              <a:rPr lang="en-US" dirty="0"/>
              <a:t>A </a:t>
            </a:r>
            <a:r>
              <a:rPr lang="en-US" dirty="0" err="1"/>
              <a:t>CountVectorizer</a:t>
            </a:r>
            <a:r>
              <a:rPr lang="en-US" dirty="0"/>
              <a:t> does two things while operating on tokenized data:</a:t>
            </a:r>
          </a:p>
          <a:p>
            <a:pPr marL="0" indent="0">
              <a:buNone/>
            </a:pPr>
            <a:endParaRPr lang="en-US" dirty="0"/>
          </a:p>
          <a:p>
            <a:pPr marL="914400" lvl="1" indent="-457200">
              <a:buFont typeface="+mj-lt"/>
              <a:buAutoNum type="arabicPeriod"/>
            </a:pPr>
            <a:r>
              <a:rPr lang="en-US" dirty="0"/>
              <a:t>During the fit process, it finds the set of words in all the documents and then counts the occurrences of those words in those documents.</a:t>
            </a:r>
          </a:p>
          <a:p>
            <a:pPr marL="914400" lvl="1" indent="-457200">
              <a:buFont typeface="+mj-lt"/>
              <a:buAutoNum type="arabicPeriod"/>
            </a:pPr>
            <a:r>
              <a:rPr lang="en-US" dirty="0"/>
              <a:t> It then counts the occurrences of a given word in each row of the </a:t>
            </a:r>
            <a:r>
              <a:rPr lang="en-US" dirty="0" err="1"/>
              <a:t>DataFrame</a:t>
            </a:r>
            <a:r>
              <a:rPr lang="en-US" dirty="0"/>
              <a:t> column during the transformation process and outputs a vector with the terms that occur in that row.</a:t>
            </a:r>
            <a:endParaRPr lang="en-US" b="1" dirty="0"/>
          </a:p>
        </p:txBody>
      </p:sp>
    </p:spTree>
    <p:extLst>
      <p:ext uri="{BB962C8B-B14F-4D97-AF65-F5344CB8AC3E}">
        <p14:creationId xmlns:p14="http://schemas.microsoft.com/office/powerpoint/2010/main" val="30584457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7099-4DFD-4AB2-B24E-B063F1757166}"/>
              </a:ext>
            </a:extLst>
          </p:cNvPr>
          <p:cNvSpPr>
            <a:spLocks noGrp="1"/>
          </p:cNvSpPr>
          <p:nvPr>
            <p:ph type="title"/>
          </p:nvPr>
        </p:nvSpPr>
        <p:spPr/>
        <p:txBody>
          <a:bodyPr>
            <a:normAutofit/>
          </a:bodyPr>
          <a:lstStyle/>
          <a:p>
            <a:r>
              <a:rPr lang="en-US" b="1" dirty="0">
                <a:solidFill>
                  <a:schemeClr val="accent2">
                    <a:lumMod val="75000"/>
                  </a:schemeClr>
                </a:solidFill>
              </a:rPr>
              <a:t>Converting words into numerical Representations(cont.)</a:t>
            </a:r>
            <a:endParaRPr lang="en-US" dirty="0"/>
          </a:p>
        </p:txBody>
      </p:sp>
      <p:sp>
        <p:nvSpPr>
          <p:cNvPr id="3" name="Content Placeholder 2">
            <a:extLst>
              <a:ext uri="{FF2B5EF4-FFF2-40B4-BE49-F238E27FC236}">
                <a16:creationId xmlns:a16="http://schemas.microsoft.com/office/drawing/2014/main" id="{A3491A5E-CA85-4F15-93A7-E2389A0B9DB7}"/>
              </a:ext>
            </a:extLst>
          </p:cNvPr>
          <p:cNvSpPr>
            <a:spLocks noGrp="1"/>
          </p:cNvSpPr>
          <p:nvPr>
            <p:ph idx="1"/>
          </p:nvPr>
        </p:nvSpPr>
        <p:spPr>
          <a:xfrm>
            <a:off x="838200" y="1825624"/>
            <a:ext cx="10515600" cy="4666615"/>
          </a:xfrm>
        </p:spPr>
        <p:txBody>
          <a:bodyPr>
            <a:normAutofit/>
          </a:bodyPr>
          <a:lstStyle/>
          <a:p>
            <a:r>
              <a:rPr lang="en-US" dirty="0" err="1"/>
              <a:t>CountVectorizer</a:t>
            </a:r>
            <a:r>
              <a:rPr lang="en-US" dirty="0"/>
              <a:t> treats every row as a </a:t>
            </a:r>
            <a:r>
              <a:rPr lang="en-US" b="1" dirty="0"/>
              <a:t>Document</a:t>
            </a:r>
            <a:r>
              <a:rPr lang="en-US" dirty="0"/>
              <a:t> and every word as a </a:t>
            </a:r>
            <a:r>
              <a:rPr lang="en-US" b="1" dirty="0"/>
              <a:t>term</a:t>
            </a:r>
          </a:p>
          <a:p>
            <a:r>
              <a:rPr lang="en-US" dirty="0"/>
              <a:t>The total collection of all terms is </a:t>
            </a:r>
            <a:r>
              <a:rPr lang="en-US" b="1" dirty="0"/>
              <a:t>Vocabulary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819" y="3535679"/>
            <a:ext cx="4339901" cy="233172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9337" y="3535678"/>
            <a:ext cx="6646993" cy="2209802"/>
          </a:xfrm>
          <a:prstGeom prst="rect">
            <a:avLst/>
          </a:prstGeom>
        </p:spPr>
      </p:pic>
    </p:spTree>
    <p:extLst>
      <p:ext uri="{BB962C8B-B14F-4D97-AF65-F5344CB8AC3E}">
        <p14:creationId xmlns:p14="http://schemas.microsoft.com/office/powerpoint/2010/main" val="22773629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7099-4DFD-4AB2-B24E-B063F1757166}"/>
              </a:ext>
            </a:extLst>
          </p:cNvPr>
          <p:cNvSpPr>
            <a:spLocks noGrp="1"/>
          </p:cNvSpPr>
          <p:nvPr>
            <p:ph type="title"/>
          </p:nvPr>
        </p:nvSpPr>
        <p:spPr/>
        <p:txBody>
          <a:bodyPr>
            <a:normAutofit/>
          </a:bodyPr>
          <a:lstStyle/>
          <a:p>
            <a:r>
              <a:rPr lang="en-US" b="1" dirty="0">
                <a:solidFill>
                  <a:schemeClr val="accent2">
                    <a:lumMod val="75000"/>
                  </a:schemeClr>
                </a:solidFill>
              </a:rPr>
              <a:t>Term Frequency-inverse document frequency(TF-IDF)</a:t>
            </a:r>
            <a:endParaRPr lang="en-US" dirty="0"/>
          </a:p>
        </p:txBody>
      </p:sp>
      <p:sp>
        <p:nvSpPr>
          <p:cNvPr id="3" name="Content Placeholder 2">
            <a:extLst>
              <a:ext uri="{FF2B5EF4-FFF2-40B4-BE49-F238E27FC236}">
                <a16:creationId xmlns:a16="http://schemas.microsoft.com/office/drawing/2014/main" id="{A3491A5E-CA85-4F15-93A7-E2389A0B9DB7}"/>
              </a:ext>
            </a:extLst>
          </p:cNvPr>
          <p:cNvSpPr>
            <a:spLocks noGrp="1"/>
          </p:cNvSpPr>
          <p:nvPr>
            <p:ph idx="1"/>
          </p:nvPr>
        </p:nvSpPr>
        <p:spPr>
          <a:xfrm>
            <a:off x="838200" y="1825624"/>
            <a:ext cx="10515600" cy="4666615"/>
          </a:xfrm>
        </p:spPr>
        <p:txBody>
          <a:bodyPr>
            <a:normAutofit/>
          </a:bodyPr>
          <a:lstStyle/>
          <a:p>
            <a:r>
              <a:rPr lang="en-US" dirty="0"/>
              <a:t>Another way to approach the problem of converting text into a numerical representation.</a:t>
            </a:r>
          </a:p>
          <a:p>
            <a:r>
              <a:rPr lang="en-US" i="1" dirty="0"/>
              <a:t>TF–IDF </a:t>
            </a:r>
            <a:r>
              <a:rPr lang="en-US" dirty="0"/>
              <a:t>measures how often a word occurs in each document, weighted according to how many documents that word occurs in.</a:t>
            </a:r>
          </a:p>
          <a:p>
            <a:r>
              <a:rPr lang="en-US" dirty="0"/>
              <a:t>Words that occur in a few documents are given more weight than words that occur in many documents</a:t>
            </a:r>
          </a:p>
          <a:p>
            <a:r>
              <a:rPr lang="en-US" dirty="0"/>
              <a:t>In practice, a word like “the” would be weighted very low.</a:t>
            </a:r>
          </a:p>
          <a:p>
            <a:r>
              <a:rPr lang="en-US" dirty="0"/>
              <a:t>TF–IDF helps find documents that share similar topics.</a:t>
            </a:r>
            <a:endParaRPr lang="en-US" b="1" dirty="0"/>
          </a:p>
        </p:txBody>
      </p:sp>
    </p:spTree>
    <p:extLst>
      <p:ext uri="{BB962C8B-B14F-4D97-AF65-F5344CB8AC3E}">
        <p14:creationId xmlns:p14="http://schemas.microsoft.com/office/powerpoint/2010/main" val="11084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2">
                    <a:lumMod val="75000"/>
                  </a:schemeClr>
                </a:solidFill>
              </a:rPr>
              <a:t>Transformers (cont.)</a:t>
            </a:r>
            <a:endParaRPr kumimoji="1" lang="zh-CN" altLang="en-US" b="1" dirty="0">
              <a:solidFill>
                <a:schemeClr val="accent2">
                  <a:lumMod val="75000"/>
                </a:schemeClr>
              </a:solidFill>
              <a:latin typeface="+mn-lt"/>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3843" y="2747310"/>
            <a:ext cx="8592670" cy="3707278"/>
          </a:xfrm>
        </p:spPr>
      </p:pic>
      <p:sp>
        <p:nvSpPr>
          <p:cNvPr id="6" name="Content Placeholder 4"/>
          <p:cNvSpPr txBox="1">
            <a:spLocks/>
          </p:cNvSpPr>
          <p:nvPr/>
        </p:nvSpPr>
        <p:spPr>
          <a:xfrm>
            <a:off x="192740" y="1421747"/>
            <a:ext cx="11317941" cy="38226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This figure is a simple illustration. On the left is an input </a:t>
            </a:r>
            <a:r>
              <a:rPr lang="en-US" dirty="0" err="1"/>
              <a:t>DataFrame</a:t>
            </a:r>
            <a:r>
              <a:rPr lang="en-US" dirty="0"/>
              <a:t> with the column to be manipulated. On the right is the input </a:t>
            </a:r>
            <a:r>
              <a:rPr lang="en-US" dirty="0" err="1"/>
              <a:t>DataFrame</a:t>
            </a:r>
            <a:r>
              <a:rPr lang="en-US" dirty="0"/>
              <a:t> with a new column representing the output transformation.</a:t>
            </a:r>
          </a:p>
        </p:txBody>
      </p:sp>
    </p:spTree>
    <p:extLst>
      <p:ext uri="{BB962C8B-B14F-4D97-AF65-F5344CB8AC3E}">
        <p14:creationId xmlns:p14="http://schemas.microsoft.com/office/powerpoint/2010/main" val="35653814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7099-4DFD-4AB2-B24E-B063F1757166}"/>
              </a:ext>
            </a:extLst>
          </p:cNvPr>
          <p:cNvSpPr>
            <a:spLocks noGrp="1"/>
          </p:cNvSpPr>
          <p:nvPr>
            <p:ph type="title"/>
          </p:nvPr>
        </p:nvSpPr>
        <p:spPr/>
        <p:txBody>
          <a:bodyPr>
            <a:normAutofit/>
          </a:bodyPr>
          <a:lstStyle/>
          <a:p>
            <a:r>
              <a:rPr lang="en-US" b="1" dirty="0">
                <a:solidFill>
                  <a:schemeClr val="accent2">
                    <a:lumMod val="75000"/>
                  </a:schemeClr>
                </a:solidFill>
              </a:rPr>
              <a:t>TF-IDF(Cont.)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0626" y="1177956"/>
            <a:ext cx="3839111" cy="410584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81881"/>
            <a:ext cx="5696745" cy="126700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5449416"/>
            <a:ext cx="6555043" cy="859943"/>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90491" y="1589296"/>
            <a:ext cx="3143689" cy="1857634"/>
          </a:xfrm>
          <a:prstGeom prst="rect">
            <a:avLst/>
          </a:prstGeom>
        </p:spPr>
      </p:pic>
      <p:pic>
        <p:nvPicPr>
          <p:cNvPr id="4" name="Content Placeholder 3"/>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606514" y="1615720"/>
            <a:ext cx="3267531" cy="2543530"/>
          </a:xfrm>
        </p:spPr>
      </p:pic>
    </p:spTree>
    <p:extLst>
      <p:ext uri="{BB962C8B-B14F-4D97-AF65-F5344CB8AC3E}">
        <p14:creationId xmlns:p14="http://schemas.microsoft.com/office/powerpoint/2010/main" val="22890717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7099-4DFD-4AB2-B24E-B063F1757166}"/>
              </a:ext>
            </a:extLst>
          </p:cNvPr>
          <p:cNvSpPr>
            <a:spLocks noGrp="1"/>
          </p:cNvSpPr>
          <p:nvPr>
            <p:ph type="title"/>
          </p:nvPr>
        </p:nvSpPr>
        <p:spPr/>
        <p:txBody>
          <a:bodyPr>
            <a:normAutofit/>
          </a:bodyPr>
          <a:lstStyle/>
          <a:p>
            <a:r>
              <a:rPr lang="en-US" b="1" dirty="0">
                <a:solidFill>
                  <a:schemeClr val="accent2">
                    <a:lumMod val="75000"/>
                  </a:schemeClr>
                </a:solidFill>
              </a:rPr>
              <a:t>Word2Vec</a:t>
            </a:r>
            <a:endParaRPr lang="en-US" dirty="0"/>
          </a:p>
        </p:txBody>
      </p:sp>
      <p:sp>
        <p:nvSpPr>
          <p:cNvPr id="3" name="Content Placeholder 2">
            <a:extLst>
              <a:ext uri="{FF2B5EF4-FFF2-40B4-BE49-F238E27FC236}">
                <a16:creationId xmlns:a16="http://schemas.microsoft.com/office/drawing/2014/main" id="{A3491A5E-CA85-4F15-93A7-E2389A0B9DB7}"/>
              </a:ext>
            </a:extLst>
          </p:cNvPr>
          <p:cNvSpPr>
            <a:spLocks noGrp="1"/>
          </p:cNvSpPr>
          <p:nvPr>
            <p:ph idx="1"/>
          </p:nvPr>
        </p:nvSpPr>
        <p:spPr>
          <a:xfrm>
            <a:off x="838200" y="1825624"/>
            <a:ext cx="10515600" cy="4666615"/>
          </a:xfrm>
        </p:spPr>
        <p:txBody>
          <a:bodyPr>
            <a:normAutofit/>
          </a:bodyPr>
          <a:lstStyle/>
          <a:p>
            <a:r>
              <a:rPr lang="en-US" dirty="0"/>
              <a:t>Word2Vec is a deep learning–based tool for computing a vector representation of a set of words</a:t>
            </a:r>
          </a:p>
          <a:p>
            <a:r>
              <a:rPr lang="en-US" dirty="0"/>
              <a:t>The goal is to have similar words close to one another in this vector space</a:t>
            </a:r>
          </a:p>
          <a:p>
            <a:r>
              <a:rPr lang="en-US" dirty="0"/>
              <a:t>Word2Vec is notable for capturing relationships between words based on their semantics</a:t>
            </a:r>
          </a:p>
          <a:p>
            <a:r>
              <a:rPr lang="en-US" dirty="0"/>
              <a:t>Word2Vec uses a technique called “skip-grams” to convert a sentence of words into a vector representation.</a:t>
            </a:r>
          </a:p>
        </p:txBody>
      </p:sp>
    </p:spTree>
    <p:extLst>
      <p:ext uri="{BB962C8B-B14F-4D97-AF65-F5344CB8AC3E}">
        <p14:creationId xmlns:p14="http://schemas.microsoft.com/office/powerpoint/2010/main" val="29930727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7099-4DFD-4AB2-B24E-B063F1757166}"/>
              </a:ext>
            </a:extLst>
          </p:cNvPr>
          <p:cNvSpPr>
            <a:spLocks noGrp="1"/>
          </p:cNvSpPr>
          <p:nvPr>
            <p:ph type="title"/>
          </p:nvPr>
        </p:nvSpPr>
        <p:spPr/>
        <p:txBody>
          <a:bodyPr>
            <a:normAutofit/>
          </a:bodyPr>
          <a:lstStyle/>
          <a:p>
            <a:r>
              <a:rPr lang="en-US" b="1" dirty="0">
                <a:solidFill>
                  <a:schemeClr val="accent2">
                    <a:lumMod val="75000"/>
                  </a:schemeClr>
                </a:solidFill>
              </a:rPr>
              <a:t>Word2Vec (Cont.)</a:t>
            </a:r>
            <a:endParaRPr lang="en-US" dirty="0"/>
          </a:p>
        </p:txBody>
      </p:sp>
      <p:sp>
        <p:nvSpPr>
          <p:cNvPr id="3" name="Content Placeholder 2">
            <a:extLst>
              <a:ext uri="{FF2B5EF4-FFF2-40B4-BE49-F238E27FC236}">
                <a16:creationId xmlns:a16="http://schemas.microsoft.com/office/drawing/2014/main" id="{A3491A5E-CA85-4F15-93A7-E2389A0B9DB7}"/>
              </a:ext>
            </a:extLst>
          </p:cNvPr>
          <p:cNvSpPr>
            <a:spLocks noGrp="1"/>
          </p:cNvSpPr>
          <p:nvPr>
            <p:ph idx="1"/>
          </p:nvPr>
        </p:nvSpPr>
        <p:spPr>
          <a:xfrm>
            <a:off x="838200" y="1825624"/>
            <a:ext cx="10515600" cy="4666615"/>
          </a:xfrm>
        </p:spPr>
        <p:txBody>
          <a:bodyPr>
            <a:normAutofit/>
          </a:bodyPr>
          <a:lstStyle/>
          <a:p>
            <a:r>
              <a:rPr lang="en-US" dirty="0"/>
              <a:t>Steps for converting a sentence of words into a vector representation</a:t>
            </a:r>
            <a:br>
              <a:rPr lang="en-US" dirty="0"/>
            </a:br>
            <a:endParaRPr lang="en-US" dirty="0"/>
          </a:p>
          <a:p>
            <a:pPr lvl="1"/>
            <a:r>
              <a:rPr lang="en-US" sz="2800" dirty="0"/>
              <a:t>Builds a vocabulary</a:t>
            </a:r>
          </a:p>
          <a:p>
            <a:pPr lvl="1"/>
            <a:r>
              <a:rPr lang="en-US" sz="2800" dirty="0"/>
              <a:t> Removes a token</a:t>
            </a:r>
          </a:p>
          <a:p>
            <a:pPr lvl="1"/>
            <a:r>
              <a:rPr lang="en-US" sz="2800" dirty="0"/>
              <a:t>Trains the model to predict the missing token in the “n-gram” representation.</a:t>
            </a:r>
          </a:p>
        </p:txBody>
      </p:sp>
    </p:spTree>
    <p:extLst>
      <p:ext uri="{BB962C8B-B14F-4D97-AF65-F5344CB8AC3E}">
        <p14:creationId xmlns:p14="http://schemas.microsoft.com/office/powerpoint/2010/main" val="3804598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solidFill>
                  <a:schemeClr val="accent2">
                    <a:lumMod val="75000"/>
                  </a:schemeClr>
                </a:solidFill>
              </a:rPr>
              <a:t>Feature Manipulation</a:t>
            </a:r>
            <a:endParaRPr kumimoji="1" lang="zh-CN" altLang="en-US" dirty="0">
              <a:solidFill>
                <a:schemeClr val="accent2">
                  <a:lumMod val="75000"/>
                </a:schemeClr>
              </a:solidFill>
            </a:endParaRPr>
          </a:p>
        </p:txBody>
      </p:sp>
      <p:sp>
        <p:nvSpPr>
          <p:cNvPr id="3" name="内容占位符 2"/>
          <p:cNvSpPr>
            <a:spLocks noGrp="1"/>
          </p:cNvSpPr>
          <p:nvPr>
            <p:ph idx="1"/>
          </p:nvPr>
        </p:nvSpPr>
        <p:spPr/>
        <p:txBody>
          <a:bodyPr/>
          <a:lstStyle/>
          <a:p>
            <a:r>
              <a:rPr lang="en-US" dirty="0"/>
              <a:t>PCA</a:t>
            </a:r>
          </a:p>
          <a:p>
            <a:r>
              <a:rPr lang="en-US" dirty="0"/>
              <a:t>Interaction</a:t>
            </a:r>
          </a:p>
          <a:p>
            <a:r>
              <a:rPr lang="en-US" dirty="0"/>
              <a:t>Polynomial Expansion</a:t>
            </a:r>
            <a:endParaRPr kumimoji="1" lang="zh-CN" altLang="en-US" dirty="0"/>
          </a:p>
        </p:txBody>
      </p:sp>
    </p:spTree>
    <p:extLst>
      <p:ext uri="{BB962C8B-B14F-4D97-AF65-F5344CB8AC3E}">
        <p14:creationId xmlns:p14="http://schemas.microsoft.com/office/powerpoint/2010/main" val="31680528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solidFill>
                  <a:schemeClr val="accent2">
                    <a:lumMod val="75000"/>
                  </a:schemeClr>
                </a:solidFill>
              </a:rPr>
              <a:t>Principal Component Analysis (PCA)</a:t>
            </a:r>
            <a:endParaRPr kumimoji="1" lang="zh-CN" altLang="en-US" dirty="0">
              <a:solidFill>
                <a:schemeClr val="accent2">
                  <a:lumMod val="75000"/>
                </a:schemeClr>
              </a:solidFill>
            </a:endParaRPr>
          </a:p>
        </p:txBody>
      </p:sp>
      <p:sp>
        <p:nvSpPr>
          <p:cNvPr id="3" name="内容占位符 2"/>
          <p:cNvSpPr>
            <a:spLocks noGrp="1"/>
          </p:cNvSpPr>
          <p:nvPr>
            <p:ph idx="1"/>
          </p:nvPr>
        </p:nvSpPr>
        <p:spPr/>
        <p:txBody>
          <a:bodyPr/>
          <a:lstStyle/>
          <a:p>
            <a:r>
              <a:rPr lang="en-US" dirty="0"/>
              <a:t>Principal Components Analysis (PCA) is a mathematical technique for finding the most important aspects of our data (the principal components).</a:t>
            </a:r>
          </a:p>
          <a:p>
            <a:r>
              <a:rPr lang="en-US" dirty="0"/>
              <a:t>It changes the feature representation of our data by creating a new set of features (“aspects”).</a:t>
            </a:r>
          </a:p>
          <a:p>
            <a:r>
              <a:rPr lang="en-US" dirty="0"/>
              <a:t>Each new feature is a combination of the original features.</a:t>
            </a:r>
          </a:p>
          <a:p>
            <a:r>
              <a:rPr kumimoji="1" lang="en-US" altLang="zh-CN" dirty="0"/>
              <a:t>PCA is useful when we have a large input dataset is large and want to reduce the number of features.</a:t>
            </a:r>
            <a:endParaRPr kumimoji="1" lang="zh-CN" altLang="en-US" dirty="0"/>
          </a:p>
        </p:txBody>
      </p:sp>
    </p:spTree>
    <p:extLst>
      <p:ext uri="{BB962C8B-B14F-4D97-AF65-F5344CB8AC3E}">
        <p14:creationId xmlns:p14="http://schemas.microsoft.com/office/powerpoint/2010/main" val="40375506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solidFill>
                  <a:schemeClr val="accent2">
                    <a:lumMod val="75000"/>
                  </a:schemeClr>
                </a:solidFill>
              </a:rPr>
              <a:t>Interaction</a:t>
            </a:r>
            <a:endParaRPr kumimoji="1" lang="zh-CN" altLang="en-US" dirty="0">
              <a:solidFill>
                <a:schemeClr val="accent2">
                  <a:lumMod val="75000"/>
                </a:schemeClr>
              </a:solidFill>
            </a:endParaRPr>
          </a:p>
        </p:txBody>
      </p:sp>
      <p:sp>
        <p:nvSpPr>
          <p:cNvPr id="3" name="内容占位符 2"/>
          <p:cNvSpPr>
            <a:spLocks noGrp="1"/>
          </p:cNvSpPr>
          <p:nvPr>
            <p:ph idx="1"/>
          </p:nvPr>
        </p:nvSpPr>
        <p:spPr/>
        <p:txBody>
          <a:bodyPr/>
          <a:lstStyle/>
          <a:p>
            <a:r>
              <a:rPr lang="en-US" dirty="0"/>
              <a:t>The feature transformer </a:t>
            </a:r>
            <a:r>
              <a:rPr lang="en-US" b="1" dirty="0"/>
              <a:t>Interaction</a:t>
            </a:r>
            <a:r>
              <a:rPr lang="en-US" dirty="0"/>
              <a:t> allows to create an interaction between two variables manually.</a:t>
            </a:r>
          </a:p>
          <a:p>
            <a:r>
              <a:rPr lang="en-US" dirty="0"/>
              <a:t>It just multiplies the two features together—something that a typical linear model would not do for every possible pair of features.</a:t>
            </a:r>
          </a:p>
          <a:p>
            <a:r>
              <a:rPr lang="en-US" dirty="0"/>
              <a:t>Currently only available directly in Scala but can be called from any language using the </a:t>
            </a:r>
            <a:r>
              <a:rPr lang="en-US" dirty="0" err="1"/>
              <a:t>RFormula</a:t>
            </a:r>
            <a:r>
              <a:rPr lang="en-US" dirty="0"/>
              <a:t>.</a:t>
            </a:r>
            <a:endParaRPr kumimoji="1" lang="zh-CN" altLang="en-US" dirty="0"/>
          </a:p>
        </p:txBody>
      </p:sp>
    </p:spTree>
    <p:extLst>
      <p:ext uri="{BB962C8B-B14F-4D97-AF65-F5344CB8AC3E}">
        <p14:creationId xmlns:p14="http://schemas.microsoft.com/office/powerpoint/2010/main" val="33937310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solidFill>
                  <a:schemeClr val="accent2">
                    <a:lumMod val="75000"/>
                  </a:schemeClr>
                </a:solidFill>
              </a:rPr>
              <a:t>Polynomial Expansion</a:t>
            </a:r>
            <a:endParaRPr kumimoji="1" lang="zh-CN" altLang="en-US" dirty="0">
              <a:solidFill>
                <a:schemeClr val="accent2">
                  <a:lumMod val="75000"/>
                </a:schemeClr>
              </a:solidFill>
            </a:endParaRPr>
          </a:p>
        </p:txBody>
      </p:sp>
      <p:sp>
        <p:nvSpPr>
          <p:cNvPr id="3" name="内容占位符 2"/>
          <p:cNvSpPr>
            <a:spLocks noGrp="1"/>
          </p:cNvSpPr>
          <p:nvPr>
            <p:ph idx="1"/>
          </p:nvPr>
        </p:nvSpPr>
        <p:spPr/>
        <p:txBody>
          <a:bodyPr/>
          <a:lstStyle/>
          <a:p>
            <a:r>
              <a:rPr lang="en-US" dirty="0"/>
              <a:t>Polynomial expansion is used to generate interaction variables of all the input columns.</a:t>
            </a:r>
          </a:p>
          <a:p>
            <a:r>
              <a:rPr lang="en-US" dirty="0"/>
              <a:t>For a degree-2 polynomial, Spark takes every value in feature vector, multiplies it by every other value in the feature vector, and then stores the results as features</a:t>
            </a:r>
          </a:p>
          <a:p>
            <a:r>
              <a:rPr lang="en-US" dirty="0"/>
              <a:t>For instance, if we have two input features, we’ll get four output features if we use a second degree polynomial (2x2).</a:t>
            </a:r>
            <a:endParaRPr kumimoji="1" lang="zh-CN" altLang="en-US" dirty="0"/>
          </a:p>
        </p:txBody>
      </p:sp>
    </p:spTree>
    <p:extLst>
      <p:ext uri="{BB962C8B-B14F-4D97-AF65-F5344CB8AC3E}">
        <p14:creationId xmlns:p14="http://schemas.microsoft.com/office/powerpoint/2010/main" val="38945406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solidFill>
                  <a:schemeClr val="accent2">
                    <a:lumMod val="75000"/>
                  </a:schemeClr>
                </a:solidFill>
              </a:rPr>
              <a:t>Feature Selection</a:t>
            </a:r>
            <a:endParaRPr kumimoji="1" lang="zh-CN" altLang="en-US" b="1" dirty="0">
              <a:solidFill>
                <a:schemeClr val="accent2">
                  <a:lumMod val="75000"/>
                </a:schemeClr>
              </a:solidFill>
            </a:endParaRPr>
          </a:p>
        </p:txBody>
      </p:sp>
      <p:sp>
        <p:nvSpPr>
          <p:cNvPr id="3" name="内容占位符 2"/>
          <p:cNvSpPr>
            <a:spLocks noGrp="1"/>
          </p:cNvSpPr>
          <p:nvPr>
            <p:ph idx="1"/>
          </p:nvPr>
        </p:nvSpPr>
        <p:spPr/>
        <p:txBody>
          <a:bodyPr/>
          <a:lstStyle/>
          <a:p>
            <a:r>
              <a:rPr lang="en-US" dirty="0"/>
              <a:t>Feature selection is the process of selecting a smaller subset from large range of possible features.</a:t>
            </a:r>
          </a:p>
          <a:p>
            <a:r>
              <a:rPr lang="en-US" b="1" dirty="0" err="1"/>
              <a:t>ChiSqSelector</a:t>
            </a:r>
            <a:r>
              <a:rPr lang="en-US" dirty="0"/>
              <a:t> leverages a statistical test to identify features that are not independent from the label we are trying to predict, and drop the uncorrelated features.</a:t>
            </a:r>
          </a:p>
          <a:p>
            <a:r>
              <a:rPr kumimoji="1" lang="en-US" altLang="zh-CN" dirty="0"/>
              <a:t>This method is based on Chi-</a:t>
            </a:r>
            <a:r>
              <a:rPr kumimoji="1" lang="en-US" altLang="zh-CN" dirty="0" err="1"/>
              <a:t>Sqauare</a:t>
            </a:r>
            <a:r>
              <a:rPr kumimoji="1" lang="en-US" altLang="zh-CN" dirty="0"/>
              <a:t> Test.</a:t>
            </a:r>
          </a:p>
          <a:p>
            <a:r>
              <a:rPr kumimoji="1" lang="en-US" altLang="zh-CN" dirty="0"/>
              <a:t>Several ways of picking up best features : using </a:t>
            </a:r>
            <a:r>
              <a:rPr kumimoji="1" lang="en-US" altLang="zh-CN" b="1" dirty="0" err="1"/>
              <a:t>numTopFeatures</a:t>
            </a:r>
            <a:r>
              <a:rPr kumimoji="1" lang="en-US" altLang="zh-CN" dirty="0"/>
              <a:t> method, </a:t>
            </a:r>
            <a:r>
              <a:rPr kumimoji="1" lang="en-US" altLang="zh-CN" b="1" dirty="0"/>
              <a:t>percentile</a:t>
            </a:r>
            <a:r>
              <a:rPr kumimoji="1" lang="en-US" altLang="zh-CN" dirty="0"/>
              <a:t> and </a:t>
            </a:r>
            <a:r>
              <a:rPr kumimoji="1" lang="en-US" altLang="zh-CN" b="1" dirty="0" err="1"/>
              <a:t>fpr</a:t>
            </a:r>
            <a:endParaRPr kumimoji="1" lang="zh-CN" altLang="en-US" b="1" dirty="0"/>
          </a:p>
        </p:txBody>
      </p:sp>
    </p:spTree>
    <p:extLst>
      <p:ext uri="{BB962C8B-B14F-4D97-AF65-F5344CB8AC3E}">
        <p14:creationId xmlns:p14="http://schemas.microsoft.com/office/powerpoint/2010/main" val="13853582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solidFill>
                  <a:schemeClr val="accent2">
                    <a:lumMod val="75000"/>
                  </a:schemeClr>
                </a:solidFill>
              </a:rPr>
              <a:t>Advanced Topics </a:t>
            </a:r>
            <a:endParaRPr kumimoji="1" lang="zh-CN" altLang="en-US" b="1" dirty="0">
              <a:solidFill>
                <a:schemeClr val="accent2">
                  <a:lumMod val="75000"/>
                </a:schemeClr>
              </a:solidFill>
            </a:endParaRPr>
          </a:p>
        </p:txBody>
      </p:sp>
      <p:sp>
        <p:nvSpPr>
          <p:cNvPr id="3" name="内容占位符 2"/>
          <p:cNvSpPr>
            <a:spLocks noGrp="1"/>
          </p:cNvSpPr>
          <p:nvPr>
            <p:ph idx="1"/>
          </p:nvPr>
        </p:nvSpPr>
        <p:spPr/>
        <p:txBody>
          <a:bodyPr/>
          <a:lstStyle/>
          <a:p>
            <a:r>
              <a:rPr kumimoji="1" lang="en-US" altLang="zh-CN" b="1" dirty="0"/>
              <a:t>Persisting Transformers: </a:t>
            </a:r>
            <a:r>
              <a:rPr kumimoji="1" lang="en-US" altLang="zh-CN" dirty="0"/>
              <a:t>To persist a transformer we can write method on the fitted transformer and specify the disk location to write it.</a:t>
            </a:r>
            <a:endParaRPr kumimoji="1" lang="en-US" altLang="zh-CN" b="1" dirty="0"/>
          </a:p>
          <a:p>
            <a:r>
              <a:rPr kumimoji="1" lang="en-US" altLang="zh-CN" b="1" dirty="0"/>
              <a:t>Writing a custom transformer: </a:t>
            </a:r>
            <a:r>
              <a:rPr kumimoji="1" lang="en-US" altLang="zh-CN" dirty="0"/>
              <a:t> Custom transformers are valuable when we have to encode our own business logic to fit into the ML pipeline</a:t>
            </a:r>
            <a:endParaRPr kumimoji="1" lang="zh-CN" altLang="en-US" dirty="0"/>
          </a:p>
        </p:txBody>
      </p:sp>
    </p:spTree>
    <p:extLst>
      <p:ext uri="{BB962C8B-B14F-4D97-AF65-F5344CB8AC3E}">
        <p14:creationId xmlns:p14="http://schemas.microsoft.com/office/powerpoint/2010/main" val="3275251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2">
                    <a:lumMod val="75000"/>
                  </a:schemeClr>
                </a:solidFill>
              </a:rPr>
              <a:t>Transformers (cont.)</a:t>
            </a:r>
            <a:endParaRPr kumimoji="1" lang="zh-CN" altLang="en-US" b="1" dirty="0">
              <a:solidFill>
                <a:schemeClr val="accent2">
                  <a:lumMod val="75000"/>
                </a:schemeClr>
              </a:solidFill>
              <a:latin typeface="+mn-lt"/>
            </a:endParaRPr>
          </a:p>
        </p:txBody>
      </p:sp>
      <p:sp>
        <p:nvSpPr>
          <p:cNvPr id="6" name="文本框 5"/>
          <p:cNvSpPr txBox="1"/>
          <p:nvPr/>
        </p:nvSpPr>
        <p:spPr>
          <a:xfrm>
            <a:off x="470647" y="1502582"/>
            <a:ext cx="11250706" cy="523220"/>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t>Tokenizer</a:t>
            </a:r>
            <a:r>
              <a:rPr kumimoji="1" lang="zh-CN" altLang="en-US" sz="2800" dirty="0"/>
              <a:t> </a:t>
            </a:r>
            <a:r>
              <a:rPr kumimoji="1" lang="en-US" altLang="zh-CN" sz="2800" dirty="0"/>
              <a:t>: </a:t>
            </a:r>
            <a:r>
              <a:rPr lang="en-US" sz="2800" dirty="0"/>
              <a:t>It tokenizes a string, splitting on a given character</a:t>
            </a:r>
          </a:p>
        </p:txBody>
      </p:sp>
      <p:pic>
        <p:nvPicPr>
          <p:cNvPr id="7" name="内容占位符 4">
            <a:extLst>
              <a:ext uri="{FF2B5EF4-FFF2-40B4-BE49-F238E27FC236}">
                <a16:creationId xmlns:a16="http://schemas.microsoft.com/office/drawing/2014/main" id="{325B84B5-2C25-4524-A993-10DBA688EC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1621" y="2114361"/>
            <a:ext cx="8483600" cy="4114800"/>
          </a:xfrm>
        </p:spPr>
      </p:pic>
    </p:spTree>
    <p:extLst>
      <p:ext uri="{BB962C8B-B14F-4D97-AF65-F5344CB8AC3E}">
        <p14:creationId xmlns:p14="http://schemas.microsoft.com/office/powerpoint/2010/main" val="1283321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2">
                    <a:lumMod val="75000"/>
                  </a:schemeClr>
                </a:solidFill>
              </a:rPr>
              <a:t>Estimators for Preprocessing</a:t>
            </a:r>
            <a:endParaRPr kumimoji="1" lang="zh-CN" altLang="en-US" b="1" dirty="0">
              <a:solidFill>
                <a:schemeClr val="accent2">
                  <a:lumMod val="75000"/>
                </a:schemeClr>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9890" y="2743947"/>
            <a:ext cx="8474039" cy="3653348"/>
          </a:xfrm>
          <a:prstGeom prst="rect">
            <a:avLst/>
          </a:prstGeom>
        </p:spPr>
      </p:pic>
      <p:sp>
        <p:nvSpPr>
          <p:cNvPr id="3" name="Rectangle 2"/>
          <p:cNvSpPr/>
          <p:nvPr/>
        </p:nvSpPr>
        <p:spPr>
          <a:xfrm>
            <a:off x="923962" y="1478654"/>
            <a:ext cx="10058399" cy="1200329"/>
          </a:xfrm>
          <a:prstGeom prst="rect">
            <a:avLst/>
          </a:prstGeom>
        </p:spPr>
        <p:txBody>
          <a:bodyPr wrap="square">
            <a:spAutoFit/>
          </a:bodyPr>
          <a:lstStyle/>
          <a:p>
            <a:pPr marL="800100" lvl="1" indent="-342900">
              <a:buFont typeface="Arial" panose="020B0604020202020204" pitchFamily="34" charset="0"/>
              <a:buChar char="•"/>
            </a:pPr>
            <a:r>
              <a:rPr lang="en-US" sz="2400" dirty="0"/>
              <a:t>This figure is a simple illustration of an estimator fitting to a particular input dataset, generating a transformer that is then applied to the input dataset to append a new column (of the transformed data).</a:t>
            </a:r>
          </a:p>
        </p:txBody>
      </p:sp>
    </p:spTree>
    <p:extLst>
      <p:ext uri="{BB962C8B-B14F-4D97-AF65-F5344CB8AC3E}">
        <p14:creationId xmlns:p14="http://schemas.microsoft.com/office/powerpoint/2010/main" val="1964206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2">
                    <a:lumMod val="75000"/>
                  </a:schemeClr>
                </a:solidFill>
              </a:rPr>
              <a:t>Estimators for Preprocessing (cont.)</a:t>
            </a:r>
            <a:endParaRPr kumimoji="1" lang="zh-CN" altLang="en-US" b="1" dirty="0">
              <a:solidFill>
                <a:schemeClr val="accent2">
                  <a:lumMod val="75000"/>
                </a:schemeClr>
              </a:solidFill>
            </a:endParaRPr>
          </a:p>
        </p:txBody>
      </p:sp>
      <p:pic>
        <p:nvPicPr>
          <p:cNvPr id="3" name="Picture 2"/>
          <p:cNvPicPr>
            <a:picLocks noChangeAspect="1"/>
          </p:cNvPicPr>
          <p:nvPr/>
        </p:nvPicPr>
        <p:blipFill>
          <a:blip r:embed="rId2"/>
          <a:stretch>
            <a:fillRect/>
          </a:stretch>
        </p:blipFill>
        <p:spPr>
          <a:xfrm>
            <a:off x="1881187" y="3546383"/>
            <a:ext cx="6600825" cy="2562225"/>
          </a:xfrm>
          <a:prstGeom prst="rect">
            <a:avLst/>
          </a:prstGeom>
        </p:spPr>
      </p:pic>
      <p:sp>
        <p:nvSpPr>
          <p:cNvPr id="4" name="Rectangle 3"/>
          <p:cNvSpPr/>
          <p:nvPr/>
        </p:nvSpPr>
        <p:spPr>
          <a:xfrm>
            <a:off x="986116" y="1715385"/>
            <a:ext cx="10367684" cy="1569660"/>
          </a:xfrm>
          <a:prstGeom prst="rect">
            <a:avLst/>
          </a:prstGeom>
        </p:spPr>
        <p:txBody>
          <a:bodyPr wrap="square">
            <a:spAutoFit/>
          </a:bodyPr>
          <a:lstStyle/>
          <a:p>
            <a:pPr marL="342900" indent="-342900">
              <a:buFont typeface="Arial" panose="020B0604020202020204" pitchFamily="34" charset="0"/>
              <a:buChar char="•"/>
            </a:pPr>
            <a:r>
              <a:rPr lang="en-US" sz="2400" dirty="0"/>
              <a:t>An example of estimator is the </a:t>
            </a:r>
            <a:r>
              <a:rPr lang="en-US" sz="2400" i="1" dirty="0" err="1"/>
              <a:t>StandardScaler</a:t>
            </a:r>
            <a:r>
              <a:rPr lang="en-US" sz="2400" dirty="0"/>
              <a:t>, which scales your input column according to the range of values in that column to have a zero mean and a variance of 1 in each dimension. For that reason it must first perform a pass over the data to create the transformer.</a:t>
            </a:r>
          </a:p>
        </p:txBody>
      </p:sp>
    </p:spTree>
    <p:extLst>
      <p:ext uri="{BB962C8B-B14F-4D97-AF65-F5344CB8AC3E}">
        <p14:creationId xmlns:p14="http://schemas.microsoft.com/office/powerpoint/2010/main" val="1202875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2">
                    <a:lumMod val="75000"/>
                  </a:schemeClr>
                </a:solidFill>
              </a:rPr>
              <a:t>High-Level Transformers</a:t>
            </a:r>
            <a:endParaRPr kumimoji="1" lang="zh-CN" altLang="en-US" b="1" dirty="0">
              <a:solidFill>
                <a:schemeClr val="accent2">
                  <a:lumMod val="75000"/>
                </a:schemeClr>
              </a:solidFill>
            </a:endParaRPr>
          </a:p>
        </p:txBody>
      </p:sp>
      <p:sp>
        <p:nvSpPr>
          <p:cNvPr id="3" name="内容占位符 2"/>
          <p:cNvSpPr>
            <a:spLocks noGrp="1"/>
          </p:cNvSpPr>
          <p:nvPr>
            <p:ph idx="1"/>
          </p:nvPr>
        </p:nvSpPr>
        <p:spPr/>
        <p:txBody>
          <a:bodyPr>
            <a:normAutofit/>
          </a:bodyPr>
          <a:lstStyle/>
          <a:p>
            <a:r>
              <a:rPr lang="en-US" dirty="0"/>
              <a:t>High-level allow you to concisely specify a number of transformations in one. </a:t>
            </a:r>
          </a:p>
          <a:p>
            <a:r>
              <a:rPr lang="en-US" dirty="0"/>
              <a:t>Allow you to avoid doing data manipulations or transformations one by one. </a:t>
            </a:r>
          </a:p>
          <a:p>
            <a:r>
              <a:rPr lang="en-US" dirty="0"/>
              <a:t>In general, you should try to use the highest level transformers you can, in order to minimize the risk of error and help you focus on the business problem instead of the smaller details of implementation. </a:t>
            </a:r>
            <a:endParaRPr lang="en-US" altLang="zh-CN" dirty="0">
              <a:solidFill>
                <a:schemeClr val="bg1">
                  <a:lumMod val="95000"/>
                </a:schemeClr>
              </a:solidFill>
            </a:endParaRPr>
          </a:p>
        </p:txBody>
      </p:sp>
    </p:spTree>
    <p:extLst>
      <p:ext uri="{BB962C8B-B14F-4D97-AF65-F5344CB8AC3E}">
        <p14:creationId xmlns:p14="http://schemas.microsoft.com/office/powerpoint/2010/main" val="9239846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947</TotalTime>
  <Words>2693</Words>
  <Application>Microsoft Office PowerPoint</Application>
  <PresentationFormat>Widescreen</PresentationFormat>
  <Paragraphs>240</Paragraphs>
  <Slides>58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宋体</vt:lpstr>
      <vt:lpstr>Arial</vt:lpstr>
      <vt:lpstr>Calibri</vt:lpstr>
      <vt:lpstr>Calibri Light</vt:lpstr>
      <vt:lpstr>Helvetica Neue</vt:lpstr>
      <vt:lpstr>Office 主题</vt:lpstr>
      <vt:lpstr>Chapter 25</vt:lpstr>
      <vt:lpstr>Outline</vt:lpstr>
      <vt:lpstr>Transformers</vt:lpstr>
      <vt:lpstr>PowerPoint Presentation</vt:lpstr>
      <vt:lpstr>Transformers (cont.)</vt:lpstr>
      <vt:lpstr>Transformers (cont.)</vt:lpstr>
      <vt:lpstr>Estimators for Preprocessing</vt:lpstr>
      <vt:lpstr>Estimators for Preprocessing (cont.)</vt:lpstr>
      <vt:lpstr>High-Level Transformers</vt:lpstr>
      <vt:lpstr>High-Level Transformers</vt:lpstr>
      <vt:lpstr>RFormula</vt:lpstr>
      <vt:lpstr>High-Level Transformers (cont.)</vt:lpstr>
      <vt:lpstr>SQL Transformers</vt:lpstr>
      <vt:lpstr>SQL Transformers (cont.)</vt:lpstr>
      <vt:lpstr>High-Level Transformers (cont.)</vt:lpstr>
      <vt:lpstr>VectorAssembler</vt:lpstr>
      <vt:lpstr>VectorAssembler (cont.)</vt:lpstr>
      <vt:lpstr>Working with Continuous Features</vt:lpstr>
      <vt:lpstr>Bucketing</vt:lpstr>
      <vt:lpstr>Bucketing(cont.)</vt:lpstr>
      <vt:lpstr>Bucketing(cont.)</vt:lpstr>
      <vt:lpstr>Bucketing(cont.)</vt:lpstr>
      <vt:lpstr>Bucketing(cont.)</vt:lpstr>
      <vt:lpstr>Bucketing(cont.)</vt:lpstr>
      <vt:lpstr>Working with Continuous Features</vt:lpstr>
      <vt:lpstr>Scaling and Normalization</vt:lpstr>
      <vt:lpstr>Scaling and Normalization (cont.)</vt:lpstr>
      <vt:lpstr>Working with Continuous Features</vt:lpstr>
      <vt:lpstr>StandardScaler</vt:lpstr>
      <vt:lpstr>StandardScaler (cont.)</vt:lpstr>
      <vt:lpstr>StandardScaler (cont.)</vt:lpstr>
      <vt:lpstr>StandardScaler (cont.)</vt:lpstr>
      <vt:lpstr>StandardScaler (cont.)</vt:lpstr>
      <vt:lpstr>StandardScaler (cont.)</vt:lpstr>
      <vt:lpstr>StandardScaler (cont.)</vt:lpstr>
      <vt:lpstr>Working with Categorical Features</vt:lpstr>
      <vt:lpstr>StringIndexer</vt:lpstr>
      <vt:lpstr>Converting Indexed Values Back to Text</vt:lpstr>
      <vt:lpstr>Indexing in Vectors</vt:lpstr>
      <vt:lpstr>One –Hot Encoding</vt:lpstr>
      <vt:lpstr>Text Data Transformers</vt:lpstr>
      <vt:lpstr>Tokenizing Text</vt:lpstr>
      <vt:lpstr>Tokenizing Text(contd.)</vt:lpstr>
      <vt:lpstr>Removing Common Words</vt:lpstr>
      <vt:lpstr>Creating Word Combinations</vt:lpstr>
      <vt:lpstr>Creating Word Combinations</vt:lpstr>
      <vt:lpstr>Converting words into numerical Representations</vt:lpstr>
      <vt:lpstr>Converting words into numerical Representations(cont.)</vt:lpstr>
      <vt:lpstr>Term Frequency-inverse document frequency(TF-IDF)</vt:lpstr>
      <vt:lpstr>TF-IDF(Cont.)</vt:lpstr>
      <vt:lpstr>Word2Vec</vt:lpstr>
      <vt:lpstr>Word2Vec (Cont.)</vt:lpstr>
      <vt:lpstr>Feature Manipulation</vt:lpstr>
      <vt:lpstr>Principal Component Analysis (PCA)</vt:lpstr>
      <vt:lpstr>Interaction</vt:lpstr>
      <vt:lpstr>Polynomial Expansion</vt:lpstr>
      <vt:lpstr>Feature Selection</vt:lpstr>
      <vt:lpstr>Advanced Topics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25  Preprocessing and Feature Engineering</dc:title>
  <dc:creator>1x8le.y@gmail.com</dc:creator>
  <cp:lastModifiedBy>Mazhar Sonet</cp:lastModifiedBy>
  <cp:revision>32</cp:revision>
  <dcterms:created xsi:type="dcterms:W3CDTF">2018-11-02T01:42:50Z</dcterms:created>
  <dcterms:modified xsi:type="dcterms:W3CDTF">2018-11-08T14:09:53Z</dcterms:modified>
</cp:coreProperties>
</file>