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96" r:id="rId3"/>
    <p:sldId id="298" r:id="rId4"/>
    <p:sldId id="297" r:id="rId5"/>
    <p:sldId id="313" r:id="rId6"/>
    <p:sldId id="315" r:id="rId7"/>
    <p:sldId id="299" r:id="rId8"/>
    <p:sldId id="301" r:id="rId9"/>
    <p:sldId id="302" r:id="rId10"/>
    <p:sldId id="303" r:id="rId11"/>
    <p:sldId id="300" r:id="rId12"/>
    <p:sldId id="309" r:id="rId13"/>
    <p:sldId id="310" r:id="rId14"/>
    <p:sldId id="311" r:id="rId15"/>
    <p:sldId id="312" r:id="rId16"/>
    <p:sldId id="317" r:id="rId17"/>
    <p:sldId id="304" r:id="rId18"/>
    <p:sldId id="318" r:id="rId19"/>
    <p:sldId id="319" r:id="rId20"/>
    <p:sldId id="320" r:id="rId21"/>
    <p:sldId id="321" r:id="rId22"/>
    <p:sldId id="305" r:id="rId23"/>
    <p:sldId id="32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D6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7189" autoAdjust="0"/>
  </p:normalViewPr>
  <p:slideViewPr>
    <p:cSldViewPr snapToGrid="0">
      <p:cViewPr>
        <p:scale>
          <a:sx n="75" d="100"/>
          <a:sy n="75" d="100"/>
        </p:scale>
        <p:origin x="19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C487A-5503-4EED-B089-86C3D9ADB582}" type="datetimeFigureOut">
              <a:rPr lang="zh-CN" altLang="en-US" smtClean="0"/>
              <a:t>2018-06-19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5C6D3-D357-43B4-BE84-EE9A9DB8F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91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5C6D3-D357-43B4-BE84-EE9A9DB8F4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7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5C6D3-D357-43B4-BE84-EE9A9DB8F4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7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5C6D3-D357-43B4-BE84-EE9A9DB8F4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66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5C6D3-D357-43B4-BE84-EE9A9DB8F4B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33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5C6D3-D357-43B4-BE84-EE9A9DB8F4B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83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"/>
            </a:pPr>
            <a:r>
              <a:rPr lang="zh-CN" altLang="zh-CN" sz="1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为顶点确定分区：</a:t>
            </a:r>
            <a:r>
              <a:rPr lang="en-US" altLang="zh-CN" sz="12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JanusGraph</a:t>
            </a:r>
            <a:r>
              <a:rPr lang="zh-CN" altLang="zh-CN" sz="1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通过配置好的</a:t>
            </a:r>
            <a:r>
              <a:rPr lang="en-US" altLang="zh-CN" sz="1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placement strategy</a:t>
            </a:r>
            <a:r>
              <a:rPr lang="zh-CN" altLang="zh-CN" sz="1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来控制</a:t>
            </a:r>
            <a:r>
              <a:rPr lang="en-US" altLang="zh-CN" sz="1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vertex-to-partition</a:t>
            </a:r>
            <a:r>
              <a:rPr lang="zh-CN" altLang="zh-CN" sz="1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的分配。</a:t>
            </a:r>
          </a:p>
          <a:p>
            <a:pPr marL="342900" lvl="0" indent="-34290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"/>
            </a:pPr>
            <a:r>
              <a:rPr lang="zh-CN" altLang="zh-CN" sz="1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默认策略：在相同事务中创建的顶点分配在相同分区上。 </a:t>
            </a:r>
            <a:endParaRPr lang="en-US" altLang="zh-CN" sz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"/>
            </a:pPr>
            <a:r>
              <a:rPr lang="zh-CN" altLang="zh-CN" sz="1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缺点：如果在一个事务中加载大量数据，会导致分配不平衡。</a:t>
            </a:r>
          </a:p>
          <a:p>
            <a:r>
              <a:rPr lang="zh-CN" altLang="zh-CN" sz="1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定制分配策略：实现</a:t>
            </a:r>
            <a:r>
              <a:rPr lang="en-US" altLang="zh-CN" sz="1200" dirty="0" err="1" smtClean="0">
                <a:latin typeface="Times New Roman" panose="02020603050405020304" pitchFamily="18" charset="0"/>
                <a:ea typeface="+mn-ea"/>
              </a:rPr>
              <a:t>IDPlacementStragegy</a:t>
            </a:r>
            <a:r>
              <a:rPr lang="zh-CN" altLang="zh-CN" sz="1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接口，并在通过配置文件的</a:t>
            </a:r>
            <a:r>
              <a:rPr lang="en-US" altLang="zh-CN" sz="1200" dirty="0" err="1" smtClean="0">
                <a:latin typeface="Times New Roman" panose="02020603050405020304" pitchFamily="18" charset="0"/>
                <a:ea typeface="+mn-ea"/>
              </a:rPr>
              <a:t>ids.placement</a:t>
            </a:r>
            <a:r>
              <a:rPr lang="zh-CN" altLang="zh-CN" sz="1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项进行注册。</a:t>
            </a:r>
            <a:endParaRPr lang="zh-CN" altLang="en-US" sz="1200" dirty="0" smtClean="0"/>
          </a:p>
          <a:p>
            <a:pPr marL="342900" lvl="0" indent="-34290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"/>
            </a:pPr>
            <a:endParaRPr lang="zh-CN" altLang="zh-CN" sz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5C6D3-D357-43B4-BE84-EE9A9DB8F4B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4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B51773-D081-474C-BFCC-7F91868F9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B09A1F4-8D29-441E-903D-6B0FDAACD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B24DD95-6E26-48F0-ADE2-6D02DA01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EC1B-6E6D-4955-A21B-00CAFF056D65}" type="datetimeFigureOut">
              <a:rPr lang="zh-CN" altLang="en-US" smtClean="0"/>
              <a:t>2018-06-19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26C0D10-607A-4EC1-8629-BDEEDFC8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CCBDA00-9AC1-45ED-A496-FFCDB5DD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B21-0AAA-40D5-BF8B-A3680B41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01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57C03D-00DF-4560-AA12-31109B65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1BC5E2D-968A-47F0-842A-2D7539FFA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46900DD-8149-4FFC-B2A7-62CCAC51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EC1B-6E6D-4955-A21B-00CAFF056D65}" type="datetimeFigureOut">
              <a:rPr lang="zh-CN" altLang="en-US" smtClean="0"/>
              <a:t>2018-06-19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00892CD-289F-4905-8EBA-10031620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562630A-214A-48A5-A949-001F47ED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B21-0AAA-40D5-BF8B-A3680B41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84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F7F89CE-23EF-4715-8B52-5C6284FD6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2D9B500-7CF8-45F2-A87E-5890D1D5A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2E9546-67CC-4F0F-8B5A-3EEB5B5B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EC1B-6E6D-4955-A21B-00CAFF056D65}" type="datetimeFigureOut">
              <a:rPr lang="zh-CN" altLang="en-US" smtClean="0"/>
              <a:t>2018-06-19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6E686D5-AD00-45E0-A3A6-C10FC8B3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EDE9C61-110C-4535-B1E5-16D4A02F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B21-0AAA-40D5-BF8B-A3680B41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3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B538C2-FB66-4C1E-B4F4-D15C2DC8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98440FE-07CD-4D55-A89A-4544CE834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AD3BEB-BD7C-4217-986E-FFC9F032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EC1B-6E6D-4955-A21B-00CAFF056D65}" type="datetimeFigureOut">
              <a:rPr lang="zh-CN" altLang="en-US" smtClean="0"/>
              <a:t>2018-06-19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D76EC39-0A51-46F6-85A9-33A26BBB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53AA592-B12E-48D5-8C56-57C43462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B21-0AAA-40D5-BF8B-A3680B41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81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537422-9D31-4D2D-A101-DAA5C85A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7710C67-8899-4A3B-883F-62F437F58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0B74C9E-1B5A-407F-B83B-9A833F93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EC1B-6E6D-4955-A21B-00CAFF056D65}" type="datetimeFigureOut">
              <a:rPr lang="zh-CN" altLang="en-US" smtClean="0"/>
              <a:t>2018-06-19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4EA5547-9055-4148-8D01-A8AA2329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385A944-86B1-49EF-8270-9ED842F8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B21-0AAA-40D5-BF8B-A3680B41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4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DE4929D-5C8F-4A7F-B35E-5A13C0E6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CA14F89-6693-496A-B400-773EBA972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5992697-B79D-4E5F-B730-F327DED89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41EF75F-BB8A-4A67-A7D1-4A588931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EC1B-6E6D-4955-A21B-00CAFF056D65}" type="datetimeFigureOut">
              <a:rPr lang="zh-CN" altLang="en-US" smtClean="0"/>
              <a:t>2018-06-19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EE17FA9-8293-4EF3-AC16-CD7F01C9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76152D0-E029-41EC-84DF-88B17DF6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B21-0AAA-40D5-BF8B-A3680B41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72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0CEB7A0-1A43-4239-8408-BD30D1EC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E75AE0A-65A3-4752-8FAD-96F0FEE90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F5BD872-0D0C-40F3-956A-CEE6C198E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FD4A21C-6DFC-468A-A2B6-04F4F4307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9C6FAA9-CC15-4C19-B73C-01AA3F1FA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AD13208-10DB-4AA3-A442-32618D00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EC1B-6E6D-4955-A21B-00CAFF056D65}" type="datetimeFigureOut">
              <a:rPr lang="zh-CN" altLang="en-US" smtClean="0"/>
              <a:t>2018-06-19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C6E5868-256D-40F8-966F-E4728405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6322B9BB-8B27-4F56-BC54-E71697B8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B21-0AAA-40D5-BF8B-A3680B41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3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36EB48-AFDB-4289-AC58-26B0D12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198B68E-4D3A-4143-8042-6454E9C8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EC1B-6E6D-4955-A21B-00CAFF056D65}" type="datetimeFigureOut">
              <a:rPr lang="zh-CN" altLang="en-US" smtClean="0"/>
              <a:t>2018-06-19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11059C3-A836-4DE8-A8A7-9456A55E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D7B88D7-243F-42CA-861D-A71D90BE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B21-0AAA-40D5-BF8B-A3680B41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0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1EAA94FA-46E6-4534-A399-CB3877E9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EC1B-6E6D-4955-A21B-00CAFF056D65}" type="datetimeFigureOut">
              <a:rPr lang="zh-CN" altLang="en-US" smtClean="0"/>
              <a:t>2018-06-19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97158847-9725-4DCE-97DA-7182ABEC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BFCCB16-FBA6-4E4D-A1E7-4CD2BDFE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B21-0AAA-40D5-BF8B-A3680B41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5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4609190-91AB-4CC9-94F1-7BF4A945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21368F-6545-40A4-AA58-283E6FFAC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55EF5D3-6131-4B24-887D-4DEDD312B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8D4A98B-0186-4F19-9FBF-89AA6AB9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EC1B-6E6D-4955-A21B-00CAFF056D65}" type="datetimeFigureOut">
              <a:rPr lang="zh-CN" altLang="en-US" smtClean="0"/>
              <a:t>2018-06-19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9BFA83B-03BD-42C2-8F77-C13F83F9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3727333-39EB-46A3-8650-1F6EF069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B21-0AAA-40D5-BF8B-A3680B41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5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49537F-95C8-4359-BCB0-411D2D32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19F37E63-68AA-42D0-ABC5-4FD2913D1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53E2576-27E1-4272-BCF1-7431C6A37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5760DA8-00B5-42ED-917D-14117EEB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EC1B-6E6D-4955-A21B-00CAFF056D65}" type="datetimeFigureOut">
              <a:rPr lang="zh-CN" altLang="en-US" smtClean="0"/>
              <a:t>2018-06-19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CED7359-30D0-4E85-B890-DFCC3CE8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60987CF-4FA4-4919-BB5F-AA853F6D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B21-0AAA-40D5-BF8B-A3680B41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96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E364C6C-2D40-4F59-BEC9-EC283B64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B62E9F6-610C-4CD3-A42F-22FA957C2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036D661-0610-434C-85D6-F969C2A5C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FEC1B-6E6D-4955-A21B-00CAFF056D65}" type="datetimeFigureOut">
              <a:rPr lang="zh-CN" altLang="en-US" smtClean="0"/>
              <a:t>2018-06-19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1F8FB1F-6E89-48BA-97D1-C600218D8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409205F-303F-422E-9FEF-17AB322C4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EDB21-0AAA-40D5-BF8B-A3680B41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30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unyangz/ldbc_snb_janusgraph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__1.vsd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54" y="4908375"/>
            <a:ext cx="1022118" cy="5500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2F2EA6D-E572-4C2C-889B-CA347364FC8E}"/>
              </a:ext>
            </a:extLst>
          </p:cNvPr>
          <p:cNvSpPr txBox="1"/>
          <p:nvPr/>
        </p:nvSpPr>
        <p:spPr>
          <a:xfrm>
            <a:off x="132786" y="3146031"/>
            <a:ext cx="1103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/>
              <a:t>        LDBC Benchmark on </a:t>
            </a:r>
            <a:r>
              <a:rPr lang="en-US" altLang="zh-CN" sz="5400" b="1" dirty="0" err="1"/>
              <a:t>JanusGraph</a:t>
            </a:r>
            <a:endParaRPr lang="zh-CN" altLang="zh-CN" sz="5400" b="1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A78AAAFE-69B4-4058-BED5-2807824E99A7}"/>
              </a:ext>
            </a:extLst>
          </p:cNvPr>
          <p:cNvCxnSpPr>
            <a:cxnSpLocks/>
          </p:cNvCxnSpPr>
          <p:nvPr/>
        </p:nvCxnSpPr>
        <p:spPr>
          <a:xfrm flipV="1">
            <a:off x="9650027" y="6068822"/>
            <a:ext cx="2476870" cy="804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2968FC6-926D-4FD3-B308-B2E1832CC094}"/>
              </a:ext>
            </a:extLst>
          </p:cNvPr>
          <p:cNvCxnSpPr>
            <a:cxnSpLocks/>
          </p:cNvCxnSpPr>
          <p:nvPr/>
        </p:nvCxnSpPr>
        <p:spPr>
          <a:xfrm flipH="1">
            <a:off x="11465511" y="4447713"/>
            <a:ext cx="726490" cy="2410287"/>
          </a:xfrm>
          <a:prstGeom prst="line">
            <a:avLst/>
          </a:prstGeom>
          <a:ln w="38100">
            <a:solidFill>
              <a:srgbClr val="2B7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167145" y="1198710"/>
            <a:ext cx="3604895" cy="790575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369071" y="1198710"/>
            <a:ext cx="3280956" cy="88368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1" cy="805218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10" name="矩形 9"/>
          <p:cNvSpPr/>
          <p:nvPr/>
        </p:nvSpPr>
        <p:spPr>
          <a:xfrm>
            <a:off x="931066" y="5114145"/>
            <a:ext cx="11038176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华文新魏" panose="02010800040101010101" pitchFamily="2" charset="-122"/>
                <a:cs typeface="Times New Roman" panose="02020603050405020304" pitchFamily="18" charset="0"/>
                <a:hlinkClick r:id="rId6"/>
              </a:rPr>
              <a:t>https://github.com/Junyangz/ldbc_snb_janusgraph</a:t>
            </a:r>
            <a:r>
              <a:rPr lang="en-US" altLang="zh-CN" sz="1400" dirty="0">
                <a:latin typeface="微软雅黑" panose="020B0503020204020204" pitchFamily="34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dirty="0">
              <a:latin typeface="Constantia" panose="02030602050306030303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23911" y="5906864"/>
            <a:ext cx="10877266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7600">
              <a:lnSpc>
                <a:spcPct val="110000"/>
              </a:lnSpc>
              <a:spcBef>
                <a:spcPts val="1800"/>
              </a:spcBef>
            </a:pPr>
            <a:r>
              <a:rPr lang="en-US" altLang="zh-CN" dirty="0">
                <a:latin typeface="微软雅黑" panose="020B0503020204020204" pitchFamily="34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latin typeface="Constantia" panose="0203060205030603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Constantia" panose="0203060205030603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IO</a:t>
            </a:r>
            <a:r>
              <a:rPr lang="zh-CN" altLang="zh-CN" dirty="0">
                <a:latin typeface="Constantia" panose="0203060205030603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dirty="0" smtClean="0">
                <a:latin typeface="Constantia" panose="0203060205030603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dirty="0" smtClean="0">
                <a:latin typeface="Constantia" panose="0203060205030603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俊阳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王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刘志磊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冀海川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Constantia" panose="0203060205030603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dirty="0">
                <a:latin typeface="微软雅黑" panose="020B0503020204020204" pitchFamily="34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2018.6.20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03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A78AAAFE-69B4-4058-BED5-2807824E99A7}"/>
              </a:ext>
            </a:extLst>
          </p:cNvPr>
          <p:cNvCxnSpPr>
            <a:cxnSpLocks/>
          </p:cNvCxnSpPr>
          <p:nvPr/>
        </p:nvCxnSpPr>
        <p:spPr>
          <a:xfrm flipV="1">
            <a:off x="9650027" y="6068822"/>
            <a:ext cx="2476870" cy="804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2968FC6-926D-4FD3-B308-B2E1832CC094}"/>
              </a:ext>
            </a:extLst>
          </p:cNvPr>
          <p:cNvCxnSpPr>
            <a:cxnSpLocks/>
          </p:cNvCxnSpPr>
          <p:nvPr/>
        </p:nvCxnSpPr>
        <p:spPr>
          <a:xfrm flipH="1">
            <a:off x="11465511" y="4447713"/>
            <a:ext cx="726490" cy="2410287"/>
          </a:xfrm>
          <a:prstGeom prst="line">
            <a:avLst/>
          </a:prstGeom>
          <a:ln w="38100">
            <a:solidFill>
              <a:srgbClr val="2B7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1" cy="8052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79" y="-923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数据生成</a:t>
            </a:r>
            <a:endParaRPr lang="zh-CN" altLang="en-US" sz="3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88591" y="1584151"/>
            <a:ext cx="66108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5713" y="1092864"/>
            <a:ext cx="103632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Datagen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将生成三类文件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5713" y="1961499"/>
            <a:ext cx="119597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数据集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用于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测试的主要数据集，大约占生成数据的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lvl="0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更新流（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upadtae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stream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query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的数据，大约占生成数据的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lvl="0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用于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 query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 query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的参数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8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A78AAAFE-69B4-4058-BED5-2807824E99A7}"/>
              </a:ext>
            </a:extLst>
          </p:cNvPr>
          <p:cNvCxnSpPr>
            <a:cxnSpLocks/>
          </p:cNvCxnSpPr>
          <p:nvPr/>
        </p:nvCxnSpPr>
        <p:spPr>
          <a:xfrm flipV="1">
            <a:off x="9650027" y="6068822"/>
            <a:ext cx="2476870" cy="804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2968FC6-926D-4FD3-B308-B2E1832CC094}"/>
              </a:ext>
            </a:extLst>
          </p:cNvPr>
          <p:cNvCxnSpPr>
            <a:cxnSpLocks/>
          </p:cNvCxnSpPr>
          <p:nvPr/>
        </p:nvCxnSpPr>
        <p:spPr>
          <a:xfrm flipH="1">
            <a:off x="11465511" y="4447713"/>
            <a:ext cx="726490" cy="2410287"/>
          </a:xfrm>
          <a:prstGeom prst="line">
            <a:avLst/>
          </a:prstGeom>
          <a:ln w="38100">
            <a:solidFill>
              <a:srgbClr val="2B7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8052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79" y="-923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数据生成</a:t>
            </a:r>
            <a:endParaRPr lang="zh-CN" altLang="en-US" sz="3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88591" y="1584151"/>
            <a:ext cx="66108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046515" y="972457"/>
            <a:ext cx="7603512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A78AAAFE-69B4-4058-BED5-2807824E99A7}"/>
              </a:ext>
            </a:extLst>
          </p:cNvPr>
          <p:cNvCxnSpPr>
            <a:cxnSpLocks/>
          </p:cNvCxnSpPr>
          <p:nvPr/>
        </p:nvCxnSpPr>
        <p:spPr>
          <a:xfrm flipV="1">
            <a:off x="9650027" y="6068822"/>
            <a:ext cx="2476870" cy="804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2968FC6-926D-4FD3-B308-B2E1832CC094}"/>
              </a:ext>
            </a:extLst>
          </p:cNvPr>
          <p:cNvCxnSpPr>
            <a:cxnSpLocks/>
          </p:cNvCxnSpPr>
          <p:nvPr/>
        </p:nvCxnSpPr>
        <p:spPr>
          <a:xfrm flipH="1">
            <a:off x="11465511" y="4447713"/>
            <a:ext cx="726490" cy="2410287"/>
          </a:xfrm>
          <a:prstGeom prst="line">
            <a:avLst/>
          </a:prstGeom>
          <a:ln w="38100">
            <a:solidFill>
              <a:srgbClr val="2B7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8052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79" y="-9236"/>
            <a:ext cx="320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Workload </a:t>
            </a:r>
            <a:r>
              <a:rPr lang="zh-CN" altLang="en-US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</a:t>
            </a:r>
            <a:endParaRPr lang="zh-CN" altLang="en-US" sz="3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88591" y="1584151"/>
            <a:ext cx="66108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95084" y="1584151"/>
            <a:ext cx="104938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/>
              <a:t>Build the driver project. </a:t>
            </a:r>
            <a:r>
              <a:rPr lang="en-US" altLang="zh-CN" sz="2800" dirty="0" smtClean="0"/>
              <a:t>Use </a:t>
            </a:r>
            <a:r>
              <a:rPr lang="zh-CN" altLang="en-US" sz="2800" dirty="0" smtClean="0"/>
              <a:t>it </a:t>
            </a:r>
            <a:r>
              <a:rPr lang="zh-CN" altLang="en-US" sz="2800" dirty="0"/>
              <a:t>both as a Maven dependency and as a standalone JAR file</a:t>
            </a:r>
            <a:r>
              <a:rPr lang="zh-CN" altLang="en-US" sz="2800" dirty="0" smtClean="0"/>
              <a:t>.</a:t>
            </a:r>
            <a:endParaRPr lang="en-US" altLang="zh-CN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/>
              <a:t>Create a new Java project and add the driver as a dependency</a:t>
            </a:r>
            <a:r>
              <a:rPr lang="zh-CN" altLang="en-US" sz="2800" dirty="0" smtClean="0"/>
              <a:t>.</a:t>
            </a:r>
            <a:endParaRPr lang="en-US" altLang="zh-CN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Import </a:t>
            </a:r>
            <a:r>
              <a:rPr lang="zh-CN" altLang="en-US" sz="2800" dirty="0"/>
              <a:t>the dataset to </a:t>
            </a:r>
            <a:r>
              <a:rPr lang="en-US" altLang="zh-CN" sz="2800" dirty="0" smtClean="0"/>
              <a:t>storage backend </a:t>
            </a:r>
            <a:r>
              <a:rPr lang="zh-CN" altLang="en-US" sz="2800" dirty="0" smtClean="0"/>
              <a:t>database.</a:t>
            </a:r>
            <a:endParaRPr lang="en-US" altLang="zh-CN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/>
              <a:t>Implement handlers for all </a:t>
            </a:r>
            <a:r>
              <a:rPr lang="zh-CN" altLang="en-US" sz="2800" dirty="0" smtClean="0"/>
              <a:t>operations</a:t>
            </a:r>
            <a:endParaRPr lang="en-US" altLang="zh-CN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037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A78AAAFE-69B4-4058-BED5-2807824E99A7}"/>
              </a:ext>
            </a:extLst>
          </p:cNvPr>
          <p:cNvCxnSpPr>
            <a:cxnSpLocks/>
          </p:cNvCxnSpPr>
          <p:nvPr/>
        </p:nvCxnSpPr>
        <p:spPr>
          <a:xfrm flipV="1">
            <a:off x="9650027" y="6068822"/>
            <a:ext cx="2476870" cy="804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2968FC6-926D-4FD3-B308-B2E1832CC094}"/>
              </a:ext>
            </a:extLst>
          </p:cNvPr>
          <p:cNvCxnSpPr>
            <a:cxnSpLocks/>
          </p:cNvCxnSpPr>
          <p:nvPr/>
        </p:nvCxnSpPr>
        <p:spPr>
          <a:xfrm flipH="1">
            <a:off x="11465511" y="4447713"/>
            <a:ext cx="726490" cy="2410287"/>
          </a:xfrm>
          <a:prstGeom prst="line">
            <a:avLst/>
          </a:prstGeom>
          <a:ln w="38100">
            <a:solidFill>
              <a:srgbClr val="2B7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8052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79" y="-923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数据导入</a:t>
            </a:r>
            <a:endParaRPr lang="zh-CN" altLang="en-US" sz="3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88591" y="1584151"/>
            <a:ext cx="66108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1819" y="1137772"/>
            <a:ext cx="5528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使用importer工具进行数据导入</a:t>
            </a:r>
          </a:p>
        </p:txBody>
      </p:sp>
      <p:sp>
        <p:nvSpPr>
          <p:cNvPr id="6" name="矩形 5"/>
          <p:cNvSpPr/>
          <p:nvPr/>
        </p:nvSpPr>
        <p:spPr>
          <a:xfrm>
            <a:off x="1033261" y="2076249"/>
            <a:ext cx="104322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将生成的social_network数据导入到</a:t>
            </a:r>
            <a:r>
              <a:rPr lang="zh-CN" altLang="en-US" sz="2800" dirty="0" smtClean="0"/>
              <a:t>JanusGraph指定的存储后端中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通过</a:t>
            </a:r>
            <a:r>
              <a:rPr lang="zh-CN" altLang="en-US" sz="2800" dirty="0"/>
              <a:t>执行com.ldbc.snb.janusgraph.importer.Main类来导</a:t>
            </a:r>
            <a:r>
              <a:rPr lang="zh-CN" altLang="en-US" sz="2800" dirty="0" smtClean="0"/>
              <a:t>入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基于</a:t>
            </a:r>
            <a:r>
              <a:rPr lang="zh-CN" altLang="en-US" sz="2800" dirty="0"/>
              <a:t>LDBC ldbc_snb_implementations开源代码修改</a:t>
            </a:r>
            <a:r>
              <a:rPr lang="zh-CN" altLang="en-US" sz="2800" dirty="0" smtClean="0"/>
              <a:t>实现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1270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A78AAAFE-69B4-4058-BED5-2807824E99A7}"/>
              </a:ext>
            </a:extLst>
          </p:cNvPr>
          <p:cNvCxnSpPr>
            <a:cxnSpLocks/>
          </p:cNvCxnSpPr>
          <p:nvPr/>
        </p:nvCxnSpPr>
        <p:spPr>
          <a:xfrm flipV="1">
            <a:off x="9650027" y="6068822"/>
            <a:ext cx="2476870" cy="804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2968FC6-926D-4FD3-B308-B2E1832CC094}"/>
              </a:ext>
            </a:extLst>
          </p:cNvPr>
          <p:cNvCxnSpPr>
            <a:cxnSpLocks/>
          </p:cNvCxnSpPr>
          <p:nvPr/>
        </p:nvCxnSpPr>
        <p:spPr>
          <a:xfrm flipH="1">
            <a:off x="11465511" y="4447713"/>
            <a:ext cx="726490" cy="2410287"/>
          </a:xfrm>
          <a:prstGeom prst="line">
            <a:avLst/>
          </a:prstGeom>
          <a:ln w="38100">
            <a:solidFill>
              <a:srgbClr val="2B7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1" cy="8052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79" y="-923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数据导入</a:t>
            </a:r>
            <a:endParaRPr lang="zh-CN" altLang="en-US" sz="3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88591" y="1584151"/>
            <a:ext cx="66108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1819" y="1137772"/>
            <a:ext cx="2082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导入过程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046948" y="1952529"/>
            <a:ext cx="6576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启动</a:t>
            </a:r>
            <a:r>
              <a:rPr lang="zh-CN" altLang="en-US" sz="2800" dirty="0" smtClean="0"/>
              <a:t>JansusGraph server（gremlin-server）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046948" y="2475749"/>
            <a:ext cx="101725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java -cp target/janusgraphSNBInteractive-0.1-SNAPSHOT-jar-with-dependencies.jar com.ldbc.snb.janusgraph.importer.Main [-n 2] [-s 2000] [-d test-data-100m/social_network] [-c bdb.conf]</a:t>
            </a:r>
          </a:p>
        </p:txBody>
      </p:sp>
      <p:sp>
        <p:nvSpPr>
          <p:cNvPr id="10" name="矩形 9"/>
          <p:cNvSpPr/>
          <p:nvPr/>
        </p:nvSpPr>
        <p:spPr>
          <a:xfrm>
            <a:off x="1046948" y="4016309"/>
            <a:ext cx="64620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--numThreads</a:t>
            </a:r>
            <a:r>
              <a:rPr lang="zh-CN" altLang="en-US" sz="2800" dirty="0"/>
              <a:t>/-</a:t>
            </a:r>
            <a:r>
              <a:rPr lang="zh-CN" altLang="en-US" sz="2800" dirty="0" smtClean="0"/>
              <a:t>n       </a:t>
            </a:r>
            <a:r>
              <a:rPr lang="en-US" altLang="zh-CN" sz="2800" dirty="0" smtClean="0"/>
              <a:t>#</a:t>
            </a:r>
            <a:r>
              <a:rPr lang="zh-CN" altLang="en-US" sz="2800" dirty="0" smtClean="0"/>
              <a:t>加载</a:t>
            </a:r>
            <a:r>
              <a:rPr lang="zh-CN" altLang="en-US" sz="2800" dirty="0"/>
              <a:t>过程中线程数</a:t>
            </a:r>
          </a:p>
        </p:txBody>
      </p:sp>
      <p:sp>
        <p:nvSpPr>
          <p:cNvPr id="11" name="矩形 10"/>
          <p:cNvSpPr/>
          <p:nvPr/>
        </p:nvSpPr>
        <p:spPr>
          <a:xfrm>
            <a:off x="1061462" y="4682773"/>
            <a:ext cx="11322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--transactionSize/-</a:t>
            </a:r>
            <a:r>
              <a:rPr lang="zh-CN" altLang="en-US" sz="2800" dirty="0" smtClean="0"/>
              <a:t>s   </a:t>
            </a:r>
            <a:r>
              <a:rPr lang="en-US" altLang="zh-CN" sz="2800" smtClean="0"/>
              <a:t>#</a:t>
            </a:r>
            <a:r>
              <a:rPr lang="zh-CN" altLang="en-US" sz="2800" smtClean="0"/>
              <a:t>读取文件</a:t>
            </a:r>
            <a:r>
              <a:rPr lang="zh-CN" altLang="en-US" sz="2800" dirty="0"/>
              <a:t>事务的大小（每个读取任务读取的行数）</a:t>
            </a:r>
          </a:p>
        </p:txBody>
      </p:sp>
      <p:sp>
        <p:nvSpPr>
          <p:cNvPr id="12" name="矩形 11"/>
          <p:cNvSpPr/>
          <p:nvPr/>
        </p:nvSpPr>
        <p:spPr>
          <a:xfrm>
            <a:off x="1046948" y="5378273"/>
            <a:ext cx="780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--dataset/-</a:t>
            </a:r>
            <a:r>
              <a:rPr lang="zh-CN" altLang="en-US" sz="2800" dirty="0" smtClean="0"/>
              <a:t>d                </a:t>
            </a:r>
            <a:r>
              <a:rPr lang="en-US" altLang="zh-CN" sz="2800" dirty="0" smtClean="0"/>
              <a:t>#</a:t>
            </a:r>
            <a:r>
              <a:rPr lang="zh-CN" altLang="en-US" sz="2800" dirty="0"/>
              <a:t>要导入数据集的文件夹路径</a:t>
            </a:r>
          </a:p>
        </p:txBody>
      </p:sp>
      <p:sp>
        <p:nvSpPr>
          <p:cNvPr id="16" name="矩形 15"/>
          <p:cNvSpPr/>
          <p:nvPr/>
        </p:nvSpPr>
        <p:spPr>
          <a:xfrm>
            <a:off x="1068720" y="6067701"/>
            <a:ext cx="7330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--backend-</a:t>
            </a:r>
            <a:r>
              <a:rPr lang="en-US" altLang="zh-CN" sz="2800" dirty="0" err="1"/>
              <a:t>config</a:t>
            </a:r>
            <a:r>
              <a:rPr lang="en-US" altLang="zh-CN" sz="2800" dirty="0"/>
              <a:t>/-c </a:t>
            </a:r>
            <a:r>
              <a:rPr lang="en-US" altLang="zh-CN" sz="2800" dirty="0" smtClean="0"/>
              <a:t> #</a:t>
            </a:r>
            <a:r>
              <a:rPr lang="zh-CN" altLang="en-US" sz="2800" dirty="0"/>
              <a:t>配置后端存储的文件路径</a:t>
            </a:r>
          </a:p>
        </p:txBody>
      </p:sp>
    </p:spTree>
    <p:extLst>
      <p:ext uri="{BB962C8B-B14F-4D97-AF65-F5344CB8AC3E}">
        <p14:creationId xmlns:p14="http://schemas.microsoft.com/office/powerpoint/2010/main" val="310421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A78AAAFE-69B4-4058-BED5-2807824E99A7}"/>
              </a:ext>
            </a:extLst>
          </p:cNvPr>
          <p:cNvCxnSpPr>
            <a:cxnSpLocks/>
          </p:cNvCxnSpPr>
          <p:nvPr/>
        </p:nvCxnSpPr>
        <p:spPr>
          <a:xfrm flipV="1">
            <a:off x="9650027" y="6068822"/>
            <a:ext cx="2476870" cy="804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2968FC6-926D-4FD3-B308-B2E1832CC094}"/>
              </a:ext>
            </a:extLst>
          </p:cNvPr>
          <p:cNvCxnSpPr>
            <a:cxnSpLocks/>
          </p:cNvCxnSpPr>
          <p:nvPr/>
        </p:nvCxnSpPr>
        <p:spPr>
          <a:xfrm flipH="1">
            <a:off x="11465511" y="4447713"/>
            <a:ext cx="726490" cy="2410287"/>
          </a:xfrm>
          <a:prstGeom prst="line">
            <a:avLst/>
          </a:prstGeom>
          <a:ln w="38100">
            <a:solidFill>
              <a:srgbClr val="2B7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8052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79" y="-923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数据导入</a:t>
            </a:r>
            <a:endParaRPr lang="zh-CN" altLang="en-US" sz="3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88591" y="1584151"/>
            <a:ext cx="66108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1819" y="1137772"/>
            <a:ext cx="2082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导入过程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3267634" y="1137772"/>
            <a:ext cx="4181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以</a:t>
            </a:r>
            <a:r>
              <a:rPr lang="en-US" altLang="zh-CN" sz="2800" dirty="0" smtClean="0"/>
              <a:t>Cassandra</a:t>
            </a:r>
            <a:r>
              <a:rPr lang="zh-CN" altLang="en-US" sz="2800" dirty="0" smtClean="0"/>
              <a:t>作为存储后端</a:t>
            </a:r>
            <a:endParaRPr lang="zh-CN" altLang="en-US" sz="2800" dirty="0"/>
          </a:p>
        </p:txBody>
      </p:sp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905769" y="1993546"/>
            <a:ext cx="8534400" cy="447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A78AAAFE-69B4-4058-BED5-2807824E99A7}"/>
              </a:ext>
            </a:extLst>
          </p:cNvPr>
          <p:cNvCxnSpPr>
            <a:cxnSpLocks/>
          </p:cNvCxnSpPr>
          <p:nvPr/>
        </p:nvCxnSpPr>
        <p:spPr>
          <a:xfrm flipV="1">
            <a:off x="9650027" y="6068822"/>
            <a:ext cx="2476870" cy="804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2968FC6-926D-4FD3-B308-B2E1832CC094}"/>
              </a:ext>
            </a:extLst>
          </p:cNvPr>
          <p:cNvCxnSpPr>
            <a:cxnSpLocks/>
          </p:cNvCxnSpPr>
          <p:nvPr/>
        </p:nvCxnSpPr>
        <p:spPr>
          <a:xfrm flipH="1">
            <a:off x="11465511" y="4447713"/>
            <a:ext cx="726490" cy="2410287"/>
          </a:xfrm>
          <a:prstGeom prst="line">
            <a:avLst/>
          </a:prstGeom>
          <a:ln w="38100">
            <a:solidFill>
              <a:srgbClr val="2B7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8052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79" y="-923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数据导入</a:t>
            </a:r>
            <a:endParaRPr lang="zh-CN" altLang="en-US" sz="3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88591" y="1584151"/>
            <a:ext cx="66108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1819" y="1137772"/>
            <a:ext cx="2082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导入过程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3267634" y="1137772"/>
            <a:ext cx="4181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以</a:t>
            </a:r>
            <a:r>
              <a:rPr lang="en-US" altLang="zh-CN" sz="2800" dirty="0" smtClean="0"/>
              <a:t>Cassandra</a:t>
            </a:r>
            <a:r>
              <a:rPr lang="zh-CN" altLang="en-US" sz="2800" dirty="0" smtClean="0"/>
              <a:t>作为存储后端</a:t>
            </a:r>
            <a:endParaRPr lang="zh-CN" altLang="en-US" sz="2800" dirty="0"/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987561" y="1863783"/>
            <a:ext cx="9197839" cy="234808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78061" y="4698749"/>
            <a:ext cx="81660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约</a:t>
            </a:r>
            <a:r>
              <a:rPr lang="en-US" altLang="zh-CN" sz="2800" dirty="0" smtClean="0"/>
              <a:t>100M</a:t>
            </a:r>
            <a:r>
              <a:rPr lang="zh-CN" altLang="en-US" sz="2800" dirty="0" smtClean="0"/>
              <a:t>的图数据包含</a:t>
            </a:r>
            <a:r>
              <a:rPr lang="en-US" altLang="zh-CN" sz="2800" dirty="0" smtClean="0"/>
              <a:t>327588</a:t>
            </a:r>
            <a:r>
              <a:rPr lang="zh-CN" altLang="en-US" sz="2800" dirty="0" smtClean="0"/>
              <a:t>个点，</a:t>
            </a:r>
            <a:r>
              <a:rPr lang="en-US" altLang="zh-CN" sz="2800" dirty="0" smtClean="0"/>
              <a:t>1477965</a:t>
            </a:r>
            <a:r>
              <a:rPr lang="zh-CN" altLang="en-US" sz="2800" dirty="0" smtClean="0"/>
              <a:t>条边，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2389451</a:t>
            </a:r>
            <a:r>
              <a:rPr lang="zh-CN" altLang="en-US" sz="2800" dirty="0" smtClean="0"/>
              <a:t>条</a:t>
            </a:r>
            <a:r>
              <a:rPr lang="en-US" altLang="zh-CN" sz="2800" dirty="0" smtClean="0"/>
              <a:t>Properties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94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A78AAAFE-69B4-4058-BED5-2807824E99A7}"/>
              </a:ext>
            </a:extLst>
          </p:cNvPr>
          <p:cNvCxnSpPr>
            <a:cxnSpLocks/>
          </p:cNvCxnSpPr>
          <p:nvPr/>
        </p:nvCxnSpPr>
        <p:spPr>
          <a:xfrm flipV="1">
            <a:off x="9650027" y="6068822"/>
            <a:ext cx="2476870" cy="804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2968FC6-926D-4FD3-B308-B2E1832CC094}"/>
              </a:ext>
            </a:extLst>
          </p:cNvPr>
          <p:cNvCxnSpPr>
            <a:cxnSpLocks/>
          </p:cNvCxnSpPr>
          <p:nvPr/>
        </p:nvCxnSpPr>
        <p:spPr>
          <a:xfrm flipH="1">
            <a:off x="11465511" y="4447713"/>
            <a:ext cx="726490" cy="2410287"/>
          </a:xfrm>
          <a:prstGeom prst="line">
            <a:avLst/>
          </a:prstGeom>
          <a:ln w="38100">
            <a:solidFill>
              <a:srgbClr val="2B7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8052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79" y="-9236"/>
            <a:ext cx="320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Workload </a:t>
            </a:r>
            <a:r>
              <a:rPr lang="zh-CN" altLang="en-US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</a:t>
            </a:r>
            <a:endParaRPr lang="zh-CN" altLang="en-US" sz="3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88591" y="1584151"/>
            <a:ext cx="66108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84450" y="1322894"/>
            <a:ext cx="104938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基于</a:t>
            </a:r>
            <a:r>
              <a:rPr lang="en-US" altLang="zh-CN" sz="2800" dirty="0"/>
              <a:t>https://</a:t>
            </a:r>
            <a:r>
              <a:rPr lang="en-US" altLang="zh-CN" sz="2800" dirty="0" smtClean="0"/>
              <a:t>github.com/ldbc/ldbc_snb_implementations</a:t>
            </a:r>
            <a:r>
              <a:rPr lang="zh-CN" altLang="en-US" sz="2800" dirty="0" smtClean="0"/>
              <a:t>实现</a:t>
            </a:r>
            <a:endParaRPr lang="zh-CN" altLang="en-US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849085" y="2941405"/>
            <a:ext cx="104938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Operation Handler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LdbcQuery</a:t>
            </a:r>
            <a:r>
              <a:rPr lang="en-US" altLang="zh-CN" sz="2800" dirty="0"/>
              <a:t>[1-14]Handler</a:t>
            </a:r>
            <a:r>
              <a:rPr lang="zh-CN" altLang="en-US" sz="2800" dirty="0"/>
              <a:t>：</a:t>
            </a:r>
            <a:r>
              <a:rPr lang="en-US" altLang="zh-CN" sz="2800" dirty="0"/>
              <a:t>14</a:t>
            </a:r>
            <a:r>
              <a:rPr lang="zh-CN" altLang="en-US" sz="2800" dirty="0"/>
              <a:t>个复杂查询</a:t>
            </a:r>
          </a:p>
          <a:p>
            <a:r>
              <a:rPr lang="zh-CN" altLang="en-US" sz="2800" dirty="0"/>
              <a:t>	</a:t>
            </a:r>
            <a:r>
              <a:rPr lang="en-US" altLang="zh-CN" sz="2800" dirty="0"/>
              <a:t>LdbcQueryU[1-8]Handler.java</a:t>
            </a:r>
            <a:r>
              <a:rPr lang="zh-CN" altLang="en-US" sz="2800" dirty="0"/>
              <a:t>：</a:t>
            </a:r>
            <a:r>
              <a:rPr lang="en-US" altLang="zh-CN" sz="2800" dirty="0"/>
              <a:t>8</a:t>
            </a:r>
            <a:r>
              <a:rPr lang="zh-CN" altLang="en-US" sz="2800" dirty="0"/>
              <a:t>个更新操作</a:t>
            </a:r>
          </a:p>
          <a:p>
            <a:r>
              <a:rPr lang="zh-CN" altLang="en-US" sz="2800" dirty="0"/>
              <a:t>	</a:t>
            </a:r>
            <a:r>
              <a:rPr lang="en-US" altLang="zh-CN" sz="2800" dirty="0" err="1" smtClean="0"/>
              <a:t>LdbcShortQuery</a:t>
            </a:r>
            <a:r>
              <a:rPr lang="en-US" altLang="zh-CN" sz="2800" dirty="0" smtClean="0"/>
              <a:t>[1-7]Handler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7</a:t>
            </a:r>
            <a:r>
              <a:rPr lang="zh-CN" altLang="en-US" sz="2800" dirty="0"/>
              <a:t>个简单查询</a:t>
            </a:r>
          </a:p>
        </p:txBody>
      </p:sp>
    </p:spTree>
    <p:extLst>
      <p:ext uri="{BB962C8B-B14F-4D97-AF65-F5344CB8AC3E}">
        <p14:creationId xmlns:p14="http://schemas.microsoft.com/office/powerpoint/2010/main" val="63003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A78AAAFE-69B4-4058-BED5-2807824E99A7}"/>
              </a:ext>
            </a:extLst>
          </p:cNvPr>
          <p:cNvCxnSpPr>
            <a:cxnSpLocks/>
          </p:cNvCxnSpPr>
          <p:nvPr/>
        </p:nvCxnSpPr>
        <p:spPr>
          <a:xfrm flipV="1">
            <a:off x="9650027" y="6068822"/>
            <a:ext cx="2476870" cy="804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2968FC6-926D-4FD3-B308-B2E1832CC094}"/>
              </a:ext>
            </a:extLst>
          </p:cNvPr>
          <p:cNvCxnSpPr>
            <a:cxnSpLocks/>
          </p:cNvCxnSpPr>
          <p:nvPr/>
        </p:nvCxnSpPr>
        <p:spPr>
          <a:xfrm flipH="1">
            <a:off x="11465511" y="4447713"/>
            <a:ext cx="726490" cy="2410287"/>
          </a:xfrm>
          <a:prstGeom prst="line">
            <a:avLst/>
          </a:prstGeom>
          <a:ln w="38100">
            <a:solidFill>
              <a:srgbClr val="2B7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8052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79" y="-9236"/>
            <a:ext cx="320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Workload </a:t>
            </a:r>
            <a:r>
              <a:rPr lang="zh-CN" altLang="en-US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</a:t>
            </a:r>
            <a:endParaRPr lang="zh-CN" altLang="en-US" sz="3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88591" y="1584151"/>
            <a:ext cx="66108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84450" y="1322894"/>
            <a:ext cx="10493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以</a:t>
            </a:r>
            <a:r>
              <a:rPr lang="en-US" altLang="zh-CN" sz="2800" dirty="0" smtClean="0"/>
              <a:t>LdbcQuery2</a:t>
            </a:r>
            <a:r>
              <a:rPr lang="zh-CN" altLang="en-US" sz="2800" dirty="0" smtClean="0"/>
              <a:t>为例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86050" y="1957742"/>
            <a:ext cx="11201150" cy="284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altLang="zh-CN" i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query="</a:t>
            </a:r>
            <a:r>
              <a:rPr lang="en-US" altLang="zh-CN" i="1" dirty="0" err="1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</a:t>
            </a:r>
            <a:r>
              <a:rPr lang="en-US" altLang="zh-CN" i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().has('Person.id', $id)."+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indent="22860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altLang="zh-CN" i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"out('knows').as('friend').</a:t>
            </a:r>
            <a:r>
              <a:rPr lang="en-US" altLang="zh-CN" i="1" dirty="0" err="1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valueMap</a:t>
            </a:r>
            <a:r>
              <a:rPr lang="en-US" altLang="zh-CN" i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().as('x').in('</a:t>
            </a:r>
            <a:r>
              <a:rPr lang="en-US" altLang="zh-CN" i="1" dirty="0" err="1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hasCreator</a:t>
            </a:r>
            <a:r>
              <a:rPr lang="en-US" altLang="zh-CN" i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').has('</a:t>
            </a:r>
            <a:r>
              <a:rPr lang="en-US" altLang="zh-CN" i="1" dirty="0" err="1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creationDate</a:t>
            </a:r>
            <a:r>
              <a:rPr lang="en-US" altLang="zh-CN" i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i="1" dirty="0" err="1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P.lte</a:t>
            </a:r>
            <a:r>
              <a:rPr lang="en-US" altLang="zh-CN" i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($</a:t>
            </a:r>
            <a:r>
              <a:rPr lang="en-US" altLang="zh-CN" i="1" dirty="0" err="1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maxDate</a:t>
            </a:r>
            <a:r>
              <a:rPr lang="en-US" altLang="zh-CN" i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))."+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47750" indent="-13335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altLang="zh-CN" i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"order().by('</a:t>
            </a:r>
            <a:r>
              <a:rPr lang="en-US" altLang="zh-CN" i="1" dirty="0" err="1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creationDate</a:t>
            </a:r>
            <a:r>
              <a:rPr lang="en-US" altLang="zh-CN" i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i="1" dirty="0" err="1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decr</a:t>
            </a:r>
            <a:r>
              <a:rPr lang="en-US" altLang="zh-CN" i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).by('</a:t>
            </a:r>
            <a:r>
              <a:rPr lang="en-US" altLang="zh-CN" i="1" dirty="0" err="1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messageId</a:t>
            </a:r>
            <a:r>
              <a:rPr lang="en-US" altLang="zh-CN" i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i="1" dirty="0" err="1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incr</a:t>
            </a:r>
            <a:r>
              <a:rPr lang="en-US" altLang="zh-CN" i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)."+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47750" indent="-13335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altLang="zh-CN" i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"limit($limit).as('post').</a:t>
            </a:r>
            <a:r>
              <a:rPr lang="en-US" altLang="zh-CN" i="1" dirty="0" err="1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valueMap</a:t>
            </a:r>
            <a:r>
              <a:rPr lang="en-US" altLang="zh-CN" i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().as('y')"+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47750" indent="-13335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altLang="zh-CN" i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".select('</a:t>
            </a:r>
            <a:r>
              <a:rPr lang="en-US" altLang="zh-CN" i="1" dirty="0" err="1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x','y</a:t>
            </a:r>
            <a:r>
              <a:rPr lang="en-US" altLang="zh-CN" i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')\n";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6050" y="5128444"/>
            <a:ext cx="10046340" cy="411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altLang="zh-CN" sz="2000" i="1" dirty="0" err="1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ResultSet</a:t>
            </a:r>
            <a:r>
              <a:rPr lang="en-US" altLang="zh-CN" sz="2000" i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i="1" dirty="0" err="1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resultSet</a:t>
            </a:r>
            <a:r>
              <a:rPr lang="en-US" altLang="zh-CN" sz="2000" i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2000" i="1" dirty="0" err="1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dbConnectionState.runQuery</a:t>
            </a:r>
            <a:r>
              <a:rPr lang="en-US" altLang="zh-CN" sz="2000" i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(query, parameters);</a:t>
            </a:r>
            <a:endParaRPr lang="zh-CN" altLang="zh-CN" sz="2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A78AAAFE-69B4-4058-BED5-2807824E99A7}"/>
              </a:ext>
            </a:extLst>
          </p:cNvPr>
          <p:cNvCxnSpPr>
            <a:cxnSpLocks/>
          </p:cNvCxnSpPr>
          <p:nvPr/>
        </p:nvCxnSpPr>
        <p:spPr>
          <a:xfrm flipV="1">
            <a:off x="9650027" y="6068822"/>
            <a:ext cx="2476870" cy="804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2968FC6-926D-4FD3-B308-B2E1832CC094}"/>
              </a:ext>
            </a:extLst>
          </p:cNvPr>
          <p:cNvCxnSpPr>
            <a:cxnSpLocks/>
          </p:cNvCxnSpPr>
          <p:nvPr/>
        </p:nvCxnSpPr>
        <p:spPr>
          <a:xfrm flipH="1">
            <a:off x="11465511" y="4447713"/>
            <a:ext cx="726490" cy="2410287"/>
          </a:xfrm>
          <a:prstGeom prst="line">
            <a:avLst/>
          </a:prstGeom>
          <a:ln w="38100">
            <a:solidFill>
              <a:srgbClr val="2B7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8052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79" y="-9236"/>
            <a:ext cx="320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Workload </a:t>
            </a:r>
            <a:r>
              <a:rPr lang="zh-CN" altLang="en-US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</a:t>
            </a:r>
            <a:endParaRPr lang="zh-CN" altLang="en-US" sz="3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88591" y="1584151"/>
            <a:ext cx="66108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84450" y="1322894"/>
            <a:ext cx="10493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以</a:t>
            </a:r>
            <a:r>
              <a:rPr lang="en-US" altLang="zh-CN" sz="2800" dirty="0" smtClean="0"/>
              <a:t>LdbcQuery2</a:t>
            </a:r>
            <a:r>
              <a:rPr lang="zh-CN" altLang="en-US" sz="2800" dirty="0" smtClean="0"/>
              <a:t>为例</a:t>
            </a:r>
            <a:endParaRPr lang="zh-CN" altLang="en-US" sz="2800" dirty="0"/>
          </a:p>
        </p:txBody>
      </p:sp>
      <p:pic>
        <p:nvPicPr>
          <p:cNvPr id="10" name="图片 9" descr="C:\Users\SuperStone\Documents\Tencent Files\1614816072\FileRecv\MobileFile\IMG_4064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690" y="1151240"/>
            <a:ext cx="4259538" cy="54382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4984750" y="4057650"/>
            <a:ext cx="3086100" cy="2463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2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A78AAAFE-69B4-4058-BED5-2807824E99A7}"/>
              </a:ext>
            </a:extLst>
          </p:cNvPr>
          <p:cNvCxnSpPr>
            <a:cxnSpLocks/>
          </p:cNvCxnSpPr>
          <p:nvPr/>
        </p:nvCxnSpPr>
        <p:spPr>
          <a:xfrm flipV="1">
            <a:off x="9650027" y="6068822"/>
            <a:ext cx="2476870" cy="804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2968FC6-926D-4FD3-B308-B2E1832CC094}"/>
              </a:ext>
            </a:extLst>
          </p:cNvPr>
          <p:cNvCxnSpPr>
            <a:cxnSpLocks/>
          </p:cNvCxnSpPr>
          <p:nvPr/>
        </p:nvCxnSpPr>
        <p:spPr>
          <a:xfrm flipH="1">
            <a:off x="11465511" y="4447713"/>
            <a:ext cx="726490" cy="2410287"/>
          </a:xfrm>
          <a:prstGeom prst="line">
            <a:avLst/>
          </a:prstGeom>
          <a:ln w="38100">
            <a:solidFill>
              <a:srgbClr val="2B7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1" cy="8052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79" y="-9236"/>
            <a:ext cx="367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LDBC Benchmark </a:t>
            </a:r>
            <a:endParaRPr lang="zh-CN" altLang="en-US" sz="3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9905" y="1312378"/>
            <a:ext cx="1168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LDBC社交网络图数据Benchmark是一项针对专业图数据库的基准测试工具</a:t>
            </a:r>
          </a:p>
        </p:txBody>
      </p:sp>
      <p:sp>
        <p:nvSpPr>
          <p:cNvPr id="6" name="矩形 5"/>
          <p:cNvSpPr/>
          <p:nvPr/>
        </p:nvSpPr>
        <p:spPr>
          <a:xfrm>
            <a:off x="1510805" y="2865979"/>
            <a:ext cx="13050982" cy="2310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SNB benchmark </a:t>
            </a:r>
            <a:r>
              <a:rPr lang="zh-CN" altLang="zh-CN" sz="2400" dirty="0" smtClean="0">
                <a:solidFill>
                  <a:srgbClr val="000000"/>
                </a:solidFill>
                <a:latin typeface="Constantia" panose="0203060205030603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规范文档</a:t>
            </a:r>
            <a:r>
              <a:rPr lang="en-US" altLang="zh-CN" sz="2400" dirty="0" smtClean="0">
                <a:solidFill>
                  <a:srgbClr val="000000"/>
                </a:solidFill>
                <a:latin typeface="Constantia" panose="0203060205030603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endParaRPr lang="zh-CN" altLang="zh-CN" sz="2400" dirty="0" smtClean="0">
              <a:solidFill>
                <a:srgbClr val="4D322D"/>
              </a:solidFill>
              <a:latin typeface="Constantia" panose="02030602050306030303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SNB</a:t>
            </a:r>
            <a:r>
              <a:rPr lang="zh-CN" altLang="zh-CN" sz="2400" dirty="0" smtClean="0">
                <a:solidFill>
                  <a:srgbClr val="000000"/>
                </a:solidFill>
                <a:latin typeface="Constantia" panose="0203060205030603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数据生成器</a:t>
            </a:r>
            <a:r>
              <a:rPr lang="en-US" altLang="zh-CN" sz="2400" dirty="0" smtClean="0">
                <a:solidFill>
                  <a:srgbClr val="000000"/>
                </a:solidFill>
                <a:latin typeface="Constantia" panose="0203060205030603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endParaRPr lang="zh-CN" altLang="zh-CN" sz="2400" dirty="0" smtClean="0">
              <a:solidFill>
                <a:srgbClr val="4D322D"/>
              </a:solidFill>
              <a:latin typeface="Constantia" panose="02030602050306030303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LDBC</a:t>
            </a:r>
            <a:r>
              <a:rPr lang="zh-CN" altLang="zh-CN" sz="2400" dirty="0" smtClean="0">
                <a:solidFill>
                  <a:srgbClr val="000000"/>
                </a:solidFill>
                <a:latin typeface="Constantia" panose="0203060205030603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驱动（实现查询的驱动）</a:t>
            </a:r>
            <a:endParaRPr lang="zh-CN" altLang="zh-CN" sz="2400" dirty="0" smtClean="0">
              <a:solidFill>
                <a:srgbClr val="4D322D"/>
              </a:solidFill>
              <a:latin typeface="Constantia" panose="02030602050306030303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zh-CN" altLang="zh-CN" sz="2400" dirty="0" smtClean="0">
                <a:solidFill>
                  <a:srgbClr val="000000"/>
                </a:solidFill>
                <a:latin typeface="Constantia" panose="0203060205030603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交互式工作负载实现</a:t>
            </a:r>
            <a:r>
              <a:rPr lang="en-US" altLang="zh-CN" sz="2400" dirty="0" smtClean="0">
                <a:solidFill>
                  <a:srgbClr val="000000"/>
                </a:solidFill>
                <a:latin typeface="Constantia" panose="0203060205030603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endParaRPr lang="zh-CN" altLang="zh-CN" sz="2400" dirty="0">
              <a:solidFill>
                <a:srgbClr val="4D322D"/>
              </a:solidFill>
              <a:effectLst/>
              <a:latin typeface="Constantia" panose="02030602050306030303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0386" y="2108282"/>
            <a:ext cx="4314001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Constantia" panose="0203060205030603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SNB</a:t>
            </a:r>
            <a:r>
              <a:rPr lang="zh-CN" altLang="zh-CN" sz="2800" dirty="0">
                <a:solidFill>
                  <a:srgbClr val="000000"/>
                </a:solidFill>
                <a:latin typeface="Constantia" panose="0203060205030603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主要部件有下列四项</a:t>
            </a:r>
            <a:endParaRPr lang="zh-CN" altLang="zh-CN" sz="2800" dirty="0">
              <a:solidFill>
                <a:srgbClr val="4D322D"/>
              </a:solidFill>
              <a:latin typeface="Constantia" panose="02030602050306030303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799605" y="5535105"/>
            <a:ext cx="360489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IMG_256"/>
          <p:cNvPicPr/>
          <p:nvPr/>
        </p:nvPicPr>
        <p:blipFill>
          <a:blip r:embed="rId3"/>
          <a:stretch>
            <a:fillRect/>
          </a:stretch>
        </p:blipFill>
        <p:spPr>
          <a:xfrm>
            <a:off x="736850" y="4359885"/>
            <a:ext cx="8848073" cy="1838149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A78AAAFE-69B4-4058-BED5-2807824E99A7}"/>
              </a:ext>
            </a:extLst>
          </p:cNvPr>
          <p:cNvCxnSpPr>
            <a:cxnSpLocks/>
          </p:cNvCxnSpPr>
          <p:nvPr/>
        </p:nvCxnSpPr>
        <p:spPr>
          <a:xfrm flipV="1">
            <a:off x="9650027" y="6068822"/>
            <a:ext cx="2476870" cy="804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2968FC6-926D-4FD3-B308-B2E1832CC094}"/>
              </a:ext>
            </a:extLst>
          </p:cNvPr>
          <p:cNvCxnSpPr>
            <a:cxnSpLocks/>
          </p:cNvCxnSpPr>
          <p:nvPr/>
        </p:nvCxnSpPr>
        <p:spPr>
          <a:xfrm flipH="1">
            <a:off x="11465511" y="4447713"/>
            <a:ext cx="726490" cy="2410287"/>
          </a:xfrm>
          <a:prstGeom prst="line">
            <a:avLst/>
          </a:prstGeom>
          <a:ln w="38100">
            <a:solidFill>
              <a:srgbClr val="2B7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1" cy="8052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79" y="-9236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图分割</a:t>
            </a:r>
            <a:endParaRPr lang="zh-CN" altLang="en-US" sz="3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88591" y="1584151"/>
            <a:ext cx="66108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36850" y="3836664"/>
            <a:ext cx="10493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 显式</a:t>
            </a:r>
            <a:r>
              <a:rPr lang="zh-CN" altLang="en-US" sz="2800" dirty="0"/>
              <a:t>划分</a:t>
            </a:r>
          </a:p>
        </p:txBody>
      </p:sp>
      <p:sp>
        <p:nvSpPr>
          <p:cNvPr id="6" name="矩形 5"/>
          <p:cNvSpPr/>
          <p:nvPr/>
        </p:nvSpPr>
        <p:spPr>
          <a:xfrm>
            <a:off x="-308680" y="1953416"/>
            <a:ext cx="11078279" cy="1380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0260" indent="26670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zh-CN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划分</a:t>
            </a:r>
            <a:r>
              <a:rPr lang="zh-CN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策略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。随机安排顶点到所有机器上</a:t>
            </a:r>
            <a:r>
              <a:rPr lang="zh-CN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10260" indent="26670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zh-CN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缺点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：查询效率慢</a:t>
            </a:r>
            <a:r>
              <a:rPr lang="zh-CN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，存在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大量的</a:t>
            </a:r>
            <a:r>
              <a:rPr lang="zh-CN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跨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</a:t>
            </a:r>
            <a:r>
              <a:rPr lang="zh-CN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通信。</a:t>
            </a:r>
            <a:endParaRPr lang="zh-CN" altLang="zh-CN" sz="3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6850" y="1475294"/>
            <a:ext cx="10493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 默认策略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66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A78AAAFE-69B4-4058-BED5-2807824E99A7}"/>
              </a:ext>
            </a:extLst>
          </p:cNvPr>
          <p:cNvCxnSpPr>
            <a:cxnSpLocks/>
          </p:cNvCxnSpPr>
          <p:nvPr/>
        </p:nvCxnSpPr>
        <p:spPr>
          <a:xfrm flipV="1">
            <a:off x="9650027" y="6068822"/>
            <a:ext cx="2476870" cy="804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2968FC6-926D-4FD3-B308-B2E1832CC094}"/>
              </a:ext>
            </a:extLst>
          </p:cNvPr>
          <p:cNvCxnSpPr>
            <a:cxnSpLocks/>
          </p:cNvCxnSpPr>
          <p:nvPr/>
        </p:nvCxnSpPr>
        <p:spPr>
          <a:xfrm flipH="1">
            <a:off x="11465511" y="4447713"/>
            <a:ext cx="726490" cy="2410287"/>
          </a:xfrm>
          <a:prstGeom prst="line">
            <a:avLst/>
          </a:prstGeom>
          <a:ln w="38100">
            <a:solidFill>
              <a:srgbClr val="2B7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1" cy="8052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79" y="-9236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图分割</a:t>
            </a:r>
            <a:endParaRPr lang="zh-CN" altLang="en-US" sz="3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88591" y="1584151"/>
            <a:ext cx="66108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812482"/>
            <a:ext cx="11078279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026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Edge Cut (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默认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3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6849" y="1229954"/>
            <a:ext cx="10493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 显式划分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736849" y="2532107"/>
            <a:ext cx="1096166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"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对于频繁遍历的边，应该减少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cut edge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的存在，从而减少跨设备间的通信，提高查询效率。即把进行遍历的相邻顶点放在相同的分区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降低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通信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消耗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6849" y="4553132"/>
            <a:ext cx="1086006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"/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目的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：一个拥有大量边的顶点，在加载或者访问时会造成热点问题。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Vertex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Cut 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分散压力到集群中所有实例从而缓解单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顶点负载。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1" y="3605176"/>
            <a:ext cx="11078279" cy="594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026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Vertex Cut</a:t>
            </a:r>
            <a:endParaRPr lang="zh-CN" altLang="zh-CN" sz="3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A78AAAFE-69B4-4058-BED5-2807824E99A7}"/>
              </a:ext>
            </a:extLst>
          </p:cNvPr>
          <p:cNvCxnSpPr>
            <a:cxnSpLocks/>
          </p:cNvCxnSpPr>
          <p:nvPr/>
        </p:nvCxnSpPr>
        <p:spPr>
          <a:xfrm flipV="1">
            <a:off x="9650027" y="6068822"/>
            <a:ext cx="2476870" cy="804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2968FC6-926D-4FD3-B308-B2E1832CC094}"/>
              </a:ext>
            </a:extLst>
          </p:cNvPr>
          <p:cNvCxnSpPr>
            <a:cxnSpLocks/>
          </p:cNvCxnSpPr>
          <p:nvPr/>
        </p:nvCxnSpPr>
        <p:spPr>
          <a:xfrm flipH="1">
            <a:off x="11465511" y="4447713"/>
            <a:ext cx="726490" cy="2410287"/>
          </a:xfrm>
          <a:prstGeom prst="line">
            <a:avLst/>
          </a:prstGeom>
          <a:ln w="38100">
            <a:solidFill>
              <a:srgbClr val="2B7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8052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79" y="-923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测试结果</a:t>
            </a:r>
            <a:endParaRPr lang="zh-CN" altLang="en-US" sz="3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88591" y="1584151"/>
            <a:ext cx="66108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91"/>
          <a:stretch/>
        </p:blipFill>
        <p:spPr>
          <a:xfrm>
            <a:off x="2843788" y="945279"/>
            <a:ext cx="6356571" cy="53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9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A78AAAFE-69B4-4058-BED5-2807824E99A7}"/>
              </a:ext>
            </a:extLst>
          </p:cNvPr>
          <p:cNvCxnSpPr>
            <a:cxnSpLocks/>
          </p:cNvCxnSpPr>
          <p:nvPr/>
        </p:nvCxnSpPr>
        <p:spPr>
          <a:xfrm flipV="1">
            <a:off x="9650027" y="6068822"/>
            <a:ext cx="2476870" cy="804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2968FC6-926D-4FD3-B308-B2E1832CC094}"/>
              </a:ext>
            </a:extLst>
          </p:cNvPr>
          <p:cNvCxnSpPr>
            <a:cxnSpLocks/>
          </p:cNvCxnSpPr>
          <p:nvPr/>
        </p:nvCxnSpPr>
        <p:spPr>
          <a:xfrm flipH="1">
            <a:off x="11465511" y="4447713"/>
            <a:ext cx="726490" cy="2410287"/>
          </a:xfrm>
          <a:prstGeom prst="line">
            <a:avLst/>
          </a:prstGeom>
          <a:ln w="38100">
            <a:solidFill>
              <a:srgbClr val="2B7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805218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88591" y="1584151"/>
            <a:ext cx="66108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2F2EA6D-E572-4C2C-889B-CA347364FC8E}"/>
              </a:ext>
            </a:extLst>
          </p:cNvPr>
          <p:cNvSpPr txBox="1"/>
          <p:nvPr/>
        </p:nvSpPr>
        <p:spPr>
          <a:xfrm>
            <a:off x="362857" y="2533450"/>
            <a:ext cx="8098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/>
              <a:t>        </a:t>
            </a:r>
            <a:r>
              <a:rPr lang="en-US" altLang="zh-CN" sz="9600" b="1" dirty="0" smtClean="0"/>
              <a:t>Thanks</a:t>
            </a:r>
            <a:endParaRPr lang="zh-CN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35669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559753" y="1772935"/>
            <a:ext cx="7071684" cy="4698244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A78AAAFE-69B4-4058-BED5-2807824E99A7}"/>
              </a:ext>
            </a:extLst>
          </p:cNvPr>
          <p:cNvCxnSpPr>
            <a:cxnSpLocks/>
          </p:cNvCxnSpPr>
          <p:nvPr/>
        </p:nvCxnSpPr>
        <p:spPr>
          <a:xfrm flipV="1">
            <a:off x="9650027" y="6068822"/>
            <a:ext cx="2476870" cy="804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2968FC6-926D-4FD3-B308-B2E1832CC094}"/>
              </a:ext>
            </a:extLst>
          </p:cNvPr>
          <p:cNvCxnSpPr>
            <a:cxnSpLocks/>
          </p:cNvCxnSpPr>
          <p:nvPr/>
        </p:nvCxnSpPr>
        <p:spPr>
          <a:xfrm flipH="1">
            <a:off x="11465511" y="4447713"/>
            <a:ext cx="726490" cy="2410287"/>
          </a:xfrm>
          <a:prstGeom prst="line">
            <a:avLst/>
          </a:prstGeom>
          <a:ln w="38100">
            <a:solidFill>
              <a:srgbClr val="2B7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1" cy="8052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79" y="-9236"/>
            <a:ext cx="250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JanusGraph</a:t>
            </a:r>
            <a:endParaRPr lang="zh-CN" altLang="en-US" sz="3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8001" y="1203198"/>
            <a:ext cx="4051752" cy="3357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JanusGraph</a:t>
            </a:r>
            <a:r>
              <a:rPr lang="zh-CN" altLang="zh-CN" sz="2400" dirty="0"/>
              <a:t>是一个可扩展的图数据库，可以把包含数千亿个顶点和边的图存储在多机集群上。它支持事务，支持数千用户实时、并发访问存储在其中的图</a:t>
            </a:r>
            <a:endParaRPr lang="zh-CN" altLang="en-US" sz="2400" dirty="0"/>
          </a:p>
        </p:txBody>
      </p:sp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6455117" y="889252"/>
            <a:ext cx="3280956" cy="88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A78AAAFE-69B4-4058-BED5-2807824E99A7}"/>
              </a:ext>
            </a:extLst>
          </p:cNvPr>
          <p:cNvCxnSpPr>
            <a:cxnSpLocks/>
          </p:cNvCxnSpPr>
          <p:nvPr/>
        </p:nvCxnSpPr>
        <p:spPr>
          <a:xfrm flipV="1">
            <a:off x="9650027" y="6068822"/>
            <a:ext cx="2476870" cy="804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2968FC6-926D-4FD3-B308-B2E1832CC094}"/>
              </a:ext>
            </a:extLst>
          </p:cNvPr>
          <p:cNvCxnSpPr>
            <a:cxnSpLocks/>
          </p:cNvCxnSpPr>
          <p:nvPr/>
        </p:nvCxnSpPr>
        <p:spPr>
          <a:xfrm flipH="1">
            <a:off x="11465511" y="4447713"/>
            <a:ext cx="726490" cy="2410287"/>
          </a:xfrm>
          <a:prstGeom prst="line">
            <a:avLst/>
          </a:prstGeom>
          <a:ln w="38100">
            <a:solidFill>
              <a:srgbClr val="2B7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8052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79" y="-9236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系统环境配置</a:t>
            </a:r>
            <a:endParaRPr lang="zh-CN" altLang="en-US" sz="3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" y="1457120"/>
            <a:ext cx="650239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JDK</a:t>
            </a:r>
            <a:r>
              <a:rPr lang="zh-CN" altLang="en-US" sz="3200" dirty="0" smtClean="0"/>
              <a:t> </a:t>
            </a:r>
            <a:r>
              <a:rPr lang="zh-CN" altLang="en-US" sz="3200" dirty="0"/>
              <a:t>1.</a:t>
            </a:r>
            <a:r>
              <a:rPr lang="zh-CN" altLang="en-US" sz="3200" dirty="0" smtClean="0"/>
              <a:t>8</a:t>
            </a:r>
            <a:endParaRPr lang="en-US" altLang="zh-CN" sz="3200" dirty="0" smtClean="0"/>
          </a:p>
          <a:p>
            <a:r>
              <a:rPr lang="en-US" altLang="zh-CN" sz="3200" dirty="0" smtClean="0"/>
              <a:t>Python 2.7</a:t>
            </a:r>
            <a:endParaRPr lang="zh-CN" altLang="en-US" sz="3200" dirty="0"/>
          </a:p>
          <a:p>
            <a:r>
              <a:rPr lang="zh-CN" altLang="en-US" sz="3200" dirty="0"/>
              <a:t>Maven 3.5</a:t>
            </a:r>
          </a:p>
          <a:p>
            <a:r>
              <a:rPr lang="zh-CN" altLang="en-US" sz="3200" dirty="0"/>
              <a:t>JanusGraph 0.2.</a:t>
            </a:r>
            <a:r>
              <a:rPr lang="zh-CN" altLang="en-US" sz="3200" dirty="0" smtClean="0"/>
              <a:t>0</a:t>
            </a:r>
            <a:endParaRPr lang="en-US" altLang="zh-CN" sz="3200" dirty="0" smtClean="0"/>
          </a:p>
          <a:p>
            <a:r>
              <a:rPr lang="en-US" altLang="zh-CN" sz="3200" dirty="0"/>
              <a:t>Hadoop v2.6.0</a:t>
            </a:r>
            <a:endParaRPr lang="zh-CN" altLang="en-US" sz="3200" dirty="0"/>
          </a:p>
          <a:p>
            <a:r>
              <a:rPr lang="zh-CN" altLang="en-US" sz="3200" dirty="0"/>
              <a:t>Cassandra 3.11.2</a:t>
            </a:r>
          </a:p>
          <a:p>
            <a:r>
              <a:rPr lang="zh-CN" altLang="en-US" sz="3200" dirty="0"/>
              <a:t>Brekeley DB Java Edition 7</a:t>
            </a:r>
            <a:r>
              <a:rPr lang="zh-CN" altLang="en-US" sz="3200" dirty="0" smtClean="0"/>
              <a:t>.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.</a:t>
            </a:r>
            <a:r>
              <a:rPr lang="en-US" altLang="zh-CN" sz="3200" dirty="0" smtClean="0"/>
              <a:t>7</a:t>
            </a:r>
          </a:p>
          <a:p>
            <a:r>
              <a:rPr lang="en-US" altLang="zh-CN" sz="3200" dirty="0" err="1" smtClean="0"/>
              <a:t>HBase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1.1.2.2.4.0.0-169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065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A78AAAFE-69B4-4058-BED5-2807824E99A7}"/>
              </a:ext>
            </a:extLst>
          </p:cNvPr>
          <p:cNvCxnSpPr>
            <a:cxnSpLocks/>
          </p:cNvCxnSpPr>
          <p:nvPr/>
        </p:nvCxnSpPr>
        <p:spPr>
          <a:xfrm flipV="1">
            <a:off x="9650027" y="6068822"/>
            <a:ext cx="2476870" cy="804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2968FC6-926D-4FD3-B308-B2E1832CC094}"/>
              </a:ext>
            </a:extLst>
          </p:cNvPr>
          <p:cNvCxnSpPr>
            <a:cxnSpLocks/>
          </p:cNvCxnSpPr>
          <p:nvPr/>
        </p:nvCxnSpPr>
        <p:spPr>
          <a:xfrm flipH="1">
            <a:off x="11465511" y="4447713"/>
            <a:ext cx="726490" cy="2410287"/>
          </a:xfrm>
          <a:prstGeom prst="line">
            <a:avLst/>
          </a:prstGeom>
          <a:ln w="38100">
            <a:solidFill>
              <a:srgbClr val="2B7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8052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79" y="-9236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系统环境配置</a:t>
            </a:r>
            <a:endParaRPr lang="zh-CN" altLang="en-US" sz="3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3179" y="1065234"/>
            <a:ext cx="6502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JanusGraph</a:t>
            </a:r>
            <a:r>
              <a:rPr lang="en-US" altLang="zh-CN" sz="3200" dirty="0" smtClean="0"/>
              <a:t> Backend</a:t>
            </a:r>
            <a:endParaRPr lang="zh-CN" altLang="en-US" sz="3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83561"/>
              </p:ext>
            </p:extLst>
          </p:nvPr>
        </p:nvGraphicFramePr>
        <p:xfrm>
          <a:off x="828040" y="1910025"/>
          <a:ext cx="7147560" cy="133927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147560"/>
              </a:tblGrid>
              <a:tr h="0">
                <a:tc>
                  <a:txBody>
                    <a:bodyPr/>
                    <a:lstStyle/>
                    <a:p>
                      <a:pPr indent="22860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storage.backend</a:t>
                      </a:r>
                      <a:r>
                        <a:rPr lang="en-US" sz="2400" dirty="0" smtClean="0">
                          <a:effectLst/>
                        </a:rPr>
                        <a:t>=</a:t>
                      </a:r>
                      <a:r>
                        <a:rPr lang="en-US" sz="2400" dirty="0" err="1" smtClean="0">
                          <a:effectLst/>
                        </a:rPr>
                        <a:t>cassandrathrift|berkeleyje|hbase</a:t>
                      </a:r>
                      <a:endParaRPr lang="en-US" sz="2400" dirty="0" smtClean="0">
                        <a:effectLst/>
                      </a:endParaRPr>
                    </a:p>
                    <a:p>
                      <a:pPr marL="0" marR="0" lvl="0" indent="2286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effectLst/>
                        </a:rPr>
                        <a:t>storage.directory</a:t>
                      </a:r>
                      <a:r>
                        <a:rPr lang="en-US" altLang="zh-CN" sz="2400" dirty="0" smtClean="0">
                          <a:effectLst/>
                        </a:rPr>
                        <a:t>=$</a:t>
                      </a:r>
                      <a:r>
                        <a:rPr lang="en-US" altLang="zh-CN" sz="2400" dirty="0" err="1" smtClean="0">
                          <a:effectLst/>
                        </a:rPr>
                        <a:t>PathToData</a:t>
                      </a:r>
                      <a:r>
                        <a:rPr lang="en-US" altLang="zh-CN" sz="2400" dirty="0" smtClean="0">
                          <a:effectLst/>
                        </a:rPr>
                        <a:t>$ # for </a:t>
                      </a:r>
                      <a:r>
                        <a:rPr lang="en-US" altLang="zh-CN" sz="2400" dirty="0" err="1" smtClean="0">
                          <a:effectLst/>
                        </a:rPr>
                        <a:t>berkleyje</a:t>
                      </a:r>
                      <a:endParaRPr lang="zh-CN" sz="2400" dirty="0">
                        <a:effectLst/>
                      </a:endParaRPr>
                    </a:p>
                    <a:p>
                      <a:pPr indent="22860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storage.hostname</a:t>
                      </a:r>
                      <a:r>
                        <a:rPr lang="en-US" sz="2400" dirty="0" smtClean="0">
                          <a:effectLst/>
                        </a:rPr>
                        <a:t>=$hostname$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51" y="4823414"/>
            <a:ext cx="10326350" cy="1796483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A78AAAFE-69B4-4058-BED5-2807824E99A7}"/>
              </a:ext>
            </a:extLst>
          </p:cNvPr>
          <p:cNvCxnSpPr>
            <a:cxnSpLocks/>
          </p:cNvCxnSpPr>
          <p:nvPr/>
        </p:nvCxnSpPr>
        <p:spPr>
          <a:xfrm flipV="1">
            <a:off x="9650027" y="6068822"/>
            <a:ext cx="2476870" cy="804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2968FC6-926D-4FD3-B308-B2E1832CC094}"/>
              </a:ext>
            </a:extLst>
          </p:cNvPr>
          <p:cNvCxnSpPr>
            <a:cxnSpLocks/>
          </p:cNvCxnSpPr>
          <p:nvPr/>
        </p:nvCxnSpPr>
        <p:spPr>
          <a:xfrm flipH="1">
            <a:off x="11465511" y="4447713"/>
            <a:ext cx="726490" cy="2410287"/>
          </a:xfrm>
          <a:prstGeom prst="line">
            <a:avLst/>
          </a:prstGeom>
          <a:ln w="38100">
            <a:solidFill>
              <a:srgbClr val="2B7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1" cy="8052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79" y="-9236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系统环境配置</a:t>
            </a:r>
            <a:endParaRPr lang="zh-CN" altLang="en-US" sz="3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3179" y="1065234"/>
            <a:ext cx="6502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JanusGraph</a:t>
            </a:r>
            <a:r>
              <a:rPr lang="en-US" altLang="zh-CN" sz="3200" dirty="0" smtClean="0"/>
              <a:t> Backend: Cassandra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959751" y="1764885"/>
            <a:ext cx="2612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单节点：</a:t>
            </a:r>
            <a:endParaRPr lang="en-US" altLang="zh-CN" sz="2400" dirty="0" smtClean="0"/>
          </a:p>
          <a:p>
            <a:r>
              <a:rPr lang="en-US" altLang="zh-CN" sz="2400" dirty="0" smtClean="0"/>
              <a:t>Host9 192.168.5.34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958437" y="1717672"/>
            <a:ext cx="6838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两节点：</a:t>
            </a:r>
            <a:endParaRPr lang="en-US" altLang="zh-CN" sz="2400" dirty="0" smtClean="0"/>
          </a:p>
          <a:p>
            <a:r>
              <a:rPr lang="en-US" altLang="zh-CN" sz="2400" dirty="0"/>
              <a:t>s</a:t>
            </a:r>
            <a:r>
              <a:rPr lang="en-US" altLang="zh-CN" sz="2400" dirty="0" smtClean="0"/>
              <a:t>eed Host9 192.168.5.34 | node: Host4 192.168.5.29 </a:t>
            </a:r>
            <a:endParaRPr lang="zh-CN" altLang="en-US" sz="2400" dirty="0"/>
          </a:p>
        </p:txBody>
      </p:sp>
      <p:pic>
        <p:nvPicPr>
          <p:cNvPr id="10" name="图片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51" y="2616332"/>
            <a:ext cx="10230762" cy="142199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59751" y="4167791"/>
            <a:ext cx="1417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四</a:t>
            </a:r>
            <a:r>
              <a:rPr lang="zh-CN" altLang="en-US" sz="2400" dirty="0" smtClean="0"/>
              <a:t>节点：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7443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A78AAAFE-69B4-4058-BED5-2807824E99A7}"/>
              </a:ext>
            </a:extLst>
          </p:cNvPr>
          <p:cNvCxnSpPr>
            <a:cxnSpLocks/>
          </p:cNvCxnSpPr>
          <p:nvPr/>
        </p:nvCxnSpPr>
        <p:spPr>
          <a:xfrm flipV="1">
            <a:off x="9650027" y="6068822"/>
            <a:ext cx="2476870" cy="804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2968FC6-926D-4FD3-B308-B2E1832CC094}"/>
              </a:ext>
            </a:extLst>
          </p:cNvPr>
          <p:cNvCxnSpPr>
            <a:cxnSpLocks/>
          </p:cNvCxnSpPr>
          <p:nvPr/>
        </p:nvCxnSpPr>
        <p:spPr>
          <a:xfrm flipH="1">
            <a:off x="11465511" y="4447713"/>
            <a:ext cx="726490" cy="2410287"/>
          </a:xfrm>
          <a:prstGeom prst="line">
            <a:avLst/>
          </a:prstGeom>
          <a:ln w="38100">
            <a:solidFill>
              <a:srgbClr val="2B7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1" cy="8052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79" y="-923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数据生成</a:t>
            </a:r>
            <a:endParaRPr lang="zh-CN" altLang="en-US" sz="3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88591" y="1584151"/>
            <a:ext cx="66108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686408"/>
              </p:ext>
            </p:extLst>
          </p:nvPr>
        </p:nvGraphicFramePr>
        <p:xfrm>
          <a:off x="6095995" y="2150654"/>
          <a:ext cx="5636014" cy="2610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4" imgW="5734170" imgH="2333717" progId="Visio.Drawing.15">
                  <p:embed/>
                </p:oleObj>
              </mc:Choice>
              <mc:Fallback>
                <p:oleObj name="Visio" r:id="rId4" imgW="5734170" imgH="233371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5" y="2150654"/>
                        <a:ext cx="5636014" cy="26104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25713" y="1092864"/>
            <a:ext cx="103632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ldbc_snb_datagen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以下简称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datagen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Apache Hadoop v2.6.0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进行数据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4742" y="2662941"/>
            <a:ext cx="53412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Maven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进行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ldbc_snb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项目的构建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754742" y="4284076"/>
            <a:ext cx="53412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脚本对生成数据属性自定义设置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278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A78AAAFE-69B4-4058-BED5-2807824E99A7}"/>
              </a:ext>
            </a:extLst>
          </p:cNvPr>
          <p:cNvCxnSpPr>
            <a:cxnSpLocks/>
          </p:cNvCxnSpPr>
          <p:nvPr/>
        </p:nvCxnSpPr>
        <p:spPr>
          <a:xfrm flipV="1">
            <a:off x="9650027" y="6068822"/>
            <a:ext cx="2476870" cy="804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2968FC6-926D-4FD3-B308-B2E1832CC094}"/>
              </a:ext>
            </a:extLst>
          </p:cNvPr>
          <p:cNvCxnSpPr>
            <a:cxnSpLocks/>
          </p:cNvCxnSpPr>
          <p:nvPr/>
        </p:nvCxnSpPr>
        <p:spPr>
          <a:xfrm flipH="1">
            <a:off x="11465511" y="4447713"/>
            <a:ext cx="726490" cy="2410287"/>
          </a:xfrm>
          <a:prstGeom prst="line">
            <a:avLst/>
          </a:prstGeom>
          <a:ln w="38100">
            <a:solidFill>
              <a:srgbClr val="2B7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8052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79" y="-923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数据生成</a:t>
            </a:r>
            <a:endParaRPr lang="zh-CN" altLang="en-US" sz="3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88591" y="1584151"/>
            <a:ext cx="66108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5713" y="1092864"/>
            <a:ext cx="103632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Datagen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参数 （图属性、数据规模、数据项格式）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5713" y="2121157"/>
            <a:ext cx="119597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ldbc.snb.datagen.serializer.personSerializer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ldbc.snb.datagen.serializer.snb.interactive.CSVPersonSerializer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ldbc.snb.datagen.serializer.invariantSerializer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ldbc.snb.datagen.serializer.snb.interactive.CSVInvariantSerializer</a:t>
            </a: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ldbc.snb.datagen.serializer.personActivitySerializer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ldbc.snb.datagen.serializer.snb.interactive.CSVPersonActivitySerializer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5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A78AAAFE-69B4-4058-BED5-2807824E99A7}"/>
              </a:ext>
            </a:extLst>
          </p:cNvPr>
          <p:cNvCxnSpPr>
            <a:cxnSpLocks/>
          </p:cNvCxnSpPr>
          <p:nvPr/>
        </p:nvCxnSpPr>
        <p:spPr>
          <a:xfrm flipV="1">
            <a:off x="9650027" y="6068822"/>
            <a:ext cx="2476870" cy="804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2968FC6-926D-4FD3-B308-B2E1832CC094}"/>
              </a:ext>
            </a:extLst>
          </p:cNvPr>
          <p:cNvCxnSpPr>
            <a:cxnSpLocks/>
          </p:cNvCxnSpPr>
          <p:nvPr/>
        </p:nvCxnSpPr>
        <p:spPr>
          <a:xfrm flipH="1">
            <a:off x="11465511" y="4447713"/>
            <a:ext cx="726490" cy="2410287"/>
          </a:xfrm>
          <a:prstGeom prst="line">
            <a:avLst/>
          </a:prstGeom>
          <a:ln w="38100">
            <a:solidFill>
              <a:srgbClr val="2B7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8052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79" y="-923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数据生成</a:t>
            </a:r>
            <a:endParaRPr lang="zh-CN" altLang="en-US" sz="3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88591" y="1584151"/>
            <a:ext cx="66108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5713" y="1092864"/>
            <a:ext cx="103632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Datagen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参数 （图属性、数据规模、数据项格式）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5713" y="1963490"/>
            <a:ext cx="119597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ldbc.snb.datagen.generator.scaleFactor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snb.interactive.0.1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055390"/>
              </p:ext>
            </p:extLst>
          </p:nvPr>
        </p:nvGraphicFramePr>
        <p:xfrm>
          <a:off x="2119085" y="3084606"/>
          <a:ext cx="7953828" cy="237276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27198"/>
                <a:gridCol w="874870"/>
                <a:gridCol w="874870"/>
                <a:gridCol w="874870"/>
                <a:gridCol w="876140"/>
                <a:gridCol w="881478"/>
                <a:gridCol w="928214"/>
                <a:gridCol w="816188"/>
              </a:tblGrid>
              <a:tr h="62647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Scale Factor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1654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# of Persons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11K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27K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73K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182K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499K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1.25M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3.6M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34375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# of Years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0264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Start Year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2010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56933" y="5652856"/>
            <a:ext cx="94633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生成标准的大小为100MB左右的测试数据，基本上每个不同entity的数据内容分别存储在不同的csv文件中。</a:t>
            </a:r>
          </a:p>
        </p:txBody>
      </p:sp>
    </p:spTree>
    <p:extLst>
      <p:ext uri="{BB962C8B-B14F-4D97-AF65-F5344CB8AC3E}">
        <p14:creationId xmlns:p14="http://schemas.microsoft.com/office/powerpoint/2010/main" val="33920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951</Words>
  <Application>Microsoft Office PowerPoint</Application>
  <PresentationFormat>宽屏</PresentationFormat>
  <Paragraphs>163</Paragraphs>
  <Slides>23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等线</vt:lpstr>
      <vt:lpstr>等线 Light</vt:lpstr>
      <vt:lpstr>华文新魏</vt:lpstr>
      <vt:lpstr>宋体</vt:lpstr>
      <vt:lpstr>微软雅黑</vt:lpstr>
      <vt:lpstr>幼圆</vt:lpstr>
      <vt:lpstr>Arial</vt:lpstr>
      <vt:lpstr>Calibri</vt:lpstr>
      <vt:lpstr>Consolas</vt:lpstr>
      <vt:lpstr>Constantia</vt:lpstr>
      <vt:lpstr>Times New Roman</vt:lpstr>
      <vt:lpstr>Wingdings</vt:lpstr>
      <vt:lpstr>Office 主题​​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SuperStone</dc:creator>
  <cp:lastModifiedBy>Wang CR</cp:lastModifiedBy>
  <cp:revision>75</cp:revision>
  <dcterms:created xsi:type="dcterms:W3CDTF">2018-05-26T12:06:11Z</dcterms:created>
  <dcterms:modified xsi:type="dcterms:W3CDTF">2018-06-19T19:02:55Z</dcterms:modified>
</cp:coreProperties>
</file>