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76" r:id="rId4"/>
  </p:sldMasterIdLst>
  <p:notesMasterIdLst>
    <p:notesMasterId r:id="rId38"/>
  </p:notesMasterIdLst>
  <p:sldIdLst>
    <p:sldId id="256" r:id="rId5"/>
    <p:sldId id="271" r:id="rId6"/>
    <p:sldId id="278" r:id="rId7"/>
    <p:sldId id="292" r:id="rId8"/>
    <p:sldId id="298" r:id="rId9"/>
    <p:sldId id="300" r:id="rId10"/>
    <p:sldId id="340" r:id="rId11"/>
    <p:sldId id="333" r:id="rId12"/>
    <p:sldId id="272" r:id="rId13"/>
    <p:sldId id="275" r:id="rId14"/>
    <p:sldId id="277" r:id="rId15"/>
    <p:sldId id="279" r:id="rId16"/>
    <p:sldId id="308" r:id="rId17"/>
    <p:sldId id="282" r:id="rId18"/>
    <p:sldId id="341" r:id="rId19"/>
    <p:sldId id="293" r:id="rId20"/>
    <p:sldId id="280" r:id="rId21"/>
    <p:sldId id="543" r:id="rId22"/>
    <p:sldId id="287" r:id="rId23"/>
    <p:sldId id="291" r:id="rId24"/>
    <p:sldId id="345" r:id="rId25"/>
    <p:sldId id="346" r:id="rId26"/>
    <p:sldId id="297" r:id="rId27"/>
    <p:sldId id="348" r:id="rId28"/>
    <p:sldId id="349" r:id="rId29"/>
    <p:sldId id="350" r:id="rId30"/>
    <p:sldId id="351" r:id="rId31"/>
    <p:sldId id="352" r:id="rId32"/>
    <p:sldId id="353" r:id="rId33"/>
    <p:sldId id="354" r:id="rId34"/>
    <p:sldId id="356" r:id="rId35"/>
    <p:sldId id="362" r:id="rId36"/>
    <p:sldId id="54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F8A5791A-46EB-40D8-BFDA-182838068503}">
          <p14:sldIdLst>
            <p14:sldId id="256"/>
          </p14:sldIdLst>
        </p14:section>
        <p14:section name="survey" id="{E7B7D936-F556-484F-95F4-2006967E2C74}">
          <p14:sldIdLst>
            <p14:sldId id="271"/>
          </p14:sldIdLst>
        </p14:section>
        <p14:section name="Batfish" id="{66A1D628-977E-454A-9AFD-EF72C518EA23}">
          <p14:sldIdLst>
            <p14:sldId id="278"/>
            <p14:sldId id="292"/>
          </p14:sldIdLst>
        </p14:section>
        <p14:section name="Minesweeper" id="{10A4E7E3-C38C-487C-8312-C4FD89429BD4}">
          <p14:sldIdLst>
            <p14:sldId id="298"/>
            <p14:sldId id="300"/>
            <p14:sldId id="340"/>
            <p14:sldId id="333"/>
            <p14:sldId id="272"/>
            <p14:sldId id="275"/>
            <p14:sldId id="277"/>
            <p14:sldId id="279"/>
            <p14:sldId id="308"/>
            <p14:sldId id="282"/>
            <p14:sldId id="341"/>
          </p14:sldIdLst>
        </p14:section>
        <p14:section name="Plankton" id="{F965351F-0872-4A3D-8901-5ECDE67BE655}">
          <p14:sldIdLst>
            <p14:sldId id="293"/>
            <p14:sldId id="280"/>
            <p14:sldId id="543"/>
          </p14:sldIdLst>
        </p14:section>
        <p14:section name="Tiramisu" id="{18B3D942-3854-4E2D-9347-53951CBF7515}">
          <p14:sldIdLst>
            <p14:sldId id="287"/>
            <p14:sldId id="291"/>
          </p14:sldIdLst>
        </p14:section>
        <p14:section name="sigcomm16" id="{7258E9E0-1E49-499C-B9A0-B9430B81C4AD}">
          <p14:sldIdLst>
            <p14:sldId id="345"/>
            <p14:sldId id="346"/>
            <p14:sldId id="297"/>
            <p14:sldId id="348"/>
            <p14:sldId id="349"/>
            <p14:sldId id="350"/>
            <p14:sldId id="351"/>
            <p14:sldId id="352"/>
            <p14:sldId id="353"/>
            <p14:sldId id="354"/>
            <p14:sldId id="356"/>
          </p14:sldIdLst>
        </p14:section>
        <p14:section name="sigcomm17" id="{7EA4A3DE-46C0-4917-8B95-1FCDDF4DE13D}">
          <p14:sldIdLst>
            <p14:sldId id="362"/>
          </p14:sldIdLst>
        </p14:section>
        <p14:section name="sigcomm20" id="{84AA53D3-F737-40C1-9FB7-C2B8303B03DF}">
          <p14:sldIdLst>
            <p14:sldId id="5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1" autoAdjust="0"/>
    <p:restoredTop sz="95890" autoAdjust="0"/>
  </p:normalViewPr>
  <p:slideViewPr>
    <p:cSldViewPr snapToGrid="0">
      <p:cViewPr varScale="1">
        <p:scale>
          <a:sx n="114" d="100"/>
          <a:sy n="114"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42373-5BD4-4CEE-9894-3C3F2A83342F}"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A485B-5C1A-456D-837B-9A3FE1AE84C4}" type="slidenum">
              <a:rPr lang="zh-CN" altLang="en-US" smtClean="0"/>
              <a:t>‹#›</a:t>
            </a:fld>
            <a:endParaRPr lang="zh-CN" altLang="en-US"/>
          </a:p>
        </p:txBody>
      </p:sp>
    </p:spTree>
    <p:extLst>
      <p:ext uri="{BB962C8B-B14F-4D97-AF65-F5344CB8AC3E}">
        <p14:creationId xmlns:p14="http://schemas.microsoft.com/office/powerpoint/2010/main" val="306106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baike.baidu.com/item/%E7%BD%91%E7%BB%9C%E8%A7%84%E5%88%92" TargetMode="External"/><Relationship Id="rId13" Type="http://schemas.openxmlformats.org/officeDocument/2006/relationships/hyperlink" Target="https://baike.baidu.com/item/%E5%8A%A8%E6%80%81%E8%B7%AF%E7%94%B1" TargetMode="External"/><Relationship Id="rId3" Type="http://schemas.openxmlformats.org/officeDocument/2006/relationships/hyperlink" Target="https://baike.baidu.com/item/%E8%B7%AF%E7%94%B1/363497" TargetMode="External"/><Relationship Id="rId7" Type="http://schemas.openxmlformats.org/officeDocument/2006/relationships/hyperlink" Target="https://baike.baidu.com/item/%E9%9D%99%E6%80%81%E8%B7%AF%E7%94%B1" TargetMode="External"/><Relationship Id="rId12" Type="http://schemas.openxmlformats.org/officeDocument/2006/relationships/hyperlink" Target="https://baike.baidu.com/item/%E7%BD%91%E7%BB%9C%E7%AE%A1%E7%90%86%E5%91%98" TargetMode="External"/><Relationship Id="rId17" Type="http://schemas.openxmlformats.org/officeDocument/2006/relationships/hyperlink" Target="https://baike.baidu.com/item/%E5%BC%80%E6%94%BE%E5%BC%8F%E6%9C%80%E7%9F%AD%E8%B7%AF%E5%BE%84%E4%BC%98%E5%85%88" TargetMode="External"/><Relationship Id="rId2" Type="http://schemas.openxmlformats.org/officeDocument/2006/relationships/slide" Target="../slides/slide3.xml"/><Relationship Id="rId16" Type="http://schemas.openxmlformats.org/officeDocument/2006/relationships/hyperlink" Target="https://baike.baidu.com/item/%E5%86%85%E9%83%A8%E7%BD%91%E5%85%B3%E5%8D%8F%E8%AE%AE" TargetMode="External"/><Relationship Id="rId1" Type="http://schemas.openxmlformats.org/officeDocument/2006/relationships/notesMaster" Target="../notesMasters/notesMaster1.xml"/><Relationship Id="rId6" Type="http://schemas.openxmlformats.org/officeDocument/2006/relationships/hyperlink" Target="https://baike.baidu.com/item/%E5%8A%A8%E6%80%81%E8%B7%AF%E7%94%B1/100533" TargetMode="External"/><Relationship Id="rId11" Type="http://schemas.openxmlformats.org/officeDocument/2006/relationships/hyperlink" Target="https://baike.baidu.com/item/%E6%8A%A5%E6%96%87" TargetMode="External"/><Relationship Id="rId5" Type="http://schemas.openxmlformats.org/officeDocument/2006/relationships/hyperlink" Target="https://baike.baidu.com/item/%E9%9D%99%E6%80%81%E8%B7%AF%E7%94%B1/100778" TargetMode="External"/><Relationship Id="rId15" Type="http://schemas.openxmlformats.org/officeDocument/2006/relationships/hyperlink" Target="https://baike.baidu.com/item/%E8%87%AA%E6%B2%BB%E7%B3%BB%E7%BB%9F" TargetMode="External"/><Relationship Id="rId10" Type="http://schemas.openxmlformats.org/officeDocument/2006/relationships/hyperlink" Target="https://baike.baidu.com/item/%E8%B7%AF%E7%94%B1%E5%99%A8" TargetMode="External"/><Relationship Id="rId4" Type="http://schemas.openxmlformats.org/officeDocument/2006/relationships/hyperlink" Target="https://baike.baidu.com/item/%E8%B7%AF%E7%94%B1%E8%A1%A8/2707408" TargetMode="External"/><Relationship Id="rId9" Type="http://schemas.openxmlformats.org/officeDocument/2006/relationships/hyperlink" Target="https://baike.baidu.com/item/%E7%BD%91%E7%BB%9C%E6%8B%93%E6%89%91" TargetMode="External"/><Relationship Id="rId14" Type="http://schemas.openxmlformats.org/officeDocument/2006/relationships/hyperlink" Target="https://baike.baidu.com/item/%E7%BD%91%E7%BB%9C%E6%8B%93%E6%89%91%E7%BB%93%E6%9E%84"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51D53-E856-4361-B980-81F99D2B45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350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13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Emphasize, reachability here is for all possible data planes</a:t>
            </a:r>
          </a:p>
        </p:txBody>
      </p:sp>
    </p:spTree>
    <p:extLst>
      <p:ext uri="{BB962C8B-B14F-4D97-AF65-F5344CB8AC3E}">
        <p14:creationId xmlns:p14="http://schemas.microsoft.com/office/powerpoint/2010/main" val="132542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non-determinism:</a:t>
            </a:r>
            <a:r>
              <a:rPr kumimoji="1" lang="zh-CN" altLang="en-US" dirty="0"/>
              <a:t>比如这是某个状态</a:t>
            </a:r>
            <a:r>
              <a:rPr kumimoji="1" lang="en-US" altLang="zh-CN" dirty="0"/>
              <a:t>1</a:t>
            </a:r>
            <a:r>
              <a:rPr kumimoji="1" lang="zh-CN" altLang="en-US" dirty="0"/>
              <a:t>，链路</a:t>
            </a:r>
            <a:r>
              <a:rPr kumimoji="1" lang="en-US" altLang="zh-CN" dirty="0"/>
              <a:t>1</a:t>
            </a:r>
            <a:r>
              <a:rPr kumimoji="1" lang="zh-CN" altLang="en-US" dirty="0"/>
              <a:t>和</a:t>
            </a:r>
            <a:r>
              <a:rPr kumimoji="1" lang="en-US" altLang="zh-CN" dirty="0"/>
              <a:t>2</a:t>
            </a:r>
            <a:r>
              <a:rPr kumimoji="1" lang="zh-CN" altLang="en-US" dirty="0"/>
              <a:t>都有可能出现故障，他们导向两个不同的状态；如果是状态</a:t>
            </a:r>
            <a:r>
              <a:rPr kumimoji="1" lang="en-US" altLang="zh-CN" dirty="0"/>
              <a:t>2</a:t>
            </a:r>
            <a:r>
              <a:rPr kumimoji="1" lang="zh-CN" altLang="en-US" dirty="0"/>
              <a:t>，接着节点</a:t>
            </a:r>
            <a:r>
              <a:rPr kumimoji="1" lang="en-US" altLang="zh-CN" dirty="0"/>
              <a:t>1</a:t>
            </a:r>
            <a:r>
              <a:rPr kumimoji="1" lang="zh-CN" altLang="en-US" dirty="0"/>
              <a:t>执行动作，他会导向状态</a:t>
            </a:r>
            <a:r>
              <a:rPr kumimoji="1" lang="en-US" altLang="zh-CN" dirty="0"/>
              <a:t>4</a:t>
            </a:r>
            <a:r>
              <a:rPr kumimoji="1" lang="zh-CN" altLang="en-US" dirty="0"/>
              <a:t>，</a:t>
            </a:r>
            <a:r>
              <a:rPr kumimoji="1" lang="en-US" altLang="zh-CN" dirty="0"/>
              <a:t>and so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BGP</a:t>
            </a:r>
            <a:r>
              <a:rPr kumimoji="1" lang="zh-CN" altLang="en-US" dirty="0"/>
              <a:t>路由选择不确定，链路故障不确定（</a:t>
            </a:r>
            <a:r>
              <a:rPr lang="zh-CN" altLang="en-US" sz="1200" dirty="0"/>
              <a:t>对收敛状态没有影响的不确定性是无关紧要的</a:t>
            </a:r>
            <a:r>
              <a:rPr kumimoji="1" lang="zh-CN" altLang="en-US" dirty="0"/>
              <a:t>）</a:t>
            </a:r>
            <a:endParaRPr kumimoji="1"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每个分支是网络不确定性的一个选择</a:t>
            </a:r>
            <a:endParaRPr lang="en-US" altLang="zh-CN" dirty="0"/>
          </a:p>
          <a:p>
            <a:endParaRPr lang="en-US" altLang="zh-CN" dirty="0"/>
          </a:p>
          <a:p>
            <a:r>
              <a:rPr lang="en-US" altLang="zh-CN" dirty="0"/>
              <a:t>Plankton goes for a more surgical approach. Once the PECs are calculated, Plankton identifies dependencies between the Packet Equivalence Classes, based on recursive routing entries, BGP sessions, etc.</a:t>
            </a:r>
          </a:p>
          <a:p>
            <a:endParaRPr lang="en-US" altLang="zh-CN" dirty="0"/>
          </a:p>
          <a:p>
            <a:r>
              <a:rPr lang="en-US" altLang="zh-CN" dirty="0"/>
              <a:t>Figure 5 illustrates the dependency graph for a typical case where two PECs are being handled in </a:t>
            </a:r>
            <a:r>
              <a:rPr lang="en-US" altLang="zh-CN" dirty="0" err="1"/>
              <a:t>iBGP</a:t>
            </a:r>
            <a:r>
              <a:rPr lang="en-US" altLang="zh-CN" dirty="0"/>
              <a:t> on a network with 4 different routers. The only constraint in this case is that the loopback PECs should be analyzed before the </a:t>
            </a:r>
            <a:r>
              <a:rPr lang="en-US" altLang="zh-CN" dirty="0" err="1"/>
              <a:t>iBGP</a:t>
            </a:r>
            <a:r>
              <a:rPr lang="en-US" altLang="zh-CN" dirty="0"/>
              <a:t> PECs can start. In such cases, Plankton’s keeps the problem size significantly smaller, and maximizes the degree of parallelism that can be achieved.</a:t>
            </a:r>
          </a:p>
          <a:p>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16</a:t>
            </a:fld>
            <a:endParaRPr lang="zh-CN" altLang="en-US"/>
          </a:p>
        </p:txBody>
      </p:sp>
    </p:spTree>
    <p:extLst>
      <p:ext uri="{BB962C8B-B14F-4D97-AF65-F5344CB8AC3E}">
        <p14:creationId xmlns:p14="http://schemas.microsoft.com/office/powerpoint/2010/main" val="274410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17</a:t>
            </a:fld>
            <a:endParaRPr lang="zh-CN" altLang="en-US"/>
          </a:p>
        </p:txBody>
      </p:sp>
    </p:spTree>
    <p:extLst>
      <p:ext uri="{BB962C8B-B14F-4D97-AF65-F5344CB8AC3E}">
        <p14:creationId xmlns:p14="http://schemas.microsoft.com/office/powerpoint/2010/main" val="262637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feature1:multiple possible converged data plane states of the network (e.g., due to topology changes or control plane non-determinism)</a:t>
            </a:r>
          </a:p>
          <a:p>
            <a:endParaRPr lang="en-US" altLang="zh-CN" dirty="0"/>
          </a:p>
          <a:p>
            <a:r>
              <a:rPr lang="en-US" altLang="zh-CN" dirty="0"/>
              <a:t>ARC [7], for example, uses graph algorithms to compute the multiple converged states enabled by failures, but only for shortest-path routing. </a:t>
            </a:r>
          </a:p>
          <a:p>
            <a:r>
              <a:rPr lang="en-US" altLang="zh-CN" dirty="0"/>
              <a:t>As a result it cannot handle common network configurations such as BGP configurations that use </a:t>
            </a:r>
            <a:r>
              <a:rPr lang="en-US" altLang="zh-CN" dirty="0" err="1"/>
              <a:t>LocalPref</a:t>
            </a:r>
            <a:r>
              <a:rPr lang="en-US" altLang="zh-CN" dirty="0"/>
              <a:t>, any form of recursive routing, etc.</a:t>
            </a:r>
          </a:p>
          <a:p>
            <a:endParaRPr lang="en-US" altLang="zh-CN"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18</a:t>
            </a:fld>
            <a:endParaRPr lang="zh-CN" altLang="en-US"/>
          </a:p>
        </p:txBody>
      </p:sp>
    </p:spTree>
    <p:extLst>
      <p:ext uri="{BB962C8B-B14F-4D97-AF65-F5344CB8AC3E}">
        <p14:creationId xmlns:p14="http://schemas.microsoft.com/office/powerpoint/2010/main" val="3577181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a:latin typeface="微软雅黑" panose="020B0503020204020204" pitchFamily="34" charset="-122"/>
                <a:ea typeface="微软雅黑" panose="020B0503020204020204" pitchFamily="34" charset="-122"/>
                <a:cs typeface="Calibri" panose="020F0502020204030204" pitchFamily="34" charset="0"/>
              </a:rPr>
              <a:t>ARC, Minesweeper, Plankton</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网络模型和验证算法高度耦合，在</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coverage</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和</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performance</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间不够灵活</a:t>
            </a:r>
            <a:endParaRPr lang="en-US" altLang="zh-CN" sz="1200" dirty="0">
              <a:latin typeface="微软雅黑" panose="020B0503020204020204" pitchFamily="34" charset="-122"/>
              <a:ea typeface="微软雅黑" panose="020B0503020204020204" pitchFamily="34" charset="-122"/>
              <a:cs typeface="Calibri" panose="020F0502020204030204" pitchFamily="34" charset="0"/>
            </a:endParaRPr>
          </a:p>
          <a:p>
            <a:pPr marL="0" indent="0">
              <a:buNone/>
            </a:pPr>
            <a:endParaRPr lang="en-US" altLang="zh-CN" sz="1200" dirty="0">
              <a:latin typeface="微软雅黑" panose="020B0503020204020204" pitchFamily="34" charset="-122"/>
              <a:ea typeface="微软雅黑" panose="020B0503020204020204" pitchFamily="34" charset="-122"/>
              <a:cs typeface="Calibri" panose="020F0502020204030204" pitchFamily="34" charset="0"/>
            </a:endParaRPr>
          </a:p>
          <a:p>
            <a:pPr marL="0" indent="0">
              <a:buNone/>
            </a:pPr>
            <a:r>
              <a:rPr lang="zh-CN" altLang="en-US" sz="1200" dirty="0">
                <a:latin typeface="微软雅黑" panose="020B0503020204020204" pitchFamily="34" charset="-122"/>
                <a:ea typeface="微软雅黑" panose="020B0503020204020204" pitchFamily="34" charset="-122"/>
                <a:cs typeface="Calibri" panose="020F0502020204030204" pitchFamily="34" charset="0"/>
              </a:rPr>
              <a:t>用不同建模程度的算法对不同的网络属性进行验证 </a:t>
            </a:r>
            <a:endParaRPr lang="en-US" altLang="zh-CN" dirty="0"/>
          </a:p>
          <a:p>
            <a:pPr marL="0" indent="0">
              <a:buNone/>
            </a:pPr>
            <a:endParaRPr lang="en-US" altLang="zh-CN" dirty="0"/>
          </a:p>
          <a:p>
            <a:pPr marL="0" indent="0">
              <a:buNone/>
            </a:pPr>
            <a:r>
              <a:rPr lang="en-US" altLang="zh-CN" dirty="0"/>
              <a:t>1.</a:t>
            </a:r>
            <a:r>
              <a:rPr lang="zh-CN" altLang="en-US" dirty="0"/>
              <a:t>枚举路径（选路）</a:t>
            </a:r>
            <a:r>
              <a:rPr lang="en-US" altLang="zh-CN" dirty="0"/>
              <a:t>; 2.</a:t>
            </a:r>
            <a:r>
              <a:rPr lang="zh-CN" altLang="en-US" dirty="0"/>
              <a:t>对图的属性量化（路由器</a:t>
            </a:r>
            <a:r>
              <a:rPr lang="en-US" altLang="zh-CN" dirty="0"/>
              <a:t>A</a:t>
            </a:r>
            <a:r>
              <a:rPr lang="zh-CN" altLang="en-US" dirty="0"/>
              <a:t>能够到达</a:t>
            </a:r>
            <a:r>
              <a:rPr lang="en-US" altLang="zh-CN" dirty="0"/>
              <a:t>B</a:t>
            </a:r>
            <a:r>
              <a:rPr lang="zh-CN" altLang="en-US" dirty="0"/>
              <a:t>当其中某一条链路故障时）；</a:t>
            </a:r>
            <a:r>
              <a:rPr lang="en-US" altLang="zh-CN" dirty="0"/>
              <a:t>3.</a:t>
            </a:r>
            <a:r>
              <a:rPr lang="zh-CN" altLang="en-US" dirty="0"/>
              <a:t>路径存在性（路由器</a:t>
            </a:r>
            <a:r>
              <a:rPr lang="en-US" altLang="zh-CN" dirty="0"/>
              <a:t>A</a:t>
            </a:r>
            <a:r>
              <a:rPr lang="zh-CN" altLang="en-US" dirty="0"/>
              <a:t>能够到达</a:t>
            </a:r>
            <a:r>
              <a:rPr lang="en-US" altLang="zh-CN" dirty="0"/>
              <a:t>B</a:t>
            </a:r>
            <a:r>
              <a:rPr lang="zh-CN" altLang="en-US" dirty="0"/>
              <a:t>）</a:t>
            </a:r>
            <a:endParaRPr lang="en-US" altLang="zh-CN" dirty="0"/>
          </a:p>
          <a:p>
            <a:pPr marL="0" indent="0">
              <a:buNone/>
            </a:pPr>
            <a:endParaRPr lang="en-US" altLang="zh-CN" dirty="0"/>
          </a:p>
          <a:p>
            <a:pPr marL="0" indent="0">
              <a:buNone/>
            </a:pPr>
            <a:r>
              <a:rPr lang="pt-BR" altLang="zh-CN" dirty="0"/>
              <a:t>TPVP - Tiramisu Path Vector Protocol</a:t>
            </a:r>
            <a:r>
              <a:rPr lang="zh-CN" altLang="en-US" dirty="0"/>
              <a:t>（路径矢量选路协议）</a:t>
            </a:r>
            <a:endParaRPr lang="en-US" altLang="zh-CN" dirty="0"/>
          </a:p>
          <a:p>
            <a:pPr marL="0" indent="0">
              <a:buNone/>
            </a:pPr>
            <a:r>
              <a:rPr lang="en-US" altLang="zh-CN" dirty="0"/>
              <a:t>ILPs - Integer Linear Programs </a:t>
            </a:r>
            <a:r>
              <a:rPr lang="zh-CN" altLang="en-US" dirty="0"/>
              <a:t>（整数线性规划，</a:t>
            </a:r>
            <a:r>
              <a:rPr lang="en-US" altLang="zh-CN" dirty="0"/>
              <a:t>Reachability &lt; K failures = Minimize link failures </a:t>
            </a:r>
            <a:r>
              <a:rPr lang="zh-CN" altLang="en-US" dirty="0"/>
              <a:t>）</a:t>
            </a:r>
            <a:endParaRPr lang="en-US" altLang="zh-CN" dirty="0"/>
          </a:p>
          <a:p>
            <a:pPr marL="0" indent="0">
              <a:buNone/>
            </a:pPr>
            <a:r>
              <a:rPr lang="en-US" altLang="zh-CN" dirty="0"/>
              <a:t>Tiramisu Depth First Search </a:t>
            </a:r>
          </a:p>
        </p:txBody>
      </p:sp>
      <p:sp>
        <p:nvSpPr>
          <p:cNvPr id="4" name="灯片编号占位符 3"/>
          <p:cNvSpPr>
            <a:spLocks noGrp="1"/>
          </p:cNvSpPr>
          <p:nvPr>
            <p:ph type="sldNum" sz="quarter" idx="5"/>
          </p:nvPr>
        </p:nvSpPr>
        <p:spPr/>
        <p:txBody>
          <a:bodyPr/>
          <a:lstStyle/>
          <a:p>
            <a:fld id="{D84A485B-5C1A-456D-837B-9A3FE1AE84C4}" type="slidenum">
              <a:rPr lang="zh-CN" altLang="en-US" smtClean="0"/>
              <a:t>19</a:t>
            </a:fld>
            <a:endParaRPr lang="zh-CN" altLang="en-US"/>
          </a:p>
        </p:txBody>
      </p:sp>
    </p:spTree>
    <p:extLst>
      <p:ext uri="{BB962C8B-B14F-4D97-AF65-F5344CB8AC3E}">
        <p14:creationId xmlns:p14="http://schemas.microsoft.com/office/powerpoint/2010/main" val="2856809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ARC</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 low coverage(</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如缺少对</a:t>
            </a:r>
            <a:r>
              <a:rPr lang="en-US" altLang="zh-CN" sz="1200" dirty="0" err="1">
                <a:latin typeface="微软雅黑" panose="020B0503020204020204" pitchFamily="34" charset="-122"/>
                <a:ea typeface="微软雅黑" panose="020B0503020204020204" pitchFamily="34" charset="-122"/>
                <a:cs typeface="Calibri" panose="020F0502020204030204" pitchFamily="34" charset="0"/>
              </a:rPr>
              <a:t>iBGP</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-OSPF</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依赖建模</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 high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FF0000"/>
              </a:solidFill>
              <a:latin typeface="微软雅黑" panose="020B0503020204020204" pitchFamily="34" charset="-122"/>
              <a:ea typeface="微软雅黑"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Plankton</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如</a:t>
            </a:r>
            <a:r>
              <a:rPr lang="en-US" altLang="zh-CN" sz="1200" dirty="0" err="1">
                <a:latin typeface="微软雅黑" panose="020B0503020204020204" pitchFamily="34" charset="-122"/>
                <a:ea typeface="微软雅黑" panose="020B0503020204020204" pitchFamily="34" charset="-122"/>
                <a:cs typeface="Calibri" panose="020F0502020204030204" pitchFamily="34" charset="0"/>
              </a:rPr>
              <a:t>iBGP</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-OSPF</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的依赖被建模为</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PEC</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之间的依赖，导致</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SPIN</a:t>
            </a:r>
            <a:r>
              <a:rPr lang="zh-CN" altLang="en-US" sz="1200" dirty="0">
                <a:latin typeface="微软雅黑" panose="020B0503020204020204" pitchFamily="34" charset="-122"/>
                <a:ea typeface="微软雅黑" panose="020B0503020204020204" pitchFamily="34" charset="-122"/>
                <a:cs typeface="Calibri" panose="020F0502020204030204" pitchFamily="34" charset="0"/>
              </a:rPr>
              <a:t>的并行度低</a:t>
            </a:r>
            <a:r>
              <a:rPr lang="en-US" altLang="zh-CN" sz="1200" dirty="0">
                <a:latin typeface="微软雅黑" panose="020B0503020204020204" pitchFamily="34" charset="-122"/>
                <a:ea typeface="微软雅黑" panose="020B0503020204020204" pitchFamily="34" charset="-122"/>
                <a:cs typeface="Calibri" panose="020F0502020204030204" pitchFamily="34" charset="0"/>
              </a:rPr>
              <a:t>)</a:t>
            </a:r>
          </a:p>
          <a:p>
            <a:pPr marL="0" indent="0">
              <a:buNone/>
            </a:pPr>
            <a:endParaRPr lang="en-US" altLang="zh-CN"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20</a:t>
            </a:fld>
            <a:endParaRPr lang="zh-CN" altLang="en-US"/>
          </a:p>
        </p:txBody>
      </p:sp>
    </p:spTree>
    <p:extLst>
      <p:ext uri="{BB962C8B-B14F-4D97-AF65-F5344CB8AC3E}">
        <p14:creationId xmlns:p14="http://schemas.microsoft.com/office/powerpoint/2010/main" val="3414147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主要关注路由，就介绍这几篇</a:t>
            </a:r>
            <a:endParaRPr lang="en-US" altLang="zh-CN" dirty="0"/>
          </a:p>
          <a:p>
            <a:r>
              <a:rPr lang="zh-CN" altLang="en-US" dirty="0"/>
              <a:t>其他还有别的验证</a:t>
            </a:r>
            <a:endParaRPr lang="en-US" altLang="zh-CN" dirty="0"/>
          </a:p>
          <a:p>
            <a:endParaRPr lang="en-US" altLang="zh-CN" dirty="0"/>
          </a:p>
          <a:p>
            <a:r>
              <a:rPr lang="zh-CN" altLang="en-US" dirty="0"/>
              <a:t>这里给出</a:t>
            </a:r>
            <a:r>
              <a:rPr lang="en-US" altLang="zh-CN" dirty="0"/>
              <a:t>sigcomm16 verification</a:t>
            </a:r>
            <a:r>
              <a:rPr lang="zh-CN" altLang="en-US" dirty="0"/>
              <a:t>的一种理解</a:t>
            </a:r>
            <a:endParaRPr lang="en-US" altLang="zh-CN"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21</a:t>
            </a:fld>
            <a:endParaRPr lang="zh-CN" altLang="en-US"/>
          </a:p>
        </p:txBody>
      </p:sp>
    </p:spTree>
    <p:extLst>
      <p:ext uri="{BB962C8B-B14F-4D97-AF65-F5344CB8AC3E}">
        <p14:creationId xmlns:p14="http://schemas.microsoft.com/office/powerpoint/2010/main" val="253438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22</a:t>
            </a:fld>
            <a:endParaRPr lang="zh-CN" altLang="en-US"/>
          </a:p>
        </p:txBody>
      </p:sp>
    </p:spTree>
    <p:extLst>
      <p:ext uri="{BB962C8B-B14F-4D97-AF65-F5344CB8AC3E}">
        <p14:creationId xmlns:p14="http://schemas.microsoft.com/office/powerpoint/2010/main" val="2866144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微软雅黑" panose="020B0503020204020204" pitchFamily="34" charset="-122"/>
                <a:cs typeface="Calibri" panose="020F0502020204030204" pitchFamily="34" charset="0"/>
              </a:rPr>
              <a:t>Abstraction for Control Planes(ARC)</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alibri" panose="020F0502020204030204" pitchFamily="34" charset="0"/>
                <a:ea typeface="微软雅黑" panose="020B0503020204020204" pitchFamily="34" charset="-122"/>
                <a:cs typeface="Calibri" panose="020F0502020204030204" pitchFamily="34" charset="0"/>
              </a:rPr>
              <a:t>用最短路来表达网络属性</a:t>
            </a:r>
            <a:endParaRPr lang="en-US" altLang="zh-CN" dirty="0">
              <a:latin typeface="Calibri" panose="020F0502020204030204" pitchFamily="34" charset="0"/>
              <a:ea typeface="微软雅黑" panose="020B0503020204020204" pitchFamily="34" charset="-122"/>
              <a:cs typeface="Calibri" panose="020F0502020204030204" pitchFamily="34" charset="0"/>
            </a:endParaRPr>
          </a:p>
          <a:p>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23</a:t>
            </a:fld>
            <a:endParaRPr lang="zh-CN" altLang="en-US"/>
          </a:p>
        </p:txBody>
      </p:sp>
    </p:spTree>
    <p:extLst>
      <p:ext uri="{BB962C8B-B14F-4D97-AF65-F5344CB8AC3E}">
        <p14:creationId xmlns:p14="http://schemas.microsoft.com/office/powerpoint/2010/main" val="376843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根据</a:t>
            </a:r>
            <a:r>
              <a:rPr lang="zh-CN" altLang="en-US" b="0" i="0" u="none" strike="noStrike" dirty="0">
                <a:solidFill>
                  <a:srgbClr val="136EC2"/>
                </a:solidFill>
                <a:effectLst/>
                <a:latin typeface="arial" panose="020B0604020202020204" pitchFamily="34" charset="0"/>
                <a:hlinkClick r:id="rId3"/>
              </a:rPr>
              <a:t>路由</a:t>
            </a:r>
            <a:r>
              <a:rPr lang="zh-CN" altLang="en-US" b="0" i="0" dirty="0">
                <a:solidFill>
                  <a:srgbClr val="333333"/>
                </a:solidFill>
                <a:effectLst/>
                <a:latin typeface="arial" panose="020B0604020202020204" pitchFamily="34" charset="0"/>
              </a:rPr>
              <a:t>器学习路由信息、生成并维护</a:t>
            </a:r>
            <a:r>
              <a:rPr lang="zh-CN" altLang="en-US" b="0" i="0" u="none" strike="noStrike" dirty="0">
                <a:solidFill>
                  <a:srgbClr val="136EC2"/>
                </a:solidFill>
                <a:effectLst/>
                <a:latin typeface="arial" panose="020B0604020202020204" pitchFamily="34" charset="0"/>
                <a:hlinkClick r:id="rId4"/>
              </a:rPr>
              <a:t>路由表</a:t>
            </a:r>
            <a:r>
              <a:rPr lang="zh-CN" altLang="en-US" b="0" i="0" dirty="0">
                <a:solidFill>
                  <a:srgbClr val="333333"/>
                </a:solidFill>
                <a:effectLst/>
                <a:latin typeface="arial" panose="020B0604020202020204" pitchFamily="34" charset="0"/>
              </a:rPr>
              <a:t>的方法包括直连路由</a:t>
            </a:r>
            <a:r>
              <a:rPr lang="en-US" altLang="zh-CN" b="0" i="0" dirty="0">
                <a:solidFill>
                  <a:srgbClr val="333333"/>
                </a:solidFill>
                <a:effectLst/>
                <a:latin typeface="arial" panose="020B0604020202020204" pitchFamily="34" charset="0"/>
              </a:rPr>
              <a:t>(Direct)</a:t>
            </a:r>
            <a:r>
              <a:rPr lang="zh-CN" altLang="en-US" b="0" i="0" dirty="0">
                <a:solidFill>
                  <a:srgbClr val="333333"/>
                </a:solidFill>
                <a:effectLst/>
                <a:latin typeface="arial" panose="020B0604020202020204" pitchFamily="34" charset="0"/>
              </a:rPr>
              <a:t>、</a:t>
            </a:r>
            <a:r>
              <a:rPr lang="zh-CN" altLang="en-US" b="0" i="0" u="none" strike="noStrike" dirty="0">
                <a:solidFill>
                  <a:srgbClr val="136EC2"/>
                </a:solidFill>
                <a:effectLst/>
                <a:latin typeface="arial" panose="020B0604020202020204" pitchFamily="34" charset="0"/>
                <a:hlinkClick r:id="rId5"/>
              </a:rPr>
              <a:t>静态路由</a:t>
            </a:r>
            <a:r>
              <a:rPr lang="en-US" altLang="zh-CN" b="0" i="0" dirty="0">
                <a:solidFill>
                  <a:srgbClr val="333333"/>
                </a:solidFill>
                <a:effectLst/>
                <a:latin typeface="arial" panose="020B0604020202020204" pitchFamily="34" charset="0"/>
              </a:rPr>
              <a:t>(Static)</a:t>
            </a:r>
            <a:r>
              <a:rPr lang="zh-CN" altLang="en-US" b="0" i="0" dirty="0">
                <a:solidFill>
                  <a:srgbClr val="333333"/>
                </a:solidFill>
                <a:effectLst/>
                <a:latin typeface="arial" panose="020B0604020202020204" pitchFamily="34" charset="0"/>
              </a:rPr>
              <a:t>和</a:t>
            </a:r>
            <a:r>
              <a:rPr lang="zh-CN" altLang="en-US" b="0" i="0" u="none" strike="noStrike" dirty="0">
                <a:solidFill>
                  <a:srgbClr val="136EC2"/>
                </a:solidFill>
                <a:effectLst/>
                <a:latin typeface="arial" panose="020B0604020202020204" pitchFamily="34" charset="0"/>
                <a:hlinkClick r:id="rId6"/>
              </a:rPr>
              <a:t>动态路由</a:t>
            </a:r>
            <a:r>
              <a:rPr lang="en-US" altLang="zh-CN" b="0" i="0" dirty="0">
                <a:solidFill>
                  <a:srgbClr val="333333"/>
                </a:solidFill>
                <a:effectLst/>
                <a:latin typeface="arial" panose="020B0604020202020204" pitchFamily="34" charset="0"/>
              </a:rPr>
              <a:t>(Dynamic)</a:t>
            </a:r>
            <a:r>
              <a:rPr lang="zh-CN" altLang="en-US" b="0" i="0" dirty="0">
                <a:solidFill>
                  <a:srgbClr val="333333"/>
                </a:solidFill>
                <a:effectLst/>
                <a:latin typeface="arial" panose="020B0604020202020204" pitchFamily="34" charset="0"/>
              </a:rPr>
              <a:t>。直连路由：路由器接口所连接的子网的路由方式称为直连路由；非直连路由：通过路由协议从别的路由器学到的路由称为非直连路由</a:t>
            </a:r>
            <a:r>
              <a:rPr lang="en-US" altLang="zh-CN" b="0" i="0" dirty="0">
                <a:solidFill>
                  <a:srgbClr val="333333"/>
                </a:solidFill>
                <a:effectLst/>
                <a:latin typeface="arial" panose="020B0604020202020204" pitchFamily="34" charset="0"/>
              </a:rPr>
              <a:t>.</a:t>
            </a:r>
          </a:p>
          <a:p>
            <a:endParaRPr lang="en-US" altLang="zh-CN" b="0" i="0" dirty="0">
              <a:solidFill>
                <a:srgbClr val="333333"/>
              </a:solidFill>
              <a:effectLst/>
              <a:latin typeface="arial" panose="020B0604020202020204" pitchFamily="34" charset="0"/>
            </a:endParaRPr>
          </a:p>
          <a:p>
            <a:pPr algn="l"/>
            <a:r>
              <a:rPr lang="zh-CN" altLang="en-US" b="0" i="0" u="none" strike="noStrike" dirty="0">
                <a:solidFill>
                  <a:srgbClr val="136EC2"/>
                </a:solidFill>
                <a:effectLst/>
                <a:latin typeface="arial" panose="020B0604020202020204" pitchFamily="34" charset="0"/>
                <a:hlinkClick r:id="rId7"/>
              </a:rPr>
              <a:t>静态路由</a:t>
            </a:r>
            <a:r>
              <a:rPr lang="zh-CN" altLang="en-US" b="0" i="0" dirty="0">
                <a:solidFill>
                  <a:srgbClr val="333333"/>
                </a:solidFill>
                <a:effectLst/>
                <a:latin typeface="arial" panose="020B0604020202020204" pitchFamily="34" charset="0"/>
              </a:rPr>
              <a:t>是由</a:t>
            </a:r>
            <a:r>
              <a:rPr lang="zh-CN" altLang="en-US" b="0" i="0" u="none" strike="noStrike" dirty="0">
                <a:solidFill>
                  <a:srgbClr val="136EC2"/>
                </a:solidFill>
                <a:effectLst/>
                <a:latin typeface="arial" panose="020B0604020202020204" pitchFamily="34" charset="0"/>
                <a:hlinkClick r:id="rId8"/>
              </a:rPr>
              <a:t>网络规划</a:t>
            </a:r>
            <a:r>
              <a:rPr lang="zh-CN" altLang="en-US" b="0" i="0" dirty="0">
                <a:solidFill>
                  <a:srgbClr val="333333"/>
                </a:solidFill>
                <a:effectLst/>
                <a:latin typeface="arial" panose="020B0604020202020204" pitchFamily="34" charset="0"/>
              </a:rPr>
              <a:t>者根据</a:t>
            </a:r>
            <a:r>
              <a:rPr lang="zh-CN" altLang="en-US" b="0" i="0" u="none" strike="noStrike" dirty="0">
                <a:solidFill>
                  <a:srgbClr val="136EC2"/>
                </a:solidFill>
                <a:effectLst/>
                <a:latin typeface="arial" panose="020B0604020202020204" pitchFamily="34" charset="0"/>
                <a:hlinkClick r:id="rId9"/>
              </a:rPr>
              <a:t>网络拓扑</a:t>
            </a:r>
            <a:r>
              <a:rPr lang="zh-CN" altLang="en-US" b="0" i="0" dirty="0">
                <a:solidFill>
                  <a:srgbClr val="333333"/>
                </a:solidFill>
                <a:effectLst/>
                <a:latin typeface="arial" panose="020B0604020202020204" pitchFamily="34" charset="0"/>
              </a:rPr>
              <a:t>，使用命令在</a:t>
            </a:r>
            <a:r>
              <a:rPr lang="zh-CN" altLang="en-US" b="0" i="0" u="none" strike="noStrike" dirty="0">
                <a:solidFill>
                  <a:srgbClr val="136EC2"/>
                </a:solidFill>
                <a:effectLst/>
                <a:latin typeface="arial" panose="020B0604020202020204" pitchFamily="34" charset="0"/>
                <a:hlinkClick r:id="rId10"/>
              </a:rPr>
              <a:t>路由器</a:t>
            </a:r>
            <a:r>
              <a:rPr lang="zh-CN" altLang="en-US" b="0" i="0" dirty="0">
                <a:solidFill>
                  <a:srgbClr val="333333"/>
                </a:solidFill>
                <a:effectLst/>
                <a:latin typeface="arial" panose="020B0604020202020204" pitchFamily="34" charset="0"/>
              </a:rPr>
              <a:t>上配置的路由信息，这些静态路由信息指导</a:t>
            </a:r>
            <a:r>
              <a:rPr lang="zh-CN" altLang="en-US" b="0" i="0" u="none" strike="noStrike" dirty="0">
                <a:solidFill>
                  <a:srgbClr val="136EC2"/>
                </a:solidFill>
                <a:effectLst/>
                <a:latin typeface="arial" panose="020B0604020202020204" pitchFamily="34" charset="0"/>
                <a:hlinkClick r:id="rId11"/>
              </a:rPr>
              <a:t>报文</a:t>
            </a:r>
            <a:r>
              <a:rPr lang="zh-CN" altLang="en-US" b="0" i="0" dirty="0">
                <a:solidFill>
                  <a:srgbClr val="333333"/>
                </a:solidFill>
                <a:effectLst/>
                <a:latin typeface="arial" panose="020B0604020202020204" pitchFamily="34" charset="0"/>
              </a:rPr>
              <a:t>发送，静态路由方式也不需要路由器进行计算，但是它完全依赖于网络规划者，当网络规模较大或网络拓扑经常发生改变时，</a:t>
            </a:r>
            <a:r>
              <a:rPr lang="zh-CN" altLang="en-US" b="0" i="0" u="none" strike="noStrike" dirty="0">
                <a:solidFill>
                  <a:srgbClr val="136EC2"/>
                </a:solidFill>
                <a:effectLst/>
                <a:latin typeface="arial" panose="020B0604020202020204" pitchFamily="34" charset="0"/>
                <a:hlinkClick r:id="rId12"/>
              </a:rPr>
              <a:t>网络管理员</a:t>
            </a:r>
            <a:r>
              <a:rPr lang="zh-CN" altLang="en-US" b="0" i="0" dirty="0">
                <a:solidFill>
                  <a:srgbClr val="333333"/>
                </a:solidFill>
                <a:effectLst/>
                <a:latin typeface="arial" panose="020B0604020202020204" pitchFamily="34" charset="0"/>
              </a:rPr>
              <a:t>需要做的工作将会非常复杂并且容易产生错误。</a:t>
            </a:r>
            <a:endParaRPr lang="en-US" altLang="zh-CN" b="0" i="0" dirty="0">
              <a:solidFill>
                <a:srgbClr val="333333"/>
              </a:solidFill>
              <a:effectLst/>
              <a:latin typeface="arial" panose="020B0604020202020204" pitchFamily="34" charset="0"/>
            </a:endParaRPr>
          </a:p>
          <a:p>
            <a:pPr algn="l"/>
            <a:endParaRPr lang="zh-CN" altLang="en-US"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而</a:t>
            </a:r>
            <a:r>
              <a:rPr lang="zh-CN" altLang="en-US" b="0" i="0" u="none" strike="noStrike" dirty="0">
                <a:solidFill>
                  <a:srgbClr val="136EC2"/>
                </a:solidFill>
                <a:effectLst/>
                <a:latin typeface="arial" panose="020B0604020202020204" pitchFamily="34" charset="0"/>
                <a:hlinkClick r:id="rId13"/>
              </a:rPr>
              <a:t>动态路由</a:t>
            </a:r>
            <a:r>
              <a:rPr lang="zh-CN" altLang="en-US" b="0" i="0" dirty="0">
                <a:solidFill>
                  <a:srgbClr val="333333"/>
                </a:solidFill>
                <a:effectLst/>
                <a:latin typeface="arial" panose="020B0604020202020204" pitchFamily="34" charset="0"/>
              </a:rPr>
              <a:t>的方式使路由器能够按照特定的算法自动计算新的路由信息，适应</a:t>
            </a:r>
            <a:r>
              <a:rPr lang="zh-CN" altLang="en-US" b="0" i="0" u="none" strike="noStrike" dirty="0">
                <a:solidFill>
                  <a:srgbClr val="136EC2"/>
                </a:solidFill>
                <a:effectLst/>
                <a:latin typeface="arial" panose="020B0604020202020204" pitchFamily="34" charset="0"/>
                <a:hlinkClick r:id="rId14"/>
              </a:rPr>
              <a:t>网络拓扑结构</a:t>
            </a:r>
            <a:r>
              <a:rPr lang="zh-CN" altLang="en-US" b="0" i="0" dirty="0">
                <a:solidFill>
                  <a:srgbClr val="333333"/>
                </a:solidFill>
                <a:effectLst/>
                <a:latin typeface="arial" panose="020B0604020202020204" pitchFamily="34" charset="0"/>
              </a:rPr>
              <a:t>的变化。如我们经常用于</a:t>
            </a:r>
            <a:r>
              <a:rPr lang="zh-CN" altLang="en-US" b="0" i="0" u="none" strike="noStrike" dirty="0">
                <a:solidFill>
                  <a:srgbClr val="136EC2"/>
                </a:solidFill>
                <a:effectLst/>
                <a:latin typeface="arial" panose="020B0604020202020204" pitchFamily="34" charset="0"/>
                <a:hlinkClick r:id="rId15"/>
              </a:rPr>
              <a:t>自治系统</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AS:Autonomous</a:t>
            </a:r>
            <a:r>
              <a:rPr lang="en-US" altLang="zh-CN" b="0" i="0" dirty="0">
                <a:solidFill>
                  <a:srgbClr val="333333"/>
                </a:solidFill>
                <a:effectLst/>
                <a:latin typeface="arial" panose="020B0604020202020204" pitchFamily="34" charset="0"/>
              </a:rPr>
              <a:t> System</a:t>
            </a:r>
            <a:r>
              <a:rPr lang="zh-CN" altLang="en-US" b="0" i="0" dirty="0">
                <a:solidFill>
                  <a:srgbClr val="333333"/>
                </a:solidFill>
                <a:effectLst/>
                <a:latin typeface="arial" panose="020B0604020202020204" pitchFamily="34" charset="0"/>
              </a:rPr>
              <a:t>）</a:t>
            </a:r>
            <a:r>
              <a:rPr lang="zh-CN" altLang="en-US" b="0" i="0" u="none" strike="noStrike" dirty="0">
                <a:solidFill>
                  <a:srgbClr val="136EC2"/>
                </a:solidFill>
                <a:effectLst/>
                <a:latin typeface="arial" panose="020B0604020202020204" pitchFamily="34" charset="0"/>
                <a:hlinkClick r:id="rId16"/>
              </a:rPr>
              <a:t>内部网关协议</a:t>
            </a:r>
            <a:r>
              <a:rPr lang="zh-CN" altLang="en-US" b="0" i="0" dirty="0">
                <a:solidFill>
                  <a:srgbClr val="333333"/>
                </a:solidFill>
                <a:effectLst/>
                <a:latin typeface="arial" panose="020B0604020202020204" pitchFamily="34" charset="0"/>
              </a:rPr>
              <a:t>有</a:t>
            </a:r>
            <a:r>
              <a:rPr lang="zh-CN" altLang="en-US" b="0" i="0" u="none" strike="noStrike" dirty="0">
                <a:solidFill>
                  <a:srgbClr val="136EC2"/>
                </a:solidFill>
                <a:effectLst/>
                <a:latin typeface="arial" panose="020B0604020202020204" pitchFamily="34" charset="0"/>
                <a:hlinkClick r:id="rId17"/>
              </a:rPr>
              <a:t>开放式最短路径优先</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OSPF:Open</a:t>
            </a:r>
            <a:r>
              <a:rPr lang="en-US" altLang="zh-CN" b="0" i="0" dirty="0">
                <a:solidFill>
                  <a:srgbClr val="333333"/>
                </a:solidFill>
                <a:effectLst/>
                <a:latin typeface="arial" panose="020B0604020202020204" pitchFamily="34" charset="0"/>
              </a:rPr>
              <a:t> Shortest Path First</a:t>
            </a:r>
            <a:r>
              <a:rPr lang="zh-CN" altLang="en-US" b="0" i="0" dirty="0">
                <a:solidFill>
                  <a:srgbClr val="333333"/>
                </a:solidFill>
                <a:effectLst/>
                <a:latin typeface="arial" panose="020B0604020202020204" pitchFamily="34" charset="0"/>
              </a:rPr>
              <a:t>）协议和寻路信息协议</a:t>
            </a:r>
            <a:r>
              <a:rPr lang="en-US" altLang="zh-CN"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RIP:Routing</a:t>
            </a:r>
            <a:r>
              <a:rPr lang="en-US" altLang="zh-CN" b="0" i="0" dirty="0">
                <a:solidFill>
                  <a:srgbClr val="333333"/>
                </a:solidFill>
                <a:effectLst/>
                <a:latin typeface="arial" panose="020B0604020202020204" pitchFamily="34" charset="0"/>
              </a:rPr>
              <a:t> Information Protocol)</a:t>
            </a:r>
            <a:r>
              <a:rPr lang="zh-CN" altLang="en-US" b="0" i="0" dirty="0">
                <a:solidFill>
                  <a:srgbClr val="333333"/>
                </a:solidFill>
                <a:effectLst/>
                <a:latin typeface="arial" panose="020B0604020202020204" pitchFamily="34" charset="0"/>
              </a:rPr>
              <a:t>。</a:t>
            </a:r>
          </a:p>
          <a:p>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3</a:t>
            </a:fld>
            <a:endParaRPr lang="zh-CN" altLang="en-US"/>
          </a:p>
        </p:txBody>
      </p:sp>
    </p:spTree>
    <p:extLst>
      <p:ext uri="{BB962C8B-B14F-4D97-AF65-F5344CB8AC3E}">
        <p14:creationId xmlns:p14="http://schemas.microsoft.com/office/powerpoint/2010/main" val="2330536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24</a:t>
            </a:fld>
            <a:endParaRPr lang="zh-CN" altLang="en-US"/>
          </a:p>
        </p:txBody>
      </p:sp>
    </p:spTree>
    <p:extLst>
      <p:ext uri="{BB962C8B-B14F-4D97-AF65-F5344CB8AC3E}">
        <p14:creationId xmlns:p14="http://schemas.microsoft.com/office/powerpoint/2010/main" val="1773579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29</a:t>
            </a:fld>
            <a:endParaRPr lang="zh-CN" altLang="en-US"/>
          </a:p>
        </p:txBody>
      </p:sp>
    </p:spTree>
    <p:extLst>
      <p:ext uri="{BB962C8B-B14F-4D97-AF65-F5344CB8AC3E}">
        <p14:creationId xmlns:p14="http://schemas.microsoft.com/office/powerpoint/2010/main" val="3620758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r>
              <a:rPr lang="en-US" altLang="zh-CN" dirty="0">
                <a:latin typeface="Calibri" panose="020F0502020204030204" pitchFamily="34" charset="0"/>
                <a:ea typeface="微软雅黑" panose="020B0503020204020204" pitchFamily="34" charset="-122"/>
                <a:cs typeface="Calibri" panose="020F0502020204030204" pitchFamily="34" charset="0"/>
              </a:rPr>
              <a:t>Scaling </a:t>
            </a:r>
            <a:r>
              <a:rPr lang="en-US" altLang="zh-CN" dirty="0" err="1">
                <a:latin typeface="Calibri" panose="020F0502020204030204" pitchFamily="34" charset="0"/>
                <a:ea typeface="微软雅黑" panose="020B0503020204020204" pitchFamily="34" charset="-122"/>
                <a:cs typeface="Calibri" panose="020F0502020204030204" pitchFamily="34" charset="0"/>
              </a:rPr>
              <a:t>Symb</a:t>
            </a:r>
            <a:r>
              <a:rPr lang="en-US" altLang="zh-CN" dirty="0">
                <a:latin typeface="Calibri" panose="020F0502020204030204" pitchFamily="34" charset="0"/>
                <a:ea typeface="微软雅黑" panose="020B0503020204020204" pitchFamily="34" charset="-122"/>
                <a:cs typeface="Calibri" panose="020F0502020204030204" pitchFamily="34" charset="0"/>
              </a:rPr>
              <a:t>. Exec.</a:t>
            </a:r>
          </a:p>
        </p:txBody>
      </p:sp>
      <p:sp>
        <p:nvSpPr>
          <p:cNvPr id="4" name="灯片编号占位符 3"/>
          <p:cNvSpPr>
            <a:spLocks noGrp="1"/>
          </p:cNvSpPr>
          <p:nvPr>
            <p:ph type="sldNum" sz="quarter" idx="5"/>
          </p:nvPr>
        </p:nvSpPr>
        <p:spPr/>
        <p:txBody>
          <a:bodyPr/>
          <a:lstStyle/>
          <a:p>
            <a:fld id="{D84A485B-5C1A-456D-837B-9A3FE1AE84C4}" type="slidenum">
              <a:rPr lang="zh-CN" altLang="en-US" smtClean="0"/>
              <a:t>30</a:t>
            </a:fld>
            <a:endParaRPr lang="zh-CN" altLang="en-US"/>
          </a:p>
        </p:txBody>
      </p:sp>
    </p:spTree>
    <p:extLst>
      <p:ext uri="{BB962C8B-B14F-4D97-AF65-F5344CB8AC3E}">
        <p14:creationId xmlns:p14="http://schemas.microsoft.com/office/powerpoint/2010/main" val="45134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微软雅黑" panose="020B0503020204020204" pitchFamily="34" charset="-122"/>
                <a:cs typeface="Calibri" panose="020F0502020204030204" pitchFamily="34" charset="0"/>
              </a:rPr>
              <a:t>Compiling net Policies to BGP</a:t>
            </a:r>
          </a:p>
          <a:p>
            <a:endParaRPr lang="en-US" altLang="zh-CN" dirty="0"/>
          </a:p>
          <a:p>
            <a:r>
              <a:rPr lang="en-US" altLang="zh-CN" dirty="0"/>
              <a:t>Generate </a:t>
            </a:r>
            <a:r>
              <a:rPr lang="en-US" altLang="zh-CN" dirty="0" err="1"/>
              <a:t>Impl</a:t>
            </a:r>
            <a:r>
              <a:rPr lang="en-US" altLang="zh-CN" dirty="0"/>
              <a:t> from Spec! </a:t>
            </a:r>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31</a:t>
            </a:fld>
            <a:endParaRPr lang="zh-CN" altLang="en-US"/>
          </a:p>
        </p:txBody>
      </p:sp>
    </p:spTree>
    <p:extLst>
      <p:ext uri="{BB962C8B-B14F-4D97-AF65-F5344CB8AC3E}">
        <p14:creationId xmlns:p14="http://schemas.microsoft.com/office/powerpoint/2010/main" val="585050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a:t>
            </a:r>
            <a:r>
              <a:rPr lang="zh-CN" altLang="en-US" dirty="0"/>
              <a:t>的复杂性很大程度上取决于数据结构的不转发</a:t>
            </a:r>
          </a:p>
        </p:txBody>
      </p:sp>
      <p:sp>
        <p:nvSpPr>
          <p:cNvPr id="4" name="灯片编号占位符 3"/>
          <p:cNvSpPr>
            <a:spLocks noGrp="1"/>
          </p:cNvSpPr>
          <p:nvPr>
            <p:ph type="sldNum" sz="quarter" idx="5"/>
          </p:nvPr>
        </p:nvSpPr>
        <p:spPr/>
        <p:txBody>
          <a:bodyPr/>
          <a:lstStyle/>
          <a:p>
            <a:fld id="{D84A485B-5C1A-456D-837B-9A3FE1AE84C4}" type="slidenum">
              <a:rPr lang="zh-CN" altLang="en-US" smtClean="0"/>
              <a:t>32</a:t>
            </a:fld>
            <a:endParaRPr lang="zh-CN" altLang="en-US"/>
          </a:p>
        </p:txBody>
      </p:sp>
    </p:spTree>
    <p:extLst>
      <p:ext uri="{BB962C8B-B14F-4D97-AF65-F5344CB8AC3E}">
        <p14:creationId xmlns:p14="http://schemas.microsoft.com/office/powerpoint/2010/main" val="1755478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26EA70-310A-485A-AAE6-FECB997231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59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Stage 1 generates a logical model of the control plane. This model compactly represents the network configuration and topology and the computation that the network routers carry out collectively to produce the data plane.</a:t>
            </a:r>
          </a:p>
          <a:p>
            <a:r>
              <a:rPr lang="en-US" altLang="zh-CN" dirty="0"/>
              <a:t>(A key challenge addressed in our work is faithfully encoding the semantics of a range of low-level configuration directives in a high-level, declarative language.)</a:t>
            </a:r>
          </a:p>
          <a:p>
            <a:endParaRPr lang="en-US" altLang="zh-CN" dirty="0"/>
          </a:p>
          <a:p>
            <a:r>
              <a:rPr lang="en-US" altLang="zh-CN" dirty="0"/>
              <a:t>The second stage of Batfish takes an environment as an additional input, which facilitates performing “what if” analysis. </a:t>
            </a:r>
          </a:p>
          <a:p>
            <a:r>
              <a:rPr lang="en-US" altLang="zh-CN" dirty="0"/>
              <a:t>The environment consists of the up/down status of each link in the network as well as a set of route announcements from each of the network’s neighboring </a:t>
            </a:r>
            <a:r>
              <a:rPr lang="en-US" altLang="zh-CN" dirty="0" err="1"/>
              <a:t>ASes</a:t>
            </a:r>
            <a:r>
              <a:rPr lang="en-US" altLang="zh-CN" dirty="0"/>
              <a:t>. It is represented as a set of logical facts. </a:t>
            </a:r>
          </a:p>
          <a:p>
            <a:endParaRPr lang="en-US" altLang="zh-CN" dirty="0"/>
          </a:p>
          <a:p>
            <a:r>
              <a:rPr lang="zh-CN" altLang="en-US" dirty="0"/>
              <a:t>前两个阶段不考虑感兴趣的网络属性，忠实翻译配置</a:t>
            </a:r>
            <a:r>
              <a:rPr lang="en-US" altLang="zh-CN" dirty="0"/>
              <a:t>+</a:t>
            </a:r>
            <a:r>
              <a:rPr lang="zh-CN" altLang="en-US" dirty="0"/>
              <a:t>拓扑</a:t>
            </a:r>
            <a:r>
              <a:rPr lang="en-US" altLang="zh-CN" dirty="0"/>
              <a:t>+</a:t>
            </a:r>
            <a:r>
              <a:rPr lang="zh-CN" altLang="en-US" dirty="0"/>
              <a:t>环境</a:t>
            </a:r>
            <a:endParaRPr lang="en-US" altLang="zh-CN" dirty="0"/>
          </a:p>
          <a:p>
            <a:endParaRPr lang="en-US" altLang="zh-CN" dirty="0"/>
          </a:p>
          <a:p>
            <a:r>
              <a:rPr lang="en-US" altLang="zh-CN" dirty="0"/>
              <a:t>The last two stages of Batfish identify and localize configuration errors. In the third stage, we analyze one or more data planes to check desired correctness properties. </a:t>
            </a:r>
          </a:p>
          <a:p>
            <a:endParaRPr lang="en-US" altLang="zh-CN" dirty="0"/>
          </a:p>
          <a:p>
            <a:r>
              <a:rPr lang="en-US" altLang="zh-CN" dirty="0"/>
              <a:t>The final stage helps operators understand property violations, in order to properly repair the network configuration. It works by logically simulating the behavior of counterexample packets through the network on top of our logical data plane model.</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4</a:t>
            </a:fld>
            <a:endParaRPr lang="zh-CN" altLang="en-US"/>
          </a:p>
        </p:txBody>
      </p:sp>
    </p:spTree>
    <p:extLst>
      <p:ext uri="{BB962C8B-B14F-4D97-AF65-F5344CB8AC3E}">
        <p14:creationId xmlns:p14="http://schemas.microsoft.com/office/powerpoint/2010/main" val="241144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has three internal routers, R1 to R3, that run OSPF. It connects to three external neighbors, N1 to N3, via BGP. The internal routers are connected to subnets, S1 to S3, whose address prefixes they redistribute into OSPF and BGP. R1 and R2 connect via </a:t>
            </a:r>
            <a:r>
              <a:rPr lang="en-US" altLang="zh-CN" dirty="0" err="1"/>
              <a:t>iBGP</a:t>
            </a:r>
            <a:r>
              <a:rPr lang="en-US" altLang="zh-CN" dirty="0"/>
              <a:t>, to share the BGP routes they hear from N[1..3]. They also redistribute BGP destinations into OSPF, so that R3 can reach those destinations, and OSPF into BGP so that internal subnets are announced externally. The BGP preferences of R1 and R2 are as shown: R1 (R2) prefers routes through N2, N1, and N3 (N3, N2, N1) in that order. Recall that in BGP, when multiple routes are available to the same destination, a router will select and share the most preferred one according to the local configuration</a:t>
            </a:r>
          </a:p>
          <a:p>
            <a:endParaRPr lang="en-US" altLang="zh-CN" dirty="0"/>
          </a:p>
          <a:p>
            <a:r>
              <a:rPr lang="en-US" altLang="zh-CN" dirty="0"/>
              <a:t>In the general case, all possible paths can interfere with one another, and for correct analysis, all mutual interactions should be considered.</a:t>
            </a:r>
          </a:p>
          <a:p>
            <a:endParaRPr lang="en-US" altLang="zh-CN" dirty="0"/>
          </a:p>
          <a:p>
            <a:r>
              <a:rPr lang="en-US" altLang="zh-CN" dirty="0"/>
              <a:t>Route redistribution acts as a glue logic that lets various protocols with different formats interoperate and exchange information in a highly flexible, user-defined way.</a:t>
            </a:r>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5</a:t>
            </a:fld>
            <a:endParaRPr lang="zh-CN" altLang="en-US"/>
          </a:p>
        </p:txBody>
      </p:sp>
    </p:spTree>
    <p:extLst>
      <p:ext uri="{BB962C8B-B14F-4D97-AF65-F5344CB8AC3E}">
        <p14:creationId xmlns:p14="http://schemas.microsoft.com/office/powerpoint/2010/main" val="113607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返回上页的图</a:t>
            </a:r>
            <a:endParaRPr lang="en-US" altLang="zh-CN" dirty="0"/>
          </a:p>
          <a:p>
            <a:r>
              <a:rPr lang="en-US" altLang="zh-CN" dirty="0"/>
              <a:t>if router R3 had an ACL that drops traffic sent to R1, then the solver might quickly learn that S3 will not be able to reach N1 without reasoning about the full control plane behavior. </a:t>
            </a:r>
            <a:endParaRPr lang="zh-CN" altLang="en-US" dirty="0"/>
          </a:p>
        </p:txBody>
      </p:sp>
      <p:sp>
        <p:nvSpPr>
          <p:cNvPr id="4" name="灯片编号占位符 3"/>
          <p:cNvSpPr>
            <a:spLocks noGrp="1"/>
          </p:cNvSpPr>
          <p:nvPr>
            <p:ph type="sldNum" sz="quarter" idx="5"/>
          </p:nvPr>
        </p:nvSpPr>
        <p:spPr/>
        <p:txBody>
          <a:bodyPr/>
          <a:lstStyle/>
          <a:p>
            <a:fld id="{D84A485B-5C1A-456D-837B-9A3FE1AE84C4}" type="slidenum">
              <a:rPr lang="zh-CN" altLang="en-US" smtClean="0"/>
              <a:t>6</a:t>
            </a:fld>
            <a:endParaRPr lang="zh-CN" altLang="en-US"/>
          </a:p>
        </p:txBody>
      </p:sp>
    </p:spTree>
    <p:extLst>
      <p:ext uri="{BB962C8B-B14F-4D97-AF65-F5344CB8AC3E}">
        <p14:creationId xmlns:p14="http://schemas.microsoft.com/office/powerpoint/2010/main" val="123892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the end of the day, we care</a:t>
            </a:r>
            <a:r>
              <a:rPr lang="en-US" baseline="0" dirty="0"/>
              <a:t> about how a packet is forwarded through the network.</a:t>
            </a:r>
            <a:endParaRPr lang="en-US" dirty="0"/>
          </a:p>
        </p:txBody>
      </p:sp>
    </p:spTree>
    <p:extLst>
      <p:ext uri="{BB962C8B-B14F-4D97-AF65-F5344CB8AC3E}">
        <p14:creationId xmlns:p14="http://schemas.microsoft.com/office/powerpoint/2010/main" val="6881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Can a “routing record“ reach this point in a stable solution</a:t>
            </a:r>
            <a:r>
              <a:rPr lang="en-US" baseline="0" dirty="0"/>
              <a:t> </a:t>
            </a:r>
            <a:r>
              <a:rPr lang="en-US" dirty="0"/>
              <a:t>Define term.</a:t>
            </a:r>
            <a:r>
              <a:rPr lang="en-US" baseline="0" dirty="0"/>
              <a:t> </a:t>
            </a:r>
            <a:r>
              <a:rPr lang="en-US" dirty="0"/>
              <a:t>Black dots are routing records.</a:t>
            </a:r>
          </a:p>
        </p:txBody>
      </p:sp>
    </p:spTree>
    <p:extLst>
      <p:ext uri="{BB962C8B-B14F-4D97-AF65-F5344CB8AC3E}">
        <p14:creationId xmlns:p14="http://schemas.microsoft.com/office/powerpoint/2010/main" val="135058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429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function FBM (first bits match) tests for equality of the first </a:t>
            </a:r>
            <a:r>
              <a:rPr lang="en-US" altLang="zh-CN" dirty="0" err="1"/>
              <a:t>e.length</a:t>
            </a:r>
            <a:r>
              <a:rPr lang="en-US" altLang="zh-CN" dirty="0"/>
              <a:t> bits of the prefix (</a:t>
            </a:r>
            <a:r>
              <a:rPr lang="en-US" altLang="zh-CN" dirty="0" err="1"/>
              <a:t>e.prefix</a:t>
            </a:r>
            <a:r>
              <a:rPr lang="en-US" altLang="zh-CN" dirty="0"/>
              <a:t>) and destination IP, thus capturing the semantics of prefix-based forwarding</a:t>
            </a:r>
            <a:endParaRPr lang="en-US" dirty="0"/>
          </a:p>
        </p:txBody>
      </p:sp>
    </p:spTree>
    <p:extLst>
      <p:ext uri="{BB962C8B-B14F-4D97-AF65-F5344CB8AC3E}">
        <p14:creationId xmlns:p14="http://schemas.microsoft.com/office/powerpoint/2010/main" val="133230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D0131-744D-4F17-BA9C-18D20F3EB8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4DEA7C-A801-4AA8-9027-BE7FB493D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FAACED6-255C-43CC-884F-2A8464F28A76}"/>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93AC1267-8E4C-4A17-BF03-7289C03779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021B60-2AA5-4002-A972-25D221A50107}"/>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142518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1FEDF-1621-4822-91C3-5C0191F0BA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273F4E-DB7A-41D6-A1C1-EB64DDF50A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55E382-BD1B-4DB9-82A8-9DD9CB0C501F}"/>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7EC2EF62-9108-43FE-9DF6-DE6224216A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D11AA5-B625-4625-AFE0-596C41DD81C3}"/>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12498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246CEE-B16B-4AC2-8196-2B052A57A6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F41A04-06A5-4362-9EBE-D9B3FD50E5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143817-2032-4CF7-B4F7-990D144E7F9E}"/>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50538A68-56D0-43FB-B12F-A5379098FF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53B569-7E09-47C2-894E-00FB7FDFE3DB}"/>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2927674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06386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O FOOTER">
    <p:spTree>
      <p:nvGrpSpPr>
        <p:cNvPr id="1" name=""/>
        <p:cNvGrpSpPr/>
        <p:nvPr/>
      </p:nvGrpSpPr>
      <p:grpSpPr>
        <a:xfrm>
          <a:off x="0" y="0"/>
          <a:ext cx="0" cy="0"/>
          <a:chOff x="0" y="0"/>
          <a:chExt cx="0" cy="0"/>
        </a:xfrm>
      </p:grpSpPr>
      <p:sp>
        <p:nvSpPr>
          <p:cNvPr id="20"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21" name="Rectangle"/>
          <p:cNvSpPr/>
          <p:nvPr/>
        </p:nvSpPr>
        <p:spPr>
          <a:xfrm>
            <a:off x="3581407" y="6311590"/>
            <a:ext cx="5065293" cy="345689"/>
          </a:xfrm>
          <a:prstGeom prst="rect">
            <a:avLst/>
          </a:prstGeom>
          <a:solidFill>
            <a:srgbClr val="FFFFFF"/>
          </a:solidFill>
          <a:ln w="12700">
            <a:miter lim="400000"/>
          </a:ln>
        </p:spPr>
        <p:txBody>
          <a:bodyPr lIns="22860" rIns="22860" anchor="ctr"/>
          <a:lstStyle/>
          <a:p>
            <a:pPr algn="ctr">
              <a:defRPr>
                <a:solidFill>
                  <a:srgbClr val="FFFFFF"/>
                </a:solidFill>
              </a:defRPr>
            </a:pPr>
            <a:endParaRPr sz="900"/>
          </a:p>
        </p:txBody>
      </p:sp>
    </p:spTree>
    <p:extLst>
      <p:ext uri="{BB962C8B-B14F-4D97-AF65-F5344CB8AC3E}">
        <p14:creationId xmlns:p14="http://schemas.microsoft.com/office/powerpoint/2010/main" val="11962788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855912" y="4796667"/>
            <a:ext cx="5204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8000">
                <a:solidFill>
                  <a:schemeClr val="accent1"/>
                </a:solidFill>
              </a:defRPr>
            </a:lvl1pPr>
            <a:lvl2pPr lvl="1">
              <a:spcBef>
                <a:spcPts val="0"/>
              </a:spcBef>
              <a:spcAft>
                <a:spcPts val="0"/>
              </a:spcAft>
              <a:buClr>
                <a:schemeClr val="accent1"/>
              </a:buClr>
              <a:buSzPts val="6000"/>
              <a:buNone/>
              <a:defRPr sz="8000">
                <a:solidFill>
                  <a:schemeClr val="accent1"/>
                </a:solidFill>
              </a:defRPr>
            </a:lvl2pPr>
            <a:lvl3pPr lvl="2">
              <a:spcBef>
                <a:spcPts val="0"/>
              </a:spcBef>
              <a:spcAft>
                <a:spcPts val="0"/>
              </a:spcAft>
              <a:buClr>
                <a:schemeClr val="accent1"/>
              </a:buClr>
              <a:buSzPts val="6000"/>
              <a:buNone/>
              <a:defRPr sz="8000">
                <a:solidFill>
                  <a:schemeClr val="accent1"/>
                </a:solidFill>
              </a:defRPr>
            </a:lvl3pPr>
            <a:lvl4pPr lvl="3">
              <a:spcBef>
                <a:spcPts val="0"/>
              </a:spcBef>
              <a:spcAft>
                <a:spcPts val="0"/>
              </a:spcAft>
              <a:buClr>
                <a:schemeClr val="accent1"/>
              </a:buClr>
              <a:buSzPts val="6000"/>
              <a:buNone/>
              <a:defRPr sz="8000">
                <a:solidFill>
                  <a:schemeClr val="accent1"/>
                </a:solidFill>
              </a:defRPr>
            </a:lvl4pPr>
            <a:lvl5pPr lvl="4">
              <a:spcBef>
                <a:spcPts val="0"/>
              </a:spcBef>
              <a:spcAft>
                <a:spcPts val="0"/>
              </a:spcAft>
              <a:buClr>
                <a:schemeClr val="accent1"/>
              </a:buClr>
              <a:buSzPts val="6000"/>
              <a:buNone/>
              <a:defRPr sz="8000">
                <a:solidFill>
                  <a:schemeClr val="accent1"/>
                </a:solidFill>
              </a:defRPr>
            </a:lvl5pPr>
            <a:lvl6pPr lvl="5">
              <a:spcBef>
                <a:spcPts val="0"/>
              </a:spcBef>
              <a:spcAft>
                <a:spcPts val="0"/>
              </a:spcAft>
              <a:buClr>
                <a:schemeClr val="accent1"/>
              </a:buClr>
              <a:buSzPts val="6000"/>
              <a:buNone/>
              <a:defRPr sz="8000">
                <a:solidFill>
                  <a:schemeClr val="accent1"/>
                </a:solidFill>
              </a:defRPr>
            </a:lvl6pPr>
            <a:lvl7pPr lvl="6">
              <a:spcBef>
                <a:spcPts val="0"/>
              </a:spcBef>
              <a:spcAft>
                <a:spcPts val="0"/>
              </a:spcAft>
              <a:buClr>
                <a:schemeClr val="accent1"/>
              </a:buClr>
              <a:buSzPts val="6000"/>
              <a:buNone/>
              <a:defRPr sz="8000">
                <a:solidFill>
                  <a:schemeClr val="accent1"/>
                </a:solidFill>
              </a:defRPr>
            </a:lvl7pPr>
            <a:lvl8pPr lvl="7">
              <a:spcBef>
                <a:spcPts val="0"/>
              </a:spcBef>
              <a:spcAft>
                <a:spcPts val="0"/>
              </a:spcAft>
              <a:buClr>
                <a:schemeClr val="accent1"/>
              </a:buClr>
              <a:buSzPts val="6000"/>
              <a:buNone/>
              <a:defRPr sz="8000">
                <a:solidFill>
                  <a:schemeClr val="accent1"/>
                </a:solidFill>
              </a:defRPr>
            </a:lvl8pPr>
            <a:lvl9pPr lvl="8">
              <a:spcBef>
                <a:spcPts val="0"/>
              </a:spcBef>
              <a:spcAft>
                <a:spcPts val="0"/>
              </a:spcAft>
              <a:buClr>
                <a:schemeClr val="accent1"/>
              </a:buClr>
              <a:buSzPts val="6000"/>
              <a:buNone/>
              <a:defRPr sz="8000">
                <a:solidFill>
                  <a:schemeClr val="accen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2601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tx1"/>
        </a:solidFill>
        <a:effectLst/>
      </p:bgPr>
    </p:bg>
    <p:spTree>
      <p:nvGrpSpPr>
        <p:cNvPr id="1"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5600">
                <a:solidFill>
                  <a:schemeClr val="accent1"/>
                </a:solidFill>
              </a:defRPr>
            </a:lvl1pPr>
            <a:lvl2pPr lvl="1">
              <a:spcBef>
                <a:spcPts val="0"/>
              </a:spcBef>
              <a:spcAft>
                <a:spcPts val="0"/>
              </a:spcAft>
              <a:buClr>
                <a:schemeClr val="accent1"/>
              </a:buClr>
              <a:buSzPts val="4200"/>
              <a:buNone/>
              <a:defRPr sz="5600">
                <a:solidFill>
                  <a:schemeClr val="accent1"/>
                </a:solidFill>
              </a:defRPr>
            </a:lvl2pPr>
            <a:lvl3pPr lvl="2">
              <a:spcBef>
                <a:spcPts val="0"/>
              </a:spcBef>
              <a:spcAft>
                <a:spcPts val="0"/>
              </a:spcAft>
              <a:buClr>
                <a:schemeClr val="accent1"/>
              </a:buClr>
              <a:buSzPts val="4200"/>
              <a:buNone/>
              <a:defRPr sz="5600">
                <a:solidFill>
                  <a:schemeClr val="accent1"/>
                </a:solidFill>
              </a:defRPr>
            </a:lvl3pPr>
            <a:lvl4pPr lvl="3">
              <a:spcBef>
                <a:spcPts val="0"/>
              </a:spcBef>
              <a:spcAft>
                <a:spcPts val="0"/>
              </a:spcAft>
              <a:buClr>
                <a:schemeClr val="accent1"/>
              </a:buClr>
              <a:buSzPts val="4200"/>
              <a:buNone/>
              <a:defRPr sz="5600">
                <a:solidFill>
                  <a:schemeClr val="accent1"/>
                </a:solidFill>
              </a:defRPr>
            </a:lvl4pPr>
            <a:lvl5pPr lvl="4">
              <a:spcBef>
                <a:spcPts val="0"/>
              </a:spcBef>
              <a:spcAft>
                <a:spcPts val="0"/>
              </a:spcAft>
              <a:buClr>
                <a:schemeClr val="accent1"/>
              </a:buClr>
              <a:buSzPts val="4200"/>
              <a:buNone/>
              <a:defRPr sz="5600">
                <a:solidFill>
                  <a:schemeClr val="accent1"/>
                </a:solidFill>
              </a:defRPr>
            </a:lvl5pPr>
            <a:lvl6pPr lvl="5">
              <a:spcBef>
                <a:spcPts val="0"/>
              </a:spcBef>
              <a:spcAft>
                <a:spcPts val="0"/>
              </a:spcAft>
              <a:buClr>
                <a:schemeClr val="accent1"/>
              </a:buClr>
              <a:buSzPts val="4200"/>
              <a:buNone/>
              <a:defRPr sz="5600">
                <a:solidFill>
                  <a:schemeClr val="accent1"/>
                </a:solidFill>
              </a:defRPr>
            </a:lvl6pPr>
            <a:lvl7pPr lvl="6">
              <a:spcBef>
                <a:spcPts val="0"/>
              </a:spcBef>
              <a:spcAft>
                <a:spcPts val="0"/>
              </a:spcAft>
              <a:buClr>
                <a:schemeClr val="accent1"/>
              </a:buClr>
              <a:buSzPts val="4200"/>
              <a:buNone/>
              <a:defRPr sz="5600">
                <a:solidFill>
                  <a:schemeClr val="accent1"/>
                </a:solidFill>
              </a:defRPr>
            </a:lvl7pPr>
            <a:lvl8pPr lvl="7">
              <a:spcBef>
                <a:spcPts val="0"/>
              </a:spcBef>
              <a:spcAft>
                <a:spcPts val="0"/>
              </a:spcAft>
              <a:buClr>
                <a:schemeClr val="accent1"/>
              </a:buClr>
              <a:buSzPts val="4200"/>
              <a:buNone/>
              <a:defRPr sz="5600">
                <a:solidFill>
                  <a:schemeClr val="accent1"/>
                </a:solidFill>
              </a:defRPr>
            </a:lvl8pPr>
            <a:lvl9pPr lvl="8">
              <a:spcBef>
                <a:spcPts val="0"/>
              </a:spcBef>
              <a:spcAft>
                <a:spcPts val="0"/>
              </a:spcAft>
              <a:buClr>
                <a:schemeClr val="accent1"/>
              </a:buClr>
              <a:buSzPts val="4200"/>
              <a:buNone/>
              <a:defRPr sz="5600">
                <a:solidFill>
                  <a:schemeClr val="accent1"/>
                </a:solidFill>
              </a:defRPr>
            </a:lvl9pPr>
          </a:lstStyle>
          <a:p>
            <a:endParaRPr/>
          </a:p>
        </p:txBody>
      </p:sp>
      <p:sp>
        <p:nvSpPr>
          <p:cNvPr id="13" name="Google Shape;13;p2"/>
          <p:cNvSpPr txBox="1">
            <a:spLocks noGrp="1"/>
          </p:cNvSpPr>
          <p:nvPr>
            <p:ph type="subTitle" idx="1"/>
          </p:nvPr>
        </p:nvSpPr>
        <p:spPr>
          <a:xfrm>
            <a:off x="683600" y="5120852"/>
            <a:ext cx="10824800" cy="105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3200">
                <a:solidFill>
                  <a:schemeClr val="accent2"/>
                </a:solidFill>
              </a:defRPr>
            </a:lvl1pPr>
            <a:lvl2pPr lvl="1">
              <a:lnSpc>
                <a:spcPct val="100000"/>
              </a:lnSpc>
              <a:spcBef>
                <a:spcPts val="0"/>
              </a:spcBef>
              <a:spcAft>
                <a:spcPts val="0"/>
              </a:spcAft>
              <a:buClr>
                <a:schemeClr val="accent2"/>
              </a:buClr>
              <a:buSzPts val="2400"/>
              <a:buNone/>
              <a:defRPr sz="3200">
                <a:solidFill>
                  <a:schemeClr val="accent2"/>
                </a:solidFill>
              </a:defRPr>
            </a:lvl2pPr>
            <a:lvl3pPr lvl="2">
              <a:lnSpc>
                <a:spcPct val="100000"/>
              </a:lnSpc>
              <a:spcBef>
                <a:spcPts val="0"/>
              </a:spcBef>
              <a:spcAft>
                <a:spcPts val="0"/>
              </a:spcAft>
              <a:buClr>
                <a:schemeClr val="accent2"/>
              </a:buClr>
              <a:buSzPts val="2400"/>
              <a:buNone/>
              <a:defRPr sz="3200">
                <a:solidFill>
                  <a:schemeClr val="accent2"/>
                </a:solidFill>
              </a:defRPr>
            </a:lvl3pPr>
            <a:lvl4pPr lvl="3">
              <a:lnSpc>
                <a:spcPct val="100000"/>
              </a:lnSpc>
              <a:spcBef>
                <a:spcPts val="0"/>
              </a:spcBef>
              <a:spcAft>
                <a:spcPts val="0"/>
              </a:spcAft>
              <a:buClr>
                <a:schemeClr val="accent2"/>
              </a:buClr>
              <a:buSzPts val="2400"/>
              <a:buNone/>
              <a:defRPr sz="3200">
                <a:solidFill>
                  <a:schemeClr val="accent2"/>
                </a:solidFill>
              </a:defRPr>
            </a:lvl4pPr>
            <a:lvl5pPr lvl="4">
              <a:lnSpc>
                <a:spcPct val="100000"/>
              </a:lnSpc>
              <a:spcBef>
                <a:spcPts val="0"/>
              </a:spcBef>
              <a:spcAft>
                <a:spcPts val="0"/>
              </a:spcAft>
              <a:buClr>
                <a:schemeClr val="accent2"/>
              </a:buClr>
              <a:buSzPts val="2400"/>
              <a:buNone/>
              <a:defRPr sz="3200">
                <a:solidFill>
                  <a:schemeClr val="accent2"/>
                </a:solidFill>
              </a:defRPr>
            </a:lvl5pPr>
            <a:lvl6pPr lvl="5">
              <a:lnSpc>
                <a:spcPct val="100000"/>
              </a:lnSpc>
              <a:spcBef>
                <a:spcPts val="0"/>
              </a:spcBef>
              <a:spcAft>
                <a:spcPts val="0"/>
              </a:spcAft>
              <a:buClr>
                <a:schemeClr val="accent2"/>
              </a:buClr>
              <a:buSzPts val="2400"/>
              <a:buNone/>
              <a:defRPr sz="3200">
                <a:solidFill>
                  <a:schemeClr val="accent2"/>
                </a:solidFill>
              </a:defRPr>
            </a:lvl6pPr>
            <a:lvl7pPr lvl="6">
              <a:lnSpc>
                <a:spcPct val="100000"/>
              </a:lnSpc>
              <a:spcBef>
                <a:spcPts val="0"/>
              </a:spcBef>
              <a:spcAft>
                <a:spcPts val="0"/>
              </a:spcAft>
              <a:buClr>
                <a:schemeClr val="accent2"/>
              </a:buClr>
              <a:buSzPts val="2400"/>
              <a:buNone/>
              <a:defRPr sz="3200">
                <a:solidFill>
                  <a:schemeClr val="accent2"/>
                </a:solidFill>
              </a:defRPr>
            </a:lvl7pPr>
            <a:lvl8pPr lvl="7">
              <a:lnSpc>
                <a:spcPct val="100000"/>
              </a:lnSpc>
              <a:spcBef>
                <a:spcPts val="0"/>
              </a:spcBef>
              <a:spcAft>
                <a:spcPts val="0"/>
              </a:spcAft>
              <a:buClr>
                <a:schemeClr val="accent2"/>
              </a:buClr>
              <a:buSzPts val="2400"/>
              <a:buNone/>
              <a:defRPr sz="3200">
                <a:solidFill>
                  <a:schemeClr val="accent2"/>
                </a:solidFill>
              </a:defRPr>
            </a:lvl8pPr>
            <a:lvl9pPr lvl="8">
              <a:lnSpc>
                <a:spcPct val="100000"/>
              </a:lnSpc>
              <a:spcBef>
                <a:spcPts val="0"/>
              </a:spcBef>
              <a:spcAft>
                <a:spcPts val="0"/>
              </a:spcAft>
              <a:buClr>
                <a:schemeClr val="accent2"/>
              </a:buClr>
              <a:buSzPts val="2400"/>
              <a:buNone/>
              <a:defRPr sz="3200">
                <a:solidFill>
                  <a:schemeClr val="accent2"/>
                </a:solidFill>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222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62133"/>
            <a:ext cx="11360800" cy="4529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 name="Slide Number Placeholder 12">
            <a:extLst>
              <a:ext uri="{FF2B5EF4-FFF2-40B4-BE49-F238E27FC236}">
                <a16:creationId xmlns:a16="http://schemas.microsoft.com/office/drawing/2014/main" id="{AD6A48BA-46F2-4591-874F-41137EBD1C39}"/>
              </a:ext>
            </a:extLst>
          </p:cNvPr>
          <p:cNvSpPr txBox="1">
            <a:spLocks/>
          </p:cNvSpPr>
          <p:nvPr userDrawn="1"/>
        </p:nvSpPr>
        <p:spPr>
          <a:xfrm>
            <a:off x="11716512" y="81948"/>
            <a:ext cx="379878" cy="308195"/>
          </a:xfrm>
          <a:prstGeom prst="roundRect">
            <a:avLst/>
          </a:prstGeom>
          <a:solidFill>
            <a:srgbClr val="26A69A"/>
          </a:solidFill>
        </p:spPr>
        <p:txBody>
          <a:bodyPr lIns="0" tIns="0" rIns="0" bIns="0" anchor="ctr" anchorCtr="1"/>
          <a:lstStyle>
            <a:defPPr>
              <a:defRPr lang="en-US"/>
            </a:defPPr>
            <a:lvl1pPr marL="0" algn="l" defTabSz="457200" rtl="0" eaLnBrk="1" latinLnBrk="0" hangingPunct="1">
              <a:defRPr sz="20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mtClean="0">
                <a:latin typeface="Gill Sans MT" panose="020B0502020104020203"/>
              </a:rPr>
              <a:pPr/>
              <a:t>‹#›</a:t>
            </a:fld>
            <a:endParaRPr lang="en-US">
              <a:latin typeface="Gill Sans MT" panose="020B0502020104020203"/>
            </a:endParaRPr>
          </a:p>
        </p:txBody>
      </p:sp>
    </p:spTree>
    <p:extLst>
      <p:ext uri="{BB962C8B-B14F-4D97-AF65-F5344CB8AC3E}">
        <p14:creationId xmlns:p14="http://schemas.microsoft.com/office/powerpoint/2010/main" val="3643262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4156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Tree>
    <p:extLst>
      <p:ext uri="{BB962C8B-B14F-4D97-AF65-F5344CB8AC3E}">
        <p14:creationId xmlns:p14="http://schemas.microsoft.com/office/powerpoint/2010/main" val="1169692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76418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5" name="Google Shape;35;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7209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352AD-4BF3-4291-90CD-7618D2E7EE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3AED25-EE70-4815-A922-D0F61F2EEE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3EC6C7-BEB6-404D-927A-E3C4F7045A37}"/>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283F97AE-C696-4308-80F6-6F8C2566FF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57C0D-8055-46B4-B9BE-E567493BF827}"/>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3764163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701800"/>
            <a:ext cx="7472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7200">
                <a:solidFill>
                  <a:schemeClr val="accent1"/>
                </a:solidFill>
              </a:defRPr>
            </a:lvl1pPr>
            <a:lvl2pPr lvl="1">
              <a:spcBef>
                <a:spcPts val="0"/>
              </a:spcBef>
              <a:spcAft>
                <a:spcPts val="0"/>
              </a:spcAft>
              <a:buClr>
                <a:schemeClr val="accent1"/>
              </a:buClr>
              <a:buSzPts val="5400"/>
              <a:buNone/>
              <a:defRPr sz="7200">
                <a:solidFill>
                  <a:schemeClr val="accent1"/>
                </a:solidFill>
              </a:defRPr>
            </a:lvl2pPr>
            <a:lvl3pPr lvl="2">
              <a:spcBef>
                <a:spcPts val="0"/>
              </a:spcBef>
              <a:spcAft>
                <a:spcPts val="0"/>
              </a:spcAft>
              <a:buClr>
                <a:schemeClr val="accent1"/>
              </a:buClr>
              <a:buSzPts val="5400"/>
              <a:buNone/>
              <a:defRPr sz="7200">
                <a:solidFill>
                  <a:schemeClr val="accent1"/>
                </a:solidFill>
              </a:defRPr>
            </a:lvl3pPr>
            <a:lvl4pPr lvl="3">
              <a:spcBef>
                <a:spcPts val="0"/>
              </a:spcBef>
              <a:spcAft>
                <a:spcPts val="0"/>
              </a:spcAft>
              <a:buClr>
                <a:schemeClr val="accent1"/>
              </a:buClr>
              <a:buSzPts val="5400"/>
              <a:buNone/>
              <a:defRPr sz="7200">
                <a:solidFill>
                  <a:schemeClr val="accent1"/>
                </a:solidFill>
              </a:defRPr>
            </a:lvl4pPr>
            <a:lvl5pPr lvl="4">
              <a:spcBef>
                <a:spcPts val="0"/>
              </a:spcBef>
              <a:spcAft>
                <a:spcPts val="0"/>
              </a:spcAft>
              <a:buClr>
                <a:schemeClr val="accent1"/>
              </a:buClr>
              <a:buSzPts val="5400"/>
              <a:buNone/>
              <a:defRPr sz="7200">
                <a:solidFill>
                  <a:schemeClr val="accent1"/>
                </a:solidFill>
              </a:defRPr>
            </a:lvl5pPr>
            <a:lvl6pPr lvl="5">
              <a:spcBef>
                <a:spcPts val="0"/>
              </a:spcBef>
              <a:spcAft>
                <a:spcPts val="0"/>
              </a:spcAft>
              <a:buClr>
                <a:schemeClr val="accent1"/>
              </a:buClr>
              <a:buSzPts val="5400"/>
              <a:buNone/>
              <a:defRPr sz="7200">
                <a:solidFill>
                  <a:schemeClr val="accent1"/>
                </a:solidFill>
              </a:defRPr>
            </a:lvl6pPr>
            <a:lvl7pPr lvl="6">
              <a:spcBef>
                <a:spcPts val="0"/>
              </a:spcBef>
              <a:spcAft>
                <a:spcPts val="0"/>
              </a:spcAft>
              <a:buClr>
                <a:schemeClr val="accent1"/>
              </a:buClr>
              <a:buSzPts val="5400"/>
              <a:buNone/>
              <a:defRPr sz="7200">
                <a:solidFill>
                  <a:schemeClr val="accent1"/>
                </a:solidFill>
              </a:defRPr>
            </a:lvl7pPr>
            <a:lvl8pPr lvl="7">
              <a:spcBef>
                <a:spcPts val="0"/>
              </a:spcBef>
              <a:spcAft>
                <a:spcPts val="0"/>
              </a:spcAft>
              <a:buClr>
                <a:schemeClr val="accent1"/>
              </a:buClr>
              <a:buSzPts val="5400"/>
              <a:buNone/>
              <a:defRPr sz="7200">
                <a:solidFill>
                  <a:schemeClr val="accent1"/>
                </a:solidFill>
              </a:defRPr>
            </a:lvl8pPr>
            <a:lvl9pPr lvl="8">
              <a:spcBef>
                <a:spcPts val="0"/>
              </a:spcBef>
              <a:spcAft>
                <a:spcPts val="0"/>
              </a:spcAft>
              <a:buClr>
                <a:schemeClr val="accent1"/>
              </a:buClr>
              <a:buSzPts val="5400"/>
              <a:buNone/>
              <a:defRPr sz="7200">
                <a:solidFill>
                  <a:schemeClr val="accent1"/>
                </a:solidFill>
              </a:defRPr>
            </a:lvl9pPr>
          </a:lstStyle>
          <a:p>
            <a:endParaRPr/>
          </a:p>
        </p:txBody>
      </p:sp>
      <p:sp>
        <p:nvSpPr>
          <p:cNvPr id="38" name="Google Shape;38;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1955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9"/>
          <p:cNvCxnSpPr/>
          <p:nvPr/>
        </p:nvCxnSpPr>
        <p:spPr>
          <a:xfrm>
            <a:off x="6706233" y="5994000"/>
            <a:ext cx="9152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354000" y="1843133"/>
            <a:ext cx="5393600" cy="177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5600">
                <a:solidFill>
                  <a:schemeClr val="lt2"/>
                </a:solidFill>
              </a:defRPr>
            </a:lvl1pPr>
            <a:lvl2pPr lvl="1" algn="ctr">
              <a:spcBef>
                <a:spcPts val="0"/>
              </a:spcBef>
              <a:spcAft>
                <a:spcPts val="0"/>
              </a:spcAft>
              <a:buClr>
                <a:schemeClr val="lt2"/>
              </a:buClr>
              <a:buSzPts val="4200"/>
              <a:buNone/>
              <a:defRPr sz="5600">
                <a:solidFill>
                  <a:schemeClr val="lt2"/>
                </a:solidFill>
              </a:defRPr>
            </a:lvl2pPr>
            <a:lvl3pPr lvl="2" algn="ctr">
              <a:spcBef>
                <a:spcPts val="0"/>
              </a:spcBef>
              <a:spcAft>
                <a:spcPts val="0"/>
              </a:spcAft>
              <a:buClr>
                <a:schemeClr val="lt2"/>
              </a:buClr>
              <a:buSzPts val="4200"/>
              <a:buNone/>
              <a:defRPr sz="5600">
                <a:solidFill>
                  <a:schemeClr val="lt2"/>
                </a:solidFill>
              </a:defRPr>
            </a:lvl3pPr>
            <a:lvl4pPr lvl="3" algn="ctr">
              <a:spcBef>
                <a:spcPts val="0"/>
              </a:spcBef>
              <a:spcAft>
                <a:spcPts val="0"/>
              </a:spcAft>
              <a:buClr>
                <a:schemeClr val="lt2"/>
              </a:buClr>
              <a:buSzPts val="4200"/>
              <a:buNone/>
              <a:defRPr sz="5600">
                <a:solidFill>
                  <a:schemeClr val="lt2"/>
                </a:solidFill>
              </a:defRPr>
            </a:lvl4pPr>
            <a:lvl5pPr lvl="4" algn="ctr">
              <a:spcBef>
                <a:spcPts val="0"/>
              </a:spcBef>
              <a:spcAft>
                <a:spcPts val="0"/>
              </a:spcAft>
              <a:buClr>
                <a:schemeClr val="lt2"/>
              </a:buClr>
              <a:buSzPts val="4200"/>
              <a:buNone/>
              <a:defRPr sz="5600">
                <a:solidFill>
                  <a:schemeClr val="lt2"/>
                </a:solidFill>
              </a:defRPr>
            </a:lvl5pPr>
            <a:lvl6pPr lvl="5" algn="ctr">
              <a:spcBef>
                <a:spcPts val="0"/>
              </a:spcBef>
              <a:spcAft>
                <a:spcPts val="0"/>
              </a:spcAft>
              <a:buClr>
                <a:schemeClr val="lt2"/>
              </a:buClr>
              <a:buSzPts val="4200"/>
              <a:buNone/>
              <a:defRPr sz="5600">
                <a:solidFill>
                  <a:schemeClr val="lt2"/>
                </a:solidFill>
              </a:defRPr>
            </a:lvl6pPr>
            <a:lvl7pPr lvl="6" algn="ctr">
              <a:spcBef>
                <a:spcPts val="0"/>
              </a:spcBef>
              <a:spcAft>
                <a:spcPts val="0"/>
              </a:spcAft>
              <a:buClr>
                <a:schemeClr val="lt2"/>
              </a:buClr>
              <a:buSzPts val="4200"/>
              <a:buNone/>
              <a:defRPr sz="5600">
                <a:solidFill>
                  <a:schemeClr val="lt2"/>
                </a:solidFill>
              </a:defRPr>
            </a:lvl7pPr>
            <a:lvl8pPr lvl="7" algn="ctr">
              <a:spcBef>
                <a:spcPts val="0"/>
              </a:spcBef>
              <a:spcAft>
                <a:spcPts val="0"/>
              </a:spcAft>
              <a:buClr>
                <a:schemeClr val="lt2"/>
              </a:buClr>
              <a:buSzPts val="4200"/>
              <a:buNone/>
              <a:defRPr sz="5600">
                <a:solidFill>
                  <a:schemeClr val="lt2"/>
                </a:solidFill>
              </a:defRPr>
            </a:lvl8pPr>
            <a:lvl9pPr lvl="8" algn="ctr">
              <a:spcBef>
                <a:spcPts val="0"/>
              </a:spcBef>
              <a:spcAft>
                <a:spcPts val="0"/>
              </a:spcAft>
              <a:buClr>
                <a:schemeClr val="lt2"/>
              </a:buClr>
              <a:buSzPts val="4200"/>
              <a:buNone/>
              <a:defRPr sz="5600">
                <a:solidFill>
                  <a:schemeClr val="lt2"/>
                </a:solidFill>
              </a:defRPr>
            </a:lvl9pPr>
          </a:lstStyle>
          <a:p>
            <a:endParaRPr/>
          </a:p>
        </p:txBody>
      </p:sp>
      <p:sp>
        <p:nvSpPr>
          <p:cNvPr id="43" name="Google Shape;43;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accent1"/>
              </a:buClr>
              <a:buSzPts val="1800"/>
              <a:buChar char="●"/>
              <a:defRPr>
                <a:solidFill>
                  <a:schemeClr val="accent1"/>
                </a:solidFill>
              </a:defRPr>
            </a:lvl1pPr>
            <a:lvl2pPr marL="1219170" lvl="1" indent="-423323">
              <a:spcBef>
                <a:spcPts val="2133"/>
              </a:spcBef>
              <a:spcAft>
                <a:spcPts val="0"/>
              </a:spcAft>
              <a:buClr>
                <a:schemeClr val="accent1"/>
              </a:buClr>
              <a:buSzPts val="1400"/>
              <a:buChar char="○"/>
              <a:defRPr>
                <a:solidFill>
                  <a:schemeClr val="accent1"/>
                </a:solidFill>
              </a:defRPr>
            </a:lvl2pPr>
            <a:lvl3pPr marL="1828754" lvl="2" indent="-423323">
              <a:spcBef>
                <a:spcPts val="2133"/>
              </a:spcBef>
              <a:spcAft>
                <a:spcPts val="0"/>
              </a:spcAft>
              <a:buClr>
                <a:schemeClr val="accent1"/>
              </a:buClr>
              <a:buSzPts val="1400"/>
              <a:buChar char="■"/>
              <a:defRPr>
                <a:solidFill>
                  <a:schemeClr val="accent1"/>
                </a:solidFill>
              </a:defRPr>
            </a:lvl3pPr>
            <a:lvl4pPr marL="2438339" lvl="3" indent="-423323">
              <a:spcBef>
                <a:spcPts val="2133"/>
              </a:spcBef>
              <a:spcAft>
                <a:spcPts val="0"/>
              </a:spcAft>
              <a:buClr>
                <a:schemeClr val="accent1"/>
              </a:buClr>
              <a:buSzPts val="1400"/>
              <a:buChar char="●"/>
              <a:defRPr>
                <a:solidFill>
                  <a:schemeClr val="accent1"/>
                </a:solidFill>
              </a:defRPr>
            </a:lvl4pPr>
            <a:lvl5pPr marL="3047924" lvl="4" indent="-423323">
              <a:spcBef>
                <a:spcPts val="2133"/>
              </a:spcBef>
              <a:spcAft>
                <a:spcPts val="0"/>
              </a:spcAft>
              <a:buClr>
                <a:schemeClr val="accent1"/>
              </a:buClr>
              <a:buSzPts val="1400"/>
              <a:buChar char="○"/>
              <a:defRPr>
                <a:solidFill>
                  <a:schemeClr val="accent1"/>
                </a:solidFill>
              </a:defRPr>
            </a:lvl5pPr>
            <a:lvl6pPr marL="3657509" lvl="5" indent="-423323">
              <a:spcBef>
                <a:spcPts val="2133"/>
              </a:spcBef>
              <a:spcAft>
                <a:spcPts val="0"/>
              </a:spcAft>
              <a:buClr>
                <a:schemeClr val="accent1"/>
              </a:buClr>
              <a:buSzPts val="1400"/>
              <a:buChar char="■"/>
              <a:defRPr>
                <a:solidFill>
                  <a:schemeClr val="accent1"/>
                </a:solidFill>
              </a:defRPr>
            </a:lvl6pPr>
            <a:lvl7pPr marL="4267093" lvl="6" indent="-423323">
              <a:spcBef>
                <a:spcPts val="2133"/>
              </a:spcBef>
              <a:spcAft>
                <a:spcPts val="0"/>
              </a:spcAft>
              <a:buClr>
                <a:schemeClr val="accent1"/>
              </a:buClr>
              <a:buSzPts val="1400"/>
              <a:buChar char="●"/>
              <a:defRPr>
                <a:solidFill>
                  <a:schemeClr val="accent1"/>
                </a:solidFill>
              </a:defRPr>
            </a:lvl7pPr>
            <a:lvl8pPr marL="4876678" lvl="7" indent="-423323">
              <a:spcBef>
                <a:spcPts val="2133"/>
              </a:spcBef>
              <a:spcAft>
                <a:spcPts val="0"/>
              </a:spcAft>
              <a:buClr>
                <a:schemeClr val="accent1"/>
              </a:buClr>
              <a:buSzPts val="1400"/>
              <a:buChar char="○"/>
              <a:defRPr>
                <a:solidFill>
                  <a:schemeClr val="accent1"/>
                </a:solidFill>
              </a:defRPr>
            </a:lvl8pPr>
            <a:lvl9pPr marL="5486263" lvl="8" indent="-423323">
              <a:spcBef>
                <a:spcPts val="2133"/>
              </a:spcBef>
              <a:spcAft>
                <a:spcPts val="2133"/>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2950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7007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386200"/>
            <a:ext cx="11360800" cy="28084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8666" b="1"/>
            </a:lvl1pPr>
            <a:lvl2pPr lvl="1" algn="ctr">
              <a:spcBef>
                <a:spcPts val="0"/>
              </a:spcBef>
              <a:spcAft>
                <a:spcPts val="0"/>
              </a:spcAft>
              <a:buSzPts val="14000"/>
              <a:buNone/>
              <a:defRPr sz="18666" b="1"/>
            </a:lvl2pPr>
            <a:lvl3pPr lvl="2" algn="ctr">
              <a:spcBef>
                <a:spcPts val="0"/>
              </a:spcBef>
              <a:spcAft>
                <a:spcPts val="0"/>
              </a:spcAft>
              <a:buSzPts val="14000"/>
              <a:buNone/>
              <a:defRPr sz="18666" b="1"/>
            </a:lvl3pPr>
            <a:lvl4pPr lvl="3" algn="ctr">
              <a:spcBef>
                <a:spcPts val="0"/>
              </a:spcBef>
              <a:spcAft>
                <a:spcPts val="0"/>
              </a:spcAft>
              <a:buSzPts val="14000"/>
              <a:buNone/>
              <a:defRPr sz="18666" b="1"/>
            </a:lvl4pPr>
            <a:lvl5pPr lvl="4" algn="ctr">
              <a:spcBef>
                <a:spcPts val="0"/>
              </a:spcBef>
              <a:spcAft>
                <a:spcPts val="0"/>
              </a:spcAft>
              <a:buSzPts val="14000"/>
              <a:buNone/>
              <a:defRPr sz="18666" b="1"/>
            </a:lvl5pPr>
            <a:lvl6pPr lvl="5" algn="ctr">
              <a:spcBef>
                <a:spcPts val="0"/>
              </a:spcBef>
              <a:spcAft>
                <a:spcPts val="0"/>
              </a:spcAft>
              <a:buSzPts val="14000"/>
              <a:buNone/>
              <a:defRPr sz="18666" b="1"/>
            </a:lvl6pPr>
            <a:lvl7pPr lvl="6" algn="ctr">
              <a:spcBef>
                <a:spcPts val="0"/>
              </a:spcBef>
              <a:spcAft>
                <a:spcPts val="0"/>
              </a:spcAft>
              <a:buSzPts val="14000"/>
              <a:buNone/>
              <a:defRPr sz="18666" b="1"/>
            </a:lvl7pPr>
            <a:lvl8pPr lvl="7" algn="ctr">
              <a:spcBef>
                <a:spcPts val="0"/>
              </a:spcBef>
              <a:spcAft>
                <a:spcPts val="0"/>
              </a:spcAft>
              <a:buSzPts val="14000"/>
              <a:buNone/>
              <a:defRPr sz="18666" b="1"/>
            </a:lvl8pPr>
            <a:lvl9pPr lvl="8" algn="ctr">
              <a:spcBef>
                <a:spcPts val="0"/>
              </a:spcBef>
              <a:spcAft>
                <a:spcPts val="0"/>
              </a:spcAft>
              <a:buSzPts val="14000"/>
              <a:buNone/>
              <a:defRPr sz="18666" b="1"/>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2" name="Google Shape;52;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14163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93141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D8F3A-EB8F-48AF-A692-4BDB1CABE8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B7A1DF-8684-4377-87B8-F72E87D627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4E9B1D5-31EC-4599-A82A-021EE734D3AD}"/>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F56547D2-ED85-4D6B-912C-A5594B06BC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331402-41FC-4A7D-A967-F4601E893021}"/>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2045982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BB4E0-052B-4990-B869-E67B482AB2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76363E-09E4-4A23-AC12-C08C384CAD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A25BE9-07AE-4250-A9D2-79D00F283CA1}"/>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03760C7C-B571-43FD-9AF3-AB24CD4282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E9AE91-1AA0-4524-BE9B-05A2998B32D6}"/>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7361452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9224F-539B-44E4-8DF8-08B0E01E5D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7AE2CD-C75B-43C4-814B-557A1E1269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F331C2-FCCC-4818-A550-C64387377E10}"/>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539CFBFB-CA76-4C2C-8448-BAAC845179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6B8724-F709-452D-B237-F36CC4E224B0}"/>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821265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57343-05B0-4DA6-8DD9-50100B0BC1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5E34C9-6888-4E7D-8A78-A49DD52238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2FC6E02-D9C2-4CF5-9286-93F07ECE77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8D7234-2D9C-4F86-BD66-C64A8824EA4C}"/>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6" name="页脚占位符 5">
            <a:extLst>
              <a:ext uri="{FF2B5EF4-FFF2-40B4-BE49-F238E27FC236}">
                <a16:creationId xmlns:a16="http://schemas.microsoft.com/office/drawing/2014/main" id="{BFF7F50D-E907-49FF-8F82-05BAD91991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FB2508-C518-46D1-849D-F36128B33702}"/>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3449564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DDA9A-A876-4E49-94BF-9F25ECD299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49F692-1CA9-4B90-B424-4A2A4331A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F52A78-6C57-475E-A10E-F8E5F61DC6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A7A0D0-FFBE-4B4E-961A-08083FFFC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7720249-DF4F-43B9-97BC-48FFD28FFD4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CA5878-E339-4DDF-81C6-725F9CBAA517}"/>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8" name="页脚占位符 7">
            <a:extLst>
              <a:ext uri="{FF2B5EF4-FFF2-40B4-BE49-F238E27FC236}">
                <a16:creationId xmlns:a16="http://schemas.microsoft.com/office/drawing/2014/main" id="{F1A1EEBD-2F08-4CDA-AFA4-051914FAED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67AEF2-4189-4B8A-80A4-CEAF7EA173E8}"/>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316066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746C4-43F2-4B5D-8E53-C528A38558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9C53B1-405C-4624-A934-2BB169030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F4F05-7624-4F79-A62C-2375157AA241}"/>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A9EDC0B2-362D-466D-A44C-CB98BA5122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3763A5-F3BE-4438-B15C-E0655E8ED6C4}"/>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5376217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0BA24-0924-4FD7-BBC5-D279D41F48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AD2905-5561-47C0-8FAA-DCEA35D48161}"/>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4" name="页脚占位符 3">
            <a:extLst>
              <a:ext uri="{FF2B5EF4-FFF2-40B4-BE49-F238E27FC236}">
                <a16:creationId xmlns:a16="http://schemas.microsoft.com/office/drawing/2014/main" id="{1DA5E2C8-95A8-4D2B-87F5-2ECC9B9553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2CCD33-D8E1-4C23-AD24-7869C6357207}"/>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3946705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415619-6800-4505-A423-0C0156C86811}"/>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3" name="页脚占位符 2">
            <a:extLst>
              <a:ext uri="{FF2B5EF4-FFF2-40B4-BE49-F238E27FC236}">
                <a16:creationId xmlns:a16="http://schemas.microsoft.com/office/drawing/2014/main" id="{7AA323DD-7C08-4DD5-851B-FBD2871595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E67D1C-485B-483D-A81D-69A32E11F1FC}"/>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928906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38950-B6A5-46FA-9609-3DADFD73DB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C8E298-07EB-44CC-B875-1E139E644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A4BF663-DA8C-479A-BD3A-48FAC0D8D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86264E-3892-40FC-ACE8-FE1F6909DC7E}"/>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6" name="页脚占位符 5">
            <a:extLst>
              <a:ext uri="{FF2B5EF4-FFF2-40B4-BE49-F238E27FC236}">
                <a16:creationId xmlns:a16="http://schemas.microsoft.com/office/drawing/2014/main" id="{44962458-F2F6-4E98-B35D-249C3EFFB0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260AA9-B131-4B0A-AB30-D2C9B68F146D}"/>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1078465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C6173-9C15-4537-AA23-4BE6A4EAE9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6B4F99-D047-4EAD-A930-98B431ECB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BBA2B5-B73C-4227-BCB2-6C27875D7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4161BD-2BD4-4882-8F3A-80A3D2E9596B}"/>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6" name="页脚占位符 5">
            <a:extLst>
              <a:ext uri="{FF2B5EF4-FFF2-40B4-BE49-F238E27FC236}">
                <a16:creationId xmlns:a16="http://schemas.microsoft.com/office/drawing/2014/main" id="{212F3F82-4962-41C4-B331-4C59101C6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38E11E-33E1-4C12-91B4-147A61FEFBFC}"/>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37118213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3C7FE-FC77-46CE-B37B-C39D3091F2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2503D2-3715-4CCF-B723-9F77A655F0B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747CE3-A7A7-4928-9EC1-B34D6F4E5AAF}"/>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134991A7-C6C3-4750-A278-FE9884E85B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1E2184-9EC4-42E0-A9B5-9ADFD05B271A}"/>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38600379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E71C46-304D-466B-9FF0-89E0B1BA78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3B6908-5617-4970-B2C0-D9ECE891BC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001426-513C-4494-8E2D-CA57C30D981D}"/>
              </a:ext>
            </a:extLst>
          </p:cNvPr>
          <p:cNvSpPr>
            <a:spLocks noGrp="1"/>
          </p:cNvSpPr>
          <p:nvPr>
            <p:ph type="dt" sz="half" idx="10"/>
          </p:nvPr>
        </p:nvSpPr>
        <p:spPr/>
        <p:txBody>
          <a:bodyPr/>
          <a:lstStyle/>
          <a:p>
            <a:fld id="{32D27835-AE31-4D15-A515-F999BB6C9985}"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A5AF03FD-D0BD-4DA8-9518-FEAE22872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593D6-B28C-4080-9E8D-1B526EC9B8E8}"/>
              </a:ext>
            </a:extLst>
          </p:cNvPr>
          <p:cNvSpPr>
            <a:spLocks noGrp="1"/>
          </p:cNvSpPr>
          <p:nvPr>
            <p:ph type="sldNum" sz="quarter" idx="12"/>
          </p:nvPr>
        </p:nvSpPr>
        <p:spPr/>
        <p:txBody>
          <a:body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365967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9266D-B8F6-4C9D-999E-DB8A4412B3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F7DF53-DB2E-4AAE-A56B-FC5F19DDA1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DE389B6-79DA-4555-9FA7-D78B5718FC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B8A4D9-B1F2-4B7B-B5AE-AB9F07A431E0}"/>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6" name="页脚占位符 5">
            <a:extLst>
              <a:ext uri="{FF2B5EF4-FFF2-40B4-BE49-F238E27FC236}">
                <a16:creationId xmlns:a16="http://schemas.microsoft.com/office/drawing/2014/main" id="{A344423A-FEDB-412C-AD59-6921724906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608441-DF9C-4715-AC0B-4CD6C7531B43}"/>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111117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DCEAA-22BC-4BAE-AC7D-DBAD5415F9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7211514-411D-4D87-9204-FA3A1E65C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60E9EC-2959-4852-BFE6-862DDD7D6D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D49267-735C-4A88-AF23-1C666BFC6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799A6F-D0F8-4785-802F-D2AA2BC6204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2C1406-C82A-4CCF-B7B1-4282163C5603}"/>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8" name="页脚占位符 7">
            <a:extLst>
              <a:ext uri="{FF2B5EF4-FFF2-40B4-BE49-F238E27FC236}">
                <a16:creationId xmlns:a16="http://schemas.microsoft.com/office/drawing/2014/main" id="{84055012-812C-4C8B-9A8E-B15D1107DEC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CA068A3-96A2-4BF7-B6F1-95249DE4D05C}"/>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191149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14440-D833-4C98-AC96-55A2FCA392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4B320B-47C1-4561-9E07-58A8E5E767FE}"/>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4" name="页脚占位符 3">
            <a:extLst>
              <a:ext uri="{FF2B5EF4-FFF2-40B4-BE49-F238E27FC236}">
                <a16:creationId xmlns:a16="http://schemas.microsoft.com/office/drawing/2014/main" id="{032F9A86-F20C-4B89-9021-176FA04140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98008A-BAF1-47D3-8013-2C68727B95AA}"/>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421302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FA976C-6733-4FC5-AAA5-7949A0FE1DCF}"/>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3" name="页脚占位符 2">
            <a:extLst>
              <a:ext uri="{FF2B5EF4-FFF2-40B4-BE49-F238E27FC236}">
                <a16:creationId xmlns:a16="http://schemas.microsoft.com/office/drawing/2014/main" id="{6CAF19D3-D8B7-427A-9398-CFF5969038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BEDB62-8E9F-4ABF-9FFF-01E266999BEF}"/>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104232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41AFA-D1A8-4F95-9C28-DE53B86BFB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DB3EAF-2E37-41E8-91EE-C121C7C8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E97367-7E58-4C1F-94C9-31469E354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84A7CD-E0C4-48B6-B498-D0F7E9ADD3A0}"/>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6" name="页脚占位符 5">
            <a:extLst>
              <a:ext uri="{FF2B5EF4-FFF2-40B4-BE49-F238E27FC236}">
                <a16:creationId xmlns:a16="http://schemas.microsoft.com/office/drawing/2014/main" id="{817A7AB8-039F-4A13-942F-AFA93198D9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1A3AED-33B6-485F-A3EB-81FA37285FE4}"/>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225802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9409A-5F0D-4E81-93D1-824505C440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4357B7-5FDD-44A5-AB36-6A7CD4FF5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AE13EE-20BD-479D-9E1C-7B538595A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F56B34-5787-4B6C-B0D1-7960F8F365F0}"/>
              </a:ext>
            </a:extLst>
          </p:cNvPr>
          <p:cNvSpPr>
            <a:spLocks noGrp="1"/>
          </p:cNvSpPr>
          <p:nvPr>
            <p:ph type="dt" sz="half" idx="10"/>
          </p:nvPr>
        </p:nvSpPr>
        <p:spPr/>
        <p:txBody>
          <a:bodyPr/>
          <a:lstStyle/>
          <a:p>
            <a:fld id="{1F9E67BB-AA33-4021-AE3F-F90678A81A63}" type="datetimeFigureOut">
              <a:rPr lang="zh-CN" altLang="en-US" smtClean="0"/>
              <a:t>2022/3/3</a:t>
            </a:fld>
            <a:endParaRPr lang="zh-CN" altLang="en-US"/>
          </a:p>
        </p:txBody>
      </p:sp>
      <p:sp>
        <p:nvSpPr>
          <p:cNvPr id="6" name="页脚占位符 5">
            <a:extLst>
              <a:ext uri="{FF2B5EF4-FFF2-40B4-BE49-F238E27FC236}">
                <a16:creationId xmlns:a16="http://schemas.microsoft.com/office/drawing/2014/main" id="{786386E5-1082-42A5-876A-28B603A055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398AA3-B76E-4FCB-A7E2-27A691EF4836}"/>
              </a:ext>
            </a:extLst>
          </p:cNvPr>
          <p:cNvSpPr>
            <a:spLocks noGrp="1"/>
          </p:cNvSpPr>
          <p:nvPr>
            <p:ph type="sldNum" sz="quarter" idx="12"/>
          </p:nvPr>
        </p:nvSpPr>
        <p:spPr/>
        <p:txBody>
          <a:body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196482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7D688B-C703-43A7-BD76-8C1F916AA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2F776A-C5E8-4848-8C9B-8BB1E1702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503E08-3FE5-4ECB-B0EF-819EA026F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E67BB-AA33-4021-AE3F-F90678A81A63}"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37348180-E46F-42C0-A025-088EEA08E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73C1D8-A47A-4323-801E-36029C4E6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EED81-BF62-4DEE-AB7C-19A3A6335E0E}" type="slidenum">
              <a:rPr lang="zh-CN" altLang="en-US" smtClean="0"/>
              <a:t>‹#›</a:t>
            </a:fld>
            <a:endParaRPr lang="zh-CN" altLang="en-US"/>
          </a:p>
        </p:txBody>
      </p:sp>
    </p:spTree>
    <p:extLst>
      <p:ext uri="{BB962C8B-B14F-4D97-AF65-F5344CB8AC3E}">
        <p14:creationId xmlns:p14="http://schemas.microsoft.com/office/powerpoint/2010/main" val="86364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www.companyname.com…"/>
          <p:cNvSpPr/>
          <p:nvPr/>
        </p:nvSpPr>
        <p:spPr>
          <a:xfrm>
            <a:off x="3897762" y="6256370"/>
            <a:ext cx="4406051" cy="430851"/>
          </a:xfrm>
          <a:prstGeom prst="rect">
            <a:avLst/>
          </a:prstGeom>
          <a:ln w="12700">
            <a:miter lim="400000"/>
          </a:ln>
          <a:extLst>
            <a:ext uri="{C572A759-6A51-4108-AA02-DFA0A04FC94B}">
              <ma14:wrappingTextBoxFlag xmlns="" xmlns:ma14="http://schemas.microsoft.com/office/mac/drawingml/2011/main" val="1"/>
            </a:ext>
          </a:extLst>
        </p:spPr>
        <p:txBody>
          <a:bodyPr lIns="45702" tIns="45702" rIns="45702" bIns="45702">
            <a:spAutoFit/>
          </a:bodyPr>
          <a:lstStyle/>
          <a:p>
            <a:pPr algn="ctr">
              <a:defRPr sz="2400">
                <a:solidFill>
                  <a:schemeClr val="accent1"/>
                </a:solidFill>
              </a:defRPr>
            </a:pPr>
            <a:r>
              <a:rPr sz="1200"/>
              <a:t>www.companyname.com</a:t>
            </a:r>
          </a:p>
          <a:p>
            <a:pPr algn="ctr">
              <a:defRPr sz="2000"/>
            </a:pPr>
            <a:r>
              <a:rPr sz="1000"/>
              <a:t>© 2016 Jetfabrik Multipurpose Theme. All Rights Reserved. </a:t>
            </a:r>
          </a:p>
        </p:txBody>
      </p:sp>
      <p:sp>
        <p:nvSpPr>
          <p:cNvPr id="3" name="Circle"/>
          <p:cNvSpPr/>
          <p:nvPr/>
        </p:nvSpPr>
        <p:spPr>
          <a:xfrm>
            <a:off x="11515878" y="236686"/>
            <a:ext cx="479755" cy="479505"/>
          </a:xfrm>
          <a:prstGeom prst="ellipse">
            <a:avLst/>
          </a:prstGeom>
          <a:solidFill>
            <a:schemeClr val="accent1"/>
          </a:solidFill>
          <a:ln w="6350">
            <a:solidFill>
              <a:schemeClr val="accent1"/>
            </a:solidFill>
            <a:miter/>
          </a:ln>
        </p:spPr>
        <p:txBody>
          <a:bodyPr lIns="22860" rIns="22860" anchor="ctr"/>
          <a:lstStyle/>
          <a:p>
            <a:pPr algn="ctr">
              <a:defRPr>
                <a:solidFill>
                  <a:srgbClr val="FFFFFF"/>
                </a:solidFill>
              </a:defRPr>
            </a:pPr>
            <a:endParaRPr sz="900"/>
          </a:p>
        </p:txBody>
      </p:sp>
      <p:sp>
        <p:nvSpPr>
          <p:cNvPr id="4" name="Slide Number"/>
          <p:cNvSpPr>
            <a:spLocks noGrp="1"/>
          </p:cNvSpPr>
          <p:nvPr>
            <p:ph type="sldNum" sz="quarter" idx="2"/>
          </p:nvPr>
        </p:nvSpPr>
        <p:spPr>
          <a:xfrm>
            <a:off x="11555298" y="303534"/>
            <a:ext cx="415426" cy="400037"/>
          </a:xfrm>
          <a:prstGeom prst="rect">
            <a:avLst/>
          </a:prstGeom>
          <a:ln w="12700">
            <a:miter lim="400000"/>
          </a:ln>
        </p:spPr>
        <p:txBody>
          <a:bodyPr wrap="none" lIns="91404" tIns="91404" rIns="91404" bIns="91404">
            <a:spAutoFit/>
          </a:bodyPr>
          <a:lstStyle>
            <a:lvl1pPr algn="ctr">
              <a:defRPr sz="1400" b="1">
                <a:solidFill>
                  <a:srgbClr val="FFFFFF"/>
                </a:solidFill>
                <a:latin typeface="Lato Bold"/>
                <a:ea typeface="Lato Bold"/>
                <a:cs typeface="Lato Bold"/>
                <a:sym typeface="Lato Bold"/>
              </a:defRPr>
            </a:lvl1pPr>
          </a:lstStyle>
          <a:p>
            <a:fld id="{86CB4B4D-7CA3-9044-876B-883B54F8677D}" type="slidenum">
              <a:t>‹#›</a:t>
            </a:fld>
            <a:endParaRPr/>
          </a:p>
        </p:txBody>
      </p:sp>
      <p:sp>
        <p:nvSpPr>
          <p:cNvPr id="5" name="Title Text"/>
          <p:cNvSpPr>
            <a:spLocks noGrp="1"/>
          </p:cNvSpPr>
          <p:nvPr>
            <p:ph type="title"/>
          </p:nvPr>
        </p:nvSpPr>
        <p:spPr>
          <a:xfrm>
            <a:off x="609600" y="92075"/>
            <a:ext cx="10972801" cy="1508126"/>
          </a:xfrm>
          <a:prstGeom prst="rect">
            <a:avLst/>
          </a:prstGeom>
          <a:ln w="12700">
            <a:miter lim="400000"/>
          </a:ln>
          <a:extLst>
            <a:ext uri="{C572A759-6A51-4108-AA02-DFA0A04FC94B}">
              <ma14:wrappingTextBoxFlag xmlns="" xmlns:ma14="http://schemas.microsoft.com/office/mac/drawingml/2011/main" val="1"/>
            </a:ext>
          </a:extLst>
        </p:spPr>
        <p:txBody>
          <a:bodyPr lIns="91421" tIns="91421" rIns="91421" bIns="91421" anchor="ctr">
            <a:normAutofit/>
          </a:bodyPr>
          <a:lstStyle/>
          <a:p>
            <a:r>
              <a:t>Title Text</a:t>
            </a:r>
          </a:p>
        </p:txBody>
      </p:sp>
      <p:sp>
        <p:nvSpPr>
          <p:cNvPr id="6" name="Body Level One…"/>
          <p:cNvSpPr>
            <a:spLocks noGrp="1"/>
          </p:cNvSpPr>
          <p:nvPr>
            <p:ph type="body" idx="1"/>
          </p:nvPr>
        </p:nvSpPr>
        <p:spPr>
          <a:xfrm>
            <a:off x="609600" y="1600200"/>
            <a:ext cx="10972801" cy="5257800"/>
          </a:xfrm>
          <a:prstGeom prst="rect">
            <a:avLst/>
          </a:prstGeom>
          <a:ln w="12700">
            <a:miter lim="400000"/>
          </a:ln>
          <a:extLst>
            <a:ext uri="{C572A759-6A51-4108-AA02-DFA0A04FC94B}">
              <ma14:wrappingTextBoxFlag xmlns="" xmlns:ma14="http://schemas.microsoft.com/office/mac/drawingml/2011/main" val="1"/>
            </a:ext>
          </a:extLst>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603988100"/>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med"/>
  <p:txStyles>
    <p:titleStyle>
      <a:lvl1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1pPr>
      <a:lvl2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2pPr>
      <a:lvl3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3pPr>
      <a:lvl4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4pPr>
      <a:lvl5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5pPr>
      <a:lvl6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6pPr>
      <a:lvl7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7pPr>
      <a:lvl8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8pPr>
      <a:lvl9pPr marL="0" marR="0" indent="0" algn="l" defTabSz="914217" rtl="0" latinLnBrk="0">
        <a:lnSpc>
          <a:spcPct val="90000"/>
        </a:lnSpc>
        <a:spcBef>
          <a:spcPts val="0"/>
        </a:spcBef>
        <a:spcAft>
          <a:spcPts val="0"/>
        </a:spcAft>
        <a:buClrTx/>
        <a:buSzTx/>
        <a:buFontTx/>
        <a:buNone/>
        <a:tabLst/>
        <a:defRPr sz="3000" b="0" i="0" u="none" strike="noStrike" cap="none" spc="0" baseline="0">
          <a:ln>
            <a:noFill/>
          </a:ln>
          <a:solidFill>
            <a:schemeClr val="accent5"/>
          </a:solidFill>
          <a:uFillTx/>
          <a:latin typeface="+mn-lt"/>
          <a:ea typeface="+mn-ea"/>
          <a:cs typeface="+mn-cs"/>
          <a:sym typeface="Helvetica"/>
        </a:defRPr>
      </a:lvl9pPr>
    </p:titleStyle>
    <p:bodyStyle>
      <a:lvl1pPr marL="228555" marR="0" indent="-228555"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1pPr>
      <a:lvl2pPr marL="731374" marR="0" indent="-274265"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2pPr>
      <a:lvl3pPr marL="1218956" marR="0" indent="-304739"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3pPr>
      <a:lvl4pPr marL="1714157" marR="0" indent="-342832"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4pPr>
      <a:lvl5pPr marL="2171266" marR="0" indent="-342832"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5pPr>
      <a:lvl6pPr marL="2590282" marR="0" indent="-304739"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6pPr>
      <a:lvl7pPr marL="3047390" marR="0" indent="-304739"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7pPr>
      <a:lvl8pPr marL="3504499" marR="0" indent="-304739"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8pPr>
      <a:lvl9pPr marL="3961608" marR="0" indent="-304740" algn="l" defTabSz="914217" rtl="0" latinLnBrk="0">
        <a:lnSpc>
          <a:spcPct val="90000"/>
        </a:lnSpc>
        <a:spcBef>
          <a:spcPts val="1000"/>
        </a:spcBef>
        <a:spcAft>
          <a:spcPts val="0"/>
        </a:spcAft>
        <a:buClrTx/>
        <a:buSzPct val="100000"/>
        <a:buFont typeface="Arial"/>
        <a:buChar char="•"/>
        <a:tabLst/>
        <a:defRPr sz="2400" b="0" i="0" u="none" strike="noStrike" cap="none" spc="0" baseline="0">
          <a:ln>
            <a:noFill/>
          </a:ln>
          <a:solidFill>
            <a:schemeClr val="accent5"/>
          </a:solidFill>
          <a:uFillTx/>
          <a:latin typeface="+mn-lt"/>
          <a:ea typeface="+mn-ea"/>
          <a:cs typeface="+mn-cs"/>
          <a:sym typeface="Helvetica"/>
        </a:defRPr>
      </a:lvl9pPr>
    </p:bodyStyle>
    <p:otherStyle>
      <a:lvl1pPr marL="0" marR="0" indent="0"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1pPr>
      <a:lvl2pPr marL="0" marR="0" indent="457108"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2pPr>
      <a:lvl3pPr marL="0" marR="0" indent="914217"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3pPr>
      <a:lvl4pPr marL="0" marR="0" indent="1371326"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4pPr>
      <a:lvl5pPr marL="0" marR="0" indent="1828434"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5pPr>
      <a:lvl6pPr marL="0" marR="0" indent="2285543"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6pPr>
      <a:lvl7pPr marL="0" marR="0" indent="2742652"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7pPr>
      <a:lvl8pPr marL="0" marR="0" indent="3199760"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8pPr>
      <a:lvl9pPr marL="0" marR="0" indent="3656869" algn="ctr" defTabSz="914217"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Lato Bold"/>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17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415600" y="1562133"/>
            <a:ext cx="11360800" cy="4529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2" name="Slide Number Placeholder 12">
            <a:extLst>
              <a:ext uri="{FF2B5EF4-FFF2-40B4-BE49-F238E27FC236}">
                <a16:creationId xmlns:a16="http://schemas.microsoft.com/office/drawing/2014/main" id="{3CFFDF41-F1C8-4502-BF83-3AD3E7EB4A2A}"/>
              </a:ext>
            </a:extLst>
          </p:cNvPr>
          <p:cNvSpPr txBox="1">
            <a:spLocks/>
          </p:cNvSpPr>
          <p:nvPr userDrawn="1"/>
        </p:nvSpPr>
        <p:spPr>
          <a:xfrm>
            <a:off x="11728704" y="81948"/>
            <a:ext cx="367686" cy="283811"/>
          </a:xfrm>
          <a:prstGeom prst="roundRect">
            <a:avLst/>
          </a:prstGeom>
          <a:solidFill>
            <a:srgbClr val="26A69A"/>
          </a:solidFill>
        </p:spPr>
        <p:txBody>
          <a:bodyPr lIns="0" tIns="0" rIns="0" bIns="0" anchor="ctr" anchorCtr="1"/>
          <a:lstStyle>
            <a:defPPr>
              <a:defRPr lang="en-US"/>
            </a:defPPr>
            <a:lvl1pPr marL="0" algn="l" defTabSz="457200" rtl="0" eaLnBrk="1" latinLnBrk="0" hangingPunct="1">
              <a:defRPr sz="20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mtClean="0">
                <a:latin typeface="Gill Sans MT" panose="020B0502020104020203"/>
              </a:rPr>
              <a:pPr/>
              <a:t>‹#›</a:t>
            </a:fld>
            <a:endParaRPr lang="en-US">
              <a:latin typeface="Gill Sans MT" panose="020B0502020104020203"/>
            </a:endParaRPr>
          </a:p>
        </p:txBody>
      </p:sp>
    </p:spTree>
    <p:extLst>
      <p:ext uri="{BB962C8B-B14F-4D97-AF65-F5344CB8AC3E}">
        <p14:creationId xmlns:p14="http://schemas.microsoft.com/office/powerpoint/2010/main" val="238286770"/>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28B348-7D50-422C-99AE-81A9A5A90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2033C5-5BD4-45D8-B8BE-146205BC6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E3DBA2-1787-410D-B3B2-C9ED80CBC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27835-AE31-4D15-A515-F999BB6C9985}" type="datetimeFigureOut">
              <a:rPr lang="zh-CN" altLang="en-US" smtClean="0"/>
              <a:t>2022/3/3</a:t>
            </a:fld>
            <a:endParaRPr lang="zh-CN" altLang="en-US"/>
          </a:p>
        </p:txBody>
      </p:sp>
      <p:sp>
        <p:nvSpPr>
          <p:cNvPr id="5" name="页脚占位符 4">
            <a:extLst>
              <a:ext uri="{FF2B5EF4-FFF2-40B4-BE49-F238E27FC236}">
                <a16:creationId xmlns:a16="http://schemas.microsoft.com/office/drawing/2014/main" id="{53E054F5-E82F-4524-A44E-0B940AD2F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B01DF4-EEA3-4475-99E1-702182DF3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527A7-1262-4DE6-96B7-DE0144F3BE21}" type="slidenum">
              <a:rPr lang="zh-CN" altLang="en-US" smtClean="0"/>
              <a:t>‹#›</a:t>
            </a:fld>
            <a:endParaRPr lang="zh-CN" altLang="en-US"/>
          </a:p>
        </p:txBody>
      </p:sp>
    </p:spTree>
    <p:extLst>
      <p:ext uri="{BB962C8B-B14F-4D97-AF65-F5344CB8AC3E}">
        <p14:creationId xmlns:p14="http://schemas.microsoft.com/office/powerpoint/2010/main" val="94680655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dl.acm.org/authorize?N1927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1.xml"/><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7BD54-C856-4EE1-B9BE-3D371FA0F996}"/>
              </a:ext>
            </a:extLst>
          </p:cNvPr>
          <p:cNvSpPr>
            <a:spLocks noGrp="1"/>
          </p:cNvSpPr>
          <p:nvPr>
            <p:ph type="ctrTitle"/>
          </p:nvPr>
        </p:nvSpPr>
        <p:spPr/>
        <p:txBody>
          <a:bodyPr/>
          <a:lstStyle/>
          <a:p>
            <a:r>
              <a:rPr lang="en-US" altLang="zh-CN" dirty="0">
                <a:latin typeface="Calibri" panose="020F0502020204030204" pitchFamily="34" charset="0"/>
                <a:cs typeface="Calibri" panose="020F0502020204030204" pitchFamily="34" charset="0"/>
              </a:rPr>
              <a:t>network verification</a:t>
            </a:r>
            <a:endParaRPr lang="zh-CN" altLang="en-US"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847F7863-16BB-4966-8D5B-DEC9260A8C80}"/>
              </a:ext>
            </a:extLst>
          </p:cNvPr>
          <p:cNvSpPr>
            <a:spLocks noGrp="1"/>
          </p:cNvSpPr>
          <p:nvPr>
            <p:ph type="subTitle" idx="1"/>
          </p:nvPr>
        </p:nvSpPr>
        <p:spPr/>
        <p:txBody>
          <a:bodyPr/>
          <a:lstStyle/>
          <a:p>
            <a:r>
              <a:rPr lang="en-US" altLang="zh-CN"/>
              <a:t>Junyao cai</a:t>
            </a:r>
          </a:p>
          <a:p>
            <a:r>
              <a:rPr lang="en-US" altLang="zh-CN"/>
              <a:t>Tsinghua Univ.</a:t>
            </a:r>
            <a:endParaRPr lang="zh-CN" altLang="en-US"/>
          </a:p>
        </p:txBody>
      </p:sp>
    </p:spTree>
    <p:extLst>
      <p:ext uri="{BB962C8B-B14F-4D97-AF65-F5344CB8AC3E}">
        <p14:creationId xmlns:p14="http://schemas.microsoft.com/office/powerpoint/2010/main" val="260674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10</a:t>
            </a:fld>
            <a:endParaRPr kern="0"/>
          </a:p>
        </p:txBody>
      </p:sp>
      <p:sp>
        <p:nvSpPr>
          <p:cNvPr id="878" name="Group"/>
          <p:cNvSpPr/>
          <p:nvPr/>
        </p:nvSpPr>
        <p:spPr>
          <a:xfrm>
            <a:off x="3752564" y="241508"/>
            <a:ext cx="4690066"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sz="4400" kern="0">
                <a:solidFill>
                  <a:srgbClr val="445469"/>
                </a:solidFill>
              </a:rPr>
              <a:t>Running Example</a:t>
            </a:r>
          </a:p>
        </p:txBody>
      </p:sp>
      <p:grpSp>
        <p:nvGrpSpPr>
          <p:cNvPr id="919" name="Group"/>
          <p:cNvGrpSpPr/>
          <p:nvPr/>
        </p:nvGrpSpPr>
        <p:grpSpPr>
          <a:xfrm>
            <a:off x="381728" y="2372874"/>
            <a:ext cx="3784284" cy="3939431"/>
            <a:chOff x="0" y="0"/>
            <a:chExt cx="7568565" cy="7878860"/>
          </a:xfrm>
        </p:grpSpPr>
        <p:sp>
          <p:nvSpPr>
            <p:cNvPr id="879" name="Line"/>
            <p:cNvSpPr/>
            <p:nvPr/>
          </p:nvSpPr>
          <p:spPr>
            <a:xfrm flipH="1">
              <a:off x="2623018" y="3429517"/>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80" name="Line"/>
            <p:cNvSpPr/>
            <p:nvPr/>
          </p:nvSpPr>
          <p:spPr>
            <a:xfrm flipV="1">
              <a:off x="2762845" y="2849778"/>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81" name="Line"/>
            <p:cNvSpPr/>
            <p:nvPr/>
          </p:nvSpPr>
          <p:spPr>
            <a:xfrm flipH="1" flipV="1">
              <a:off x="2431465" y="2652613"/>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82" name="Line"/>
            <p:cNvSpPr/>
            <p:nvPr/>
          </p:nvSpPr>
          <p:spPr>
            <a:xfrm flipH="1">
              <a:off x="451234" y="33856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83" name="Rounded Rectangle"/>
            <p:cNvSpPr/>
            <p:nvPr/>
          </p:nvSpPr>
          <p:spPr>
            <a:xfrm>
              <a:off x="0" y="29640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84"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85" name="Line"/>
            <p:cNvSpPr/>
            <p:nvPr/>
          </p:nvSpPr>
          <p:spPr>
            <a:xfrm flipH="1">
              <a:off x="5673182" y="34618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86"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87" name="Rounded Rectangle"/>
            <p:cNvSpPr/>
            <p:nvPr/>
          </p:nvSpPr>
          <p:spPr>
            <a:xfrm>
              <a:off x="6748792" y="30402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88" name="Line"/>
            <p:cNvSpPr/>
            <p:nvPr/>
          </p:nvSpPr>
          <p:spPr>
            <a:xfrm flipV="1">
              <a:off x="2394545" y="399716"/>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89" name="Line"/>
            <p:cNvSpPr/>
            <p:nvPr/>
          </p:nvSpPr>
          <p:spPr>
            <a:xfrm flipH="1" flipV="1">
              <a:off x="4689788" y="324878"/>
              <a:ext cx="605396" cy="2475904"/>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90" name="Line"/>
            <p:cNvSpPr/>
            <p:nvPr/>
          </p:nvSpPr>
          <p:spPr>
            <a:xfrm flipV="1">
              <a:off x="5422184" y="375857"/>
              <a:ext cx="694608" cy="2474747"/>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91"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92"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93"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94"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95" name="S1"/>
            <p:cNvSpPr/>
            <p:nvPr/>
          </p:nvSpPr>
          <p:spPr>
            <a:xfrm>
              <a:off x="78204" y="30668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S1</a:t>
              </a:r>
            </a:p>
          </p:txBody>
        </p:sp>
        <p:sp>
          <p:nvSpPr>
            <p:cNvPr id="896" name="S3"/>
            <p:cNvSpPr/>
            <p:nvPr/>
          </p:nvSpPr>
          <p:spPr>
            <a:xfrm>
              <a:off x="2075563" y="7138484"/>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S3</a:t>
              </a:r>
            </a:p>
          </p:txBody>
        </p:sp>
        <p:sp>
          <p:nvSpPr>
            <p:cNvPr id="897" name="S2"/>
            <p:cNvSpPr/>
            <p:nvPr/>
          </p:nvSpPr>
          <p:spPr>
            <a:xfrm>
              <a:off x="6826997" y="31430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S2</a:t>
              </a:r>
            </a:p>
          </p:txBody>
        </p:sp>
        <p:sp>
          <p:nvSpPr>
            <p:cNvPr id="898" name="N1"/>
            <p:cNvSpPr/>
            <p:nvPr/>
          </p:nvSpPr>
          <p:spPr>
            <a:xfrm>
              <a:off x="2062863"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N1</a:t>
              </a:r>
            </a:p>
          </p:txBody>
        </p:sp>
        <p:sp>
          <p:nvSpPr>
            <p:cNvPr id="899" name="N2"/>
            <p:cNvSpPr/>
            <p:nvPr/>
          </p:nvSpPr>
          <p:spPr>
            <a:xfrm>
              <a:off x="4345494" y="198900"/>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N2</a:t>
              </a:r>
            </a:p>
          </p:txBody>
        </p:sp>
        <p:sp>
          <p:nvSpPr>
            <p:cNvPr id="900" name="N3"/>
            <p:cNvSpPr/>
            <p:nvPr/>
          </p:nvSpPr>
          <p:spPr>
            <a:xfrm>
              <a:off x="5710758"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N3</a:t>
              </a:r>
            </a:p>
          </p:txBody>
        </p:sp>
        <p:sp>
          <p:nvSpPr>
            <p:cNvPr id="901" name="Rounded Rectangle"/>
            <p:cNvSpPr/>
            <p:nvPr/>
          </p:nvSpPr>
          <p:spPr>
            <a:xfrm>
              <a:off x="4358634"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02"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03"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904"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905" name="OSPF"/>
            <p:cNvSpPr/>
            <p:nvPr/>
          </p:nvSpPr>
          <p:spPr>
            <a:xfrm>
              <a:off x="2416405" y="3210995"/>
              <a:ext cx="999634"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dirty="0">
                  <a:latin typeface="Helvetica"/>
                  <a:cs typeface="Helvetica"/>
                  <a:sym typeface="Helvetica"/>
                </a:rPr>
                <a:t>OSPF</a:t>
              </a:r>
            </a:p>
          </p:txBody>
        </p:sp>
        <p:sp>
          <p:nvSpPr>
            <p:cNvPr id="906" name="CON"/>
            <p:cNvSpPr/>
            <p:nvPr/>
          </p:nvSpPr>
          <p:spPr>
            <a:xfrm>
              <a:off x="1487189" y="3213917"/>
              <a:ext cx="832922"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CON</a:t>
              </a:r>
            </a:p>
          </p:txBody>
        </p:sp>
        <p:sp>
          <p:nvSpPr>
            <p:cNvPr id="907" name="BGP"/>
            <p:cNvSpPr/>
            <p:nvPr/>
          </p:nvSpPr>
          <p:spPr>
            <a:xfrm>
              <a:off x="2301749" y="2324691"/>
              <a:ext cx="794450"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BGP</a:t>
              </a:r>
            </a:p>
          </p:txBody>
        </p:sp>
        <p:sp>
          <p:nvSpPr>
            <p:cNvPr id="908" name="BGP"/>
            <p:cNvSpPr/>
            <p:nvPr/>
          </p:nvSpPr>
          <p:spPr>
            <a:xfrm>
              <a:off x="4564374" y="2324691"/>
              <a:ext cx="794450"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BGP</a:t>
              </a:r>
            </a:p>
          </p:txBody>
        </p:sp>
        <p:sp>
          <p:nvSpPr>
            <p:cNvPr id="909"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910"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911" name="OSPF"/>
            <p:cNvSpPr/>
            <p:nvPr/>
          </p:nvSpPr>
          <p:spPr>
            <a:xfrm>
              <a:off x="4325760" y="3223695"/>
              <a:ext cx="999634"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dirty="0">
                  <a:latin typeface="Helvetica"/>
                  <a:cs typeface="Helvetica"/>
                  <a:sym typeface="Helvetica"/>
                </a:rPr>
                <a:t>OSPF</a:t>
              </a:r>
            </a:p>
          </p:txBody>
        </p:sp>
        <p:sp>
          <p:nvSpPr>
            <p:cNvPr id="912" name="CON"/>
            <p:cNvSpPr/>
            <p:nvPr/>
          </p:nvSpPr>
          <p:spPr>
            <a:xfrm>
              <a:off x="5385502" y="3223695"/>
              <a:ext cx="832922"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CON</a:t>
              </a:r>
            </a:p>
          </p:txBody>
        </p:sp>
        <p:sp>
          <p:nvSpPr>
            <p:cNvPr id="913"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914" name="OSPF"/>
            <p:cNvSpPr/>
            <p:nvPr/>
          </p:nvSpPr>
          <p:spPr>
            <a:xfrm>
              <a:off x="2370747" y="4968875"/>
              <a:ext cx="999634"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dirty="0">
                  <a:latin typeface="Helvetica"/>
                  <a:cs typeface="Helvetica"/>
                  <a:sym typeface="Helvetica"/>
                </a:rPr>
                <a:t>OSPF</a:t>
              </a:r>
            </a:p>
          </p:txBody>
        </p:sp>
        <p:sp>
          <p:nvSpPr>
            <p:cNvPr id="915" name="CON"/>
            <p:cNvSpPr/>
            <p:nvPr/>
          </p:nvSpPr>
          <p:spPr>
            <a:xfrm>
              <a:off x="1991009" y="5889549"/>
              <a:ext cx="832922"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CON</a:t>
              </a:r>
            </a:p>
          </p:txBody>
        </p:sp>
        <p:sp>
          <p:nvSpPr>
            <p:cNvPr id="916" name="R1"/>
            <p:cNvSpPr/>
            <p:nvPr/>
          </p:nvSpPr>
          <p:spPr>
            <a:xfrm>
              <a:off x="1476461" y="2038943"/>
              <a:ext cx="749566" cy="7078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000">
                  <a:solidFill>
                    <a:srgbClr val="FFFFFF"/>
                  </a:solidFill>
                </a:defRPr>
              </a:lvl1pPr>
            </a:lstStyle>
            <a:p>
              <a:pPr defTabSz="914217" hangingPunct="0"/>
              <a:r>
                <a:rPr sz="2000" kern="0">
                  <a:latin typeface="Helvetica"/>
                  <a:cs typeface="Helvetica"/>
                  <a:sym typeface="Helvetica"/>
                </a:rPr>
                <a:t>R1</a:t>
              </a:r>
            </a:p>
          </p:txBody>
        </p:sp>
        <p:sp>
          <p:nvSpPr>
            <p:cNvPr id="917" name="R2"/>
            <p:cNvSpPr/>
            <p:nvPr/>
          </p:nvSpPr>
          <p:spPr>
            <a:xfrm>
              <a:off x="5521476" y="2033689"/>
              <a:ext cx="749566" cy="7078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000">
                  <a:solidFill>
                    <a:srgbClr val="FFFFFF"/>
                  </a:solidFill>
                </a:defRPr>
              </a:lvl1pPr>
            </a:lstStyle>
            <a:p>
              <a:pPr defTabSz="914217" hangingPunct="0"/>
              <a:r>
                <a:rPr sz="2000" kern="0">
                  <a:latin typeface="Helvetica"/>
                  <a:cs typeface="Helvetica"/>
                  <a:sym typeface="Helvetica"/>
                </a:rPr>
                <a:t>R2</a:t>
              </a:r>
            </a:p>
          </p:txBody>
        </p:sp>
        <p:sp>
          <p:nvSpPr>
            <p:cNvPr id="918" name="R3"/>
            <p:cNvSpPr/>
            <p:nvPr/>
          </p:nvSpPr>
          <p:spPr>
            <a:xfrm>
              <a:off x="1488617" y="4680937"/>
              <a:ext cx="749566" cy="7078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000">
                  <a:solidFill>
                    <a:srgbClr val="FFFFFF"/>
                  </a:solidFill>
                </a:defRPr>
              </a:lvl1pPr>
            </a:lstStyle>
            <a:p>
              <a:pPr defTabSz="914217" hangingPunct="0"/>
              <a:r>
                <a:rPr sz="2000" kern="0">
                  <a:latin typeface="Helvetica"/>
                  <a:cs typeface="Helvetica"/>
                  <a:sym typeface="Helvetica"/>
                </a:rPr>
                <a:t>R3</a:t>
              </a:r>
            </a:p>
          </p:txBody>
        </p:sp>
      </p:grpSp>
      <p:sp>
        <p:nvSpPr>
          <p:cNvPr id="920" name="Shape"/>
          <p:cNvSpPr/>
          <p:nvPr/>
        </p:nvSpPr>
        <p:spPr>
          <a:xfrm flipH="1">
            <a:off x="4954741" y="4114800"/>
            <a:ext cx="1101418" cy="747673"/>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22860" rIns="22860" anchor="ctr"/>
          <a:lstStyle/>
          <a:p>
            <a:pPr defTabSz="914217" hangingPunct="0">
              <a:defRPr>
                <a:solidFill>
                  <a:srgbClr val="FFFFFF"/>
                </a:solidFill>
              </a:defRPr>
            </a:pPr>
            <a:endParaRPr kern="0">
              <a:solidFill>
                <a:srgbClr val="FFFFFF"/>
              </a:solidFill>
              <a:latin typeface="Helvetica"/>
              <a:cs typeface="Helvetica"/>
              <a:sym typeface="Helvetica"/>
            </a:endParaRPr>
          </a:p>
        </p:txBody>
      </p:sp>
      <p:sp>
        <p:nvSpPr>
          <p:cNvPr id="921" name="Group"/>
          <p:cNvSpPr/>
          <p:nvPr/>
        </p:nvSpPr>
        <p:spPr>
          <a:xfrm>
            <a:off x="4587183" y="3084582"/>
            <a:ext cx="1726115" cy="830997"/>
          </a:xfrm>
          <a:prstGeom prst="rect">
            <a:avLst/>
          </a:prstGeom>
          <a:ln w="63500">
            <a:solidFill>
              <a:schemeClr val="accent6">
                <a:satOff val="-16371"/>
                <a:lumOff val="40501"/>
              </a:schemeClr>
            </a:solidFill>
            <a:miter/>
          </a:ln>
          <a:extLst>
            <a:ext uri="{C572A759-6A51-4108-AA02-DFA0A04FC94B}">
              <ma14:wrappingTextBoxFlag xmlns="" xmlns:ma14="http://schemas.microsoft.com/office/mac/drawingml/2011/main" val="1"/>
            </a:ext>
          </a:extLst>
        </p:spPr>
        <p:txBody>
          <a:bodyPr wrap="none" lIns="22860" rIns="22860">
            <a:spAutoFit/>
          </a:bodyPr>
          <a:lstStyle/>
          <a:p>
            <a:pPr algn="ctr" defTabSz="914217" hangingPunct="0">
              <a:defRPr sz="4800" b="1">
                <a:latin typeface="Lato Bold"/>
                <a:ea typeface="Lato Bold"/>
                <a:cs typeface="Lato Bold"/>
                <a:sym typeface="Lato Bold"/>
              </a:defRPr>
            </a:pPr>
            <a:r>
              <a:rPr sz="2400" b="1" kern="0">
                <a:solidFill>
                  <a:srgbClr val="445469"/>
                </a:solidFill>
                <a:latin typeface="Lato Bold"/>
                <a:sym typeface="Lato Bold"/>
              </a:rPr>
              <a:t>Circuit</a:t>
            </a:r>
          </a:p>
          <a:p>
            <a:pPr algn="ctr" defTabSz="914217" hangingPunct="0">
              <a:defRPr sz="4800" b="1">
                <a:latin typeface="Lato Bold"/>
                <a:ea typeface="Lato Bold"/>
                <a:cs typeface="Lato Bold"/>
                <a:sym typeface="Lato Bold"/>
              </a:defRPr>
            </a:pPr>
            <a:r>
              <a:rPr sz="2400" b="1" kern="0">
                <a:solidFill>
                  <a:srgbClr val="445469"/>
                </a:solidFill>
                <a:latin typeface="Lato Bold"/>
                <a:sym typeface="Lato Bold"/>
              </a:rPr>
              <a:t>View for R1</a:t>
            </a:r>
          </a:p>
        </p:txBody>
      </p:sp>
      <p:sp>
        <p:nvSpPr>
          <p:cNvPr id="940" name="Rectangle"/>
          <p:cNvSpPr/>
          <p:nvPr/>
        </p:nvSpPr>
        <p:spPr>
          <a:xfrm>
            <a:off x="373830" y="1312109"/>
            <a:ext cx="3512063" cy="612059"/>
          </a:xfrm>
          <a:prstGeom prst="rect">
            <a:avLst/>
          </a:prstGeom>
          <a:solidFill>
            <a:srgbClr val="1DA185"/>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941" name="Shape"/>
          <p:cNvSpPr/>
          <p:nvPr/>
        </p:nvSpPr>
        <p:spPr>
          <a:xfrm>
            <a:off x="3288323" y="1523056"/>
            <a:ext cx="605470" cy="4279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942"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943" name="Protocol Interactions"/>
          <p:cNvSpPr/>
          <p:nvPr/>
        </p:nvSpPr>
        <p:spPr>
          <a:xfrm>
            <a:off x="769015" y="1409997"/>
            <a:ext cx="2708993" cy="492482"/>
          </a:xfrm>
          <a:prstGeom prst="rect">
            <a:avLst/>
          </a:prstGeom>
          <a:ln w="12700">
            <a:miter lim="400000"/>
          </a:ln>
          <a:extLst>
            <a:ext uri="{C572A759-6A51-4108-AA02-DFA0A04FC94B}">
              <ma14:wrappingTextBoxFlag xmlns="" xmlns:ma14="http://schemas.microsoft.com/office/mac/drawingml/2011/main" val="1"/>
            </a:ext>
          </a:extLst>
        </p:spPr>
        <p:txBody>
          <a:bodyPr lIns="54855" tIns="54855" rIns="54855" bIns="54855"/>
          <a:lstStyle>
            <a:lvl1pPr>
              <a:lnSpc>
                <a:spcPct val="110000"/>
              </a:lnSpc>
              <a:defRPr sz="4000">
                <a:solidFill>
                  <a:srgbClr val="FFFFFF"/>
                </a:solidFill>
              </a:defRPr>
            </a:lvl1pPr>
          </a:lstStyle>
          <a:p>
            <a:pPr defTabSz="914217" hangingPunct="0"/>
            <a:r>
              <a:rPr sz="2000" kern="0">
                <a:latin typeface="Helvetica"/>
                <a:cs typeface="Helvetica"/>
                <a:sym typeface="Helvetica"/>
              </a:rPr>
              <a:t>Protocol Interactions</a:t>
            </a:r>
          </a:p>
        </p:txBody>
      </p:sp>
      <p:sp>
        <p:nvSpPr>
          <p:cNvPr id="944" name="2"/>
          <p:cNvSpPr/>
          <p:nvPr/>
        </p:nvSpPr>
        <p:spPr>
          <a:xfrm>
            <a:off x="3505240" y="1453370"/>
            <a:ext cx="295523" cy="492482"/>
          </a:xfrm>
          <a:prstGeom prst="rect">
            <a:avLst/>
          </a:prstGeom>
          <a:ln w="12700">
            <a:miter lim="400000"/>
          </a:ln>
          <a:extLst>
            <a:ext uri="{C572A759-6A51-4108-AA02-DFA0A04FC94B}">
              <ma14:wrappingTextBoxFlag xmlns="" xmlns:ma14="http://schemas.microsoft.com/office/mac/drawingml/2011/main" val="1"/>
            </a:ext>
          </a:extLst>
        </p:spPr>
        <p:txBody>
          <a:bodyPr lIns="45711" tIns="45711" rIns="45711" bIns="45711"/>
          <a:lstStyle>
            <a:lvl1pPr algn="r">
              <a:defRPr sz="6400" b="1">
                <a:latin typeface="Arial"/>
                <a:ea typeface="Arial"/>
                <a:cs typeface="Arial"/>
                <a:sym typeface="Arial"/>
              </a:defRPr>
            </a:lvl1pPr>
          </a:lstStyle>
          <a:p>
            <a:pPr defTabSz="914217" hangingPunct="0"/>
            <a:r>
              <a:rPr sz="3200" kern="0">
                <a:solidFill>
                  <a:srgbClr val="445469"/>
                </a:solidFill>
              </a:rPr>
              <a:t>2</a:t>
            </a:r>
          </a:p>
        </p:txBody>
      </p:sp>
      <p:grpSp>
        <p:nvGrpSpPr>
          <p:cNvPr id="70" name="Group"/>
          <p:cNvGrpSpPr/>
          <p:nvPr/>
        </p:nvGrpSpPr>
        <p:grpSpPr>
          <a:xfrm>
            <a:off x="6658418" y="1924167"/>
            <a:ext cx="5180514" cy="4731518"/>
            <a:chOff x="0" y="0"/>
            <a:chExt cx="10361025" cy="9463034"/>
          </a:xfrm>
        </p:grpSpPr>
        <p:sp>
          <p:nvSpPr>
            <p:cNvPr id="71"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2" name="Line"/>
            <p:cNvSpPr/>
            <p:nvPr/>
          </p:nvSpPr>
          <p:spPr>
            <a:xfrm>
              <a:off x="5241862" y="4475301"/>
              <a:ext cx="3303638" cy="520108"/>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3"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4"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5"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6"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7" name="Circle"/>
            <p:cNvSpPr/>
            <p:nvPr/>
          </p:nvSpPr>
          <p:spPr>
            <a:xfrm>
              <a:off x="4284721"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8"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9" name="R1BGP"/>
            <p:cNvSpPr/>
            <p:nvPr/>
          </p:nvSpPr>
          <p:spPr>
            <a:xfrm>
              <a:off x="4410179" y="4323845"/>
              <a:ext cx="153183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dirty="0">
                  <a:solidFill>
                    <a:srgbClr val="FFFFFF"/>
                  </a:solidFill>
                  <a:latin typeface="Helvetica"/>
                  <a:cs typeface="Helvetica"/>
                  <a:sym typeface="Helvetica"/>
                </a:rPr>
                <a:t>R1</a:t>
              </a:r>
              <a:r>
                <a:rPr sz="1200" kern="0" dirty="0">
                  <a:solidFill>
                    <a:srgbClr val="FFFFFF"/>
                  </a:solidFill>
                  <a:latin typeface="Helvetica"/>
                  <a:cs typeface="Helvetica"/>
                  <a:sym typeface="Helvetica"/>
                </a:rPr>
                <a:t>BGP</a:t>
              </a:r>
            </a:p>
          </p:txBody>
        </p:sp>
        <p:sp>
          <p:nvSpPr>
            <p:cNvPr id="80" name="Circle"/>
            <p:cNvSpPr/>
            <p:nvPr/>
          </p:nvSpPr>
          <p:spPr>
            <a:xfrm>
              <a:off x="8583024"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1" name="Circle"/>
            <p:cNvSpPr/>
            <p:nvPr/>
          </p:nvSpPr>
          <p:spPr>
            <a:xfrm>
              <a:off x="0" y="3848867"/>
              <a:ext cx="1778000"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2" name="Circle"/>
            <p:cNvSpPr/>
            <p:nvPr/>
          </p:nvSpPr>
          <p:spPr>
            <a:xfrm>
              <a:off x="4284721" y="7685034"/>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3" name="Circle"/>
            <p:cNvSpPr/>
            <p:nvPr/>
          </p:nvSpPr>
          <p:spPr>
            <a:xfrm>
              <a:off x="4284721" y="0"/>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4" name="R1CON"/>
            <p:cNvSpPr/>
            <p:nvPr/>
          </p:nvSpPr>
          <p:spPr>
            <a:xfrm>
              <a:off x="125458" y="4323845"/>
              <a:ext cx="156389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a:solidFill>
                    <a:srgbClr val="FFFFFF"/>
                  </a:solidFill>
                  <a:latin typeface="Helvetica"/>
                  <a:cs typeface="Helvetica"/>
                  <a:sym typeface="Helvetica"/>
                </a:rPr>
                <a:t>R1</a:t>
              </a:r>
              <a:r>
                <a:rPr sz="1200" kern="0">
                  <a:solidFill>
                    <a:srgbClr val="FFFFFF"/>
                  </a:solidFill>
                  <a:latin typeface="Helvetica"/>
                  <a:cs typeface="Helvetica"/>
                  <a:sym typeface="Helvetica"/>
                </a:rPr>
                <a:t>CON</a:t>
              </a:r>
            </a:p>
          </p:txBody>
        </p:sp>
        <p:sp>
          <p:nvSpPr>
            <p:cNvPr id="85" name="R1OSPF"/>
            <p:cNvSpPr/>
            <p:nvPr/>
          </p:nvSpPr>
          <p:spPr>
            <a:xfrm>
              <a:off x="4342561" y="8160014"/>
              <a:ext cx="1720984"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dirty="0">
                  <a:solidFill>
                    <a:srgbClr val="FFFFFF"/>
                  </a:solidFill>
                  <a:latin typeface="Helvetica"/>
                  <a:cs typeface="Helvetica"/>
                  <a:sym typeface="Helvetica"/>
                </a:rPr>
                <a:t>R1</a:t>
              </a:r>
              <a:r>
                <a:rPr sz="1200" kern="0" dirty="0">
                  <a:solidFill>
                    <a:srgbClr val="FFFFFF"/>
                  </a:solidFill>
                  <a:latin typeface="Helvetica"/>
                  <a:cs typeface="Helvetica"/>
                  <a:sym typeface="Helvetica"/>
                </a:rPr>
                <a:t>OSPF</a:t>
              </a:r>
            </a:p>
          </p:txBody>
        </p:sp>
        <p:sp>
          <p:nvSpPr>
            <p:cNvPr id="86" name="R2BGP"/>
            <p:cNvSpPr/>
            <p:nvPr/>
          </p:nvSpPr>
          <p:spPr>
            <a:xfrm>
              <a:off x="8721181" y="4323845"/>
              <a:ext cx="153183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a:solidFill>
                    <a:srgbClr val="FFFFFF"/>
                  </a:solidFill>
                  <a:latin typeface="Helvetica"/>
                  <a:cs typeface="Helvetica"/>
                  <a:sym typeface="Helvetica"/>
                </a:rPr>
                <a:t>R2</a:t>
              </a:r>
              <a:r>
                <a:rPr sz="1200" kern="0">
                  <a:solidFill>
                    <a:srgbClr val="FFFFFF"/>
                  </a:solidFill>
                  <a:latin typeface="Helvetica"/>
                  <a:cs typeface="Helvetica"/>
                  <a:sym typeface="Helvetica"/>
                </a:rPr>
                <a:t>BGP</a:t>
              </a:r>
            </a:p>
          </p:txBody>
        </p:sp>
        <p:sp>
          <p:nvSpPr>
            <p:cNvPr id="87" name="N1BGP"/>
            <p:cNvSpPr/>
            <p:nvPr/>
          </p:nvSpPr>
          <p:spPr>
            <a:xfrm>
              <a:off x="4410179" y="474980"/>
              <a:ext cx="153183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a:solidFill>
                    <a:srgbClr val="FFFFFF"/>
                  </a:solidFill>
                  <a:latin typeface="Helvetica"/>
                  <a:cs typeface="Helvetica"/>
                  <a:sym typeface="Helvetica"/>
                </a:rPr>
                <a:t>N1</a:t>
              </a:r>
              <a:r>
                <a:rPr sz="1200" kern="0">
                  <a:solidFill>
                    <a:srgbClr val="FFFFFF"/>
                  </a:solidFill>
                  <a:latin typeface="Helvetica"/>
                  <a:cs typeface="Helvetica"/>
                  <a:sym typeface="Helvetica"/>
                </a:rPr>
                <a:t>BGP</a:t>
              </a:r>
            </a:p>
          </p:txBody>
        </p:sp>
        <p:sp>
          <p:nvSpPr>
            <p:cNvPr id="88" name="Circle"/>
            <p:cNvSpPr/>
            <p:nvPr/>
          </p:nvSpPr>
          <p:spPr>
            <a:xfrm>
              <a:off x="1931754" y="453649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9" name="Circle"/>
            <p:cNvSpPr/>
            <p:nvPr/>
          </p:nvSpPr>
          <p:spPr>
            <a:xfrm>
              <a:off x="3025957" y="4530308"/>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0" name="Circle"/>
            <p:cNvSpPr/>
            <p:nvPr/>
          </p:nvSpPr>
          <p:spPr>
            <a:xfrm>
              <a:off x="5523589" y="330680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1" name="Circle"/>
            <p:cNvSpPr/>
            <p:nvPr/>
          </p:nvSpPr>
          <p:spPr>
            <a:xfrm>
              <a:off x="5540280" y="255532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2" name="Circle"/>
            <p:cNvSpPr/>
            <p:nvPr/>
          </p:nvSpPr>
          <p:spPr>
            <a:xfrm>
              <a:off x="4456291" y="190144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3" name="Circle"/>
            <p:cNvSpPr/>
            <p:nvPr/>
          </p:nvSpPr>
          <p:spPr>
            <a:xfrm>
              <a:off x="4388070" y="267917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4" name="Circle"/>
            <p:cNvSpPr/>
            <p:nvPr/>
          </p:nvSpPr>
          <p:spPr>
            <a:xfrm>
              <a:off x="6201409" y="431083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5" name="Circle"/>
            <p:cNvSpPr/>
            <p:nvPr/>
          </p:nvSpPr>
          <p:spPr>
            <a:xfrm>
              <a:off x="7239432" y="425846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6" name="Circle"/>
            <p:cNvSpPr/>
            <p:nvPr/>
          </p:nvSpPr>
          <p:spPr>
            <a:xfrm>
              <a:off x="8082236" y="5238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7" name="Circle"/>
            <p:cNvSpPr/>
            <p:nvPr/>
          </p:nvSpPr>
          <p:spPr>
            <a:xfrm>
              <a:off x="6875237" y="5365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8" name="Circle"/>
            <p:cNvSpPr/>
            <p:nvPr/>
          </p:nvSpPr>
          <p:spPr>
            <a:xfrm>
              <a:off x="5498419" y="725109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99" name="Circle"/>
            <p:cNvSpPr/>
            <p:nvPr/>
          </p:nvSpPr>
          <p:spPr>
            <a:xfrm>
              <a:off x="5592882" y="643453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0" name="Circle"/>
            <p:cNvSpPr/>
            <p:nvPr/>
          </p:nvSpPr>
          <p:spPr>
            <a:xfrm>
              <a:off x="4496194" y="574812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1" name="Circle"/>
            <p:cNvSpPr/>
            <p:nvPr/>
          </p:nvSpPr>
          <p:spPr>
            <a:xfrm>
              <a:off x="4427973" y="649331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5" name="e4"/>
            <p:cNvSpPr/>
            <p:nvPr/>
          </p:nvSpPr>
          <p:spPr>
            <a:xfrm>
              <a:off x="8026918" y="5555245"/>
              <a:ext cx="605294"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r>
                <a:rPr kern="0">
                  <a:solidFill>
                    <a:srgbClr val="445469"/>
                  </a:solidFill>
                  <a:latin typeface="Helvetica"/>
                  <a:cs typeface="Helvetica"/>
                  <a:sym typeface="Helvetica"/>
                </a:rPr>
                <a:t>e4</a:t>
              </a:r>
            </a:p>
          </p:txBody>
        </p:sp>
        <p:sp>
          <p:nvSpPr>
            <p:cNvPr id="113" name="in4"/>
            <p:cNvSpPr/>
            <p:nvPr/>
          </p:nvSpPr>
          <p:spPr>
            <a:xfrm>
              <a:off x="6683206" y="5594453"/>
              <a:ext cx="707886"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r>
                <a:rPr kern="0">
                  <a:solidFill>
                    <a:srgbClr val="445469"/>
                  </a:solidFill>
                  <a:latin typeface="Helvetica"/>
                  <a:cs typeface="Helvetica"/>
                  <a:sym typeface="Helvetica"/>
                </a:rPr>
                <a:t>in4</a:t>
              </a:r>
            </a:p>
          </p:txBody>
        </p:sp>
      </p:grpSp>
      <p:sp>
        <p:nvSpPr>
          <p:cNvPr id="116" name="in7"/>
          <p:cNvSpPr/>
          <p:nvPr/>
        </p:nvSpPr>
        <p:spPr>
          <a:xfrm>
            <a:off x="10855761" y="5403713"/>
            <a:ext cx="1315745" cy="6001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r>
              <a:rPr lang="en-US" b="1" kern="0" dirty="0">
                <a:solidFill>
                  <a:srgbClr val="BD392F">
                    <a:lumMod val="60000"/>
                    <a:lumOff val="40000"/>
                  </a:srgbClr>
                </a:solidFill>
                <a:latin typeface="Helvetica"/>
                <a:cs typeface="Helvetica"/>
                <a:sym typeface="Helvetica"/>
              </a:rPr>
              <a:t>After R2 </a:t>
            </a:r>
          </a:p>
          <a:p>
            <a:pPr defTabSz="914217" hangingPunct="0"/>
            <a:r>
              <a:rPr lang="en-US" b="1" kern="0" dirty="0">
                <a:solidFill>
                  <a:srgbClr val="BD392F">
                    <a:lumMod val="60000"/>
                    <a:lumOff val="40000"/>
                  </a:srgbClr>
                </a:solidFill>
                <a:latin typeface="Helvetica"/>
                <a:cs typeface="Helvetica"/>
                <a:sym typeface="Helvetica"/>
              </a:rPr>
              <a:t>export filter</a:t>
            </a:r>
            <a:endParaRPr b="1" kern="0" dirty="0">
              <a:solidFill>
                <a:srgbClr val="BD392F">
                  <a:lumMod val="60000"/>
                  <a:lumOff val="40000"/>
                </a:srgbClr>
              </a:solidFill>
              <a:latin typeface="Helvetica"/>
              <a:cs typeface="Helvetica"/>
              <a:sym typeface="Helvetica"/>
            </a:endParaRPr>
          </a:p>
        </p:txBody>
      </p:sp>
      <p:sp>
        <p:nvSpPr>
          <p:cNvPr id="117" name="in7"/>
          <p:cNvSpPr/>
          <p:nvPr/>
        </p:nvSpPr>
        <p:spPr>
          <a:xfrm>
            <a:off x="9937415" y="5922171"/>
            <a:ext cx="1328569" cy="6001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r>
              <a:rPr lang="en-US" b="1" kern="0" dirty="0">
                <a:solidFill>
                  <a:srgbClr val="BD392F">
                    <a:lumMod val="60000"/>
                    <a:lumOff val="40000"/>
                  </a:srgbClr>
                </a:solidFill>
                <a:latin typeface="Helvetica"/>
                <a:cs typeface="Helvetica"/>
                <a:sym typeface="Helvetica"/>
              </a:rPr>
              <a:t>After R1</a:t>
            </a:r>
          </a:p>
          <a:p>
            <a:pPr defTabSz="914217" hangingPunct="0"/>
            <a:r>
              <a:rPr lang="en-US" b="1" kern="0" dirty="0">
                <a:solidFill>
                  <a:srgbClr val="BD392F">
                    <a:lumMod val="60000"/>
                    <a:lumOff val="40000"/>
                  </a:srgbClr>
                </a:solidFill>
                <a:latin typeface="Helvetica"/>
                <a:cs typeface="Helvetica"/>
                <a:sym typeface="Helvetica"/>
              </a:rPr>
              <a:t>import filter</a:t>
            </a:r>
            <a:endParaRPr b="1" kern="0" dirty="0">
              <a:solidFill>
                <a:srgbClr val="BD392F">
                  <a:lumMod val="60000"/>
                  <a:lumOff val="40000"/>
                </a:srgbClr>
              </a:solidFill>
              <a:latin typeface="Helvetica"/>
              <a:cs typeface="Helvetica"/>
              <a:sym typeface="Helvetica"/>
            </a:endParaRPr>
          </a:p>
        </p:txBody>
      </p:sp>
      <p:cxnSp>
        <p:nvCxnSpPr>
          <p:cNvPr id="3" name="Straight Arrow Connector 2"/>
          <p:cNvCxnSpPr/>
          <p:nvPr/>
        </p:nvCxnSpPr>
        <p:spPr>
          <a:xfrm flipH="1" flipV="1">
            <a:off x="10213975" y="5143501"/>
            <a:ext cx="76200" cy="647700"/>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2" name="Straight Arrow Connector 121"/>
          <p:cNvCxnSpPr/>
          <p:nvPr/>
        </p:nvCxnSpPr>
        <p:spPr>
          <a:xfrm flipH="1" flipV="1">
            <a:off x="10940121" y="4990306"/>
            <a:ext cx="226355" cy="381795"/>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18" name="in7"/>
          <p:cNvSpPr/>
          <p:nvPr/>
        </p:nvSpPr>
        <p:spPr>
          <a:xfrm>
            <a:off x="6201364" y="2426425"/>
            <a:ext cx="2046714" cy="6001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r>
              <a:rPr lang="en-US" b="1" kern="0" dirty="0">
                <a:solidFill>
                  <a:srgbClr val="BD392F">
                    <a:lumMod val="60000"/>
                    <a:lumOff val="40000"/>
                  </a:srgbClr>
                </a:solidFill>
                <a:latin typeface="Helvetica"/>
                <a:cs typeface="Helvetica"/>
                <a:sym typeface="Helvetica"/>
              </a:rPr>
              <a:t>Redistribution</a:t>
            </a:r>
          </a:p>
          <a:p>
            <a:pPr defTabSz="914217" hangingPunct="0"/>
            <a:r>
              <a:rPr lang="en-US" b="1" kern="0" dirty="0">
                <a:solidFill>
                  <a:srgbClr val="BD392F">
                    <a:lumMod val="60000"/>
                    <a:lumOff val="40000"/>
                  </a:srgbClr>
                </a:solidFill>
                <a:latin typeface="Helvetica"/>
                <a:cs typeface="Helvetica"/>
                <a:sym typeface="Helvetica"/>
              </a:rPr>
              <a:t>From CON to BGP</a:t>
            </a:r>
            <a:endParaRPr b="1" kern="0" dirty="0">
              <a:solidFill>
                <a:srgbClr val="BD392F">
                  <a:lumMod val="60000"/>
                  <a:lumOff val="40000"/>
                </a:srgbClr>
              </a:solidFill>
              <a:latin typeface="Helvetica"/>
              <a:cs typeface="Helvetica"/>
              <a:sym typeface="Helvetica"/>
            </a:endParaRPr>
          </a:p>
        </p:txBody>
      </p:sp>
      <p:cxnSp>
        <p:nvCxnSpPr>
          <p:cNvPr id="119" name="Straight Arrow Connector 118"/>
          <p:cNvCxnSpPr/>
          <p:nvPr/>
        </p:nvCxnSpPr>
        <p:spPr>
          <a:xfrm>
            <a:off x="7586655" y="3112697"/>
            <a:ext cx="211780" cy="476324"/>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 name="TextBox 3"/>
          <p:cNvSpPr txBox="1"/>
          <p:nvPr/>
        </p:nvSpPr>
        <p:spPr>
          <a:xfrm>
            <a:off x="9078595" y="3154680"/>
            <a:ext cx="46231" cy="3231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914217" hangingPunct="0"/>
            <a:endParaRPr lang="en-US" kern="0">
              <a:solidFill>
                <a:srgbClr val="445469"/>
              </a:solidFill>
              <a:latin typeface="Helvetica"/>
              <a:cs typeface="Helvetica"/>
              <a:sym typeface="Helvetica"/>
            </a:endParaRPr>
          </a:p>
        </p:txBody>
      </p:sp>
      <p:sp>
        <p:nvSpPr>
          <p:cNvPr id="120" name="in7"/>
          <p:cNvSpPr/>
          <p:nvPr/>
        </p:nvSpPr>
        <p:spPr>
          <a:xfrm>
            <a:off x="9797205" y="2466486"/>
            <a:ext cx="2187778" cy="6001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r>
              <a:rPr lang="en-US" b="1" kern="0" dirty="0">
                <a:solidFill>
                  <a:srgbClr val="BD392F">
                    <a:lumMod val="60000"/>
                    <a:lumOff val="40000"/>
                  </a:srgbClr>
                </a:solidFill>
                <a:latin typeface="Helvetica"/>
                <a:cs typeface="Helvetica"/>
                <a:sym typeface="Helvetica"/>
              </a:rPr>
              <a:t>BGP peering </a:t>
            </a:r>
          </a:p>
          <a:p>
            <a:pPr defTabSz="914217" hangingPunct="0"/>
            <a:r>
              <a:rPr lang="en-US" b="1" kern="0" dirty="0">
                <a:solidFill>
                  <a:srgbClr val="BD392F">
                    <a:lumMod val="60000"/>
                    <a:lumOff val="40000"/>
                  </a:srgbClr>
                </a:solidFill>
                <a:latin typeface="Helvetica"/>
                <a:cs typeface="Helvetica"/>
                <a:sym typeface="Helvetica"/>
              </a:rPr>
              <a:t>Between R1 and R2</a:t>
            </a:r>
            <a:endParaRPr b="1" kern="0" dirty="0">
              <a:solidFill>
                <a:srgbClr val="BD392F">
                  <a:lumMod val="60000"/>
                  <a:lumOff val="40000"/>
                </a:srgbClr>
              </a:solidFill>
              <a:latin typeface="Helvetica"/>
              <a:cs typeface="Helvetica"/>
              <a:sym typeface="Helvetica"/>
            </a:endParaRPr>
          </a:p>
        </p:txBody>
      </p:sp>
      <p:cxnSp>
        <p:nvCxnSpPr>
          <p:cNvPr id="121" name="Straight Arrow Connector 120"/>
          <p:cNvCxnSpPr/>
          <p:nvPr/>
        </p:nvCxnSpPr>
        <p:spPr>
          <a:xfrm flipH="1">
            <a:off x="10493375" y="3178188"/>
            <a:ext cx="209667" cy="682612"/>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p:bldP spid="1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11</a:t>
            </a:fld>
            <a:endParaRPr kern="0"/>
          </a:p>
        </p:txBody>
      </p:sp>
      <p:sp>
        <p:nvSpPr>
          <p:cNvPr id="1001" name="Group"/>
          <p:cNvSpPr/>
          <p:nvPr/>
        </p:nvSpPr>
        <p:spPr>
          <a:xfrm>
            <a:off x="3752564" y="241508"/>
            <a:ext cx="4690066"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sz="4400" kern="0">
                <a:solidFill>
                  <a:srgbClr val="445469"/>
                </a:solidFill>
              </a:rPr>
              <a:t>Running Example</a:t>
            </a:r>
          </a:p>
        </p:txBody>
      </p:sp>
      <p:grpSp>
        <p:nvGrpSpPr>
          <p:cNvPr id="1068" name="Group"/>
          <p:cNvGrpSpPr/>
          <p:nvPr/>
        </p:nvGrpSpPr>
        <p:grpSpPr>
          <a:xfrm>
            <a:off x="518128" y="1951565"/>
            <a:ext cx="11355531" cy="4836052"/>
            <a:chOff x="0" y="0"/>
            <a:chExt cx="22711059" cy="9672103"/>
          </a:xfrm>
        </p:grpSpPr>
        <p:grpSp>
          <p:nvGrpSpPr>
            <p:cNvPr id="1045" name="Group"/>
            <p:cNvGrpSpPr/>
            <p:nvPr/>
          </p:nvGrpSpPr>
          <p:grpSpPr>
            <a:xfrm>
              <a:off x="0" y="104533"/>
              <a:ext cx="9092772" cy="9463036"/>
              <a:chOff x="0" y="0"/>
              <a:chExt cx="9092771" cy="9463034"/>
            </a:xfrm>
          </p:grpSpPr>
          <p:sp>
            <p:nvSpPr>
              <p:cNvPr id="1002"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03" name="Line"/>
              <p:cNvSpPr/>
              <p:nvPr/>
            </p:nvSpPr>
            <p:spPr>
              <a:xfrm>
                <a:off x="5241862" y="4484243"/>
                <a:ext cx="3850909" cy="511167"/>
              </a:xfrm>
              <a:custGeom>
                <a:avLst/>
                <a:gdLst/>
                <a:ahLst/>
                <a:cxnLst>
                  <a:cxn ang="0">
                    <a:pos x="wd2" y="hd2"/>
                  </a:cxn>
                  <a:cxn ang="5400000">
                    <a:pos x="wd2" y="hd2"/>
                  </a:cxn>
                  <a:cxn ang="10800000">
                    <a:pos x="wd2" y="hd2"/>
                  </a:cxn>
                  <a:cxn ang="16200000">
                    <a:pos x="wd2" y="hd2"/>
                  </a:cxn>
                </a:cxnLst>
                <a:rect l="0" t="0" r="r" b="b"/>
                <a:pathLst>
                  <a:path w="21600" h="21455" extrusionOk="0">
                    <a:moveTo>
                      <a:pt x="0" y="21455"/>
                    </a:moveTo>
                    <a:cubicBezTo>
                      <a:pt x="2071" y="7577"/>
                      <a:pt x="6667" y="-145"/>
                      <a:pt x="11404" y="2"/>
                    </a:cubicBezTo>
                    <a:cubicBezTo>
                      <a:pt x="15733" y="136"/>
                      <a:pt x="19529" y="8299"/>
                      <a:pt x="21600" y="21235"/>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04"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05"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06"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07"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08" name="Circle"/>
              <p:cNvSpPr/>
              <p:nvPr/>
            </p:nvSpPr>
            <p:spPr>
              <a:xfrm>
                <a:off x="4284721" y="3848867"/>
                <a:ext cx="1778001"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09"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10" name="R1BGP"/>
              <p:cNvSpPr/>
              <p:nvPr/>
            </p:nvSpPr>
            <p:spPr>
              <a:xfrm>
                <a:off x="4410179" y="4323845"/>
                <a:ext cx="1531829"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a:solidFill>
                      <a:srgbClr val="FFFFFF"/>
                    </a:solidFill>
                    <a:latin typeface="Helvetica"/>
                    <a:cs typeface="Helvetica"/>
                    <a:sym typeface="Helvetica"/>
                  </a:rPr>
                  <a:t>R1</a:t>
                </a:r>
                <a:r>
                  <a:rPr sz="1200" kern="0">
                    <a:solidFill>
                      <a:srgbClr val="FFFFFF"/>
                    </a:solidFill>
                    <a:latin typeface="Helvetica"/>
                    <a:cs typeface="Helvetica"/>
                    <a:sym typeface="Helvetica"/>
                  </a:rPr>
                  <a:t>BGP</a:t>
                </a:r>
              </a:p>
            </p:txBody>
          </p:sp>
          <p:sp>
            <p:nvSpPr>
              <p:cNvPr id="1011" name="Circle"/>
              <p:cNvSpPr/>
              <p:nvPr/>
            </p:nvSpPr>
            <p:spPr>
              <a:xfrm>
                <a:off x="0" y="3848867"/>
                <a:ext cx="1778000" cy="177800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12" name="Circle"/>
              <p:cNvSpPr/>
              <p:nvPr/>
            </p:nvSpPr>
            <p:spPr>
              <a:xfrm>
                <a:off x="4284721" y="7685034"/>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13" name="Circle"/>
              <p:cNvSpPr/>
              <p:nvPr/>
            </p:nvSpPr>
            <p:spPr>
              <a:xfrm>
                <a:off x="4284721" y="0"/>
                <a:ext cx="1778001" cy="1778000"/>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14" name="R1CON"/>
              <p:cNvSpPr/>
              <p:nvPr/>
            </p:nvSpPr>
            <p:spPr>
              <a:xfrm>
                <a:off x="125458" y="4323845"/>
                <a:ext cx="1563889"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a:solidFill>
                      <a:srgbClr val="FFFFFF"/>
                    </a:solidFill>
                    <a:latin typeface="Helvetica"/>
                    <a:cs typeface="Helvetica"/>
                    <a:sym typeface="Helvetica"/>
                  </a:rPr>
                  <a:t>R1</a:t>
                </a:r>
                <a:r>
                  <a:rPr sz="1200" kern="0">
                    <a:solidFill>
                      <a:srgbClr val="FFFFFF"/>
                    </a:solidFill>
                    <a:latin typeface="Helvetica"/>
                    <a:cs typeface="Helvetica"/>
                    <a:sym typeface="Helvetica"/>
                  </a:rPr>
                  <a:t>CON</a:t>
                </a:r>
              </a:p>
            </p:txBody>
          </p:sp>
          <p:sp>
            <p:nvSpPr>
              <p:cNvPr id="1015" name="R1OSPF"/>
              <p:cNvSpPr/>
              <p:nvPr/>
            </p:nvSpPr>
            <p:spPr>
              <a:xfrm>
                <a:off x="4342561" y="8160014"/>
                <a:ext cx="1720983"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a:solidFill>
                      <a:srgbClr val="FFFFFF"/>
                    </a:solidFill>
                    <a:latin typeface="Helvetica"/>
                    <a:cs typeface="Helvetica"/>
                    <a:sym typeface="Helvetica"/>
                  </a:rPr>
                  <a:t>R1</a:t>
                </a:r>
                <a:r>
                  <a:rPr sz="1200" kern="0">
                    <a:solidFill>
                      <a:srgbClr val="FFFFFF"/>
                    </a:solidFill>
                    <a:latin typeface="Helvetica"/>
                    <a:cs typeface="Helvetica"/>
                    <a:sym typeface="Helvetica"/>
                  </a:rPr>
                  <a:t>OSPF</a:t>
                </a:r>
              </a:p>
            </p:txBody>
          </p:sp>
          <p:sp>
            <p:nvSpPr>
              <p:cNvPr id="1016" name="N1BGP"/>
              <p:cNvSpPr/>
              <p:nvPr/>
            </p:nvSpPr>
            <p:spPr>
              <a:xfrm>
                <a:off x="4410179" y="474980"/>
                <a:ext cx="1531829"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solidFill>
                      <a:srgbClr val="FFFFFF"/>
                    </a:solidFill>
                  </a:defRPr>
                </a:pPr>
                <a:r>
                  <a:rPr sz="2400" kern="0">
                    <a:solidFill>
                      <a:srgbClr val="FFFFFF"/>
                    </a:solidFill>
                    <a:latin typeface="Helvetica"/>
                    <a:cs typeface="Helvetica"/>
                    <a:sym typeface="Helvetica"/>
                  </a:rPr>
                  <a:t>N1</a:t>
                </a:r>
                <a:r>
                  <a:rPr sz="1200" kern="0">
                    <a:solidFill>
                      <a:srgbClr val="FFFFFF"/>
                    </a:solidFill>
                    <a:latin typeface="Helvetica"/>
                    <a:cs typeface="Helvetica"/>
                    <a:sym typeface="Helvetica"/>
                  </a:rPr>
                  <a:t>BGP</a:t>
                </a:r>
              </a:p>
            </p:txBody>
          </p:sp>
          <p:sp>
            <p:nvSpPr>
              <p:cNvPr id="1017" name="Circle"/>
              <p:cNvSpPr/>
              <p:nvPr/>
            </p:nvSpPr>
            <p:spPr>
              <a:xfrm>
                <a:off x="1931754" y="453649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18" name="Circle"/>
              <p:cNvSpPr/>
              <p:nvPr/>
            </p:nvSpPr>
            <p:spPr>
              <a:xfrm>
                <a:off x="3025957" y="4530308"/>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19" name="Circle"/>
              <p:cNvSpPr/>
              <p:nvPr/>
            </p:nvSpPr>
            <p:spPr>
              <a:xfrm>
                <a:off x="5523590" y="330680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0" name="Circle"/>
              <p:cNvSpPr/>
              <p:nvPr/>
            </p:nvSpPr>
            <p:spPr>
              <a:xfrm>
                <a:off x="5540280" y="255532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1" name="Circle"/>
              <p:cNvSpPr/>
              <p:nvPr/>
            </p:nvSpPr>
            <p:spPr>
              <a:xfrm>
                <a:off x="4456291" y="1901442"/>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2" name="Circle"/>
              <p:cNvSpPr/>
              <p:nvPr/>
            </p:nvSpPr>
            <p:spPr>
              <a:xfrm>
                <a:off x="4388070" y="267917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3" name="Circle"/>
              <p:cNvSpPr/>
              <p:nvPr/>
            </p:nvSpPr>
            <p:spPr>
              <a:xfrm>
                <a:off x="6201409" y="4310836"/>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4" name="Circle"/>
              <p:cNvSpPr/>
              <p:nvPr/>
            </p:nvSpPr>
            <p:spPr>
              <a:xfrm>
                <a:off x="8082236" y="5238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5" name="Circle"/>
              <p:cNvSpPr/>
              <p:nvPr/>
            </p:nvSpPr>
            <p:spPr>
              <a:xfrm>
                <a:off x="6875237" y="5365550"/>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6" name="Circle"/>
              <p:cNvSpPr/>
              <p:nvPr/>
            </p:nvSpPr>
            <p:spPr>
              <a:xfrm>
                <a:off x="5498419" y="725109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7" name="Circle"/>
              <p:cNvSpPr/>
              <p:nvPr/>
            </p:nvSpPr>
            <p:spPr>
              <a:xfrm>
                <a:off x="5592883" y="643453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8" name="Circle"/>
              <p:cNvSpPr/>
              <p:nvPr/>
            </p:nvSpPr>
            <p:spPr>
              <a:xfrm>
                <a:off x="4496194" y="574812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29" name="Circle"/>
              <p:cNvSpPr/>
              <p:nvPr/>
            </p:nvSpPr>
            <p:spPr>
              <a:xfrm>
                <a:off x="4427973" y="6493317"/>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44" name="Circle"/>
              <p:cNvSpPr/>
              <p:nvPr/>
            </p:nvSpPr>
            <p:spPr>
              <a:xfrm>
                <a:off x="7239432" y="4258463"/>
                <a:ext cx="330201" cy="330201"/>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grpSp>
        <p:grpSp>
          <p:nvGrpSpPr>
            <p:cNvPr id="1067" name="Group"/>
            <p:cNvGrpSpPr/>
            <p:nvPr/>
          </p:nvGrpSpPr>
          <p:grpSpPr>
            <a:xfrm>
              <a:off x="7513850" y="0"/>
              <a:ext cx="15197209" cy="9672103"/>
              <a:chOff x="139404" y="0"/>
              <a:chExt cx="15197208" cy="9672102"/>
            </a:xfrm>
          </p:grpSpPr>
          <p:sp>
            <p:nvSpPr>
              <p:cNvPr id="1046" name="Triangle"/>
              <p:cNvSpPr/>
              <p:nvPr/>
            </p:nvSpPr>
            <p:spPr>
              <a:xfrm rot="16320000">
                <a:off x="-693743" y="1448221"/>
                <a:ext cx="8101211" cy="6434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8F8F8"/>
              </a:solidFill>
              <a:ln w="50800" cap="flat">
                <a:solidFill>
                  <a:srgbClr val="000000"/>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47" name="Oval"/>
              <p:cNvSpPr/>
              <p:nvPr/>
            </p:nvSpPr>
            <p:spPr>
              <a:xfrm>
                <a:off x="3954497" y="0"/>
                <a:ext cx="11382115" cy="9672102"/>
              </a:xfrm>
              <a:prstGeom prst="ellipse">
                <a:avLst/>
              </a:prstGeom>
              <a:solidFill>
                <a:srgbClr val="FFFFFF"/>
              </a:solidFill>
              <a:ln w="38100" cap="flat">
                <a:solidFill>
                  <a:srgbClr val="000000"/>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048" name="med:"/>
              <p:cNvSpPr/>
              <p:nvPr/>
            </p:nvSpPr>
            <p:spPr>
              <a:xfrm>
                <a:off x="6917540" y="6643569"/>
                <a:ext cx="1461298"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a:solidFill>
                      <a:srgbClr val="445469"/>
                    </a:solidFill>
                    <a:latin typeface="Helvetica"/>
                    <a:cs typeface="Helvetica"/>
                    <a:sym typeface="Helvetica"/>
                  </a:rPr>
                  <a:t>med:</a:t>
                </a:r>
              </a:p>
            </p:txBody>
          </p:sp>
          <p:sp>
            <p:nvSpPr>
              <p:cNvPr id="1049" name="{"/>
              <p:cNvSpPr/>
              <p:nvPr/>
            </p:nvSpPr>
            <p:spPr>
              <a:xfrm flipH="1">
                <a:off x="12722599" y="2504329"/>
                <a:ext cx="1377942" cy="47089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30000"/>
                </a:lvl1pPr>
              </a:lstStyle>
              <a:p>
                <a:pPr defTabSz="914217" hangingPunct="0"/>
                <a:r>
                  <a:rPr lang="en-US" sz="15000" kern="0" dirty="0">
                    <a:solidFill>
                      <a:srgbClr val="445469"/>
                    </a:solidFill>
                    <a:latin typeface="Helvetica"/>
                    <a:cs typeface="Helvetica"/>
                    <a:sym typeface="Helvetica"/>
                  </a:rPr>
                  <a:t>}</a:t>
                </a:r>
                <a:endParaRPr sz="15000" kern="0" dirty="0">
                  <a:solidFill>
                    <a:srgbClr val="445469"/>
                  </a:solidFill>
                  <a:latin typeface="Helvetica"/>
                  <a:cs typeface="Helvetica"/>
                  <a:sym typeface="Helvetica"/>
                </a:endParaRPr>
              </a:p>
            </p:txBody>
          </p:sp>
          <p:sp>
            <p:nvSpPr>
              <p:cNvPr id="1050" name="prefix:"/>
              <p:cNvSpPr/>
              <p:nvPr/>
            </p:nvSpPr>
            <p:spPr>
              <a:xfrm>
                <a:off x="6934060" y="2855741"/>
                <a:ext cx="1769076"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a:solidFill>
                      <a:srgbClr val="445469"/>
                    </a:solidFill>
                    <a:latin typeface="Helvetica"/>
                    <a:cs typeface="Helvetica"/>
                    <a:sym typeface="Helvetica"/>
                  </a:rPr>
                  <a:t>prefix:</a:t>
                </a:r>
              </a:p>
            </p:txBody>
          </p:sp>
          <p:sp>
            <p:nvSpPr>
              <p:cNvPr id="1051" name="Symbolic Record"/>
              <p:cNvSpPr/>
              <p:nvPr/>
            </p:nvSpPr>
            <p:spPr>
              <a:xfrm>
                <a:off x="7154390" y="680750"/>
                <a:ext cx="4705775"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b="1"/>
                </a:lvl1pPr>
              </a:lstStyle>
              <a:p>
                <a:pPr defTabSz="914217" hangingPunct="0"/>
                <a:r>
                  <a:rPr lang="en-US" sz="2400" kern="0" dirty="0">
                    <a:solidFill>
                      <a:srgbClr val="445469"/>
                    </a:solidFill>
                    <a:latin typeface="Helvetica"/>
                    <a:cs typeface="Helvetica"/>
                    <a:sym typeface="Helvetica"/>
                  </a:rPr>
                  <a:t>Routing </a:t>
                </a:r>
                <a:r>
                  <a:rPr sz="2400" kern="0" dirty="0">
                    <a:solidFill>
                      <a:srgbClr val="445469"/>
                    </a:solidFill>
                    <a:latin typeface="Helvetica"/>
                    <a:cs typeface="Helvetica"/>
                    <a:sym typeface="Helvetica"/>
                  </a:rPr>
                  <a:t>Record</a:t>
                </a:r>
              </a:p>
            </p:txBody>
          </p:sp>
          <p:sp>
            <p:nvSpPr>
              <p:cNvPr id="1052" name="prefixLen:"/>
              <p:cNvSpPr/>
              <p:nvPr/>
            </p:nvSpPr>
            <p:spPr>
              <a:xfrm>
                <a:off x="6934060" y="3593383"/>
                <a:ext cx="2798201"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dirty="0">
                    <a:solidFill>
                      <a:srgbClr val="445469"/>
                    </a:solidFill>
                    <a:latin typeface="Helvetica"/>
                    <a:cs typeface="Helvetica"/>
                    <a:sym typeface="Helvetica"/>
                  </a:rPr>
                  <a:t>prefixLen:</a:t>
                </a:r>
              </a:p>
            </p:txBody>
          </p:sp>
          <p:sp>
            <p:nvSpPr>
              <p:cNvPr id="1053" name="adminDist:"/>
              <p:cNvSpPr/>
              <p:nvPr/>
            </p:nvSpPr>
            <p:spPr>
              <a:xfrm>
                <a:off x="6933612" y="4370849"/>
                <a:ext cx="3003385"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dirty="0">
                    <a:solidFill>
                      <a:srgbClr val="445469"/>
                    </a:solidFill>
                    <a:latin typeface="Helvetica"/>
                    <a:cs typeface="Helvetica"/>
                    <a:sym typeface="Helvetica"/>
                  </a:rPr>
                  <a:t>adminDist:</a:t>
                </a:r>
              </a:p>
            </p:txBody>
          </p:sp>
          <p:sp>
            <p:nvSpPr>
              <p:cNvPr id="1054" name="localPref:"/>
              <p:cNvSpPr/>
              <p:nvPr/>
            </p:nvSpPr>
            <p:spPr>
              <a:xfrm>
                <a:off x="6917540" y="5145021"/>
                <a:ext cx="2660343"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dirty="0">
                    <a:solidFill>
                      <a:srgbClr val="445469"/>
                    </a:solidFill>
                    <a:latin typeface="Helvetica"/>
                    <a:cs typeface="Helvetica"/>
                    <a:sym typeface="Helvetica"/>
                  </a:rPr>
                  <a:t>localPref:</a:t>
                </a:r>
              </a:p>
            </p:txBody>
          </p:sp>
          <p:sp>
            <p:nvSpPr>
              <p:cNvPr id="1055" name="[0,232)"/>
              <p:cNvSpPr/>
              <p:nvPr/>
            </p:nvSpPr>
            <p:spPr>
              <a:xfrm>
                <a:off x="10452903" y="5110215"/>
                <a:ext cx="1778692"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pPr>
                <a:r>
                  <a:rPr sz="2400" kern="0">
                    <a:solidFill>
                      <a:srgbClr val="445469"/>
                    </a:solidFill>
                    <a:latin typeface="Helvetica"/>
                    <a:cs typeface="Helvetica"/>
                    <a:sym typeface="Helvetica"/>
                  </a:rPr>
                  <a:t>[0,2</a:t>
                </a:r>
                <a:r>
                  <a:rPr sz="2400" kern="0" baseline="31999">
                    <a:solidFill>
                      <a:srgbClr val="445469"/>
                    </a:solidFill>
                    <a:latin typeface="Helvetica"/>
                    <a:cs typeface="Helvetica"/>
                    <a:sym typeface="Helvetica"/>
                  </a:rPr>
                  <a:t>32</a:t>
                </a:r>
                <a:r>
                  <a:rPr sz="2400" kern="0">
                    <a:solidFill>
                      <a:srgbClr val="445469"/>
                    </a:solidFill>
                    <a:latin typeface="Helvetica"/>
                    <a:cs typeface="Helvetica"/>
                    <a:sym typeface="Helvetica"/>
                  </a:rPr>
                  <a:t>)</a:t>
                </a:r>
              </a:p>
            </p:txBody>
          </p:sp>
          <p:sp>
            <p:nvSpPr>
              <p:cNvPr id="1056" name="[0,28)"/>
              <p:cNvSpPr/>
              <p:nvPr/>
            </p:nvSpPr>
            <p:spPr>
              <a:xfrm>
                <a:off x="10283535" y="4345449"/>
                <a:ext cx="1720984"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pPr>
                <a:r>
                  <a:rPr sz="2400" kern="0">
                    <a:solidFill>
                      <a:srgbClr val="445469"/>
                    </a:solidFill>
                    <a:latin typeface="Helvetica"/>
                    <a:cs typeface="Helvetica"/>
                    <a:sym typeface="Helvetica"/>
                  </a:rPr>
                  <a:t> [0,2</a:t>
                </a:r>
                <a:r>
                  <a:rPr sz="2400" kern="0" baseline="31999">
                    <a:solidFill>
                      <a:srgbClr val="445469"/>
                    </a:solidFill>
                    <a:latin typeface="Helvetica"/>
                    <a:cs typeface="Helvetica"/>
                    <a:sym typeface="Helvetica"/>
                  </a:rPr>
                  <a:t>8</a:t>
                </a:r>
                <a:r>
                  <a:rPr sz="2400" kern="0">
                    <a:solidFill>
                      <a:srgbClr val="445469"/>
                    </a:solidFill>
                    <a:latin typeface="Helvetica"/>
                    <a:cs typeface="Helvetica"/>
                    <a:sym typeface="Helvetica"/>
                  </a:rPr>
                  <a:t>)</a:t>
                </a:r>
              </a:p>
            </p:txBody>
          </p:sp>
          <p:sp>
            <p:nvSpPr>
              <p:cNvPr id="1057" name="[0,25)"/>
              <p:cNvSpPr/>
              <p:nvPr/>
            </p:nvSpPr>
            <p:spPr>
              <a:xfrm>
                <a:off x="10283535" y="3593383"/>
                <a:ext cx="1720984"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pPr>
                <a:r>
                  <a:rPr sz="2400" kern="0">
                    <a:solidFill>
                      <a:srgbClr val="445469"/>
                    </a:solidFill>
                    <a:latin typeface="Helvetica"/>
                    <a:cs typeface="Helvetica"/>
                    <a:sym typeface="Helvetica"/>
                  </a:rPr>
                  <a:t> [0,2</a:t>
                </a:r>
                <a:r>
                  <a:rPr sz="2400" kern="0" baseline="31999">
                    <a:solidFill>
                      <a:srgbClr val="445469"/>
                    </a:solidFill>
                    <a:latin typeface="Helvetica"/>
                    <a:cs typeface="Helvetica"/>
                    <a:sym typeface="Helvetica"/>
                  </a:rPr>
                  <a:t>5</a:t>
                </a:r>
                <a:r>
                  <a:rPr sz="2400" kern="0">
                    <a:solidFill>
                      <a:srgbClr val="445469"/>
                    </a:solidFill>
                    <a:latin typeface="Helvetica"/>
                    <a:cs typeface="Helvetica"/>
                    <a:sym typeface="Helvetica"/>
                  </a:rPr>
                  <a:t>)</a:t>
                </a:r>
              </a:p>
            </p:txBody>
          </p:sp>
          <p:sp>
            <p:nvSpPr>
              <p:cNvPr id="1058" name="[0,232)"/>
              <p:cNvSpPr/>
              <p:nvPr/>
            </p:nvSpPr>
            <p:spPr>
              <a:xfrm>
                <a:off x="10454267" y="2855741"/>
                <a:ext cx="1778692"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pPr>
                <a:r>
                  <a:rPr sz="2400" kern="0">
                    <a:solidFill>
                      <a:srgbClr val="445469"/>
                    </a:solidFill>
                    <a:latin typeface="Helvetica"/>
                    <a:cs typeface="Helvetica"/>
                    <a:sym typeface="Helvetica"/>
                  </a:rPr>
                  <a:t>[0,2</a:t>
                </a:r>
                <a:r>
                  <a:rPr sz="2400" kern="0" baseline="31999">
                    <a:solidFill>
                      <a:srgbClr val="445469"/>
                    </a:solidFill>
                    <a:latin typeface="Helvetica"/>
                    <a:cs typeface="Helvetica"/>
                    <a:sym typeface="Helvetica"/>
                  </a:rPr>
                  <a:t>32</a:t>
                </a:r>
                <a:r>
                  <a:rPr sz="2400" kern="0">
                    <a:solidFill>
                      <a:srgbClr val="445469"/>
                    </a:solidFill>
                    <a:latin typeface="Helvetica"/>
                    <a:cs typeface="Helvetica"/>
                    <a:sym typeface="Helvetica"/>
                  </a:rPr>
                  <a:t>)</a:t>
                </a:r>
              </a:p>
            </p:txBody>
          </p:sp>
          <p:sp>
            <p:nvSpPr>
              <p:cNvPr id="1059" name="metric:"/>
              <p:cNvSpPr/>
              <p:nvPr/>
            </p:nvSpPr>
            <p:spPr>
              <a:xfrm>
                <a:off x="6917540" y="5918049"/>
                <a:ext cx="1938991"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a:solidFill>
                      <a:srgbClr val="445469"/>
                    </a:solidFill>
                    <a:latin typeface="Helvetica"/>
                    <a:cs typeface="Helvetica"/>
                    <a:sym typeface="Helvetica"/>
                  </a:rPr>
                  <a:t>metric:</a:t>
                </a:r>
              </a:p>
            </p:txBody>
          </p:sp>
          <p:sp>
            <p:nvSpPr>
              <p:cNvPr id="1060" name="[0,232)"/>
              <p:cNvSpPr/>
              <p:nvPr/>
            </p:nvSpPr>
            <p:spPr>
              <a:xfrm>
                <a:off x="10452903" y="5857841"/>
                <a:ext cx="1778692"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pPr>
                <a:r>
                  <a:rPr sz="2400" kern="0">
                    <a:solidFill>
                      <a:srgbClr val="445469"/>
                    </a:solidFill>
                    <a:latin typeface="Helvetica"/>
                    <a:cs typeface="Helvetica"/>
                    <a:sym typeface="Helvetica"/>
                  </a:rPr>
                  <a:t>[0,2</a:t>
                </a:r>
                <a:r>
                  <a:rPr sz="2400" kern="0" baseline="31999">
                    <a:solidFill>
                      <a:srgbClr val="445469"/>
                    </a:solidFill>
                    <a:latin typeface="Helvetica"/>
                    <a:cs typeface="Helvetica"/>
                    <a:sym typeface="Helvetica"/>
                  </a:rPr>
                  <a:t>32</a:t>
                </a:r>
                <a:r>
                  <a:rPr sz="2400" kern="0">
                    <a:solidFill>
                      <a:srgbClr val="445469"/>
                    </a:solidFill>
                    <a:latin typeface="Helvetica"/>
                    <a:cs typeface="Helvetica"/>
                    <a:sym typeface="Helvetica"/>
                  </a:rPr>
                  <a:t>)</a:t>
                </a:r>
              </a:p>
            </p:txBody>
          </p:sp>
          <p:sp>
            <p:nvSpPr>
              <p:cNvPr id="1061" name="[0,232)"/>
              <p:cNvSpPr/>
              <p:nvPr/>
            </p:nvSpPr>
            <p:spPr>
              <a:xfrm>
                <a:off x="10452903" y="6608763"/>
                <a:ext cx="1778692"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pPr>
                <a:r>
                  <a:rPr sz="2400" kern="0">
                    <a:solidFill>
                      <a:srgbClr val="445469"/>
                    </a:solidFill>
                    <a:latin typeface="Helvetica"/>
                    <a:cs typeface="Helvetica"/>
                    <a:sym typeface="Helvetica"/>
                  </a:rPr>
                  <a:t>[0,2</a:t>
                </a:r>
                <a:r>
                  <a:rPr sz="2400" kern="0" baseline="31999">
                    <a:solidFill>
                      <a:srgbClr val="445469"/>
                    </a:solidFill>
                    <a:latin typeface="Helvetica"/>
                    <a:cs typeface="Helvetica"/>
                    <a:sym typeface="Helvetica"/>
                  </a:rPr>
                  <a:t>32</a:t>
                </a:r>
                <a:r>
                  <a:rPr sz="2400" kern="0">
                    <a:solidFill>
                      <a:srgbClr val="445469"/>
                    </a:solidFill>
                    <a:latin typeface="Helvetica"/>
                    <a:cs typeface="Helvetica"/>
                    <a:sym typeface="Helvetica"/>
                  </a:rPr>
                  <a:t>)</a:t>
                </a:r>
              </a:p>
            </p:txBody>
          </p:sp>
          <p:sp>
            <p:nvSpPr>
              <p:cNvPr id="1062" name="ospfType"/>
              <p:cNvSpPr/>
              <p:nvPr/>
            </p:nvSpPr>
            <p:spPr>
              <a:xfrm>
                <a:off x="6917880" y="7372382"/>
                <a:ext cx="2625077"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dirty="0">
                    <a:solidFill>
                      <a:srgbClr val="445469"/>
                    </a:solidFill>
                    <a:latin typeface="Helvetica"/>
                    <a:cs typeface="Helvetica"/>
                    <a:sym typeface="Helvetica"/>
                  </a:rPr>
                  <a:t>ospfType</a:t>
                </a:r>
              </a:p>
            </p:txBody>
          </p:sp>
          <p:sp>
            <p:nvSpPr>
              <p:cNvPr id="1063" name="[0,22)"/>
              <p:cNvSpPr/>
              <p:nvPr/>
            </p:nvSpPr>
            <p:spPr>
              <a:xfrm>
                <a:off x="10453243" y="7337576"/>
                <a:ext cx="1551066"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p>
                <a:pPr defTabSz="914217" hangingPunct="0">
                  <a:defRPr sz="4800"/>
                </a:pPr>
                <a:r>
                  <a:rPr sz="2400" kern="0">
                    <a:solidFill>
                      <a:srgbClr val="445469"/>
                    </a:solidFill>
                    <a:latin typeface="Helvetica"/>
                    <a:cs typeface="Helvetica"/>
                    <a:sym typeface="Helvetica"/>
                  </a:rPr>
                  <a:t>[0,2</a:t>
                </a:r>
                <a:r>
                  <a:rPr sz="2400" kern="0" baseline="31999">
                    <a:solidFill>
                      <a:srgbClr val="445469"/>
                    </a:solidFill>
                    <a:latin typeface="Helvetica"/>
                    <a:cs typeface="Helvetica"/>
                    <a:sym typeface="Helvetica"/>
                  </a:rPr>
                  <a:t>2</a:t>
                </a:r>
                <a:r>
                  <a:rPr sz="2400" kern="0">
                    <a:solidFill>
                      <a:srgbClr val="445469"/>
                    </a:solidFill>
                    <a:latin typeface="Helvetica"/>
                    <a:cs typeface="Helvetica"/>
                    <a:sym typeface="Helvetica"/>
                  </a:rPr>
                  <a:t>)</a:t>
                </a:r>
              </a:p>
            </p:txBody>
          </p:sp>
          <p:sp>
            <p:nvSpPr>
              <p:cNvPr id="1064" name="{"/>
              <p:cNvSpPr/>
              <p:nvPr/>
            </p:nvSpPr>
            <p:spPr>
              <a:xfrm>
                <a:off x="4714289" y="2504329"/>
                <a:ext cx="1377942" cy="47089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30000"/>
                </a:lvl1pPr>
              </a:lstStyle>
              <a:p>
                <a:pPr defTabSz="914217" hangingPunct="0"/>
                <a:r>
                  <a:rPr sz="15000" kern="0">
                    <a:solidFill>
                      <a:srgbClr val="445469"/>
                    </a:solidFill>
                    <a:latin typeface="Helvetica"/>
                    <a:cs typeface="Helvetica"/>
                    <a:sym typeface="Helvetica"/>
                  </a:rPr>
                  <a:t>{</a:t>
                </a:r>
              </a:p>
            </p:txBody>
          </p:sp>
          <p:sp>
            <p:nvSpPr>
              <p:cNvPr id="1065" name="valid:"/>
              <p:cNvSpPr/>
              <p:nvPr/>
            </p:nvSpPr>
            <p:spPr>
              <a:xfrm>
                <a:off x="6936462" y="2120236"/>
                <a:ext cx="153183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dirty="0">
                    <a:solidFill>
                      <a:srgbClr val="445469"/>
                    </a:solidFill>
                    <a:latin typeface="Helvetica"/>
                    <a:cs typeface="Helvetica"/>
                    <a:sym typeface="Helvetica"/>
                  </a:rPr>
                  <a:t>valid:</a:t>
                </a:r>
              </a:p>
            </p:txBody>
          </p:sp>
          <p:sp>
            <p:nvSpPr>
              <p:cNvPr id="1066" name="1 bit"/>
              <p:cNvSpPr/>
              <p:nvPr/>
            </p:nvSpPr>
            <p:spPr>
              <a:xfrm>
                <a:off x="10456669" y="2120236"/>
                <a:ext cx="1256114"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lvl1pPr>
              </a:lstStyle>
              <a:p>
                <a:pPr defTabSz="914217" hangingPunct="0"/>
                <a:r>
                  <a:rPr sz="2400" kern="0">
                    <a:solidFill>
                      <a:srgbClr val="445469"/>
                    </a:solidFill>
                    <a:latin typeface="Helvetica"/>
                    <a:cs typeface="Helvetica"/>
                    <a:sym typeface="Helvetica"/>
                  </a:rPr>
                  <a:t>1 bit</a:t>
                </a:r>
              </a:p>
            </p:txBody>
          </p:sp>
        </p:grpSp>
      </p:grpSp>
      <p:sp>
        <p:nvSpPr>
          <p:cNvPr id="1069" name="Rectangle"/>
          <p:cNvSpPr/>
          <p:nvPr/>
        </p:nvSpPr>
        <p:spPr>
          <a:xfrm>
            <a:off x="373830" y="1312109"/>
            <a:ext cx="3512063" cy="612059"/>
          </a:xfrm>
          <a:prstGeom prst="rect">
            <a:avLst/>
          </a:prstGeom>
          <a:solidFill>
            <a:srgbClr val="1DA185"/>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070" name="Shape"/>
          <p:cNvSpPr/>
          <p:nvPr/>
        </p:nvSpPr>
        <p:spPr>
          <a:xfrm>
            <a:off x="3288323" y="1523056"/>
            <a:ext cx="605470" cy="4279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071"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072" name="Control Plane Info"/>
          <p:cNvSpPr/>
          <p:nvPr/>
        </p:nvSpPr>
        <p:spPr>
          <a:xfrm>
            <a:off x="769015" y="1409997"/>
            <a:ext cx="2708993" cy="492482"/>
          </a:xfrm>
          <a:prstGeom prst="rect">
            <a:avLst/>
          </a:prstGeom>
          <a:ln w="12700">
            <a:miter lim="400000"/>
          </a:ln>
          <a:extLst>
            <a:ext uri="{C572A759-6A51-4108-AA02-DFA0A04FC94B}">
              <ma14:wrappingTextBoxFlag xmlns="" xmlns:ma14="http://schemas.microsoft.com/office/mac/drawingml/2011/main" val="1"/>
            </a:ext>
          </a:extLst>
        </p:spPr>
        <p:txBody>
          <a:bodyPr lIns="54855" tIns="54855" rIns="54855" bIns="54855"/>
          <a:lstStyle>
            <a:lvl1pPr>
              <a:lnSpc>
                <a:spcPct val="110000"/>
              </a:lnSpc>
              <a:defRPr sz="4000">
                <a:solidFill>
                  <a:srgbClr val="FFFFFF"/>
                </a:solidFill>
              </a:defRPr>
            </a:lvl1pPr>
          </a:lstStyle>
          <a:p>
            <a:pPr defTabSz="914217" hangingPunct="0"/>
            <a:r>
              <a:rPr sz="2000" kern="0">
                <a:latin typeface="Helvetica"/>
                <a:cs typeface="Helvetica"/>
                <a:sym typeface="Helvetica"/>
              </a:rPr>
              <a:t>Control Plane Info</a:t>
            </a:r>
          </a:p>
        </p:txBody>
      </p:sp>
      <p:sp>
        <p:nvSpPr>
          <p:cNvPr id="1073" name="3"/>
          <p:cNvSpPr/>
          <p:nvPr/>
        </p:nvSpPr>
        <p:spPr>
          <a:xfrm>
            <a:off x="3505240" y="1453370"/>
            <a:ext cx="295523" cy="492482"/>
          </a:xfrm>
          <a:prstGeom prst="rect">
            <a:avLst/>
          </a:prstGeom>
          <a:ln w="12700">
            <a:miter lim="400000"/>
          </a:ln>
          <a:extLst>
            <a:ext uri="{C572A759-6A51-4108-AA02-DFA0A04FC94B}">
              <ma14:wrappingTextBoxFlag xmlns="" xmlns:ma14="http://schemas.microsoft.com/office/mac/drawingml/2011/main" val="1"/>
            </a:ext>
          </a:extLst>
        </p:spPr>
        <p:txBody>
          <a:bodyPr lIns="45711" tIns="45711" rIns="45711" bIns="45711"/>
          <a:lstStyle>
            <a:lvl1pPr algn="r">
              <a:defRPr sz="6400" b="1">
                <a:latin typeface="Arial"/>
                <a:ea typeface="Arial"/>
                <a:cs typeface="Arial"/>
                <a:sym typeface="Arial"/>
              </a:defRPr>
            </a:lvl1pPr>
          </a:lstStyle>
          <a:p>
            <a:pPr defTabSz="914217" hangingPunct="0"/>
            <a:r>
              <a:rPr sz="3200" kern="0">
                <a:solidFill>
                  <a:srgbClr val="445469"/>
                </a:solidFill>
              </a:rPr>
              <a:t>3</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12</a:t>
            </a:fld>
            <a:endParaRPr kern="0"/>
          </a:p>
        </p:txBody>
      </p:sp>
      <p:sp>
        <p:nvSpPr>
          <p:cNvPr id="1090" name="Rectangle"/>
          <p:cNvSpPr/>
          <p:nvPr/>
        </p:nvSpPr>
        <p:spPr>
          <a:xfrm>
            <a:off x="373830" y="1312109"/>
            <a:ext cx="3512063" cy="612059"/>
          </a:xfrm>
          <a:prstGeom prst="rect">
            <a:avLst/>
          </a:prstGeom>
          <a:solidFill>
            <a:srgbClr val="1DA185"/>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091" name="Shape"/>
          <p:cNvSpPr/>
          <p:nvPr/>
        </p:nvSpPr>
        <p:spPr>
          <a:xfrm>
            <a:off x="3288323" y="1523056"/>
            <a:ext cx="605470" cy="4279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092"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093" name="Import FIlters"/>
          <p:cNvSpPr/>
          <p:nvPr/>
        </p:nvSpPr>
        <p:spPr>
          <a:xfrm>
            <a:off x="769015" y="1409997"/>
            <a:ext cx="2708993" cy="492482"/>
          </a:xfrm>
          <a:prstGeom prst="rect">
            <a:avLst/>
          </a:prstGeom>
          <a:ln w="12700">
            <a:miter lim="400000"/>
          </a:ln>
          <a:extLst>
            <a:ext uri="{C572A759-6A51-4108-AA02-DFA0A04FC94B}">
              <ma14:wrappingTextBoxFlag xmlns="" xmlns:ma14="http://schemas.microsoft.com/office/mac/drawingml/2011/main" val="1"/>
            </a:ext>
          </a:extLst>
        </p:spPr>
        <p:txBody>
          <a:bodyPr lIns="54855" tIns="54855" rIns="54855" bIns="54855"/>
          <a:lstStyle>
            <a:lvl1pPr>
              <a:lnSpc>
                <a:spcPct val="110000"/>
              </a:lnSpc>
              <a:defRPr sz="4000">
                <a:solidFill>
                  <a:srgbClr val="FFFFFF"/>
                </a:solidFill>
              </a:defRPr>
            </a:lvl1pPr>
          </a:lstStyle>
          <a:p>
            <a:pPr defTabSz="914217" hangingPunct="0"/>
            <a:r>
              <a:rPr sz="2000" kern="0">
                <a:latin typeface="Helvetica"/>
                <a:cs typeface="Helvetica"/>
                <a:sym typeface="Helvetica"/>
              </a:rPr>
              <a:t>Import FIlters</a:t>
            </a:r>
          </a:p>
        </p:txBody>
      </p:sp>
      <p:sp>
        <p:nvSpPr>
          <p:cNvPr id="1094" name="4"/>
          <p:cNvSpPr/>
          <p:nvPr/>
        </p:nvSpPr>
        <p:spPr>
          <a:xfrm>
            <a:off x="3505240" y="1453370"/>
            <a:ext cx="295523" cy="492482"/>
          </a:xfrm>
          <a:prstGeom prst="rect">
            <a:avLst/>
          </a:prstGeom>
          <a:ln w="12700">
            <a:miter lim="400000"/>
          </a:ln>
          <a:extLst>
            <a:ext uri="{C572A759-6A51-4108-AA02-DFA0A04FC94B}">
              <ma14:wrappingTextBoxFlag xmlns="" xmlns:ma14="http://schemas.microsoft.com/office/mac/drawingml/2011/main" val="1"/>
            </a:ext>
          </a:extLst>
        </p:spPr>
        <p:txBody>
          <a:bodyPr lIns="45711" tIns="45711" rIns="45711" bIns="45711"/>
          <a:lstStyle>
            <a:lvl1pPr algn="r">
              <a:defRPr sz="6400" b="1">
                <a:latin typeface="Arial"/>
                <a:ea typeface="Arial"/>
                <a:cs typeface="Arial"/>
                <a:sym typeface="Arial"/>
              </a:defRPr>
            </a:lvl1pPr>
          </a:lstStyle>
          <a:p>
            <a:pPr defTabSz="914217" hangingPunct="0"/>
            <a:r>
              <a:rPr sz="3200" kern="0">
                <a:solidFill>
                  <a:srgbClr val="445469"/>
                </a:solidFill>
              </a:rPr>
              <a:t>4</a:t>
            </a:r>
          </a:p>
        </p:txBody>
      </p:sp>
      <p:sp>
        <p:nvSpPr>
          <p:cNvPr id="1095" name="Group"/>
          <p:cNvSpPr/>
          <p:nvPr/>
        </p:nvSpPr>
        <p:spPr>
          <a:xfrm>
            <a:off x="3752564" y="241508"/>
            <a:ext cx="4690066"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sz="4400" kern="0">
                <a:solidFill>
                  <a:srgbClr val="445469"/>
                </a:solidFill>
              </a:rPr>
              <a:t>Running Example</a:t>
            </a:r>
          </a:p>
        </p:txBody>
      </p:sp>
      <p:grpSp>
        <p:nvGrpSpPr>
          <p:cNvPr id="1141" name="Group"/>
          <p:cNvGrpSpPr/>
          <p:nvPr/>
        </p:nvGrpSpPr>
        <p:grpSpPr>
          <a:xfrm>
            <a:off x="39101" y="2275947"/>
            <a:ext cx="4543121" cy="4149368"/>
            <a:chOff x="0" y="0"/>
            <a:chExt cx="9086240" cy="8298734"/>
          </a:xfrm>
        </p:grpSpPr>
        <p:sp>
          <p:nvSpPr>
            <p:cNvPr id="109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9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9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accent4">
                  <a:lumMod val="60000"/>
                  <a:lumOff val="40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09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0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0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02"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0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04"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BGP   </a:t>
              </a:r>
            </a:p>
          </p:txBody>
        </p:sp>
        <p:sp>
          <p:nvSpPr>
            <p:cNvPr id="1105"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06"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07"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08"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09" name="R1CON"/>
            <p:cNvSpPr/>
            <p:nvPr/>
          </p:nvSpPr>
          <p:spPr>
            <a:xfrm>
              <a:off x="110021" y="3791854"/>
              <a:ext cx="1477591"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CON   </a:t>
              </a:r>
            </a:p>
          </p:txBody>
        </p:sp>
        <p:sp>
          <p:nvSpPr>
            <p:cNvPr id="1110"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OSPF   </a:t>
              </a:r>
            </a:p>
          </p:txBody>
        </p:sp>
        <p:sp>
          <p:nvSpPr>
            <p:cNvPr id="111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R2</a:t>
              </a:r>
              <a:r>
                <a:rPr sz="1200" kern="0">
                  <a:solidFill>
                    <a:srgbClr val="FFFFFF"/>
                  </a:solidFill>
                  <a:latin typeface="Helvetica"/>
                  <a:cs typeface="Helvetica"/>
                  <a:sym typeface="Helvetica"/>
                </a:rPr>
                <a:t>BGP   </a:t>
              </a:r>
            </a:p>
          </p:txBody>
        </p:sp>
        <p:sp>
          <p:nvSpPr>
            <p:cNvPr id="111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dirty="0">
                  <a:solidFill>
                    <a:srgbClr val="FFFFFF"/>
                  </a:solidFill>
                  <a:latin typeface="Helvetica"/>
                  <a:cs typeface="Helvetica"/>
                  <a:sym typeface="Helvetica"/>
                </a:rPr>
                <a:t>N1</a:t>
              </a:r>
              <a:r>
                <a:rPr sz="1200" kern="0" dirty="0">
                  <a:solidFill>
                    <a:srgbClr val="FFFFFF"/>
                  </a:solidFill>
                  <a:latin typeface="Helvetica"/>
                  <a:cs typeface="Helvetica"/>
                  <a:sym typeface="Helvetica"/>
                </a:rPr>
                <a:t>BGP   </a:t>
              </a:r>
            </a:p>
          </p:txBody>
        </p:sp>
        <p:sp>
          <p:nvSpPr>
            <p:cNvPr id="1113"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14" name="Circle"/>
            <p:cNvSpPr/>
            <p:nvPr/>
          </p:nvSpPr>
          <p:spPr>
            <a:xfrm>
              <a:off x="2653654" y="3972914"/>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15"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16"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17"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18" name="Circle"/>
            <p:cNvSpPr/>
            <p:nvPr/>
          </p:nvSpPr>
          <p:spPr>
            <a:xfrm>
              <a:off x="3848177" y="2349537"/>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19"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20"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21"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22" name="Circle"/>
            <p:cNvSpPr/>
            <p:nvPr/>
          </p:nvSpPr>
          <p:spPr>
            <a:xfrm>
              <a:off x="6029331" y="470539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23"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24" name="Circle"/>
            <p:cNvSpPr/>
            <p:nvPr/>
          </p:nvSpPr>
          <p:spPr>
            <a:xfrm>
              <a:off x="4904752" y="5642853"/>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25"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26"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30" name="e4"/>
            <p:cNvSpPr/>
            <p:nvPr/>
          </p:nvSpPr>
          <p:spPr>
            <a:xfrm>
              <a:off x="7039312" y="4871746"/>
              <a:ext cx="760097" cy="559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a:solidFill>
                    <a:srgbClr val="445469"/>
                  </a:solidFill>
                  <a:latin typeface="Helvetica"/>
                  <a:cs typeface="Helvetica"/>
                  <a:sym typeface="Helvetica"/>
                </a:rPr>
                <a:t>e4  </a:t>
              </a:r>
            </a:p>
          </p:txBody>
        </p:sp>
        <p:sp>
          <p:nvSpPr>
            <p:cNvPr id="1138" name="in4"/>
            <p:cNvSpPr/>
            <p:nvPr/>
          </p:nvSpPr>
          <p:spPr>
            <a:xfrm>
              <a:off x="5860928" y="4906129"/>
              <a:ext cx="849174" cy="5591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a:solidFill>
                    <a:srgbClr val="445469"/>
                  </a:solidFill>
                  <a:latin typeface="Helvetica"/>
                  <a:cs typeface="Helvetica"/>
                  <a:sym typeface="Helvetica"/>
                </a:rPr>
                <a:t>in4  </a:t>
              </a:r>
            </a:p>
          </p:txBody>
        </p:sp>
      </p:grpSp>
      <p:grpSp>
        <p:nvGrpSpPr>
          <p:cNvPr id="1144" name="Group"/>
          <p:cNvGrpSpPr/>
          <p:nvPr/>
        </p:nvGrpSpPr>
        <p:grpSpPr>
          <a:xfrm>
            <a:off x="4435367" y="1646800"/>
            <a:ext cx="4274185" cy="1804340"/>
            <a:chOff x="1" y="-145449"/>
            <a:chExt cx="7860120" cy="3608679"/>
          </a:xfrm>
        </p:grpSpPr>
        <p:sp>
          <p:nvSpPr>
            <p:cNvPr id="1142" name="Rectangle"/>
            <p:cNvSpPr/>
            <p:nvPr/>
          </p:nvSpPr>
          <p:spPr>
            <a:xfrm>
              <a:off x="1" y="0"/>
              <a:ext cx="7860120" cy="3377184"/>
            </a:xfrm>
            <a:prstGeom prst="rect">
              <a:avLst/>
            </a:prstGeom>
            <a:solidFill>
              <a:srgbClr val="FFFFFF"/>
            </a:solidFill>
            <a:ln w="76200" cap="flat">
              <a:solidFill>
                <a:schemeClr val="accent5">
                  <a:lumOff val="-6784"/>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43" name="ip prefix_list L deny 192.168.0.0/16 le 32…"/>
            <p:cNvSpPr/>
            <p:nvPr/>
          </p:nvSpPr>
          <p:spPr>
            <a:xfrm>
              <a:off x="92967" y="-145449"/>
              <a:ext cx="7767154" cy="36086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spAutoFit/>
            </a:bodyPr>
            <a:lstStyle/>
            <a:p>
              <a:pPr algn="just" defTabSz="228600" hangingPunct="0">
                <a:lnSpc>
                  <a:spcPts val="2800"/>
                </a:lnSpc>
                <a:defRPr>
                  <a:solidFill>
                    <a:srgbClr val="000000"/>
                  </a:solidFill>
                  <a:latin typeface="Gill Sans"/>
                  <a:ea typeface="Gill Sans"/>
                  <a:cs typeface="Gill Sans"/>
                  <a:sym typeface="Gill Sans"/>
                </a:defRPr>
              </a:pPr>
              <a:r>
                <a:rPr kern="0" dirty="0">
                  <a:solidFill>
                    <a:srgbClr val="000000"/>
                  </a:solidFill>
                  <a:latin typeface="Helvetica" charset="0"/>
                  <a:ea typeface="Helvetica" charset="0"/>
                  <a:cs typeface="Helvetica" charset="0"/>
                  <a:sym typeface="Gill Sans"/>
                </a:rPr>
                <a:t>ip prefix_list L deny 192.168.0.0/16 le 32</a:t>
              </a:r>
            </a:p>
            <a:p>
              <a:pPr algn="just" defTabSz="228600" hangingPunct="0">
                <a:lnSpc>
                  <a:spcPts val="2800"/>
                </a:lnSpc>
                <a:defRPr>
                  <a:solidFill>
                    <a:srgbClr val="000000"/>
                  </a:solidFill>
                  <a:latin typeface="Gill Sans"/>
                  <a:ea typeface="Gill Sans"/>
                  <a:cs typeface="Gill Sans"/>
                  <a:sym typeface="Gill Sans"/>
                </a:defRPr>
              </a:pPr>
              <a:r>
                <a:rPr kern="0" dirty="0">
                  <a:solidFill>
                    <a:srgbClr val="000000"/>
                  </a:solidFill>
                  <a:latin typeface="Helvetica" charset="0"/>
                  <a:ea typeface="Helvetica" charset="0"/>
                  <a:cs typeface="Helvetica" charset="0"/>
                  <a:sym typeface="Gill Sans"/>
                </a:rPr>
                <a:t>ip prefix_list L allow</a:t>
              </a:r>
            </a:p>
            <a:p>
              <a:pPr algn="just" defTabSz="228600" hangingPunct="0">
                <a:lnSpc>
                  <a:spcPts val="2800"/>
                </a:lnSpc>
                <a:defRPr>
                  <a:solidFill>
                    <a:srgbClr val="000000"/>
                  </a:solidFill>
                  <a:latin typeface="Gill Sans"/>
                  <a:ea typeface="Gill Sans"/>
                  <a:cs typeface="Gill Sans"/>
                  <a:sym typeface="Gill Sans"/>
                </a:defRPr>
              </a:pPr>
              <a:r>
                <a:rPr kern="0" dirty="0">
                  <a:solidFill>
                    <a:srgbClr val="000000"/>
                  </a:solidFill>
                  <a:latin typeface="Helvetica" charset="0"/>
                  <a:ea typeface="Helvetica" charset="0"/>
                  <a:cs typeface="Helvetica" charset="0"/>
                  <a:sym typeface="Gill Sans"/>
                </a:rPr>
                <a:t>route-map R1_Import_From_R2 10</a:t>
              </a:r>
            </a:p>
            <a:p>
              <a:pPr algn="just" defTabSz="228600" hangingPunct="0">
                <a:lnSpc>
                  <a:spcPts val="2800"/>
                </a:lnSpc>
                <a:defRPr>
                  <a:solidFill>
                    <a:srgbClr val="000000"/>
                  </a:solidFill>
                  <a:latin typeface="Gill Sans"/>
                  <a:ea typeface="Gill Sans"/>
                  <a:cs typeface="Gill Sans"/>
                  <a:sym typeface="Gill Sans"/>
                </a:defRPr>
              </a:pPr>
              <a:r>
                <a:rPr kern="0" dirty="0">
                  <a:solidFill>
                    <a:srgbClr val="000000"/>
                  </a:solidFill>
                  <a:latin typeface="Helvetica" charset="0"/>
                  <a:ea typeface="Helvetica" charset="0"/>
                  <a:cs typeface="Helvetica" charset="0"/>
                  <a:sym typeface="Gill Sans"/>
                </a:rPr>
                <a:t>  match ip address prefix-list L</a:t>
              </a:r>
            </a:p>
            <a:p>
              <a:pPr algn="just" defTabSz="228600" hangingPunct="0">
                <a:lnSpc>
                  <a:spcPts val="2800"/>
                </a:lnSpc>
                <a:defRPr>
                  <a:solidFill>
                    <a:srgbClr val="000000"/>
                  </a:solidFill>
                  <a:latin typeface="Gill Sans"/>
                  <a:ea typeface="Gill Sans"/>
                  <a:cs typeface="Gill Sans"/>
                  <a:sym typeface="Gill Sans"/>
                </a:defRPr>
              </a:pPr>
              <a:r>
                <a:rPr kern="0" dirty="0">
                  <a:solidFill>
                    <a:srgbClr val="000000"/>
                  </a:solidFill>
                  <a:latin typeface="Helvetica" charset="0"/>
                  <a:ea typeface="Helvetica" charset="0"/>
                  <a:cs typeface="Helvetica" charset="0"/>
                  <a:sym typeface="Gill Sans"/>
                </a:rPr>
                <a:t>  set local-preference 120</a:t>
              </a:r>
            </a:p>
          </p:txBody>
        </p:sp>
      </p:grpSp>
      <p:sp>
        <p:nvSpPr>
          <p:cNvPr id="1145" name="R1 BGP import filter from R2"/>
          <p:cNvSpPr/>
          <p:nvPr/>
        </p:nvSpPr>
        <p:spPr>
          <a:xfrm>
            <a:off x="4400092" y="1242259"/>
            <a:ext cx="3962303"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R1 BGP import filter from R2</a:t>
            </a:r>
          </a:p>
        </p:txBody>
      </p:sp>
      <p:sp>
        <p:nvSpPr>
          <p:cNvPr id="1146" name="Shape"/>
          <p:cNvSpPr/>
          <p:nvPr/>
        </p:nvSpPr>
        <p:spPr>
          <a:xfrm rot="3937094" flipH="1">
            <a:off x="8812508" y="2540701"/>
            <a:ext cx="1101417" cy="747673"/>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22860" rIns="22860" anchor="ctr"/>
          <a:lstStyle/>
          <a:p>
            <a:pPr defTabSz="914217" hangingPunct="0">
              <a:defRPr>
                <a:solidFill>
                  <a:srgbClr val="FFFFFF"/>
                </a:solidFill>
              </a:defRPr>
            </a:pPr>
            <a:endParaRPr kern="0">
              <a:solidFill>
                <a:srgbClr val="FFFFFF"/>
              </a:solidFill>
              <a:latin typeface="Helvetica"/>
              <a:cs typeface="Helvetica"/>
              <a:sym typeface="Helvetica"/>
            </a:endParaRPr>
          </a:p>
        </p:txBody>
      </p:sp>
      <p:sp>
        <p:nvSpPr>
          <p:cNvPr id="1147" name="if e4.valid ∧ failed_R1_R2 = 0 then     if ¬ (FBM(e4.prefix, 192.168.0.0, 16) ∧…"/>
          <p:cNvSpPr/>
          <p:nvPr/>
        </p:nvSpPr>
        <p:spPr>
          <a:xfrm>
            <a:off x="8033117" y="3654355"/>
            <a:ext cx="4362397" cy="3514971"/>
          </a:xfrm>
          <a:prstGeom prst="rect">
            <a:avLst/>
          </a:prstGeom>
          <a:ln w="12700">
            <a:miter lim="400000"/>
          </a:ln>
          <a:extLst>
            <a:ext uri="{C572A759-6A51-4108-AA02-DFA0A04FC94B}">
              <ma14:wrappingTextBoxFlag xmlns="" xmlns:ma14="http://schemas.microsoft.com/office/mac/drawingml/2011/main" val="1"/>
            </a:ext>
          </a:extLst>
        </p:spPr>
        <p:txBody>
          <a:bodyPr lIns="22860" rIns="22860"/>
          <a:lstStyle/>
          <a:p>
            <a:pPr defTabSz="228600" hangingPunct="0">
              <a:lnSpc>
                <a:spcPct val="90000"/>
              </a:lnSpc>
              <a:spcBef>
                <a:spcPts val="600"/>
              </a:spcBef>
              <a:defRPr sz="3400">
                <a:solidFill>
                  <a:srgbClr val="000000"/>
                </a:solidFill>
                <a:latin typeface="Times"/>
                <a:ea typeface="Times"/>
                <a:cs typeface="Times"/>
                <a:sym typeface="Times"/>
              </a:defRPr>
            </a:pPr>
            <a:r>
              <a:rPr sz="1700" b="1" kern="0" dirty="0">
                <a:solidFill>
                  <a:srgbClr val="000000"/>
                </a:solidFill>
                <a:latin typeface="Helvetica" charset="0"/>
                <a:ea typeface="Helvetica" charset="0"/>
                <a:cs typeface="Helvetica" charset="0"/>
                <a:sym typeface="Times"/>
              </a:rPr>
              <a:t>if</a:t>
            </a:r>
            <a:r>
              <a:rPr sz="1700" kern="0" dirty="0">
                <a:solidFill>
                  <a:srgbClr val="000000"/>
                </a:solidFill>
                <a:latin typeface="Helvetica" charset="0"/>
                <a:ea typeface="Helvetica" charset="0"/>
                <a:cs typeface="Helvetica" charset="0"/>
                <a:sym typeface="Times"/>
              </a:rPr>
              <a:t> e</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.valid ∧ failed</a:t>
            </a:r>
            <a:r>
              <a:rPr sz="1700" kern="0" baseline="-4411" dirty="0">
                <a:solidFill>
                  <a:srgbClr val="000000"/>
                </a:solidFill>
                <a:latin typeface="Helvetica" charset="0"/>
                <a:ea typeface="Helvetica" charset="0"/>
                <a:cs typeface="Helvetica" charset="0"/>
                <a:sym typeface="Times"/>
              </a:rPr>
              <a:t>R1</a:t>
            </a:r>
            <a:r>
              <a:rPr lang="en-US" sz="1700" kern="0" baseline="-4411" dirty="0">
                <a:solidFill>
                  <a:srgbClr val="000000"/>
                </a:solidFill>
                <a:latin typeface="Helvetica" charset="0"/>
                <a:ea typeface="Helvetica" charset="0"/>
                <a:cs typeface="Helvetica" charset="0"/>
                <a:sym typeface="Times"/>
              </a:rPr>
              <a:t>,</a:t>
            </a:r>
            <a:r>
              <a:rPr sz="1700" kern="0" baseline="-4411" dirty="0">
                <a:solidFill>
                  <a:srgbClr val="000000"/>
                </a:solidFill>
                <a:latin typeface="Helvetica" charset="0"/>
                <a:ea typeface="Helvetica" charset="0"/>
                <a:cs typeface="Helvetica" charset="0"/>
                <a:sym typeface="Times"/>
              </a:rPr>
              <a:t>R2 </a:t>
            </a:r>
            <a:r>
              <a:rPr sz="1700" kern="0" dirty="0">
                <a:solidFill>
                  <a:srgbClr val="000000"/>
                </a:solidFill>
                <a:latin typeface="Helvetica" charset="0"/>
                <a:ea typeface="Helvetica" charset="0"/>
                <a:cs typeface="Helvetica" charset="0"/>
                <a:sym typeface="Times"/>
              </a:rPr>
              <a:t>= 0 </a:t>
            </a:r>
            <a:r>
              <a:rPr sz="1700" b="1" kern="0" dirty="0">
                <a:solidFill>
                  <a:srgbClr val="000000"/>
                </a:solidFill>
                <a:latin typeface="Helvetica" charset="0"/>
                <a:ea typeface="Helvetica" charset="0"/>
                <a:cs typeface="Helvetica" charset="0"/>
                <a:sym typeface="Times"/>
              </a:rPr>
              <a:t>then</a:t>
            </a:r>
            <a:br>
              <a:rPr sz="1700" kern="0" dirty="0">
                <a:solidFill>
                  <a:srgbClr val="000000"/>
                </a:solidFill>
                <a:latin typeface="Helvetica" charset="0"/>
                <a:ea typeface="Helvetica" charset="0"/>
                <a:cs typeface="Helvetica" charset="0"/>
                <a:sym typeface="Times"/>
              </a:rPr>
            </a:br>
            <a:r>
              <a:rPr sz="1700" kern="0" dirty="0">
                <a:solidFill>
                  <a:srgbClr val="000000"/>
                </a:solidFill>
                <a:latin typeface="Helvetica" charset="0"/>
                <a:ea typeface="Helvetica" charset="0"/>
                <a:cs typeface="Helvetica" charset="0"/>
                <a:sym typeface="Times"/>
              </a:rPr>
              <a:t>    </a:t>
            </a:r>
            <a:r>
              <a:rPr sz="1700" b="1" kern="0" dirty="0">
                <a:solidFill>
                  <a:srgbClr val="000000"/>
                </a:solidFill>
                <a:latin typeface="Helvetica" charset="0"/>
                <a:ea typeface="Helvetica" charset="0"/>
                <a:cs typeface="Helvetica" charset="0"/>
                <a:sym typeface="Times"/>
              </a:rPr>
              <a:t>if</a:t>
            </a:r>
            <a:r>
              <a:rPr sz="1700" kern="0" dirty="0">
                <a:solidFill>
                  <a:srgbClr val="000000"/>
                </a:solidFill>
                <a:latin typeface="Helvetica" charset="0"/>
                <a:ea typeface="Helvetica" charset="0"/>
                <a:cs typeface="Helvetica" charset="0"/>
                <a:sym typeface="Times"/>
              </a:rPr>
              <a:t> ¬ (FBM(e</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.prefix, 192.168.0.0, 16) ∧</a:t>
            </a:r>
          </a:p>
          <a:p>
            <a:pPr defTabSz="228600" hangingPunct="0">
              <a:lnSpc>
                <a:spcPct val="90000"/>
              </a:lnSpc>
              <a:spcBef>
                <a:spcPts val="600"/>
              </a:spcBef>
              <a:defRPr sz="3400">
                <a:solidFill>
                  <a:srgbClr val="000000"/>
                </a:solidFill>
                <a:latin typeface="Times"/>
                <a:ea typeface="Times"/>
                <a:cs typeface="Times"/>
                <a:sym typeface="Times"/>
              </a:defRPr>
            </a:pPr>
            <a:r>
              <a:rPr sz="1700" kern="0" dirty="0">
                <a:solidFill>
                  <a:srgbClr val="000000"/>
                </a:solidFill>
                <a:latin typeface="Helvetica" charset="0"/>
                <a:ea typeface="Helvetica" charset="0"/>
                <a:cs typeface="Helvetica" charset="0"/>
                <a:sym typeface="Times"/>
              </a:rPr>
              <a:t>            16 ≤ e</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.prefixLen ≤ 32) </a:t>
            </a:r>
            <a:r>
              <a:rPr sz="1700" b="1" kern="0" dirty="0">
                <a:solidFill>
                  <a:srgbClr val="000000"/>
                </a:solidFill>
                <a:latin typeface="Helvetica" charset="0"/>
                <a:ea typeface="Helvetica" charset="0"/>
                <a:cs typeface="Helvetica" charset="0"/>
                <a:sym typeface="Times"/>
              </a:rPr>
              <a:t>then</a:t>
            </a:r>
            <a:r>
              <a:rPr sz="1700" kern="0" dirty="0">
                <a:solidFill>
                  <a:srgbClr val="000000"/>
                </a:solidFill>
                <a:latin typeface="Helvetica" charset="0"/>
                <a:ea typeface="Helvetica" charset="0"/>
                <a:cs typeface="Helvetica" charset="0"/>
                <a:sym typeface="Times"/>
              </a:rPr>
              <a:t> </a:t>
            </a:r>
          </a:p>
          <a:p>
            <a:pPr marL="0" lvl="2" indent="228600" defTabSz="228600" hangingPunct="0">
              <a:lnSpc>
                <a:spcPct val="90000"/>
              </a:lnSpc>
              <a:spcBef>
                <a:spcPts val="600"/>
              </a:spcBef>
              <a:defRPr sz="3400">
                <a:solidFill>
                  <a:srgbClr val="000000"/>
                </a:solidFill>
                <a:latin typeface="Times"/>
                <a:ea typeface="Times"/>
                <a:cs typeface="Times"/>
                <a:sym typeface="Times"/>
              </a:defRPr>
            </a:pPr>
            <a:r>
              <a:rPr sz="1700" kern="0" dirty="0">
                <a:solidFill>
                  <a:srgbClr val="000000"/>
                </a:solidFill>
                <a:latin typeface="Helvetica" charset="0"/>
                <a:ea typeface="Helvetica" charset="0"/>
                <a:cs typeface="Helvetica" charset="0"/>
                <a:sym typeface="Times"/>
              </a:rPr>
              <a:t>            in</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.valid = true</a:t>
            </a:r>
            <a:br>
              <a:rPr sz="1700" kern="0" dirty="0">
                <a:solidFill>
                  <a:srgbClr val="000000"/>
                </a:solidFill>
                <a:latin typeface="Helvetica" charset="0"/>
                <a:ea typeface="Helvetica" charset="0"/>
                <a:cs typeface="Helvetica" charset="0"/>
                <a:sym typeface="Times"/>
              </a:rPr>
            </a:br>
            <a:r>
              <a:rPr sz="1700" kern="0" dirty="0">
                <a:solidFill>
                  <a:srgbClr val="000000"/>
                </a:solidFill>
                <a:latin typeface="Helvetica" charset="0"/>
                <a:ea typeface="Helvetica" charset="0"/>
                <a:cs typeface="Helvetica" charset="0"/>
                <a:sym typeface="Times"/>
              </a:rPr>
              <a:t>            </a:t>
            </a:r>
            <a:r>
              <a:rPr lang="en-US" sz="1700" kern="0" dirty="0">
                <a:solidFill>
                  <a:srgbClr val="000000"/>
                </a:solidFill>
                <a:latin typeface="Helvetica" charset="0"/>
                <a:ea typeface="Helvetica" charset="0"/>
                <a:cs typeface="Helvetica" charset="0"/>
                <a:sym typeface="Times"/>
              </a:rPr>
              <a:t>    </a:t>
            </a:r>
            <a:r>
              <a:rPr sz="1700" kern="0" dirty="0">
                <a:solidFill>
                  <a:srgbClr val="000000"/>
                </a:solidFill>
                <a:latin typeface="Helvetica" charset="0"/>
                <a:ea typeface="Helvetica" charset="0"/>
                <a:cs typeface="Helvetica" charset="0"/>
                <a:sym typeface="Times"/>
              </a:rPr>
              <a:t>in</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.lp = 120</a:t>
            </a:r>
            <a:br>
              <a:rPr sz="1700" kern="0" dirty="0">
                <a:solidFill>
                  <a:srgbClr val="000000"/>
                </a:solidFill>
                <a:latin typeface="Helvetica" charset="0"/>
                <a:ea typeface="Helvetica" charset="0"/>
                <a:cs typeface="Helvetica" charset="0"/>
                <a:sym typeface="Times"/>
              </a:rPr>
            </a:br>
            <a:r>
              <a:rPr sz="1700" kern="0" dirty="0">
                <a:solidFill>
                  <a:srgbClr val="000000"/>
                </a:solidFill>
                <a:latin typeface="Helvetica" charset="0"/>
                <a:ea typeface="Helvetica" charset="0"/>
                <a:cs typeface="Helvetica" charset="0"/>
                <a:sym typeface="Times"/>
              </a:rPr>
              <a:t>            </a:t>
            </a:r>
            <a:r>
              <a:rPr lang="en-US" sz="1700" kern="0" dirty="0">
                <a:solidFill>
                  <a:srgbClr val="000000"/>
                </a:solidFill>
                <a:latin typeface="Helvetica" charset="0"/>
                <a:ea typeface="Helvetica" charset="0"/>
                <a:cs typeface="Helvetica" charset="0"/>
                <a:sym typeface="Times"/>
              </a:rPr>
              <a:t>    </a:t>
            </a:r>
            <a:r>
              <a:rPr sz="1700" kern="0" dirty="0">
                <a:solidFill>
                  <a:srgbClr val="000000"/>
                </a:solidFill>
                <a:latin typeface="Helvetica" charset="0"/>
                <a:ea typeface="Helvetica" charset="0"/>
                <a:cs typeface="Helvetica" charset="0"/>
                <a:sym typeface="Times"/>
              </a:rPr>
              <a:t>in</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.prefix = e</a:t>
            </a:r>
            <a:r>
              <a:rPr sz="1700" kern="0" baseline="-4411" dirty="0">
                <a:solidFill>
                  <a:srgbClr val="000000"/>
                </a:solidFill>
                <a:latin typeface="Helvetica" charset="0"/>
                <a:ea typeface="Helvetica" charset="0"/>
                <a:cs typeface="Helvetica" charset="0"/>
                <a:sym typeface="Times"/>
              </a:rPr>
              <a:t>4 </a:t>
            </a:r>
            <a:r>
              <a:rPr sz="1700" kern="0" dirty="0">
                <a:solidFill>
                  <a:srgbClr val="000000"/>
                </a:solidFill>
                <a:latin typeface="Helvetica" charset="0"/>
                <a:ea typeface="Helvetica" charset="0"/>
                <a:cs typeface="Helvetica" charset="0"/>
                <a:sym typeface="Times"/>
              </a:rPr>
              <a:t>.prefix</a:t>
            </a:r>
          </a:p>
          <a:p>
            <a:pPr marL="0" lvl="2" indent="228600" defTabSz="228600" hangingPunct="0">
              <a:lnSpc>
                <a:spcPct val="90000"/>
              </a:lnSpc>
              <a:spcBef>
                <a:spcPts val="600"/>
              </a:spcBef>
              <a:defRPr sz="3400">
                <a:solidFill>
                  <a:srgbClr val="000000"/>
                </a:solidFill>
                <a:latin typeface="Times"/>
                <a:ea typeface="Times"/>
                <a:cs typeface="Times"/>
                <a:sym typeface="Times"/>
              </a:defRPr>
            </a:pPr>
            <a:r>
              <a:rPr sz="1700" kern="0" dirty="0">
                <a:solidFill>
                  <a:srgbClr val="000000"/>
                </a:solidFill>
                <a:latin typeface="Helvetica" charset="0"/>
                <a:ea typeface="Helvetica" charset="0"/>
                <a:cs typeface="Helvetica" charset="0"/>
                <a:sym typeface="Times"/>
              </a:rPr>
              <a:t>            in4.metric = e4.metric</a:t>
            </a:r>
          </a:p>
          <a:p>
            <a:pPr marL="0" lvl="2" indent="228600" defTabSz="228600" hangingPunct="0">
              <a:lnSpc>
                <a:spcPct val="90000"/>
              </a:lnSpc>
              <a:spcBef>
                <a:spcPts val="600"/>
              </a:spcBef>
              <a:defRPr sz="3400">
                <a:solidFill>
                  <a:srgbClr val="000000"/>
                </a:solidFill>
                <a:latin typeface="Times"/>
                <a:ea typeface="Times"/>
                <a:cs typeface="Times"/>
                <a:sym typeface="Times"/>
              </a:defRPr>
            </a:pPr>
            <a:r>
              <a:rPr sz="1700" kern="0" dirty="0">
                <a:solidFill>
                  <a:srgbClr val="000000"/>
                </a:solidFill>
                <a:latin typeface="Helvetica" charset="0"/>
                <a:ea typeface="Helvetica" charset="0"/>
                <a:cs typeface="Helvetica" charset="0"/>
                <a:sym typeface="Times"/>
              </a:rPr>
              <a:t>            in</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.prefixLen = e</a:t>
            </a:r>
            <a:r>
              <a:rPr sz="1700" kern="0" baseline="-4411" dirty="0">
                <a:solidFill>
                  <a:srgbClr val="000000"/>
                </a:solidFill>
                <a:latin typeface="Helvetica" charset="0"/>
                <a:ea typeface="Helvetica" charset="0"/>
                <a:cs typeface="Helvetica" charset="0"/>
                <a:sym typeface="Times"/>
              </a:rPr>
              <a:t>4 </a:t>
            </a:r>
            <a:r>
              <a:rPr sz="1700" kern="0" dirty="0">
                <a:solidFill>
                  <a:srgbClr val="000000"/>
                </a:solidFill>
                <a:latin typeface="Helvetica" charset="0"/>
                <a:ea typeface="Helvetica" charset="0"/>
                <a:cs typeface="Helvetica" charset="0"/>
                <a:sym typeface="Times"/>
              </a:rPr>
              <a:t>.prefixLen </a:t>
            </a:r>
            <a:endParaRPr lang="en-US" sz="1700" kern="0" dirty="0">
              <a:solidFill>
                <a:srgbClr val="000000"/>
              </a:solidFill>
              <a:latin typeface="Helvetica" charset="0"/>
              <a:ea typeface="Helvetica" charset="0"/>
              <a:cs typeface="Helvetica" charset="0"/>
              <a:sym typeface="Times"/>
            </a:endParaRPr>
          </a:p>
          <a:p>
            <a:pPr marL="0" lvl="2" indent="228600" defTabSz="228600" hangingPunct="0">
              <a:lnSpc>
                <a:spcPct val="90000"/>
              </a:lnSpc>
              <a:spcBef>
                <a:spcPts val="600"/>
              </a:spcBef>
              <a:defRPr sz="3400">
                <a:solidFill>
                  <a:srgbClr val="000000"/>
                </a:solidFill>
                <a:latin typeface="Times"/>
                <a:ea typeface="Times"/>
                <a:cs typeface="Times"/>
                <a:sym typeface="Times"/>
              </a:defRPr>
            </a:pPr>
            <a:r>
              <a:rPr lang="en-US" sz="1700" kern="0" dirty="0">
                <a:solidFill>
                  <a:srgbClr val="000000"/>
                </a:solidFill>
                <a:latin typeface="Helvetica" charset="0"/>
                <a:ea typeface="Helvetica" charset="0"/>
                <a:cs typeface="Helvetica" charset="0"/>
                <a:sym typeface="Times"/>
              </a:rPr>
              <a:t>		   </a:t>
            </a:r>
            <a:r>
              <a:rPr lang="mr-IN" sz="1700" kern="0" dirty="0">
                <a:solidFill>
                  <a:srgbClr val="000000"/>
                </a:solidFill>
                <a:latin typeface="Helvetica" charset="0"/>
                <a:ea typeface="Helvetica" charset="0"/>
                <a:cs typeface="Helvetica" charset="0"/>
                <a:sym typeface="Times"/>
              </a:rPr>
              <a:t>…</a:t>
            </a:r>
            <a:endParaRPr sz="1700" kern="0" dirty="0">
              <a:solidFill>
                <a:srgbClr val="000000"/>
              </a:solidFill>
              <a:latin typeface="Helvetica" charset="0"/>
              <a:ea typeface="Helvetica" charset="0"/>
              <a:cs typeface="Helvetica" charset="0"/>
              <a:sym typeface="Times"/>
            </a:endParaRPr>
          </a:p>
          <a:p>
            <a:pPr defTabSz="228600" hangingPunct="0">
              <a:lnSpc>
                <a:spcPct val="90000"/>
              </a:lnSpc>
              <a:spcBef>
                <a:spcPts val="600"/>
              </a:spcBef>
              <a:defRPr sz="3400">
                <a:solidFill>
                  <a:srgbClr val="000000"/>
                </a:solidFill>
                <a:latin typeface="Times"/>
                <a:ea typeface="Times"/>
                <a:cs typeface="Times"/>
                <a:sym typeface="Times"/>
              </a:defRPr>
            </a:pPr>
            <a:r>
              <a:rPr sz="1700" kern="0" dirty="0">
                <a:solidFill>
                  <a:srgbClr val="000000"/>
                </a:solidFill>
                <a:latin typeface="Helvetica" charset="0"/>
                <a:ea typeface="Helvetica" charset="0"/>
                <a:cs typeface="Helvetica" charset="0"/>
                <a:sym typeface="Times"/>
              </a:rPr>
              <a:t>    </a:t>
            </a:r>
            <a:r>
              <a:rPr sz="1700" b="1" kern="0" dirty="0">
                <a:solidFill>
                  <a:srgbClr val="000000"/>
                </a:solidFill>
                <a:latin typeface="Helvetica" charset="0"/>
                <a:ea typeface="Helvetica" charset="0"/>
                <a:cs typeface="Helvetica" charset="0"/>
                <a:sym typeface="Times"/>
              </a:rPr>
              <a:t>else</a:t>
            </a:r>
            <a:r>
              <a:rPr sz="1700" kern="0" dirty="0">
                <a:solidFill>
                  <a:srgbClr val="000000"/>
                </a:solidFill>
                <a:latin typeface="Helvetica" charset="0"/>
                <a:ea typeface="Helvetica" charset="0"/>
                <a:cs typeface="Helvetica" charset="0"/>
                <a:sym typeface="Times"/>
              </a:rPr>
              <a:t> in</a:t>
            </a:r>
            <a:r>
              <a:rPr sz="1700" kern="0" baseline="-4411" dirty="0">
                <a:solidFill>
                  <a:srgbClr val="000000"/>
                </a:solidFill>
                <a:latin typeface="Helvetica" charset="0"/>
                <a:ea typeface="Helvetica" charset="0"/>
                <a:cs typeface="Helvetica" charset="0"/>
                <a:sym typeface="Times"/>
              </a:rPr>
              <a:t>4</a:t>
            </a:r>
            <a:r>
              <a:rPr sz="1700" kern="0" dirty="0">
                <a:solidFill>
                  <a:srgbClr val="000000"/>
                </a:solidFill>
                <a:latin typeface="Helvetica" charset="0"/>
                <a:ea typeface="Helvetica" charset="0"/>
                <a:cs typeface="Helvetica" charset="0"/>
                <a:sym typeface="Times"/>
              </a:rPr>
              <a:t>.valid = false </a:t>
            </a:r>
          </a:p>
          <a:p>
            <a:pPr defTabSz="228600" hangingPunct="0">
              <a:lnSpc>
                <a:spcPct val="90000"/>
              </a:lnSpc>
              <a:spcBef>
                <a:spcPts val="600"/>
              </a:spcBef>
              <a:defRPr sz="3400">
                <a:solidFill>
                  <a:srgbClr val="000000"/>
                </a:solidFill>
                <a:latin typeface="Times"/>
                <a:ea typeface="Times"/>
                <a:cs typeface="Times"/>
                <a:sym typeface="Times"/>
              </a:defRPr>
            </a:pPr>
            <a:r>
              <a:rPr sz="1700" b="1" kern="0" dirty="0">
                <a:solidFill>
                  <a:srgbClr val="000000"/>
                </a:solidFill>
                <a:latin typeface="Helvetica" charset="0"/>
                <a:ea typeface="Helvetica" charset="0"/>
                <a:cs typeface="Helvetica" charset="0"/>
                <a:sym typeface="Times"/>
              </a:rPr>
              <a:t>else</a:t>
            </a:r>
            <a:r>
              <a:rPr sz="1700" kern="0" dirty="0">
                <a:solidFill>
                  <a:srgbClr val="000000"/>
                </a:solidFill>
                <a:latin typeface="Helvetica" charset="0"/>
                <a:ea typeface="Helvetica" charset="0"/>
                <a:cs typeface="Helvetica" charset="0"/>
                <a:sym typeface="Times"/>
              </a:rPr>
              <a:t> in</a:t>
            </a:r>
            <a:r>
              <a:rPr sz="1700" kern="0" baseline="-4411" dirty="0">
                <a:solidFill>
                  <a:srgbClr val="000000"/>
                </a:solidFill>
                <a:latin typeface="Helvetica" charset="0"/>
                <a:ea typeface="Helvetica" charset="0"/>
                <a:cs typeface="Helvetica" charset="0"/>
                <a:sym typeface="Times"/>
              </a:rPr>
              <a:t>4 </a:t>
            </a:r>
            <a:r>
              <a:rPr sz="1700" kern="0" dirty="0">
                <a:solidFill>
                  <a:srgbClr val="000000"/>
                </a:solidFill>
                <a:latin typeface="Helvetica" charset="0"/>
                <a:ea typeface="Helvetica" charset="0"/>
                <a:cs typeface="Helvetica" charset="0"/>
                <a:sym typeface="Times"/>
              </a:rPr>
              <a:t>.valid = false</a:t>
            </a:r>
          </a:p>
        </p:txBody>
      </p:sp>
      <p:sp>
        <p:nvSpPr>
          <p:cNvPr id="61" name="R1 BGP import filter from R2"/>
          <p:cNvSpPr/>
          <p:nvPr/>
        </p:nvSpPr>
        <p:spPr>
          <a:xfrm>
            <a:off x="5189607" y="3661389"/>
            <a:ext cx="2157322" cy="353943"/>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1700" b="1" kern="0" dirty="0">
                <a:solidFill>
                  <a:srgbClr val="BD392F">
                    <a:lumMod val="60000"/>
                    <a:lumOff val="40000"/>
                  </a:srgbClr>
                </a:solidFill>
                <a:latin typeface="Helvetica"/>
                <a:cs typeface="Helvetica"/>
                <a:sym typeface="Helvetica"/>
              </a:rPr>
              <a:t>If R2 exports a route</a:t>
            </a:r>
            <a:endParaRPr sz="1700" b="1" kern="0" dirty="0">
              <a:solidFill>
                <a:srgbClr val="BD392F">
                  <a:lumMod val="60000"/>
                  <a:lumOff val="40000"/>
                </a:srgbClr>
              </a:solidFill>
              <a:latin typeface="Helvetica"/>
              <a:cs typeface="Helvetica"/>
              <a:sym typeface="Helvetica"/>
            </a:endParaRPr>
          </a:p>
        </p:txBody>
      </p:sp>
      <p:sp>
        <p:nvSpPr>
          <p:cNvPr id="62" name="R1 BGP import filter from R2"/>
          <p:cNvSpPr/>
          <p:nvPr/>
        </p:nvSpPr>
        <p:spPr>
          <a:xfrm>
            <a:off x="5115369" y="4045839"/>
            <a:ext cx="2836995" cy="353943"/>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1700" b="1" kern="0" dirty="0">
                <a:solidFill>
                  <a:srgbClr val="BD392F">
                    <a:lumMod val="60000"/>
                    <a:lumOff val="40000"/>
                  </a:srgbClr>
                </a:solidFill>
                <a:latin typeface="Helvetica"/>
                <a:cs typeface="Helvetica"/>
                <a:sym typeface="Helvetica"/>
              </a:rPr>
              <a:t>If it passes the import filter</a:t>
            </a:r>
            <a:endParaRPr sz="1700" b="1" kern="0" dirty="0">
              <a:solidFill>
                <a:srgbClr val="BD392F">
                  <a:lumMod val="60000"/>
                  <a:lumOff val="40000"/>
                </a:srgbClr>
              </a:solidFill>
              <a:latin typeface="Helvetica"/>
              <a:cs typeface="Helvetica"/>
              <a:sym typeface="Helvetica"/>
            </a:endParaRPr>
          </a:p>
        </p:txBody>
      </p:sp>
      <p:sp>
        <p:nvSpPr>
          <p:cNvPr id="63" name="R1 BGP import filter from R2"/>
          <p:cNvSpPr/>
          <p:nvPr/>
        </p:nvSpPr>
        <p:spPr>
          <a:xfrm>
            <a:off x="5070901" y="4787415"/>
            <a:ext cx="2558073" cy="615553"/>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1700" b="1" kern="0" dirty="0">
                <a:solidFill>
                  <a:srgbClr val="BD392F">
                    <a:lumMod val="60000"/>
                    <a:lumOff val="40000"/>
                  </a:srgbClr>
                </a:solidFill>
                <a:latin typeface="Helvetica"/>
                <a:cs typeface="Helvetica"/>
                <a:sym typeface="Helvetica"/>
              </a:rPr>
              <a:t>Then R1 has the same </a:t>
            </a:r>
          </a:p>
          <a:p>
            <a:pPr defTabSz="914217" hangingPunct="0"/>
            <a:r>
              <a:rPr lang="en-US" sz="1700" b="1" kern="0" dirty="0">
                <a:solidFill>
                  <a:srgbClr val="BD392F">
                    <a:lumMod val="60000"/>
                    <a:lumOff val="40000"/>
                  </a:srgbClr>
                </a:solidFill>
                <a:latin typeface="Helvetica"/>
                <a:cs typeface="Helvetica"/>
                <a:sym typeface="Helvetica"/>
              </a:rPr>
              <a:t>route with local-</a:t>
            </a:r>
            <a:r>
              <a:rPr lang="en-US" sz="1700" b="1" kern="0" dirty="0" err="1">
                <a:solidFill>
                  <a:srgbClr val="BD392F">
                    <a:lumMod val="60000"/>
                    <a:lumOff val="40000"/>
                  </a:srgbClr>
                </a:solidFill>
                <a:latin typeface="Helvetica"/>
                <a:cs typeface="Helvetica"/>
                <a:sym typeface="Helvetica"/>
              </a:rPr>
              <a:t>pref</a:t>
            </a:r>
            <a:r>
              <a:rPr lang="en-US" sz="1700" b="1" kern="0" dirty="0">
                <a:solidFill>
                  <a:srgbClr val="BD392F">
                    <a:lumMod val="60000"/>
                    <a:lumOff val="40000"/>
                  </a:srgbClr>
                </a:solidFill>
                <a:latin typeface="Helvetica"/>
                <a:cs typeface="Helvetica"/>
                <a:sym typeface="Helvetica"/>
              </a:rPr>
              <a:t> 120</a:t>
            </a:r>
          </a:p>
        </p:txBody>
      </p:sp>
      <p:sp>
        <p:nvSpPr>
          <p:cNvPr id="2" name="Rectangle 1"/>
          <p:cNvSpPr/>
          <p:nvPr/>
        </p:nvSpPr>
        <p:spPr>
          <a:xfrm>
            <a:off x="8230842" y="3616936"/>
            <a:ext cx="2359650" cy="32316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914217" hangingPunct="0"/>
            <a:endParaRPr lang="en-US" kern="0">
              <a:solidFill>
                <a:srgbClr val="445469"/>
              </a:solidFill>
              <a:latin typeface="Helvetica"/>
              <a:cs typeface="Helvetica"/>
              <a:sym typeface="Helvetica"/>
            </a:endParaRPr>
          </a:p>
        </p:txBody>
      </p:sp>
      <p:sp>
        <p:nvSpPr>
          <p:cNvPr id="65" name="Rectangle 64"/>
          <p:cNvSpPr/>
          <p:nvPr/>
        </p:nvSpPr>
        <p:spPr>
          <a:xfrm>
            <a:off x="8464926" y="3971872"/>
            <a:ext cx="3322239" cy="435319"/>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914217" hangingPunct="0"/>
            <a:endParaRPr lang="en-US" kern="0">
              <a:solidFill>
                <a:srgbClr val="445469"/>
              </a:solidFill>
              <a:latin typeface="Helvetica"/>
              <a:cs typeface="Helvetica"/>
              <a:sym typeface="Helvetica"/>
            </a:endParaRPr>
          </a:p>
        </p:txBody>
      </p:sp>
      <p:sp>
        <p:nvSpPr>
          <p:cNvPr id="66" name="Rectangle 65"/>
          <p:cNvSpPr/>
          <p:nvPr/>
        </p:nvSpPr>
        <p:spPr>
          <a:xfrm>
            <a:off x="8464926" y="5027388"/>
            <a:ext cx="3299944" cy="32316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914217" hangingPunct="0"/>
            <a:endParaRPr lang="en-US" kern="0">
              <a:solidFill>
                <a:srgbClr val="445469"/>
              </a:solidFill>
              <a:latin typeface="Helvetica"/>
              <a:cs typeface="Helvetica"/>
              <a:sym typeface="Helvetica"/>
            </a:endParaRPr>
          </a:p>
        </p:txBody>
      </p:sp>
      <p:sp>
        <p:nvSpPr>
          <p:cNvPr id="67" name="R1 BGP import filter from R2"/>
          <p:cNvSpPr/>
          <p:nvPr/>
        </p:nvSpPr>
        <p:spPr>
          <a:xfrm>
            <a:off x="9637555" y="2385033"/>
            <a:ext cx="2115644"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2400" kern="0" dirty="0">
                <a:solidFill>
                  <a:srgbClr val="445469"/>
                </a:solidFill>
                <a:latin typeface="Helvetica"/>
                <a:cs typeface="Helvetica"/>
                <a:sym typeface="Helvetica"/>
              </a:rPr>
              <a:t>SMT constraint</a:t>
            </a:r>
          </a:p>
        </p:txBody>
      </p:sp>
      <p:sp>
        <p:nvSpPr>
          <p:cNvPr id="68" name="Rectangle 67"/>
          <p:cNvSpPr/>
          <p:nvPr/>
        </p:nvSpPr>
        <p:spPr>
          <a:xfrm>
            <a:off x="7981692" y="6309498"/>
            <a:ext cx="2345355" cy="32316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914217" hangingPunct="0"/>
            <a:endParaRPr lang="en-US" kern="0">
              <a:solidFill>
                <a:srgbClr val="445469"/>
              </a:solidFill>
              <a:latin typeface="Helvetica"/>
              <a:cs typeface="Helvetica"/>
              <a:sym typeface="Helvetica"/>
            </a:endParaRPr>
          </a:p>
        </p:txBody>
      </p:sp>
      <p:sp>
        <p:nvSpPr>
          <p:cNvPr id="69" name="R1 BGP import filter from R2"/>
          <p:cNvSpPr/>
          <p:nvPr/>
        </p:nvSpPr>
        <p:spPr>
          <a:xfrm>
            <a:off x="5189607" y="6136050"/>
            <a:ext cx="2534027" cy="615553"/>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1700" b="1" kern="0" dirty="0">
                <a:solidFill>
                  <a:srgbClr val="BD392F">
                    <a:lumMod val="60000"/>
                    <a:lumOff val="40000"/>
                  </a:srgbClr>
                </a:solidFill>
                <a:latin typeface="Helvetica"/>
                <a:cs typeface="Helvetica"/>
                <a:sym typeface="Helvetica"/>
              </a:rPr>
              <a:t>Otherwise, R1 does not </a:t>
            </a:r>
          </a:p>
          <a:p>
            <a:pPr defTabSz="914217" hangingPunct="0"/>
            <a:r>
              <a:rPr lang="en-US" sz="1700" b="1" kern="0" dirty="0">
                <a:solidFill>
                  <a:srgbClr val="BD392F">
                    <a:lumMod val="60000"/>
                    <a:lumOff val="40000"/>
                  </a:srgbClr>
                </a:solidFill>
                <a:latin typeface="Helvetica"/>
                <a:cs typeface="Helvetica"/>
                <a:sym typeface="Helvetica"/>
              </a:rPr>
              <a:t>have a route from R2</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animBg="1"/>
      <p:bldP spid="1147" grpId="0" animBg="1"/>
      <p:bldP spid="61" grpId="0" animBg="1"/>
      <p:bldP spid="62" grpId="0" animBg="1"/>
      <p:bldP spid="63" grpId="0" animBg="1"/>
      <p:bldP spid="2" grpId="0" animBg="1"/>
      <p:bldP spid="65" grpId="0" animBg="1"/>
      <p:bldP spid="66" grpId="0" animBg="1"/>
      <p:bldP spid="67" grpId="0" animBg="1"/>
      <p:bldP spid="68"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13</a:t>
            </a:fld>
            <a:endParaRPr kern="0"/>
          </a:p>
        </p:txBody>
      </p:sp>
      <p:sp>
        <p:nvSpPr>
          <p:cNvPr id="1150" name="Rectangle"/>
          <p:cNvSpPr/>
          <p:nvPr/>
        </p:nvSpPr>
        <p:spPr>
          <a:xfrm>
            <a:off x="373830" y="1312109"/>
            <a:ext cx="3512063" cy="612059"/>
          </a:xfrm>
          <a:prstGeom prst="rect">
            <a:avLst/>
          </a:prstGeom>
          <a:solidFill>
            <a:srgbClr val="1DA185"/>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151" name="Shape"/>
          <p:cNvSpPr/>
          <p:nvPr/>
        </p:nvSpPr>
        <p:spPr>
          <a:xfrm>
            <a:off x="3288323" y="1523056"/>
            <a:ext cx="605470" cy="4279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152"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153" name="Decision Process"/>
          <p:cNvSpPr/>
          <p:nvPr/>
        </p:nvSpPr>
        <p:spPr>
          <a:xfrm>
            <a:off x="769015" y="1409997"/>
            <a:ext cx="2708993" cy="492482"/>
          </a:xfrm>
          <a:prstGeom prst="rect">
            <a:avLst/>
          </a:prstGeom>
          <a:ln w="12700">
            <a:miter lim="400000"/>
          </a:ln>
          <a:extLst>
            <a:ext uri="{C572A759-6A51-4108-AA02-DFA0A04FC94B}">
              <ma14:wrappingTextBoxFlag xmlns="" xmlns:ma14="http://schemas.microsoft.com/office/mac/drawingml/2011/main" val="1"/>
            </a:ext>
          </a:extLst>
        </p:spPr>
        <p:txBody>
          <a:bodyPr lIns="54855" tIns="54855" rIns="54855" bIns="54855"/>
          <a:lstStyle>
            <a:lvl1pPr>
              <a:lnSpc>
                <a:spcPct val="110000"/>
              </a:lnSpc>
              <a:defRPr sz="4000">
                <a:solidFill>
                  <a:srgbClr val="FFFFFF"/>
                </a:solidFill>
              </a:defRPr>
            </a:lvl1pPr>
          </a:lstStyle>
          <a:p>
            <a:pPr defTabSz="914217" hangingPunct="0"/>
            <a:r>
              <a:rPr sz="2000" kern="0">
                <a:latin typeface="Helvetica"/>
                <a:cs typeface="Helvetica"/>
                <a:sym typeface="Helvetica"/>
              </a:rPr>
              <a:t>Decision Process</a:t>
            </a:r>
          </a:p>
        </p:txBody>
      </p:sp>
      <p:sp>
        <p:nvSpPr>
          <p:cNvPr id="1154" name="5"/>
          <p:cNvSpPr/>
          <p:nvPr/>
        </p:nvSpPr>
        <p:spPr>
          <a:xfrm>
            <a:off x="3505240" y="1453370"/>
            <a:ext cx="295523" cy="492482"/>
          </a:xfrm>
          <a:prstGeom prst="rect">
            <a:avLst/>
          </a:prstGeom>
          <a:ln w="12700">
            <a:miter lim="400000"/>
          </a:ln>
          <a:extLst>
            <a:ext uri="{C572A759-6A51-4108-AA02-DFA0A04FC94B}">
              <ma14:wrappingTextBoxFlag xmlns="" xmlns:ma14="http://schemas.microsoft.com/office/mac/drawingml/2011/main" val="1"/>
            </a:ext>
          </a:extLst>
        </p:spPr>
        <p:txBody>
          <a:bodyPr lIns="45711" tIns="45711" rIns="45711" bIns="45711"/>
          <a:lstStyle>
            <a:lvl1pPr algn="r">
              <a:defRPr sz="6400" b="1">
                <a:latin typeface="Arial"/>
                <a:ea typeface="Arial"/>
                <a:cs typeface="Arial"/>
                <a:sym typeface="Arial"/>
              </a:defRPr>
            </a:lvl1pPr>
          </a:lstStyle>
          <a:p>
            <a:pPr defTabSz="914217" hangingPunct="0"/>
            <a:r>
              <a:rPr sz="3200" kern="0">
                <a:solidFill>
                  <a:srgbClr val="445469"/>
                </a:solidFill>
              </a:rPr>
              <a:t>5</a:t>
            </a:r>
          </a:p>
        </p:txBody>
      </p:sp>
      <p:sp>
        <p:nvSpPr>
          <p:cNvPr id="1155" name="Group"/>
          <p:cNvSpPr/>
          <p:nvPr/>
        </p:nvSpPr>
        <p:spPr>
          <a:xfrm>
            <a:off x="3752564" y="241508"/>
            <a:ext cx="4690066"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sz="4400" kern="0">
                <a:solidFill>
                  <a:srgbClr val="445469"/>
                </a:solidFill>
              </a:rPr>
              <a:t>Running Example</a:t>
            </a:r>
          </a:p>
        </p:txBody>
      </p:sp>
      <p:grpSp>
        <p:nvGrpSpPr>
          <p:cNvPr id="1201" name="Group"/>
          <p:cNvGrpSpPr/>
          <p:nvPr/>
        </p:nvGrpSpPr>
        <p:grpSpPr>
          <a:xfrm>
            <a:off x="39101" y="2275947"/>
            <a:ext cx="4543121" cy="4149368"/>
            <a:chOff x="0" y="0"/>
            <a:chExt cx="9086240" cy="8298734"/>
          </a:xfrm>
        </p:grpSpPr>
        <p:sp>
          <p:nvSpPr>
            <p:cNvPr id="115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5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5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5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6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6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62"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6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164"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BGP   </a:t>
              </a:r>
            </a:p>
          </p:txBody>
        </p:sp>
        <p:sp>
          <p:nvSpPr>
            <p:cNvPr id="1165"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66"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67"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68"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69" name="R1CON"/>
            <p:cNvSpPr/>
            <p:nvPr/>
          </p:nvSpPr>
          <p:spPr>
            <a:xfrm>
              <a:off x="110021" y="3791854"/>
              <a:ext cx="1477591"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CON   </a:t>
              </a:r>
            </a:p>
          </p:txBody>
        </p:sp>
        <p:sp>
          <p:nvSpPr>
            <p:cNvPr id="1170"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OSPF   </a:t>
              </a:r>
            </a:p>
          </p:txBody>
        </p:sp>
        <p:sp>
          <p:nvSpPr>
            <p:cNvPr id="1171"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R2</a:t>
              </a:r>
              <a:r>
                <a:rPr sz="1200" kern="0">
                  <a:solidFill>
                    <a:srgbClr val="FFFFFF"/>
                  </a:solidFill>
                  <a:latin typeface="Helvetica"/>
                  <a:cs typeface="Helvetica"/>
                  <a:sym typeface="Helvetica"/>
                </a:rPr>
                <a:t>BGP   </a:t>
              </a:r>
            </a:p>
          </p:txBody>
        </p:sp>
        <p:sp>
          <p:nvSpPr>
            <p:cNvPr id="1172" name="N1BGP"/>
            <p:cNvSpPr/>
            <p:nvPr/>
          </p:nvSpPr>
          <p:spPr>
            <a:xfrm>
              <a:off x="3867564" y="416540"/>
              <a:ext cx="1443395" cy="6147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N1</a:t>
              </a:r>
              <a:r>
                <a:rPr sz="1200" kern="0">
                  <a:solidFill>
                    <a:srgbClr val="FFFFFF"/>
                  </a:solidFill>
                  <a:latin typeface="Helvetica"/>
                  <a:cs typeface="Helvetica"/>
                  <a:sym typeface="Helvetica"/>
                </a:rPr>
                <a:t>BGP   </a:t>
              </a:r>
            </a:p>
          </p:txBody>
        </p:sp>
        <p:sp>
          <p:nvSpPr>
            <p:cNvPr id="1173"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74" name="Circle"/>
            <p:cNvSpPr/>
            <p:nvPr/>
          </p:nvSpPr>
          <p:spPr>
            <a:xfrm>
              <a:off x="2653654" y="3972914"/>
              <a:ext cx="289574"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BD392F">
                    <a:lumMod val="60000"/>
                    <a:lumOff val="40000"/>
                  </a:srgbClr>
                </a:solidFill>
                <a:latin typeface="Helvetica"/>
                <a:cs typeface="Helvetica"/>
                <a:sym typeface="Helvetica"/>
              </a:endParaRPr>
            </a:p>
          </p:txBody>
        </p:sp>
        <p:sp>
          <p:nvSpPr>
            <p:cNvPr id="1175"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76"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77"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78" name="Circle"/>
            <p:cNvSpPr/>
            <p:nvPr/>
          </p:nvSpPr>
          <p:spPr>
            <a:xfrm>
              <a:off x="3848177" y="2349537"/>
              <a:ext cx="289574"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BD392F">
                    <a:lumMod val="60000"/>
                    <a:lumOff val="40000"/>
                  </a:srgbClr>
                </a:solidFill>
                <a:latin typeface="Helvetica"/>
                <a:cs typeface="Helvetica"/>
                <a:sym typeface="Helvetica"/>
              </a:endParaRPr>
            </a:p>
          </p:txBody>
        </p:sp>
        <p:sp>
          <p:nvSpPr>
            <p:cNvPr id="1179"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80"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81"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82" name="Circle"/>
            <p:cNvSpPr/>
            <p:nvPr/>
          </p:nvSpPr>
          <p:spPr>
            <a:xfrm>
              <a:off x="6029331" y="4705391"/>
              <a:ext cx="289574"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BD392F">
                    <a:lumMod val="60000"/>
                    <a:lumOff val="40000"/>
                  </a:srgbClr>
                </a:solidFill>
                <a:latin typeface="Helvetica"/>
                <a:cs typeface="Helvetica"/>
                <a:sym typeface="Helvetica"/>
              </a:endParaRPr>
            </a:p>
          </p:txBody>
        </p:sp>
        <p:sp>
          <p:nvSpPr>
            <p:cNvPr id="1183"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84" name="Circle"/>
            <p:cNvSpPr/>
            <p:nvPr/>
          </p:nvSpPr>
          <p:spPr>
            <a:xfrm>
              <a:off x="4904752" y="5642853"/>
              <a:ext cx="289575" cy="289574"/>
            </a:xfrm>
            <a:prstGeom prst="ellipse">
              <a:avLst/>
            </a:prstGeom>
            <a:solidFill>
              <a:schemeClr val="accent4">
                <a:lumMod val="60000"/>
                <a:lumOff val="40000"/>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BD392F">
                    <a:lumMod val="60000"/>
                    <a:lumOff val="40000"/>
                  </a:srgbClr>
                </a:solidFill>
                <a:latin typeface="Helvetica"/>
                <a:cs typeface="Helvetica"/>
                <a:sym typeface="Helvetica"/>
              </a:endParaRPr>
            </a:p>
          </p:txBody>
        </p:sp>
        <p:sp>
          <p:nvSpPr>
            <p:cNvPr id="1185"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86"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197" name="in1"/>
            <p:cNvSpPr/>
            <p:nvPr/>
          </p:nvSpPr>
          <p:spPr>
            <a:xfrm>
              <a:off x="3178847" y="2191515"/>
              <a:ext cx="849174" cy="559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a:solidFill>
                    <a:srgbClr val="445469"/>
                  </a:solidFill>
                  <a:latin typeface="Helvetica"/>
                  <a:cs typeface="Helvetica"/>
                  <a:sym typeface="Helvetica"/>
                </a:rPr>
                <a:t>in1  </a:t>
              </a:r>
            </a:p>
          </p:txBody>
        </p:sp>
        <p:sp>
          <p:nvSpPr>
            <p:cNvPr id="1198" name="in4"/>
            <p:cNvSpPr/>
            <p:nvPr/>
          </p:nvSpPr>
          <p:spPr>
            <a:xfrm>
              <a:off x="5860928" y="4906129"/>
              <a:ext cx="849174" cy="5591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dirty="0">
                  <a:solidFill>
                    <a:srgbClr val="445469"/>
                  </a:solidFill>
                  <a:latin typeface="Helvetica"/>
                  <a:cs typeface="Helvetica"/>
                  <a:sym typeface="Helvetica"/>
                </a:rPr>
                <a:t>in4  </a:t>
              </a:r>
            </a:p>
          </p:txBody>
        </p:sp>
        <p:sp>
          <p:nvSpPr>
            <p:cNvPr id="1199" name="in5"/>
            <p:cNvSpPr/>
            <p:nvPr/>
          </p:nvSpPr>
          <p:spPr>
            <a:xfrm>
              <a:off x="5254613" y="5473189"/>
              <a:ext cx="849174" cy="559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a:solidFill>
                    <a:srgbClr val="445469"/>
                  </a:solidFill>
                  <a:latin typeface="Helvetica"/>
                  <a:cs typeface="Helvetica"/>
                  <a:sym typeface="Helvetica"/>
                </a:rPr>
                <a:t>in5  </a:t>
              </a:r>
            </a:p>
          </p:txBody>
        </p:sp>
        <p:sp>
          <p:nvSpPr>
            <p:cNvPr id="1200" name="in7"/>
            <p:cNvSpPr/>
            <p:nvPr/>
          </p:nvSpPr>
          <p:spPr>
            <a:xfrm>
              <a:off x="2437202" y="3358825"/>
              <a:ext cx="849174" cy="559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a:solidFill>
                    <a:srgbClr val="445469"/>
                  </a:solidFill>
                  <a:latin typeface="Helvetica"/>
                  <a:cs typeface="Helvetica"/>
                  <a:sym typeface="Helvetica"/>
                </a:rPr>
                <a:t>in7  </a:t>
              </a:r>
            </a:p>
          </p:txBody>
        </p:sp>
      </p:grpSp>
      <p:sp>
        <p:nvSpPr>
          <p:cNvPr id="67" name="R1-BEST = Min(R1-BGP-BEST"/>
          <p:cNvSpPr/>
          <p:nvPr/>
        </p:nvSpPr>
        <p:spPr>
          <a:xfrm>
            <a:off x="5401755" y="3010745"/>
            <a:ext cx="5307222"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R1</a:t>
            </a:r>
            <a:r>
              <a:rPr lang="en-US" sz="2400" kern="0" dirty="0">
                <a:solidFill>
                  <a:srgbClr val="445469"/>
                </a:solidFill>
                <a:latin typeface="Helvetica"/>
                <a:cs typeface="Helvetica"/>
                <a:sym typeface="Helvetica"/>
              </a:rPr>
              <a:t>-BGP-</a:t>
            </a:r>
            <a:r>
              <a:rPr sz="2400" kern="0" dirty="0">
                <a:solidFill>
                  <a:srgbClr val="445469"/>
                </a:solidFill>
                <a:latin typeface="Helvetica"/>
                <a:cs typeface="Helvetica"/>
                <a:sym typeface="Helvetica"/>
              </a:rPr>
              <a:t>BEST = Min(</a:t>
            </a:r>
            <a:r>
              <a:rPr lang="en-US" sz="2400" kern="0" dirty="0">
                <a:solidFill>
                  <a:srgbClr val="445469"/>
                </a:solidFill>
                <a:latin typeface="Helvetica"/>
                <a:cs typeface="Helvetica"/>
                <a:sym typeface="Helvetica"/>
              </a:rPr>
              <a:t>in1, in4, in5, in7)</a:t>
            </a:r>
            <a:endParaRPr sz="2400" kern="0" dirty="0">
              <a:solidFill>
                <a:srgbClr val="445469"/>
              </a:solidFill>
              <a:latin typeface="Helvetica"/>
              <a:cs typeface="Helvetica"/>
              <a:sym typeface="Helvetica"/>
            </a:endParaRPr>
          </a:p>
        </p:txBody>
      </p:sp>
      <p:sp>
        <p:nvSpPr>
          <p:cNvPr id="61" name="R1-OSPF-BEST"/>
          <p:cNvSpPr/>
          <p:nvPr/>
        </p:nvSpPr>
        <p:spPr>
          <a:xfrm>
            <a:off x="7643917" y="4707682"/>
            <a:ext cx="2285562"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R1-OSPF-BEST</a:t>
            </a:r>
          </a:p>
        </p:txBody>
      </p:sp>
      <p:sp>
        <p:nvSpPr>
          <p:cNvPr id="62" name="R1-BEST = Min(R1-BGP-BEST"/>
          <p:cNvSpPr/>
          <p:nvPr/>
        </p:nvSpPr>
        <p:spPr>
          <a:xfrm>
            <a:off x="5416905" y="4327401"/>
            <a:ext cx="4347024"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R1-BEST = Min(R1-BGP-BEST</a:t>
            </a:r>
          </a:p>
        </p:txBody>
      </p:sp>
      <p:sp>
        <p:nvSpPr>
          <p:cNvPr id="63" name="R1-CON-BEST)"/>
          <p:cNvSpPr/>
          <p:nvPr/>
        </p:nvSpPr>
        <p:spPr>
          <a:xfrm>
            <a:off x="7643917" y="5063523"/>
            <a:ext cx="2235868"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R1-CON-BEST)</a:t>
            </a:r>
          </a:p>
        </p:txBody>
      </p:sp>
      <p:sp>
        <p:nvSpPr>
          <p:cNvPr id="65" name="controlfwd_R1_R2 = (in4 = R1-Best)"/>
          <p:cNvSpPr/>
          <p:nvPr/>
        </p:nvSpPr>
        <p:spPr>
          <a:xfrm>
            <a:off x="5388308" y="2484217"/>
            <a:ext cx="4197944"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2400" b="1" kern="0" dirty="0">
                <a:solidFill>
                  <a:srgbClr val="BD392F">
                    <a:lumMod val="60000"/>
                    <a:lumOff val="40000"/>
                  </a:srgbClr>
                </a:solidFill>
                <a:latin typeface="Helvetica"/>
                <a:cs typeface="Helvetica"/>
                <a:sym typeface="Helvetica"/>
              </a:rPr>
              <a:t>What is the best BGP route?</a:t>
            </a:r>
            <a:endParaRPr sz="2400" b="1" kern="0" dirty="0">
              <a:solidFill>
                <a:srgbClr val="BD392F">
                  <a:lumMod val="60000"/>
                  <a:lumOff val="40000"/>
                </a:srgbClr>
              </a:solidFill>
              <a:latin typeface="Helvetica"/>
              <a:cs typeface="Helvetica"/>
              <a:sym typeface="Helvetica"/>
            </a:endParaRPr>
          </a:p>
        </p:txBody>
      </p:sp>
      <p:sp>
        <p:nvSpPr>
          <p:cNvPr id="66" name="controlfwd_R1_R2 = (in4 = R1-Best)"/>
          <p:cNvSpPr/>
          <p:nvPr/>
        </p:nvSpPr>
        <p:spPr>
          <a:xfrm>
            <a:off x="5401755" y="3884253"/>
            <a:ext cx="4523354"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2400" b="1" kern="0" dirty="0">
                <a:solidFill>
                  <a:srgbClr val="BD392F">
                    <a:lumMod val="60000"/>
                    <a:lumOff val="40000"/>
                  </a:srgbClr>
                </a:solidFill>
                <a:latin typeface="Helvetica"/>
                <a:cs typeface="Helvetica"/>
                <a:sym typeface="Helvetica"/>
              </a:rPr>
              <a:t>What is the best overall route?</a:t>
            </a:r>
            <a:endParaRPr sz="2400" b="1" kern="0" dirty="0">
              <a:solidFill>
                <a:srgbClr val="BD392F">
                  <a:lumMod val="60000"/>
                  <a:lumOff val="40000"/>
                </a:srgbClr>
              </a:solidFill>
              <a:latin typeface="Helvetica"/>
              <a:cs typeface="Helvetica"/>
              <a:sym typeface="Helvetica"/>
            </a:endParaRPr>
          </a:p>
        </p:txBody>
      </p:sp>
    </p:spTree>
    <p:extLst>
      <p:ext uri="{BB962C8B-B14F-4D97-AF65-F5344CB8AC3E}">
        <p14:creationId xmlns:p14="http://schemas.microsoft.com/office/powerpoint/2010/main" val="723287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14</a:t>
            </a:fld>
            <a:endParaRPr kern="0"/>
          </a:p>
        </p:txBody>
      </p:sp>
      <p:sp>
        <p:nvSpPr>
          <p:cNvPr id="1276" name="Rectangle"/>
          <p:cNvSpPr/>
          <p:nvPr/>
        </p:nvSpPr>
        <p:spPr>
          <a:xfrm>
            <a:off x="373830" y="1312109"/>
            <a:ext cx="3512063" cy="612059"/>
          </a:xfrm>
          <a:prstGeom prst="rect">
            <a:avLst/>
          </a:prstGeom>
          <a:solidFill>
            <a:srgbClr val="1DA185"/>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277" name="Shape"/>
          <p:cNvSpPr/>
          <p:nvPr/>
        </p:nvSpPr>
        <p:spPr>
          <a:xfrm>
            <a:off x="3288323" y="1523056"/>
            <a:ext cx="605470" cy="4279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278"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1279" name="Decision Process"/>
          <p:cNvSpPr/>
          <p:nvPr/>
        </p:nvSpPr>
        <p:spPr>
          <a:xfrm>
            <a:off x="769015" y="1409997"/>
            <a:ext cx="2708993" cy="492482"/>
          </a:xfrm>
          <a:prstGeom prst="rect">
            <a:avLst/>
          </a:prstGeom>
          <a:ln w="12700">
            <a:miter lim="400000"/>
          </a:ln>
          <a:extLst>
            <a:ext uri="{C572A759-6A51-4108-AA02-DFA0A04FC94B}">
              <ma14:wrappingTextBoxFlag xmlns="" xmlns:ma14="http://schemas.microsoft.com/office/mac/drawingml/2011/main" val="1"/>
            </a:ext>
          </a:extLst>
        </p:spPr>
        <p:txBody>
          <a:bodyPr lIns="54855" tIns="54855" rIns="54855" bIns="54855"/>
          <a:lstStyle>
            <a:lvl1pPr>
              <a:lnSpc>
                <a:spcPct val="110000"/>
              </a:lnSpc>
              <a:defRPr sz="4000">
                <a:solidFill>
                  <a:srgbClr val="FFFFFF"/>
                </a:solidFill>
              </a:defRPr>
            </a:lvl1pPr>
          </a:lstStyle>
          <a:p>
            <a:pPr defTabSz="914217" hangingPunct="0"/>
            <a:r>
              <a:rPr sz="2000" kern="0">
                <a:latin typeface="Helvetica"/>
                <a:cs typeface="Helvetica"/>
                <a:sym typeface="Helvetica"/>
              </a:rPr>
              <a:t>Decision Process</a:t>
            </a:r>
          </a:p>
        </p:txBody>
      </p:sp>
      <p:sp>
        <p:nvSpPr>
          <p:cNvPr id="1280" name="5"/>
          <p:cNvSpPr/>
          <p:nvPr/>
        </p:nvSpPr>
        <p:spPr>
          <a:xfrm>
            <a:off x="3505240" y="1453370"/>
            <a:ext cx="295523" cy="492482"/>
          </a:xfrm>
          <a:prstGeom prst="rect">
            <a:avLst/>
          </a:prstGeom>
          <a:ln w="12700">
            <a:miter lim="400000"/>
          </a:ln>
          <a:extLst>
            <a:ext uri="{C572A759-6A51-4108-AA02-DFA0A04FC94B}">
              <ma14:wrappingTextBoxFlag xmlns="" xmlns:ma14="http://schemas.microsoft.com/office/mac/drawingml/2011/main" val="1"/>
            </a:ext>
          </a:extLst>
        </p:spPr>
        <p:txBody>
          <a:bodyPr lIns="45711" tIns="45711" rIns="45711" bIns="45711"/>
          <a:lstStyle>
            <a:lvl1pPr algn="r">
              <a:defRPr sz="6400" b="1">
                <a:latin typeface="Arial"/>
                <a:ea typeface="Arial"/>
                <a:cs typeface="Arial"/>
                <a:sym typeface="Arial"/>
              </a:defRPr>
            </a:lvl1pPr>
          </a:lstStyle>
          <a:p>
            <a:pPr defTabSz="914217" hangingPunct="0"/>
            <a:r>
              <a:rPr sz="3200" kern="0">
                <a:solidFill>
                  <a:srgbClr val="445469"/>
                </a:solidFill>
              </a:rPr>
              <a:t>5</a:t>
            </a:r>
          </a:p>
        </p:txBody>
      </p:sp>
      <p:sp>
        <p:nvSpPr>
          <p:cNvPr id="1281" name="Group"/>
          <p:cNvSpPr/>
          <p:nvPr/>
        </p:nvSpPr>
        <p:spPr>
          <a:xfrm>
            <a:off x="3752564" y="241508"/>
            <a:ext cx="4690066"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sz="4400" kern="0">
                <a:solidFill>
                  <a:srgbClr val="445469"/>
                </a:solidFill>
              </a:rPr>
              <a:t>Running Example</a:t>
            </a:r>
          </a:p>
        </p:txBody>
      </p:sp>
      <p:grpSp>
        <p:nvGrpSpPr>
          <p:cNvPr id="1327" name="Group"/>
          <p:cNvGrpSpPr/>
          <p:nvPr/>
        </p:nvGrpSpPr>
        <p:grpSpPr>
          <a:xfrm>
            <a:off x="39101" y="2275947"/>
            <a:ext cx="4543121" cy="4149368"/>
            <a:chOff x="0" y="0"/>
            <a:chExt cx="9086240" cy="8298734"/>
          </a:xfrm>
        </p:grpSpPr>
        <p:sp>
          <p:nvSpPr>
            <p:cNvPr id="1282"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283"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284"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accent4">
                  <a:lumMod val="60000"/>
                  <a:lumOff val="40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285"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286"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287"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288" name="Circle"/>
            <p:cNvSpPr/>
            <p:nvPr/>
          </p:nvSpPr>
          <p:spPr>
            <a:xfrm>
              <a:off x="3757543"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289"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290" name="R1BGP"/>
            <p:cNvSpPr/>
            <p:nvPr/>
          </p:nvSpPr>
          <p:spPr>
            <a:xfrm>
              <a:off x="3823014" y="3836404"/>
              <a:ext cx="1443395"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BGP   </a:t>
              </a:r>
            </a:p>
          </p:txBody>
        </p:sp>
        <p:sp>
          <p:nvSpPr>
            <p:cNvPr id="1291" name="Circle"/>
            <p:cNvSpPr/>
            <p:nvPr/>
          </p:nvSpPr>
          <p:spPr>
            <a:xfrm>
              <a:off x="7526998" y="3375315"/>
              <a:ext cx="1559242"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292" name="Circle"/>
            <p:cNvSpPr/>
            <p:nvPr/>
          </p:nvSpPr>
          <p:spPr>
            <a:xfrm>
              <a:off x="0" y="3375315"/>
              <a:ext cx="1559241" cy="1559242"/>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293" name="Circle"/>
            <p:cNvSpPr/>
            <p:nvPr/>
          </p:nvSpPr>
          <p:spPr>
            <a:xfrm>
              <a:off x="3757543" y="6739493"/>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294" name="Circle"/>
            <p:cNvSpPr/>
            <p:nvPr/>
          </p:nvSpPr>
          <p:spPr>
            <a:xfrm>
              <a:off x="3757543" y="0"/>
              <a:ext cx="1559242" cy="1559241"/>
            </a:xfrm>
            <a:prstGeom prst="ellipse">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295" name="R1CON"/>
            <p:cNvSpPr/>
            <p:nvPr/>
          </p:nvSpPr>
          <p:spPr>
            <a:xfrm>
              <a:off x="110021" y="3791854"/>
              <a:ext cx="1477591"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CON   </a:t>
              </a:r>
            </a:p>
          </p:txBody>
        </p:sp>
        <p:sp>
          <p:nvSpPr>
            <p:cNvPr id="1296" name="R1OSPF"/>
            <p:cNvSpPr/>
            <p:nvPr/>
          </p:nvSpPr>
          <p:spPr>
            <a:xfrm>
              <a:off x="3808266" y="7156032"/>
              <a:ext cx="1611370" cy="6147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R1</a:t>
              </a:r>
              <a:r>
                <a:rPr sz="1200" kern="0">
                  <a:solidFill>
                    <a:srgbClr val="FFFFFF"/>
                  </a:solidFill>
                  <a:latin typeface="Helvetica"/>
                  <a:cs typeface="Helvetica"/>
                  <a:sym typeface="Helvetica"/>
                </a:rPr>
                <a:t>OSPF   </a:t>
              </a:r>
            </a:p>
          </p:txBody>
        </p:sp>
        <p:sp>
          <p:nvSpPr>
            <p:cNvPr id="1297" name="R2BGP"/>
            <p:cNvSpPr/>
            <p:nvPr/>
          </p:nvSpPr>
          <p:spPr>
            <a:xfrm>
              <a:off x="7603607" y="3847542"/>
              <a:ext cx="1443396" cy="6147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R2</a:t>
              </a:r>
              <a:r>
                <a:rPr sz="1200" kern="0">
                  <a:solidFill>
                    <a:srgbClr val="FFFFFF"/>
                  </a:solidFill>
                  <a:latin typeface="Helvetica"/>
                  <a:cs typeface="Helvetica"/>
                  <a:sym typeface="Helvetica"/>
                </a:rPr>
                <a:t>BGP   </a:t>
              </a:r>
            </a:p>
          </p:txBody>
        </p:sp>
        <p:sp>
          <p:nvSpPr>
            <p:cNvPr id="1298" name="N1BGP"/>
            <p:cNvSpPr/>
            <p:nvPr/>
          </p:nvSpPr>
          <p:spPr>
            <a:xfrm>
              <a:off x="3867564" y="416540"/>
              <a:ext cx="1443395" cy="6147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defRPr sz="4800">
                  <a:solidFill>
                    <a:srgbClr val="FFFFFF"/>
                  </a:solidFill>
                </a:defRPr>
              </a:pPr>
              <a:r>
                <a:rPr sz="2000" kern="0">
                  <a:solidFill>
                    <a:srgbClr val="FFFFFF"/>
                  </a:solidFill>
                  <a:latin typeface="Helvetica"/>
                  <a:cs typeface="Helvetica"/>
                  <a:sym typeface="Helvetica"/>
                </a:rPr>
                <a:t>N1</a:t>
              </a:r>
              <a:r>
                <a:rPr sz="1200" kern="0">
                  <a:solidFill>
                    <a:srgbClr val="FFFFFF"/>
                  </a:solidFill>
                  <a:latin typeface="Helvetica"/>
                  <a:cs typeface="Helvetica"/>
                  <a:sym typeface="Helvetica"/>
                </a:rPr>
                <a:t>BGP   </a:t>
              </a:r>
            </a:p>
          </p:txBody>
        </p:sp>
        <p:sp>
          <p:nvSpPr>
            <p:cNvPr id="1299" name="Circle"/>
            <p:cNvSpPr/>
            <p:nvPr/>
          </p:nvSpPr>
          <p:spPr>
            <a:xfrm>
              <a:off x="1694078" y="3978337"/>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0" name="Circle"/>
            <p:cNvSpPr/>
            <p:nvPr/>
          </p:nvSpPr>
          <p:spPr>
            <a:xfrm>
              <a:off x="2653654" y="3972914"/>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1" name="Circle"/>
            <p:cNvSpPr/>
            <p:nvPr/>
          </p:nvSpPr>
          <p:spPr>
            <a:xfrm>
              <a:off x="4843986" y="2899948"/>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2" name="Circle"/>
            <p:cNvSpPr/>
            <p:nvPr/>
          </p:nvSpPr>
          <p:spPr>
            <a:xfrm>
              <a:off x="4858622" y="2240922"/>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3" name="Circle"/>
            <p:cNvSpPr/>
            <p:nvPr/>
          </p:nvSpPr>
          <p:spPr>
            <a:xfrm>
              <a:off x="3908004" y="166749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4" name="Circle"/>
            <p:cNvSpPr/>
            <p:nvPr/>
          </p:nvSpPr>
          <p:spPr>
            <a:xfrm>
              <a:off x="3848177" y="2349537"/>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5" name="Circle"/>
            <p:cNvSpPr/>
            <p:nvPr/>
          </p:nvSpPr>
          <p:spPr>
            <a:xfrm>
              <a:off x="5438408" y="3780445"/>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6" name="Circle"/>
            <p:cNvSpPr/>
            <p:nvPr/>
          </p:nvSpPr>
          <p:spPr>
            <a:xfrm>
              <a:off x="6348717" y="3734516"/>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7" name="Circle"/>
            <p:cNvSpPr/>
            <p:nvPr/>
          </p:nvSpPr>
          <p:spPr>
            <a:xfrm>
              <a:off x="7087825" y="459401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8" name="Circle"/>
            <p:cNvSpPr/>
            <p:nvPr/>
          </p:nvSpPr>
          <p:spPr>
            <a:xfrm>
              <a:off x="6029331" y="4705391"/>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09" name="Circle"/>
            <p:cNvSpPr/>
            <p:nvPr/>
          </p:nvSpPr>
          <p:spPr>
            <a:xfrm>
              <a:off x="4821912" y="6358946"/>
              <a:ext cx="289574" cy="289575"/>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10" name="Circle"/>
            <p:cNvSpPr/>
            <p:nvPr/>
          </p:nvSpPr>
          <p:spPr>
            <a:xfrm>
              <a:off x="4904752" y="5642853"/>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11" name="Circle"/>
            <p:cNvSpPr/>
            <p:nvPr/>
          </p:nvSpPr>
          <p:spPr>
            <a:xfrm>
              <a:off x="3942997" y="5040893"/>
              <a:ext cx="289574"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12" name="Circle"/>
            <p:cNvSpPr/>
            <p:nvPr/>
          </p:nvSpPr>
          <p:spPr>
            <a:xfrm>
              <a:off x="3883170" y="5694401"/>
              <a:ext cx="289575" cy="289574"/>
            </a:xfrm>
            <a:prstGeom prst="ellipse">
              <a:avLst/>
            </a:prstGeom>
            <a:solidFill>
              <a:schemeClr val="accent6">
                <a:lumOff val="-3799"/>
              </a:schemeClr>
            </a:solidFill>
            <a:ln w="12700" cap="flat">
              <a:solidFill>
                <a:schemeClr val="accent6">
                  <a:lumOff val="-3799"/>
                </a:schemeClr>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316" name="e4"/>
            <p:cNvSpPr/>
            <p:nvPr/>
          </p:nvSpPr>
          <p:spPr>
            <a:xfrm>
              <a:off x="7039312" y="4871746"/>
              <a:ext cx="760097" cy="5591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a:solidFill>
                    <a:srgbClr val="445469"/>
                  </a:solidFill>
                  <a:latin typeface="Helvetica"/>
                  <a:cs typeface="Helvetica"/>
                  <a:sym typeface="Helvetica"/>
                </a:rPr>
                <a:t>e4  </a:t>
              </a:r>
            </a:p>
          </p:txBody>
        </p:sp>
        <p:sp>
          <p:nvSpPr>
            <p:cNvPr id="1324" name="in4"/>
            <p:cNvSpPr/>
            <p:nvPr/>
          </p:nvSpPr>
          <p:spPr>
            <a:xfrm>
              <a:off x="5860928" y="4906129"/>
              <a:ext cx="849174" cy="5591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 tIns="22860" rIns="22860" bIns="22860" numCol="1" anchor="t">
              <a:noAutofit/>
            </a:bodyPr>
            <a:lstStyle/>
            <a:p>
              <a:pPr defTabSz="914217" hangingPunct="0"/>
              <a:r>
                <a:rPr kern="0">
                  <a:solidFill>
                    <a:srgbClr val="445469"/>
                  </a:solidFill>
                  <a:latin typeface="Helvetica"/>
                  <a:cs typeface="Helvetica"/>
                  <a:sym typeface="Helvetica"/>
                </a:rPr>
                <a:t>in4  </a:t>
              </a:r>
            </a:p>
          </p:txBody>
        </p:sp>
      </p:grpSp>
      <p:sp>
        <p:nvSpPr>
          <p:cNvPr id="1328" name="controlfwd_R1_R2 = (in4 = R1-Best)"/>
          <p:cNvSpPr/>
          <p:nvPr/>
        </p:nvSpPr>
        <p:spPr>
          <a:xfrm>
            <a:off x="5085299" y="3121036"/>
            <a:ext cx="3992760"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2400" kern="0" dirty="0">
                <a:solidFill>
                  <a:srgbClr val="445469"/>
                </a:solidFill>
                <a:latin typeface="Helvetica"/>
                <a:cs typeface="Helvetica"/>
                <a:sym typeface="Helvetica"/>
              </a:rPr>
              <a:t>RIB</a:t>
            </a:r>
            <a:r>
              <a:rPr sz="2400" kern="0" baseline="-25000" dirty="0">
                <a:solidFill>
                  <a:srgbClr val="445469"/>
                </a:solidFill>
                <a:latin typeface="Helvetica"/>
                <a:cs typeface="Helvetica"/>
                <a:sym typeface="Helvetica"/>
              </a:rPr>
              <a:t>R1</a:t>
            </a:r>
            <a:r>
              <a:rPr lang="en-US" sz="2400" kern="0" baseline="-25000" dirty="0">
                <a:solidFill>
                  <a:srgbClr val="445469"/>
                </a:solidFill>
                <a:latin typeface="Helvetica"/>
                <a:cs typeface="Helvetica"/>
                <a:sym typeface="Helvetica"/>
              </a:rPr>
              <a:t>,</a:t>
            </a:r>
            <a:r>
              <a:rPr sz="2400" kern="0" baseline="-25000" dirty="0">
                <a:solidFill>
                  <a:srgbClr val="445469"/>
                </a:solidFill>
                <a:latin typeface="Helvetica"/>
                <a:cs typeface="Helvetica"/>
                <a:sym typeface="Helvetica"/>
              </a:rPr>
              <a:t>R2</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  </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  </a:t>
            </a:r>
            <a:r>
              <a:rPr sz="2400" kern="0" dirty="0">
                <a:solidFill>
                  <a:srgbClr val="445469"/>
                </a:solidFill>
                <a:latin typeface="Helvetica"/>
                <a:cs typeface="Helvetica"/>
                <a:sym typeface="Helvetica"/>
              </a:rPr>
              <a:t>(in4 = R1-Best) </a:t>
            </a:r>
          </a:p>
        </p:txBody>
      </p:sp>
      <p:sp>
        <p:nvSpPr>
          <p:cNvPr id="62" name="controlfwd_R1_R2 = (in4 = R1-Best)"/>
          <p:cNvSpPr/>
          <p:nvPr/>
        </p:nvSpPr>
        <p:spPr>
          <a:xfrm>
            <a:off x="5085299" y="4575987"/>
            <a:ext cx="5293777" cy="461665"/>
          </a:xfrm>
          <a:prstGeom prst="rect">
            <a:avLst/>
          </a:prstGeom>
          <a:ln w="12700">
            <a:miter lim="400000"/>
          </a:ln>
          <a:extLst>
            <a:ext uri="{C572A759-6A51-4108-AA02-DFA0A04FC94B}">
              <ma14:wrappingTextBoxFlag xmlns="" xmlns:ma14="http://schemas.microsoft.com/office/mac/drawingml/2011/main" val="1"/>
            </a:ext>
          </a:extLst>
        </p:spPr>
        <p:txBody>
          <a:bodyPr wrap="square" lIns="22860" rIns="22860">
            <a:spAutoFit/>
          </a:bodyPr>
          <a:lstStyle>
            <a:lvl1pPr>
              <a:defRPr sz="4800"/>
            </a:lvl1pPr>
          </a:lstStyle>
          <a:p>
            <a:pPr defTabSz="914217" hangingPunct="0">
              <a:defRPr sz="4800"/>
            </a:pPr>
            <a:r>
              <a:rPr lang="en-US" sz="2400" kern="0" dirty="0">
                <a:solidFill>
                  <a:srgbClr val="445469"/>
                </a:solidFill>
                <a:latin typeface="Helvetica"/>
                <a:cs typeface="Helvetica"/>
                <a:sym typeface="Helvetica"/>
              </a:rPr>
              <a:t>FIB</a:t>
            </a:r>
            <a:r>
              <a:rPr sz="2400" kern="0" baseline="-25000" dirty="0">
                <a:solidFill>
                  <a:srgbClr val="445469"/>
                </a:solidFill>
                <a:latin typeface="Helvetica"/>
                <a:cs typeface="Helvetica"/>
                <a:sym typeface="Helvetica"/>
              </a:rPr>
              <a:t>R1</a:t>
            </a:r>
            <a:r>
              <a:rPr lang="en-US" sz="2400" kern="0" baseline="-25000" dirty="0">
                <a:solidFill>
                  <a:srgbClr val="445469"/>
                </a:solidFill>
                <a:latin typeface="Helvetica"/>
                <a:cs typeface="Helvetica"/>
                <a:sym typeface="Helvetica"/>
              </a:rPr>
              <a:t>,</a:t>
            </a:r>
            <a:r>
              <a:rPr sz="2400" kern="0" baseline="-25000" dirty="0">
                <a:solidFill>
                  <a:srgbClr val="445469"/>
                </a:solidFill>
                <a:latin typeface="Helvetica"/>
                <a:cs typeface="Helvetica"/>
                <a:sym typeface="Helvetica"/>
              </a:rPr>
              <a:t>R2</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  </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  RIB</a:t>
            </a:r>
            <a:r>
              <a:rPr lang="en-US" sz="2400" kern="0" baseline="-25000" dirty="0">
                <a:solidFill>
                  <a:srgbClr val="445469"/>
                </a:solidFill>
                <a:latin typeface="Helvetica"/>
                <a:cs typeface="Helvetica"/>
                <a:sym typeface="Helvetica"/>
              </a:rPr>
              <a:t>R1,R2</a:t>
            </a:r>
            <a:r>
              <a:rPr lang="en-US" sz="2400" kern="0" dirty="0">
                <a:solidFill>
                  <a:srgbClr val="445469"/>
                </a:solidFill>
                <a:latin typeface="Helvetica"/>
                <a:cs typeface="Helvetica"/>
                <a:sym typeface="Helvetica"/>
              </a:rPr>
              <a:t> </a:t>
            </a:r>
            <a:r>
              <a:rPr lang="mr-IN" sz="2400" kern="0" dirty="0">
                <a:solidFill>
                  <a:srgbClr val="445469"/>
                </a:solidFill>
                <a:latin typeface="Helvetica"/>
                <a:sym typeface="Helvetica"/>
              </a:rPr>
              <a:t>⋀ ¬ </a:t>
            </a:r>
            <a:r>
              <a:rPr lang="en-US" sz="2400" kern="0" dirty="0">
                <a:solidFill>
                  <a:srgbClr val="445469"/>
                </a:solidFill>
                <a:latin typeface="Helvetica"/>
                <a:cs typeface="Helvetica"/>
                <a:sym typeface="Helvetica"/>
              </a:rPr>
              <a:t>ACL(R1,R2)</a:t>
            </a:r>
            <a:endParaRPr lang="mr-IN" sz="2400" kern="0" baseline="-25000" dirty="0">
              <a:solidFill>
                <a:srgbClr val="445469"/>
              </a:solidFill>
              <a:latin typeface="Helvetica"/>
              <a:sym typeface="Helvetica"/>
            </a:endParaRPr>
          </a:p>
        </p:txBody>
      </p:sp>
      <p:sp>
        <p:nvSpPr>
          <p:cNvPr id="57" name="controlfwd_R1_R2 = (in4 = R1-Best)"/>
          <p:cNvSpPr/>
          <p:nvPr/>
        </p:nvSpPr>
        <p:spPr>
          <a:xfrm>
            <a:off x="5085298" y="2603528"/>
            <a:ext cx="4938531"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2400" b="1" kern="0" dirty="0">
                <a:solidFill>
                  <a:srgbClr val="BD392F">
                    <a:lumMod val="60000"/>
                    <a:lumOff val="40000"/>
                  </a:srgbClr>
                </a:solidFill>
                <a:latin typeface="Helvetica"/>
                <a:cs typeface="Helvetica"/>
                <a:sym typeface="Helvetica"/>
              </a:rPr>
              <a:t>Does R1 have a RIB entry for R2?</a:t>
            </a:r>
            <a:endParaRPr sz="2400" b="1" kern="0" dirty="0">
              <a:solidFill>
                <a:srgbClr val="BD392F">
                  <a:lumMod val="60000"/>
                  <a:lumOff val="40000"/>
                </a:srgbClr>
              </a:solidFill>
              <a:latin typeface="Helvetica"/>
              <a:cs typeface="Helvetica"/>
              <a:sym typeface="Helvetica"/>
            </a:endParaRPr>
          </a:p>
        </p:txBody>
      </p:sp>
      <p:sp>
        <p:nvSpPr>
          <p:cNvPr id="58" name="controlfwd_R1_R2 = (in4 = R1-Best)"/>
          <p:cNvSpPr/>
          <p:nvPr/>
        </p:nvSpPr>
        <p:spPr>
          <a:xfrm>
            <a:off x="5085298" y="4115629"/>
            <a:ext cx="4903265"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2400" b="1" kern="0" dirty="0">
                <a:solidFill>
                  <a:srgbClr val="BD392F">
                    <a:lumMod val="60000"/>
                    <a:lumOff val="40000"/>
                  </a:srgbClr>
                </a:solidFill>
                <a:latin typeface="Helvetica"/>
                <a:cs typeface="Helvetica"/>
                <a:sym typeface="Helvetica"/>
              </a:rPr>
              <a:t>Does R1 have a FIB entry for R2?</a:t>
            </a:r>
            <a:endParaRPr sz="2400" b="1" kern="0" dirty="0">
              <a:solidFill>
                <a:srgbClr val="BD392F">
                  <a:lumMod val="60000"/>
                  <a:lumOff val="40000"/>
                </a:srgbClr>
              </a:solidFill>
              <a:latin typeface="Helvetica"/>
              <a:cs typeface="Helvetica"/>
              <a:sym typeface="Helvetic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15</a:t>
            </a:fld>
            <a:endParaRPr kern="0"/>
          </a:p>
        </p:txBody>
      </p:sp>
      <p:sp>
        <p:nvSpPr>
          <p:cNvPr id="637" name="Group"/>
          <p:cNvSpPr/>
          <p:nvPr/>
        </p:nvSpPr>
        <p:spPr>
          <a:xfrm>
            <a:off x="1709546" y="241508"/>
            <a:ext cx="8776120"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lang="en-US" sz="4400" kern="0" dirty="0">
                <a:solidFill>
                  <a:srgbClr val="445469"/>
                </a:solidFill>
              </a:rPr>
              <a:t>Property: Reachability / Isolation</a:t>
            </a:r>
            <a:endParaRPr sz="4400" kern="0" dirty="0">
              <a:solidFill>
                <a:srgbClr val="445469"/>
              </a:solidFill>
            </a:endParaRPr>
          </a:p>
        </p:txBody>
      </p:sp>
      <p:grpSp>
        <p:nvGrpSpPr>
          <p:cNvPr id="48" name="Group 47"/>
          <p:cNvGrpSpPr/>
          <p:nvPr/>
        </p:nvGrpSpPr>
        <p:grpSpPr>
          <a:xfrm>
            <a:off x="290683" y="1150730"/>
            <a:ext cx="7146262" cy="1413174"/>
            <a:chOff x="574838" y="2683681"/>
            <a:chExt cx="14292524" cy="2826347"/>
          </a:xfrm>
        </p:grpSpPr>
        <p:sp>
          <p:nvSpPr>
            <p:cNvPr id="49" name="Shape"/>
            <p:cNvSpPr/>
            <p:nvPr/>
          </p:nvSpPr>
          <p:spPr>
            <a:xfrm>
              <a:off x="1018948" y="2988675"/>
              <a:ext cx="13721386" cy="1660747"/>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22860" rIns="22860"/>
            <a:lstStyle/>
            <a:p>
              <a:pPr defTabSz="609631" hangingPunct="0"/>
              <a:endParaRPr kern="0">
                <a:solidFill>
                  <a:srgbClr val="445469"/>
                </a:solidFill>
                <a:latin typeface="Helvetica"/>
                <a:cs typeface="Helvetica"/>
                <a:sym typeface="Helvetica"/>
              </a:endParaRPr>
            </a:p>
          </p:txBody>
        </p:sp>
        <p:sp>
          <p:nvSpPr>
            <p:cNvPr id="50" name="Can subnet S3 reach S2"/>
            <p:cNvSpPr/>
            <p:nvPr/>
          </p:nvSpPr>
          <p:spPr>
            <a:xfrm>
              <a:off x="1856940" y="3306815"/>
              <a:ext cx="12125658" cy="1015669"/>
            </a:xfrm>
            <a:prstGeom prst="rect">
              <a:avLst/>
            </a:prstGeom>
            <a:ln w="12700">
              <a:miter lim="400000"/>
            </a:ln>
            <a:extLst>
              <a:ext uri="{C572A759-6A51-4108-AA02-DFA0A04FC94B}">
                <ma14:wrappingTextBoxFlag xmlns="" xmlns:ma14="http://schemas.microsoft.com/office/mac/drawingml/2011/main" val="1"/>
              </a:ext>
            </a:extLst>
          </p:spPr>
          <p:txBody>
            <a:bodyPr wrap="square" lIns="45722" tIns="45722" rIns="45722" bIns="45722">
              <a:spAutoFit/>
            </a:bodyPr>
            <a:lstStyle>
              <a:lvl1pPr defTabSz="1219261">
                <a:defRPr sz="5400">
                  <a:solidFill>
                    <a:srgbClr val="808080"/>
                  </a:solidFill>
                </a:defRPr>
              </a:lvl1pPr>
            </a:lstStyle>
            <a:p>
              <a:pPr defTabSz="609631" hangingPunct="0"/>
              <a:r>
                <a:rPr lang="en-US" sz="2700" kern="0" dirty="0">
                  <a:latin typeface="Helvetica"/>
                  <a:cs typeface="Helvetica"/>
                  <a:sym typeface="Helvetica"/>
                </a:rPr>
                <a:t>Can router R3 (not) reach subnet S2?</a:t>
              </a:r>
              <a:endParaRPr sz="2700" kern="0" dirty="0">
                <a:latin typeface="Helvetica"/>
                <a:cs typeface="Helvetica"/>
                <a:sym typeface="Helvetica"/>
              </a:endParaRPr>
            </a:p>
          </p:txBody>
        </p:sp>
        <p:sp>
          <p:nvSpPr>
            <p:cNvPr id="51" name="‘‘"/>
            <p:cNvSpPr/>
            <p:nvPr/>
          </p:nvSpPr>
          <p:spPr>
            <a:xfrm>
              <a:off x="574838" y="2770809"/>
              <a:ext cx="1790002" cy="2739219"/>
            </a:xfrm>
            <a:prstGeom prst="rect">
              <a:avLst/>
            </a:prstGeom>
            <a:ln w="12700">
              <a:miter lim="400000"/>
            </a:ln>
            <a:extLst>
              <a:ext uri="{C572A759-6A51-4108-AA02-DFA0A04FC94B}">
                <ma14:wrappingTextBoxFlag xmlns="" xmlns:ma14="http://schemas.microsoft.com/office/mac/drawingml/2011/main" val="1"/>
              </a:ext>
            </a:extLst>
          </p:spPr>
          <p:txBody>
            <a:bodyPr lIns="45722" tIns="45722" rIns="45722" bIns="45722">
              <a:spAutoFit/>
            </a:bodyPr>
            <a:lstStyle>
              <a:lvl1pPr algn="ctr" defTabSz="1219261">
                <a:defRPr sz="16600" spc="-300">
                  <a:solidFill>
                    <a:schemeClr val="accent2"/>
                  </a:solidFill>
                  <a:latin typeface="Arial"/>
                  <a:ea typeface="Arial"/>
                  <a:cs typeface="Arial"/>
                  <a:sym typeface="Arial"/>
                </a:defRPr>
              </a:lvl1pPr>
            </a:lstStyle>
            <a:p>
              <a:pPr defTabSz="609631" hangingPunct="0"/>
              <a:r>
                <a:rPr sz="8300" kern="0" spc="-150">
                  <a:solidFill>
                    <a:srgbClr val="9BBB5C"/>
                  </a:solidFill>
                </a:rPr>
                <a:t>‘‘</a:t>
              </a:r>
            </a:p>
          </p:txBody>
        </p:sp>
        <p:sp>
          <p:nvSpPr>
            <p:cNvPr id="52" name="’’"/>
            <p:cNvSpPr/>
            <p:nvPr/>
          </p:nvSpPr>
          <p:spPr>
            <a:xfrm>
              <a:off x="13077360" y="2683681"/>
              <a:ext cx="1790002" cy="2739219"/>
            </a:xfrm>
            <a:prstGeom prst="rect">
              <a:avLst/>
            </a:prstGeom>
            <a:ln w="12700">
              <a:miter lim="400000"/>
            </a:ln>
            <a:extLst>
              <a:ext uri="{C572A759-6A51-4108-AA02-DFA0A04FC94B}">
                <ma14:wrappingTextBoxFlag xmlns="" xmlns:ma14="http://schemas.microsoft.com/office/mac/drawingml/2011/main" val="1"/>
              </a:ext>
            </a:extLst>
          </p:spPr>
          <p:txBody>
            <a:bodyPr lIns="45722" tIns="45722" rIns="45722" bIns="45722">
              <a:spAutoFit/>
            </a:bodyPr>
            <a:lstStyle>
              <a:lvl1pPr algn="ctr" defTabSz="1219261">
                <a:defRPr sz="16600" spc="-300">
                  <a:solidFill>
                    <a:schemeClr val="accent2"/>
                  </a:solidFill>
                  <a:latin typeface="Arial"/>
                  <a:ea typeface="Arial"/>
                  <a:cs typeface="Arial"/>
                  <a:sym typeface="Arial"/>
                </a:defRPr>
              </a:lvl1pPr>
            </a:lstStyle>
            <a:p>
              <a:pPr defTabSz="609631" hangingPunct="0"/>
              <a:r>
                <a:rPr sz="8300" kern="0" spc="-150" dirty="0">
                  <a:solidFill>
                    <a:srgbClr val="9BBB5C"/>
                  </a:solidFill>
                </a:rPr>
                <a:t>’’</a:t>
              </a:r>
            </a:p>
          </p:txBody>
        </p:sp>
      </p:grpSp>
      <p:grpSp>
        <p:nvGrpSpPr>
          <p:cNvPr id="55" name="Group"/>
          <p:cNvGrpSpPr/>
          <p:nvPr/>
        </p:nvGrpSpPr>
        <p:grpSpPr>
          <a:xfrm>
            <a:off x="7620815" y="2214333"/>
            <a:ext cx="3784283" cy="3939431"/>
            <a:chOff x="0" y="0"/>
            <a:chExt cx="7568565" cy="7878860"/>
          </a:xfrm>
        </p:grpSpPr>
        <p:sp>
          <p:nvSpPr>
            <p:cNvPr id="56"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57"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58"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59"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60"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61"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62"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63"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64"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65"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66"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67"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68"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69"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0"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1" name="R1"/>
            <p:cNvSpPr/>
            <p:nvPr/>
          </p:nvSpPr>
          <p:spPr>
            <a:xfrm>
              <a:off x="1965914" y="256519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R1</a:t>
              </a:r>
            </a:p>
          </p:txBody>
        </p:sp>
        <p:sp>
          <p:nvSpPr>
            <p:cNvPr id="72" name="S1"/>
            <p:cNvSpPr/>
            <p:nvPr/>
          </p:nvSpPr>
          <p:spPr>
            <a:xfrm>
              <a:off x="78204" y="27112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S1</a:t>
              </a:r>
            </a:p>
          </p:txBody>
        </p:sp>
        <p:sp>
          <p:nvSpPr>
            <p:cNvPr id="73" name="S3"/>
            <p:cNvSpPr/>
            <p:nvPr/>
          </p:nvSpPr>
          <p:spPr>
            <a:xfrm>
              <a:off x="2075566" y="7138484"/>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S3</a:t>
              </a:r>
            </a:p>
          </p:txBody>
        </p:sp>
        <p:sp>
          <p:nvSpPr>
            <p:cNvPr id="74" name="S2"/>
            <p:cNvSpPr/>
            <p:nvPr/>
          </p:nvSpPr>
          <p:spPr>
            <a:xfrm>
              <a:off x="6826997" y="26604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S2</a:t>
              </a:r>
            </a:p>
          </p:txBody>
        </p:sp>
        <p:sp>
          <p:nvSpPr>
            <p:cNvPr id="75" name="N1"/>
            <p:cNvSpPr/>
            <p:nvPr/>
          </p:nvSpPr>
          <p:spPr>
            <a:xfrm>
              <a:off x="2062866"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N1</a:t>
              </a:r>
            </a:p>
          </p:txBody>
        </p:sp>
        <p:sp>
          <p:nvSpPr>
            <p:cNvPr id="76" name="N2"/>
            <p:cNvSpPr/>
            <p:nvPr/>
          </p:nvSpPr>
          <p:spPr>
            <a:xfrm>
              <a:off x="4345493" y="198900"/>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N2</a:t>
              </a:r>
            </a:p>
          </p:txBody>
        </p:sp>
        <p:sp>
          <p:nvSpPr>
            <p:cNvPr id="77" name="N3"/>
            <p:cNvSpPr/>
            <p:nvPr/>
          </p:nvSpPr>
          <p:spPr>
            <a:xfrm>
              <a:off x="5710757"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N3</a:t>
              </a:r>
            </a:p>
          </p:txBody>
        </p:sp>
        <p:sp>
          <p:nvSpPr>
            <p:cNvPr id="78"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9"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0" name="R2"/>
            <p:cNvSpPr/>
            <p:nvPr/>
          </p:nvSpPr>
          <p:spPr>
            <a:xfrm>
              <a:off x="4887219" y="2551259"/>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R2</a:t>
              </a:r>
            </a:p>
          </p:txBody>
        </p:sp>
        <p:sp>
          <p:nvSpPr>
            <p:cNvPr id="81" name="R3"/>
            <p:cNvSpPr/>
            <p:nvPr/>
          </p:nvSpPr>
          <p:spPr>
            <a:xfrm>
              <a:off x="1965544" y="520187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R3</a:t>
              </a:r>
            </a:p>
          </p:txBody>
        </p:sp>
      </p:grpSp>
      <p:sp>
        <p:nvSpPr>
          <p:cNvPr id="82" name="canReach_R2 &lt;==&gt; datafwd_R2_S2"/>
          <p:cNvSpPr/>
          <p:nvPr/>
        </p:nvSpPr>
        <p:spPr>
          <a:xfrm>
            <a:off x="711483" y="2496470"/>
            <a:ext cx="3231334"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canReach</a:t>
            </a:r>
            <a:r>
              <a:rPr sz="2400" kern="0" baseline="-25000" dirty="0">
                <a:solidFill>
                  <a:srgbClr val="445469"/>
                </a:solidFill>
                <a:latin typeface="Helvetica"/>
                <a:cs typeface="Helvetica"/>
                <a:sym typeface="Helvetica"/>
              </a:rPr>
              <a:t>R2</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FIB</a:t>
            </a:r>
            <a:r>
              <a:rPr sz="2400" kern="0" baseline="-25000" dirty="0">
                <a:solidFill>
                  <a:srgbClr val="445469"/>
                </a:solidFill>
                <a:latin typeface="Helvetica"/>
                <a:cs typeface="Helvetica"/>
                <a:sym typeface="Helvetica"/>
              </a:rPr>
              <a:t>R2</a:t>
            </a:r>
            <a:r>
              <a:rPr lang="en-US" sz="2400" kern="0" baseline="-25000" dirty="0">
                <a:solidFill>
                  <a:srgbClr val="445469"/>
                </a:solidFill>
                <a:latin typeface="Helvetica"/>
                <a:cs typeface="Helvetica"/>
                <a:sym typeface="Helvetica"/>
              </a:rPr>
              <a:t>,</a:t>
            </a:r>
            <a:r>
              <a:rPr sz="2400" kern="0" baseline="-25000" dirty="0">
                <a:solidFill>
                  <a:srgbClr val="445469"/>
                </a:solidFill>
                <a:latin typeface="Helvetica"/>
                <a:cs typeface="Helvetica"/>
                <a:sym typeface="Helvetica"/>
              </a:rPr>
              <a:t>S2</a:t>
            </a:r>
          </a:p>
        </p:txBody>
      </p:sp>
      <p:sp>
        <p:nvSpPr>
          <p:cNvPr id="83" name="canReach_R1 &lt;==&gt;…"/>
          <p:cNvSpPr/>
          <p:nvPr/>
        </p:nvSpPr>
        <p:spPr>
          <a:xfrm>
            <a:off x="711483" y="3160421"/>
            <a:ext cx="4632358" cy="1200329"/>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p>
            <a:pPr defTabSz="914217" hangingPunct="0">
              <a:defRPr sz="4800"/>
            </a:pPr>
            <a:r>
              <a:rPr sz="2400" kern="0" dirty="0">
                <a:solidFill>
                  <a:srgbClr val="445469"/>
                </a:solidFill>
                <a:latin typeface="Helvetica"/>
                <a:cs typeface="Helvetica"/>
                <a:sym typeface="Helvetica"/>
              </a:rPr>
              <a:t>canReach</a:t>
            </a:r>
            <a:r>
              <a:rPr sz="2400" kern="0" baseline="-25000" dirty="0">
                <a:solidFill>
                  <a:srgbClr val="445469"/>
                </a:solidFill>
                <a:latin typeface="Helvetica"/>
                <a:cs typeface="Helvetica"/>
                <a:sym typeface="Helvetica"/>
              </a:rPr>
              <a:t>R1</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a:t>
            </a:r>
            <a:r>
              <a:rPr sz="2400" kern="0" dirty="0">
                <a:solidFill>
                  <a:srgbClr val="445469"/>
                </a:solidFill>
                <a:latin typeface="Helvetica"/>
                <a:cs typeface="Helvetica"/>
                <a:sym typeface="Helvetica"/>
              </a:rPr>
              <a:t> </a:t>
            </a:r>
          </a:p>
          <a:p>
            <a:pPr marL="0" lvl="2" indent="914217" defTabSz="914217" hangingPunct="0">
              <a:defRPr sz="4800"/>
            </a:pPr>
            <a:r>
              <a:rPr sz="2400" kern="0" dirty="0">
                <a:solidFill>
                  <a:srgbClr val="445469"/>
                </a:solidFill>
                <a:latin typeface="Helvetica"/>
                <a:cs typeface="Helvetica"/>
                <a:sym typeface="Helvetica"/>
              </a:rPr>
              <a:t>(</a:t>
            </a:r>
            <a:r>
              <a:rPr lang="en-US" sz="2400" kern="0" dirty="0">
                <a:solidFill>
                  <a:srgbClr val="445469"/>
                </a:solidFill>
                <a:latin typeface="Helvetica"/>
                <a:cs typeface="Helvetica"/>
                <a:sym typeface="Helvetica"/>
              </a:rPr>
              <a:t>FIB</a:t>
            </a:r>
            <a:r>
              <a:rPr sz="2400" kern="0" baseline="-25000" dirty="0">
                <a:solidFill>
                  <a:srgbClr val="445469"/>
                </a:solidFill>
                <a:latin typeface="Helvetica"/>
                <a:cs typeface="Helvetica"/>
                <a:sym typeface="Helvetica"/>
              </a:rPr>
              <a:t>R1</a:t>
            </a:r>
            <a:r>
              <a:rPr lang="en-US" sz="2400" kern="0" baseline="-25000" dirty="0">
                <a:solidFill>
                  <a:srgbClr val="445469"/>
                </a:solidFill>
                <a:latin typeface="Helvetica"/>
                <a:cs typeface="Helvetica"/>
                <a:sym typeface="Helvetica"/>
              </a:rPr>
              <a:t>,</a:t>
            </a:r>
            <a:r>
              <a:rPr sz="2400" kern="0" baseline="-25000" dirty="0">
                <a:solidFill>
                  <a:srgbClr val="445469"/>
                </a:solidFill>
                <a:latin typeface="Helvetica"/>
                <a:cs typeface="Helvetica"/>
                <a:sym typeface="Helvetica"/>
              </a:rPr>
              <a:t>R2</a:t>
            </a:r>
            <a:r>
              <a:rPr sz="2400" kern="0" dirty="0">
                <a:solidFill>
                  <a:srgbClr val="445469"/>
                </a:solidFill>
                <a:latin typeface="Helvetica"/>
                <a:cs typeface="Helvetica"/>
                <a:sym typeface="Helvetica"/>
              </a:rPr>
              <a:t> ⋀ canReach</a:t>
            </a:r>
            <a:r>
              <a:rPr sz="2400" kern="0" baseline="-25000" dirty="0">
                <a:solidFill>
                  <a:srgbClr val="445469"/>
                </a:solidFill>
                <a:latin typeface="Helvetica"/>
                <a:cs typeface="Helvetica"/>
                <a:sym typeface="Helvetica"/>
              </a:rPr>
              <a:t>R2</a:t>
            </a:r>
            <a:r>
              <a:rPr sz="2400" kern="0" dirty="0">
                <a:solidFill>
                  <a:srgbClr val="445469"/>
                </a:solidFill>
                <a:latin typeface="Helvetica"/>
                <a:cs typeface="Helvetica"/>
                <a:sym typeface="Helvetica"/>
              </a:rPr>
              <a:t>) ⋁ </a:t>
            </a:r>
          </a:p>
          <a:p>
            <a:pPr marL="0" lvl="2" indent="914217" defTabSz="914217" hangingPunct="0">
              <a:defRPr sz="4800"/>
            </a:pPr>
            <a:r>
              <a:rPr sz="2400" kern="0" dirty="0">
                <a:solidFill>
                  <a:srgbClr val="445469"/>
                </a:solidFill>
                <a:latin typeface="Helvetica"/>
                <a:cs typeface="Helvetica"/>
                <a:sym typeface="Helvetica"/>
              </a:rPr>
              <a:t>(</a:t>
            </a:r>
            <a:r>
              <a:rPr lang="en-US" sz="2400" kern="0" dirty="0">
                <a:solidFill>
                  <a:srgbClr val="445469"/>
                </a:solidFill>
                <a:latin typeface="Helvetica"/>
                <a:cs typeface="Helvetica"/>
                <a:sym typeface="Helvetica"/>
              </a:rPr>
              <a:t>FIB</a:t>
            </a:r>
            <a:r>
              <a:rPr sz="2400" kern="0" baseline="-25000" dirty="0">
                <a:solidFill>
                  <a:srgbClr val="445469"/>
                </a:solidFill>
                <a:latin typeface="Helvetica"/>
                <a:cs typeface="Helvetica"/>
                <a:sym typeface="Helvetica"/>
              </a:rPr>
              <a:t>R1</a:t>
            </a:r>
            <a:r>
              <a:rPr lang="en-US" sz="2400" kern="0" baseline="-25000" dirty="0">
                <a:solidFill>
                  <a:srgbClr val="445469"/>
                </a:solidFill>
                <a:latin typeface="Helvetica"/>
                <a:cs typeface="Helvetica"/>
                <a:sym typeface="Helvetica"/>
              </a:rPr>
              <a:t>,</a:t>
            </a:r>
            <a:r>
              <a:rPr sz="2400" kern="0" baseline="-25000" dirty="0">
                <a:solidFill>
                  <a:srgbClr val="445469"/>
                </a:solidFill>
                <a:latin typeface="Helvetica"/>
                <a:cs typeface="Helvetica"/>
                <a:sym typeface="Helvetica"/>
              </a:rPr>
              <a:t>R3</a:t>
            </a:r>
            <a:r>
              <a:rPr sz="2400" kern="0" dirty="0">
                <a:solidFill>
                  <a:srgbClr val="445469"/>
                </a:solidFill>
                <a:latin typeface="Helvetica"/>
                <a:cs typeface="Helvetica"/>
                <a:sym typeface="Helvetica"/>
              </a:rPr>
              <a:t> ⋀ canReach</a:t>
            </a:r>
            <a:r>
              <a:rPr sz="2400" kern="0" baseline="-25000" dirty="0">
                <a:solidFill>
                  <a:srgbClr val="445469"/>
                </a:solidFill>
                <a:latin typeface="Helvetica"/>
                <a:cs typeface="Helvetica"/>
                <a:sym typeface="Helvetica"/>
              </a:rPr>
              <a:t>R3</a:t>
            </a:r>
            <a:r>
              <a:rPr sz="2400" kern="0" dirty="0">
                <a:solidFill>
                  <a:srgbClr val="445469"/>
                </a:solidFill>
                <a:latin typeface="Helvetica"/>
                <a:cs typeface="Helvetica"/>
                <a:sym typeface="Helvetica"/>
              </a:rPr>
              <a:t>)</a:t>
            </a:r>
          </a:p>
        </p:txBody>
      </p:sp>
      <p:sp>
        <p:nvSpPr>
          <p:cNvPr id="84" name="canReach_R3 &lt;==&gt;…"/>
          <p:cNvSpPr/>
          <p:nvPr/>
        </p:nvSpPr>
        <p:spPr>
          <a:xfrm>
            <a:off x="711483" y="4598626"/>
            <a:ext cx="4257256" cy="830997"/>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p>
            <a:pPr defTabSz="914217" hangingPunct="0">
              <a:defRPr sz="4800"/>
            </a:pPr>
            <a:r>
              <a:rPr sz="2400" kern="0" dirty="0">
                <a:solidFill>
                  <a:srgbClr val="445469"/>
                </a:solidFill>
                <a:latin typeface="Helvetica"/>
                <a:cs typeface="Helvetica"/>
                <a:sym typeface="Helvetica"/>
              </a:rPr>
              <a:t>canReach</a:t>
            </a:r>
            <a:r>
              <a:rPr sz="2400" kern="0" baseline="-25000" dirty="0">
                <a:solidFill>
                  <a:srgbClr val="445469"/>
                </a:solidFill>
                <a:latin typeface="Helvetica"/>
                <a:cs typeface="Helvetica"/>
                <a:sym typeface="Helvetica"/>
              </a:rPr>
              <a:t>R3</a:t>
            </a:r>
            <a:r>
              <a:rPr sz="2400" kern="0" dirty="0">
                <a:solidFill>
                  <a:srgbClr val="445469"/>
                </a:solidFill>
                <a:latin typeface="Helvetica"/>
                <a:cs typeface="Helvetica"/>
                <a:sym typeface="Helvetica"/>
              </a:rPr>
              <a:t> </a:t>
            </a:r>
            <a:r>
              <a:rPr lang="en-US" sz="2400" kern="0" dirty="0">
                <a:solidFill>
                  <a:srgbClr val="445469"/>
                </a:solidFill>
                <a:latin typeface="Helvetica"/>
                <a:cs typeface="Helvetica"/>
                <a:sym typeface="Helvetica"/>
              </a:rPr>
              <a:t>⇔</a:t>
            </a:r>
            <a:r>
              <a:rPr sz="2400" kern="0" dirty="0">
                <a:solidFill>
                  <a:srgbClr val="445469"/>
                </a:solidFill>
                <a:latin typeface="Helvetica"/>
                <a:cs typeface="Helvetica"/>
                <a:sym typeface="Helvetica"/>
              </a:rPr>
              <a:t> </a:t>
            </a:r>
          </a:p>
          <a:p>
            <a:pPr marL="0" lvl="2" indent="914217" defTabSz="914217" hangingPunct="0">
              <a:defRPr sz="4800"/>
            </a:pPr>
            <a:r>
              <a:rPr sz="2400" kern="0" dirty="0">
                <a:solidFill>
                  <a:srgbClr val="445469"/>
                </a:solidFill>
                <a:latin typeface="Helvetica"/>
                <a:cs typeface="Helvetica"/>
                <a:sym typeface="Helvetica"/>
              </a:rPr>
              <a:t>(</a:t>
            </a:r>
            <a:r>
              <a:rPr lang="en-US" sz="2400" kern="0" dirty="0">
                <a:solidFill>
                  <a:srgbClr val="445469"/>
                </a:solidFill>
                <a:latin typeface="Helvetica"/>
                <a:cs typeface="Helvetica"/>
                <a:sym typeface="Helvetica"/>
              </a:rPr>
              <a:t>FIB</a:t>
            </a:r>
            <a:r>
              <a:rPr sz="2400" kern="0" baseline="-25000" dirty="0">
                <a:solidFill>
                  <a:srgbClr val="445469"/>
                </a:solidFill>
                <a:latin typeface="Helvetica"/>
                <a:cs typeface="Helvetica"/>
                <a:sym typeface="Helvetica"/>
              </a:rPr>
              <a:t>R3</a:t>
            </a:r>
            <a:r>
              <a:rPr lang="en-US" sz="2400" kern="0" baseline="-25000" dirty="0">
                <a:solidFill>
                  <a:srgbClr val="445469"/>
                </a:solidFill>
                <a:latin typeface="Helvetica"/>
                <a:cs typeface="Helvetica"/>
                <a:sym typeface="Helvetica"/>
              </a:rPr>
              <a:t>,</a:t>
            </a:r>
            <a:r>
              <a:rPr sz="2400" kern="0" baseline="-25000" dirty="0">
                <a:solidFill>
                  <a:srgbClr val="445469"/>
                </a:solidFill>
                <a:latin typeface="Helvetica"/>
                <a:cs typeface="Helvetica"/>
                <a:sym typeface="Helvetica"/>
              </a:rPr>
              <a:t>R1</a:t>
            </a:r>
            <a:r>
              <a:rPr sz="2400" kern="0" dirty="0">
                <a:solidFill>
                  <a:srgbClr val="445469"/>
                </a:solidFill>
                <a:latin typeface="Helvetica"/>
                <a:cs typeface="Helvetica"/>
                <a:sym typeface="Helvetica"/>
              </a:rPr>
              <a:t> ⋀ canReach</a:t>
            </a:r>
            <a:r>
              <a:rPr sz="2400" kern="0" baseline="-25000" dirty="0">
                <a:solidFill>
                  <a:srgbClr val="445469"/>
                </a:solidFill>
                <a:latin typeface="Helvetica"/>
                <a:cs typeface="Helvetica"/>
                <a:sym typeface="Helvetica"/>
              </a:rPr>
              <a:t>R1</a:t>
            </a:r>
            <a:r>
              <a:rPr sz="2400" kern="0" dirty="0">
                <a:solidFill>
                  <a:srgbClr val="445469"/>
                </a:solidFill>
                <a:latin typeface="Helvetica"/>
                <a:cs typeface="Helvetica"/>
                <a:sym typeface="Helvetica"/>
              </a:rPr>
              <a:t>)</a:t>
            </a:r>
          </a:p>
        </p:txBody>
      </p:sp>
      <p:sp>
        <p:nvSpPr>
          <p:cNvPr id="85" name="canReach_R1 &lt;==&gt;…"/>
          <p:cNvSpPr/>
          <p:nvPr/>
        </p:nvSpPr>
        <p:spPr>
          <a:xfrm>
            <a:off x="711483" y="5708595"/>
            <a:ext cx="3149580"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p>
            <a:pPr defTabSz="914217" hangingPunct="0">
              <a:defRPr sz="4800"/>
            </a:pPr>
            <a:r>
              <a:rPr lang="en-US" sz="2400" b="1" kern="0" dirty="0">
                <a:solidFill>
                  <a:srgbClr val="445469"/>
                </a:solidFill>
                <a:latin typeface="Helvetica"/>
                <a:cs typeface="Helvetica"/>
                <a:sym typeface="Helvetica"/>
              </a:rPr>
              <a:t>Property:</a:t>
            </a:r>
            <a:r>
              <a:rPr lang="en-US" sz="2400" kern="0" dirty="0">
                <a:solidFill>
                  <a:srgbClr val="445469"/>
                </a:solidFill>
                <a:latin typeface="Helvetica"/>
                <a:cs typeface="Helvetica"/>
                <a:sym typeface="Helvetica"/>
              </a:rPr>
              <a:t> canReach</a:t>
            </a:r>
            <a:r>
              <a:rPr lang="en-US" sz="2400" kern="0" baseline="-25000" dirty="0">
                <a:solidFill>
                  <a:srgbClr val="445469"/>
                </a:solidFill>
                <a:latin typeface="Helvetica"/>
                <a:cs typeface="Helvetica"/>
                <a:sym typeface="Helvetica"/>
              </a:rPr>
              <a:t>R3</a:t>
            </a:r>
          </a:p>
        </p:txBody>
      </p:sp>
    </p:spTree>
    <p:extLst>
      <p:ext uri="{BB962C8B-B14F-4D97-AF65-F5344CB8AC3E}">
        <p14:creationId xmlns:p14="http://schemas.microsoft.com/office/powerpoint/2010/main" val="37131538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fontScale="90000"/>
          </a:bodyPr>
          <a:lstStyle/>
          <a:p>
            <a:r>
              <a:rPr lang="en-US" altLang="zh-CN" sz="3600" b="1" i="1" dirty="0">
                <a:latin typeface="Calibri" panose="020F0502020204030204" pitchFamily="34" charset="0"/>
                <a:cs typeface="Calibri" panose="020F0502020204030204" pitchFamily="34" charset="0"/>
              </a:rPr>
              <a:t>Plankton (NSDI’20 </a:t>
            </a:r>
            <a:r>
              <a:rPr lang="en-US" altLang="zh-CN" sz="1400" b="0" i="0" dirty="0">
                <a:solidFill>
                  <a:srgbClr val="333333"/>
                </a:solidFill>
                <a:effectLst/>
                <a:latin typeface="arial" panose="020B0604020202020204" pitchFamily="34" charset="0"/>
              </a:rPr>
              <a:t> </a:t>
            </a:r>
            <a:r>
              <a:rPr lang="en-US" altLang="zh-CN" sz="3100" b="1" i="1" dirty="0">
                <a:latin typeface="Calibri" panose="020F0502020204030204" pitchFamily="34" charset="0"/>
                <a:cs typeface="Calibri" panose="020F0502020204030204" pitchFamily="34" charset="0"/>
              </a:rPr>
              <a:t>University of Illinois at Urbana-Champaign</a:t>
            </a:r>
            <a:r>
              <a:rPr lang="en-US" altLang="zh-CN" sz="3600" b="1" i="1" dirty="0">
                <a:latin typeface="Calibri" panose="020F0502020204030204" pitchFamily="34" charset="0"/>
                <a:cs typeface="Calibri" panose="020F0502020204030204" pitchFamily="34" charset="0"/>
              </a:rPr>
              <a:t>)</a:t>
            </a:r>
            <a:br>
              <a:rPr lang="en-US" altLang="zh-CN" b="1" i="1" dirty="0">
                <a:latin typeface="Calibri" panose="020F0502020204030204" pitchFamily="34" charset="0"/>
                <a:cs typeface="Calibri" panose="020F0502020204030204" pitchFamily="34" charset="0"/>
              </a:rPr>
            </a:br>
            <a:r>
              <a:rPr lang="en-US" altLang="zh-CN" sz="3100" b="1" i="1" dirty="0">
                <a:latin typeface="Calibri" panose="020F0502020204030204" pitchFamily="34" charset="0"/>
                <a:cs typeface="Calibri" panose="020F0502020204030204" pitchFamily="34" charset="0"/>
              </a:rPr>
              <a:t>Scalable network configuration verification through model checking</a:t>
            </a:r>
            <a:endParaRPr lang="zh-CN" altLang="en-US" sz="3100" b="1" i="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07A8BC4-243E-44F8-9134-C195C3388D3D}"/>
              </a:ext>
            </a:extLst>
          </p:cNvPr>
          <p:cNvSpPr>
            <a:spLocks noGrp="1"/>
          </p:cNvSpPr>
          <p:nvPr>
            <p:ph idx="1"/>
          </p:nvPr>
        </p:nvSpPr>
        <p:spPr>
          <a:xfrm>
            <a:off x="838199" y="1538289"/>
            <a:ext cx="10515599" cy="3666757"/>
          </a:xfrm>
        </p:spPr>
        <p:txBody>
          <a:bodyPr>
            <a:normAutofit/>
          </a:bodyPr>
          <a:lstStyle/>
          <a:p>
            <a:r>
              <a:rPr lang="en-US" altLang="zh-CN" dirty="0">
                <a:latin typeface="Calibri" panose="020F0502020204030204" pitchFamily="34" charset="0"/>
                <a:cs typeface="Calibri" panose="020F0502020204030204" pitchFamily="34" charset="0"/>
              </a:rPr>
              <a:t>motivation</a:t>
            </a:r>
          </a:p>
          <a:p>
            <a:pPr lvl="1"/>
            <a:r>
              <a:rPr lang="en-US" altLang="zh-CN" sz="2200" dirty="0">
                <a:latin typeface="Calibri" panose="020F0502020204030204" pitchFamily="34" charset="0"/>
                <a:cs typeface="Calibri" panose="020F0502020204030204" pitchFamily="34" charset="0"/>
              </a:rPr>
              <a:t>SMT(Minesweeper) scales poorly</a:t>
            </a:r>
          </a:p>
          <a:p>
            <a:pPr lvl="1"/>
            <a:r>
              <a:rPr lang="en-US" altLang="zh-CN" sz="2200" dirty="0">
                <a:latin typeface="Calibri" panose="020F0502020204030204" pitchFamily="34" charset="0"/>
                <a:cs typeface="Calibri" panose="020F0502020204030204" pitchFamily="34" charset="0"/>
              </a:rPr>
              <a:t>focus on relevant non-determinism</a:t>
            </a:r>
          </a:p>
          <a:p>
            <a:pPr lvl="2"/>
            <a:r>
              <a:rPr lang="en-US" altLang="zh-CN" sz="1800" dirty="0">
                <a:latin typeface="Calibri" panose="020F0502020204030204" pitchFamily="34" charset="0"/>
                <a:cs typeface="Calibri" panose="020F0502020204030204" pitchFamily="34" charset="0"/>
              </a:rPr>
              <a:t>BGP non-determinism route selection</a:t>
            </a:r>
          </a:p>
          <a:p>
            <a:pPr lvl="2"/>
            <a:r>
              <a:rPr lang="en-US" altLang="zh-CN" sz="1800" dirty="0">
                <a:latin typeface="Calibri" panose="020F0502020204030204" pitchFamily="34" charset="0"/>
                <a:cs typeface="Calibri" panose="020F0502020204030204" pitchFamily="34" charset="0"/>
              </a:rPr>
              <a:t>Non-deterministic link failures</a:t>
            </a:r>
          </a:p>
          <a:p>
            <a:r>
              <a:rPr lang="en-US" altLang="zh-CN" dirty="0">
                <a:latin typeface="Calibri" panose="020F0502020204030204" pitchFamily="34" charset="0"/>
                <a:cs typeface="Calibri" panose="020F0502020204030204" pitchFamily="34" charset="0"/>
              </a:rPr>
              <a:t>insight</a:t>
            </a:r>
            <a:br>
              <a:rPr lang="en-US" altLang="zh-CN" dirty="0">
                <a:latin typeface="Calibri" panose="020F0502020204030204" pitchFamily="34" charset="0"/>
                <a:cs typeface="Calibri" panose="020F0502020204030204" pitchFamily="34" charset="0"/>
              </a:rPr>
            </a:br>
            <a:r>
              <a:rPr lang="en-US" altLang="zh-CN" sz="2400" dirty="0">
                <a:latin typeface="Calibri" panose="020F0502020204030204" pitchFamily="34" charset="0"/>
                <a:cs typeface="Calibri" panose="020F0502020204030204" pitchFamily="34" charset="0"/>
              </a:rPr>
              <a:t>uses equivalence partitioning to manage the large header space, and explicit-state model checking to explore protocol execution</a:t>
            </a:r>
          </a:p>
          <a:p>
            <a:pPr marL="0" indent="0">
              <a:buNone/>
            </a:pPr>
            <a:endParaRPr lang="zh-CN" altLang="en-US"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ACE037F4-D474-472D-9A6F-6BA844488176}"/>
              </a:ext>
            </a:extLst>
          </p:cNvPr>
          <p:cNvPicPr>
            <a:picLocks noChangeAspect="1"/>
          </p:cNvPicPr>
          <p:nvPr/>
        </p:nvPicPr>
        <p:blipFill>
          <a:blip r:embed="rId3"/>
          <a:stretch>
            <a:fillRect/>
          </a:stretch>
        </p:blipFill>
        <p:spPr>
          <a:xfrm>
            <a:off x="480644" y="4738294"/>
            <a:ext cx="7894820" cy="1892004"/>
          </a:xfrm>
          <a:prstGeom prst="rect">
            <a:avLst/>
          </a:prstGeom>
        </p:spPr>
      </p:pic>
      <p:pic>
        <p:nvPicPr>
          <p:cNvPr id="7" name="图片 6">
            <a:extLst>
              <a:ext uri="{FF2B5EF4-FFF2-40B4-BE49-F238E27FC236}">
                <a16:creationId xmlns:a16="http://schemas.microsoft.com/office/drawing/2014/main" id="{DABD1B31-9C0F-4F17-93E6-302F564604DC}"/>
              </a:ext>
            </a:extLst>
          </p:cNvPr>
          <p:cNvPicPr>
            <a:picLocks noChangeAspect="1"/>
          </p:cNvPicPr>
          <p:nvPr/>
        </p:nvPicPr>
        <p:blipFill>
          <a:blip r:embed="rId4"/>
          <a:stretch>
            <a:fillRect/>
          </a:stretch>
        </p:blipFill>
        <p:spPr>
          <a:xfrm>
            <a:off x="9017976" y="4846096"/>
            <a:ext cx="2514600" cy="1676400"/>
          </a:xfrm>
          <a:prstGeom prst="rect">
            <a:avLst/>
          </a:prstGeom>
        </p:spPr>
      </p:pic>
      <p:pic>
        <p:nvPicPr>
          <p:cNvPr id="4" name="图片 3">
            <a:extLst>
              <a:ext uri="{FF2B5EF4-FFF2-40B4-BE49-F238E27FC236}">
                <a16:creationId xmlns:a16="http://schemas.microsoft.com/office/drawing/2014/main" id="{611E7AFA-46D2-406B-AC31-BAF97E164938}"/>
              </a:ext>
            </a:extLst>
          </p:cNvPr>
          <p:cNvPicPr>
            <a:picLocks noChangeAspect="1"/>
          </p:cNvPicPr>
          <p:nvPr/>
        </p:nvPicPr>
        <p:blipFill>
          <a:blip r:embed="rId5"/>
          <a:stretch>
            <a:fillRect/>
          </a:stretch>
        </p:blipFill>
        <p:spPr>
          <a:xfrm>
            <a:off x="5639539" y="2020890"/>
            <a:ext cx="4191404" cy="1142485"/>
          </a:xfrm>
          <a:prstGeom prst="rect">
            <a:avLst/>
          </a:prstGeom>
        </p:spPr>
      </p:pic>
      <p:pic>
        <p:nvPicPr>
          <p:cNvPr id="12" name="图片 11">
            <a:extLst>
              <a:ext uri="{FF2B5EF4-FFF2-40B4-BE49-F238E27FC236}">
                <a16:creationId xmlns:a16="http://schemas.microsoft.com/office/drawing/2014/main" id="{0D5199D1-C533-401B-8FA5-BD299DAF1930}"/>
              </a:ext>
            </a:extLst>
          </p:cNvPr>
          <p:cNvPicPr>
            <a:picLocks noChangeAspect="1"/>
          </p:cNvPicPr>
          <p:nvPr/>
        </p:nvPicPr>
        <p:blipFill>
          <a:blip r:embed="rId6"/>
          <a:stretch>
            <a:fillRect/>
          </a:stretch>
        </p:blipFill>
        <p:spPr>
          <a:xfrm>
            <a:off x="9830943" y="1873171"/>
            <a:ext cx="2260832" cy="1439773"/>
          </a:xfrm>
          <a:prstGeom prst="rect">
            <a:avLst/>
          </a:prstGeom>
        </p:spPr>
      </p:pic>
    </p:spTree>
    <p:extLst>
      <p:ext uri="{BB962C8B-B14F-4D97-AF65-F5344CB8AC3E}">
        <p14:creationId xmlns:p14="http://schemas.microsoft.com/office/powerpoint/2010/main" val="232435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fontScale="90000"/>
          </a:bodyPr>
          <a:lstStyle/>
          <a:p>
            <a:r>
              <a:rPr lang="en-US" altLang="zh-CN" sz="3600" b="1" i="1" dirty="0">
                <a:latin typeface="Calibri" panose="020F0502020204030204" pitchFamily="34" charset="0"/>
                <a:cs typeface="Calibri" panose="020F0502020204030204" pitchFamily="34" charset="0"/>
              </a:rPr>
              <a:t>Plankton (NSDI’20 </a:t>
            </a:r>
            <a:r>
              <a:rPr lang="en-US" altLang="zh-CN" sz="3100" b="1" i="1" dirty="0">
                <a:latin typeface="Calibri" panose="020F0502020204030204" pitchFamily="34" charset="0"/>
                <a:cs typeface="Calibri" panose="020F0502020204030204" pitchFamily="34" charset="0"/>
              </a:rPr>
              <a:t>University of Illinois at Urbana-Champaign</a:t>
            </a:r>
            <a:r>
              <a:rPr lang="en-US" altLang="zh-CN" sz="3600" b="1" i="1" dirty="0">
                <a:latin typeface="Calibri" panose="020F0502020204030204" pitchFamily="34" charset="0"/>
                <a:cs typeface="Calibri" panose="020F0502020204030204" pitchFamily="34" charset="0"/>
              </a:rPr>
              <a:t>)</a:t>
            </a:r>
            <a:br>
              <a:rPr lang="en-US" altLang="zh-CN" b="1" i="1" dirty="0">
                <a:latin typeface="Calibri" panose="020F0502020204030204" pitchFamily="34" charset="0"/>
                <a:cs typeface="Calibri" panose="020F0502020204030204" pitchFamily="34" charset="0"/>
              </a:rPr>
            </a:br>
            <a:r>
              <a:rPr lang="en-US" altLang="zh-CN" sz="3100" b="1" i="1" dirty="0">
                <a:latin typeface="Calibri" panose="020F0502020204030204" pitchFamily="34" charset="0"/>
                <a:cs typeface="Calibri" panose="020F0502020204030204" pitchFamily="34" charset="0"/>
              </a:rPr>
              <a:t>Scalable network configuration verification through </a:t>
            </a:r>
            <a:r>
              <a:rPr lang="en-US" altLang="zh-CN" sz="3100" b="1" i="1" dirty="0">
                <a:solidFill>
                  <a:srgbClr val="FF0000"/>
                </a:solidFill>
                <a:latin typeface="Calibri" panose="020F0502020204030204" pitchFamily="34" charset="0"/>
                <a:cs typeface="Calibri" panose="020F0502020204030204" pitchFamily="34" charset="0"/>
              </a:rPr>
              <a:t>model checking</a:t>
            </a:r>
            <a:endParaRPr lang="zh-CN" altLang="en-US" sz="3100" b="1" i="1" dirty="0">
              <a:solidFill>
                <a:srgbClr val="FF0000"/>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84412E0D-F9EE-4D68-9DFD-81D3CEEC536E}"/>
              </a:ext>
            </a:extLst>
          </p:cNvPr>
          <p:cNvPicPr>
            <a:picLocks noChangeAspect="1"/>
          </p:cNvPicPr>
          <p:nvPr/>
        </p:nvPicPr>
        <p:blipFill>
          <a:blip r:embed="rId3"/>
          <a:stretch>
            <a:fillRect/>
          </a:stretch>
        </p:blipFill>
        <p:spPr>
          <a:xfrm>
            <a:off x="895793" y="1690688"/>
            <a:ext cx="10400414" cy="4579878"/>
          </a:xfrm>
          <a:prstGeom prst="rect">
            <a:avLst/>
          </a:prstGeom>
        </p:spPr>
      </p:pic>
    </p:spTree>
    <p:extLst>
      <p:ext uri="{BB962C8B-B14F-4D97-AF65-F5344CB8AC3E}">
        <p14:creationId xmlns:p14="http://schemas.microsoft.com/office/powerpoint/2010/main" val="337399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fontScale="90000"/>
          </a:bodyPr>
          <a:lstStyle/>
          <a:p>
            <a:r>
              <a:rPr lang="en-US" altLang="zh-CN" sz="3600" b="1" i="1" dirty="0">
                <a:latin typeface="Calibri" panose="020F0502020204030204" pitchFamily="34" charset="0"/>
                <a:cs typeface="Calibri" panose="020F0502020204030204" pitchFamily="34" charset="0"/>
              </a:rPr>
              <a:t>Plankton (NSDI’20 </a:t>
            </a:r>
            <a:r>
              <a:rPr lang="en-US" altLang="zh-CN" sz="3100" b="1" i="1" dirty="0">
                <a:latin typeface="Calibri" panose="020F0502020204030204" pitchFamily="34" charset="0"/>
                <a:cs typeface="Calibri" panose="020F0502020204030204" pitchFamily="34" charset="0"/>
              </a:rPr>
              <a:t>University of Illinois at Urbana-Champaign</a:t>
            </a:r>
            <a:r>
              <a:rPr lang="en-US" altLang="zh-CN" sz="3600" b="1" i="1" dirty="0">
                <a:latin typeface="Calibri" panose="020F0502020204030204" pitchFamily="34" charset="0"/>
                <a:cs typeface="Calibri" panose="020F0502020204030204" pitchFamily="34" charset="0"/>
              </a:rPr>
              <a:t>)</a:t>
            </a:r>
            <a:br>
              <a:rPr lang="en-US" altLang="zh-CN" b="1" i="1" dirty="0">
                <a:latin typeface="Calibri" panose="020F0502020204030204" pitchFamily="34" charset="0"/>
                <a:cs typeface="Calibri" panose="020F0502020204030204" pitchFamily="34" charset="0"/>
              </a:rPr>
            </a:br>
            <a:r>
              <a:rPr lang="en-US" altLang="zh-CN" sz="3100" b="1" i="1" dirty="0">
                <a:latin typeface="Calibri" panose="020F0502020204030204" pitchFamily="34" charset="0"/>
                <a:cs typeface="Calibri" panose="020F0502020204030204" pitchFamily="34" charset="0"/>
              </a:rPr>
              <a:t>Scalable network configuration verification through model checking</a:t>
            </a:r>
            <a:endParaRPr lang="zh-CN" altLang="en-US" sz="3100" b="1" i="1" dirty="0">
              <a:latin typeface="Calibri" panose="020F0502020204030204" pitchFamily="34" charset="0"/>
              <a:cs typeface="Calibri" panose="020F0502020204030204" pitchFamily="34" charset="0"/>
            </a:endParaRPr>
          </a:p>
        </p:txBody>
      </p:sp>
      <p:sp>
        <p:nvSpPr>
          <p:cNvPr id="5" name="内容占位符 2">
            <a:extLst>
              <a:ext uri="{FF2B5EF4-FFF2-40B4-BE49-F238E27FC236}">
                <a16:creationId xmlns:a16="http://schemas.microsoft.com/office/drawing/2014/main" id="{09563FF0-FC85-494E-8424-FE868F75E216}"/>
              </a:ext>
            </a:extLst>
          </p:cNvPr>
          <p:cNvSpPr txBox="1">
            <a:spLocks/>
          </p:cNvSpPr>
          <p:nvPr/>
        </p:nvSpPr>
        <p:spPr>
          <a:xfrm>
            <a:off x="6096000" y="2162996"/>
            <a:ext cx="5884985" cy="25320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libri" panose="020F0502020204030204" pitchFamily="34" charset="0"/>
                <a:cs typeface="Calibri" panose="020F0502020204030204" pitchFamily="34" charset="0"/>
              </a:rPr>
              <a:t>a</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suite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optimizations</a:t>
            </a:r>
          </a:p>
          <a:p>
            <a:pPr lvl="1"/>
            <a:r>
              <a:rPr lang="en-US" altLang="zh-CN" dirty="0">
                <a:latin typeface="Calibri" panose="020F0502020204030204" pitchFamily="34" charset="0"/>
                <a:cs typeface="Calibri" panose="020F0502020204030204" pitchFamily="34" charset="0"/>
              </a:rPr>
              <a:t>state hash, partial order reduction, policy-based pruning…</a:t>
            </a:r>
          </a:p>
          <a:p>
            <a:r>
              <a:rPr lang="en-US" altLang="zh-CN" b="1" i="1" dirty="0">
                <a:latin typeface="Calibri" panose="020F0502020204030204" pitchFamily="34" charset="0"/>
                <a:cs typeface="Calibri" panose="020F0502020204030204" pitchFamily="34" charset="0"/>
              </a:rPr>
              <a:t>stay close to the actual protocol execution</a:t>
            </a:r>
          </a:p>
          <a:p>
            <a:r>
              <a:rPr lang="en-US" altLang="zh-CN" dirty="0">
                <a:latin typeface="Calibri" panose="020F0502020204030204" pitchFamily="34" charset="0"/>
                <a:cs typeface="Calibri" panose="020F0502020204030204" pitchFamily="34" charset="0"/>
              </a:rPr>
              <a:t>scalable, expressiveness </a:t>
            </a:r>
          </a:p>
        </p:txBody>
      </p:sp>
      <p:pic>
        <p:nvPicPr>
          <p:cNvPr id="8" name="图片 7">
            <a:extLst>
              <a:ext uri="{FF2B5EF4-FFF2-40B4-BE49-F238E27FC236}">
                <a16:creationId xmlns:a16="http://schemas.microsoft.com/office/drawing/2014/main" id="{6AAF7AF7-E829-459F-93B3-6262EC485390}"/>
              </a:ext>
            </a:extLst>
          </p:cNvPr>
          <p:cNvPicPr>
            <a:picLocks noChangeAspect="1"/>
          </p:cNvPicPr>
          <p:nvPr/>
        </p:nvPicPr>
        <p:blipFill>
          <a:blip r:embed="rId3"/>
          <a:stretch>
            <a:fillRect/>
          </a:stretch>
        </p:blipFill>
        <p:spPr>
          <a:xfrm>
            <a:off x="738784" y="2382175"/>
            <a:ext cx="4965947" cy="2532008"/>
          </a:xfrm>
          <a:prstGeom prst="rect">
            <a:avLst/>
          </a:prstGeom>
        </p:spPr>
      </p:pic>
      <p:pic>
        <p:nvPicPr>
          <p:cNvPr id="10" name="图片 9">
            <a:extLst>
              <a:ext uri="{FF2B5EF4-FFF2-40B4-BE49-F238E27FC236}">
                <a16:creationId xmlns:a16="http://schemas.microsoft.com/office/drawing/2014/main" id="{B7AB422E-EE0B-41A0-B268-94660498B803}"/>
              </a:ext>
            </a:extLst>
          </p:cNvPr>
          <p:cNvPicPr>
            <a:picLocks noChangeAspect="1"/>
          </p:cNvPicPr>
          <p:nvPr/>
        </p:nvPicPr>
        <p:blipFill>
          <a:blip r:embed="rId4"/>
          <a:stretch>
            <a:fillRect/>
          </a:stretch>
        </p:blipFill>
        <p:spPr>
          <a:xfrm>
            <a:off x="1790271" y="5314694"/>
            <a:ext cx="8293725" cy="1325563"/>
          </a:xfrm>
          <a:prstGeom prst="rect">
            <a:avLst/>
          </a:prstGeom>
        </p:spPr>
      </p:pic>
      <p:sp>
        <p:nvSpPr>
          <p:cNvPr id="16" name="内容占位符 2">
            <a:extLst>
              <a:ext uri="{FF2B5EF4-FFF2-40B4-BE49-F238E27FC236}">
                <a16:creationId xmlns:a16="http://schemas.microsoft.com/office/drawing/2014/main" id="{CFFE4F47-EB37-4723-AA6D-1E5348012A23}"/>
              </a:ext>
            </a:extLst>
          </p:cNvPr>
          <p:cNvSpPr txBox="1">
            <a:spLocks/>
          </p:cNvSpPr>
          <p:nvPr/>
        </p:nvSpPr>
        <p:spPr>
          <a:xfrm>
            <a:off x="759913" y="1690689"/>
            <a:ext cx="2370150" cy="642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libri" panose="020F0502020204030204" pitchFamily="34" charset="0"/>
                <a:cs typeface="Calibri" panose="020F0502020204030204" pitchFamily="34" charset="0"/>
              </a:rPr>
              <a:t>workflow</a:t>
            </a: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829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a:bodyPr>
          <a:lstStyle/>
          <a:p>
            <a:r>
              <a:rPr lang="en-US" altLang="zh-CN" sz="3600" b="1" i="1" dirty="0">
                <a:latin typeface="Calibri" panose="020F0502020204030204" pitchFamily="34" charset="0"/>
                <a:cs typeface="Calibri" panose="020F0502020204030204" pitchFamily="34" charset="0"/>
              </a:rPr>
              <a:t>Tiramisu (NSDI’20 </a:t>
            </a:r>
            <a:r>
              <a:rPr lang="en-US" altLang="zh-CN" sz="3200" b="1" i="1" dirty="0">
                <a:latin typeface="Calibri" panose="020F0502020204030204" pitchFamily="34" charset="0"/>
                <a:cs typeface="Calibri" panose="020F0502020204030204" pitchFamily="34" charset="0"/>
              </a:rPr>
              <a:t>University of Wisconsin-Madison</a:t>
            </a:r>
            <a:r>
              <a:rPr lang="en-US" altLang="zh-CN" sz="3600" b="1" i="1" dirty="0">
                <a:latin typeface="Calibri" panose="020F0502020204030204" pitchFamily="34" charset="0"/>
                <a:cs typeface="Calibri" panose="020F0502020204030204" pitchFamily="34" charset="0"/>
              </a:rPr>
              <a:t>)</a:t>
            </a:r>
            <a:br>
              <a:rPr lang="en-US" altLang="zh-CN" b="1" i="1" dirty="0">
                <a:latin typeface="Calibri" panose="020F0502020204030204" pitchFamily="34" charset="0"/>
                <a:cs typeface="Calibri" panose="020F0502020204030204" pitchFamily="34" charset="0"/>
              </a:rPr>
            </a:br>
            <a:r>
              <a:rPr lang="en-US" altLang="zh-CN" sz="2800" b="1" i="1" dirty="0">
                <a:latin typeface="Calibri" panose="020F0502020204030204" pitchFamily="34" charset="0"/>
                <a:cs typeface="Calibri" panose="020F0502020204030204" pitchFamily="34" charset="0"/>
              </a:rPr>
              <a:t>Fast Multilayer Network Verification</a:t>
            </a:r>
            <a:endParaRPr lang="zh-CN" altLang="en-US" sz="2800" b="1" i="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07A8BC4-243E-44F8-9134-C195C3388D3D}"/>
              </a:ext>
            </a:extLst>
          </p:cNvPr>
          <p:cNvSpPr>
            <a:spLocks noGrp="1"/>
          </p:cNvSpPr>
          <p:nvPr>
            <p:ph idx="1"/>
          </p:nvPr>
        </p:nvSpPr>
        <p:spPr>
          <a:xfrm>
            <a:off x="838200" y="1379603"/>
            <a:ext cx="5065450" cy="4291090"/>
          </a:xfrm>
        </p:spPr>
        <p:txBody>
          <a:bodyPr>
            <a:normAutofit/>
          </a:bodyPr>
          <a:lstStyle/>
          <a:p>
            <a:pPr marL="0" indent="0">
              <a:buNone/>
            </a:pP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insight1</a:t>
            </a:r>
            <a:br>
              <a:rPr lang="en-US" altLang="zh-CN" dirty="0">
                <a:latin typeface="Calibri" panose="020F0502020204030204" pitchFamily="34" charset="0"/>
                <a:cs typeface="Calibri" panose="020F0502020204030204" pitchFamily="34" charset="0"/>
              </a:rPr>
            </a:br>
            <a:r>
              <a:rPr lang="en-US" altLang="zh-CN" sz="2400" dirty="0">
                <a:latin typeface="Calibri" panose="020F0502020204030204" pitchFamily="34" charset="0"/>
                <a:cs typeface="Calibri" panose="020F0502020204030204" pitchFamily="34" charset="0"/>
              </a:rPr>
              <a:t>decouple network encoding from verification algorithm</a:t>
            </a:r>
          </a:p>
          <a:p>
            <a:pPr marL="0" indent="0">
              <a:buNone/>
            </a:pPr>
            <a:endParaRPr lang="zh-CN" altLang="en-US" dirty="0">
              <a:latin typeface="Calibri" panose="020F0502020204030204" pitchFamily="34" charset="0"/>
              <a:cs typeface="Calibri" panose="020F0502020204030204" pitchFamily="34" charset="0"/>
            </a:endParaRPr>
          </a:p>
        </p:txBody>
      </p:sp>
      <p:sp>
        <p:nvSpPr>
          <p:cNvPr id="5" name="内容占位符 2">
            <a:extLst>
              <a:ext uri="{FF2B5EF4-FFF2-40B4-BE49-F238E27FC236}">
                <a16:creationId xmlns:a16="http://schemas.microsoft.com/office/drawing/2014/main" id="{09563FF0-FC85-494E-8424-FE868F75E216}"/>
              </a:ext>
            </a:extLst>
          </p:cNvPr>
          <p:cNvSpPr txBox="1">
            <a:spLocks/>
          </p:cNvSpPr>
          <p:nvPr/>
        </p:nvSpPr>
        <p:spPr>
          <a:xfrm>
            <a:off x="6096000" y="1969478"/>
            <a:ext cx="5498123" cy="5310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libri" panose="020F0502020204030204" pitchFamily="34" charset="0"/>
                <a:cs typeface="Calibri" panose="020F0502020204030204" pitchFamily="34" charset="0"/>
              </a:rPr>
              <a:t>insight2</a:t>
            </a:r>
            <a:br>
              <a:rPr lang="en-US" altLang="zh-CN" dirty="0">
                <a:latin typeface="Calibri" panose="020F0502020204030204" pitchFamily="34" charset="0"/>
                <a:cs typeface="Calibri" panose="020F0502020204030204" pitchFamily="34" charset="0"/>
              </a:rPr>
            </a:br>
            <a:r>
              <a:rPr lang="en-US" altLang="zh-CN" sz="2400" dirty="0">
                <a:latin typeface="Calibri" panose="020F0502020204030204" pitchFamily="34" charset="0"/>
                <a:cs typeface="Calibri" panose="020F0502020204030204" pitchFamily="34" charset="0"/>
              </a:rPr>
              <a:t>different properties require different levels of fidelity modeling of the control plane. Use property-specific algorithm for performance benefits</a:t>
            </a:r>
          </a:p>
          <a:p>
            <a:endParaRPr lang="en-US" altLang="zh-CN" dirty="0">
              <a:latin typeface="Calibri" panose="020F050202020403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82B4CF62-7BE9-4184-8828-9703341D2D80}"/>
              </a:ext>
            </a:extLst>
          </p:cNvPr>
          <p:cNvPicPr>
            <a:picLocks noChangeAspect="1"/>
          </p:cNvPicPr>
          <p:nvPr/>
        </p:nvPicPr>
        <p:blipFill>
          <a:blip r:embed="rId3"/>
          <a:stretch>
            <a:fillRect/>
          </a:stretch>
        </p:blipFill>
        <p:spPr>
          <a:xfrm>
            <a:off x="838945" y="1619213"/>
            <a:ext cx="4653315" cy="1239838"/>
          </a:xfrm>
          <a:prstGeom prst="rect">
            <a:avLst/>
          </a:prstGeom>
        </p:spPr>
      </p:pic>
      <p:pic>
        <p:nvPicPr>
          <p:cNvPr id="14" name="图片 13">
            <a:extLst>
              <a:ext uri="{FF2B5EF4-FFF2-40B4-BE49-F238E27FC236}">
                <a16:creationId xmlns:a16="http://schemas.microsoft.com/office/drawing/2014/main" id="{D4CF60D4-8A09-4F1A-A441-E8073603B23D}"/>
              </a:ext>
            </a:extLst>
          </p:cNvPr>
          <p:cNvPicPr>
            <a:picLocks noChangeAspect="1"/>
          </p:cNvPicPr>
          <p:nvPr/>
        </p:nvPicPr>
        <p:blipFill>
          <a:blip r:embed="rId4"/>
          <a:stretch>
            <a:fillRect/>
          </a:stretch>
        </p:blipFill>
        <p:spPr>
          <a:xfrm>
            <a:off x="5492260" y="4041647"/>
            <a:ext cx="6487959" cy="2786038"/>
          </a:xfrm>
          <a:prstGeom prst="rect">
            <a:avLst/>
          </a:prstGeom>
        </p:spPr>
      </p:pic>
      <p:grpSp>
        <p:nvGrpSpPr>
          <p:cNvPr id="16" name="组合 15">
            <a:extLst>
              <a:ext uri="{FF2B5EF4-FFF2-40B4-BE49-F238E27FC236}">
                <a16:creationId xmlns:a16="http://schemas.microsoft.com/office/drawing/2014/main" id="{159E9564-1202-4DE6-81EE-80853067FD06}"/>
              </a:ext>
            </a:extLst>
          </p:cNvPr>
          <p:cNvGrpSpPr/>
          <p:nvPr/>
        </p:nvGrpSpPr>
        <p:grpSpPr>
          <a:xfrm>
            <a:off x="1015472" y="4129108"/>
            <a:ext cx="4025452" cy="2698577"/>
            <a:chOff x="1015472" y="4129108"/>
            <a:chExt cx="4025452" cy="2698577"/>
          </a:xfrm>
        </p:grpSpPr>
        <p:grpSp>
          <p:nvGrpSpPr>
            <p:cNvPr id="13" name="组合 12">
              <a:extLst>
                <a:ext uri="{FF2B5EF4-FFF2-40B4-BE49-F238E27FC236}">
                  <a16:creationId xmlns:a16="http://schemas.microsoft.com/office/drawing/2014/main" id="{192BCBD4-7A15-401A-8F12-5323F4D2025A}"/>
                </a:ext>
              </a:extLst>
            </p:cNvPr>
            <p:cNvGrpSpPr/>
            <p:nvPr/>
          </p:nvGrpSpPr>
          <p:grpSpPr>
            <a:xfrm>
              <a:off x="1015472" y="4129108"/>
              <a:ext cx="4025452" cy="2698577"/>
              <a:chOff x="1085810" y="3998950"/>
              <a:chExt cx="4025452" cy="2698577"/>
            </a:xfrm>
          </p:grpSpPr>
          <p:pic>
            <p:nvPicPr>
              <p:cNvPr id="9" name="图片 8">
                <a:extLst>
                  <a:ext uri="{FF2B5EF4-FFF2-40B4-BE49-F238E27FC236}">
                    <a16:creationId xmlns:a16="http://schemas.microsoft.com/office/drawing/2014/main" id="{D1CE3E3B-1AAF-4DC1-9851-91E0EAA17B14}"/>
                  </a:ext>
                </a:extLst>
              </p:cNvPr>
              <p:cNvPicPr>
                <a:picLocks noChangeAspect="1"/>
              </p:cNvPicPr>
              <p:nvPr/>
            </p:nvPicPr>
            <p:blipFill>
              <a:blip r:embed="rId5"/>
              <a:stretch>
                <a:fillRect/>
              </a:stretch>
            </p:blipFill>
            <p:spPr>
              <a:xfrm>
                <a:off x="1085810" y="3998950"/>
                <a:ext cx="3919942" cy="2256936"/>
              </a:xfrm>
              <a:prstGeom prst="rect">
                <a:avLst/>
              </a:prstGeom>
            </p:spPr>
          </p:pic>
          <p:pic>
            <p:nvPicPr>
              <p:cNvPr id="12" name="图片 11">
                <a:extLst>
                  <a:ext uri="{FF2B5EF4-FFF2-40B4-BE49-F238E27FC236}">
                    <a16:creationId xmlns:a16="http://schemas.microsoft.com/office/drawing/2014/main" id="{F5C9AAC5-FD14-42C4-ACB0-D54123F6061A}"/>
                  </a:ext>
                </a:extLst>
              </p:cNvPr>
              <p:cNvPicPr>
                <a:picLocks noChangeAspect="1"/>
              </p:cNvPicPr>
              <p:nvPr/>
            </p:nvPicPr>
            <p:blipFill>
              <a:blip r:embed="rId6"/>
              <a:stretch>
                <a:fillRect/>
              </a:stretch>
            </p:blipFill>
            <p:spPr>
              <a:xfrm>
                <a:off x="1739778" y="6288223"/>
                <a:ext cx="3371484" cy="409304"/>
              </a:xfrm>
              <a:prstGeom prst="rect">
                <a:avLst/>
              </a:prstGeom>
            </p:spPr>
          </p:pic>
        </p:grpSp>
        <p:pic>
          <p:nvPicPr>
            <p:cNvPr id="15" name="图片 14">
              <a:extLst>
                <a:ext uri="{FF2B5EF4-FFF2-40B4-BE49-F238E27FC236}">
                  <a16:creationId xmlns:a16="http://schemas.microsoft.com/office/drawing/2014/main" id="{B5742DCA-F9D1-4D40-957C-8D4FD66FA657}"/>
                </a:ext>
              </a:extLst>
            </p:cNvPr>
            <p:cNvPicPr>
              <a:picLocks noChangeAspect="1"/>
            </p:cNvPicPr>
            <p:nvPr/>
          </p:nvPicPr>
          <p:blipFill>
            <a:blip r:embed="rId7"/>
            <a:stretch>
              <a:fillRect/>
            </a:stretch>
          </p:blipFill>
          <p:spPr>
            <a:xfrm>
              <a:off x="4106739" y="4129108"/>
              <a:ext cx="828675" cy="1295400"/>
            </a:xfrm>
            <a:prstGeom prst="rect">
              <a:avLst/>
            </a:prstGeom>
          </p:spPr>
        </p:pic>
      </p:grpSp>
    </p:spTree>
    <p:extLst>
      <p:ext uri="{BB962C8B-B14F-4D97-AF65-F5344CB8AC3E}">
        <p14:creationId xmlns:p14="http://schemas.microsoft.com/office/powerpoint/2010/main" val="276798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85CA3-CBBD-4400-81C8-7E8E9A5F0C41}"/>
              </a:ext>
            </a:extLst>
          </p:cNvPr>
          <p:cNvSpPr>
            <a:spLocks noGrp="1"/>
          </p:cNvSpPr>
          <p:nvPr>
            <p:ph type="title"/>
          </p:nvPr>
        </p:nvSpPr>
        <p:spPr/>
        <p:txBody>
          <a:bodyPr vert="horz" lIns="91440" tIns="45720" rIns="91440" bIns="45720" rtlCol="0" anchor="ctr">
            <a:normAutofit/>
          </a:bodyPr>
          <a:lstStyle/>
          <a:p>
            <a:r>
              <a:rPr lang="zh-CN" altLang="en-US" dirty="0">
                <a:latin typeface="微软雅黑" panose="020B0503020204020204" pitchFamily="34" charset="-122"/>
                <a:ea typeface="微软雅黑" panose="020B0503020204020204" pitchFamily="34" charset="-122"/>
                <a:cs typeface="Calibri" panose="020F0502020204030204" pitchFamily="34" charset="0"/>
              </a:rPr>
              <a:t>网络验证概述</a:t>
            </a:r>
          </a:p>
        </p:txBody>
      </p:sp>
      <p:sp>
        <p:nvSpPr>
          <p:cNvPr id="3" name="内容占位符 2">
            <a:extLst>
              <a:ext uri="{FF2B5EF4-FFF2-40B4-BE49-F238E27FC236}">
                <a16:creationId xmlns:a16="http://schemas.microsoft.com/office/drawing/2014/main" id="{34F59387-EFC5-4351-814A-7275ABB6E77E}"/>
              </a:ext>
            </a:extLst>
          </p:cNvPr>
          <p:cNvSpPr>
            <a:spLocks noGrp="1"/>
          </p:cNvSpPr>
          <p:nvPr>
            <p:ph idx="1"/>
          </p:nvPr>
        </p:nvSpPr>
        <p:spPr>
          <a:xfrm>
            <a:off x="838200" y="1563137"/>
            <a:ext cx="10515600" cy="4929738"/>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将网络数据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网络配置抽象出</a:t>
            </a:r>
            <a:r>
              <a:rPr lang="zh-CN" altLang="en-US" dirty="0">
                <a:solidFill>
                  <a:srgbClr val="FF0000"/>
                </a:solidFill>
                <a:latin typeface="微软雅黑" panose="020B0503020204020204" pitchFamily="34" charset="-122"/>
                <a:ea typeface="微软雅黑" panose="020B0503020204020204" pitchFamily="34" charset="-122"/>
              </a:rPr>
              <a:t>网络模型</a:t>
            </a:r>
            <a:r>
              <a:rPr lang="zh-CN" altLang="en-US" dirty="0">
                <a:latin typeface="微软雅黑" panose="020B0503020204020204" pitchFamily="34" charset="-122"/>
                <a:ea typeface="微软雅黑" panose="020B0503020204020204" pitchFamily="34" charset="-122"/>
              </a:rPr>
              <a:t>，利用</a:t>
            </a:r>
            <a:r>
              <a:rPr lang="zh-CN" altLang="en-US" dirty="0">
                <a:solidFill>
                  <a:srgbClr val="FF0000"/>
                </a:solidFill>
                <a:latin typeface="微软雅黑" panose="020B0503020204020204" pitchFamily="34" charset="-122"/>
                <a:ea typeface="微软雅黑" panose="020B0503020204020204" pitchFamily="34" charset="-122"/>
              </a:rPr>
              <a:t>模型验证方法</a:t>
            </a:r>
            <a:r>
              <a:rPr lang="zh-CN" altLang="en-US" dirty="0">
                <a:latin typeface="微软雅黑" panose="020B0503020204020204" pitchFamily="34" charset="-122"/>
                <a:ea typeface="微软雅黑" panose="020B0503020204020204" pitchFamily="34" charset="-122"/>
              </a:rPr>
              <a:t>验证需要检验的</a:t>
            </a:r>
            <a:r>
              <a:rPr lang="zh-CN" altLang="en-US" dirty="0">
                <a:solidFill>
                  <a:srgbClr val="FF0000"/>
                </a:solidFill>
                <a:latin typeface="微软雅黑" panose="020B0503020204020204" pitchFamily="34" charset="-122"/>
                <a:ea typeface="微软雅黑" panose="020B0503020204020204" pitchFamily="34" charset="-122"/>
              </a:rPr>
              <a:t>网络属性</a:t>
            </a:r>
            <a:r>
              <a:rPr lang="zh-CN" altLang="en-US" dirty="0">
                <a:latin typeface="微软雅黑" panose="020B0503020204020204" pitchFamily="34" charset="-122"/>
                <a:ea typeface="微软雅黑" panose="020B0503020204020204" pitchFamily="34" charset="-122"/>
              </a:rPr>
              <a:t>，并发现其中的</a:t>
            </a:r>
            <a:r>
              <a:rPr lang="zh-CN" altLang="en-US" dirty="0">
                <a:solidFill>
                  <a:srgbClr val="FF0000"/>
                </a:solidFill>
                <a:latin typeface="微软雅黑" panose="020B0503020204020204" pitchFamily="34" charset="-122"/>
                <a:ea typeface="微软雅黑" panose="020B0503020204020204" pitchFamily="34" charset="-122"/>
              </a:rPr>
              <a:t>网络错误</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graphicFrame>
        <p:nvGraphicFramePr>
          <p:cNvPr id="4" name="表格 4">
            <a:extLst>
              <a:ext uri="{FF2B5EF4-FFF2-40B4-BE49-F238E27FC236}">
                <a16:creationId xmlns:a16="http://schemas.microsoft.com/office/drawing/2014/main" id="{98369FF3-4FC8-4716-A1B7-E53B7E8D1F9B}"/>
              </a:ext>
            </a:extLst>
          </p:cNvPr>
          <p:cNvGraphicFramePr>
            <a:graphicFrameLocks noGrp="1"/>
          </p:cNvGraphicFramePr>
          <p:nvPr/>
        </p:nvGraphicFramePr>
        <p:xfrm>
          <a:off x="287482" y="2702886"/>
          <a:ext cx="11783292" cy="3789989"/>
        </p:xfrm>
        <a:graphic>
          <a:graphicData uri="http://schemas.openxmlformats.org/drawingml/2006/table">
            <a:tbl>
              <a:tblPr firstRow="1" bandRow="1">
                <a:tableStyleId>{5C22544A-7EE6-4342-B048-85BDC9FD1C3A}</a:tableStyleId>
              </a:tblPr>
              <a:tblGrid>
                <a:gridCol w="585355">
                  <a:extLst>
                    <a:ext uri="{9D8B030D-6E8A-4147-A177-3AD203B41FA5}">
                      <a16:colId xmlns:a16="http://schemas.microsoft.com/office/drawing/2014/main" val="684607338"/>
                    </a:ext>
                  </a:extLst>
                </a:gridCol>
                <a:gridCol w="1236518">
                  <a:extLst>
                    <a:ext uri="{9D8B030D-6E8A-4147-A177-3AD203B41FA5}">
                      <a16:colId xmlns:a16="http://schemas.microsoft.com/office/drawing/2014/main" val="1286886932"/>
                    </a:ext>
                  </a:extLst>
                </a:gridCol>
                <a:gridCol w="1911928">
                  <a:extLst>
                    <a:ext uri="{9D8B030D-6E8A-4147-A177-3AD203B41FA5}">
                      <a16:colId xmlns:a16="http://schemas.microsoft.com/office/drawing/2014/main" val="2060397837"/>
                    </a:ext>
                  </a:extLst>
                </a:gridCol>
                <a:gridCol w="1704109">
                  <a:extLst>
                    <a:ext uri="{9D8B030D-6E8A-4147-A177-3AD203B41FA5}">
                      <a16:colId xmlns:a16="http://schemas.microsoft.com/office/drawing/2014/main" val="3762007887"/>
                    </a:ext>
                  </a:extLst>
                </a:gridCol>
                <a:gridCol w="2026227">
                  <a:extLst>
                    <a:ext uri="{9D8B030D-6E8A-4147-A177-3AD203B41FA5}">
                      <a16:colId xmlns:a16="http://schemas.microsoft.com/office/drawing/2014/main" val="3006080248"/>
                    </a:ext>
                  </a:extLst>
                </a:gridCol>
                <a:gridCol w="4319155">
                  <a:extLst>
                    <a:ext uri="{9D8B030D-6E8A-4147-A177-3AD203B41FA5}">
                      <a16:colId xmlns:a16="http://schemas.microsoft.com/office/drawing/2014/main" val="2724490967"/>
                    </a:ext>
                  </a:extLst>
                </a:gridCol>
              </a:tblGrid>
              <a:tr h="631665">
                <a:tc>
                  <a:txBody>
                    <a:bodyPr/>
                    <a:lstStyle/>
                    <a:p>
                      <a:pPr algn="ctr"/>
                      <a:endParaRPr lang="zh-CN" altLang="en-US" dirty="0"/>
                    </a:p>
                  </a:txBody>
                  <a:tcPr anchor="ctr"/>
                </a:tc>
                <a:tc>
                  <a:txBody>
                    <a:bodyPr/>
                    <a:lstStyle/>
                    <a:p>
                      <a:pPr algn="ctr"/>
                      <a:r>
                        <a:rPr lang="zh-CN" altLang="en-US" dirty="0"/>
                        <a:t>输入</a:t>
                      </a:r>
                    </a:p>
                  </a:txBody>
                  <a:tcPr anchor="ctr"/>
                </a:tc>
                <a:tc>
                  <a:txBody>
                    <a:bodyPr/>
                    <a:lstStyle/>
                    <a:p>
                      <a:pPr algn="ctr"/>
                      <a:r>
                        <a:rPr lang="zh-CN" altLang="en-US" dirty="0"/>
                        <a:t>具体数据</a:t>
                      </a:r>
                    </a:p>
                  </a:txBody>
                  <a:tcPr anchor="ctr"/>
                </a:tc>
                <a:tc>
                  <a:txBody>
                    <a:bodyPr/>
                    <a:lstStyle/>
                    <a:p>
                      <a:pPr algn="ctr"/>
                      <a:r>
                        <a:rPr lang="zh-CN" altLang="en-US" dirty="0"/>
                        <a:t>公式</a:t>
                      </a:r>
                    </a:p>
                  </a:txBody>
                  <a:tcPr anchor="ctr"/>
                </a:tc>
                <a:tc>
                  <a:txBody>
                    <a:bodyPr/>
                    <a:lstStyle/>
                    <a:p>
                      <a:pPr algn="ctr"/>
                      <a:r>
                        <a:rPr lang="zh-CN" altLang="en-US" dirty="0"/>
                        <a:t>验证任务</a:t>
                      </a:r>
                      <a:r>
                        <a:rPr lang="en-US" altLang="zh-CN" dirty="0"/>
                        <a:t>(</a:t>
                      </a:r>
                      <a:r>
                        <a:rPr lang="zh-CN" altLang="en-US" dirty="0"/>
                        <a:t>输出</a:t>
                      </a:r>
                      <a:r>
                        <a:rPr lang="en-US" altLang="zh-CN" dirty="0"/>
                        <a:t>)</a:t>
                      </a:r>
                      <a:endParaRPr lang="zh-CN" altLang="en-US" dirty="0"/>
                    </a:p>
                  </a:txBody>
                  <a:tcPr anchor="ctr"/>
                </a:tc>
                <a:tc>
                  <a:txBody>
                    <a:bodyPr/>
                    <a:lstStyle/>
                    <a:p>
                      <a:pPr algn="ctr"/>
                      <a:r>
                        <a:rPr lang="zh-CN" altLang="en-US" dirty="0"/>
                        <a:t>基本工作流程</a:t>
                      </a:r>
                    </a:p>
                  </a:txBody>
                  <a:tcPr anchor="ctr"/>
                </a:tc>
                <a:extLst>
                  <a:ext uri="{0D108BD9-81ED-4DB2-BD59-A6C34878D82A}">
                    <a16:rowId xmlns:a16="http://schemas.microsoft.com/office/drawing/2014/main" val="2101817959"/>
                  </a:ext>
                </a:extLst>
              </a:tr>
              <a:tr h="1714519">
                <a:tc>
                  <a:txBody>
                    <a:bodyPr/>
                    <a:lstStyle/>
                    <a:p>
                      <a:pPr algn="ctr"/>
                      <a:r>
                        <a:rPr lang="zh-CN" altLang="en-US" sz="1600" dirty="0"/>
                        <a:t>数据面验证</a:t>
                      </a:r>
                    </a:p>
                  </a:txBody>
                  <a:tcPr anchor="ctr"/>
                </a:tc>
                <a:tc>
                  <a:txBody>
                    <a:bodyPr/>
                    <a:lstStyle/>
                    <a:p>
                      <a:pPr algn="ctr"/>
                      <a:r>
                        <a:rPr lang="zh-CN" altLang="en-US" sz="1600" dirty="0"/>
                        <a:t>转发数据表</a:t>
                      </a:r>
                      <a:endParaRPr lang="en-US" altLang="zh-CN" sz="1600" dirty="0"/>
                    </a:p>
                    <a:p>
                      <a:pPr algn="ctr"/>
                      <a:r>
                        <a:rPr lang="zh-CN" altLang="en-US" sz="1600" dirty="0"/>
                        <a:t>转发逻辑</a:t>
                      </a:r>
                    </a:p>
                  </a:txBody>
                  <a:tcPr anchor="ctr"/>
                </a:tc>
                <a:tc>
                  <a:txBody>
                    <a:bodyPr/>
                    <a:lstStyle/>
                    <a:p>
                      <a:pPr algn="ctr"/>
                      <a:r>
                        <a:rPr lang="zh-CN" altLang="en-US" sz="1600" dirty="0"/>
                        <a:t>传统</a:t>
                      </a:r>
                      <a:r>
                        <a:rPr lang="en-US" altLang="zh-CN" sz="1600" dirty="0"/>
                        <a:t>IP</a:t>
                      </a:r>
                      <a:r>
                        <a:rPr lang="zh-CN" altLang="en-US" sz="1600" dirty="0"/>
                        <a:t>网络</a:t>
                      </a:r>
                      <a:r>
                        <a:rPr lang="en-US" altLang="zh-CN" sz="1600" dirty="0"/>
                        <a:t>: </a:t>
                      </a:r>
                      <a:r>
                        <a:rPr lang="zh-CN" altLang="en-US" sz="1600" dirty="0"/>
                        <a:t>转发表</a:t>
                      </a:r>
                      <a:endParaRPr lang="en-US" altLang="zh-CN" sz="1600" dirty="0"/>
                    </a:p>
                    <a:p>
                      <a:pPr algn="ctr"/>
                      <a:r>
                        <a:rPr lang="en-US" altLang="zh-CN" sz="1600" dirty="0"/>
                        <a:t>SDN</a:t>
                      </a:r>
                      <a:r>
                        <a:rPr lang="zh-CN" altLang="en-US" sz="1600" dirty="0"/>
                        <a:t>网络：流表</a:t>
                      </a:r>
                    </a:p>
                  </a:txBody>
                  <a:tcPr anchor="ctr"/>
                </a:tc>
                <a:tc>
                  <a:txBody>
                    <a:bodyPr/>
                    <a:lstStyle/>
                    <a:p>
                      <a:pPr algn="ctr"/>
                      <a:r>
                        <a:rPr lang="zh-CN" altLang="en-US" sz="1600" dirty="0"/>
                        <a:t>转发表 </a:t>
                      </a:r>
                      <a:r>
                        <a:rPr lang="en-US" altLang="zh-CN" sz="1600" dirty="0"/>
                        <a:t>× </a:t>
                      </a:r>
                      <a:r>
                        <a:rPr lang="zh-CN" altLang="en-US" sz="1600" dirty="0"/>
                        <a:t>转发逻辑 </a:t>
                      </a:r>
                      <a:r>
                        <a:rPr lang="en-US" altLang="zh-CN" sz="1600" dirty="0"/>
                        <a:t>= </a:t>
                      </a:r>
                      <a:r>
                        <a:rPr lang="zh-CN" altLang="en-US" sz="1600" dirty="0"/>
                        <a:t>转发结果</a:t>
                      </a:r>
                    </a:p>
                  </a:txBody>
                  <a:tcPr anchor="ctr"/>
                </a:tc>
                <a:tc>
                  <a:txBody>
                    <a:bodyPr/>
                    <a:lstStyle/>
                    <a:p>
                      <a:pPr algn="ctr"/>
                      <a:r>
                        <a:rPr lang="zh-CN" altLang="en-US" sz="1600" dirty="0"/>
                        <a:t>给出</a:t>
                      </a:r>
                      <a:r>
                        <a:rPr lang="zh-CN" altLang="en-US" sz="1600" b="1" dirty="0"/>
                        <a:t>转发结果</a:t>
                      </a:r>
                      <a:r>
                        <a:rPr lang="zh-CN" altLang="en-US" sz="1600" dirty="0"/>
                        <a:t>是否满足需要验证的网络属性，若不满足给出错误问题</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extLst>
                  <a:ext uri="{0D108BD9-81ED-4DB2-BD59-A6C34878D82A}">
                    <a16:rowId xmlns:a16="http://schemas.microsoft.com/office/drawing/2014/main" val="4163524371"/>
                  </a:ext>
                </a:extLst>
              </a:tr>
              <a:tr h="1443805">
                <a:tc>
                  <a:txBody>
                    <a:bodyPr/>
                    <a:lstStyle/>
                    <a:p>
                      <a:pPr algn="ctr"/>
                      <a:r>
                        <a:rPr lang="zh-CN" altLang="en-US" sz="1600" dirty="0"/>
                        <a:t>控制面验证</a:t>
                      </a:r>
                    </a:p>
                  </a:txBody>
                  <a:tcPr anchor="ctr"/>
                </a:tc>
                <a:tc>
                  <a:txBody>
                    <a:bodyPr/>
                    <a:lstStyle/>
                    <a:p>
                      <a:pPr algn="ctr"/>
                      <a:r>
                        <a:rPr lang="zh-CN" altLang="en-US" sz="1600" dirty="0"/>
                        <a:t>利用拓扑信息建立转发表的控制信息</a:t>
                      </a:r>
                    </a:p>
                  </a:txBody>
                  <a:tcPr anchor="ctr"/>
                </a:tc>
                <a:tc>
                  <a:txBody>
                    <a:bodyPr/>
                    <a:lstStyle/>
                    <a:p>
                      <a:pPr algn="ctr"/>
                      <a:r>
                        <a:rPr lang="zh-CN" altLang="en-US" sz="1600" dirty="0"/>
                        <a:t>传统</a:t>
                      </a:r>
                      <a:r>
                        <a:rPr lang="en-US" altLang="zh-CN" sz="1600" dirty="0"/>
                        <a:t>IP</a:t>
                      </a:r>
                      <a:r>
                        <a:rPr lang="zh-CN" altLang="en-US" sz="1600" dirty="0"/>
                        <a:t>网络：</a:t>
                      </a:r>
                      <a:r>
                        <a:rPr lang="en-US" altLang="zh-CN" sz="1600" dirty="0"/>
                        <a:t>RIP, OSPF, BGP</a:t>
                      </a:r>
                    </a:p>
                    <a:p>
                      <a:pPr algn="ctr"/>
                      <a:r>
                        <a:rPr lang="en-US" altLang="zh-CN" sz="1600" dirty="0"/>
                        <a:t>SDN</a:t>
                      </a:r>
                      <a:r>
                        <a:rPr lang="zh-CN" altLang="en-US" sz="1600" dirty="0"/>
                        <a:t>网络：</a:t>
                      </a:r>
                      <a:r>
                        <a:rPr lang="en-US" altLang="zh-CN" sz="1600" dirty="0"/>
                        <a:t>SDN</a:t>
                      </a:r>
                      <a:r>
                        <a:rPr lang="zh-CN" altLang="en-US" sz="1600" dirty="0"/>
                        <a:t>控制器</a:t>
                      </a:r>
                    </a:p>
                  </a:txBody>
                  <a:tcPr anchor="ctr"/>
                </a:tc>
                <a:tc>
                  <a:txBody>
                    <a:bodyPr/>
                    <a:lstStyle/>
                    <a:p>
                      <a:pPr algn="ctr"/>
                      <a:r>
                        <a:rPr lang="zh-CN" altLang="en-US" sz="1600" dirty="0"/>
                        <a:t>网络配置 </a:t>
                      </a:r>
                      <a:r>
                        <a:rPr lang="en-US" altLang="zh-CN" sz="1600" dirty="0"/>
                        <a:t>× </a:t>
                      </a:r>
                      <a:r>
                        <a:rPr lang="zh-CN" altLang="en-US" sz="1600" dirty="0"/>
                        <a:t>网络环境 </a:t>
                      </a:r>
                      <a:r>
                        <a:rPr lang="en-US" altLang="zh-CN" sz="1600" dirty="0"/>
                        <a:t>= </a:t>
                      </a:r>
                      <a:r>
                        <a:rPr lang="zh-CN" altLang="en-US" sz="1600" dirty="0"/>
                        <a:t>转发表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给出</a:t>
                      </a:r>
                      <a:r>
                        <a:rPr lang="zh-CN" altLang="en-US" sz="1600" b="1" dirty="0"/>
                        <a:t>网络配置</a:t>
                      </a:r>
                      <a:r>
                        <a:rPr lang="zh-CN" altLang="en-US" sz="1600" dirty="0"/>
                        <a:t>是否满足需要验证的网络属性，若不满足给出错误问题</a:t>
                      </a:r>
                    </a:p>
                  </a:txBody>
                  <a:tcPr anchor="ctr"/>
                </a:tc>
                <a:tc>
                  <a:txBody>
                    <a:bodyPr/>
                    <a:lstStyle/>
                    <a:p>
                      <a:pPr algn="ctr"/>
                      <a:endParaRPr lang="zh-CN" altLang="en-US" dirty="0"/>
                    </a:p>
                  </a:txBody>
                  <a:tcPr anchor="ctr"/>
                </a:tc>
                <a:extLst>
                  <a:ext uri="{0D108BD9-81ED-4DB2-BD59-A6C34878D82A}">
                    <a16:rowId xmlns:a16="http://schemas.microsoft.com/office/drawing/2014/main" val="112889642"/>
                  </a:ext>
                </a:extLst>
              </a:tr>
            </a:tbl>
          </a:graphicData>
        </a:graphic>
      </p:graphicFrame>
      <p:sp>
        <p:nvSpPr>
          <p:cNvPr id="7" name="矩形: 圆角 6">
            <a:extLst>
              <a:ext uri="{FF2B5EF4-FFF2-40B4-BE49-F238E27FC236}">
                <a16:creationId xmlns:a16="http://schemas.microsoft.com/office/drawing/2014/main" id="{B93FB9C3-746D-4FC4-A0C7-8F93A139AF38}"/>
              </a:ext>
            </a:extLst>
          </p:cNvPr>
          <p:cNvSpPr/>
          <p:nvPr/>
        </p:nvSpPr>
        <p:spPr>
          <a:xfrm>
            <a:off x="8080663" y="5850083"/>
            <a:ext cx="810491" cy="39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网络配置环境信息</a:t>
            </a:r>
          </a:p>
        </p:txBody>
      </p:sp>
      <p:sp>
        <p:nvSpPr>
          <p:cNvPr id="9" name="矩形: 圆角 8">
            <a:extLst>
              <a:ext uri="{FF2B5EF4-FFF2-40B4-BE49-F238E27FC236}">
                <a16:creationId xmlns:a16="http://schemas.microsoft.com/office/drawing/2014/main" id="{BF55330B-2791-4341-9BA6-DE0E6523DA6F}"/>
              </a:ext>
            </a:extLst>
          </p:cNvPr>
          <p:cNvSpPr/>
          <p:nvPr/>
        </p:nvSpPr>
        <p:spPr>
          <a:xfrm>
            <a:off x="9000258" y="5850082"/>
            <a:ext cx="810491" cy="394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抽象成控制面模型</a:t>
            </a:r>
          </a:p>
        </p:txBody>
      </p:sp>
      <p:sp>
        <p:nvSpPr>
          <p:cNvPr id="11" name="矩形: 圆角 10">
            <a:extLst>
              <a:ext uri="{FF2B5EF4-FFF2-40B4-BE49-F238E27FC236}">
                <a16:creationId xmlns:a16="http://schemas.microsoft.com/office/drawing/2014/main" id="{D3A542D3-F787-4589-B776-CB8CC69AA70B}"/>
              </a:ext>
            </a:extLst>
          </p:cNvPr>
          <p:cNvSpPr/>
          <p:nvPr/>
        </p:nvSpPr>
        <p:spPr>
          <a:xfrm>
            <a:off x="9935442" y="5850083"/>
            <a:ext cx="810491" cy="39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验证网络约束</a:t>
            </a:r>
          </a:p>
        </p:txBody>
      </p:sp>
      <p:sp>
        <p:nvSpPr>
          <p:cNvPr id="13" name="矩形: 圆角 12">
            <a:extLst>
              <a:ext uri="{FF2B5EF4-FFF2-40B4-BE49-F238E27FC236}">
                <a16:creationId xmlns:a16="http://schemas.microsoft.com/office/drawing/2014/main" id="{EBFF1526-28DD-47DD-BE66-8E53983DFCD5}"/>
              </a:ext>
            </a:extLst>
          </p:cNvPr>
          <p:cNvSpPr/>
          <p:nvPr/>
        </p:nvSpPr>
        <p:spPr>
          <a:xfrm>
            <a:off x="10855037" y="5850082"/>
            <a:ext cx="810491" cy="394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发现网络配置问题</a:t>
            </a:r>
          </a:p>
        </p:txBody>
      </p:sp>
      <p:sp>
        <p:nvSpPr>
          <p:cNvPr id="15" name="矩形: 圆角 14">
            <a:extLst>
              <a:ext uri="{FF2B5EF4-FFF2-40B4-BE49-F238E27FC236}">
                <a16:creationId xmlns:a16="http://schemas.microsoft.com/office/drawing/2014/main" id="{954B92A7-48B4-4181-905E-CB76877A81B7}"/>
              </a:ext>
            </a:extLst>
          </p:cNvPr>
          <p:cNvSpPr/>
          <p:nvPr/>
        </p:nvSpPr>
        <p:spPr>
          <a:xfrm>
            <a:off x="9015847" y="5274082"/>
            <a:ext cx="810491" cy="39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具体的网络属性</a:t>
            </a:r>
          </a:p>
        </p:txBody>
      </p:sp>
      <p:sp>
        <p:nvSpPr>
          <p:cNvPr id="17" name="矩形: 圆角 16">
            <a:extLst>
              <a:ext uri="{FF2B5EF4-FFF2-40B4-BE49-F238E27FC236}">
                <a16:creationId xmlns:a16="http://schemas.microsoft.com/office/drawing/2014/main" id="{B639E484-F947-4A9F-8636-923085CEDAB7}"/>
              </a:ext>
            </a:extLst>
          </p:cNvPr>
          <p:cNvSpPr/>
          <p:nvPr/>
        </p:nvSpPr>
        <p:spPr>
          <a:xfrm>
            <a:off x="9935442" y="5274081"/>
            <a:ext cx="810491" cy="394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抽象成网络约束</a:t>
            </a:r>
          </a:p>
        </p:txBody>
      </p:sp>
      <p:cxnSp>
        <p:nvCxnSpPr>
          <p:cNvPr id="19" name="直接箭头连接符 18">
            <a:extLst>
              <a:ext uri="{FF2B5EF4-FFF2-40B4-BE49-F238E27FC236}">
                <a16:creationId xmlns:a16="http://schemas.microsoft.com/office/drawing/2014/main" id="{5A147F87-3A93-4F4B-9AD8-3177FAB8C929}"/>
              </a:ext>
            </a:extLst>
          </p:cNvPr>
          <p:cNvCxnSpPr>
            <a:stCxn id="17" idx="2"/>
            <a:endCxn id="11" idx="0"/>
          </p:cNvCxnSpPr>
          <p:nvPr/>
        </p:nvCxnSpPr>
        <p:spPr>
          <a:xfrm>
            <a:off x="10340688" y="5668936"/>
            <a:ext cx="0" cy="181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DD4933F-FDF0-4A5D-8945-D8E7A7B18580}"/>
              </a:ext>
            </a:extLst>
          </p:cNvPr>
          <p:cNvCxnSpPr>
            <a:endCxn id="17" idx="1"/>
          </p:cNvCxnSpPr>
          <p:nvPr/>
        </p:nvCxnSpPr>
        <p:spPr>
          <a:xfrm flipV="1">
            <a:off x="9826338" y="5471509"/>
            <a:ext cx="109104" cy="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A1B7797-A7C6-4A0C-89E4-D46E19F8E41C}"/>
              </a:ext>
            </a:extLst>
          </p:cNvPr>
          <p:cNvCxnSpPr>
            <a:stCxn id="7" idx="3"/>
          </p:cNvCxnSpPr>
          <p:nvPr/>
        </p:nvCxnSpPr>
        <p:spPr>
          <a:xfrm flipV="1">
            <a:off x="8891154" y="6047509"/>
            <a:ext cx="109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04C7ED3-53D1-402A-8D01-512E90E26579}"/>
              </a:ext>
            </a:extLst>
          </p:cNvPr>
          <p:cNvCxnSpPr/>
          <p:nvPr/>
        </p:nvCxnSpPr>
        <p:spPr>
          <a:xfrm>
            <a:off x="9818544" y="6047509"/>
            <a:ext cx="116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2A733C0-E8BD-4EAE-B028-E1D28EE91223}"/>
              </a:ext>
            </a:extLst>
          </p:cNvPr>
          <p:cNvCxnSpPr/>
          <p:nvPr/>
        </p:nvCxnSpPr>
        <p:spPr>
          <a:xfrm>
            <a:off x="10745933" y="6047509"/>
            <a:ext cx="109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ADE44F25-359F-42A0-B69E-B36B2611FA48}"/>
              </a:ext>
            </a:extLst>
          </p:cNvPr>
          <p:cNvSpPr/>
          <p:nvPr/>
        </p:nvSpPr>
        <p:spPr>
          <a:xfrm>
            <a:off x="8080663" y="4223027"/>
            <a:ext cx="810491" cy="39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转发表转发逻辑</a:t>
            </a:r>
          </a:p>
        </p:txBody>
      </p:sp>
      <p:sp>
        <p:nvSpPr>
          <p:cNvPr id="31" name="矩形: 圆角 30">
            <a:extLst>
              <a:ext uri="{FF2B5EF4-FFF2-40B4-BE49-F238E27FC236}">
                <a16:creationId xmlns:a16="http://schemas.microsoft.com/office/drawing/2014/main" id="{05ED0AA4-A75F-4ACE-86C7-BE22DAAB9A2A}"/>
              </a:ext>
            </a:extLst>
          </p:cNvPr>
          <p:cNvSpPr/>
          <p:nvPr/>
        </p:nvSpPr>
        <p:spPr>
          <a:xfrm>
            <a:off x="9000258" y="4223026"/>
            <a:ext cx="810491" cy="394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抽象成数据面模型</a:t>
            </a:r>
          </a:p>
        </p:txBody>
      </p:sp>
      <p:sp>
        <p:nvSpPr>
          <p:cNvPr id="32" name="矩形: 圆角 31">
            <a:extLst>
              <a:ext uri="{FF2B5EF4-FFF2-40B4-BE49-F238E27FC236}">
                <a16:creationId xmlns:a16="http://schemas.microsoft.com/office/drawing/2014/main" id="{58E2B625-CB0C-4410-B47D-BE238B7AAFFE}"/>
              </a:ext>
            </a:extLst>
          </p:cNvPr>
          <p:cNvSpPr/>
          <p:nvPr/>
        </p:nvSpPr>
        <p:spPr>
          <a:xfrm>
            <a:off x="9935442" y="4223027"/>
            <a:ext cx="810491" cy="39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验证网络约束</a:t>
            </a:r>
          </a:p>
        </p:txBody>
      </p:sp>
      <p:sp>
        <p:nvSpPr>
          <p:cNvPr id="33" name="矩形: 圆角 32">
            <a:extLst>
              <a:ext uri="{FF2B5EF4-FFF2-40B4-BE49-F238E27FC236}">
                <a16:creationId xmlns:a16="http://schemas.microsoft.com/office/drawing/2014/main" id="{2372C564-3130-4889-AF4F-23A31F5E9A0A}"/>
              </a:ext>
            </a:extLst>
          </p:cNvPr>
          <p:cNvSpPr/>
          <p:nvPr/>
        </p:nvSpPr>
        <p:spPr>
          <a:xfrm>
            <a:off x="10855037" y="4223026"/>
            <a:ext cx="810491" cy="394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网络属性是否成立</a:t>
            </a:r>
          </a:p>
        </p:txBody>
      </p:sp>
      <p:sp>
        <p:nvSpPr>
          <p:cNvPr id="34" name="矩形: 圆角 33">
            <a:extLst>
              <a:ext uri="{FF2B5EF4-FFF2-40B4-BE49-F238E27FC236}">
                <a16:creationId xmlns:a16="http://schemas.microsoft.com/office/drawing/2014/main" id="{FBDB7BA9-52A8-4584-85C1-58CF1FDDE34D}"/>
              </a:ext>
            </a:extLst>
          </p:cNvPr>
          <p:cNvSpPr/>
          <p:nvPr/>
        </p:nvSpPr>
        <p:spPr>
          <a:xfrm>
            <a:off x="9015847" y="3647026"/>
            <a:ext cx="810491" cy="39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具体的网络属性</a:t>
            </a:r>
          </a:p>
        </p:txBody>
      </p:sp>
      <p:sp>
        <p:nvSpPr>
          <p:cNvPr id="35" name="矩形: 圆角 34">
            <a:extLst>
              <a:ext uri="{FF2B5EF4-FFF2-40B4-BE49-F238E27FC236}">
                <a16:creationId xmlns:a16="http://schemas.microsoft.com/office/drawing/2014/main" id="{24AC3873-A2B3-4949-AAF1-8FEB4042730B}"/>
              </a:ext>
            </a:extLst>
          </p:cNvPr>
          <p:cNvSpPr/>
          <p:nvPr/>
        </p:nvSpPr>
        <p:spPr>
          <a:xfrm>
            <a:off x="9935442" y="3647025"/>
            <a:ext cx="810491" cy="3948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抽象成网络约束</a:t>
            </a:r>
          </a:p>
        </p:txBody>
      </p:sp>
      <p:cxnSp>
        <p:nvCxnSpPr>
          <p:cNvPr id="36" name="直接箭头连接符 35">
            <a:extLst>
              <a:ext uri="{FF2B5EF4-FFF2-40B4-BE49-F238E27FC236}">
                <a16:creationId xmlns:a16="http://schemas.microsoft.com/office/drawing/2014/main" id="{361AA89C-907C-44F6-922B-E4E98054BA1A}"/>
              </a:ext>
            </a:extLst>
          </p:cNvPr>
          <p:cNvCxnSpPr>
            <a:stCxn id="35" idx="2"/>
            <a:endCxn id="32" idx="0"/>
          </p:cNvCxnSpPr>
          <p:nvPr/>
        </p:nvCxnSpPr>
        <p:spPr>
          <a:xfrm>
            <a:off x="10340688" y="4041880"/>
            <a:ext cx="0" cy="181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A0479DBE-5B63-4CD9-9310-F37115E03A2A}"/>
              </a:ext>
            </a:extLst>
          </p:cNvPr>
          <p:cNvCxnSpPr>
            <a:endCxn id="35" idx="1"/>
          </p:cNvCxnSpPr>
          <p:nvPr/>
        </p:nvCxnSpPr>
        <p:spPr>
          <a:xfrm flipV="1">
            <a:off x="9826338" y="3844453"/>
            <a:ext cx="109104" cy="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75DFA12-4190-4066-B6D0-41C44F18B4AF}"/>
              </a:ext>
            </a:extLst>
          </p:cNvPr>
          <p:cNvCxnSpPr>
            <a:stCxn id="30" idx="3"/>
            <a:endCxn id="31" idx="1"/>
          </p:cNvCxnSpPr>
          <p:nvPr/>
        </p:nvCxnSpPr>
        <p:spPr>
          <a:xfrm>
            <a:off x="8891154" y="4420454"/>
            <a:ext cx="109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B9D79B0-1FCB-46BF-8FF0-F35848B26850}"/>
              </a:ext>
            </a:extLst>
          </p:cNvPr>
          <p:cNvCxnSpPr>
            <a:endCxn id="32" idx="1"/>
          </p:cNvCxnSpPr>
          <p:nvPr/>
        </p:nvCxnSpPr>
        <p:spPr>
          <a:xfrm>
            <a:off x="9826338" y="4420453"/>
            <a:ext cx="109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4EFAC0CF-28F9-4DC1-BFE5-BBC601DC9C96}"/>
              </a:ext>
            </a:extLst>
          </p:cNvPr>
          <p:cNvCxnSpPr>
            <a:endCxn id="33" idx="1"/>
          </p:cNvCxnSpPr>
          <p:nvPr/>
        </p:nvCxnSpPr>
        <p:spPr>
          <a:xfrm>
            <a:off x="10800485" y="4420453"/>
            <a:ext cx="545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91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a:bodyPr>
          <a:lstStyle/>
          <a:p>
            <a:r>
              <a:rPr lang="en-US" altLang="zh-CN" sz="3600" b="1" i="1" dirty="0">
                <a:latin typeface="Calibri" panose="020F0502020204030204" pitchFamily="34" charset="0"/>
                <a:cs typeface="Calibri" panose="020F0502020204030204" pitchFamily="34" charset="0"/>
              </a:rPr>
              <a:t>Tiramisu (NSDI’20 </a:t>
            </a:r>
            <a:r>
              <a:rPr lang="en-US" altLang="zh-CN" sz="3200" b="1" i="1" dirty="0">
                <a:latin typeface="Calibri" panose="020F0502020204030204" pitchFamily="34" charset="0"/>
                <a:cs typeface="Calibri" panose="020F0502020204030204" pitchFamily="34" charset="0"/>
              </a:rPr>
              <a:t>University of Wisconsin-Madison</a:t>
            </a:r>
            <a:r>
              <a:rPr lang="en-US" altLang="zh-CN" sz="3600" b="1" i="1" dirty="0">
                <a:latin typeface="Calibri" panose="020F0502020204030204" pitchFamily="34" charset="0"/>
                <a:cs typeface="Calibri" panose="020F0502020204030204" pitchFamily="34" charset="0"/>
              </a:rPr>
              <a:t>)</a:t>
            </a:r>
            <a:br>
              <a:rPr lang="en-US" altLang="zh-CN" b="1" i="1" dirty="0">
                <a:latin typeface="Calibri" panose="020F0502020204030204" pitchFamily="34" charset="0"/>
                <a:cs typeface="Calibri" panose="020F0502020204030204" pitchFamily="34" charset="0"/>
              </a:rPr>
            </a:br>
            <a:r>
              <a:rPr lang="en-US" altLang="zh-CN" sz="2800" b="1" i="1" dirty="0">
                <a:latin typeface="Calibri" panose="020F0502020204030204" pitchFamily="34" charset="0"/>
                <a:cs typeface="Calibri" panose="020F0502020204030204" pitchFamily="34" charset="0"/>
              </a:rPr>
              <a:t>Fast </a:t>
            </a:r>
            <a:r>
              <a:rPr lang="en-US" altLang="zh-CN" sz="2800" b="1" i="1" dirty="0">
                <a:solidFill>
                  <a:srgbClr val="FF0000"/>
                </a:solidFill>
                <a:latin typeface="Calibri" panose="020F0502020204030204" pitchFamily="34" charset="0"/>
                <a:cs typeface="Calibri" panose="020F0502020204030204" pitchFamily="34" charset="0"/>
              </a:rPr>
              <a:t>Multilayer</a:t>
            </a:r>
            <a:r>
              <a:rPr lang="en-US" altLang="zh-CN" sz="2800" b="1" i="1" dirty="0">
                <a:latin typeface="Calibri" panose="020F0502020204030204" pitchFamily="34" charset="0"/>
                <a:cs typeface="Calibri" panose="020F0502020204030204" pitchFamily="34" charset="0"/>
              </a:rPr>
              <a:t> Network Verification</a:t>
            </a:r>
            <a:endParaRPr lang="zh-CN" altLang="en-US" sz="2800" b="1" i="1" dirty="0">
              <a:latin typeface="Calibri" panose="020F0502020204030204" pitchFamily="34" charset="0"/>
              <a:cs typeface="Calibri" panose="020F0502020204030204" pitchFamily="34" charset="0"/>
            </a:endParaRPr>
          </a:p>
        </p:txBody>
      </p:sp>
      <p:pic>
        <p:nvPicPr>
          <p:cNvPr id="17" name="内容占位符 3">
            <a:extLst>
              <a:ext uri="{FF2B5EF4-FFF2-40B4-BE49-F238E27FC236}">
                <a16:creationId xmlns:a16="http://schemas.microsoft.com/office/drawing/2014/main" id="{B11E6B36-4A60-421E-B46C-40F0A600ADC9}"/>
              </a:ext>
            </a:extLst>
          </p:cNvPr>
          <p:cNvPicPr>
            <a:picLocks noGrp="1" noChangeAspect="1"/>
          </p:cNvPicPr>
          <p:nvPr>
            <p:ph idx="1"/>
          </p:nvPr>
        </p:nvPicPr>
        <p:blipFill>
          <a:blip r:embed="rId3"/>
          <a:stretch>
            <a:fillRect/>
          </a:stretch>
        </p:blipFill>
        <p:spPr>
          <a:xfrm>
            <a:off x="838198" y="2553889"/>
            <a:ext cx="7621032" cy="3798911"/>
          </a:xfrm>
          <a:prstGeom prst="rect">
            <a:avLst/>
          </a:prstGeom>
        </p:spPr>
      </p:pic>
      <p:sp>
        <p:nvSpPr>
          <p:cNvPr id="19" name="内容占位符 2">
            <a:extLst>
              <a:ext uri="{FF2B5EF4-FFF2-40B4-BE49-F238E27FC236}">
                <a16:creationId xmlns:a16="http://schemas.microsoft.com/office/drawing/2014/main" id="{36BC81DD-CA09-4FD0-A51C-46A773C6497A}"/>
              </a:ext>
            </a:extLst>
          </p:cNvPr>
          <p:cNvSpPr txBox="1">
            <a:spLocks/>
          </p:cNvSpPr>
          <p:nvPr/>
        </p:nvSpPr>
        <p:spPr>
          <a:xfrm>
            <a:off x="838198" y="1851969"/>
            <a:ext cx="10515599" cy="701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i="1" dirty="0">
                <a:latin typeface="Calibri" panose="020F0502020204030204" pitchFamily="34" charset="0"/>
                <a:cs typeface="Calibri" panose="020F0502020204030204" pitchFamily="34" charset="0"/>
              </a:rPr>
              <a:t>key idea: use graph algorithms specific to each type of policy</a:t>
            </a:r>
          </a:p>
        </p:txBody>
      </p:sp>
      <p:pic>
        <p:nvPicPr>
          <p:cNvPr id="21" name="图片 20">
            <a:extLst>
              <a:ext uri="{FF2B5EF4-FFF2-40B4-BE49-F238E27FC236}">
                <a16:creationId xmlns:a16="http://schemas.microsoft.com/office/drawing/2014/main" id="{93F619E4-1A85-4930-B3E5-FAE0B894CB7E}"/>
              </a:ext>
            </a:extLst>
          </p:cNvPr>
          <p:cNvPicPr>
            <a:picLocks noChangeAspect="1"/>
          </p:cNvPicPr>
          <p:nvPr/>
        </p:nvPicPr>
        <p:blipFill>
          <a:blip r:embed="rId4"/>
          <a:stretch>
            <a:fillRect/>
          </a:stretch>
        </p:blipFill>
        <p:spPr>
          <a:xfrm>
            <a:off x="9149861" y="4755172"/>
            <a:ext cx="2807678" cy="701920"/>
          </a:xfrm>
          <a:prstGeom prst="rect">
            <a:avLst/>
          </a:prstGeom>
        </p:spPr>
      </p:pic>
    </p:spTree>
    <p:extLst>
      <p:ext uri="{BB962C8B-B14F-4D97-AF65-F5344CB8AC3E}">
        <p14:creationId xmlns:p14="http://schemas.microsoft.com/office/powerpoint/2010/main" val="4074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a:bodyPr>
          <a:lstStyle/>
          <a:p>
            <a:r>
              <a:rPr lang="en-US" altLang="zh-CN" sz="3600" b="1" dirty="0">
                <a:latin typeface="Calibri" panose="020F0502020204030204" pitchFamily="34" charset="0"/>
                <a:cs typeface="Calibri" panose="020F0502020204030204" pitchFamily="34" charset="0"/>
              </a:rPr>
              <a:t>sigcomm’16</a:t>
            </a:r>
            <a:endParaRPr lang="zh-CN" altLang="en-US" sz="2800" b="1"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47399732-2AE9-474E-A46E-0D43D2328766}"/>
              </a:ext>
            </a:extLst>
          </p:cNvPr>
          <p:cNvPicPr>
            <a:picLocks noChangeAspect="1"/>
          </p:cNvPicPr>
          <p:nvPr/>
        </p:nvPicPr>
        <p:blipFill>
          <a:blip r:embed="rId3"/>
          <a:stretch>
            <a:fillRect/>
          </a:stretch>
        </p:blipFill>
        <p:spPr>
          <a:xfrm>
            <a:off x="2326563" y="1319002"/>
            <a:ext cx="7309806" cy="5484365"/>
          </a:xfrm>
          <a:prstGeom prst="rect">
            <a:avLst/>
          </a:prstGeom>
        </p:spPr>
      </p:pic>
    </p:spTree>
    <p:extLst>
      <p:ext uri="{BB962C8B-B14F-4D97-AF65-F5344CB8AC3E}">
        <p14:creationId xmlns:p14="http://schemas.microsoft.com/office/powerpoint/2010/main" val="255829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02AEEAD-5144-4642-948F-BB17F88F545B}"/>
              </a:ext>
            </a:extLst>
          </p:cNvPr>
          <p:cNvPicPr>
            <a:picLocks noChangeAspect="1"/>
          </p:cNvPicPr>
          <p:nvPr/>
        </p:nvPicPr>
        <p:blipFill>
          <a:blip r:embed="rId3"/>
          <a:stretch>
            <a:fillRect/>
          </a:stretch>
        </p:blipFill>
        <p:spPr>
          <a:xfrm>
            <a:off x="1538921" y="0"/>
            <a:ext cx="9114157" cy="6858000"/>
          </a:xfrm>
          <a:prstGeom prst="rect">
            <a:avLst/>
          </a:prstGeom>
        </p:spPr>
      </p:pic>
    </p:spTree>
    <p:extLst>
      <p:ext uri="{BB962C8B-B14F-4D97-AF65-F5344CB8AC3E}">
        <p14:creationId xmlns:p14="http://schemas.microsoft.com/office/powerpoint/2010/main" val="168421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609DC2C-9245-4534-B4E3-641C35723D0F}"/>
              </a:ext>
            </a:extLst>
          </p:cNvPr>
          <p:cNvPicPr>
            <a:picLocks noChangeAspect="1"/>
          </p:cNvPicPr>
          <p:nvPr/>
        </p:nvPicPr>
        <p:blipFill>
          <a:blip r:embed="rId3"/>
          <a:stretch>
            <a:fillRect/>
          </a:stretch>
        </p:blipFill>
        <p:spPr>
          <a:xfrm>
            <a:off x="1512015" y="0"/>
            <a:ext cx="9167969" cy="6858000"/>
          </a:xfrm>
          <a:prstGeom prst="rect">
            <a:avLst/>
          </a:prstGeom>
        </p:spPr>
      </p:pic>
    </p:spTree>
    <p:extLst>
      <p:ext uri="{BB962C8B-B14F-4D97-AF65-F5344CB8AC3E}">
        <p14:creationId xmlns:p14="http://schemas.microsoft.com/office/powerpoint/2010/main" val="341312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C8E75E-E7FB-46A8-B57E-14159FA9C6A0}"/>
              </a:ext>
            </a:extLst>
          </p:cNvPr>
          <p:cNvPicPr>
            <a:picLocks noChangeAspect="1"/>
          </p:cNvPicPr>
          <p:nvPr/>
        </p:nvPicPr>
        <p:blipFill>
          <a:blip r:embed="rId3"/>
          <a:stretch>
            <a:fillRect/>
          </a:stretch>
        </p:blipFill>
        <p:spPr>
          <a:xfrm>
            <a:off x="1502944" y="0"/>
            <a:ext cx="9186111" cy="6858000"/>
          </a:xfrm>
          <a:prstGeom prst="rect">
            <a:avLst/>
          </a:prstGeom>
        </p:spPr>
      </p:pic>
    </p:spTree>
    <p:extLst>
      <p:ext uri="{BB962C8B-B14F-4D97-AF65-F5344CB8AC3E}">
        <p14:creationId xmlns:p14="http://schemas.microsoft.com/office/powerpoint/2010/main" val="3354453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CDED04-B281-4F46-8143-3E57DCDE0C42}"/>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392755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3E667FE-1115-493F-87BF-9E1AA5302E88}"/>
              </a:ext>
            </a:extLst>
          </p:cNvPr>
          <p:cNvPicPr>
            <a:picLocks noChangeAspect="1"/>
          </p:cNvPicPr>
          <p:nvPr/>
        </p:nvPicPr>
        <p:blipFill>
          <a:blip r:embed="rId2"/>
          <a:stretch>
            <a:fillRect/>
          </a:stretch>
        </p:blipFill>
        <p:spPr>
          <a:xfrm>
            <a:off x="1507521" y="0"/>
            <a:ext cx="9176957" cy="6858000"/>
          </a:xfrm>
          <a:prstGeom prst="rect">
            <a:avLst/>
          </a:prstGeom>
        </p:spPr>
      </p:pic>
    </p:spTree>
    <p:extLst>
      <p:ext uri="{BB962C8B-B14F-4D97-AF65-F5344CB8AC3E}">
        <p14:creationId xmlns:p14="http://schemas.microsoft.com/office/powerpoint/2010/main" val="254165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41937B5-18D1-4DBC-92B1-B13C217D43FE}"/>
              </a:ext>
            </a:extLst>
          </p:cNvPr>
          <p:cNvPicPr>
            <a:picLocks noChangeAspect="1"/>
          </p:cNvPicPr>
          <p:nvPr/>
        </p:nvPicPr>
        <p:blipFill>
          <a:blip r:embed="rId2"/>
          <a:stretch>
            <a:fillRect/>
          </a:stretch>
        </p:blipFill>
        <p:spPr>
          <a:xfrm>
            <a:off x="1522504" y="0"/>
            <a:ext cx="9146992" cy="6858000"/>
          </a:xfrm>
          <a:prstGeom prst="rect">
            <a:avLst/>
          </a:prstGeom>
        </p:spPr>
      </p:pic>
    </p:spTree>
    <p:extLst>
      <p:ext uri="{BB962C8B-B14F-4D97-AF65-F5344CB8AC3E}">
        <p14:creationId xmlns:p14="http://schemas.microsoft.com/office/powerpoint/2010/main" val="1733983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9C4D9E-E1B7-4A05-9F59-959F2B24C515}"/>
              </a:ext>
            </a:extLst>
          </p:cNvPr>
          <p:cNvPicPr>
            <a:picLocks noChangeAspect="1"/>
          </p:cNvPicPr>
          <p:nvPr/>
        </p:nvPicPr>
        <p:blipFill>
          <a:blip r:embed="rId2"/>
          <a:stretch>
            <a:fillRect/>
          </a:stretch>
        </p:blipFill>
        <p:spPr>
          <a:xfrm>
            <a:off x="1515000" y="0"/>
            <a:ext cx="9162000" cy="6858000"/>
          </a:xfrm>
          <a:prstGeom prst="rect">
            <a:avLst/>
          </a:prstGeom>
        </p:spPr>
      </p:pic>
      <p:pic>
        <p:nvPicPr>
          <p:cNvPr id="6" name="图片 5">
            <a:extLst>
              <a:ext uri="{FF2B5EF4-FFF2-40B4-BE49-F238E27FC236}">
                <a16:creationId xmlns:a16="http://schemas.microsoft.com/office/drawing/2014/main" id="{F4F19D72-94AE-4E19-A9EE-11591F035746}"/>
              </a:ext>
            </a:extLst>
          </p:cNvPr>
          <p:cNvPicPr>
            <a:picLocks noChangeAspect="1"/>
          </p:cNvPicPr>
          <p:nvPr/>
        </p:nvPicPr>
        <p:blipFill>
          <a:blip r:embed="rId3"/>
          <a:stretch>
            <a:fillRect/>
          </a:stretch>
        </p:blipFill>
        <p:spPr>
          <a:xfrm>
            <a:off x="5649058" y="911508"/>
            <a:ext cx="5687157" cy="3940594"/>
          </a:xfrm>
          <a:prstGeom prst="rect">
            <a:avLst/>
          </a:prstGeom>
        </p:spPr>
      </p:pic>
    </p:spTree>
    <p:extLst>
      <p:ext uri="{BB962C8B-B14F-4D97-AF65-F5344CB8AC3E}">
        <p14:creationId xmlns:p14="http://schemas.microsoft.com/office/powerpoint/2010/main" val="194039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442B655-5BDE-4BC3-8711-BAB98FF724B7}"/>
              </a:ext>
            </a:extLst>
          </p:cNvPr>
          <p:cNvGrpSpPr/>
          <p:nvPr/>
        </p:nvGrpSpPr>
        <p:grpSpPr>
          <a:xfrm>
            <a:off x="1538921" y="0"/>
            <a:ext cx="9114157" cy="6858000"/>
            <a:chOff x="1538921" y="0"/>
            <a:chExt cx="9114157" cy="6858000"/>
          </a:xfrm>
        </p:grpSpPr>
        <p:pic>
          <p:nvPicPr>
            <p:cNvPr id="4" name="图片 3">
              <a:extLst>
                <a:ext uri="{FF2B5EF4-FFF2-40B4-BE49-F238E27FC236}">
                  <a16:creationId xmlns:a16="http://schemas.microsoft.com/office/drawing/2014/main" id="{56277A0B-712F-495C-B920-1A84605D0F9F}"/>
                </a:ext>
              </a:extLst>
            </p:cNvPr>
            <p:cNvPicPr>
              <a:picLocks noChangeAspect="1"/>
            </p:cNvPicPr>
            <p:nvPr/>
          </p:nvPicPr>
          <p:blipFill>
            <a:blip r:embed="rId3"/>
            <a:stretch>
              <a:fillRect/>
            </a:stretch>
          </p:blipFill>
          <p:spPr>
            <a:xfrm>
              <a:off x="1538921" y="0"/>
              <a:ext cx="9114157" cy="6858000"/>
            </a:xfrm>
            <a:prstGeom prst="rect">
              <a:avLst/>
            </a:prstGeom>
          </p:spPr>
        </p:pic>
        <p:pic>
          <p:nvPicPr>
            <p:cNvPr id="5" name="图片 4">
              <a:extLst>
                <a:ext uri="{FF2B5EF4-FFF2-40B4-BE49-F238E27FC236}">
                  <a16:creationId xmlns:a16="http://schemas.microsoft.com/office/drawing/2014/main" id="{1D8BAA11-DDBE-4CDE-96B9-8BD90BB4EDEA}"/>
                </a:ext>
              </a:extLst>
            </p:cNvPr>
            <p:cNvPicPr>
              <a:picLocks noChangeAspect="1"/>
            </p:cNvPicPr>
            <p:nvPr/>
          </p:nvPicPr>
          <p:blipFill>
            <a:blip r:embed="rId4"/>
            <a:stretch>
              <a:fillRect/>
            </a:stretch>
          </p:blipFill>
          <p:spPr>
            <a:xfrm>
              <a:off x="5180501" y="3632689"/>
              <a:ext cx="5472577" cy="1181982"/>
            </a:xfrm>
            <a:prstGeom prst="rect">
              <a:avLst/>
            </a:prstGeom>
          </p:spPr>
        </p:pic>
      </p:grpSp>
    </p:spTree>
    <p:extLst>
      <p:ext uri="{BB962C8B-B14F-4D97-AF65-F5344CB8AC3E}">
        <p14:creationId xmlns:p14="http://schemas.microsoft.com/office/powerpoint/2010/main" val="414782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a:bodyPr>
          <a:lstStyle/>
          <a:p>
            <a:r>
              <a:rPr lang="en-US" altLang="zh-CN" sz="3600" b="1" i="1" dirty="0">
                <a:latin typeface="Calibri" panose="020F0502020204030204" pitchFamily="34" charset="0"/>
                <a:cs typeface="Calibri" panose="020F0502020204030204" pitchFamily="34" charset="0"/>
              </a:rPr>
              <a:t>Batfish (NSDI’15 UCLA Microsoft)</a:t>
            </a:r>
            <a:br>
              <a:rPr lang="en-US" altLang="zh-CN" b="1" i="1" dirty="0">
                <a:latin typeface="Calibri" panose="020F0502020204030204" pitchFamily="34" charset="0"/>
                <a:cs typeface="Calibri" panose="020F0502020204030204" pitchFamily="34" charset="0"/>
              </a:rPr>
            </a:br>
            <a:r>
              <a:rPr lang="en-US" altLang="zh-CN" sz="3100" b="1" i="1" dirty="0">
                <a:latin typeface="Calibri" panose="020F0502020204030204" pitchFamily="34" charset="0"/>
                <a:cs typeface="Calibri" panose="020F0502020204030204" pitchFamily="34" charset="0"/>
              </a:rPr>
              <a:t>A </a:t>
            </a:r>
            <a:r>
              <a:rPr lang="en-US" altLang="zh-CN" sz="2800" b="1" i="1" dirty="0">
                <a:latin typeface="Calibri" panose="020F0502020204030204" pitchFamily="34" charset="0"/>
                <a:cs typeface="Calibri" panose="020F0502020204030204" pitchFamily="34" charset="0"/>
              </a:rPr>
              <a:t>General</a:t>
            </a:r>
            <a:r>
              <a:rPr lang="en-US" altLang="zh-CN" sz="3100" b="1" i="1" dirty="0">
                <a:latin typeface="Calibri" panose="020F0502020204030204" pitchFamily="34" charset="0"/>
                <a:cs typeface="Calibri" panose="020F0502020204030204" pitchFamily="34" charset="0"/>
              </a:rPr>
              <a:t> Approach to Network Configuration Analysis </a:t>
            </a:r>
            <a:endParaRPr lang="zh-CN" altLang="en-US" sz="3100" b="1" i="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07A8BC4-243E-44F8-9134-C195C3388D3D}"/>
              </a:ext>
            </a:extLst>
          </p:cNvPr>
          <p:cNvSpPr>
            <a:spLocks noGrp="1"/>
          </p:cNvSpPr>
          <p:nvPr>
            <p:ph idx="1"/>
          </p:nvPr>
        </p:nvSpPr>
        <p:spPr>
          <a:xfrm>
            <a:off x="838200" y="1538289"/>
            <a:ext cx="5065450" cy="4291090"/>
          </a:xfrm>
        </p:spPr>
        <p:txBody>
          <a:bodyPr>
            <a:normAutofit/>
          </a:bodyPr>
          <a:lstStyle/>
          <a:p>
            <a:r>
              <a:rPr lang="en-US" altLang="zh-CN" dirty="0">
                <a:latin typeface="Calibri" panose="020F0502020204030204" pitchFamily="34" charset="0"/>
                <a:cs typeface="Calibri" panose="020F0502020204030204" pitchFamily="34" charset="0"/>
              </a:rPr>
              <a:t>network properties</a:t>
            </a:r>
          </a:p>
          <a:p>
            <a:pPr lvl="1"/>
            <a:r>
              <a:rPr lang="en-US" altLang="zh-CN" dirty="0">
                <a:latin typeface="Calibri" panose="020F0502020204030204" pitchFamily="34" charset="0"/>
                <a:cs typeface="Calibri" panose="020F0502020204030204" pitchFamily="34" charset="0"/>
              </a:rPr>
              <a:t>reachability</a:t>
            </a:r>
          </a:p>
          <a:p>
            <a:pPr lvl="1"/>
            <a:r>
              <a:rPr lang="en-US" altLang="zh-CN" dirty="0">
                <a:latin typeface="Calibri" panose="020F0502020204030204" pitchFamily="34" charset="0"/>
                <a:cs typeface="Calibri" panose="020F0502020204030204" pitchFamily="34" charset="0"/>
              </a:rPr>
              <a:t>multipath/failure consistency</a:t>
            </a:r>
          </a:p>
          <a:p>
            <a:pPr marL="0" indent="0">
              <a:buNone/>
            </a:pPr>
            <a:endParaRPr lang="zh-CN" altLang="en-US" dirty="0">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15F3EE49-864D-4C93-A657-8996057F0808}"/>
              </a:ext>
            </a:extLst>
          </p:cNvPr>
          <p:cNvPicPr>
            <a:picLocks noChangeAspect="1"/>
          </p:cNvPicPr>
          <p:nvPr/>
        </p:nvPicPr>
        <p:blipFill>
          <a:blip r:embed="rId3"/>
          <a:stretch>
            <a:fillRect/>
          </a:stretch>
        </p:blipFill>
        <p:spPr>
          <a:xfrm>
            <a:off x="838200" y="3429000"/>
            <a:ext cx="5070262" cy="2145545"/>
          </a:xfrm>
          <a:prstGeom prst="rect">
            <a:avLst/>
          </a:prstGeom>
        </p:spPr>
      </p:pic>
      <p:pic>
        <p:nvPicPr>
          <p:cNvPr id="12" name="图片 11">
            <a:extLst>
              <a:ext uri="{FF2B5EF4-FFF2-40B4-BE49-F238E27FC236}">
                <a16:creationId xmlns:a16="http://schemas.microsoft.com/office/drawing/2014/main" id="{AE98A1D0-ED9A-414E-95C3-168C15D432E6}"/>
              </a:ext>
            </a:extLst>
          </p:cNvPr>
          <p:cNvPicPr>
            <a:picLocks noChangeAspect="1"/>
          </p:cNvPicPr>
          <p:nvPr/>
        </p:nvPicPr>
        <p:blipFill>
          <a:blip r:embed="rId4"/>
          <a:stretch>
            <a:fillRect/>
          </a:stretch>
        </p:blipFill>
        <p:spPr>
          <a:xfrm>
            <a:off x="6422222" y="1538289"/>
            <a:ext cx="4413006" cy="5026397"/>
          </a:xfrm>
          <a:prstGeom prst="rect">
            <a:avLst/>
          </a:prstGeom>
        </p:spPr>
      </p:pic>
      <p:sp>
        <p:nvSpPr>
          <p:cNvPr id="15" name="内容占位符 2">
            <a:extLst>
              <a:ext uri="{FF2B5EF4-FFF2-40B4-BE49-F238E27FC236}">
                <a16:creationId xmlns:a16="http://schemas.microsoft.com/office/drawing/2014/main" id="{DB8BB8E4-8835-4504-AFA6-C3B01C2C0EAD}"/>
              </a:ext>
            </a:extLst>
          </p:cNvPr>
          <p:cNvSpPr txBox="1">
            <a:spLocks/>
          </p:cNvSpPr>
          <p:nvPr/>
        </p:nvSpPr>
        <p:spPr>
          <a:xfrm>
            <a:off x="973364" y="5650967"/>
            <a:ext cx="4665436" cy="841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i="1" u="sng" dirty="0">
                <a:latin typeface="Calibri" panose="020F0502020204030204" pitchFamily="34" charset="0"/>
                <a:cs typeface="Calibri" panose="020F0502020204030204" pitchFamily="34" charset="0"/>
              </a:rPr>
              <a:t>* OSPF selects the smallest metric in valid next hop routes</a:t>
            </a:r>
            <a:endParaRPr lang="zh-CN" altLang="en-US" sz="2400" i="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325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7156864-6514-469D-A037-CA5FDE78EF92}"/>
              </a:ext>
            </a:extLst>
          </p:cNvPr>
          <p:cNvPicPr>
            <a:picLocks noChangeAspect="1"/>
          </p:cNvPicPr>
          <p:nvPr/>
        </p:nvPicPr>
        <p:blipFill>
          <a:blip r:embed="rId3"/>
          <a:stretch>
            <a:fillRect/>
          </a:stretch>
        </p:blipFill>
        <p:spPr>
          <a:xfrm>
            <a:off x="1529992" y="0"/>
            <a:ext cx="9132016" cy="6858000"/>
          </a:xfrm>
          <a:prstGeom prst="rect">
            <a:avLst/>
          </a:prstGeom>
        </p:spPr>
      </p:pic>
    </p:spTree>
    <p:extLst>
      <p:ext uri="{BB962C8B-B14F-4D97-AF65-F5344CB8AC3E}">
        <p14:creationId xmlns:p14="http://schemas.microsoft.com/office/powerpoint/2010/main" val="1605101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D7DBF5C-EB85-46C4-A834-DCFD1E879E21}"/>
              </a:ext>
            </a:extLst>
          </p:cNvPr>
          <p:cNvPicPr>
            <a:picLocks noChangeAspect="1"/>
          </p:cNvPicPr>
          <p:nvPr/>
        </p:nvPicPr>
        <p:blipFill>
          <a:blip r:embed="rId3"/>
          <a:stretch>
            <a:fillRect/>
          </a:stretch>
        </p:blipFill>
        <p:spPr>
          <a:xfrm>
            <a:off x="0" y="0"/>
            <a:ext cx="8856000" cy="6858000"/>
          </a:xfrm>
          <a:prstGeom prst="rect">
            <a:avLst/>
          </a:prstGeom>
        </p:spPr>
      </p:pic>
      <p:sp>
        <p:nvSpPr>
          <p:cNvPr id="3" name="文本框 2">
            <a:extLst>
              <a:ext uri="{FF2B5EF4-FFF2-40B4-BE49-F238E27FC236}">
                <a16:creationId xmlns:a16="http://schemas.microsoft.com/office/drawing/2014/main" id="{E56EB93E-8CC2-470C-A0C8-E15915C9B675}"/>
              </a:ext>
            </a:extLst>
          </p:cNvPr>
          <p:cNvSpPr txBox="1"/>
          <p:nvPr/>
        </p:nvSpPr>
        <p:spPr>
          <a:xfrm>
            <a:off x="9085383" y="982176"/>
            <a:ext cx="2813539" cy="4893647"/>
          </a:xfrm>
          <a:prstGeom prst="rect">
            <a:avLst/>
          </a:prstGeom>
          <a:noFill/>
        </p:spPr>
        <p:txBody>
          <a:bodyPr wrap="square" rtlCol="0">
            <a:spAutoFit/>
          </a:bodyPr>
          <a:lstStyle/>
          <a:p>
            <a:pPr lvl="0">
              <a:defRPr/>
            </a:pPr>
            <a:r>
              <a:rPr lang="en-US" altLang="zh-CN" b="1" dirty="0">
                <a:hlinkClick r:id="rId4"/>
              </a:rPr>
              <a:t>Don't Mind the Gap: Bridging Network-wide Objectives and Device-level Configurations</a:t>
            </a:r>
            <a:endParaRPr lang="en-US" altLang="zh-CN" sz="4400" b="1" i="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400" b="1" i="1" dirty="0">
                <a:solidFill>
                  <a:srgbClr val="FF0000"/>
                </a:solidFill>
              </a:rPr>
              <a:t>Synthesis</a:t>
            </a:r>
            <a:endParaRPr lang="en-US" altLang="zh-CN" sz="4400" b="1" i="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alibri" panose="020F0502020204030204" pitchFamily="34" charset="0"/>
              <a:ea typeface="微软雅黑"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latin typeface="Calibri" panose="020F0502020204030204" pitchFamily="34" charset="0"/>
                <a:ea typeface="微软雅黑" panose="020B0503020204020204" pitchFamily="34" charset="-122"/>
                <a:cs typeface="Calibri" panose="020F0502020204030204" pitchFamily="34" charset="0"/>
              </a:rPr>
              <a:t>Compiling net Policies to BGP</a:t>
            </a:r>
          </a:p>
          <a:p>
            <a:endParaRPr lang="en-US" altLang="zh-CN" sz="2800" dirty="0">
              <a:latin typeface="Calibri" panose="020F0502020204030204" pitchFamily="34" charset="0"/>
              <a:cs typeface="Calibri" panose="020F0502020204030204" pitchFamily="34" charset="0"/>
            </a:endParaRPr>
          </a:p>
          <a:p>
            <a:r>
              <a:rPr lang="en-US" altLang="zh-CN" sz="2800" dirty="0">
                <a:latin typeface="Calibri" panose="020F0502020204030204" pitchFamily="34" charset="0"/>
                <a:cs typeface="Calibri" panose="020F0502020204030204" pitchFamily="34" charset="0"/>
              </a:rPr>
              <a:t>Generate </a:t>
            </a:r>
            <a:r>
              <a:rPr lang="en-US" altLang="zh-CN" sz="2800" dirty="0" err="1">
                <a:latin typeface="Calibri" panose="020F0502020204030204" pitchFamily="34" charset="0"/>
                <a:cs typeface="Calibri" panose="020F0502020204030204" pitchFamily="34" charset="0"/>
              </a:rPr>
              <a:t>Impl</a:t>
            </a:r>
            <a:r>
              <a:rPr lang="en-US" altLang="zh-CN" sz="2800" dirty="0">
                <a:latin typeface="Calibri" panose="020F0502020204030204" pitchFamily="34" charset="0"/>
                <a:cs typeface="Calibri" panose="020F0502020204030204" pitchFamily="34" charset="0"/>
              </a:rPr>
              <a:t> from Spec! </a:t>
            </a:r>
            <a:endParaRPr lang="zh-CN" altLang="en-US" sz="2800" dirty="0">
              <a:latin typeface="Calibri" panose="020F0502020204030204" pitchFamily="34" charset="0"/>
              <a:cs typeface="Calibri" panose="020F0502020204030204" pitchFamily="34" charset="0"/>
            </a:endParaRPr>
          </a:p>
          <a:p>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19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211347B-1281-47D8-9EE6-BFA01435B84C}"/>
              </a:ext>
            </a:extLst>
          </p:cNvPr>
          <p:cNvPicPr>
            <a:picLocks noChangeAspect="1"/>
          </p:cNvPicPr>
          <p:nvPr/>
        </p:nvPicPr>
        <p:blipFill>
          <a:blip r:embed="rId3"/>
          <a:stretch>
            <a:fillRect/>
          </a:stretch>
        </p:blipFill>
        <p:spPr>
          <a:xfrm>
            <a:off x="0" y="1805354"/>
            <a:ext cx="12192000" cy="5052646"/>
          </a:xfrm>
          <a:prstGeom prst="rect">
            <a:avLst/>
          </a:prstGeom>
        </p:spPr>
      </p:pic>
      <p:pic>
        <p:nvPicPr>
          <p:cNvPr id="4" name="图片 3">
            <a:extLst>
              <a:ext uri="{FF2B5EF4-FFF2-40B4-BE49-F238E27FC236}">
                <a16:creationId xmlns:a16="http://schemas.microsoft.com/office/drawing/2014/main" id="{D5F9EC29-FD96-4E49-B09C-92EA6CE468BF}"/>
              </a:ext>
            </a:extLst>
          </p:cNvPr>
          <p:cNvPicPr>
            <a:picLocks noChangeAspect="1"/>
          </p:cNvPicPr>
          <p:nvPr/>
        </p:nvPicPr>
        <p:blipFill>
          <a:blip r:embed="rId4"/>
          <a:stretch>
            <a:fillRect/>
          </a:stretch>
        </p:blipFill>
        <p:spPr>
          <a:xfrm>
            <a:off x="0" y="0"/>
            <a:ext cx="12192000" cy="1805354"/>
          </a:xfrm>
          <a:prstGeom prst="rect">
            <a:avLst/>
          </a:prstGeom>
        </p:spPr>
      </p:pic>
    </p:spTree>
    <p:extLst>
      <p:ext uri="{BB962C8B-B14F-4D97-AF65-F5344CB8AC3E}">
        <p14:creationId xmlns:p14="http://schemas.microsoft.com/office/powerpoint/2010/main" val="1733420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5;p14">
            <a:extLst>
              <a:ext uri="{FF2B5EF4-FFF2-40B4-BE49-F238E27FC236}">
                <a16:creationId xmlns:a16="http://schemas.microsoft.com/office/drawing/2014/main" id="{E98430C3-8C56-47EF-8D13-F1BC5B855A4C}"/>
              </a:ext>
            </a:extLst>
          </p:cNvPr>
          <p:cNvSpPr txBox="1">
            <a:spLocks/>
          </p:cNvSpPr>
          <p:nvPr/>
        </p:nvSpPr>
        <p:spPr>
          <a:xfrm>
            <a:off x="3905036" y="209319"/>
            <a:ext cx="4622379" cy="800179"/>
          </a:xfrm>
          <a:prstGeom prst="rect">
            <a:avLst/>
          </a:prstGeom>
          <a:noFill/>
          <a:ln>
            <a:noFill/>
          </a:ln>
        </p:spPr>
        <p:txBody>
          <a:bodyPr spcFirstLastPara="1" wrap="none" lIns="121900" tIns="121900" rIns="121900" bIns="1219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Old Standard TT"/>
              <a:buNone/>
              <a:tabLst/>
              <a:defRPr/>
            </a:pPr>
            <a:r>
              <a:rPr kumimoji="0" lang="en-US" sz="3600" b="1" i="0" u="none" strike="noStrike" kern="0" cap="none" spc="0" normalizeH="0" baseline="0" noProof="0">
                <a:ln>
                  <a:noFill/>
                </a:ln>
                <a:solidFill>
                  <a:srgbClr val="546970"/>
                </a:solidFill>
                <a:effectLst/>
                <a:uLnTx/>
                <a:uFillTx/>
                <a:latin typeface="Bookman Old Style" panose="02050604050505020204" pitchFamily="18" charset="0"/>
                <a:sym typeface="Old Standard TT"/>
              </a:rPr>
              <a:t>Our Contributions</a:t>
            </a:r>
          </a:p>
        </p:txBody>
      </p:sp>
      <p:sp>
        <p:nvSpPr>
          <p:cNvPr id="7" name="Rectangle: Rounded Corners 6">
            <a:extLst>
              <a:ext uri="{FF2B5EF4-FFF2-40B4-BE49-F238E27FC236}">
                <a16:creationId xmlns:a16="http://schemas.microsoft.com/office/drawing/2014/main" id="{2D906CAF-ED1E-4497-9E16-1CE9DB305745}"/>
              </a:ext>
            </a:extLst>
          </p:cNvPr>
          <p:cNvSpPr/>
          <p:nvPr/>
        </p:nvSpPr>
        <p:spPr>
          <a:xfrm flipV="1">
            <a:off x="4145001" y="886094"/>
            <a:ext cx="3901998" cy="27432"/>
          </a:xfrm>
          <a:prstGeom prst="roundRect">
            <a:avLst/>
          </a:prstGeom>
          <a:solidFill>
            <a:srgbClr val="26A6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8" name="Rectangle: Rounded Corners 7">
            <a:extLst>
              <a:ext uri="{FF2B5EF4-FFF2-40B4-BE49-F238E27FC236}">
                <a16:creationId xmlns:a16="http://schemas.microsoft.com/office/drawing/2014/main" id="{9E860670-B5C7-4001-91D1-448E05E3373B}"/>
              </a:ext>
            </a:extLst>
          </p:cNvPr>
          <p:cNvSpPr/>
          <p:nvPr/>
        </p:nvSpPr>
        <p:spPr>
          <a:xfrm>
            <a:off x="302001" y="1235570"/>
            <a:ext cx="4247624" cy="1499049"/>
          </a:xfrm>
          <a:prstGeom prst="roundRect">
            <a:avLst>
              <a:gd name="adj" fmla="val 5554"/>
            </a:avLst>
          </a:prstGeom>
          <a:solidFill>
            <a:srgbClr val="7B9199"/>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rtlCol="0" anchor="ctr">
            <a:noAutofit/>
          </a:bodyPr>
          <a:lstStyle/>
          <a:p>
            <a:pPr marL="0" marR="0" lvl="0" indent="0" algn="l" defTabSz="457200" rtl="0" eaLnBrk="1" fontAlgn="auto" latinLnBrk="0" hangingPunct="1">
              <a:lnSpc>
                <a:spcPct val="100000"/>
              </a:lnSpc>
              <a:spcBef>
                <a:spcPts val="0"/>
              </a:spcBef>
              <a:spcAft>
                <a:spcPts val="0"/>
              </a:spcAft>
              <a:buClr>
                <a:srgbClr val="657B83"/>
              </a:buClr>
              <a:buSzPct val="85000"/>
              <a:buFontTx/>
              <a:buNone/>
              <a:tabLst/>
              <a:defRPr/>
            </a:pPr>
            <a:r>
              <a:rPr kumimoji="0" lang="en-US" sz="2400" b="1" i="0" u="none" strike="noStrike" kern="0" cap="small" spc="0" normalizeH="0" baseline="0" noProof="0" err="1">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GRoot</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 – First verification tool for DNS to verify if a </a:t>
            </a: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property of interest  </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holds for </a:t>
            </a:r>
            <a:r>
              <a:rPr kumimoji="0" lang="en-US" sz="2400" b="1" i="1"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all</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 possible DNS queries</a:t>
            </a:r>
          </a:p>
        </p:txBody>
      </p:sp>
      <p:sp>
        <p:nvSpPr>
          <p:cNvPr id="9" name="Rectangle: Rounded Corners 8">
            <a:extLst>
              <a:ext uri="{FF2B5EF4-FFF2-40B4-BE49-F238E27FC236}">
                <a16:creationId xmlns:a16="http://schemas.microsoft.com/office/drawing/2014/main" id="{EB8E37B2-D494-4191-84A2-8AA72482B335}"/>
              </a:ext>
            </a:extLst>
          </p:cNvPr>
          <p:cNvSpPr/>
          <p:nvPr/>
        </p:nvSpPr>
        <p:spPr>
          <a:xfrm>
            <a:off x="336843" y="3294586"/>
            <a:ext cx="4177939" cy="1499049"/>
          </a:xfrm>
          <a:prstGeom prst="roundRect">
            <a:avLst>
              <a:gd name="adj" fmla="val 5554"/>
            </a:avLst>
          </a:prstGeom>
          <a:solidFill>
            <a:srgbClr val="7B9199"/>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rtlCol="0" anchor="ctr">
            <a:noAutofit/>
          </a:bodyPr>
          <a:lstStyle/>
          <a:p>
            <a:pPr marL="0" marR="0" lvl="0" indent="0" algn="l" defTabSz="457200" rtl="0" eaLnBrk="1" fontAlgn="auto" latinLnBrk="0" hangingPunct="1">
              <a:lnSpc>
                <a:spcPct val="100000"/>
              </a:lnSpc>
              <a:spcBef>
                <a:spcPts val="0"/>
              </a:spcBef>
              <a:spcAft>
                <a:spcPts val="0"/>
              </a:spcAft>
              <a:buClr>
                <a:srgbClr val="657B83"/>
              </a:buClr>
              <a:buSzPct val="85000"/>
              <a:buFontTx/>
              <a:buNone/>
              <a:tabLst/>
              <a:defRPr/>
            </a:pP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Algorithm to generate </a:t>
            </a: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equivalence classes </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of DNS queries to cover all possible queries for </a:t>
            </a:r>
            <a:r>
              <a:rPr kumimoji="0" lang="en-US" sz="2400" b="1" i="1"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scalabl</a:t>
            </a:r>
            <a:r>
              <a:rPr kumimoji="0" lang="en-US" sz="2400" b="1" i="1" u="none" strike="noStrike" kern="120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e</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 analysis</a:t>
            </a:r>
          </a:p>
        </p:txBody>
      </p:sp>
      <p:sp>
        <p:nvSpPr>
          <p:cNvPr id="10" name="Rectangle: Rounded Corners 9">
            <a:extLst>
              <a:ext uri="{FF2B5EF4-FFF2-40B4-BE49-F238E27FC236}">
                <a16:creationId xmlns:a16="http://schemas.microsoft.com/office/drawing/2014/main" id="{BEAC9F75-1E1A-4548-B725-2FB3DEE26E14}"/>
              </a:ext>
            </a:extLst>
          </p:cNvPr>
          <p:cNvSpPr/>
          <p:nvPr/>
        </p:nvSpPr>
        <p:spPr>
          <a:xfrm>
            <a:off x="371686" y="5353601"/>
            <a:ext cx="4177939" cy="1120877"/>
          </a:xfrm>
          <a:prstGeom prst="roundRect">
            <a:avLst>
              <a:gd name="adj" fmla="val 5554"/>
            </a:avLst>
          </a:prstGeom>
          <a:solidFill>
            <a:srgbClr val="7B9199"/>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rtlCol="0" anchor="ctr">
            <a:noAutofit/>
          </a:bodyPr>
          <a:lstStyle/>
          <a:p>
            <a:pPr marL="0" marR="0" lvl="0" indent="0" algn="l" defTabSz="457200" rtl="0" eaLnBrk="1" fontAlgn="auto" latinLnBrk="0" hangingPunct="1">
              <a:lnSpc>
                <a:spcPct val="100000"/>
              </a:lnSpc>
              <a:spcBef>
                <a:spcPts val="0"/>
              </a:spcBef>
              <a:spcAft>
                <a:spcPts val="0"/>
              </a:spcAft>
              <a:buClr>
                <a:srgbClr val="657B83"/>
              </a:buClr>
              <a:buSzPct val="85000"/>
              <a:buFontTx/>
              <a:buNone/>
              <a:tabLst/>
              <a:defRPr/>
            </a:pP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First formal model </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of DNS resolution (RFC 6672) for </a:t>
            </a:r>
            <a:r>
              <a:rPr kumimoji="0" lang="en-US" sz="2400" b="1" i="1"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automating</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 zone file review</a:t>
            </a:r>
          </a:p>
        </p:txBody>
      </p:sp>
      <p:sp>
        <p:nvSpPr>
          <p:cNvPr id="12" name="Rectangle: Rounded Corners 11">
            <a:extLst>
              <a:ext uri="{FF2B5EF4-FFF2-40B4-BE49-F238E27FC236}">
                <a16:creationId xmlns:a16="http://schemas.microsoft.com/office/drawing/2014/main" id="{3E01EF28-039E-4A26-8CDC-D3FBF7A249B8}"/>
              </a:ext>
            </a:extLst>
          </p:cNvPr>
          <p:cNvSpPr/>
          <p:nvPr/>
        </p:nvSpPr>
        <p:spPr>
          <a:xfrm>
            <a:off x="6533221" y="1235570"/>
            <a:ext cx="5145808" cy="1145017"/>
          </a:xfrm>
          <a:prstGeom prst="roundRect">
            <a:avLst>
              <a:gd name="adj" fmla="val 5554"/>
            </a:avLst>
          </a:prstGeom>
          <a:solidFill>
            <a:srgbClr val="7B9199"/>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rtlCol="0" anchor="ctr">
            <a:noAutofit/>
          </a:bodyPr>
          <a:lstStyle/>
          <a:p>
            <a:pPr marL="0" marR="0" lvl="0" indent="0" algn="l" defTabSz="457200" rtl="0" eaLnBrk="1" fontAlgn="auto" latinLnBrk="0" hangingPunct="1">
              <a:lnSpc>
                <a:spcPct val="100000"/>
              </a:lnSpc>
              <a:spcBef>
                <a:spcPts val="0"/>
              </a:spcBef>
              <a:spcAft>
                <a:spcPts val="0"/>
              </a:spcAft>
              <a:buClr>
                <a:srgbClr val="657B83"/>
              </a:buClr>
              <a:buSzPct val="85000"/>
              <a:buFontTx/>
              <a:buNone/>
              <a:tabLst/>
              <a:defRPr/>
            </a:pP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Symbolic execution </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of equivalence classes with the help of formal model for </a:t>
            </a:r>
            <a:r>
              <a:rPr kumimoji="0" lang="en-US" sz="2400" b="1" i="1"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property</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 </a:t>
            </a:r>
            <a:r>
              <a:rPr kumimoji="0" lang="en-US" sz="2400" b="1" i="1"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checking</a:t>
            </a:r>
          </a:p>
        </p:txBody>
      </p:sp>
      <p:sp>
        <p:nvSpPr>
          <p:cNvPr id="13" name="Rectangle: Rounded Corners 12">
            <a:extLst>
              <a:ext uri="{FF2B5EF4-FFF2-40B4-BE49-F238E27FC236}">
                <a16:creationId xmlns:a16="http://schemas.microsoft.com/office/drawing/2014/main" id="{D6431ECA-3415-4016-ACD8-7BF0CBC94EAF}"/>
              </a:ext>
            </a:extLst>
          </p:cNvPr>
          <p:cNvSpPr/>
          <p:nvPr/>
        </p:nvSpPr>
        <p:spPr>
          <a:xfrm>
            <a:off x="6536441" y="2585005"/>
            <a:ext cx="5145808" cy="1855964"/>
          </a:xfrm>
          <a:prstGeom prst="roundRect">
            <a:avLst>
              <a:gd name="adj" fmla="val 3592"/>
            </a:avLst>
          </a:prstGeom>
          <a:solidFill>
            <a:srgbClr val="7B9199"/>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rtlCol="0" anchor="ctr">
            <a:noAutofit/>
          </a:bodyPr>
          <a:lstStyle/>
          <a:p>
            <a:pPr marL="0" marR="0" lvl="0" indent="0" algn="l" defTabSz="457200" rtl="0" eaLnBrk="1" fontAlgn="auto" latinLnBrk="0" hangingPunct="1">
              <a:lnSpc>
                <a:spcPct val="100000"/>
              </a:lnSpc>
              <a:spcBef>
                <a:spcPts val="0"/>
              </a:spcBef>
              <a:spcAft>
                <a:spcPts val="0"/>
              </a:spcAft>
              <a:buClr>
                <a:srgbClr val="657B83"/>
              </a:buClr>
              <a:buSzPct val="85000"/>
              <a:buFontTx/>
              <a:buNone/>
              <a:tabLst/>
              <a:defRPr/>
            </a:pP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Correctness Theorems</a:t>
            </a:r>
          </a:p>
          <a:p>
            <a:pPr marL="365760" marR="0" lvl="0" indent="-342900" algn="l" defTabSz="457200" rtl="0" eaLnBrk="1" fontAlgn="auto" latinLnBrk="0" hangingPunct="1">
              <a:lnSpc>
                <a:spcPct val="100000"/>
              </a:lnSpc>
              <a:spcBef>
                <a:spcPts val="0"/>
              </a:spcBef>
              <a:spcAft>
                <a:spcPts val="0"/>
              </a:spcAft>
              <a:buClr>
                <a:srgbClr val="FFFFFF"/>
              </a:buClr>
              <a:buSzPct val="85000"/>
              <a:buFont typeface="Wingdings 2" panose="05020102010507070707" pitchFamily="18" charset="2"/>
              <a:buChar char=""/>
              <a:tabLst/>
              <a:defRPr/>
            </a:pPr>
            <a:r>
              <a:rPr kumimoji="0" lang="en-US" sz="2400" b="1" i="1"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Soundness</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 – All queries in an EC have the same DNS resolution</a:t>
            </a:r>
          </a:p>
          <a:p>
            <a:pPr marL="365760" marR="0" lvl="0" indent="-342900" algn="l" defTabSz="457200" rtl="0" eaLnBrk="1" fontAlgn="auto" latinLnBrk="0" hangingPunct="1">
              <a:lnSpc>
                <a:spcPct val="100000"/>
              </a:lnSpc>
              <a:spcBef>
                <a:spcPts val="0"/>
              </a:spcBef>
              <a:spcAft>
                <a:spcPts val="0"/>
              </a:spcAft>
              <a:buClr>
                <a:srgbClr val="FFFFFF"/>
              </a:buClr>
              <a:buSzPct val="85000"/>
              <a:buFont typeface="Wingdings 2" panose="05020102010507070707" pitchFamily="18" charset="2"/>
              <a:buChar char=""/>
              <a:tabLst/>
              <a:defRPr/>
            </a:pPr>
            <a:r>
              <a:rPr kumimoji="0" lang="en-US" sz="2400" b="1" i="1"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Completeness</a:t>
            </a: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 – Each query belongs to at least one EC</a:t>
            </a:r>
          </a:p>
        </p:txBody>
      </p:sp>
      <p:pic>
        <p:nvPicPr>
          <p:cNvPr id="2" name="Picture 10" descr="Related image">
            <a:extLst>
              <a:ext uri="{FF2B5EF4-FFF2-40B4-BE49-F238E27FC236}">
                <a16:creationId xmlns:a16="http://schemas.microsoft.com/office/drawing/2014/main" id="{0E58C0AA-6806-40C7-952D-A70C84F255B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9481" y="1092102"/>
            <a:ext cx="2005007" cy="293598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94407D87-6092-4687-B21E-AA7D8E26EC8E}"/>
              </a:ext>
            </a:extLst>
          </p:cNvPr>
          <p:cNvSpPr/>
          <p:nvPr/>
        </p:nvSpPr>
        <p:spPr>
          <a:xfrm>
            <a:off x="5341232" y="4705223"/>
            <a:ext cx="3913470" cy="1855964"/>
          </a:xfrm>
          <a:prstGeom prst="roundRect">
            <a:avLst>
              <a:gd name="adj" fmla="val 3592"/>
            </a:avLst>
          </a:prstGeom>
          <a:solidFill>
            <a:srgbClr val="7B9199"/>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rtlCol="0" anchor="ctr">
            <a:noAutofit/>
          </a:bodyPr>
          <a:lstStyle/>
          <a:p>
            <a:pPr marL="0" marR="0" lvl="0" indent="0" algn="l" defTabSz="457200" rtl="0" eaLnBrk="1" fontAlgn="auto" latinLnBrk="0" hangingPunct="1">
              <a:lnSpc>
                <a:spcPct val="100000"/>
              </a:lnSpc>
              <a:spcBef>
                <a:spcPts val="0"/>
              </a:spcBef>
              <a:spcAft>
                <a:spcPts val="0"/>
              </a:spcAft>
              <a:buClr>
                <a:srgbClr val="657B83"/>
              </a:buClr>
              <a:buSzPct val="85000"/>
              <a:buFontTx/>
              <a:buNone/>
              <a:tabLst/>
              <a:defRPr/>
            </a:pP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Key Results</a:t>
            </a:r>
          </a:p>
          <a:p>
            <a:pPr marL="365760" marR="0" lvl="0" indent="-342900" algn="l" defTabSz="457200" rtl="0" eaLnBrk="1" fontAlgn="auto" latinLnBrk="0" hangingPunct="1">
              <a:lnSpc>
                <a:spcPct val="100000"/>
              </a:lnSpc>
              <a:spcBef>
                <a:spcPts val="0"/>
              </a:spcBef>
              <a:spcAft>
                <a:spcPts val="0"/>
              </a:spcAft>
              <a:buClr>
                <a:srgbClr val="FFFFFF"/>
              </a:buClr>
              <a:buSzPct val="85000"/>
              <a:buFont typeface="Wingdings 2" panose="05020102010507070707" pitchFamily="18" charset="2"/>
              <a:buChar char=""/>
              <a:tabLst/>
              <a:defRPr/>
            </a:pP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Campus – </a:t>
            </a: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109 bugs</a:t>
            </a:r>
          </a:p>
          <a:p>
            <a:pPr marL="365760" marR="0" lvl="0" indent="-342900" algn="l" defTabSz="457200" rtl="0" eaLnBrk="1" fontAlgn="auto" latinLnBrk="0" hangingPunct="1">
              <a:lnSpc>
                <a:spcPct val="100000"/>
              </a:lnSpc>
              <a:spcBef>
                <a:spcPts val="0"/>
              </a:spcBef>
              <a:spcAft>
                <a:spcPts val="0"/>
              </a:spcAft>
              <a:buClr>
                <a:srgbClr val="FFFFFF"/>
              </a:buClr>
              <a:buSzPct val="85000"/>
              <a:buFont typeface="Wingdings 2" panose="05020102010507070707" pitchFamily="18" charset="2"/>
              <a:buChar char=""/>
              <a:tabLst/>
              <a:defRPr/>
            </a:pPr>
            <a:r>
              <a:rPr kumimoji="0" lang="en-US" sz="2400" b="1" i="0" u="none" strike="noStrike" kern="0" cap="none" spc="0" normalizeH="0" baseline="0" noProof="0">
                <a:ln>
                  <a:noFill/>
                </a:ln>
                <a:solidFill>
                  <a:srgbClr val="FFFFFF"/>
                </a:solidFill>
                <a:effectLst/>
                <a:uLnTx/>
                <a:uFillTx/>
                <a:latin typeface="Palatino Linotype" panose="02040502050505030304" pitchFamily="18" charset="0"/>
                <a:ea typeface="Source Sans Pro" panose="020B0503030403020204" pitchFamily="34" charset="0"/>
                <a:cs typeface="Calibri" panose="020F0502020204030204" pitchFamily="34" charset="0"/>
              </a:rPr>
              <a:t>Large Infrastructure service provider – </a:t>
            </a:r>
            <a:r>
              <a:rPr kumimoji="0" lang="en-US" sz="2400" b="1" i="0" u="none" strike="noStrike" kern="0" cap="none" spc="0" normalizeH="0" baseline="0" noProof="0">
                <a:ln>
                  <a:noFill/>
                </a:ln>
                <a:solidFill>
                  <a:srgbClr val="FFCC3B"/>
                </a:solidFill>
                <a:effectLst/>
                <a:uLnTx/>
                <a:uFillTx/>
                <a:latin typeface="Palatino Linotype" panose="02040502050505030304" pitchFamily="18" charset="0"/>
                <a:ea typeface="Source Sans Pro" panose="020B0503030403020204" pitchFamily="34" charset="0"/>
                <a:cs typeface="Calibri" panose="020F0502020204030204" pitchFamily="34" charset="0"/>
              </a:rPr>
              <a:t>160k blackholing cases</a:t>
            </a:r>
          </a:p>
        </p:txBody>
      </p:sp>
    </p:spTree>
    <p:custDataLst>
      <p:tags r:id="rId1"/>
    </p:custDataLst>
    <p:extLst>
      <p:ext uri="{BB962C8B-B14F-4D97-AF65-F5344CB8AC3E}">
        <p14:creationId xmlns:p14="http://schemas.microsoft.com/office/powerpoint/2010/main" val="422217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p:txBody>
          <a:bodyPr>
            <a:normAutofit/>
          </a:bodyPr>
          <a:lstStyle/>
          <a:p>
            <a:r>
              <a:rPr lang="en-US" altLang="zh-CN" sz="3600" b="1" i="1" dirty="0">
                <a:latin typeface="Calibri" panose="020F0502020204030204" pitchFamily="34" charset="0"/>
                <a:cs typeface="Calibri" panose="020F0502020204030204" pitchFamily="34" charset="0"/>
              </a:rPr>
              <a:t>Batfish (NSDI’15 UCLA Microsoft)</a:t>
            </a:r>
            <a:br>
              <a:rPr lang="en-US" altLang="zh-CN" b="1" i="1" dirty="0">
                <a:latin typeface="Calibri" panose="020F0502020204030204" pitchFamily="34" charset="0"/>
                <a:cs typeface="Calibri" panose="020F0502020204030204" pitchFamily="34" charset="0"/>
              </a:rPr>
            </a:br>
            <a:r>
              <a:rPr lang="en-US" altLang="zh-CN" sz="3100" b="1" i="1" dirty="0">
                <a:latin typeface="Calibri" panose="020F0502020204030204" pitchFamily="34" charset="0"/>
                <a:cs typeface="Calibri" panose="020F0502020204030204" pitchFamily="34" charset="0"/>
              </a:rPr>
              <a:t>A </a:t>
            </a:r>
            <a:r>
              <a:rPr lang="en-US" altLang="zh-CN" sz="2800" b="1" i="1" dirty="0">
                <a:latin typeface="Calibri" panose="020F0502020204030204" pitchFamily="34" charset="0"/>
                <a:cs typeface="Calibri" panose="020F0502020204030204" pitchFamily="34" charset="0"/>
              </a:rPr>
              <a:t>General</a:t>
            </a:r>
            <a:r>
              <a:rPr lang="en-US" altLang="zh-CN" sz="3100" b="1" i="1" dirty="0">
                <a:latin typeface="Calibri" panose="020F0502020204030204" pitchFamily="34" charset="0"/>
                <a:cs typeface="Calibri" panose="020F0502020204030204" pitchFamily="34" charset="0"/>
              </a:rPr>
              <a:t> Approach to Network Configuration Analysis </a:t>
            </a:r>
            <a:endParaRPr lang="zh-CN" altLang="en-US" sz="3100" b="1" i="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07A8BC4-243E-44F8-9134-C195C3388D3D}"/>
              </a:ext>
            </a:extLst>
          </p:cNvPr>
          <p:cNvSpPr>
            <a:spLocks noGrp="1"/>
          </p:cNvSpPr>
          <p:nvPr>
            <p:ph idx="1"/>
          </p:nvPr>
        </p:nvSpPr>
        <p:spPr>
          <a:xfrm>
            <a:off x="838200" y="1538289"/>
            <a:ext cx="5065450" cy="4291090"/>
          </a:xfrm>
        </p:spPr>
        <p:txBody>
          <a:bodyPr>
            <a:normAutofit/>
          </a:bodyPr>
          <a:lstStyle/>
          <a:p>
            <a:r>
              <a:rPr lang="en-US" altLang="zh-CN" dirty="0">
                <a:latin typeface="Calibri" panose="020F0502020204030204" pitchFamily="34" charset="0"/>
                <a:cs typeface="Calibri" panose="020F0502020204030204" pitchFamily="34" charset="0"/>
              </a:rPr>
              <a:t>network properties</a:t>
            </a:r>
          </a:p>
          <a:p>
            <a:pPr lvl="1"/>
            <a:r>
              <a:rPr lang="en-US" altLang="zh-CN" dirty="0">
                <a:latin typeface="Calibri" panose="020F0502020204030204" pitchFamily="34" charset="0"/>
                <a:cs typeface="Calibri" panose="020F0502020204030204" pitchFamily="34" charset="0"/>
              </a:rPr>
              <a:t>access control list(ACL)</a:t>
            </a:r>
          </a:p>
          <a:p>
            <a:pPr lvl="1"/>
            <a:r>
              <a:rPr lang="en-US" altLang="zh-CN" dirty="0">
                <a:latin typeface="Calibri" panose="020F0502020204030204" pitchFamily="34" charset="0"/>
                <a:cs typeface="Calibri" panose="020F0502020204030204" pitchFamily="34" charset="0"/>
              </a:rPr>
              <a:t>multipath/failure consistency</a:t>
            </a:r>
          </a:p>
          <a:p>
            <a:r>
              <a:rPr lang="en-US" altLang="zh-CN" dirty="0">
                <a:latin typeface="Calibri" panose="020F0502020204030204" pitchFamily="34" charset="0"/>
                <a:cs typeface="Calibri" panose="020F0502020204030204" pitchFamily="34" charset="0"/>
              </a:rPr>
              <a:t>insight</a:t>
            </a:r>
            <a:br>
              <a:rPr lang="en-US" altLang="zh-CN" dirty="0">
                <a:latin typeface="Calibri" panose="020F0502020204030204" pitchFamily="34" charset="0"/>
                <a:cs typeface="Calibri" panose="020F0502020204030204" pitchFamily="34" charset="0"/>
              </a:rPr>
            </a:br>
            <a:r>
              <a:rPr lang="en-US" altLang="zh-CN" sz="2400" dirty="0">
                <a:latin typeface="Calibri" panose="020F0502020204030204" pitchFamily="34" charset="0"/>
                <a:cs typeface="Calibri" panose="020F0502020204030204" pitchFamily="34" charset="0"/>
              </a:rPr>
              <a:t>faithfully derives and then analyzes the actual data plane that would emerge given a configuration</a:t>
            </a:r>
          </a:p>
          <a:p>
            <a:pPr marL="0" indent="0">
              <a:buNone/>
            </a:pPr>
            <a:endParaRPr lang="zh-CN" altLang="en-US"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9F254406-FC10-47E3-9756-1893E096B2E3}"/>
              </a:ext>
            </a:extLst>
          </p:cNvPr>
          <p:cNvPicPr>
            <a:picLocks noChangeAspect="1"/>
          </p:cNvPicPr>
          <p:nvPr/>
        </p:nvPicPr>
        <p:blipFill>
          <a:blip r:embed="rId3"/>
          <a:stretch>
            <a:fillRect/>
          </a:stretch>
        </p:blipFill>
        <p:spPr>
          <a:xfrm>
            <a:off x="862556" y="4415244"/>
            <a:ext cx="4632360" cy="2309446"/>
          </a:xfrm>
          <a:prstGeom prst="rect">
            <a:avLst/>
          </a:prstGeom>
        </p:spPr>
      </p:pic>
      <p:sp>
        <p:nvSpPr>
          <p:cNvPr id="5" name="内容占位符 2">
            <a:extLst>
              <a:ext uri="{FF2B5EF4-FFF2-40B4-BE49-F238E27FC236}">
                <a16:creationId xmlns:a16="http://schemas.microsoft.com/office/drawing/2014/main" id="{09563FF0-FC85-494E-8424-FE868F75E216}"/>
              </a:ext>
            </a:extLst>
          </p:cNvPr>
          <p:cNvSpPr txBox="1">
            <a:spLocks/>
          </p:cNvSpPr>
          <p:nvPr/>
        </p:nvSpPr>
        <p:spPr>
          <a:xfrm>
            <a:off x="6096000" y="1547447"/>
            <a:ext cx="4923692" cy="531055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libri" panose="020F0502020204030204" pitchFamily="34" charset="0"/>
                <a:cs typeface="Calibri" panose="020F0502020204030204" pitchFamily="34" charset="0"/>
              </a:rPr>
              <a:t>workflow</a:t>
            </a:r>
            <a:endParaRPr lang="en-US" altLang="zh-CN" sz="2400"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strength</a:t>
            </a:r>
          </a:p>
          <a:p>
            <a:pPr lvl="1"/>
            <a:r>
              <a:rPr lang="en-US" altLang="zh-CN" dirty="0">
                <a:latin typeface="Calibri" panose="020F0502020204030204" pitchFamily="34" charset="0"/>
                <a:cs typeface="Calibri" panose="020F0502020204030204" pitchFamily="34" charset="0"/>
              </a:rPr>
              <a:t>precise forwarding impact</a:t>
            </a:r>
          </a:p>
          <a:p>
            <a:pPr lvl="1"/>
            <a:r>
              <a:rPr lang="en-US" altLang="zh-CN" dirty="0">
                <a:latin typeface="Calibri" panose="020F0502020204030204" pitchFamily="34" charset="0"/>
                <a:cs typeface="Calibri" panose="020F0502020204030204" pitchFamily="34" charset="0"/>
              </a:rPr>
              <a:t>proactive, ‘what-if’ analysis</a:t>
            </a:r>
          </a:p>
          <a:p>
            <a:r>
              <a:rPr lang="en-US" altLang="zh-CN" dirty="0">
                <a:latin typeface="Calibri" panose="020F0502020204030204" pitchFamily="34" charset="0"/>
                <a:cs typeface="Calibri" panose="020F0502020204030204" pitchFamily="34" charset="0"/>
              </a:rPr>
              <a:t>weakness</a:t>
            </a:r>
          </a:p>
          <a:p>
            <a:pPr lvl="1"/>
            <a:r>
              <a:rPr lang="en-US" altLang="zh-CN" dirty="0">
                <a:latin typeface="Calibri" panose="020F0502020204030204" pitchFamily="34" charset="0"/>
                <a:cs typeface="Calibri" panose="020F0502020204030204" pitchFamily="34" charset="0"/>
              </a:rPr>
              <a:t>router software or hardware bugs</a:t>
            </a:r>
          </a:p>
          <a:p>
            <a:pPr lvl="1"/>
            <a:r>
              <a:rPr lang="en-US" altLang="zh-CN" dirty="0">
                <a:latin typeface="Calibri" panose="020F0502020204030204" pitchFamily="34" charset="0"/>
                <a:cs typeface="Calibri" panose="020F0502020204030204" pitchFamily="34" charset="0"/>
              </a:rPr>
              <a:t>infeasible environment</a:t>
            </a:r>
          </a:p>
          <a:p>
            <a:pPr marL="0" indent="0">
              <a:buFont typeface="Arial" panose="020B0604020202020204" pitchFamily="34" charset="0"/>
              <a:buNone/>
            </a:pPr>
            <a:endParaRPr lang="zh-CN" altLang="en-US" dirty="0">
              <a:latin typeface="Calibri" panose="020F0502020204030204" pitchFamily="34" charset="0"/>
              <a:cs typeface="Calibri" panose="020F0502020204030204" pitchFamily="34" charset="0"/>
            </a:endParaRPr>
          </a:p>
        </p:txBody>
      </p:sp>
      <p:cxnSp>
        <p:nvCxnSpPr>
          <p:cNvPr id="17" name="直接箭头连接符 16">
            <a:extLst>
              <a:ext uri="{FF2B5EF4-FFF2-40B4-BE49-F238E27FC236}">
                <a16:creationId xmlns:a16="http://schemas.microsoft.com/office/drawing/2014/main" id="{F5F384A5-58A0-4BAF-96A3-5913DC862785}"/>
              </a:ext>
            </a:extLst>
          </p:cNvPr>
          <p:cNvCxnSpPr>
            <a:cxnSpLocks/>
          </p:cNvCxnSpPr>
          <p:nvPr/>
        </p:nvCxnSpPr>
        <p:spPr>
          <a:xfrm flipV="1">
            <a:off x="5282213" y="5205046"/>
            <a:ext cx="1148862" cy="3856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97F6B6D-6343-45D8-B4EE-9CAEC37786DC}"/>
              </a:ext>
            </a:extLst>
          </p:cNvPr>
          <p:cNvCxnSpPr>
            <a:cxnSpLocks/>
          </p:cNvCxnSpPr>
          <p:nvPr/>
        </p:nvCxnSpPr>
        <p:spPr>
          <a:xfrm flipV="1">
            <a:off x="5282213" y="5569967"/>
            <a:ext cx="1148862" cy="6186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93217AEC-0F8F-4746-A892-8ACB73159F23}"/>
              </a:ext>
            </a:extLst>
          </p:cNvPr>
          <p:cNvPicPr>
            <a:picLocks noChangeAspect="1"/>
          </p:cNvPicPr>
          <p:nvPr/>
        </p:nvPicPr>
        <p:blipFill>
          <a:blip r:embed="rId4"/>
          <a:stretch>
            <a:fillRect/>
          </a:stretch>
        </p:blipFill>
        <p:spPr>
          <a:xfrm>
            <a:off x="7788627" y="1538289"/>
            <a:ext cx="4357976" cy="3432296"/>
          </a:xfrm>
          <a:prstGeom prst="rect">
            <a:avLst/>
          </a:prstGeom>
        </p:spPr>
      </p:pic>
    </p:spTree>
    <p:extLst>
      <p:ext uri="{BB962C8B-B14F-4D97-AF65-F5344CB8AC3E}">
        <p14:creationId xmlns:p14="http://schemas.microsoft.com/office/powerpoint/2010/main" val="8578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a:xfrm>
            <a:off x="838200" y="365839"/>
            <a:ext cx="10515600" cy="1325563"/>
          </a:xfrm>
        </p:spPr>
        <p:txBody>
          <a:bodyPr>
            <a:normAutofit/>
          </a:bodyPr>
          <a:lstStyle/>
          <a:p>
            <a:r>
              <a:rPr lang="en-US" altLang="zh-CN" sz="3600" b="1" i="1" dirty="0">
                <a:latin typeface="Calibri" panose="020F0502020204030204" pitchFamily="34" charset="0"/>
                <a:cs typeface="Calibri" panose="020F0502020204030204" pitchFamily="34" charset="0"/>
              </a:rPr>
              <a:t>Minesweeper (sigcomm’17 Princeton University)</a:t>
            </a:r>
            <a:br>
              <a:rPr lang="en-US" altLang="zh-CN" b="1" i="1" dirty="0">
                <a:latin typeface="Calibri" panose="020F0502020204030204" pitchFamily="34" charset="0"/>
                <a:cs typeface="Calibri" panose="020F0502020204030204" pitchFamily="34" charset="0"/>
              </a:rPr>
            </a:br>
            <a:r>
              <a:rPr lang="en-US" altLang="zh-CN" sz="3100" b="1" i="1" dirty="0">
                <a:latin typeface="Calibri" panose="020F0502020204030204" pitchFamily="34" charset="0"/>
                <a:cs typeface="Calibri" panose="020F0502020204030204" pitchFamily="34" charset="0"/>
              </a:rPr>
              <a:t>A </a:t>
            </a:r>
            <a:r>
              <a:rPr lang="en-US" altLang="zh-CN" sz="2800" b="1" i="1" dirty="0">
                <a:latin typeface="Calibri" panose="020F0502020204030204" pitchFamily="34" charset="0"/>
                <a:cs typeface="Calibri" panose="020F0502020204030204" pitchFamily="34" charset="0"/>
              </a:rPr>
              <a:t>General</a:t>
            </a:r>
            <a:r>
              <a:rPr lang="en-US" altLang="zh-CN" sz="3100" b="1" i="1" dirty="0">
                <a:latin typeface="Calibri" panose="020F0502020204030204" pitchFamily="34" charset="0"/>
                <a:cs typeface="Calibri" panose="020F0502020204030204" pitchFamily="34" charset="0"/>
              </a:rPr>
              <a:t> Approach to Network Configuration Verification </a:t>
            </a:r>
            <a:endParaRPr lang="zh-CN" altLang="en-US" sz="3100" b="1" i="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07A8BC4-243E-44F8-9134-C195C3388D3D}"/>
              </a:ext>
            </a:extLst>
          </p:cNvPr>
          <p:cNvSpPr>
            <a:spLocks noGrp="1"/>
          </p:cNvSpPr>
          <p:nvPr>
            <p:ph idx="1"/>
          </p:nvPr>
        </p:nvSpPr>
        <p:spPr>
          <a:xfrm>
            <a:off x="5187462" y="2037857"/>
            <a:ext cx="6793523" cy="1158019"/>
          </a:xfrm>
        </p:spPr>
        <p:txBody>
          <a:bodyPr>
            <a:normAutofit/>
          </a:bodyPr>
          <a:lstStyle/>
          <a:p>
            <a:r>
              <a:rPr lang="en-US" altLang="zh-CN" dirty="0">
                <a:latin typeface="Calibri" panose="020F0502020204030204" pitchFamily="34" charset="0"/>
                <a:cs typeface="Calibri" panose="020F0502020204030204" pitchFamily="34" charset="0"/>
              </a:rPr>
              <a:t>insight1: paths-based(ERA) vs. graphs-based</a:t>
            </a:r>
          </a:p>
          <a:p>
            <a:pPr lvl="1"/>
            <a:r>
              <a:rPr lang="en-US" altLang="zh-CN" i="1" dirty="0">
                <a:latin typeface="Calibri" panose="020F0502020204030204" pitchFamily="34" charset="0"/>
                <a:cs typeface="Calibri" panose="020F0502020204030204" pitchFamily="34" charset="0"/>
              </a:rPr>
              <a:t>S3 uses N1 to reach any external destination ?</a:t>
            </a:r>
            <a:endParaRPr lang="zh-CN" altLang="en-US" i="1"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6D57BCA9-10ED-4A5F-8198-7026356738F0}"/>
              </a:ext>
            </a:extLst>
          </p:cNvPr>
          <p:cNvPicPr>
            <a:picLocks noChangeAspect="1"/>
          </p:cNvPicPr>
          <p:nvPr/>
        </p:nvPicPr>
        <p:blipFill>
          <a:blip r:embed="rId3"/>
          <a:stretch>
            <a:fillRect/>
          </a:stretch>
        </p:blipFill>
        <p:spPr>
          <a:xfrm>
            <a:off x="593545" y="2231883"/>
            <a:ext cx="4593917" cy="3490056"/>
          </a:xfrm>
          <a:prstGeom prst="rect">
            <a:avLst/>
          </a:prstGeom>
        </p:spPr>
      </p:pic>
      <p:grpSp>
        <p:nvGrpSpPr>
          <p:cNvPr id="7" name="组合 6">
            <a:extLst>
              <a:ext uri="{FF2B5EF4-FFF2-40B4-BE49-F238E27FC236}">
                <a16:creationId xmlns:a16="http://schemas.microsoft.com/office/drawing/2014/main" id="{C69A1D60-2F3A-4166-AA25-F979BF8C9BF2}"/>
              </a:ext>
            </a:extLst>
          </p:cNvPr>
          <p:cNvGrpSpPr/>
          <p:nvPr/>
        </p:nvGrpSpPr>
        <p:grpSpPr>
          <a:xfrm>
            <a:off x="6822098" y="3243627"/>
            <a:ext cx="3524250" cy="2790825"/>
            <a:chOff x="6564923" y="3159002"/>
            <a:chExt cx="3524250" cy="2790825"/>
          </a:xfrm>
        </p:grpSpPr>
        <p:pic>
          <p:nvPicPr>
            <p:cNvPr id="5" name="图片 4">
              <a:extLst>
                <a:ext uri="{FF2B5EF4-FFF2-40B4-BE49-F238E27FC236}">
                  <a16:creationId xmlns:a16="http://schemas.microsoft.com/office/drawing/2014/main" id="{02B02B9B-3F11-4FCB-9AC3-D074CB49398B}"/>
                </a:ext>
              </a:extLst>
            </p:cNvPr>
            <p:cNvPicPr>
              <a:picLocks noChangeAspect="1"/>
            </p:cNvPicPr>
            <p:nvPr/>
          </p:nvPicPr>
          <p:blipFill>
            <a:blip r:embed="rId4"/>
            <a:stretch>
              <a:fillRect/>
            </a:stretch>
          </p:blipFill>
          <p:spPr>
            <a:xfrm>
              <a:off x="6564923" y="3159002"/>
              <a:ext cx="3524250" cy="2790825"/>
            </a:xfrm>
            <a:prstGeom prst="rect">
              <a:avLst/>
            </a:prstGeom>
          </p:spPr>
        </p:pic>
        <p:pic>
          <p:nvPicPr>
            <p:cNvPr id="6" name="图片 5">
              <a:extLst>
                <a:ext uri="{FF2B5EF4-FFF2-40B4-BE49-F238E27FC236}">
                  <a16:creationId xmlns:a16="http://schemas.microsoft.com/office/drawing/2014/main" id="{8BC92798-5C82-4F00-AA80-1B8169BD6666}"/>
                </a:ext>
              </a:extLst>
            </p:cNvPr>
            <p:cNvPicPr>
              <a:picLocks noChangeAspect="1"/>
            </p:cNvPicPr>
            <p:nvPr/>
          </p:nvPicPr>
          <p:blipFill>
            <a:blip r:embed="rId5"/>
            <a:stretch>
              <a:fillRect/>
            </a:stretch>
          </p:blipFill>
          <p:spPr>
            <a:xfrm>
              <a:off x="9348421" y="5454527"/>
              <a:ext cx="552450" cy="495300"/>
            </a:xfrm>
            <a:prstGeom prst="rect">
              <a:avLst/>
            </a:prstGeom>
          </p:spPr>
        </p:pic>
      </p:grpSp>
      <p:pic>
        <p:nvPicPr>
          <p:cNvPr id="9" name="图片 8">
            <a:extLst>
              <a:ext uri="{FF2B5EF4-FFF2-40B4-BE49-F238E27FC236}">
                <a16:creationId xmlns:a16="http://schemas.microsoft.com/office/drawing/2014/main" id="{6BB46C3C-CDB0-4720-BA97-7726C09B9EDC}"/>
              </a:ext>
            </a:extLst>
          </p:cNvPr>
          <p:cNvPicPr>
            <a:picLocks noChangeAspect="1"/>
          </p:cNvPicPr>
          <p:nvPr/>
        </p:nvPicPr>
        <p:blipFill>
          <a:blip r:embed="rId6"/>
          <a:stretch>
            <a:fillRect/>
          </a:stretch>
        </p:blipFill>
        <p:spPr>
          <a:xfrm>
            <a:off x="7387370" y="1604462"/>
            <a:ext cx="807061" cy="400542"/>
          </a:xfrm>
          <a:prstGeom prst="rect">
            <a:avLst/>
          </a:prstGeom>
          <a:effectLst>
            <a:outerShdw blurRad="50800" dist="50800" dir="5400000" algn="ctr" rotWithShape="0">
              <a:srgbClr val="FF0000"/>
            </a:outerShdw>
          </a:effectLst>
        </p:spPr>
      </p:pic>
      <p:pic>
        <p:nvPicPr>
          <p:cNvPr id="11" name="图片 10">
            <a:extLst>
              <a:ext uri="{FF2B5EF4-FFF2-40B4-BE49-F238E27FC236}">
                <a16:creationId xmlns:a16="http://schemas.microsoft.com/office/drawing/2014/main" id="{C6483B67-0C41-4906-AF0E-EFCE36DB6D41}"/>
              </a:ext>
            </a:extLst>
          </p:cNvPr>
          <p:cNvPicPr>
            <a:picLocks noChangeAspect="1"/>
          </p:cNvPicPr>
          <p:nvPr/>
        </p:nvPicPr>
        <p:blipFill>
          <a:blip r:embed="rId7"/>
          <a:stretch>
            <a:fillRect/>
          </a:stretch>
        </p:blipFill>
        <p:spPr>
          <a:xfrm>
            <a:off x="10318001" y="1630743"/>
            <a:ext cx="1035799" cy="386786"/>
          </a:xfrm>
          <a:prstGeom prst="rect">
            <a:avLst/>
          </a:prstGeom>
          <a:effectLst>
            <a:outerShdw blurRad="50800" dist="50800" dir="5400000" algn="ctr" rotWithShape="0">
              <a:srgbClr val="FF0000"/>
            </a:outerShdw>
          </a:effectLst>
        </p:spPr>
      </p:pic>
    </p:spTree>
    <p:extLst>
      <p:ext uri="{BB962C8B-B14F-4D97-AF65-F5344CB8AC3E}">
        <p14:creationId xmlns:p14="http://schemas.microsoft.com/office/powerpoint/2010/main" val="244826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5309-0E7C-4662-A06A-277AEE5E819F}"/>
              </a:ext>
            </a:extLst>
          </p:cNvPr>
          <p:cNvSpPr>
            <a:spLocks noGrp="1"/>
          </p:cNvSpPr>
          <p:nvPr>
            <p:ph type="title"/>
          </p:nvPr>
        </p:nvSpPr>
        <p:spPr>
          <a:xfrm>
            <a:off x="838200" y="365839"/>
            <a:ext cx="10515600" cy="1325563"/>
          </a:xfrm>
        </p:spPr>
        <p:txBody>
          <a:bodyPr>
            <a:normAutofit/>
          </a:bodyPr>
          <a:lstStyle/>
          <a:p>
            <a:r>
              <a:rPr lang="en-US" altLang="zh-CN" sz="3600" b="1" i="1" dirty="0">
                <a:latin typeface="Calibri" panose="020F0502020204030204" pitchFamily="34" charset="0"/>
                <a:cs typeface="Calibri" panose="020F0502020204030204" pitchFamily="34" charset="0"/>
              </a:rPr>
              <a:t>Minesweeper (sigcomm’17 Princeton University)</a:t>
            </a:r>
            <a:br>
              <a:rPr lang="en-US" altLang="zh-CN" b="1" i="1" dirty="0">
                <a:latin typeface="Calibri" panose="020F0502020204030204" pitchFamily="34" charset="0"/>
                <a:cs typeface="Calibri" panose="020F0502020204030204" pitchFamily="34" charset="0"/>
              </a:rPr>
            </a:br>
            <a:r>
              <a:rPr lang="en-US" altLang="zh-CN" sz="3100" b="1" i="1" dirty="0">
                <a:latin typeface="Calibri" panose="020F0502020204030204" pitchFamily="34" charset="0"/>
                <a:cs typeface="Calibri" panose="020F0502020204030204" pitchFamily="34" charset="0"/>
              </a:rPr>
              <a:t>A </a:t>
            </a:r>
            <a:r>
              <a:rPr lang="en-US" altLang="zh-CN" sz="2800" b="1" i="1" dirty="0">
                <a:latin typeface="Calibri" panose="020F0502020204030204" pitchFamily="34" charset="0"/>
                <a:cs typeface="Calibri" panose="020F0502020204030204" pitchFamily="34" charset="0"/>
              </a:rPr>
              <a:t>General</a:t>
            </a:r>
            <a:r>
              <a:rPr lang="en-US" altLang="zh-CN" sz="3100" b="1" i="1" dirty="0">
                <a:latin typeface="Calibri" panose="020F0502020204030204" pitchFamily="34" charset="0"/>
                <a:cs typeface="Calibri" panose="020F0502020204030204" pitchFamily="34" charset="0"/>
              </a:rPr>
              <a:t> Approach to Network Configuration Verification </a:t>
            </a:r>
            <a:endParaRPr lang="zh-CN" altLang="en-US" sz="3100" b="1" i="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07A8BC4-243E-44F8-9134-C195C3388D3D}"/>
              </a:ext>
            </a:extLst>
          </p:cNvPr>
          <p:cNvSpPr>
            <a:spLocks noGrp="1"/>
          </p:cNvSpPr>
          <p:nvPr>
            <p:ph idx="1"/>
          </p:nvPr>
        </p:nvSpPr>
        <p:spPr>
          <a:xfrm>
            <a:off x="838200" y="1897180"/>
            <a:ext cx="10415954" cy="4304328"/>
          </a:xfrm>
        </p:spPr>
        <p:txBody>
          <a:bodyPr>
            <a:normAutofit/>
          </a:bodyPr>
          <a:lstStyle/>
          <a:p>
            <a:r>
              <a:rPr lang="en-US" altLang="zh-CN" dirty="0">
                <a:latin typeface="Calibri" panose="020F0502020204030204" pitchFamily="34" charset="0"/>
                <a:cs typeface="Calibri" panose="020F0502020204030204" pitchFamily="34" charset="0"/>
              </a:rPr>
              <a:t>insight2: Message sets(Batfish) vs. combinational search</a:t>
            </a:r>
          </a:p>
          <a:p>
            <a:pPr lvl="1"/>
            <a:r>
              <a:rPr lang="en-US" altLang="zh-CN" dirty="0">
                <a:latin typeface="Calibri" panose="020F0502020204030204" pitchFamily="34" charset="0"/>
                <a:cs typeface="Calibri" panose="020F0502020204030204" pitchFamily="34" charset="0"/>
              </a:rPr>
              <a:t>simulate all possible outcomes of the distributed control plane computation by computing (symbolic) sets of messages for all destinations.</a:t>
            </a:r>
            <a:br>
              <a:rPr lang="en-US" altLang="zh-CN" dirty="0">
                <a:latin typeface="Calibri" panose="020F0502020204030204" pitchFamily="34" charset="0"/>
                <a:cs typeface="Calibri" panose="020F0502020204030204" pitchFamily="34" charset="0"/>
              </a:rPr>
            </a:br>
            <a:r>
              <a:rPr lang="en-US" altLang="zh-CN" dirty="0">
                <a:latin typeface="Calibri" panose="020F0502020204030204" pitchFamily="34" charset="0"/>
                <a:cs typeface="Calibri" panose="020F0502020204030204" pitchFamily="34" charset="0"/>
              </a:rPr>
              <a:t>leads to a lot of unnecessary work</a:t>
            </a:r>
          </a:p>
          <a:p>
            <a:pPr lvl="1"/>
            <a:r>
              <a:rPr lang="en-US" altLang="zh-CN" dirty="0">
                <a:latin typeface="Calibri" panose="020F0502020204030204" pitchFamily="34" charset="0"/>
                <a:cs typeface="Calibri" panose="020F0502020204030204" pitchFamily="34" charset="0"/>
              </a:rPr>
              <a:t>SMT solver search only use required aspects of control plane</a:t>
            </a:r>
          </a:p>
          <a:p>
            <a:r>
              <a:rPr lang="en-US" altLang="zh-CN" dirty="0">
                <a:latin typeface="Calibri" panose="020F0502020204030204" pitchFamily="34" charset="0"/>
                <a:cs typeface="Calibri" panose="020F0502020204030204" pitchFamily="34" charset="0"/>
              </a:rPr>
              <a:t>Approach</a:t>
            </a:r>
          </a:p>
          <a:p>
            <a:pPr lvl="1"/>
            <a:r>
              <a:rPr lang="en-US" altLang="zh-CN" dirty="0">
                <a:latin typeface="Calibri" panose="020F0502020204030204" pitchFamily="34" charset="0"/>
                <a:cs typeface="Calibri" panose="020F0502020204030204" pitchFamily="34" charset="0"/>
              </a:rPr>
              <a:t>Relates the network inputs and outputs of devices with </a:t>
            </a:r>
            <a:r>
              <a:rPr lang="en-US" altLang="zh-CN" dirty="0">
                <a:solidFill>
                  <a:srgbClr val="FF0000"/>
                </a:solidFill>
                <a:latin typeface="Calibri" panose="020F0502020204030204" pitchFamily="34" charset="0"/>
                <a:cs typeface="Calibri" panose="020F0502020204030204" pitchFamily="34" charset="0"/>
              </a:rPr>
              <a:t>SMT constraints</a:t>
            </a:r>
          </a:p>
          <a:p>
            <a:pPr lvl="1"/>
            <a:r>
              <a:rPr lang="en-US" altLang="zh-CN" dirty="0">
                <a:latin typeface="Calibri" panose="020F0502020204030204" pitchFamily="34" charset="0"/>
                <a:cs typeface="Calibri" panose="020F0502020204030204" pitchFamily="34" charset="0"/>
              </a:rPr>
              <a:t>Use static analysis to optimize the circuit encoding, </a:t>
            </a:r>
            <a:r>
              <a:rPr lang="en-US" altLang="zh-CN" dirty="0">
                <a:solidFill>
                  <a:srgbClr val="FF0000"/>
                </a:solidFill>
                <a:latin typeface="Calibri" panose="020F0502020204030204" pitchFamily="34" charset="0"/>
                <a:cs typeface="Calibri" panose="020F0502020204030204" pitchFamily="34" charset="0"/>
              </a:rPr>
              <a:t>remove protocol details when possible</a:t>
            </a:r>
          </a:p>
          <a:p>
            <a:pPr lvl="1"/>
            <a:endParaRPr lang="en-US" altLang="zh-CN" dirty="0"/>
          </a:p>
          <a:p>
            <a:pPr lvl="1"/>
            <a:endParaRPr lang="en-US" altLang="zh-CN" dirty="0">
              <a:latin typeface="Calibri" panose="020F0502020204030204" pitchFamily="34" charset="0"/>
              <a:cs typeface="Calibri" panose="020F0502020204030204" pitchFamily="34" charset="0"/>
            </a:endParaRPr>
          </a:p>
          <a:p>
            <a:pPr lvl="1"/>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432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7</a:t>
            </a:fld>
            <a:endParaRPr kern="0"/>
          </a:p>
        </p:txBody>
      </p:sp>
      <p:sp>
        <p:nvSpPr>
          <p:cNvPr id="1497" name="Group"/>
          <p:cNvSpPr/>
          <p:nvPr/>
        </p:nvSpPr>
        <p:spPr>
          <a:xfrm>
            <a:off x="3525740" y="241508"/>
            <a:ext cx="5143717"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lang="en-US" sz="4400" kern="0" dirty="0">
                <a:solidFill>
                  <a:srgbClr val="445469"/>
                </a:solidFill>
              </a:rPr>
              <a:t>Encoding Overview</a:t>
            </a:r>
            <a:endParaRPr sz="4400" kern="0" dirty="0">
              <a:solidFill>
                <a:srgbClr val="445469"/>
              </a:solidFill>
            </a:endParaRPr>
          </a:p>
        </p:txBody>
      </p:sp>
      <p:grpSp>
        <p:nvGrpSpPr>
          <p:cNvPr id="1524" name="Group"/>
          <p:cNvGrpSpPr/>
          <p:nvPr/>
        </p:nvGrpSpPr>
        <p:grpSpPr>
          <a:xfrm>
            <a:off x="528610" y="2036133"/>
            <a:ext cx="3784284" cy="3939431"/>
            <a:chOff x="0" y="0"/>
            <a:chExt cx="7568565" cy="7878860"/>
          </a:xfrm>
        </p:grpSpPr>
        <p:sp>
          <p:nvSpPr>
            <p:cNvPr id="1498"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499"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500"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501"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02"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503"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504"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05"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06"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507"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508"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1509"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10"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11"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12"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13" name="R1"/>
            <p:cNvSpPr/>
            <p:nvPr/>
          </p:nvSpPr>
          <p:spPr>
            <a:xfrm>
              <a:off x="1965913" y="256519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R1</a:t>
              </a:r>
            </a:p>
          </p:txBody>
        </p:sp>
        <p:sp>
          <p:nvSpPr>
            <p:cNvPr id="1514" name="S1"/>
            <p:cNvSpPr/>
            <p:nvPr/>
          </p:nvSpPr>
          <p:spPr>
            <a:xfrm>
              <a:off x="78204" y="27112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S1</a:t>
              </a:r>
            </a:p>
          </p:txBody>
        </p:sp>
        <p:sp>
          <p:nvSpPr>
            <p:cNvPr id="1515" name="S3"/>
            <p:cNvSpPr/>
            <p:nvPr/>
          </p:nvSpPr>
          <p:spPr>
            <a:xfrm>
              <a:off x="2075565" y="7138484"/>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S3</a:t>
              </a:r>
            </a:p>
          </p:txBody>
        </p:sp>
        <p:sp>
          <p:nvSpPr>
            <p:cNvPr id="1516" name="S2"/>
            <p:cNvSpPr/>
            <p:nvPr/>
          </p:nvSpPr>
          <p:spPr>
            <a:xfrm>
              <a:off x="6826997" y="26604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S2</a:t>
              </a:r>
            </a:p>
          </p:txBody>
        </p:sp>
        <p:sp>
          <p:nvSpPr>
            <p:cNvPr id="1517" name="N1"/>
            <p:cNvSpPr/>
            <p:nvPr/>
          </p:nvSpPr>
          <p:spPr>
            <a:xfrm>
              <a:off x="2062865"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N1</a:t>
              </a:r>
            </a:p>
          </p:txBody>
        </p:sp>
        <p:sp>
          <p:nvSpPr>
            <p:cNvPr id="1518" name="N2"/>
            <p:cNvSpPr/>
            <p:nvPr/>
          </p:nvSpPr>
          <p:spPr>
            <a:xfrm>
              <a:off x="4345494" y="198900"/>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N2</a:t>
              </a:r>
            </a:p>
          </p:txBody>
        </p:sp>
        <p:sp>
          <p:nvSpPr>
            <p:cNvPr id="1519" name="N3"/>
            <p:cNvSpPr/>
            <p:nvPr/>
          </p:nvSpPr>
          <p:spPr>
            <a:xfrm>
              <a:off x="5710758"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N3</a:t>
              </a:r>
            </a:p>
          </p:txBody>
        </p:sp>
        <p:sp>
          <p:nvSpPr>
            <p:cNvPr id="1520"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21"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1522" name="R2"/>
            <p:cNvSpPr/>
            <p:nvPr/>
          </p:nvSpPr>
          <p:spPr>
            <a:xfrm>
              <a:off x="4887218" y="2551259"/>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R2</a:t>
              </a:r>
            </a:p>
          </p:txBody>
        </p:sp>
        <p:sp>
          <p:nvSpPr>
            <p:cNvPr id="1523" name="R3"/>
            <p:cNvSpPr/>
            <p:nvPr/>
          </p:nvSpPr>
          <p:spPr>
            <a:xfrm>
              <a:off x="1965543" y="520187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R3</a:t>
              </a:r>
            </a:p>
          </p:txBody>
        </p:sp>
      </p:grpSp>
      <p:sp>
        <p:nvSpPr>
          <p:cNvPr id="1525" name="Shape"/>
          <p:cNvSpPr/>
          <p:nvPr/>
        </p:nvSpPr>
        <p:spPr>
          <a:xfrm>
            <a:off x="5369659" y="1624967"/>
            <a:ext cx="5315372" cy="822333"/>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22860" rIns="22860"/>
          <a:lstStyle/>
          <a:p>
            <a:pPr defTabSz="609631" hangingPunct="0"/>
            <a:endParaRPr kern="0">
              <a:solidFill>
                <a:srgbClr val="445469"/>
              </a:solidFill>
              <a:latin typeface="Helvetica"/>
              <a:cs typeface="Helvetica"/>
              <a:sym typeface="Helvetica"/>
            </a:endParaRPr>
          </a:p>
        </p:txBody>
      </p:sp>
      <p:sp>
        <p:nvSpPr>
          <p:cNvPr id="1526" name="Can subnet S3 reach S2"/>
          <p:cNvSpPr/>
          <p:nvPr/>
        </p:nvSpPr>
        <p:spPr>
          <a:xfrm>
            <a:off x="5788654" y="1784036"/>
            <a:ext cx="4403756" cy="507835"/>
          </a:xfrm>
          <a:prstGeom prst="rect">
            <a:avLst/>
          </a:prstGeom>
          <a:ln w="12700">
            <a:miter lim="400000"/>
          </a:ln>
          <a:extLst>
            <a:ext uri="{C572A759-6A51-4108-AA02-DFA0A04FC94B}">
              <ma14:wrappingTextBoxFlag xmlns="" xmlns:ma14="http://schemas.microsoft.com/office/mac/drawingml/2011/main" val="1"/>
            </a:ext>
          </a:extLst>
        </p:spPr>
        <p:txBody>
          <a:bodyPr lIns="45722" tIns="45722" rIns="45722" bIns="45722">
            <a:spAutoFit/>
          </a:bodyPr>
          <a:lstStyle>
            <a:lvl1pPr defTabSz="1219261">
              <a:defRPr sz="5400">
                <a:solidFill>
                  <a:srgbClr val="808080"/>
                </a:solidFill>
              </a:defRPr>
            </a:lvl1pPr>
          </a:lstStyle>
          <a:p>
            <a:pPr defTabSz="609631" hangingPunct="0"/>
            <a:r>
              <a:rPr lang="en-US" sz="2700" kern="0" dirty="0">
                <a:latin typeface="Helvetica"/>
                <a:cs typeface="Helvetica"/>
                <a:sym typeface="Helvetica"/>
              </a:rPr>
              <a:t>Does P hold in the network?</a:t>
            </a:r>
            <a:endParaRPr sz="2700" kern="0" dirty="0">
              <a:latin typeface="Helvetica"/>
              <a:cs typeface="Helvetica"/>
              <a:sym typeface="Helvetica"/>
            </a:endParaRPr>
          </a:p>
        </p:txBody>
      </p:sp>
      <p:sp>
        <p:nvSpPr>
          <p:cNvPr id="1527" name="‘‘"/>
          <p:cNvSpPr/>
          <p:nvPr/>
        </p:nvSpPr>
        <p:spPr>
          <a:xfrm>
            <a:off x="5147603" y="1516033"/>
            <a:ext cx="895001" cy="1369610"/>
          </a:xfrm>
          <a:prstGeom prst="rect">
            <a:avLst/>
          </a:prstGeom>
          <a:ln w="12700">
            <a:miter lim="400000"/>
          </a:ln>
          <a:extLst>
            <a:ext uri="{C572A759-6A51-4108-AA02-DFA0A04FC94B}">
              <ma14:wrappingTextBoxFlag xmlns="" xmlns:ma14="http://schemas.microsoft.com/office/mac/drawingml/2011/main" val="1"/>
            </a:ext>
          </a:extLst>
        </p:spPr>
        <p:txBody>
          <a:bodyPr lIns="45722" tIns="45722" rIns="45722" bIns="45722">
            <a:spAutoFit/>
          </a:bodyPr>
          <a:lstStyle>
            <a:lvl1pPr algn="ctr" defTabSz="1219261">
              <a:defRPr sz="16600" spc="-300">
                <a:solidFill>
                  <a:schemeClr val="accent2"/>
                </a:solidFill>
                <a:latin typeface="Arial"/>
                <a:ea typeface="Arial"/>
                <a:cs typeface="Arial"/>
                <a:sym typeface="Arial"/>
              </a:defRPr>
            </a:lvl1pPr>
          </a:lstStyle>
          <a:p>
            <a:pPr defTabSz="609631" hangingPunct="0"/>
            <a:r>
              <a:rPr sz="8300" kern="0" spc="-150">
                <a:solidFill>
                  <a:srgbClr val="9BBB5C"/>
                </a:solidFill>
              </a:rPr>
              <a:t>‘‘</a:t>
            </a:r>
          </a:p>
        </p:txBody>
      </p:sp>
      <p:sp>
        <p:nvSpPr>
          <p:cNvPr id="1528" name="’’"/>
          <p:cNvSpPr/>
          <p:nvPr/>
        </p:nvSpPr>
        <p:spPr>
          <a:xfrm>
            <a:off x="9947080" y="1516033"/>
            <a:ext cx="895001" cy="1369610"/>
          </a:xfrm>
          <a:prstGeom prst="rect">
            <a:avLst/>
          </a:prstGeom>
          <a:ln w="12700">
            <a:miter lim="400000"/>
          </a:ln>
          <a:extLst>
            <a:ext uri="{C572A759-6A51-4108-AA02-DFA0A04FC94B}">
              <ma14:wrappingTextBoxFlag xmlns="" xmlns:ma14="http://schemas.microsoft.com/office/mac/drawingml/2011/main" val="1"/>
            </a:ext>
          </a:extLst>
        </p:spPr>
        <p:txBody>
          <a:bodyPr lIns="45722" tIns="45722" rIns="45722" bIns="45722">
            <a:spAutoFit/>
          </a:bodyPr>
          <a:lstStyle>
            <a:lvl1pPr algn="ctr" defTabSz="1219261">
              <a:defRPr sz="16600" spc="-300">
                <a:solidFill>
                  <a:schemeClr val="accent2"/>
                </a:solidFill>
                <a:latin typeface="Arial"/>
                <a:ea typeface="Arial"/>
                <a:cs typeface="Arial"/>
                <a:sym typeface="Arial"/>
              </a:defRPr>
            </a:lvl1pPr>
          </a:lstStyle>
          <a:p>
            <a:pPr defTabSz="609631" hangingPunct="0"/>
            <a:r>
              <a:rPr sz="8300" kern="0" spc="-150">
                <a:solidFill>
                  <a:srgbClr val="9BBB5C"/>
                </a:solidFill>
              </a:rPr>
              <a:t>’’</a:t>
            </a:r>
          </a:p>
        </p:txBody>
      </p:sp>
      <p:sp>
        <p:nvSpPr>
          <p:cNvPr id="1529" name="Network Encoding:  N"/>
          <p:cNvSpPr/>
          <p:nvPr/>
        </p:nvSpPr>
        <p:spPr>
          <a:xfrm>
            <a:off x="6402552" y="2974449"/>
            <a:ext cx="3024546"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a:solidFill>
                  <a:srgbClr val="445469"/>
                </a:solidFill>
                <a:latin typeface="Helvetica"/>
                <a:cs typeface="Helvetica"/>
                <a:sym typeface="Helvetica"/>
              </a:rPr>
              <a:t>Network Encoding:  N</a:t>
            </a:r>
          </a:p>
        </p:txBody>
      </p:sp>
      <p:sp>
        <p:nvSpPr>
          <p:cNvPr id="1530" name="Network Property:  ¬ canReach_R3"/>
          <p:cNvSpPr/>
          <p:nvPr/>
        </p:nvSpPr>
        <p:spPr>
          <a:xfrm>
            <a:off x="6337234" y="4486557"/>
            <a:ext cx="3149580"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Network Property:  ¬ </a:t>
            </a:r>
            <a:r>
              <a:rPr lang="en-US" sz="2400" kern="0" dirty="0">
                <a:solidFill>
                  <a:srgbClr val="445469"/>
                </a:solidFill>
                <a:latin typeface="Helvetica"/>
                <a:cs typeface="Helvetica"/>
                <a:sym typeface="Helvetica"/>
              </a:rPr>
              <a:t>P</a:t>
            </a:r>
            <a:endParaRPr sz="2400" kern="0" dirty="0">
              <a:solidFill>
                <a:srgbClr val="445469"/>
              </a:solidFill>
              <a:latin typeface="Helvetica"/>
              <a:cs typeface="Helvetica"/>
              <a:sym typeface="Helvetica"/>
            </a:endParaRPr>
          </a:p>
        </p:txBody>
      </p:sp>
      <p:sp>
        <p:nvSpPr>
          <p:cNvPr id="1531" name="⋀"/>
          <p:cNvSpPr/>
          <p:nvPr/>
        </p:nvSpPr>
        <p:spPr>
          <a:xfrm>
            <a:off x="7602000" y="3390112"/>
            <a:ext cx="660117" cy="1200329"/>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14400"/>
            </a:lvl1pPr>
          </a:lstStyle>
          <a:p>
            <a:pPr defTabSz="914217" hangingPunct="0"/>
            <a:r>
              <a:rPr sz="7200" kern="0" dirty="0">
                <a:solidFill>
                  <a:srgbClr val="445469"/>
                </a:solidFill>
                <a:latin typeface="Helvetica"/>
                <a:cs typeface="Helvetica"/>
                <a:sym typeface="Helvetica"/>
              </a:rPr>
              <a:t>⋀</a:t>
            </a:r>
          </a:p>
        </p:txBody>
      </p:sp>
      <p:sp>
        <p:nvSpPr>
          <p:cNvPr id="1532" name="Line"/>
          <p:cNvSpPr/>
          <p:nvPr/>
        </p:nvSpPr>
        <p:spPr>
          <a:xfrm flipH="1" flipV="1">
            <a:off x="5410575" y="5149119"/>
            <a:ext cx="4879423" cy="1"/>
          </a:xfrm>
          <a:prstGeom prst="line">
            <a:avLst/>
          </a:prstGeom>
          <a:ln w="76200">
            <a:solidFill>
              <a:schemeClr val="accent6">
                <a:satOff val="-13623"/>
                <a:lumOff val="20250"/>
              </a:schemeClr>
            </a:solidFill>
            <a:miter/>
          </a:ln>
        </p:spPr>
        <p:txBody>
          <a:bodyPr lIns="22860" rIns="22860"/>
          <a:lstStyle/>
          <a:p>
            <a:pPr defTabSz="914217" hangingPunct="0"/>
            <a:endParaRPr kern="0">
              <a:solidFill>
                <a:srgbClr val="445469"/>
              </a:solidFill>
              <a:latin typeface="Helvetica"/>
              <a:cs typeface="Helvetica"/>
              <a:sym typeface="Helvetica"/>
            </a:endParaRPr>
          </a:p>
        </p:txBody>
      </p:sp>
      <p:sp>
        <p:nvSpPr>
          <p:cNvPr id="1533" name="Satisfiability —&gt; Property Violation"/>
          <p:cNvSpPr/>
          <p:nvPr/>
        </p:nvSpPr>
        <p:spPr>
          <a:xfrm>
            <a:off x="5418880" y="5371463"/>
            <a:ext cx="4204356"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b="1" kern="0" dirty="0">
                <a:solidFill>
                  <a:srgbClr val="445469"/>
                </a:solidFill>
                <a:latin typeface="Helvetica"/>
                <a:cs typeface="Helvetica"/>
                <a:sym typeface="Helvetica"/>
              </a:rPr>
              <a:t>Satisfiab</a:t>
            </a:r>
            <a:r>
              <a:rPr lang="en-US" sz="2400" b="1" kern="0" dirty="0">
                <a:solidFill>
                  <a:srgbClr val="445469"/>
                </a:solidFill>
                <a:latin typeface="Helvetica"/>
                <a:cs typeface="Helvetica"/>
                <a:sym typeface="Helvetica"/>
              </a:rPr>
              <a:t>le:</a:t>
            </a:r>
            <a:r>
              <a:rPr lang="en-US" sz="2400" kern="0" dirty="0">
                <a:solidFill>
                  <a:srgbClr val="445469"/>
                </a:solidFill>
                <a:latin typeface="Helvetica"/>
                <a:cs typeface="Helvetica"/>
                <a:sym typeface="Helvetica"/>
              </a:rPr>
              <a:t> </a:t>
            </a:r>
            <a:r>
              <a:rPr sz="2400" kern="0" dirty="0">
                <a:solidFill>
                  <a:srgbClr val="445469"/>
                </a:solidFill>
                <a:latin typeface="Helvetica"/>
                <a:cs typeface="Helvetica"/>
                <a:sym typeface="Helvetica"/>
              </a:rPr>
              <a:t>Property Violation</a:t>
            </a:r>
          </a:p>
        </p:txBody>
      </p:sp>
      <p:sp>
        <p:nvSpPr>
          <p:cNvPr id="1534" name="Unsat —&gt; Holds for all stable solutions"/>
          <p:cNvSpPr/>
          <p:nvPr/>
        </p:nvSpPr>
        <p:spPr>
          <a:xfrm>
            <a:off x="5418880" y="5852164"/>
            <a:ext cx="5454698"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b="1" kern="0" dirty="0">
                <a:solidFill>
                  <a:srgbClr val="445469"/>
                </a:solidFill>
                <a:latin typeface="Helvetica"/>
                <a:cs typeface="Helvetica"/>
                <a:sym typeface="Helvetica"/>
              </a:rPr>
              <a:t>Unsat</a:t>
            </a:r>
            <a:r>
              <a:rPr lang="en-US" sz="2400" b="1" kern="0" dirty="0">
                <a:solidFill>
                  <a:srgbClr val="445469"/>
                </a:solidFill>
                <a:latin typeface="Helvetica"/>
                <a:cs typeface="Helvetica"/>
                <a:sym typeface="Helvetica"/>
              </a:rPr>
              <a:t>isfiable:</a:t>
            </a:r>
            <a:r>
              <a:rPr lang="en-US" sz="2400" kern="0" dirty="0">
                <a:solidFill>
                  <a:srgbClr val="445469"/>
                </a:solidFill>
                <a:latin typeface="Helvetica"/>
                <a:cs typeface="Helvetica"/>
                <a:sym typeface="Helvetica"/>
              </a:rPr>
              <a:t> </a:t>
            </a:r>
            <a:r>
              <a:rPr sz="2400" kern="0" dirty="0">
                <a:solidFill>
                  <a:srgbClr val="445469"/>
                </a:solidFill>
                <a:latin typeface="Helvetica"/>
                <a:cs typeface="Helvetica"/>
                <a:sym typeface="Helvetica"/>
              </a:rPr>
              <a:t>Holds for all </a:t>
            </a:r>
            <a:r>
              <a:rPr lang="en-US" sz="2400" kern="0" dirty="0">
                <a:solidFill>
                  <a:srgbClr val="445469"/>
                </a:solidFill>
                <a:latin typeface="Helvetica"/>
                <a:cs typeface="Helvetica"/>
                <a:sym typeface="Helvetica"/>
              </a:rPr>
              <a:t>data planes</a:t>
            </a:r>
            <a:endParaRPr sz="2400" kern="0" dirty="0">
              <a:solidFill>
                <a:srgbClr val="445469"/>
              </a:solidFill>
              <a:latin typeface="Helvetica"/>
              <a:cs typeface="Helvetica"/>
              <a:sym typeface="Helvetica"/>
            </a:endParaRPr>
          </a:p>
        </p:txBody>
      </p:sp>
      <p:sp>
        <p:nvSpPr>
          <p:cNvPr id="1537"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Tree>
    <p:extLst>
      <p:ext uri="{BB962C8B-B14F-4D97-AF65-F5344CB8AC3E}">
        <p14:creationId xmlns:p14="http://schemas.microsoft.com/office/powerpoint/2010/main" val="914367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8</a:t>
            </a:fld>
            <a:endParaRPr kern="0"/>
          </a:p>
        </p:txBody>
      </p:sp>
      <p:sp>
        <p:nvSpPr>
          <p:cNvPr id="825" name="Rectangle"/>
          <p:cNvSpPr/>
          <p:nvPr/>
        </p:nvSpPr>
        <p:spPr>
          <a:xfrm>
            <a:off x="373830" y="1312109"/>
            <a:ext cx="3512063" cy="612059"/>
          </a:xfrm>
          <a:prstGeom prst="rect">
            <a:avLst/>
          </a:prstGeom>
          <a:solidFill>
            <a:schemeClr val="accent1"/>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826" name="Shape"/>
          <p:cNvSpPr/>
          <p:nvPr/>
        </p:nvSpPr>
        <p:spPr>
          <a:xfrm>
            <a:off x="3288323" y="1523056"/>
            <a:ext cx="605470" cy="4279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827"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828" name="Data plane packet"/>
          <p:cNvSpPr/>
          <p:nvPr/>
        </p:nvSpPr>
        <p:spPr>
          <a:xfrm>
            <a:off x="769015" y="1409997"/>
            <a:ext cx="2708993" cy="492482"/>
          </a:xfrm>
          <a:prstGeom prst="rect">
            <a:avLst/>
          </a:prstGeom>
          <a:ln w="12700">
            <a:miter lim="400000"/>
          </a:ln>
          <a:extLst>
            <a:ext uri="{C572A759-6A51-4108-AA02-DFA0A04FC94B}">
              <ma14:wrappingTextBoxFlag xmlns="" xmlns:ma14="http://schemas.microsoft.com/office/mac/drawingml/2011/main" val="1"/>
            </a:ext>
          </a:extLst>
        </p:spPr>
        <p:txBody>
          <a:bodyPr lIns="54855" tIns="54855" rIns="54855" bIns="54855"/>
          <a:lstStyle>
            <a:lvl1pPr>
              <a:lnSpc>
                <a:spcPct val="110000"/>
              </a:lnSpc>
              <a:defRPr sz="4000">
                <a:solidFill>
                  <a:srgbClr val="FFFFFF"/>
                </a:solidFill>
              </a:defRPr>
            </a:lvl1pPr>
          </a:lstStyle>
          <a:p>
            <a:pPr defTabSz="914217" hangingPunct="0"/>
            <a:r>
              <a:rPr sz="2000" kern="0">
                <a:latin typeface="Helvetica"/>
                <a:cs typeface="Helvetica"/>
                <a:sym typeface="Helvetica"/>
              </a:rPr>
              <a:t>Data plane packet</a:t>
            </a:r>
          </a:p>
        </p:txBody>
      </p:sp>
      <p:sp>
        <p:nvSpPr>
          <p:cNvPr id="829" name="1"/>
          <p:cNvSpPr/>
          <p:nvPr/>
        </p:nvSpPr>
        <p:spPr>
          <a:xfrm>
            <a:off x="3505240" y="1453370"/>
            <a:ext cx="295523" cy="492482"/>
          </a:xfrm>
          <a:prstGeom prst="rect">
            <a:avLst/>
          </a:prstGeom>
          <a:ln w="12700">
            <a:miter lim="400000"/>
          </a:ln>
          <a:extLst>
            <a:ext uri="{C572A759-6A51-4108-AA02-DFA0A04FC94B}">
              <ma14:wrappingTextBoxFlag xmlns="" xmlns:ma14="http://schemas.microsoft.com/office/mac/drawingml/2011/main" val="1"/>
            </a:ext>
          </a:extLst>
        </p:spPr>
        <p:txBody>
          <a:bodyPr lIns="45711" tIns="45711" rIns="45711" bIns="45711"/>
          <a:lstStyle>
            <a:lvl1pPr algn="r">
              <a:defRPr sz="6400" b="1">
                <a:latin typeface="Arial"/>
                <a:ea typeface="Arial"/>
                <a:cs typeface="Arial"/>
                <a:sym typeface="Arial"/>
              </a:defRPr>
            </a:lvl1pPr>
          </a:lstStyle>
          <a:p>
            <a:pPr defTabSz="914217" hangingPunct="0"/>
            <a:r>
              <a:rPr sz="3200" kern="0">
                <a:solidFill>
                  <a:srgbClr val="445469"/>
                </a:solidFill>
              </a:rPr>
              <a:t>1</a:t>
            </a:r>
          </a:p>
        </p:txBody>
      </p:sp>
      <p:sp>
        <p:nvSpPr>
          <p:cNvPr id="830" name="Group"/>
          <p:cNvSpPr/>
          <p:nvPr/>
        </p:nvSpPr>
        <p:spPr>
          <a:xfrm>
            <a:off x="3752564" y="241508"/>
            <a:ext cx="4690066"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sz="4400" kern="0">
                <a:solidFill>
                  <a:srgbClr val="445469"/>
                </a:solidFill>
              </a:rPr>
              <a:t>Running Example</a:t>
            </a:r>
          </a:p>
        </p:txBody>
      </p:sp>
      <p:sp>
        <p:nvSpPr>
          <p:cNvPr id="831" name="{"/>
          <p:cNvSpPr/>
          <p:nvPr/>
        </p:nvSpPr>
        <p:spPr>
          <a:xfrm flipH="1">
            <a:off x="10553340" y="3126268"/>
            <a:ext cx="688971" cy="2400657"/>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30000"/>
            </a:lvl1pPr>
          </a:lstStyle>
          <a:p>
            <a:pPr defTabSz="914217" hangingPunct="0"/>
            <a:r>
              <a:rPr lang="en-US" sz="15000" kern="0" dirty="0">
                <a:solidFill>
                  <a:srgbClr val="445469"/>
                </a:solidFill>
                <a:latin typeface="Helvetica"/>
                <a:cs typeface="Helvetica"/>
                <a:sym typeface="Helvetica"/>
              </a:rPr>
              <a:t>}</a:t>
            </a:r>
            <a:endParaRPr sz="15000" kern="0" dirty="0">
              <a:solidFill>
                <a:srgbClr val="445469"/>
              </a:solidFill>
              <a:latin typeface="Helvetica"/>
              <a:cs typeface="Helvetica"/>
              <a:sym typeface="Helvetica"/>
            </a:endParaRPr>
          </a:p>
        </p:txBody>
      </p:sp>
      <p:sp>
        <p:nvSpPr>
          <p:cNvPr id="832" name="dstIp"/>
          <p:cNvSpPr/>
          <p:nvPr/>
        </p:nvSpPr>
        <p:spPr>
          <a:xfrm>
            <a:off x="8609100" y="3504767"/>
            <a:ext cx="713016"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dstIp</a:t>
            </a:r>
          </a:p>
        </p:txBody>
      </p:sp>
      <p:sp>
        <p:nvSpPr>
          <p:cNvPr id="833" name="Symbolic Packet"/>
          <p:cNvSpPr/>
          <p:nvPr/>
        </p:nvSpPr>
        <p:spPr>
          <a:xfrm>
            <a:off x="7776209" y="2893315"/>
            <a:ext cx="2492349"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b="1"/>
            </a:lvl1pPr>
          </a:lstStyle>
          <a:p>
            <a:pPr defTabSz="914217" hangingPunct="0"/>
            <a:r>
              <a:rPr sz="2400" kern="0" dirty="0">
                <a:solidFill>
                  <a:srgbClr val="445469"/>
                </a:solidFill>
                <a:latin typeface="Helvetica"/>
                <a:cs typeface="Helvetica"/>
                <a:sym typeface="Helvetica"/>
              </a:rPr>
              <a:t>Symbolic Packet</a:t>
            </a:r>
          </a:p>
        </p:txBody>
      </p:sp>
      <p:sp>
        <p:nvSpPr>
          <p:cNvPr id="834" name="srcIp:"/>
          <p:cNvSpPr/>
          <p:nvPr/>
        </p:nvSpPr>
        <p:spPr>
          <a:xfrm>
            <a:off x="8614103" y="3885311"/>
            <a:ext cx="713016"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srcIp</a:t>
            </a:r>
          </a:p>
        </p:txBody>
      </p:sp>
      <p:sp>
        <p:nvSpPr>
          <p:cNvPr id="835" name="dstPort"/>
          <p:cNvSpPr/>
          <p:nvPr/>
        </p:nvSpPr>
        <p:spPr>
          <a:xfrm>
            <a:off x="8476939" y="4254523"/>
            <a:ext cx="1020792"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dstPort</a:t>
            </a:r>
          </a:p>
        </p:txBody>
      </p:sp>
      <p:sp>
        <p:nvSpPr>
          <p:cNvPr id="836" name="srcPort"/>
          <p:cNvSpPr/>
          <p:nvPr/>
        </p:nvSpPr>
        <p:spPr>
          <a:xfrm>
            <a:off x="8480566" y="4630602"/>
            <a:ext cx="1020792"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sz="2400" kern="0" dirty="0">
                <a:solidFill>
                  <a:srgbClr val="445469"/>
                </a:solidFill>
                <a:latin typeface="Helvetica"/>
                <a:cs typeface="Helvetica"/>
                <a:sym typeface="Helvetica"/>
              </a:rPr>
              <a:t>srcPort</a:t>
            </a:r>
          </a:p>
        </p:txBody>
      </p:sp>
      <p:sp>
        <p:nvSpPr>
          <p:cNvPr id="841" name="protocol"/>
          <p:cNvSpPr/>
          <p:nvPr/>
        </p:nvSpPr>
        <p:spPr>
          <a:xfrm>
            <a:off x="8423976" y="4974283"/>
            <a:ext cx="1142620" cy="461665"/>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a:lvl1pPr>
          </a:lstStyle>
          <a:p>
            <a:pPr defTabSz="914217" hangingPunct="0"/>
            <a:r>
              <a:rPr lang="en-US" sz="2400" kern="0" dirty="0">
                <a:solidFill>
                  <a:srgbClr val="445469"/>
                </a:solidFill>
                <a:latin typeface="Helvetica"/>
                <a:cs typeface="Helvetica"/>
                <a:sym typeface="Helvetica"/>
              </a:rPr>
              <a:t>p</a:t>
            </a:r>
            <a:r>
              <a:rPr sz="2400" kern="0" dirty="0">
                <a:solidFill>
                  <a:srgbClr val="445469"/>
                </a:solidFill>
                <a:latin typeface="Helvetica"/>
                <a:cs typeface="Helvetica"/>
                <a:sym typeface="Helvetica"/>
              </a:rPr>
              <a:t>rotocol</a:t>
            </a:r>
          </a:p>
        </p:txBody>
      </p:sp>
      <p:sp>
        <p:nvSpPr>
          <p:cNvPr id="843" name="{"/>
          <p:cNvSpPr/>
          <p:nvPr/>
        </p:nvSpPr>
        <p:spPr>
          <a:xfrm>
            <a:off x="6785462" y="3126268"/>
            <a:ext cx="688971" cy="2400657"/>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30000"/>
            </a:lvl1pPr>
          </a:lstStyle>
          <a:p>
            <a:pPr defTabSz="914217" hangingPunct="0"/>
            <a:r>
              <a:rPr sz="15000" kern="0" dirty="0">
                <a:solidFill>
                  <a:srgbClr val="445469"/>
                </a:solidFill>
                <a:latin typeface="Helvetica"/>
                <a:cs typeface="Helvetica"/>
                <a:sym typeface="Helvetica"/>
              </a:rPr>
              <a:t>{</a:t>
            </a:r>
          </a:p>
        </p:txBody>
      </p:sp>
      <p:grpSp>
        <p:nvGrpSpPr>
          <p:cNvPr id="30" name="Group"/>
          <p:cNvGrpSpPr/>
          <p:nvPr/>
        </p:nvGrpSpPr>
        <p:grpSpPr>
          <a:xfrm>
            <a:off x="1508542" y="2503027"/>
            <a:ext cx="3784283" cy="3939431"/>
            <a:chOff x="0" y="0"/>
            <a:chExt cx="7568565" cy="7878860"/>
          </a:xfrm>
        </p:grpSpPr>
        <p:sp>
          <p:nvSpPr>
            <p:cNvPr id="31"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32"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33"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34"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35"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36"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37"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38"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39"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40"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41"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42"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43"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44"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4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46" name="R1"/>
            <p:cNvSpPr/>
            <p:nvPr/>
          </p:nvSpPr>
          <p:spPr>
            <a:xfrm>
              <a:off x="1965914" y="256519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R1</a:t>
              </a:r>
            </a:p>
          </p:txBody>
        </p:sp>
        <p:sp>
          <p:nvSpPr>
            <p:cNvPr id="47" name="S1"/>
            <p:cNvSpPr/>
            <p:nvPr/>
          </p:nvSpPr>
          <p:spPr>
            <a:xfrm>
              <a:off x="78204" y="27112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S1</a:t>
              </a:r>
            </a:p>
          </p:txBody>
        </p:sp>
        <p:sp>
          <p:nvSpPr>
            <p:cNvPr id="48" name="S3"/>
            <p:cNvSpPr/>
            <p:nvPr/>
          </p:nvSpPr>
          <p:spPr>
            <a:xfrm>
              <a:off x="2075566" y="7138484"/>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S3</a:t>
              </a:r>
            </a:p>
          </p:txBody>
        </p:sp>
        <p:sp>
          <p:nvSpPr>
            <p:cNvPr id="49" name="S2"/>
            <p:cNvSpPr/>
            <p:nvPr/>
          </p:nvSpPr>
          <p:spPr>
            <a:xfrm>
              <a:off x="6826997" y="26604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S2</a:t>
              </a:r>
            </a:p>
          </p:txBody>
        </p:sp>
        <p:sp>
          <p:nvSpPr>
            <p:cNvPr id="50" name="N1"/>
            <p:cNvSpPr/>
            <p:nvPr/>
          </p:nvSpPr>
          <p:spPr>
            <a:xfrm>
              <a:off x="2062866"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N1</a:t>
              </a:r>
            </a:p>
          </p:txBody>
        </p:sp>
        <p:sp>
          <p:nvSpPr>
            <p:cNvPr id="51" name="N2"/>
            <p:cNvSpPr/>
            <p:nvPr/>
          </p:nvSpPr>
          <p:spPr>
            <a:xfrm>
              <a:off x="4345493" y="198900"/>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N2</a:t>
              </a:r>
            </a:p>
          </p:txBody>
        </p:sp>
        <p:sp>
          <p:nvSpPr>
            <p:cNvPr id="52" name="N3"/>
            <p:cNvSpPr/>
            <p:nvPr/>
          </p:nvSpPr>
          <p:spPr>
            <a:xfrm>
              <a:off x="5710757"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N3</a:t>
              </a:r>
            </a:p>
          </p:txBody>
        </p:sp>
        <p:sp>
          <p:nvSpPr>
            <p:cNvPr id="53"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54"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55" name="R2"/>
            <p:cNvSpPr/>
            <p:nvPr/>
          </p:nvSpPr>
          <p:spPr>
            <a:xfrm>
              <a:off x="4887219" y="2551259"/>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R2</a:t>
              </a:r>
            </a:p>
          </p:txBody>
        </p:sp>
        <p:sp>
          <p:nvSpPr>
            <p:cNvPr id="56" name="R3"/>
            <p:cNvSpPr/>
            <p:nvPr/>
          </p:nvSpPr>
          <p:spPr>
            <a:xfrm>
              <a:off x="1965544" y="520187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R3</a:t>
              </a:r>
            </a:p>
          </p:txBody>
        </p:sp>
      </p:grpSp>
      <p:sp>
        <p:nvSpPr>
          <p:cNvPr id="58" name="Rounded Rectangle"/>
          <p:cNvSpPr/>
          <p:nvPr/>
        </p:nvSpPr>
        <p:spPr>
          <a:xfrm>
            <a:off x="3985961" y="4936122"/>
            <a:ext cx="340348" cy="350528"/>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59" name="Line"/>
          <p:cNvSpPr/>
          <p:nvPr/>
        </p:nvSpPr>
        <p:spPr>
          <a:xfrm flipV="1">
            <a:off x="4493597" y="5111385"/>
            <a:ext cx="510198" cy="1"/>
          </a:xfrm>
          <a:prstGeom prst="line">
            <a:avLst/>
          </a:prstGeom>
          <a:ln w="127000">
            <a:solidFill>
              <a:schemeClr val="accent4">
                <a:lumMod val="60000"/>
                <a:lumOff val="40000"/>
              </a:schemeClr>
            </a:solidFill>
            <a:miter/>
            <a:tailEnd type="triangle"/>
          </a:ln>
        </p:spPr>
        <p:txBody>
          <a:bodyPr lIns="22860" rIns="22860"/>
          <a:lstStyle/>
          <a:p>
            <a:pPr defTabSz="914217" hangingPunct="0"/>
            <a:endParaRPr kern="0">
              <a:solidFill>
                <a:srgbClr val="445469"/>
              </a:solidFill>
              <a:latin typeface="Helvetica"/>
              <a:cs typeface="Helvetica"/>
              <a:sym typeface="Helvetica"/>
            </a:endParaRPr>
          </a:p>
        </p:txBody>
      </p:sp>
      <p:sp>
        <p:nvSpPr>
          <p:cNvPr id="60" name="Symbolic Packet"/>
          <p:cNvSpPr/>
          <p:nvPr/>
        </p:nvSpPr>
        <p:spPr>
          <a:xfrm>
            <a:off x="4442978" y="4581813"/>
            <a:ext cx="565539" cy="430887"/>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b="1"/>
            </a:lvl1pPr>
          </a:lstStyle>
          <a:p>
            <a:pPr defTabSz="914217" hangingPunct="0"/>
            <a:r>
              <a:rPr lang="en-US" sz="2200" kern="0" dirty="0">
                <a:solidFill>
                  <a:srgbClr val="BD392F">
                    <a:lumMod val="40000"/>
                    <a:lumOff val="60000"/>
                  </a:srgbClr>
                </a:solidFill>
                <a:latin typeface="Helvetica"/>
                <a:cs typeface="Helvetica"/>
                <a:sym typeface="Helvetica"/>
              </a:rPr>
              <a:t>???</a:t>
            </a:r>
            <a:endParaRPr sz="2200" kern="0" dirty="0">
              <a:solidFill>
                <a:srgbClr val="BD392F">
                  <a:lumMod val="40000"/>
                  <a:lumOff val="60000"/>
                </a:srgbClr>
              </a:solidFill>
              <a:latin typeface="Helvetica"/>
              <a:cs typeface="Helvetica"/>
              <a:sym typeface="Helvetica"/>
            </a:endParaRPr>
          </a:p>
        </p:txBody>
      </p:sp>
      <p:sp>
        <p:nvSpPr>
          <p:cNvPr id="61" name="Rounded Rectangle"/>
          <p:cNvSpPr/>
          <p:nvPr/>
        </p:nvSpPr>
        <p:spPr>
          <a:xfrm>
            <a:off x="1628910" y="5167456"/>
            <a:ext cx="340348" cy="350528"/>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62" name="Line"/>
          <p:cNvSpPr/>
          <p:nvPr/>
        </p:nvSpPr>
        <p:spPr>
          <a:xfrm flipH="1" flipV="1">
            <a:off x="1814719" y="4651207"/>
            <a:ext cx="8018" cy="451954"/>
          </a:xfrm>
          <a:prstGeom prst="line">
            <a:avLst/>
          </a:prstGeom>
          <a:ln w="127000">
            <a:solidFill>
              <a:schemeClr val="accent4">
                <a:lumMod val="60000"/>
                <a:lumOff val="40000"/>
              </a:schemeClr>
            </a:solidFill>
            <a:miter/>
            <a:tailEnd type="triangle"/>
          </a:ln>
        </p:spPr>
        <p:txBody>
          <a:bodyPr lIns="22860" rIns="22860"/>
          <a:lstStyle/>
          <a:p>
            <a:pPr defTabSz="914217" hangingPunct="0"/>
            <a:endParaRPr kern="0">
              <a:solidFill>
                <a:srgbClr val="445469"/>
              </a:solidFill>
              <a:latin typeface="Helvetica"/>
              <a:cs typeface="Helvetica"/>
              <a:sym typeface="Helvetica"/>
            </a:endParaRPr>
          </a:p>
        </p:txBody>
      </p:sp>
      <p:sp>
        <p:nvSpPr>
          <p:cNvPr id="63" name="Symbolic Packet"/>
          <p:cNvSpPr/>
          <p:nvPr/>
        </p:nvSpPr>
        <p:spPr>
          <a:xfrm>
            <a:off x="1072579" y="4718440"/>
            <a:ext cx="565539" cy="430887"/>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defRPr sz="4800" b="1"/>
            </a:lvl1pPr>
          </a:lstStyle>
          <a:p>
            <a:pPr defTabSz="914217" hangingPunct="0"/>
            <a:r>
              <a:rPr lang="en-US" sz="2200" kern="0" dirty="0">
                <a:solidFill>
                  <a:srgbClr val="BD392F">
                    <a:lumMod val="40000"/>
                    <a:lumOff val="60000"/>
                  </a:srgbClr>
                </a:solidFill>
                <a:latin typeface="Helvetica"/>
                <a:cs typeface="Helvetica"/>
                <a:sym typeface="Helvetica"/>
              </a:rPr>
              <a:t>???</a:t>
            </a:r>
            <a:endParaRPr sz="2200" kern="0" dirty="0">
              <a:solidFill>
                <a:srgbClr val="BD392F">
                  <a:lumMod val="40000"/>
                  <a:lumOff val="60000"/>
                </a:srgbClr>
              </a:solidFill>
              <a:latin typeface="Helvetica"/>
              <a:cs typeface="Helvetica"/>
              <a:sym typeface="Helvetica"/>
            </a:endParaRPr>
          </a:p>
        </p:txBody>
      </p:sp>
      <p:grpSp>
        <p:nvGrpSpPr>
          <p:cNvPr id="3" name="Group 2"/>
          <p:cNvGrpSpPr/>
          <p:nvPr/>
        </p:nvGrpSpPr>
        <p:grpSpPr>
          <a:xfrm>
            <a:off x="6597696" y="1243287"/>
            <a:ext cx="4780473" cy="1860360"/>
            <a:chOff x="13189042" y="2486574"/>
            <a:chExt cx="9560946" cy="3720719"/>
          </a:xfrm>
        </p:grpSpPr>
        <p:sp>
          <p:nvSpPr>
            <p:cNvPr id="64" name="Shape"/>
            <p:cNvSpPr/>
            <p:nvPr/>
          </p:nvSpPr>
          <p:spPr>
            <a:xfrm>
              <a:off x="13564573" y="2841600"/>
              <a:ext cx="8906332" cy="2188635"/>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22860" rIns="22860"/>
            <a:lstStyle/>
            <a:p>
              <a:pPr defTabSz="609631" hangingPunct="0"/>
              <a:endParaRPr kern="0">
                <a:solidFill>
                  <a:srgbClr val="445469"/>
                </a:solidFill>
                <a:latin typeface="Helvetica"/>
                <a:cs typeface="Helvetica"/>
                <a:sym typeface="Helvetica"/>
              </a:endParaRPr>
            </a:p>
          </p:txBody>
        </p:sp>
        <p:sp>
          <p:nvSpPr>
            <p:cNvPr id="65" name="Can subnet S3 reach S2"/>
            <p:cNvSpPr/>
            <p:nvPr/>
          </p:nvSpPr>
          <p:spPr>
            <a:xfrm>
              <a:off x="14608304" y="2976860"/>
              <a:ext cx="8141684" cy="1846667"/>
            </a:xfrm>
            <a:prstGeom prst="rect">
              <a:avLst/>
            </a:prstGeom>
            <a:ln w="12700">
              <a:miter lim="400000"/>
            </a:ln>
            <a:extLst>
              <a:ext uri="{C572A759-6A51-4108-AA02-DFA0A04FC94B}">
                <ma14:wrappingTextBoxFlag xmlns="" xmlns:ma14="http://schemas.microsoft.com/office/mac/drawingml/2011/main" val="1"/>
              </a:ext>
            </a:extLst>
          </p:spPr>
          <p:txBody>
            <a:bodyPr wrap="square" lIns="45722" tIns="45722" rIns="45722" bIns="45722">
              <a:spAutoFit/>
            </a:bodyPr>
            <a:lstStyle>
              <a:lvl1pPr defTabSz="1219261">
                <a:defRPr sz="5400">
                  <a:solidFill>
                    <a:srgbClr val="808080"/>
                  </a:solidFill>
                </a:defRPr>
              </a:lvl1pPr>
            </a:lstStyle>
            <a:p>
              <a:pPr defTabSz="609631" hangingPunct="0"/>
              <a:r>
                <a:rPr lang="en-US" sz="2700" kern="0" dirty="0">
                  <a:latin typeface="Helvetica"/>
                  <a:cs typeface="Helvetica"/>
                  <a:sym typeface="Helvetica"/>
                </a:rPr>
                <a:t>How does each router </a:t>
              </a:r>
            </a:p>
            <a:p>
              <a:pPr defTabSz="609631" hangingPunct="0"/>
              <a:r>
                <a:rPr lang="en-US" sz="2700" kern="0" dirty="0">
                  <a:latin typeface="Helvetica"/>
                  <a:cs typeface="Helvetica"/>
                  <a:sym typeface="Helvetica"/>
                </a:rPr>
                <a:t>forward a packet?</a:t>
              </a:r>
              <a:endParaRPr sz="2700" kern="0" dirty="0">
                <a:latin typeface="Helvetica"/>
                <a:cs typeface="Helvetica"/>
                <a:sym typeface="Helvetica"/>
              </a:endParaRPr>
            </a:p>
          </p:txBody>
        </p:sp>
        <p:sp>
          <p:nvSpPr>
            <p:cNvPr id="66" name="‘‘"/>
            <p:cNvSpPr/>
            <p:nvPr/>
          </p:nvSpPr>
          <p:spPr>
            <a:xfrm>
              <a:off x="13189042" y="2486574"/>
              <a:ext cx="1790002" cy="2739219"/>
            </a:xfrm>
            <a:prstGeom prst="rect">
              <a:avLst/>
            </a:prstGeom>
            <a:ln w="12700">
              <a:miter lim="400000"/>
            </a:ln>
            <a:extLst>
              <a:ext uri="{C572A759-6A51-4108-AA02-DFA0A04FC94B}">
                <ma14:wrappingTextBoxFlag xmlns="" xmlns:ma14="http://schemas.microsoft.com/office/mac/drawingml/2011/main" val="1"/>
              </a:ext>
            </a:extLst>
          </p:spPr>
          <p:txBody>
            <a:bodyPr lIns="45722" tIns="45722" rIns="45722" bIns="45722">
              <a:spAutoFit/>
            </a:bodyPr>
            <a:lstStyle>
              <a:lvl1pPr algn="ctr" defTabSz="1219261">
                <a:defRPr sz="16600" spc="-300">
                  <a:solidFill>
                    <a:schemeClr val="accent2"/>
                  </a:solidFill>
                  <a:latin typeface="Arial"/>
                  <a:ea typeface="Arial"/>
                  <a:cs typeface="Arial"/>
                  <a:sym typeface="Arial"/>
                </a:defRPr>
              </a:lvl1pPr>
            </a:lstStyle>
            <a:p>
              <a:pPr defTabSz="609631" hangingPunct="0"/>
              <a:r>
                <a:rPr sz="8300" kern="0" spc="-150" dirty="0">
                  <a:solidFill>
                    <a:srgbClr val="9BBB5C"/>
                  </a:solidFill>
                </a:rPr>
                <a:t>‘‘</a:t>
              </a:r>
            </a:p>
          </p:txBody>
        </p:sp>
        <p:sp>
          <p:nvSpPr>
            <p:cNvPr id="67" name="’’"/>
            <p:cNvSpPr/>
            <p:nvPr/>
          </p:nvSpPr>
          <p:spPr>
            <a:xfrm>
              <a:off x="20518654" y="3468074"/>
              <a:ext cx="1379806" cy="2739219"/>
            </a:xfrm>
            <a:prstGeom prst="rect">
              <a:avLst/>
            </a:prstGeom>
            <a:ln w="12700">
              <a:miter lim="400000"/>
            </a:ln>
            <a:extLst>
              <a:ext uri="{C572A759-6A51-4108-AA02-DFA0A04FC94B}">
                <ma14:wrappingTextBoxFlag xmlns="" xmlns:ma14="http://schemas.microsoft.com/office/mac/drawingml/2011/main" val="1"/>
              </a:ext>
            </a:extLst>
          </p:spPr>
          <p:txBody>
            <a:bodyPr wrap="square" lIns="45722" tIns="45722" rIns="45722" bIns="45722">
              <a:spAutoFit/>
            </a:bodyPr>
            <a:lstStyle>
              <a:lvl1pPr algn="ctr" defTabSz="1219261">
                <a:defRPr sz="16600" spc="-300">
                  <a:solidFill>
                    <a:schemeClr val="accent2"/>
                  </a:solidFill>
                  <a:latin typeface="Arial"/>
                  <a:ea typeface="Arial"/>
                  <a:cs typeface="Arial"/>
                  <a:sym typeface="Arial"/>
                </a:defRPr>
              </a:lvl1pPr>
            </a:lstStyle>
            <a:p>
              <a:pPr defTabSz="609631" hangingPunct="0"/>
              <a:r>
                <a:rPr sz="8300" kern="0" spc="-150" dirty="0">
                  <a:solidFill>
                    <a:srgbClr val="9BBB5C"/>
                  </a:solidFill>
                </a:rPr>
                <a:t>’’</a:t>
              </a:r>
            </a:p>
          </p:txBody>
        </p:sp>
      </p:grpSp>
      <p:sp>
        <p:nvSpPr>
          <p:cNvPr id="2" name="Rectangle 1"/>
          <p:cNvSpPr/>
          <p:nvPr/>
        </p:nvSpPr>
        <p:spPr>
          <a:xfrm>
            <a:off x="7544122" y="3544197"/>
            <a:ext cx="694421"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0  ≤</a:t>
            </a:r>
          </a:p>
        </p:txBody>
      </p:sp>
      <p:sp>
        <p:nvSpPr>
          <p:cNvPr id="69" name="Rectangle 68"/>
          <p:cNvSpPr/>
          <p:nvPr/>
        </p:nvSpPr>
        <p:spPr>
          <a:xfrm>
            <a:off x="7540731" y="3900870"/>
            <a:ext cx="694421"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0  ≤</a:t>
            </a:r>
          </a:p>
        </p:txBody>
      </p:sp>
      <p:sp>
        <p:nvSpPr>
          <p:cNvPr id="70" name="Rectangle 69"/>
          <p:cNvSpPr/>
          <p:nvPr/>
        </p:nvSpPr>
        <p:spPr>
          <a:xfrm>
            <a:off x="7538588" y="4253659"/>
            <a:ext cx="694421"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0  ≤</a:t>
            </a:r>
          </a:p>
        </p:txBody>
      </p:sp>
      <p:sp>
        <p:nvSpPr>
          <p:cNvPr id="71" name="Rectangle 70"/>
          <p:cNvSpPr/>
          <p:nvPr/>
        </p:nvSpPr>
        <p:spPr>
          <a:xfrm>
            <a:off x="7543725" y="4640815"/>
            <a:ext cx="694421"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0  ≤</a:t>
            </a:r>
          </a:p>
        </p:txBody>
      </p:sp>
      <p:sp>
        <p:nvSpPr>
          <p:cNvPr id="72" name="Rectangle 71"/>
          <p:cNvSpPr/>
          <p:nvPr/>
        </p:nvSpPr>
        <p:spPr>
          <a:xfrm>
            <a:off x="7537007" y="5003044"/>
            <a:ext cx="694421"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0  ≤</a:t>
            </a:r>
          </a:p>
        </p:txBody>
      </p:sp>
      <p:sp>
        <p:nvSpPr>
          <p:cNvPr id="5" name="Rectangle 4"/>
          <p:cNvSpPr/>
          <p:nvPr/>
        </p:nvSpPr>
        <p:spPr>
          <a:xfrm>
            <a:off x="9739494" y="3504767"/>
            <a:ext cx="837089"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 </a:t>
            </a:r>
            <a:r>
              <a:rPr lang="is-IS" sz="2400" kern="0" dirty="0">
                <a:solidFill>
                  <a:srgbClr val="445469"/>
                </a:solidFill>
                <a:latin typeface="Helvetica"/>
                <a:cs typeface="Helvetica"/>
                <a:sym typeface="Helvetica"/>
              </a:rPr>
              <a:t>2</a:t>
            </a:r>
            <a:r>
              <a:rPr lang="is-IS" sz="2400" kern="0" baseline="31999" dirty="0">
                <a:solidFill>
                  <a:srgbClr val="445469"/>
                </a:solidFill>
                <a:latin typeface="Helvetica"/>
                <a:cs typeface="Helvetica"/>
                <a:sym typeface="Helvetica"/>
              </a:rPr>
              <a:t>32</a:t>
            </a:r>
            <a:endParaRPr lang="en-US" sz="2400" kern="0" dirty="0">
              <a:solidFill>
                <a:srgbClr val="445469"/>
              </a:solidFill>
              <a:latin typeface="Helvetica"/>
              <a:cs typeface="Helvetica"/>
              <a:sym typeface="Helvetica"/>
            </a:endParaRPr>
          </a:p>
        </p:txBody>
      </p:sp>
      <p:sp>
        <p:nvSpPr>
          <p:cNvPr id="73" name="Rectangle 72"/>
          <p:cNvSpPr/>
          <p:nvPr/>
        </p:nvSpPr>
        <p:spPr>
          <a:xfrm>
            <a:off x="9739494" y="3885311"/>
            <a:ext cx="837089"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 </a:t>
            </a:r>
            <a:r>
              <a:rPr lang="is-IS" sz="2400" kern="0" dirty="0">
                <a:solidFill>
                  <a:srgbClr val="445469"/>
                </a:solidFill>
                <a:latin typeface="Helvetica"/>
                <a:cs typeface="Helvetica"/>
                <a:sym typeface="Helvetica"/>
              </a:rPr>
              <a:t>2</a:t>
            </a:r>
            <a:r>
              <a:rPr lang="is-IS" sz="2400" kern="0" baseline="31999" dirty="0">
                <a:solidFill>
                  <a:srgbClr val="445469"/>
                </a:solidFill>
                <a:latin typeface="Helvetica"/>
                <a:cs typeface="Helvetica"/>
                <a:sym typeface="Helvetica"/>
              </a:rPr>
              <a:t>32</a:t>
            </a:r>
            <a:endParaRPr lang="en-US" sz="2400" kern="0" dirty="0">
              <a:solidFill>
                <a:srgbClr val="445469"/>
              </a:solidFill>
              <a:latin typeface="Helvetica"/>
              <a:cs typeface="Helvetica"/>
              <a:sym typeface="Helvetica"/>
            </a:endParaRPr>
          </a:p>
        </p:txBody>
      </p:sp>
      <p:sp>
        <p:nvSpPr>
          <p:cNvPr id="74" name="Rectangle 73"/>
          <p:cNvSpPr/>
          <p:nvPr/>
        </p:nvSpPr>
        <p:spPr>
          <a:xfrm>
            <a:off x="9747897" y="4231056"/>
            <a:ext cx="837089"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 </a:t>
            </a:r>
            <a:r>
              <a:rPr lang="is-IS" sz="2400" kern="0" dirty="0">
                <a:solidFill>
                  <a:srgbClr val="445469"/>
                </a:solidFill>
                <a:latin typeface="Helvetica"/>
                <a:cs typeface="Helvetica"/>
                <a:sym typeface="Helvetica"/>
              </a:rPr>
              <a:t>2</a:t>
            </a:r>
            <a:r>
              <a:rPr lang="is-IS" sz="2400" kern="0" baseline="31999" dirty="0">
                <a:solidFill>
                  <a:srgbClr val="445469"/>
                </a:solidFill>
                <a:latin typeface="Helvetica"/>
                <a:cs typeface="Helvetica"/>
                <a:sym typeface="Helvetica"/>
              </a:rPr>
              <a:t>16</a:t>
            </a:r>
            <a:endParaRPr lang="en-US" sz="2400" kern="0" dirty="0">
              <a:solidFill>
                <a:srgbClr val="445469"/>
              </a:solidFill>
              <a:latin typeface="Helvetica"/>
              <a:cs typeface="Helvetica"/>
              <a:sym typeface="Helvetica"/>
            </a:endParaRPr>
          </a:p>
        </p:txBody>
      </p:sp>
      <p:sp>
        <p:nvSpPr>
          <p:cNvPr id="75" name="Rectangle 74"/>
          <p:cNvSpPr/>
          <p:nvPr/>
        </p:nvSpPr>
        <p:spPr>
          <a:xfrm>
            <a:off x="9739494" y="4585990"/>
            <a:ext cx="837089"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 </a:t>
            </a:r>
            <a:r>
              <a:rPr lang="is-IS" sz="2400" kern="0" dirty="0">
                <a:solidFill>
                  <a:srgbClr val="445469"/>
                </a:solidFill>
                <a:latin typeface="Helvetica"/>
                <a:cs typeface="Helvetica"/>
                <a:sym typeface="Helvetica"/>
              </a:rPr>
              <a:t>2</a:t>
            </a:r>
            <a:r>
              <a:rPr lang="is-IS" sz="2400" kern="0" baseline="31999" dirty="0">
                <a:solidFill>
                  <a:srgbClr val="445469"/>
                </a:solidFill>
                <a:latin typeface="Helvetica"/>
                <a:cs typeface="Helvetica"/>
                <a:sym typeface="Helvetica"/>
              </a:rPr>
              <a:t>16</a:t>
            </a:r>
            <a:endParaRPr lang="en-US" sz="2400" kern="0" dirty="0">
              <a:solidFill>
                <a:srgbClr val="445469"/>
              </a:solidFill>
              <a:latin typeface="Helvetica"/>
              <a:cs typeface="Helvetica"/>
              <a:sym typeface="Helvetica"/>
            </a:endParaRPr>
          </a:p>
        </p:txBody>
      </p:sp>
      <p:sp>
        <p:nvSpPr>
          <p:cNvPr id="76" name="Rectangle 75"/>
          <p:cNvSpPr/>
          <p:nvPr/>
        </p:nvSpPr>
        <p:spPr>
          <a:xfrm>
            <a:off x="9747897" y="4974283"/>
            <a:ext cx="723275" cy="461665"/>
          </a:xfrm>
          <a:prstGeom prst="rect">
            <a:avLst/>
          </a:prstGeom>
        </p:spPr>
        <p:txBody>
          <a:bodyPr wrap="none">
            <a:spAutoFit/>
          </a:bodyPr>
          <a:lstStyle/>
          <a:p>
            <a:pPr defTabSz="914217" hangingPunct="0"/>
            <a:r>
              <a:rPr lang="en-US" sz="2400" kern="0" dirty="0">
                <a:solidFill>
                  <a:srgbClr val="445469"/>
                </a:solidFill>
                <a:latin typeface="Helvetica"/>
                <a:cs typeface="Helvetica"/>
                <a:sym typeface="Helvetica"/>
              </a:rPr>
              <a:t>≤ </a:t>
            </a:r>
            <a:r>
              <a:rPr lang="is-IS" sz="2400" kern="0" dirty="0">
                <a:solidFill>
                  <a:srgbClr val="445469"/>
                </a:solidFill>
                <a:latin typeface="Helvetica"/>
                <a:cs typeface="Helvetica"/>
                <a:sym typeface="Helvetica"/>
              </a:rPr>
              <a:t>2</a:t>
            </a:r>
            <a:r>
              <a:rPr lang="is-IS" sz="2400" kern="0" baseline="31999" dirty="0">
                <a:solidFill>
                  <a:srgbClr val="445469"/>
                </a:solidFill>
                <a:latin typeface="Helvetica"/>
                <a:cs typeface="Helvetica"/>
                <a:sym typeface="Helvetica"/>
              </a:rPr>
              <a:t>8</a:t>
            </a:r>
            <a:endParaRPr lang="en-US" sz="2400" kern="0" dirty="0">
              <a:solidFill>
                <a:srgbClr val="445469"/>
              </a:solidFill>
              <a:latin typeface="Helvetica"/>
              <a:cs typeface="Helvetica"/>
              <a:sym typeface="Helvetica"/>
            </a:endParaRPr>
          </a:p>
        </p:txBody>
      </p:sp>
    </p:spTree>
    <p:extLst>
      <p:ext uri="{BB962C8B-B14F-4D97-AF65-F5344CB8AC3E}">
        <p14:creationId xmlns:p14="http://schemas.microsoft.com/office/powerpoint/2010/main" val="730994393"/>
      </p:ext>
    </p:extLst>
  </p:cSld>
  <p:clrMapOvr>
    <a:masterClrMapping/>
  </p:clrMapOvr>
  <p:transition spd="med" advTm="1425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lide Number"/>
          <p:cNvSpPr>
            <a:spLocks noGrp="1"/>
          </p:cNvSpPr>
          <p:nvPr>
            <p:ph type="sldNum" sz="quarter" idx="2"/>
          </p:nvPr>
        </p:nvSpPr>
        <p:spPr>
          <a:xfrm>
            <a:off x="5689792" y="151767"/>
            <a:ext cx="389778" cy="400037"/>
          </a:xfrm>
          <a:prstGeom prst="rect">
            <a:avLst/>
          </a:prstGeom>
          <a:extLst>
            <a:ext uri="{C572A759-6A51-4108-AA02-DFA0A04FC94B}">
              <ma14:wrappingTextBoxFlag xmlns="" xmlns:ma14="http://schemas.microsoft.com/office/mac/drawingml/2011/main" val="1"/>
            </a:ext>
          </a:extLst>
        </p:spPr>
        <p:txBody>
          <a:bodyPr/>
          <a:lstStyle/>
          <a:p>
            <a:pPr defTabSz="914217" hangingPunct="0"/>
            <a:fld id="{86CB4B4D-7CA3-9044-876B-883B54F8677D}" type="slidenum">
              <a:rPr kern="0"/>
              <a:pPr defTabSz="914217" hangingPunct="0"/>
              <a:t>9</a:t>
            </a:fld>
            <a:endParaRPr kern="0"/>
          </a:p>
        </p:txBody>
      </p:sp>
      <p:sp>
        <p:nvSpPr>
          <p:cNvPr id="752" name="Group"/>
          <p:cNvSpPr/>
          <p:nvPr/>
        </p:nvSpPr>
        <p:spPr>
          <a:xfrm>
            <a:off x="3752564" y="241508"/>
            <a:ext cx="4690066" cy="769441"/>
          </a:xfrm>
          <a:prstGeom prst="rect">
            <a:avLst/>
          </a:prstGeom>
          <a:ln w="12700">
            <a:miter lim="400000"/>
          </a:ln>
          <a:extLst>
            <a:ext uri="{C572A759-6A51-4108-AA02-DFA0A04FC94B}">
              <ma14:wrappingTextBoxFlag xmlns="" xmlns:ma14="http://schemas.microsoft.com/office/mac/drawingml/2011/main" val="1"/>
            </a:ext>
          </a:extLst>
        </p:spPr>
        <p:txBody>
          <a:bodyPr wrap="none" lIns="22860" rIns="22860">
            <a:spAutoFit/>
          </a:bodyPr>
          <a:lstStyle>
            <a:lvl1pPr algn="ctr">
              <a:defRPr sz="8800" b="1">
                <a:latin typeface="Lato Bold"/>
                <a:ea typeface="Lato Bold"/>
                <a:cs typeface="Lato Bold"/>
                <a:sym typeface="Lato Bold"/>
              </a:defRPr>
            </a:lvl1pPr>
          </a:lstStyle>
          <a:p>
            <a:pPr defTabSz="914217" hangingPunct="0"/>
            <a:r>
              <a:rPr sz="4400" kern="0">
                <a:solidFill>
                  <a:srgbClr val="445469"/>
                </a:solidFill>
              </a:rPr>
              <a:t>Running Example</a:t>
            </a:r>
          </a:p>
        </p:txBody>
      </p:sp>
      <p:grpSp>
        <p:nvGrpSpPr>
          <p:cNvPr id="779" name="Group"/>
          <p:cNvGrpSpPr/>
          <p:nvPr/>
        </p:nvGrpSpPr>
        <p:grpSpPr>
          <a:xfrm>
            <a:off x="1026052" y="2555752"/>
            <a:ext cx="3784283" cy="3939431"/>
            <a:chOff x="0" y="0"/>
            <a:chExt cx="7568565" cy="7878860"/>
          </a:xfrm>
        </p:grpSpPr>
        <p:sp>
          <p:nvSpPr>
            <p:cNvPr id="753" name="Line"/>
            <p:cNvSpPr/>
            <p:nvPr/>
          </p:nvSpPr>
          <p:spPr>
            <a:xfrm flipV="1">
              <a:off x="2369146" y="2849778"/>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54" name="Line"/>
            <p:cNvSpPr/>
            <p:nvPr/>
          </p:nvSpPr>
          <p:spPr>
            <a:xfrm flipH="1" flipV="1">
              <a:off x="2431465" y="2995513"/>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55" name="Line"/>
            <p:cNvSpPr/>
            <p:nvPr/>
          </p:nvSpPr>
          <p:spPr>
            <a:xfrm flipH="1" flipV="1">
              <a:off x="451234" y="3030013"/>
              <a:ext cx="1652394"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56" name="Rounded Rectangle"/>
            <p:cNvSpPr/>
            <p:nvPr/>
          </p:nvSpPr>
          <p:spPr>
            <a:xfrm>
              <a:off x="0" y="26084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57"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58" name="Line"/>
            <p:cNvSpPr/>
            <p:nvPr/>
          </p:nvSpPr>
          <p:spPr>
            <a:xfrm flipH="1" flipV="1">
              <a:off x="5673182" y="29792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59"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60" name="Rounded Rectangle"/>
            <p:cNvSpPr/>
            <p:nvPr/>
          </p:nvSpPr>
          <p:spPr>
            <a:xfrm>
              <a:off x="6748792" y="25576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61" name="Line"/>
            <p:cNvSpPr/>
            <p:nvPr/>
          </p:nvSpPr>
          <p:spPr>
            <a:xfrm flipV="1">
              <a:off x="2394546" y="399716"/>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62" name="Line"/>
            <p:cNvSpPr/>
            <p:nvPr/>
          </p:nvSpPr>
          <p:spPr>
            <a:xfrm flipH="1" flipV="1">
              <a:off x="4689788" y="324878"/>
              <a:ext cx="605397" cy="2475904"/>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63" name="Line"/>
            <p:cNvSpPr/>
            <p:nvPr/>
          </p:nvSpPr>
          <p:spPr>
            <a:xfrm flipV="1">
              <a:off x="5422184" y="375857"/>
              <a:ext cx="694609" cy="2474747"/>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64"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65"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66"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67"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68" name="R1"/>
            <p:cNvSpPr/>
            <p:nvPr/>
          </p:nvSpPr>
          <p:spPr>
            <a:xfrm>
              <a:off x="1965914" y="256519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R1</a:t>
              </a:r>
            </a:p>
          </p:txBody>
        </p:sp>
        <p:sp>
          <p:nvSpPr>
            <p:cNvPr id="769" name="S1"/>
            <p:cNvSpPr/>
            <p:nvPr/>
          </p:nvSpPr>
          <p:spPr>
            <a:xfrm>
              <a:off x="78204" y="27112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S1</a:t>
              </a:r>
            </a:p>
          </p:txBody>
        </p:sp>
        <p:sp>
          <p:nvSpPr>
            <p:cNvPr id="770" name="S3"/>
            <p:cNvSpPr/>
            <p:nvPr/>
          </p:nvSpPr>
          <p:spPr>
            <a:xfrm>
              <a:off x="2075566" y="7138484"/>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S3</a:t>
              </a:r>
            </a:p>
          </p:txBody>
        </p:sp>
        <p:sp>
          <p:nvSpPr>
            <p:cNvPr id="771" name="S2"/>
            <p:cNvSpPr/>
            <p:nvPr/>
          </p:nvSpPr>
          <p:spPr>
            <a:xfrm>
              <a:off x="6826997" y="26604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S2</a:t>
              </a:r>
            </a:p>
          </p:txBody>
        </p:sp>
        <p:sp>
          <p:nvSpPr>
            <p:cNvPr id="772" name="N1"/>
            <p:cNvSpPr/>
            <p:nvPr/>
          </p:nvSpPr>
          <p:spPr>
            <a:xfrm>
              <a:off x="2062866"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N1</a:t>
              </a:r>
            </a:p>
          </p:txBody>
        </p:sp>
        <p:sp>
          <p:nvSpPr>
            <p:cNvPr id="773" name="N2"/>
            <p:cNvSpPr/>
            <p:nvPr/>
          </p:nvSpPr>
          <p:spPr>
            <a:xfrm>
              <a:off x="4345493" y="198900"/>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N2</a:t>
              </a:r>
            </a:p>
          </p:txBody>
        </p:sp>
        <p:sp>
          <p:nvSpPr>
            <p:cNvPr id="774" name="N3"/>
            <p:cNvSpPr/>
            <p:nvPr/>
          </p:nvSpPr>
          <p:spPr>
            <a:xfrm>
              <a:off x="5710757"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N3</a:t>
              </a:r>
            </a:p>
          </p:txBody>
        </p:sp>
        <p:sp>
          <p:nvSpPr>
            <p:cNvPr id="775" name="Rounded Rectangle"/>
            <p:cNvSpPr/>
            <p:nvPr/>
          </p:nvSpPr>
          <p:spPr>
            <a:xfrm>
              <a:off x="4358635"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76"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77" name="R2"/>
            <p:cNvSpPr/>
            <p:nvPr/>
          </p:nvSpPr>
          <p:spPr>
            <a:xfrm>
              <a:off x="4887219" y="2551259"/>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R2</a:t>
              </a:r>
            </a:p>
          </p:txBody>
        </p:sp>
        <p:sp>
          <p:nvSpPr>
            <p:cNvPr id="778" name="R3"/>
            <p:cNvSpPr/>
            <p:nvPr/>
          </p:nvSpPr>
          <p:spPr>
            <a:xfrm>
              <a:off x="1965544" y="5201873"/>
              <a:ext cx="881010" cy="830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800">
                  <a:solidFill>
                    <a:srgbClr val="FFFFFF"/>
                  </a:solidFill>
                </a:defRPr>
              </a:lvl1pPr>
            </a:lstStyle>
            <a:p>
              <a:pPr defTabSz="914217" hangingPunct="0"/>
              <a:r>
                <a:rPr sz="2400" kern="0">
                  <a:latin typeface="Helvetica"/>
                  <a:cs typeface="Helvetica"/>
                  <a:sym typeface="Helvetica"/>
                </a:rPr>
                <a:t>R3</a:t>
              </a:r>
            </a:p>
          </p:txBody>
        </p:sp>
      </p:grpSp>
      <p:grpSp>
        <p:nvGrpSpPr>
          <p:cNvPr id="820" name="Group"/>
          <p:cNvGrpSpPr/>
          <p:nvPr/>
        </p:nvGrpSpPr>
        <p:grpSpPr>
          <a:xfrm>
            <a:off x="7271247" y="2567843"/>
            <a:ext cx="3784284" cy="3939431"/>
            <a:chOff x="0" y="0"/>
            <a:chExt cx="7568565" cy="7878860"/>
          </a:xfrm>
        </p:grpSpPr>
        <p:sp>
          <p:nvSpPr>
            <p:cNvPr id="780" name="Line"/>
            <p:cNvSpPr/>
            <p:nvPr/>
          </p:nvSpPr>
          <p:spPr>
            <a:xfrm flipH="1">
              <a:off x="2623018" y="3429517"/>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81" name="Line"/>
            <p:cNvSpPr/>
            <p:nvPr/>
          </p:nvSpPr>
          <p:spPr>
            <a:xfrm flipV="1">
              <a:off x="2762845" y="2849778"/>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82" name="Line"/>
            <p:cNvSpPr/>
            <p:nvPr/>
          </p:nvSpPr>
          <p:spPr>
            <a:xfrm flipH="1" flipV="1">
              <a:off x="2431465" y="2652613"/>
              <a:ext cx="224344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83" name="Line"/>
            <p:cNvSpPr/>
            <p:nvPr/>
          </p:nvSpPr>
          <p:spPr>
            <a:xfrm flipH="1">
              <a:off x="451234" y="33856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84" name="Rounded Rectangle"/>
            <p:cNvSpPr/>
            <p:nvPr/>
          </p:nvSpPr>
          <p:spPr>
            <a:xfrm>
              <a:off x="0" y="2964009"/>
              <a:ext cx="819772"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85" name="Line"/>
            <p:cNvSpPr/>
            <p:nvPr/>
          </p:nvSpPr>
          <p:spPr>
            <a:xfrm flipV="1">
              <a:off x="2407246" y="6059431"/>
              <a:ext cx="1" cy="105868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86" name="Line"/>
            <p:cNvSpPr/>
            <p:nvPr/>
          </p:nvSpPr>
          <p:spPr>
            <a:xfrm flipH="1">
              <a:off x="5673182" y="3461813"/>
              <a:ext cx="1652395" cy="1"/>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87" name="Rounded Rectangle"/>
            <p:cNvSpPr/>
            <p:nvPr/>
          </p:nvSpPr>
          <p:spPr>
            <a:xfrm>
              <a:off x="1997360" y="7035651"/>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88" name="Rounded Rectangle"/>
            <p:cNvSpPr/>
            <p:nvPr/>
          </p:nvSpPr>
          <p:spPr>
            <a:xfrm>
              <a:off x="6748792" y="3040209"/>
              <a:ext cx="819773" cy="843209"/>
            </a:xfrm>
            <a:prstGeom prst="roundRect">
              <a:avLst>
                <a:gd name="adj" fmla="val 19139"/>
              </a:avLst>
            </a:prstGeom>
            <a:solidFill>
              <a:schemeClr val="accent1">
                <a:satOff val="-27520"/>
                <a:lumOff val="15637"/>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89" name="Line"/>
            <p:cNvSpPr/>
            <p:nvPr/>
          </p:nvSpPr>
          <p:spPr>
            <a:xfrm flipV="1">
              <a:off x="2394545" y="399716"/>
              <a:ext cx="1" cy="2552736"/>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90" name="Line"/>
            <p:cNvSpPr/>
            <p:nvPr/>
          </p:nvSpPr>
          <p:spPr>
            <a:xfrm flipH="1" flipV="1">
              <a:off x="4689788" y="324878"/>
              <a:ext cx="605396" cy="2475904"/>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91" name="Line"/>
            <p:cNvSpPr/>
            <p:nvPr/>
          </p:nvSpPr>
          <p:spPr>
            <a:xfrm flipV="1">
              <a:off x="5422184" y="375857"/>
              <a:ext cx="694608" cy="2474747"/>
            </a:xfrm>
            <a:prstGeom prst="line">
              <a:avLst/>
            </a:prstGeom>
            <a:noFill/>
            <a:ln w="76200" cap="flat">
              <a:solidFill>
                <a:schemeClr val="accent6">
                  <a:satOff val="-13623"/>
                  <a:lumOff val="20250"/>
                </a:schemeClr>
              </a:solidFill>
              <a:prstDash val="solid"/>
              <a:miter lim="8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792"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93" name="Rounded Rectangle"/>
            <p:cNvSpPr/>
            <p:nvPr/>
          </p:nvSpPr>
          <p:spPr>
            <a:xfrm>
              <a:off x="1447699"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94"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9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796" name="S1"/>
            <p:cNvSpPr/>
            <p:nvPr/>
          </p:nvSpPr>
          <p:spPr>
            <a:xfrm>
              <a:off x="78204" y="30668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S1</a:t>
              </a:r>
            </a:p>
          </p:txBody>
        </p:sp>
        <p:sp>
          <p:nvSpPr>
            <p:cNvPr id="797" name="S3"/>
            <p:cNvSpPr/>
            <p:nvPr/>
          </p:nvSpPr>
          <p:spPr>
            <a:xfrm>
              <a:off x="2075563" y="7138484"/>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S3</a:t>
              </a:r>
            </a:p>
          </p:txBody>
        </p:sp>
        <p:sp>
          <p:nvSpPr>
            <p:cNvPr id="798" name="S2"/>
            <p:cNvSpPr/>
            <p:nvPr/>
          </p:nvSpPr>
          <p:spPr>
            <a:xfrm>
              <a:off x="6826997" y="3143043"/>
              <a:ext cx="656590"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S2</a:t>
              </a:r>
            </a:p>
          </p:txBody>
        </p:sp>
        <p:sp>
          <p:nvSpPr>
            <p:cNvPr id="799" name="N1"/>
            <p:cNvSpPr/>
            <p:nvPr/>
          </p:nvSpPr>
          <p:spPr>
            <a:xfrm>
              <a:off x="2062863"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N1</a:t>
              </a:r>
            </a:p>
          </p:txBody>
        </p:sp>
        <p:sp>
          <p:nvSpPr>
            <p:cNvPr id="800" name="N2"/>
            <p:cNvSpPr/>
            <p:nvPr/>
          </p:nvSpPr>
          <p:spPr>
            <a:xfrm>
              <a:off x="4345494" y="198900"/>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N2</a:t>
              </a:r>
            </a:p>
          </p:txBody>
        </p:sp>
        <p:sp>
          <p:nvSpPr>
            <p:cNvPr id="801" name="N3"/>
            <p:cNvSpPr/>
            <p:nvPr/>
          </p:nvSpPr>
          <p:spPr>
            <a:xfrm>
              <a:off x="5710758" y="223082"/>
              <a:ext cx="682238" cy="646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a:solidFill>
                    <a:srgbClr val="FFFFFF"/>
                  </a:solidFill>
                </a:defRPr>
              </a:lvl1pPr>
            </a:lstStyle>
            <a:p>
              <a:pPr defTabSz="914217" hangingPunct="0"/>
              <a:r>
                <a:rPr kern="0">
                  <a:latin typeface="Helvetica"/>
                  <a:cs typeface="Helvetica"/>
                  <a:sym typeface="Helvetica"/>
                </a:rPr>
                <a:t>N3</a:t>
              </a:r>
            </a:p>
          </p:txBody>
        </p:sp>
        <p:sp>
          <p:nvSpPr>
            <p:cNvPr id="802" name="Rounded Rectangle"/>
            <p:cNvSpPr/>
            <p:nvPr/>
          </p:nvSpPr>
          <p:spPr>
            <a:xfrm>
              <a:off x="4358634" y="2070694"/>
              <a:ext cx="1940574" cy="1849639"/>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03" name="Rounded Rectangle"/>
            <p:cNvSpPr/>
            <p:nvPr/>
          </p:nvSpPr>
          <p:spPr>
            <a:xfrm>
              <a:off x="1485799" y="4691074"/>
              <a:ext cx="1940574" cy="1849638"/>
            </a:xfrm>
            <a:prstGeom prst="roundRect">
              <a:avLst>
                <a:gd name="adj" fmla="val 14758"/>
              </a:avLst>
            </a:prstGeom>
            <a:solidFill>
              <a:schemeClr val="accent5">
                <a:satOff val="-10408"/>
                <a:lumOff val="16519"/>
              </a:schemeClr>
            </a:solidFill>
            <a:ln w="12700" cap="flat">
              <a:solidFill>
                <a:schemeClr val="accent1"/>
              </a:solidFill>
              <a:prstDash val="solid"/>
              <a:miter lim="800000"/>
            </a:ln>
            <a:effectLst/>
          </p:spPr>
          <p:txBody>
            <a:bodyPr wrap="square" lIns="22860" tIns="22860" rIns="22860" bIns="22860" numCol="1" anchor="ctr">
              <a:noAutofit/>
            </a:bodyPr>
            <a:lstStyle/>
            <a:p>
              <a:pPr defTabSz="914217" hangingPunct="0"/>
              <a:endParaRPr kern="0">
                <a:solidFill>
                  <a:srgbClr val="445469"/>
                </a:solidFill>
                <a:latin typeface="Helvetica"/>
                <a:cs typeface="Helvetica"/>
                <a:sym typeface="Helvetica"/>
              </a:endParaRPr>
            </a:p>
          </p:txBody>
        </p:sp>
        <p:sp>
          <p:nvSpPr>
            <p:cNvPr id="804"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05"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06" name="OSPF"/>
            <p:cNvSpPr/>
            <p:nvPr/>
          </p:nvSpPr>
          <p:spPr>
            <a:xfrm>
              <a:off x="2416405" y="3210995"/>
              <a:ext cx="999634"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dirty="0">
                  <a:latin typeface="Helvetica"/>
                  <a:cs typeface="Helvetica"/>
                  <a:sym typeface="Helvetica"/>
                </a:rPr>
                <a:t>OSPF</a:t>
              </a:r>
            </a:p>
          </p:txBody>
        </p:sp>
        <p:sp>
          <p:nvSpPr>
            <p:cNvPr id="807" name="CON"/>
            <p:cNvSpPr/>
            <p:nvPr/>
          </p:nvSpPr>
          <p:spPr>
            <a:xfrm>
              <a:off x="1487189" y="3213917"/>
              <a:ext cx="832922"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CON</a:t>
              </a:r>
            </a:p>
          </p:txBody>
        </p:sp>
        <p:sp>
          <p:nvSpPr>
            <p:cNvPr id="808" name="BGP"/>
            <p:cNvSpPr/>
            <p:nvPr/>
          </p:nvSpPr>
          <p:spPr>
            <a:xfrm>
              <a:off x="2301749" y="2324691"/>
              <a:ext cx="794450"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BGP</a:t>
              </a:r>
            </a:p>
          </p:txBody>
        </p:sp>
        <p:sp>
          <p:nvSpPr>
            <p:cNvPr id="809" name="BGP"/>
            <p:cNvSpPr/>
            <p:nvPr/>
          </p:nvSpPr>
          <p:spPr>
            <a:xfrm>
              <a:off x="4564374" y="2324691"/>
              <a:ext cx="794450"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BGP</a:t>
              </a:r>
            </a:p>
          </p:txBody>
        </p:sp>
        <p:sp>
          <p:nvSpPr>
            <p:cNvPr id="810"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11"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12" name="OSPF"/>
            <p:cNvSpPr/>
            <p:nvPr/>
          </p:nvSpPr>
          <p:spPr>
            <a:xfrm>
              <a:off x="4325760" y="3223695"/>
              <a:ext cx="999634"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dirty="0">
                  <a:latin typeface="Helvetica"/>
                  <a:cs typeface="Helvetica"/>
                  <a:sym typeface="Helvetica"/>
                </a:rPr>
                <a:t>OSPF</a:t>
              </a:r>
            </a:p>
          </p:txBody>
        </p:sp>
        <p:sp>
          <p:nvSpPr>
            <p:cNvPr id="813" name="CON"/>
            <p:cNvSpPr/>
            <p:nvPr/>
          </p:nvSpPr>
          <p:spPr>
            <a:xfrm>
              <a:off x="5385502" y="3223695"/>
              <a:ext cx="832922"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CON</a:t>
              </a:r>
            </a:p>
          </p:txBody>
        </p:sp>
        <p:sp>
          <p:nvSpPr>
            <p:cNvPr id="814"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22860" tIns="22860" rIns="22860" bIns="22860" numCol="1" anchor="t">
              <a:noAutofit/>
            </a:bodyPr>
            <a:lstStyle/>
            <a:p>
              <a:pPr defTabSz="914217" hangingPunct="0"/>
              <a:endParaRPr kern="0">
                <a:solidFill>
                  <a:srgbClr val="445469"/>
                </a:solidFill>
                <a:latin typeface="Helvetica"/>
                <a:cs typeface="Helvetica"/>
                <a:sym typeface="Helvetica"/>
              </a:endParaRPr>
            </a:p>
          </p:txBody>
        </p:sp>
        <p:sp>
          <p:nvSpPr>
            <p:cNvPr id="815" name="OSPF"/>
            <p:cNvSpPr/>
            <p:nvPr/>
          </p:nvSpPr>
          <p:spPr>
            <a:xfrm>
              <a:off x="2370747" y="4968875"/>
              <a:ext cx="999634"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dirty="0">
                  <a:latin typeface="Helvetica"/>
                  <a:cs typeface="Helvetica"/>
                  <a:sym typeface="Helvetica"/>
                </a:rPr>
                <a:t>OSPF</a:t>
              </a:r>
            </a:p>
          </p:txBody>
        </p:sp>
        <p:sp>
          <p:nvSpPr>
            <p:cNvPr id="816" name="CON"/>
            <p:cNvSpPr/>
            <p:nvPr/>
          </p:nvSpPr>
          <p:spPr>
            <a:xfrm>
              <a:off x="1991009" y="5889549"/>
              <a:ext cx="832922"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2600">
                  <a:solidFill>
                    <a:srgbClr val="FFFFFF"/>
                  </a:solidFill>
                </a:defRPr>
              </a:lvl1pPr>
            </a:lstStyle>
            <a:p>
              <a:pPr defTabSz="914217" hangingPunct="0"/>
              <a:r>
                <a:rPr sz="1300" kern="0">
                  <a:latin typeface="Helvetica"/>
                  <a:cs typeface="Helvetica"/>
                  <a:sym typeface="Helvetica"/>
                </a:rPr>
                <a:t>CON</a:t>
              </a:r>
            </a:p>
          </p:txBody>
        </p:sp>
        <p:sp>
          <p:nvSpPr>
            <p:cNvPr id="817" name="R1"/>
            <p:cNvSpPr/>
            <p:nvPr/>
          </p:nvSpPr>
          <p:spPr>
            <a:xfrm>
              <a:off x="1476461" y="2038943"/>
              <a:ext cx="749566" cy="7078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000">
                  <a:solidFill>
                    <a:srgbClr val="FFFFFF"/>
                  </a:solidFill>
                </a:defRPr>
              </a:lvl1pPr>
            </a:lstStyle>
            <a:p>
              <a:pPr defTabSz="914217" hangingPunct="0"/>
              <a:r>
                <a:rPr sz="2000" kern="0">
                  <a:latin typeface="Helvetica"/>
                  <a:cs typeface="Helvetica"/>
                  <a:sym typeface="Helvetica"/>
                </a:rPr>
                <a:t>R1</a:t>
              </a:r>
            </a:p>
          </p:txBody>
        </p:sp>
        <p:sp>
          <p:nvSpPr>
            <p:cNvPr id="818" name="R2"/>
            <p:cNvSpPr/>
            <p:nvPr/>
          </p:nvSpPr>
          <p:spPr>
            <a:xfrm>
              <a:off x="5521476" y="2033689"/>
              <a:ext cx="749566" cy="7078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000">
                  <a:solidFill>
                    <a:srgbClr val="FFFFFF"/>
                  </a:solidFill>
                </a:defRPr>
              </a:lvl1pPr>
            </a:lstStyle>
            <a:p>
              <a:pPr defTabSz="914217" hangingPunct="0"/>
              <a:r>
                <a:rPr sz="2000" kern="0">
                  <a:latin typeface="Helvetica"/>
                  <a:cs typeface="Helvetica"/>
                  <a:sym typeface="Helvetica"/>
                </a:rPr>
                <a:t>R2</a:t>
              </a:r>
            </a:p>
          </p:txBody>
        </p:sp>
        <p:sp>
          <p:nvSpPr>
            <p:cNvPr id="819" name="R3"/>
            <p:cNvSpPr/>
            <p:nvPr/>
          </p:nvSpPr>
          <p:spPr>
            <a:xfrm>
              <a:off x="1488617" y="4680937"/>
              <a:ext cx="749566" cy="7078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2860" tIns="22860" rIns="22860" bIns="22860" numCol="1" anchor="t">
              <a:spAutoFit/>
            </a:bodyPr>
            <a:lstStyle>
              <a:lvl1pPr>
                <a:defRPr sz="4000">
                  <a:solidFill>
                    <a:srgbClr val="FFFFFF"/>
                  </a:solidFill>
                </a:defRPr>
              </a:lvl1pPr>
            </a:lstStyle>
            <a:p>
              <a:pPr defTabSz="914217" hangingPunct="0"/>
              <a:r>
                <a:rPr sz="2000" kern="0">
                  <a:latin typeface="Helvetica"/>
                  <a:cs typeface="Helvetica"/>
                  <a:sym typeface="Helvetica"/>
                </a:rPr>
                <a:t>R3</a:t>
              </a:r>
            </a:p>
          </p:txBody>
        </p:sp>
      </p:grpSp>
      <p:sp>
        <p:nvSpPr>
          <p:cNvPr id="821" name="Shape"/>
          <p:cNvSpPr/>
          <p:nvPr/>
        </p:nvSpPr>
        <p:spPr>
          <a:xfrm flipH="1">
            <a:off x="5545291" y="4298043"/>
            <a:ext cx="1101418" cy="747673"/>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22860" rIns="22860" anchor="ctr"/>
          <a:lstStyle/>
          <a:p>
            <a:pPr defTabSz="914217" hangingPunct="0">
              <a:defRPr>
                <a:solidFill>
                  <a:srgbClr val="FFFFFF"/>
                </a:solidFill>
              </a:defRPr>
            </a:pPr>
            <a:endParaRPr kern="0">
              <a:solidFill>
                <a:srgbClr val="FFFFFF"/>
              </a:solidFill>
              <a:latin typeface="Helvetica"/>
              <a:cs typeface="Helvetica"/>
              <a:sym typeface="Helvetica"/>
            </a:endParaRPr>
          </a:p>
        </p:txBody>
      </p:sp>
      <p:sp>
        <p:nvSpPr>
          <p:cNvPr id="822" name="Group"/>
          <p:cNvSpPr/>
          <p:nvPr/>
        </p:nvSpPr>
        <p:spPr>
          <a:xfrm>
            <a:off x="5402956" y="3267824"/>
            <a:ext cx="1275670" cy="830997"/>
          </a:xfrm>
          <a:prstGeom prst="rect">
            <a:avLst/>
          </a:prstGeom>
          <a:ln w="63500">
            <a:solidFill>
              <a:schemeClr val="accent6">
                <a:satOff val="-16371"/>
                <a:lumOff val="40501"/>
              </a:schemeClr>
            </a:solidFill>
            <a:miter/>
          </a:ln>
          <a:extLst>
            <a:ext uri="{C572A759-6A51-4108-AA02-DFA0A04FC94B}">
              <ma14:wrappingTextBoxFlag xmlns="" xmlns:ma14="http://schemas.microsoft.com/office/mac/drawingml/2011/main" val="1"/>
            </a:ext>
          </a:extLst>
        </p:spPr>
        <p:txBody>
          <a:bodyPr wrap="none" lIns="22860" rIns="22860">
            <a:spAutoFit/>
          </a:bodyPr>
          <a:lstStyle/>
          <a:p>
            <a:pPr algn="ctr" defTabSz="914217" hangingPunct="0">
              <a:defRPr sz="4800" b="1">
                <a:latin typeface="Lato Bold"/>
                <a:ea typeface="Lato Bold"/>
                <a:cs typeface="Lato Bold"/>
                <a:sym typeface="Lato Bold"/>
              </a:defRPr>
            </a:pPr>
            <a:r>
              <a:rPr sz="2400" b="1" kern="0">
                <a:solidFill>
                  <a:srgbClr val="445469"/>
                </a:solidFill>
                <a:latin typeface="Lato Bold"/>
                <a:sym typeface="Lato Bold"/>
              </a:rPr>
              <a:t>Protocol</a:t>
            </a:r>
          </a:p>
          <a:p>
            <a:pPr algn="ctr" defTabSz="914217" hangingPunct="0">
              <a:defRPr sz="4800" b="1">
                <a:latin typeface="Lato Bold"/>
                <a:ea typeface="Lato Bold"/>
                <a:cs typeface="Lato Bold"/>
                <a:sym typeface="Lato Bold"/>
              </a:defRPr>
            </a:pPr>
            <a:r>
              <a:rPr sz="2400" b="1" kern="0">
                <a:solidFill>
                  <a:srgbClr val="445469"/>
                </a:solidFill>
                <a:latin typeface="Lato Bold"/>
                <a:sym typeface="Lato Bold"/>
              </a:rPr>
              <a:t>View</a:t>
            </a:r>
          </a:p>
        </p:txBody>
      </p:sp>
      <p:sp>
        <p:nvSpPr>
          <p:cNvPr id="74" name="Rectangle"/>
          <p:cNvSpPr/>
          <p:nvPr/>
        </p:nvSpPr>
        <p:spPr>
          <a:xfrm>
            <a:off x="373830" y="1312109"/>
            <a:ext cx="3512063" cy="612059"/>
          </a:xfrm>
          <a:prstGeom prst="rect">
            <a:avLst/>
          </a:prstGeom>
          <a:solidFill>
            <a:srgbClr val="1DA185"/>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75" name="Shape"/>
          <p:cNvSpPr/>
          <p:nvPr/>
        </p:nvSpPr>
        <p:spPr>
          <a:xfrm>
            <a:off x="3288323" y="1523056"/>
            <a:ext cx="605470" cy="4279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76" name="Shape"/>
          <p:cNvSpPr/>
          <p:nvPr/>
        </p:nvSpPr>
        <p:spPr>
          <a:xfrm>
            <a:off x="528610" y="1494720"/>
            <a:ext cx="165007" cy="272237"/>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22860" rIns="22860" anchor="ctr"/>
          <a:lstStyle/>
          <a:p>
            <a:pPr defTabSz="914217" hangingPunct="0"/>
            <a:endParaRPr kern="0">
              <a:solidFill>
                <a:srgbClr val="445469"/>
              </a:solidFill>
              <a:latin typeface="Helvetica"/>
              <a:cs typeface="Helvetica"/>
              <a:sym typeface="Helvetica"/>
            </a:endParaRPr>
          </a:p>
        </p:txBody>
      </p:sp>
      <p:sp>
        <p:nvSpPr>
          <p:cNvPr id="77" name="Protocol Interactions"/>
          <p:cNvSpPr/>
          <p:nvPr/>
        </p:nvSpPr>
        <p:spPr>
          <a:xfrm>
            <a:off x="769015" y="1409997"/>
            <a:ext cx="2708993" cy="492482"/>
          </a:xfrm>
          <a:prstGeom prst="rect">
            <a:avLst/>
          </a:prstGeom>
          <a:ln w="12700">
            <a:miter lim="400000"/>
          </a:ln>
          <a:extLst>
            <a:ext uri="{C572A759-6A51-4108-AA02-DFA0A04FC94B}">
              <ma14:wrappingTextBoxFlag xmlns="" xmlns:ma14="http://schemas.microsoft.com/office/mac/drawingml/2011/main" val="1"/>
            </a:ext>
          </a:extLst>
        </p:spPr>
        <p:txBody>
          <a:bodyPr lIns="54855" tIns="54855" rIns="54855" bIns="54855"/>
          <a:lstStyle>
            <a:lvl1pPr>
              <a:lnSpc>
                <a:spcPct val="110000"/>
              </a:lnSpc>
              <a:defRPr sz="4000">
                <a:solidFill>
                  <a:srgbClr val="FFFFFF"/>
                </a:solidFill>
              </a:defRPr>
            </a:lvl1pPr>
          </a:lstStyle>
          <a:p>
            <a:pPr defTabSz="914217" hangingPunct="0"/>
            <a:r>
              <a:rPr sz="2000" kern="0">
                <a:latin typeface="Helvetica"/>
                <a:cs typeface="Helvetica"/>
                <a:sym typeface="Helvetica"/>
              </a:rPr>
              <a:t>Protocol Interactions</a:t>
            </a:r>
          </a:p>
        </p:txBody>
      </p:sp>
      <p:sp>
        <p:nvSpPr>
          <p:cNvPr id="78" name="2"/>
          <p:cNvSpPr/>
          <p:nvPr/>
        </p:nvSpPr>
        <p:spPr>
          <a:xfrm>
            <a:off x="3505240" y="1453370"/>
            <a:ext cx="295523" cy="492482"/>
          </a:xfrm>
          <a:prstGeom prst="rect">
            <a:avLst/>
          </a:prstGeom>
          <a:ln w="12700">
            <a:miter lim="400000"/>
          </a:ln>
          <a:extLst>
            <a:ext uri="{C572A759-6A51-4108-AA02-DFA0A04FC94B}">
              <ma14:wrappingTextBoxFlag xmlns="" xmlns:ma14="http://schemas.microsoft.com/office/mac/drawingml/2011/main" val="1"/>
            </a:ext>
          </a:extLst>
        </p:spPr>
        <p:txBody>
          <a:bodyPr lIns="45711" tIns="45711" rIns="45711" bIns="45711"/>
          <a:lstStyle>
            <a:lvl1pPr algn="r">
              <a:defRPr sz="6400" b="1">
                <a:latin typeface="Arial"/>
                <a:ea typeface="Arial"/>
                <a:cs typeface="Arial"/>
                <a:sym typeface="Arial"/>
              </a:defRPr>
            </a:lvl1pPr>
          </a:lstStyle>
          <a:p>
            <a:pPr defTabSz="914217" hangingPunct="0"/>
            <a:r>
              <a:rPr sz="3200" kern="0">
                <a:solidFill>
                  <a:srgbClr val="445469"/>
                </a:solidFill>
              </a:rPr>
              <a:t>2</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IMING" val="|3|9.5|6.8|9.8|8.8|6.4|4.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Default Theme">
      <a:dk1>
        <a:srgbClr val="445469"/>
      </a:dk1>
      <a:lt1>
        <a:srgbClr val="FFFFFF"/>
      </a:lt1>
      <a:dk2>
        <a:srgbClr val="A7A7A7"/>
      </a:dk2>
      <a:lt2>
        <a:srgbClr val="535353"/>
      </a:lt2>
      <a:accent1>
        <a:srgbClr val="1EA185"/>
      </a:accent1>
      <a:accent2>
        <a:srgbClr val="9BBB5C"/>
      </a:accent2>
      <a:accent3>
        <a:srgbClr val="F29B26"/>
      </a:accent3>
      <a:accent4>
        <a:srgbClr val="BD392F"/>
      </a:accent4>
      <a:accent5>
        <a:srgbClr val="445469"/>
      </a:accent5>
      <a:accent6>
        <a:srgbClr val="262F3B"/>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2591</Words>
  <Application>Microsoft Macintosh PowerPoint</Application>
  <PresentationFormat>宽屏</PresentationFormat>
  <Paragraphs>433</Paragraphs>
  <Slides>33</Slides>
  <Notes>25</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33</vt:i4>
      </vt:variant>
    </vt:vector>
  </HeadingPairs>
  <TitlesOfParts>
    <vt:vector size="50" baseType="lpstr">
      <vt:lpstr>等线</vt:lpstr>
      <vt:lpstr>等线 Light</vt:lpstr>
      <vt:lpstr>微软雅黑</vt:lpstr>
      <vt:lpstr>Lato Bold</vt:lpstr>
      <vt:lpstr>Old Standard TT</vt:lpstr>
      <vt:lpstr>Arial</vt:lpstr>
      <vt:lpstr>Arial</vt:lpstr>
      <vt:lpstr>Bookman Old Style</vt:lpstr>
      <vt:lpstr>Calibri</vt:lpstr>
      <vt:lpstr>Gill Sans MT</vt:lpstr>
      <vt:lpstr>Helvetica</vt:lpstr>
      <vt:lpstr>Palatino Linotype</vt:lpstr>
      <vt:lpstr>Wingdings 2</vt:lpstr>
      <vt:lpstr>Office 主题​​</vt:lpstr>
      <vt:lpstr>Default Theme</vt:lpstr>
      <vt:lpstr>Paperback</vt:lpstr>
      <vt:lpstr>1_Office 主题​​</vt:lpstr>
      <vt:lpstr>network verification</vt:lpstr>
      <vt:lpstr>网络验证概述</vt:lpstr>
      <vt:lpstr>Batfish (NSDI’15 UCLA Microsoft) A General Approach to Network Configuration Analysis </vt:lpstr>
      <vt:lpstr>Batfish (NSDI’15 UCLA Microsoft) A General Approach to Network Configuration Analysis </vt:lpstr>
      <vt:lpstr>Minesweeper (sigcomm’17 Princeton University) A General Approach to Network Configuration Verification </vt:lpstr>
      <vt:lpstr>Minesweeper (sigcomm’17 Princeton University) A General Approach to Network Configuration Verification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Plankton (NSDI’20  University of Illinois at Urbana-Champaign) Scalable network configuration verification through model checking</vt:lpstr>
      <vt:lpstr>Plankton (NSDI’20 University of Illinois at Urbana-Champaign) Scalable network configuration verification through model checking</vt:lpstr>
      <vt:lpstr>Plankton (NSDI’20 University of Illinois at Urbana-Champaign) Scalable network configuration verification through model checking</vt:lpstr>
      <vt:lpstr>Tiramisu (NSDI’20 University of Wisconsin-Madison) Fast Multilayer Network Verification</vt:lpstr>
      <vt:lpstr>Tiramisu (NSDI’20 University of Wisconsin-Madison) Fast Multilayer Network Verification</vt:lpstr>
      <vt:lpstr>sigcomm’16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蔡均瑶</dc:creator>
  <cp:lastModifiedBy>蔡均瑶</cp:lastModifiedBy>
  <cp:revision>346</cp:revision>
  <dcterms:created xsi:type="dcterms:W3CDTF">2020-11-10T03:17:46Z</dcterms:created>
  <dcterms:modified xsi:type="dcterms:W3CDTF">2022-03-03T12:41:08Z</dcterms:modified>
</cp:coreProperties>
</file>