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8"/>
  </p:notesMasterIdLst>
  <p:sldIdLst>
    <p:sldId id="260" r:id="rId2"/>
    <p:sldId id="261" r:id="rId3"/>
    <p:sldId id="322" r:id="rId4"/>
    <p:sldId id="258" r:id="rId5"/>
    <p:sldId id="395" r:id="rId6"/>
    <p:sldId id="396" r:id="rId7"/>
    <p:sldId id="397" r:id="rId8"/>
    <p:sldId id="398" r:id="rId9"/>
    <p:sldId id="399" r:id="rId10"/>
    <p:sldId id="401" r:id="rId11"/>
    <p:sldId id="402" r:id="rId12"/>
    <p:sldId id="403" r:id="rId13"/>
    <p:sldId id="405" r:id="rId14"/>
    <p:sldId id="406" r:id="rId15"/>
    <p:sldId id="408" r:id="rId16"/>
    <p:sldId id="409" r:id="rId17"/>
    <p:sldId id="410" r:id="rId18"/>
    <p:sldId id="411" r:id="rId19"/>
    <p:sldId id="412" r:id="rId20"/>
    <p:sldId id="413" r:id="rId21"/>
    <p:sldId id="414" r:id="rId22"/>
    <p:sldId id="415" r:id="rId23"/>
    <p:sldId id="416" r:id="rId24"/>
    <p:sldId id="417" r:id="rId25"/>
    <p:sldId id="418" r:id="rId26"/>
    <p:sldId id="419" r:id="rId27"/>
    <p:sldId id="420" r:id="rId28"/>
    <p:sldId id="421" r:id="rId29"/>
    <p:sldId id="422" r:id="rId30"/>
    <p:sldId id="423" r:id="rId31"/>
    <p:sldId id="424" r:id="rId32"/>
    <p:sldId id="425" r:id="rId33"/>
    <p:sldId id="426" r:id="rId34"/>
    <p:sldId id="427" r:id="rId35"/>
    <p:sldId id="428" r:id="rId36"/>
    <p:sldId id="429" r:id="rId37"/>
    <p:sldId id="430" r:id="rId38"/>
    <p:sldId id="431" r:id="rId39"/>
    <p:sldId id="432" r:id="rId40"/>
    <p:sldId id="433" r:id="rId41"/>
    <p:sldId id="434" r:id="rId42"/>
    <p:sldId id="435" r:id="rId43"/>
    <p:sldId id="436" r:id="rId44"/>
    <p:sldId id="437" r:id="rId45"/>
    <p:sldId id="438" r:id="rId46"/>
    <p:sldId id="439" r:id="rId47"/>
    <p:sldId id="440" r:id="rId48"/>
    <p:sldId id="441" r:id="rId49"/>
    <p:sldId id="474" r:id="rId50"/>
    <p:sldId id="442" r:id="rId51"/>
    <p:sldId id="443" r:id="rId52"/>
    <p:sldId id="444" r:id="rId53"/>
    <p:sldId id="445" r:id="rId54"/>
    <p:sldId id="446" r:id="rId55"/>
    <p:sldId id="447" r:id="rId56"/>
    <p:sldId id="448" r:id="rId57"/>
    <p:sldId id="449" r:id="rId58"/>
    <p:sldId id="450" r:id="rId59"/>
    <p:sldId id="451" r:id="rId60"/>
    <p:sldId id="452" r:id="rId61"/>
    <p:sldId id="453" r:id="rId62"/>
    <p:sldId id="454" r:id="rId63"/>
    <p:sldId id="455" r:id="rId64"/>
    <p:sldId id="456" r:id="rId65"/>
    <p:sldId id="457" r:id="rId66"/>
    <p:sldId id="458" r:id="rId67"/>
    <p:sldId id="459" r:id="rId68"/>
    <p:sldId id="460" r:id="rId69"/>
    <p:sldId id="461" r:id="rId70"/>
    <p:sldId id="462" r:id="rId71"/>
    <p:sldId id="463" r:id="rId72"/>
    <p:sldId id="464" r:id="rId73"/>
    <p:sldId id="465" r:id="rId74"/>
    <p:sldId id="466" r:id="rId75"/>
    <p:sldId id="475" r:id="rId76"/>
    <p:sldId id="476" r:id="rId77"/>
    <p:sldId id="477" r:id="rId78"/>
    <p:sldId id="478" r:id="rId79"/>
    <p:sldId id="479" r:id="rId80"/>
    <p:sldId id="480" r:id="rId81"/>
    <p:sldId id="467" r:id="rId82"/>
    <p:sldId id="468" r:id="rId83"/>
    <p:sldId id="469" r:id="rId84"/>
    <p:sldId id="470" r:id="rId85"/>
    <p:sldId id="471" r:id="rId86"/>
    <p:sldId id="481" r:id="rId87"/>
    <p:sldId id="482" r:id="rId88"/>
    <p:sldId id="484" r:id="rId89"/>
    <p:sldId id="485" r:id="rId90"/>
    <p:sldId id="483" r:id="rId91"/>
    <p:sldId id="487" r:id="rId92"/>
    <p:sldId id="489" r:id="rId93"/>
    <p:sldId id="490" r:id="rId94"/>
    <p:sldId id="492" r:id="rId95"/>
    <p:sldId id="493" r:id="rId96"/>
    <p:sldId id="494" r:id="rId97"/>
    <p:sldId id="496" r:id="rId98"/>
    <p:sldId id="497" r:id="rId99"/>
    <p:sldId id="498" r:id="rId100"/>
    <p:sldId id="499" r:id="rId101"/>
    <p:sldId id="500" r:id="rId102"/>
    <p:sldId id="502" r:id="rId103"/>
    <p:sldId id="472" r:id="rId104"/>
    <p:sldId id="473" r:id="rId105"/>
    <p:sldId id="503" r:id="rId106"/>
    <p:sldId id="313" r:id="rId107"/>
  </p:sldIdLst>
  <p:sldSz cx="9144000" cy="6858000" type="screen4x3"/>
  <p:notesSz cx="6858000" cy="9144000"/>
  <p:custDataLst>
    <p:tags r:id="rId10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880" userDrawn="1">
          <p15:clr>
            <a:srgbClr val="A4A3A4"/>
          </p15:clr>
        </p15:guide>
        <p15:guide id="3" pos="2120" userDrawn="1">
          <p15:clr>
            <a:srgbClr val="A4A3A4"/>
          </p15:clr>
        </p15:guide>
        <p15:guide id="4" pos="3795" userDrawn="1">
          <p15:clr>
            <a:srgbClr val="A4A3A4"/>
          </p15:clr>
        </p15:guide>
        <p15:guide id="5" orient="horz" pos="2818" userDrawn="1">
          <p15:clr>
            <a:srgbClr val="A4A3A4"/>
          </p15:clr>
        </p15:guide>
        <p15:guide id="6" orient="horz" pos="1094" userDrawn="1">
          <p15:clr>
            <a:srgbClr val="A4A3A4"/>
          </p15:clr>
        </p15:guide>
        <p15:guide id="7" orient="horz" pos="1865" userDrawn="1">
          <p15:clr>
            <a:srgbClr val="A4A3A4"/>
          </p15:clr>
        </p15:guide>
        <p15:guide id="8" orient="horz" pos="2568" userDrawn="1">
          <p15:clr>
            <a:srgbClr val="A4A3A4"/>
          </p15:clr>
        </p15:guide>
        <p15:guide id="9" orient="horz" pos="2750" userDrawn="1">
          <p15:clr>
            <a:srgbClr val="A4A3A4"/>
          </p15:clr>
        </p15:guide>
        <p15:guide id="10" orient="horz" pos="2251"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4D2"/>
    <a:srgbClr val="00B050"/>
    <a:srgbClr val="00D661"/>
    <a:srgbClr val="00863D"/>
    <a:srgbClr val="3FFF96"/>
    <a:srgbClr val="09FF78"/>
    <a:srgbClr val="ED6D70"/>
    <a:srgbClr val="5B9BD5"/>
    <a:srgbClr val="ED7D31"/>
    <a:srgbClr val="21FF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7" d="100"/>
          <a:sy n="87" d="100"/>
        </p:scale>
        <p:origin x="1315" y="77"/>
      </p:cViewPr>
      <p:guideLst>
        <p:guide pos="2880"/>
        <p:guide pos="2120"/>
        <p:guide pos="3795"/>
        <p:guide orient="horz" pos="2818"/>
        <p:guide orient="horz" pos="1094"/>
        <p:guide orient="horz" pos="1865"/>
        <p:guide orient="horz" pos="2568"/>
        <p:guide orient="horz" pos="2750"/>
        <p:guide orient="horz" pos="2251"/>
      </p:guideLst>
    </p:cSldViewPr>
  </p:slideViewPr>
  <p:notesTextViewPr>
    <p:cViewPr>
      <p:scale>
        <a:sx n="1" d="1"/>
        <a:sy n="1" d="1"/>
      </p:scale>
      <p:origin x="0" y="0"/>
    </p:cViewPr>
  </p:notesTextViewPr>
  <p:notesViewPr>
    <p:cSldViewPr snapToGrid="0">
      <p:cViewPr varScale="1">
        <p:scale>
          <a:sx n="84" d="100"/>
          <a:sy n="84" d="100"/>
        </p:scale>
        <p:origin x="3828" y="10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gs" Target="tags/tag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423F9F-904C-4304-8C16-FBC8C541B025}" type="datetimeFigureOut">
              <a:rPr lang="zh-CN" altLang="en-US" smtClean="0"/>
              <a:t>2021/4/10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EAD8C6-B4FD-4464-80BC-ACF626FB369C}" type="slidenum">
              <a:rPr lang="zh-CN" altLang="en-US" smtClean="0"/>
              <a:t>‹#›</a:t>
            </a:fld>
            <a:endParaRPr lang="zh-CN" altLang="en-US"/>
          </a:p>
        </p:txBody>
      </p:sp>
    </p:spTree>
    <p:extLst>
      <p:ext uri="{BB962C8B-B14F-4D97-AF65-F5344CB8AC3E}">
        <p14:creationId xmlns:p14="http://schemas.microsoft.com/office/powerpoint/2010/main" val="1033217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3EAD8C6-B4FD-4464-80BC-ACF626FB369C}" type="slidenum">
              <a:rPr lang="zh-CN" altLang="en-US" smtClean="0"/>
              <a:t>2</a:t>
            </a:fld>
            <a:endParaRPr lang="zh-CN" altLang="en-US"/>
          </a:p>
        </p:txBody>
      </p:sp>
    </p:spTree>
    <p:extLst>
      <p:ext uri="{BB962C8B-B14F-4D97-AF65-F5344CB8AC3E}">
        <p14:creationId xmlns:p14="http://schemas.microsoft.com/office/powerpoint/2010/main" val="2413154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F278B8-C99B-453D-93AD-A061DD390242}" type="slidenum">
              <a:rPr lang="zh-CN" altLang="en-US" smtClean="0"/>
              <a:t>106</a:t>
            </a:fld>
            <a:endParaRPr lang="zh-CN" altLang="en-US"/>
          </a:p>
        </p:txBody>
      </p:sp>
    </p:spTree>
    <p:extLst>
      <p:ext uri="{BB962C8B-B14F-4D97-AF65-F5344CB8AC3E}">
        <p14:creationId xmlns:p14="http://schemas.microsoft.com/office/powerpoint/2010/main" val="645027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3110815"/>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4C5ADEF-73A1-434D-A2DD-5D382E40FB9F}" type="datetimeFigureOut">
              <a:rPr lang="zh-CN" altLang="en-US" smtClean="0"/>
              <a:t>2021/4/10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2E429D-D2D3-4C53-9B61-DA67DF3629EA}" type="slidenum">
              <a:rPr lang="zh-CN" altLang="en-US" smtClean="0"/>
              <a:t>‹#›</a:t>
            </a:fld>
            <a:endParaRPr lang="zh-CN" altLang="en-US"/>
          </a:p>
        </p:txBody>
      </p:sp>
    </p:spTree>
    <p:extLst>
      <p:ext uri="{BB962C8B-B14F-4D97-AF65-F5344CB8AC3E}">
        <p14:creationId xmlns:p14="http://schemas.microsoft.com/office/powerpoint/2010/main" val="2503701704"/>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2"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4C5ADEF-73A1-434D-A2DD-5D382E40FB9F}" type="datetimeFigureOut">
              <a:rPr lang="zh-CN" altLang="en-US" smtClean="0"/>
              <a:t>2021/4/10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2E429D-D2D3-4C53-9B61-DA67DF3629EA}" type="slidenum">
              <a:rPr lang="zh-CN" altLang="en-US" smtClean="0"/>
              <a:t>‹#›</a:t>
            </a:fld>
            <a:endParaRPr lang="zh-CN" altLang="en-US"/>
          </a:p>
        </p:txBody>
      </p:sp>
    </p:spTree>
    <p:extLst>
      <p:ext uri="{BB962C8B-B14F-4D97-AF65-F5344CB8AC3E}">
        <p14:creationId xmlns:p14="http://schemas.microsoft.com/office/powerpoint/2010/main" val="80058956"/>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4C5ADEF-73A1-434D-A2DD-5D382E40FB9F}" type="datetimeFigureOut">
              <a:rPr lang="zh-CN" altLang="en-US" smtClean="0"/>
              <a:t>2021/4/10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2E429D-D2D3-4C53-9B61-DA67DF3629EA}" type="slidenum">
              <a:rPr lang="zh-CN" altLang="en-US" smtClean="0"/>
              <a:t>‹#›</a:t>
            </a:fld>
            <a:endParaRPr lang="zh-CN" altLang="en-US"/>
          </a:p>
        </p:txBody>
      </p:sp>
    </p:spTree>
    <p:extLst>
      <p:ext uri="{BB962C8B-B14F-4D97-AF65-F5344CB8AC3E}">
        <p14:creationId xmlns:p14="http://schemas.microsoft.com/office/powerpoint/2010/main" val="1753906524"/>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3"/>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8"/>
            <a:ext cx="78867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E4C5ADEF-73A1-434D-A2DD-5D382E40FB9F}" type="datetimeFigureOut">
              <a:rPr lang="zh-CN" altLang="en-US" smtClean="0"/>
              <a:t>2021/4/10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2E429D-D2D3-4C53-9B61-DA67DF3629EA}" type="slidenum">
              <a:rPr lang="zh-CN" altLang="en-US" smtClean="0"/>
              <a:t>‹#›</a:t>
            </a:fld>
            <a:endParaRPr lang="zh-CN" altLang="en-US"/>
          </a:p>
        </p:txBody>
      </p:sp>
    </p:spTree>
    <p:extLst>
      <p:ext uri="{BB962C8B-B14F-4D97-AF65-F5344CB8AC3E}">
        <p14:creationId xmlns:p14="http://schemas.microsoft.com/office/powerpoint/2010/main" val="3457107920"/>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E4C5ADEF-73A1-434D-A2DD-5D382E40FB9F}" type="datetimeFigureOut">
              <a:rPr lang="zh-CN" altLang="en-US" smtClean="0"/>
              <a:t>2021/4/10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F2E429D-D2D3-4C53-9B61-DA67DF3629EA}" type="slidenum">
              <a:rPr lang="zh-CN" altLang="en-US" smtClean="0"/>
              <a:t>‹#›</a:t>
            </a:fld>
            <a:endParaRPr lang="zh-CN" altLang="en-US"/>
          </a:p>
        </p:txBody>
      </p:sp>
    </p:spTree>
    <p:extLst>
      <p:ext uri="{BB962C8B-B14F-4D97-AF65-F5344CB8AC3E}">
        <p14:creationId xmlns:p14="http://schemas.microsoft.com/office/powerpoint/2010/main" val="903763336"/>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9"/>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2" y="1681163"/>
            <a:ext cx="3887391"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2"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E4C5ADEF-73A1-434D-A2DD-5D382E40FB9F}" type="datetimeFigureOut">
              <a:rPr lang="zh-CN" altLang="en-US" smtClean="0"/>
              <a:t>2021/4/10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F2E429D-D2D3-4C53-9B61-DA67DF3629EA}" type="slidenum">
              <a:rPr lang="zh-CN" altLang="en-US" smtClean="0"/>
              <a:t>‹#›</a:t>
            </a:fld>
            <a:endParaRPr lang="zh-CN" altLang="en-US"/>
          </a:p>
        </p:txBody>
      </p:sp>
    </p:spTree>
    <p:extLst>
      <p:ext uri="{BB962C8B-B14F-4D97-AF65-F5344CB8AC3E}">
        <p14:creationId xmlns:p14="http://schemas.microsoft.com/office/powerpoint/2010/main" val="2581333620"/>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4C5ADEF-73A1-434D-A2DD-5D382E40FB9F}" type="datetimeFigureOut">
              <a:rPr lang="zh-CN" altLang="en-US" smtClean="0"/>
              <a:t>2021/4/10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F2E429D-D2D3-4C53-9B61-DA67DF3629EA}" type="slidenum">
              <a:rPr lang="zh-CN" altLang="en-US" smtClean="0"/>
              <a:t>‹#›</a:t>
            </a:fld>
            <a:endParaRPr lang="zh-CN" altLang="en-US"/>
          </a:p>
        </p:txBody>
      </p:sp>
    </p:spTree>
    <p:extLst>
      <p:ext uri="{BB962C8B-B14F-4D97-AF65-F5344CB8AC3E}">
        <p14:creationId xmlns:p14="http://schemas.microsoft.com/office/powerpoint/2010/main" val="821943400"/>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userDrawn="1"/>
        </p:nvSpPr>
        <p:spPr>
          <a:xfrm>
            <a:off x="7960408" y="6354120"/>
            <a:ext cx="1183592" cy="4975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    </a:t>
            </a:r>
            <a:fld id="{BF2E429D-D2D3-4C53-9B61-DA67DF3629EA}" type="slidenum">
              <a:rPr lang="zh-CN" altLang="en-US" sz="1400" smtClean="0"/>
              <a:pPr algn="ctr"/>
              <a:t>‹#›</a:t>
            </a:fld>
            <a:endParaRPr lang="zh-CN" altLang="en-US" sz="1400" dirty="0"/>
          </a:p>
        </p:txBody>
      </p:sp>
      <p:grpSp>
        <p:nvGrpSpPr>
          <p:cNvPr id="9" name="组合 8"/>
          <p:cNvGrpSpPr/>
          <p:nvPr userDrawn="1"/>
        </p:nvGrpSpPr>
        <p:grpSpPr>
          <a:xfrm>
            <a:off x="0" y="6347770"/>
            <a:ext cx="9144000" cy="510230"/>
            <a:chOff x="0" y="6227121"/>
            <a:chExt cx="12192000" cy="510230"/>
          </a:xfrm>
        </p:grpSpPr>
        <p:sp>
          <p:nvSpPr>
            <p:cNvPr id="2" name="矩形 1"/>
            <p:cNvSpPr/>
            <p:nvPr userDrawn="1"/>
          </p:nvSpPr>
          <p:spPr>
            <a:xfrm>
              <a:off x="0" y="6227121"/>
              <a:ext cx="10613875" cy="5102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4" name="矩形 3"/>
            <p:cNvSpPr/>
            <p:nvPr userDrawn="1"/>
          </p:nvSpPr>
          <p:spPr>
            <a:xfrm>
              <a:off x="9547677" y="6233471"/>
              <a:ext cx="2644323" cy="49753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10" name="文本框 9"/>
          <p:cNvSpPr txBox="1"/>
          <p:nvPr userDrawn="1"/>
        </p:nvSpPr>
        <p:spPr>
          <a:xfrm>
            <a:off x="70702" y="6418219"/>
            <a:ext cx="4645058" cy="369332"/>
          </a:xfrm>
          <a:prstGeom prst="rect">
            <a:avLst/>
          </a:prstGeom>
          <a:noFill/>
        </p:spPr>
        <p:txBody>
          <a:bodyPr wrap="square" rtlCol="0">
            <a:spAutoFit/>
          </a:bodyPr>
          <a:lstStyle/>
          <a:p>
            <a:r>
              <a:rPr lang="zh-CN" altLang="en-US" sz="1800" dirty="0">
                <a:solidFill>
                  <a:schemeClr val="bg1"/>
                </a:solidFill>
                <a:latin typeface="微软雅黑" panose="020B0503020204020204" pitchFamily="34" charset="-122"/>
                <a:ea typeface="微软雅黑" panose="020B0503020204020204" pitchFamily="34" charset="-122"/>
              </a:rPr>
              <a:t>中国矿业大学计算机科学与技术学院</a:t>
            </a:r>
          </a:p>
        </p:txBody>
      </p:sp>
    </p:spTree>
    <p:extLst>
      <p:ext uri="{BB962C8B-B14F-4D97-AF65-F5344CB8AC3E}">
        <p14:creationId xmlns:p14="http://schemas.microsoft.com/office/powerpoint/2010/main" val="601202214"/>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391" y="987430"/>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E4C5ADEF-73A1-434D-A2DD-5D382E40FB9F}" type="datetimeFigureOut">
              <a:rPr lang="zh-CN" altLang="en-US" smtClean="0"/>
              <a:t>2021/4/10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F2E429D-D2D3-4C53-9B61-DA67DF3629EA}" type="slidenum">
              <a:rPr lang="zh-CN" altLang="en-US" smtClean="0"/>
              <a:t>‹#›</a:t>
            </a:fld>
            <a:endParaRPr lang="zh-CN" altLang="en-US"/>
          </a:p>
        </p:txBody>
      </p:sp>
    </p:spTree>
    <p:extLst>
      <p:ext uri="{BB962C8B-B14F-4D97-AF65-F5344CB8AC3E}">
        <p14:creationId xmlns:p14="http://schemas.microsoft.com/office/powerpoint/2010/main" val="2148460995"/>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391" y="987430"/>
            <a:ext cx="462915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zh-CN" altLang="en-US"/>
              <a:t>单击图标添加图片</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E4C5ADEF-73A1-434D-A2DD-5D382E40FB9F}" type="datetimeFigureOut">
              <a:rPr lang="zh-CN" altLang="en-US" smtClean="0"/>
              <a:t>2021/4/10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F2E429D-D2D3-4C53-9B61-DA67DF3629EA}" type="slidenum">
              <a:rPr lang="zh-CN" altLang="en-US" smtClean="0"/>
              <a:t>‹#›</a:t>
            </a:fld>
            <a:endParaRPr lang="zh-CN" altLang="en-US"/>
          </a:p>
        </p:txBody>
      </p:sp>
    </p:spTree>
    <p:extLst>
      <p:ext uri="{BB962C8B-B14F-4D97-AF65-F5344CB8AC3E}">
        <p14:creationId xmlns:p14="http://schemas.microsoft.com/office/powerpoint/2010/main" val="4107738249"/>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5"/>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C5ADEF-73A1-434D-A2DD-5D382E40FB9F}" type="datetimeFigureOut">
              <a:rPr lang="zh-CN" altLang="en-US" smtClean="0"/>
              <a:t>2021/4/10</a:t>
            </a:fld>
            <a:endParaRPr lang="zh-CN" altLang="en-US"/>
          </a:p>
        </p:txBody>
      </p:sp>
      <p:sp>
        <p:nvSpPr>
          <p:cNvPr id="5" name="页脚占位符 4"/>
          <p:cNvSpPr>
            <a:spLocks noGrp="1"/>
          </p:cNvSpPr>
          <p:nvPr>
            <p:ph type="ftr" sz="quarter" idx="3"/>
          </p:nvPr>
        </p:nvSpPr>
        <p:spPr>
          <a:xfrm>
            <a:off x="3028950" y="6356355"/>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5"/>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2E429D-D2D3-4C53-9B61-DA67DF3629EA}" type="slidenum">
              <a:rPr lang="zh-CN" altLang="en-US" smtClean="0"/>
              <a:t>‹#›</a:t>
            </a:fld>
            <a:endParaRPr lang="zh-CN" altLang="en-US"/>
          </a:p>
        </p:txBody>
      </p:sp>
    </p:spTree>
    <p:extLst>
      <p:ext uri="{BB962C8B-B14F-4D97-AF65-F5344CB8AC3E}">
        <p14:creationId xmlns:p14="http://schemas.microsoft.com/office/powerpoint/2010/main" val="5637533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notesSlide" Target="../notesSlides/notesSlide2.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slideLayout" Target="../slideLayouts/slideLayout7.xml"/><Relationship Id="rId5" Type="http://schemas.openxmlformats.org/officeDocument/2006/relationships/tags" Target="../tags/tag6.xml"/><Relationship Id="rId4" Type="http://schemas.openxmlformats.org/officeDocument/2006/relationships/tags" Target="../tags/tag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7.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8.emf"/></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14.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15.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16.e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17.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18.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19.e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20.w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image" Target="../media/image21.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12.vml"/><Relationship Id="rId4" Type="http://schemas.openxmlformats.org/officeDocument/2006/relationships/image" Target="../media/image22.e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13.vml"/><Relationship Id="rId4" Type="http://schemas.openxmlformats.org/officeDocument/2006/relationships/image" Target="../media/image22.e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14.vml"/><Relationship Id="rId4" Type="http://schemas.openxmlformats.org/officeDocument/2006/relationships/image" Target="../media/image23.e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15.vml"/><Relationship Id="rId4" Type="http://schemas.openxmlformats.org/officeDocument/2006/relationships/image" Target="../media/image24.e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16.vml"/><Relationship Id="rId4" Type="http://schemas.openxmlformats.org/officeDocument/2006/relationships/image" Target="../media/image25.emf"/></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156493" y="325586"/>
            <a:ext cx="4703763" cy="1358900"/>
            <a:chOff x="3690938" y="1630363"/>
            <a:chExt cx="4703762" cy="1358900"/>
          </a:xfrm>
          <a:effectLst>
            <a:outerShdw blurRad="50800" dist="38100" dir="5400000" algn="t" rotWithShape="0">
              <a:prstClr val="black">
                <a:alpha val="40000"/>
              </a:prstClr>
            </a:outerShdw>
          </a:effectLst>
        </p:grpSpPr>
        <p:sp>
          <p:nvSpPr>
            <p:cNvPr id="4" name="Freeform 12"/>
            <p:cNvSpPr>
              <a:spLocks noEditPoints="1"/>
            </p:cNvSpPr>
            <p:nvPr/>
          </p:nvSpPr>
          <p:spPr bwMode="auto">
            <a:xfrm>
              <a:off x="3690938" y="1630363"/>
              <a:ext cx="2382837" cy="1358900"/>
            </a:xfrm>
            <a:custGeom>
              <a:avLst/>
              <a:gdLst>
                <a:gd name="T0" fmla="*/ 15 w 393"/>
                <a:gd name="T1" fmla="*/ 184 h 223"/>
                <a:gd name="T2" fmla="*/ 23 w 393"/>
                <a:gd name="T3" fmla="*/ 168 h 223"/>
                <a:gd name="T4" fmla="*/ 27 w 393"/>
                <a:gd name="T5" fmla="*/ 168 h 223"/>
                <a:gd name="T6" fmla="*/ 13 w 393"/>
                <a:gd name="T7" fmla="*/ 188 h 223"/>
                <a:gd name="T8" fmla="*/ 51 w 393"/>
                <a:gd name="T9" fmla="*/ 191 h 223"/>
                <a:gd name="T10" fmla="*/ 109 w 393"/>
                <a:gd name="T11" fmla="*/ 200 h 223"/>
                <a:gd name="T12" fmla="*/ 111 w 393"/>
                <a:gd name="T13" fmla="*/ 157 h 223"/>
                <a:gd name="T14" fmla="*/ 156 w 393"/>
                <a:gd name="T15" fmla="*/ 215 h 223"/>
                <a:gd name="T16" fmla="*/ 147 w 393"/>
                <a:gd name="T17" fmla="*/ 200 h 223"/>
                <a:gd name="T18" fmla="*/ 148 w 393"/>
                <a:gd name="T19" fmla="*/ 197 h 223"/>
                <a:gd name="T20" fmla="*/ 157 w 393"/>
                <a:gd name="T21" fmla="*/ 218 h 223"/>
                <a:gd name="T22" fmla="*/ 159 w 393"/>
                <a:gd name="T23" fmla="*/ 217 h 223"/>
                <a:gd name="T24" fmla="*/ 114 w 393"/>
                <a:gd name="T25" fmla="*/ 152 h 223"/>
                <a:gd name="T26" fmla="*/ 207 w 393"/>
                <a:gd name="T27" fmla="*/ 185 h 223"/>
                <a:gd name="T28" fmla="*/ 351 w 393"/>
                <a:gd name="T29" fmla="*/ 178 h 223"/>
                <a:gd name="T30" fmla="*/ 387 w 393"/>
                <a:gd name="T31" fmla="*/ 197 h 223"/>
                <a:gd name="T32" fmla="*/ 379 w 393"/>
                <a:gd name="T33" fmla="*/ 198 h 223"/>
                <a:gd name="T34" fmla="*/ 385 w 393"/>
                <a:gd name="T35" fmla="*/ 204 h 223"/>
                <a:gd name="T36" fmla="*/ 359 w 393"/>
                <a:gd name="T37" fmla="*/ 169 h 223"/>
                <a:gd name="T38" fmla="*/ 385 w 393"/>
                <a:gd name="T39" fmla="*/ 81 h 223"/>
                <a:gd name="T40" fmla="*/ 371 w 393"/>
                <a:gd name="T41" fmla="*/ 55 h 223"/>
                <a:gd name="T42" fmla="*/ 363 w 393"/>
                <a:gd name="T43" fmla="*/ 11 h 223"/>
                <a:gd name="T44" fmla="*/ 377 w 393"/>
                <a:gd name="T45" fmla="*/ 23 h 223"/>
                <a:gd name="T46" fmla="*/ 377 w 393"/>
                <a:gd name="T47" fmla="*/ 27 h 223"/>
                <a:gd name="T48" fmla="*/ 360 w 393"/>
                <a:gd name="T49" fmla="*/ 8 h 223"/>
                <a:gd name="T50" fmla="*/ 348 w 393"/>
                <a:gd name="T51" fmla="*/ 46 h 223"/>
                <a:gd name="T52" fmla="*/ 330 w 393"/>
                <a:gd name="T53" fmla="*/ 94 h 223"/>
                <a:gd name="T54" fmla="*/ 354 w 393"/>
                <a:gd name="T55" fmla="*/ 95 h 223"/>
                <a:gd name="T56" fmla="*/ 354 w 393"/>
                <a:gd name="T57" fmla="*/ 97 h 223"/>
                <a:gd name="T58" fmla="*/ 326 w 393"/>
                <a:gd name="T59" fmla="*/ 139 h 223"/>
                <a:gd name="T60" fmla="*/ 282 w 393"/>
                <a:gd name="T61" fmla="*/ 113 h 223"/>
                <a:gd name="T62" fmla="*/ 298 w 393"/>
                <a:gd name="T63" fmla="*/ 116 h 223"/>
                <a:gd name="T64" fmla="*/ 300 w 393"/>
                <a:gd name="T65" fmla="*/ 119 h 223"/>
                <a:gd name="T66" fmla="*/ 278 w 393"/>
                <a:gd name="T67" fmla="*/ 113 h 223"/>
                <a:gd name="T68" fmla="*/ 327 w 393"/>
                <a:gd name="T69" fmla="*/ 142 h 223"/>
                <a:gd name="T70" fmla="*/ 307 w 393"/>
                <a:gd name="T71" fmla="*/ 163 h 223"/>
                <a:gd name="T72" fmla="*/ 136 w 393"/>
                <a:gd name="T73" fmla="*/ 116 h 223"/>
                <a:gd name="T74" fmla="*/ 53 w 393"/>
                <a:gd name="T75" fmla="*/ 167 h 223"/>
                <a:gd name="T76" fmla="*/ 368 w 393"/>
                <a:gd name="T77" fmla="*/ 58 h 223"/>
                <a:gd name="T78" fmla="*/ 382 w 393"/>
                <a:gd name="T79" fmla="*/ 82 h 223"/>
                <a:gd name="T80" fmla="*/ 248 w 393"/>
                <a:gd name="T81" fmla="*/ 213 h 223"/>
                <a:gd name="T82" fmla="*/ 226 w 393"/>
                <a:gd name="T83" fmla="*/ 154 h 223"/>
                <a:gd name="T84" fmla="*/ 249 w 393"/>
                <a:gd name="T85" fmla="*/ 162 h 223"/>
                <a:gd name="T86" fmla="*/ 237 w 393"/>
                <a:gd name="T87" fmla="*/ 173 h 223"/>
                <a:gd name="T88" fmla="*/ 233 w 393"/>
                <a:gd name="T89" fmla="*/ 172 h 223"/>
                <a:gd name="T90" fmla="*/ 323 w 393"/>
                <a:gd name="T91" fmla="*/ 164 h 223"/>
                <a:gd name="T92" fmla="*/ 354 w 393"/>
                <a:gd name="T93" fmla="*/ 79 h 223"/>
                <a:gd name="T94" fmla="*/ 345 w 393"/>
                <a:gd name="T95" fmla="*/ 79 h 223"/>
                <a:gd name="T96" fmla="*/ 348 w 393"/>
                <a:gd name="T97" fmla="*/ 87 h 223"/>
                <a:gd name="T98" fmla="*/ 320 w 393"/>
                <a:gd name="T99" fmla="*/ 70 h 223"/>
                <a:gd name="T100" fmla="*/ 366 w 393"/>
                <a:gd name="T101" fmla="*/ 56 h 223"/>
                <a:gd name="T102" fmla="*/ 308 w 393"/>
                <a:gd name="T103" fmla="*/ 166 h 223"/>
                <a:gd name="T104" fmla="*/ 250 w 393"/>
                <a:gd name="T105" fmla="*/ 182 h 223"/>
                <a:gd name="T106" fmla="*/ 250 w 393"/>
                <a:gd name="T107" fmla="*/ 158 h 223"/>
                <a:gd name="T108" fmla="*/ 206 w 393"/>
                <a:gd name="T109" fmla="*/ 174 h 223"/>
                <a:gd name="T110" fmla="*/ 86 w 393"/>
                <a:gd name="T111" fmla="*/ 194 h 223"/>
                <a:gd name="T112" fmla="*/ 89 w 393"/>
                <a:gd name="T113" fmla="*/ 189 h 223"/>
                <a:gd name="T114" fmla="*/ 96 w 393"/>
                <a:gd name="T115" fmla="*/ 210 h 223"/>
                <a:gd name="T116" fmla="*/ 96 w 393"/>
                <a:gd name="T117" fmla="*/ 211 h 223"/>
                <a:gd name="T118" fmla="*/ 61 w 393"/>
                <a:gd name="T119" fmla="*/ 201 h 223"/>
                <a:gd name="T120" fmla="*/ 136 w 393"/>
                <a:gd name="T121" fmla="*/ 12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93" h="223">
                  <a:moveTo>
                    <a:pt x="53" y="167"/>
                  </a:moveTo>
                  <a:cubicBezTo>
                    <a:pt x="46" y="180"/>
                    <a:pt x="31" y="194"/>
                    <a:pt x="15" y="184"/>
                  </a:cubicBezTo>
                  <a:cubicBezTo>
                    <a:pt x="9" y="180"/>
                    <a:pt x="6" y="173"/>
                    <a:pt x="9" y="166"/>
                  </a:cubicBezTo>
                  <a:cubicBezTo>
                    <a:pt x="15" y="155"/>
                    <a:pt x="27" y="163"/>
                    <a:pt x="23" y="168"/>
                  </a:cubicBezTo>
                  <a:cubicBezTo>
                    <a:pt x="21" y="169"/>
                    <a:pt x="18" y="166"/>
                    <a:pt x="18" y="165"/>
                  </a:cubicBezTo>
                  <a:cubicBezTo>
                    <a:pt x="17" y="172"/>
                    <a:pt x="25" y="174"/>
                    <a:pt x="27" y="168"/>
                  </a:cubicBezTo>
                  <a:cubicBezTo>
                    <a:pt x="30" y="160"/>
                    <a:pt x="20" y="154"/>
                    <a:pt x="13" y="158"/>
                  </a:cubicBezTo>
                  <a:cubicBezTo>
                    <a:pt x="0" y="164"/>
                    <a:pt x="3" y="181"/>
                    <a:pt x="13" y="188"/>
                  </a:cubicBezTo>
                  <a:cubicBezTo>
                    <a:pt x="27" y="196"/>
                    <a:pt x="41" y="191"/>
                    <a:pt x="50" y="180"/>
                  </a:cubicBezTo>
                  <a:cubicBezTo>
                    <a:pt x="50" y="183"/>
                    <a:pt x="50" y="187"/>
                    <a:pt x="51" y="191"/>
                  </a:cubicBezTo>
                  <a:cubicBezTo>
                    <a:pt x="55" y="204"/>
                    <a:pt x="65" y="213"/>
                    <a:pt x="75" y="216"/>
                  </a:cubicBezTo>
                  <a:cubicBezTo>
                    <a:pt x="89" y="220"/>
                    <a:pt x="105" y="214"/>
                    <a:pt x="109" y="200"/>
                  </a:cubicBezTo>
                  <a:cubicBezTo>
                    <a:pt x="113" y="188"/>
                    <a:pt x="108" y="172"/>
                    <a:pt x="90" y="173"/>
                  </a:cubicBezTo>
                  <a:cubicBezTo>
                    <a:pt x="95" y="166"/>
                    <a:pt x="103" y="160"/>
                    <a:pt x="111" y="157"/>
                  </a:cubicBezTo>
                  <a:cubicBezTo>
                    <a:pt x="129" y="152"/>
                    <a:pt x="150" y="159"/>
                    <a:pt x="161" y="173"/>
                  </a:cubicBezTo>
                  <a:cubicBezTo>
                    <a:pt x="171" y="186"/>
                    <a:pt x="173" y="207"/>
                    <a:pt x="156" y="215"/>
                  </a:cubicBezTo>
                  <a:cubicBezTo>
                    <a:pt x="149" y="217"/>
                    <a:pt x="142" y="215"/>
                    <a:pt x="139" y="210"/>
                  </a:cubicBezTo>
                  <a:cubicBezTo>
                    <a:pt x="133" y="199"/>
                    <a:pt x="146" y="194"/>
                    <a:pt x="147" y="200"/>
                  </a:cubicBezTo>
                  <a:cubicBezTo>
                    <a:pt x="147" y="202"/>
                    <a:pt x="143" y="203"/>
                    <a:pt x="142" y="202"/>
                  </a:cubicBezTo>
                  <a:cubicBezTo>
                    <a:pt x="147" y="207"/>
                    <a:pt x="152" y="201"/>
                    <a:pt x="148" y="197"/>
                  </a:cubicBezTo>
                  <a:cubicBezTo>
                    <a:pt x="143" y="191"/>
                    <a:pt x="135" y="197"/>
                    <a:pt x="134" y="203"/>
                  </a:cubicBezTo>
                  <a:cubicBezTo>
                    <a:pt x="131" y="216"/>
                    <a:pt x="147" y="223"/>
                    <a:pt x="157" y="218"/>
                  </a:cubicBezTo>
                  <a:cubicBezTo>
                    <a:pt x="157" y="218"/>
                    <a:pt x="159" y="217"/>
                    <a:pt x="159" y="217"/>
                  </a:cubicBezTo>
                  <a:cubicBezTo>
                    <a:pt x="159" y="217"/>
                    <a:pt x="159" y="217"/>
                    <a:pt x="159" y="217"/>
                  </a:cubicBezTo>
                  <a:cubicBezTo>
                    <a:pt x="176" y="206"/>
                    <a:pt x="175" y="185"/>
                    <a:pt x="165" y="172"/>
                  </a:cubicBezTo>
                  <a:cubicBezTo>
                    <a:pt x="154" y="157"/>
                    <a:pt x="133" y="148"/>
                    <a:pt x="114" y="152"/>
                  </a:cubicBezTo>
                  <a:cubicBezTo>
                    <a:pt x="116" y="152"/>
                    <a:pt x="118" y="151"/>
                    <a:pt x="119" y="150"/>
                  </a:cubicBezTo>
                  <a:cubicBezTo>
                    <a:pt x="175" y="132"/>
                    <a:pt x="199" y="163"/>
                    <a:pt x="207" y="185"/>
                  </a:cubicBezTo>
                  <a:cubicBezTo>
                    <a:pt x="211" y="205"/>
                    <a:pt x="228" y="216"/>
                    <a:pt x="247" y="217"/>
                  </a:cubicBezTo>
                  <a:cubicBezTo>
                    <a:pt x="285" y="219"/>
                    <a:pt x="323" y="204"/>
                    <a:pt x="351" y="178"/>
                  </a:cubicBezTo>
                  <a:cubicBezTo>
                    <a:pt x="345" y="194"/>
                    <a:pt x="349" y="214"/>
                    <a:pt x="370" y="217"/>
                  </a:cubicBezTo>
                  <a:cubicBezTo>
                    <a:pt x="380" y="219"/>
                    <a:pt x="393" y="208"/>
                    <a:pt x="387" y="197"/>
                  </a:cubicBezTo>
                  <a:cubicBezTo>
                    <a:pt x="385" y="192"/>
                    <a:pt x="376" y="189"/>
                    <a:pt x="372" y="195"/>
                  </a:cubicBezTo>
                  <a:cubicBezTo>
                    <a:pt x="370" y="200"/>
                    <a:pt x="376" y="204"/>
                    <a:pt x="379" y="198"/>
                  </a:cubicBezTo>
                  <a:cubicBezTo>
                    <a:pt x="379" y="199"/>
                    <a:pt x="375" y="200"/>
                    <a:pt x="374" y="198"/>
                  </a:cubicBezTo>
                  <a:cubicBezTo>
                    <a:pt x="374" y="192"/>
                    <a:pt x="387" y="193"/>
                    <a:pt x="385" y="204"/>
                  </a:cubicBezTo>
                  <a:cubicBezTo>
                    <a:pt x="383" y="211"/>
                    <a:pt x="377" y="214"/>
                    <a:pt x="370" y="214"/>
                  </a:cubicBezTo>
                  <a:cubicBezTo>
                    <a:pt x="348" y="210"/>
                    <a:pt x="349" y="184"/>
                    <a:pt x="359" y="169"/>
                  </a:cubicBezTo>
                  <a:cubicBezTo>
                    <a:pt x="360" y="168"/>
                    <a:pt x="361" y="167"/>
                    <a:pt x="362" y="166"/>
                  </a:cubicBezTo>
                  <a:cubicBezTo>
                    <a:pt x="382" y="142"/>
                    <a:pt x="392" y="109"/>
                    <a:pt x="385" y="81"/>
                  </a:cubicBezTo>
                  <a:cubicBezTo>
                    <a:pt x="383" y="71"/>
                    <a:pt x="378" y="62"/>
                    <a:pt x="371" y="55"/>
                  </a:cubicBezTo>
                  <a:cubicBezTo>
                    <a:pt x="371" y="55"/>
                    <a:pt x="371" y="55"/>
                    <a:pt x="371" y="55"/>
                  </a:cubicBezTo>
                  <a:cubicBezTo>
                    <a:pt x="367" y="51"/>
                    <a:pt x="364" y="48"/>
                    <a:pt x="361" y="43"/>
                  </a:cubicBezTo>
                  <a:cubicBezTo>
                    <a:pt x="354" y="33"/>
                    <a:pt x="355" y="21"/>
                    <a:pt x="363" y="11"/>
                  </a:cubicBezTo>
                  <a:cubicBezTo>
                    <a:pt x="369" y="7"/>
                    <a:pt x="376" y="6"/>
                    <a:pt x="382" y="10"/>
                  </a:cubicBezTo>
                  <a:cubicBezTo>
                    <a:pt x="391" y="19"/>
                    <a:pt x="380" y="29"/>
                    <a:pt x="377" y="23"/>
                  </a:cubicBezTo>
                  <a:cubicBezTo>
                    <a:pt x="376" y="21"/>
                    <a:pt x="380" y="19"/>
                    <a:pt x="381" y="20"/>
                  </a:cubicBezTo>
                  <a:cubicBezTo>
                    <a:pt x="375" y="16"/>
                    <a:pt x="371" y="24"/>
                    <a:pt x="377" y="27"/>
                  </a:cubicBezTo>
                  <a:cubicBezTo>
                    <a:pt x="384" y="30"/>
                    <a:pt x="390" y="22"/>
                    <a:pt x="389" y="16"/>
                  </a:cubicBezTo>
                  <a:cubicBezTo>
                    <a:pt x="387" y="1"/>
                    <a:pt x="369" y="0"/>
                    <a:pt x="360" y="8"/>
                  </a:cubicBezTo>
                  <a:cubicBezTo>
                    <a:pt x="348" y="21"/>
                    <a:pt x="350" y="36"/>
                    <a:pt x="359" y="48"/>
                  </a:cubicBezTo>
                  <a:cubicBezTo>
                    <a:pt x="356" y="47"/>
                    <a:pt x="352" y="46"/>
                    <a:pt x="348" y="46"/>
                  </a:cubicBezTo>
                  <a:cubicBezTo>
                    <a:pt x="330" y="45"/>
                    <a:pt x="317" y="56"/>
                    <a:pt x="316" y="71"/>
                  </a:cubicBezTo>
                  <a:cubicBezTo>
                    <a:pt x="316" y="82"/>
                    <a:pt x="321" y="89"/>
                    <a:pt x="330" y="94"/>
                  </a:cubicBezTo>
                  <a:cubicBezTo>
                    <a:pt x="340" y="99"/>
                    <a:pt x="348" y="94"/>
                    <a:pt x="352" y="88"/>
                  </a:cubicBezTo>
                  <a:cubicBezTo>
                    <a:pt x="353" y="90"/>
                    <a:pt x="353" y="92"/>
                    <a:pt x="354" y="95"/>
                  </a:cubicBezTo>
                  <a:cubicBezTo>
                    <a:pt x="354" y="95"/>
                    <a:pt x="354" y="95"/>
                    <a:pt x="354" y="95"/>
                  </a:cubicBezTo>
                  <a:cubicBezTo>
                    <a:pt x="354" y="97"/>
                    <a:pt x="354" y="97"/>
                    <a:pt x="354" y="97"/>
                  </a:cubicBezTo>
                  <a:cubicBezTo>
                    <a:pt x="354" y="97"/>
                    <a:pt x="354" y="97"/>
                    <a:pt x="354" y="97"/>
                  </a:cubicBezTo>
                  <a:cubicBezTo>
                    <a:pt x="356" y="117"/>
                    <a:pt x="342" y="132"/>
                    <a:pt x="326" y="139"/>
                  </a:cubicBezTo>
                  <a:cubicBezTo>
                    <a:pt x="315" y="143"/>
                    <a:pt x="304" y="143"/>
                    <a:pt x="293" y="137"/>
                  </a:cubicBezTo>
                  <a:cubicBezTo>
                    <a:pt x="284" y="132"/>
                    <a:pt x="280" y="124"/>
                    <a:pt x="282" y="113"/>
                  </a:cubicBezTo>
                  <a:cubicBezTo>
                    <a:pt x="284" y="107"/>
                    <a:pt x="289" y="102"/>
                    <a:pt x="296" y="103"/>
                  </a:cubicBezTo>
                  <a:cubicBezTo>
                    <a:pt x="307" y="105"/>
                    <a:pt x="304" y="118"/>
                    <a:pt x="298" y="116"/>
                  </a:cubicBezTo>
                  <a:cubicBezTo>
                    <a:pt x="297" y="115"/>
                    <a:pt x="299" y="110"/>
                    <a:pt x="300" y="111"/>
                  </a:cubicBezTo>
                  <a:cubicBezTo>
                    <a:pt x="293" y="111"/>
                    <a:pt x="295" y="119"/>
                    <a:pt x="300" y="119"/>
                  </a:cubicBezTo>
                  <a:cubicBezTo>
                    <a:pt x="308" y="117"/>
                    <a:pt x="308" y="108"/>
                    <a:pt x="304" y="104"/>
                  </a:cubicBezTo>
                  <a:cubicBezTo>
                    <a:pt x="295" y="94"/>
                    <a:pt x="281" y="102"/>
                    <a:pt x="278" y="113"/>
                  </a:cubicBezTo>
                  <a:cubicBezTo>
                    <a:pt x="276" y="124"/>
                    <a:pt x="280" y="134"/>
                    <a:pt x="291" y="140"/>
                  </a:cubicBezTo>
                  <a:cubicBezTo>
                    <a:pt x="302" y="147"/>
                    <a:pt x="315" y="147"/>
                    <a:pt x="327" y="142"/>
                  </a:cubicBezTo>
                  <a:cubicBezTo>
                    <a:pt x="338" y="138"/>
                    <a:pt x="349" y="130"/>
                    <a:pt x="354" y="118"/>
                  </a:cubicBezTo>
                  <a:cubicBezTo>
                    <a:pt x="349" y="142"/>
                    <a:pt x="331" y="159"/>
                    <a:pt x="307" y="163"/>
                  </a:cubicBezTo>
                  <a:cubicBezTo>
                    <a:pt x="301" y="164"/>
                    <a:pt x="295" y="164"/>
                    <a:pt x="289" y="163"/>
                  </a:cubicBezTo>
                  <a:cubicBezTo>
                    <a:pt x="233" y="156"/>
                    <a:pt x="206" y="111"/>
                    <a:pt x="136" y="116"/>
                  </a:cubicBezTo>
                  <a:cubicBezTo>
                    <a:pt x="107" y="118"/>
                    <a:pt x="80" y="130"/>
                    <a:pt x="63" y="150"/>
                  </a:cubicBezTo>
                  <a:cubicBezTo>
                    <a:pt x="59" y="155"/>
                    <a:pt x="55" y="161"/>
                    <a:pt x="53" y="167"/>
                  </a:cubicBezTo>
                  <a:close/>
                  <a:moveTo>
                    <a:pt x="366" y="56"/>
                  </a:moveTo>
                  <a:cubicBezTo>
                    <a:pt x="367" y="56"/>
                    <a:pt x="367" y="57"/>
                    <a:pt x="368" y="58"/>
                  </a:cubicBezTo>
                  <a:cubicBezTo>
                    <a:pt x="368" y="58"/>
                    <a:pt x="368" y="58"/>
                    <a:pt x="368" y="58"/>
                  </a:cubicBezTo>
                  <a:cubicBezTo>
                    <a:pt x="375" y="64"/>
                    <a:pt x="379" y="73"/>
                    <a:pt x="382" y="82"/>
                  </a:cubicBezTo>
                  <a:cubicBezTo>
                    <a:pt x="387" y="109"/>
                    <a:pt x="378" y="140"/>
                    <a:pt x="359" y="164"/>
                  </a:cubicBezTo>
                  <a:cubicBezTo>
                    <a:pt x="333" y="195"/>
                    <a:pt x="289" y="215"/>
                    <a:pt x="248" y="213"/>
                  </a:cubicBezTo>
                  <a:cubicBezTo>
                    <a:pt x="230" y="212"/>
                    <a:pt x="214" y="203"/>
                    <a:pt x="210" y="185"/>
                  </a:cubicBezTo>
                  <a:cubicBezTo>
                    <a:pt x="207" y="170"/>
                    <a:pt x="215" y="157"/>
                    <a:pt x="226" y="154"/>
                  </a:cubicBezTo>
                  <a:cubicBezTo>
                    <a:pt x="227" y="154"/>
                    <a:pt x="227" y="154"/>
                    <a:pt x="227" y="154"/>
                  </a:cubicBezTo>
                  <a:cubicBezTo>
                    <a:pt x="235" y="152"/>
                    <a:pt x="243" y="155"/>
                    <a:pt x="249" y="162"/>
                  </a:cubicBezTo>
                  <a:cubicBezTo>
                    <a:pt x="252" y="168"/>
                    <a:pt x="252" y="175"/>
                    <a:pt x="247" y="179"/>
                  </a:cubicBezTo>
                  <a:cubicBezTo>
                    <a:pt x="239" y="186"/>
                    <a:pt x="232" y="176"/>
                    <a:pt x="237" y="173"/>
                  </a:cubicBezTo>
                  <a:cubicBezTo>
                    <a:pt x="239" y="173"/>
                    <a:pt x="240" y="177"/>
                    <a:pt x="239" y="177"/>
                  </a:cubicBezTo>
                  <a:cubicBezTo>
                    <a:pt x="243" y="172"/>
                    <a:pt x="236" y="168"/>
                    <a:pt x="233" y="172"/>
                  </a:cubicBezTo>
                  <a:cubicBezTo>
                    <a:pt x="229" y="182"/>
                    <a:pt x="239" y="186"/>
                    <a:pt x="245" y="186"/>
                  </a:cubicBezTo>
                  <a:cubicBezTo>
                    <a:pt x="272" y="186"/>
                    <a:pt x="300" y="177"/>
                    <a:pt x="323" y="164"/>
                  </a:cubicBezTo>
                  <a:cubicBezTo>
                    <a:pt x="342" y="153"/>
                    <a:pt x="357" y="135"/>
                    <a:pt x="359" y="110"/>
                  </a:cubicBezTo>
                  <a:cubicBezTo>
                    <a:pt x="359" y="103"/>
                    <a:pt x="359" y="92"/>
                    <a:pt x="354" y="79"/>
                  </a:cubicBezTo>
                  <a:cubicBezTo>
                    <a:pt x="352" y="74"/>
                    <a:pt x="344" y="69"/>
                    <a:pt x="339" y="74"/>
                  </a:cubicBezTo>
                  <a:cubicBezTo>
                    <a:pt x="335" y="78"/>
                    <a:pt x="341" y="84"/>
                    <a:pt x="345" y="79"/>
                  </a:cubicBezTo>
                  <a:cubicBezTo>
                    <a:pt x="345" y="80"/>
                    <a:pt x="340" y="79"/>
                    <a:pt x="341" y="77"/>
                  </a:cubicBezTo>
                  <a:cubicBezTo>
                    <a:pt x="342" y="72"/>
                    <a:pt x="354" y="77"/>
                    <a:pt x="348" y="87"/>
                  </a:cubicBezTo>
                  <a:cubicBezTo>
                    <a:pt x="345" y="92"/>
                    <a:pt x="338" y="93"/>
                    <a:pt x="332" y="91"/>
                  </a:cubicBezTo>
                  <a:cubicBezTo>
                    <a:pt x="324" y="87"/>
                    <a:pt x="319" y="79"/>
                    <a:pt x="320" y="70"/>
                  </a:cubicBezTo>
                  <a:cubicBezTo>
                    <a:pt x="322" y="58"/>
                    <a:pt x="333" y="49"/>
                    <a:pt x="348" y="49"/>
                  </a:cubicBezTo>
                  <a:cubicBezTo>
                    <a:pt x="355" y="50"/>
                    <a:pt x="361" y="52"/>
                    <a:pt x="366" y="56"/>
                  </a:cubicBezTo>
                  <a:close/>
                  <a:moveTo>
                    <a:pt x="289" y="167"/>
                  </a:moveTo>
                  <a:cubicBezTo>
                    <a:pt x="295" y="167"/>
                    <a:pt x="301" y="167"/>
                    <a:pt x="308" y="166"/>
                  </a:cubicBezTo>
                  <a:cubicBezTo>
                    <a:pt x="312" y="165"/>
                    <a:pt x="313" y="165"/>
                    <a:pt x="315" y="164"/>
                  </a:cubicBezTo>
                  <a:cubicBezTo>
                    <a:pt x="296" y="175"/>
                    <a:pt x="272" y="181"/>
                    <a:pt x="250" y="182"/>
                  </a:cubicBezTo>
                  <a:cubicBezTo>
                    <a:pt x="256" y="176"/>
                    <a:pt x="256" y="165"/>
                    <a:pt x="250" y="158"/>
                  </a:cubicBezTo>
                  <a:cubicBezTo>
                    <a:pt x="250" y="158"/>
                    <a:pt x="250" y="158"/>
                    <a:pt x="250" y="158"/>
                  </a:cubicBezTo>
                  <a:cubicBezTo>
                    <a:pt x="250" y="158"/>
                    <a:pt x="250" y="158"/>
                    <a:pt x="250" y="158"/>
                  </a:cubicBezTo>
                  <a:cubicBezTo>
                    <a:pt x="236" y="141"/>
                    <a:pt x="209" y="152"/>
                    <a:pt x="206" y="174"/>
                  </a:cubicBezTo>
                  <a:cubicBezTo>
                    <a:pt x="196" y="153"/>
                    <a:pt x="169" y="129"/>
                    <a:pt x="120" y="146"/>
                  </a:cubicBezTo>
                  <a:cubicBezTo>
                    <a:pt x="88" y="157"/>
                    <a:pt x="68" y="189"/>
                    <a:pt x="86" y="194"/>
                  </a:cubicBezTo>
                  <a:cubicBezTo>
                    <a:pt x="93" y="194"/>
                    <a:pt x="95" y="185"/>
                    <a:pt x="88" y="184"/>
                  </a:cubicBezTo>
                  <a:cubicBezTo>
                    <a:pt x="89" y="184"/>
                    <a:pt x="90" y="188"/>
                    <a:pt x="89" y="189"/>
                  </a:cubicBezTo>
                  <a:cubicBezTo>
                    <a:pt x="83" y="191"/>
                    <a:pt x="80" y="178"/>
                    <a:pt x="91" y="177"/>
                  </a:cubicBezTo>
                  <a:cubicBezTo>
                    <a:pt x="111" y="176"/>
                    <a:pt x="109" y="202"/>
                    <a:pt x="96" y="210"/>
                  </a:cubicBezTo>
                  <a:cubicBezTo>
                    <a:pt x="96" y="210"/>
                    <a:pt x="96" y="210"/>
                    <a:pt x="96" y="210"/>
                  </a:cubicBezTo>
                  <a:cubicBezTo>
                    <a:pt x="96" y="211"/>
                    <a:pt x="96" y="211"/>
                    <a:pt x="96" y="211"/>
                  </a:cubicBezTo>
                  <a:cubicBezTo>
                    <a:pt x="96" y="211"/>
                    <a:pt x="96" y="211"/>
                    <a:pt x="96" y="211"/>
                  </a:cubicBezTo>
                  <a:cubicBezTo>
                    <a:pt x="85" y="217"/>
                    <a:pt x="70" y="214"/>
                    <a:pt x="61" y="201"/>
                  </a:cubicBezTo>
                  <a:cubicBezTo>
                    <a:pt x="50" y="185"/>
                    <a:pt x="55" y="166"/>
                    <a:pt x="67" y="152"/>
                  </a:cubicBezTo>
                  <a:cubicBezTo>
                    <a:pt x="83" y="134"/>
                    <a:pt x="105" y="123"/>
                    <a:pt x="136" y="120"/>
                  </a:cubicBezTo>
                  <a:cubicBezTo>
                    <a:pt x="201" y="114"/>
                    <a:pt x="233" y="160"/>
                    <a:pt x="289" y="167"/>
                  </a:cubicBezTo>
                  <a:close/>
                </a:path>
              </a:pathLst>
            </a:custGeom>
            <a:solidFill>
              <a:srgbClr val="0064D2"/>
            </a:solidFill>
            <a:ln>
              <a:noFill/>
            </a:ln>
          </p:spPr>
          <p:txBody>
            <a:bodyPr vert="horz" wrap="square" lIns="91440" tIns="45720" rIns="91440" bIns="45720" numCol="1" anchor="t" anchorCtr="0" compatLnSpc="1">
              <a:prstTxWarp prst="textNoShape">
                <a:avLst/>
              </a:prstTxWarp>
            </a:bodyPr>
            <a:lstStyle/>
            <a:p>
              <a:endParaRPr lang="zh-CN" altLang="en-US">
                <a:solidFill>
                  <a:srgbClr val="00B050"/>
                </a:solidFill>
              </a:endParaRPr>
            </a:p>
          </p:txBody>
        </p:sp>
        <p:sp>
          <p:nvSpPr>
            <p:cNvPr id="5" name="Freeform 13"/>
            <p:cNvSpPr>
              <a:spLocks noEditPoints="1"/>
            </p:cNvSpPr>
            <p:nvPr/>
          </p:nvSpPr>
          <p:spPr bwMode="auto">
            <a:xfrm>
              <a:off x="6011863" y="1630363"/>
              <a:ext cx="2382837" cy="1358900"/>
            </a:xfrm>
            <a:custGeom>
              <a:avLst/>
              <a:gdLst>
                <a:gd name="T0" fmla="*/ 378 w 393"/>
                <a:gd name="T1" fmla="*/ 184 h 223"/>
                <a:gd name="T2" fmla="*/ 370 w 393"/>
                <a:gd name="T3" fmla="*/ 168 h 223"/>
                <a:gd name="T4" fmla="*/ 366 w 393"/>
                <a:gd name="T5" fmla="*/ 168 h 223"/>
                <a:gd name="T6" fmla="*/ 380 w 393"/>
                <a:gd name="T7" fmla="*/ 188 h 223"/>
                <a:gd name="T8" fmla="*/ 342 w 393"/>
                <a:gd name="T9" fmla="*/ 191 h 223"/>
                <a:gd name="T10" fmla="*/ 284 w 393"/>
                <a:gd name="T11" fmla="*/ 200 h 223"/>
                <a:gd name="T12" fmla="*/ 282 w 393"/>
                <a:gd name="T13" fmla="*/ 157 h 223"/>
                <a:gd name="T14" fmla="*/ 237 w 393"/>
                <a:gd name="T15" fmla="*/ 215 h 223"/>
                <a:gd name="T16" fmla="*/ 246 w 393"/>
                <a:gd name="T17" fmla="*/ 200 h 223"/>
                <a:gd name="T18" fmla="*/ 245 w 393"/>
                <a:gd name="T19" fmla="*/ 197 h 223"/>
                <a:gd name="T20" fmla="*/ 236 w 393"/>
                <a:gd name="T21" fmla="*/ 218 h 223"/>
                <a:gd name="T22" fmla="*/ 233 w 393"/>
                <a:gd name="T23" fmla="*/ 217 h 223"/>
                <a:gd name="T24" fmla="*/ 279 w 393"/>
                <a:gd name="T25" fmla="*/ 152 h 223"/>
                <a:gd name="T26" fmla="*/ 186 w 393"/>
                <a:gd name="T27" fmla="*/ 185 h 223"/>
                <a:gd name="T28" fmla="*/ 42 w 393"/>
                <a:gd name="T29" fmla="*/ 178 h 223"/>
                <a:gd name="T30" fmla="*/ 6 w 393"/>
                <a:gd name="T31" fmla="*/ 197 h 223"/>
                <a:gd name="T32" fmla="*/ 14 w 393"/>
                <a:gd name="T33" fmla="*/ 198 h 223"/>
                <a:gd name="T34" fmla="*/ 8 w 393"/>
                <a:gd name="T35" fmla="*/ 204 h 223"/>
                <a:gd name="T36" fmla="*/ 34 w 393"/>
                <a:gd name="T37" fmla="*/ 169 h 223"/>
                <a:gd name="T38" fmla="*/ 8 w 393"/>
                <a:gd name="T39" fmla="*/ 81 h 223"/>
                <a:gd name="T40" fmla="*/ 22 w 393"/>
                <a:gd name="T41" fmla="*/ 55 h 223"/>
                <a:gd name="T42" fmla="*/ 30 w 393"/>
                <a:gd name="T43" fmla="*/ 11 h 223"/>
                <a:gd name="T44" fmla="*/ 16 w 393"/>
                <a:gd name="T45" fmla="*/ 23 h 223"/>
                <a:gd name="T46" fmla="*/ 16 w 393"/>
                <a:gd name="T47" fmla="*/ 27 h 223"/>
                <a:gd name="T48" fmla="*/ 32 w 393"/>
                <a:gd name="T49" fmla="*/ 8 h 223"/>
                <a:gd name="T50" fmla="*/ 45 w 393"/>
                <a:gd name="T51" fmla="*/ 46 h 223"/>
                <a:gd name="T52" fmla="*/ 63 w 393"/>
                <a:gd name="T53" fmla="*/ 94 h 223"/>
                <a:gd name="T54" fmla="*/ 39 w 393"/>
                <a:gd name="T55" fmla="*/ 95 h 223"/>
                <a:gd name="T56" fmla="*/ 39 w 393"/>
                <a:gd name="T57" fmla="*/ 97 h 223"/>
                <a:gd name="T58" fmla="*/ 67 w 393"/>
                <a:gd name="T59" fmla="*/ 139 h 223"/>
                <a:gd name="T60" fmla="*/ 111 w 393"/>
                <a:gd name="T61" fmla="*/ 113 h 223"/>
                <a:gd name="T62" fmla="*/ 95 w 393"/>
                <a:gd name="T63" fmla="*/ 116 h 223"/>
                <a:gd name="T64" fmla="*/ 92 w 393"/>
                <a:gd name="T65" fmla="*/ 119 h 223"/>
                <a:gd name="T66" fmla="*/ 115 w 393"/>
                <a:gd name="T67" fmla="*/ 113 h 223"/>
                <a:gd name="T68" fmla="*/ 66 w 393"/>
                <a:gd name="T69" fmla="*/ 142 h 223"/>
                <a:gd name="T70" fmla="*/ 86 w 393"/>
                <a:gd name="T71" fmla="*/ 163 h 223"/>
                <a:gd name="T72" fmla="*/ 257 w 393"/>
                <a:gd name="T73" fmla="*/ 116 h 223"/>
                <a:gd name="T74" fmla="*/ 340 w 393"/>
                <a:gd name="T75" fmla="*/ 167 h 223"/>
                <a:gd name="T76" fmla="*/ 25 w 393"/>
                <a:gd name="T77" fmla="*/ 58 h 223"/>
                <a:gd name="T78" fmla="*/ 11 w 393"/>
                <a:gd name="T79" fmla="*/ 82 h 223"/>
                <a:gd name="T80" fmla="*/ 145 w 393"/>
                <a:gd name="T81" fmla="*/ 213 h 223"/>
                <a:gd name="T82" fmla="*/ 166 w 393"/>
                <a:gd name="T83" fmla="*/ 154 h 223"/>
                <a:gd name="T84" fmla="*/ 144 w 393"/>
                <a:gd name="T85" fmla="*/ 162 h 223"/>
                <a:gd name="T86" fmla="*/ 156 w 393"/>
                <a:gd name="T87" fmla="*/ 173 h 223"/>
                <a:gd name="T88" fmla="*/ 160 w 393"/>
                <a:gd name="T89" fmla="*/ 172 h 223"/>
                <a:gd name="T90" fmla="*/ 70 w 393"/>
                <a:gd name="T91" fmla="*/ 164 h 223"/>
                <a:gd name="T92" fmla="*/ 39 w 393"/>
                <a:gd name="T93" fmla="*/ 79 h 223"/>
                <a:gd name="T94" fmla="*/ 48 w 393"/>
                <a:gd name="T95" fmla="*/ 79 h 223"/>
                <a:gd name="T96" fmla="*/ 45 w 393"/>
                <a:gd name="T97" fmla="*/ 87 h 223"/>
                <a:gd name="T98" fmla="*/ 73 w 393"/>
                <a:gd name="T99" fmla="*/ 70 h 223"/>
                <a:gd name="T100" fmla="*/ 27 w 393"/>
                <a:gd name="T101" fmla="*/ 56 h 223"/>
                <a:gd name="T102" fmla="*/ 85 w 393"/>
                <a:gd name="T103" fmla="*/ 166 h 223"/>
                <a:gd name="T104" fmla="*/ 143 w 393"/>
                <a:gd name="T105" fmla="*/ 182 h 223"/>
                <a:gd name="T106" fmla="*/ 143 w 393"/>
                <a:gd name="T107" fmla="*/ 158 h 223"/>
                <a:gd name="T108" fmla="*/ 187 w 393"/>
                <a:gd name="T109" fmla="*/ 174 h 223"/>
                <a:gd name="T110" fmla="*/ 307 w 393"/>
                <a:gd name="T111" fmla="*/ 194 h 223"/>
                <a:gd name="T112" fmla="*/ 304 w 393"/>
                <a:gd name="T113" fmla="*/ 189 h 223"/>
                <a:gd name="T114" fmla="*/ 297 w 393"/>
                <a:gd name="T115" fmla="*/ 210 h 223"/>
                <a:gd name="T116" fmla="*/ 297 w 393"/>
                <a:gd name="T117" fmla="*/ 211 h 223"/>
                <a:gd name="T118" fmla="*/ 332 w 393"/>
                <a:gd name="T119" fmla="*/ 201 h 223"/>
                <a:gd name="T120" fmla="*/ 257 w 393"/>
                <a:gd name="T121" fmla="*/ 12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93" h="223">
                  <a:moveTo>
                    <a:pt x="340" y="167"/>
                  </a:moveTo>
                  <a:cubicBezTo>
                    <a:pt x="347" y="180"/>
                    <a:pt x="362" y="194"/>
                    <a:pt x="378" y="184"/>
                  </a:cubicBezTo>
                  <a:cubicBezTo>
                    <a:pt x="384" y="180"/>
                    <a:pt x="387" y="173"/>
                    <a:pt x="384" y="166"/>
                  </a:cubicBezTo>
                  <a:cubicBezTo>
                    <a:pt x="378" y="155"/>
                    <a:pt x="366" y="163"/>
                    <a:pt x="370" y="168"/>
                  </a:cubicBezTo>
                  <a:cubicBezTo>
                    <a:pt x="372" y="169"/>
                    <a:pt x="375" y="166"/>
                    <a:pt x="375" y="165"/>
                  </a:cubicBezTo>
                  <a:cubicBezTo>
                    <a:pt x="376" y="172"/>
                    <a:pt x="368" y="174"/>
                    <a:pt x="366" y="168"/>
                  </a:cubicBezTo>
                  <a:cubicBezTo>
                    <a:pt x="363" y="160"/>
                    <a:pt x="373" y="154"/>
                    <a:pt x="380" y="158"/>
                  </a:cubicBezTo>
                  <a:cubicBezTo>
                    <a:pt x="393" y="164"/>
                    <a:pt x="390" y="181"/>
                    <a:pt x="380" y="188"/>
                  </a:cubicBezTo>
                  <a:cubicBezTo>
                    <a:pt x="366" y="196"/>
                    <a:pt x="352" y="191"/>
                    <a:pt x="343" y="180"/>
                  </a:cubicBezTo>
                  <a:cubicBezTo>
                    <a:pt x="343" y="183"/>
                    <a:pt x="343" y="187"/>
                    <a:pt x="342" y="191"/>
                  </a:cubicBezTo>
                  <a:cubicBezTo>
                    <a:pt x="338" y="204"/>
                    <a:pt x="328" y="213"/>
                    <a:pt x="318" y="216"/>
                  </a:cubicBezTo>
                  <a:cubicBezTo>
                    <a:pt x="304" y="220"/>
                    <a:pt x="288" y="214"/>
                    <a:pt x="284" y="200"/>
                  </a:cubicBezTo>
                  <a:cubicBezTo>
                    <a:pt x="280" y="188"/>
                    <a:pt x="285" y="172"/>
                    <a:pt x="303" y="173"/>
                  </a:cubicBezTo>
                  <a:cubicBezTo>
                    <a:pt x="298" y="166"/>
                    <a:pt x="290" y="160"/>
                    <a:pt x="282" y="157"/>
                  </a:cubicBezTo>
                  <a:cubicBezTo>
                    <a:pt x="264" y="152"/>
                    <a:pt x="243" y="159"/>
                    <a:pt x="232" y="173"/>
                  </a:cubicBezTo>
                  <a:cubicBezTo>
                    <a:pt x="222" y="186"/>
                    <a:pt x="220" y="207"/>
                    <a:pt x="237" y="215"/>
                  </a:cubicBezTo>
                  <a:cubicBezTo>
                    <a:pt x="244" y="217"/>
                    <a:pt x="251" y="215"/>
                    <a:pt x="254" y="210"/>
                  </a:cubicBezTo>
                  <a:cubicBezTo>
                    <a:pt x="260" y="199"/>
                    <a:pt x="247" y="194"/>
                    <a:pt x="246" y="200"/>
                  </a:cubicBezTo>
                  <a:cubicBezTo>
                    <a:pt x="246" y="202"/>
                    <a:pt x="250" y="203"/>
                    <a:pt x="251" y="202"/>
                  </a:cubicBezTo>
                  <a:cubicBezTo>
                    <a:pt x="246" y="207"/>
                    <a:pt x="241" y="201"/>
                    <a:pt x="245" y="197"/>
                  </a:cubicBezTo>
                  <a:cubicBezTo>
                    <a:pt x="250" y="191"/>
                    <a:pt x="258" y="197"/>
                    <a:pt x="259" y="203"/>
                  </a:cubicBezTo>
                  <a:cubicBezTo>
                    <a:pt x="261" y="216"/>
                    <a:pt x="246" y="223"/>
                    <a:pt x="236" y="218"/>
                  </a:cubicBezTo>
                  <a:cubicBezTo>
                    <a:pt x="235" y="218"/>
                    <a:pt x="234" y="217"/>
                    <a:pt x="234" y="217"/>
                  </a:cubicBezTo>
                  <a:cubicBezTo>
                    <a:pt x="233" y="217"/>
                    <a:pt x="233" y="217"/>
                    <a:pt x="233" y="217"/>
                  </a:cubicBezTo>
                  <a:cubicBezTo>
                    <a:pt x="217" y="206"/>
                    <a:pt x="218" y="185"/>
                    <a:pt x="228" y="172"/>
                  </a:cubicBezTo>
                  <a:cubicBezTo>
                    <a:pt x="239" y="157"/>
                    <a:pt x="260" y="148"/>
                    <a:pt x="279" y="152"/>
                  </a:cubicBezTo>
                  <a:cubicBezTo>
                    <a:pt x="277" y="152"/>
                    <a:pt x="275" y="151"/>
                    <a:pt x="273" y="150"/>
                  </a:cubicBezTo>
                  <a:cubicBezTo>
                    <a:pt x="218" y="132"/>
                    <a:pt x="194" y="163"/>
                    <a:pt x="186" y="185"/>
                  </a:cubicBezTo>
                  <a:cubicBezTo>
                    <a:pt x="182" y="205"/>
                    <a:pt x="165" y="216"/>
                    <a:pt x="145" y="217"/>
                  </a:cubicBezTo>
                  <a:cubicBezTo>
                    <a:pt x="108" y="219"/>
                    <a:pt x="69" y="204"/>
                    <a:pt x="42" y="178"/>
                  </a:cubicBezTo>
                  <a:cubicBezTo>
                    <a:pt x="48" y="194"/>
                    <a:pt x="44" y="214"/>
                    <a:pt x="23" y="217"/>
                  </a:cubicBezTo>
                  <a:cubicBezTo>
                    <a:pt x="13" y="219"/>
                    <a:pt x="0" y="208"/>
                    <a:pt x="6" y="197"/>
                  </a:cubicBezTo>
                  <a:cubicBezTo>
                    <a:pt x="8" y="192"/>
                    <a:pt x="17" y="189"/>
                    <a:pt x="21" y="195"/>
                  </a:cubicBezTo>
                  <a:cubicBezTo>
                    <a:pt x="23" y="200"/>
                    <a:pt x="17" y="204"/>
                    <a:pt x="14" y="198"/>
                  </a:cubicBezTo>
                  <a:cubicBezTo>
                    <a:pt x="14" y="199"/>
                    <a:pt x="18" y="200"/>
                    <a:pt x="19" y="198"/>
                  </a:cubicBezTo>
                  <a:cubicBezTo>
                    <a:pt x="19" y="192"/>
                    <a:pt x="6" y="193"/>
                    <a:pt x="8" y="204"/>
                  </a:cubicBezTo>
                  <a:cubicBezTo>
                    <a:pt x="10" y="211"/>
                    <a:pt x="16" y="214"/>
                    <a:pt x="23" y="214"/>
                  </a:cubicBezTo>
                  <a:cubicBezTo>
                    <a:pt x="45" y="210"/>
                    <a:pt x="44" y="184"/>
                    <a:pt x="34" y="169"/>
                  </a:cubicBezTo>
                  <a:cubicBezTo>
                    <a:pt x="33" y="168"/>
                    <a:pt x="32" y="167"/>
                    <a:pt x="31" y="166"/>
                  </a:cubicBezTo>
                  <a:cubicBezTo>
                    <a:pt x="11" y="142"/>
                    <a:pt x="1" y="109"/>
                    <a:pt x="8" y="81"/>
                  </a:cubicBezTo>
                  <a:cubicBezTo>
                    <a:pt x="10" y="71"/>
                    <a:pt x="15" y="62"/>
                    <a:pt x="22" y="55"/>
                  </a:cubicBezTo>
                  <a:cubicBezTo>
                    <a:pt x="22" y="55"/>
                    <a:pt x="22" y="55"/>
                    <a:pt x="22" y="55"/>
                  </a:cubicBezTo>
                  <a:cubicBezTo>
                    <a:pt x="26" y="51"/>
                    <a:pt x="29" y="48"/>
                    <a:pt x="32" y="43"/>
                  </a:cubicBezTo>
                  <a:cubicBezTo>
                    <a:pt x="39" y="33"/>
                    <a:pt x="38" y="21"/>
                    <a:pt x="30" y="11"/>
                  </a:cubicBezTo>
                  <a:cubicBezTo>
                    <a:pt x="24" y="7"/>
                    <a:pt x="17" y="6"/>
                    <a:pt x="11" y="10"/>
                  </a:cubicBezTo>
                  <a:cubicBezTo>
                    <a:pt x="2" y="19"/>
                    <a:pt x="13" y="29"/>
                    <a:pt x="16" y="23"/>
                  </a:cubicBezTo>
                  <a:cubicBezTo>
                    <a:pt x="17" y="21"/>
                    <a:pt x="13" y="19"/>
                    <a:pt x="12" y="20"/>
                  </a:cubicBezTo>
                  <a:cubicBezTo>
                    <a:pt x="18" y="16"/>
                    <a:pt x="21" y="24"/>
                    <a:pt x="16" y="27"/>
                  </a:cubicBezTo>
                  <a:cubicBezTo>
                    <a:pt x="9" y="30"/>
                    <a:pt x="3" y="22"/>
                    <a:pt x="4" y="16"/>
                  </a:cubicBezTo>
                  <a:cubicBezTo>
                    <a:pt x="6" y="1"/>
                    <a:pt x="24" y="0"/>
                    <a:pt x="32" y="8"/>
                  </a:cubicBezTo>
                  <a:cubicBezTo>
                    <a:pt x="44" y="21"/>
                    <a:pt x="42" y="36"/>
                    <a:pt x="34" y="48"/>
                  </a:cubicBezTo>
                  <a:cubicBezTo>
                    <a:pt x="37" y="47"/>
                    <a:pt x="41" y="46"/>
                    <a:pt x="45" y="46"/>
                  </a:cubicBezTo>
                  <a:cubicBezTo>
                    <a:pt x="63" y="45"/>
                    <a:pt x="76" y="56"/>
                    <a:pt x="77" y="71"/>
                  </a:cubicBezTo>
                  <a:cubicBezTo>
                    <a:pt x="77" y="82"/>
                    <a:pt x="72" y="89"/>
                    <a:pt x="63" y="94"/>
                  </a:cubicBezTo>
                  <a:cubicBezTo>
                    <a:pt x="53" y="99"/>
                    <a:pt x="45" y="94"/>
                    <a:pt x="41" y="88"/>
                  </a:cubicBezTo>
                  <a:cubicBezTo>
                    <a:pt x="40" y="90"/>
                    <a:pt x="39" y="92"/>
                    <a:pt x="39" y="95"/>
                  </a:cubicBezTo>
                  <a:cubicBezTo>
                    <a:pt x="39" y="95"/>
                    <a:pt x="39" y="95"/>
                    <a:pt x="39" y="95"/>
                  </a:cubicBezTo>
                  <a:cubicBezTo>
                    <a:pt x="39" y="97"/>
                    <a:pt x="39" y="97"/>
                    <a:pt x="39" y="97"/>
                  </a:cubicBezTo>
                  <a:cubicBezTo>
                    <a:pt x="39" y="97"/>
                    <a:pt x="39" y="97"/>
                    <a:pt x="39" y="97"/>
                  </a:cubicBezTo>
                  <a:cubicBezTo>
                    <a:pt x="37" y="117"/>
                    <a:pt x="51" y="132"/>
                    <a:pt x="67" y="139"/>
                  </a:cubicBezTo>
                  <a:cubicBezTo>
                    <a:pt x="78" y="143"/>
                    <a:pt x="89" y="143"/>
                    <a:pt x="100" y="137"/>
                  </a:cubicBezTo>
                  <a:cubicBezTo>
                    <a:pt x="109" y="132"/>
                    <a:pt x="113" y="124"/>
                    <a:pt x="111" y="113"/>
                  </a:cubicBezTo>
                  <a:cubicBezTo>
                    <a:pt x="109" y="107"/>
                    <a:pt x="103" y="102"/>
                    <a:pt x="97" y="103"/>
                  </a:cubicBezTo>
                  <a:cubicBezTo>
                    <a:pt x="86" y="105"/>
                    <a:pt x="89" y="118"/>
                    <a:pt x="95" y="116"/>
                  </a:cubicBezTo>
                  <a:cubicBezTo>
                    <a:pt x="96" y="115"/>
                    <a:pt x="94" y="110"/>
                    <a:pt x="93" y="111"/>
                  </a:cubicBezTo>
                  <a:cubicBezTo>
                    <a:pt x="100" y="111"/>
                    <a:pt x="98" y="119"/>
                    <a:pt x="92" y="119"/>
                  </a:cubicBezTo>
                  <a:cubicBezTo>
                    <a:pt x="85" y="117"/>
                    <a:pt x="85" y="108"/>
                    <a:pt x="89" y="104"/>
                  </a:cubicBezTo>
                  <a:cubicBezTo>
                    <a:pt x="98" y="94"/>
                    <a:pt x="112" y="102"/>
                    <a:pt x="115" y="113"/>
                  </a:cubicBezTo>
                  <a:cubicBezTo>
                    <a:pt x="117" y="124"/>
                    <a:pt x="113" y="134"/>
                    <a:pt x="102" y="140"/>
                  </a:cubicBezTo>
                  <a:cubicBezTo>
                    <a:pt x="91" y="147"/>
                    <a:pt x="78" y="147"/>
                    <a:pt x="66" y="142"/>
                  </a:cubicBezTo>
                  <a:cubicBezTo>
                    <a:pt x="55" y="138"/>
                    <a:pt x="44" y="130"/>
                    <a:pt x="39" y="118"/>
                  </a:cubicBezTo>
                  <a:cubicBezTo>
                    <a:pt x="44" y="142"/>
                    <a:pt x="62" y="159"/>
                    <a:pt x="86" y="163"/>
                  </a:cubicBezTo>
                  <a:cubicBezTo>
                    <a:pt x="92" y="164"/>
                    <a:pt x="98" y="164"/>
                    <a:pt x="104" y="163"/>
                  </a:cubicBezTo>
                  <a:cubicBezTo>
                    <a:pt x="160" y="156"/>
                    <a:pt x="187" y="111"/>
                    <a:pt x="257" y="116"/>
                  </a:cubicBezTo>
                  <a:cubicBezTo>
                    <a:pt x="286" y="118"/>
                    <a:pt x="313" y="130"/>
                    <a:pt x="329" y="150"/>
                  </a:cubicBezTo>
                  <a:cubicBezTo>
                    <a:pt x="334" y="155"/>
                    <a:pt x="338" y="161"/>
                    <a:pt x="340" y="167"/>
                  </a:cubicBezTo>
                  <a:close/>
                  <a:moveTo>
                    <a:pt x="27" y="56"/>
                  </a:moveTo>
                  <a:cubicBezTo>
                    <a:pt x="26" y="56"/>
                    <a:pt x="25" y="57"/>
                    <a:pt x="25" y="58"/>
                  </a:cubicBezTo>
                  <a:cubicBezTo>
                    <a:pt x="25" y="58"/>
                    <a:pt x="25" y="58"/>
                    <a:pt x="25" y="58"/>
                  </a:cubicBezTo>
                  <a:cubicBezTo>
                    <a:pt x="18" y="64"/>
                    <a:pt x="14" y="73"/>
                    <a:pt x="11" y="82"/>
                  </a:cubicBezTo>
                  <a:cubicBezTo>
                    <a:pt x="6" y="109"/>
                    <a:pt x="15" y="140"/>
                    <a:pt x="34" y="164"/>
                  </a:cubicBezTo>
                  <a:cubicBezTo>
                    <a:pt x="60" y="195"/>
                    <a:pt x="104" y="215"/>
                    <a:pt x="145" y="213"/>
                  </a:cubicBezTo>
                  <a:cubicBezTo>
                    <a:pt x="163" y="212"/>
                    <a:pt x="179" y="203"/>
                    <a:pt x="183" y="185"/>
                  </a:cubicBezTo>
                  <a:cubicBezTo>
                    <a:pt x="185" y="170"/>
                    <a:pt x="178" y="157"/>
                    <a:pt x="166" y="154"/>
                  </a:cubicBezTo>
                  <a:cubicBezTo>
                    <a:pt x="166" y="154"/>
                    <a:pt x="166" y="154"/>
                    <a:pt x="166" y="154"/>
                  </a:cubicBezTo>
                  <a:cubicBezTo>
                    <a:pt x="158" y="152"/>
                    <a:pt x="149" y="155"/>
                    <a:pt x="144" y="162"/>
                  </a:cubicBezTo>
                  <a:cubicBezTo>
                    <a:pt x="141" y="168"/>
                    <a:pt x="141" y="175"/>
                    <a:pt x="146" y="179"/>
                  </a:cubicBezTo>
                  <a:cubicBezTo>
                    <a:pt x="154" y="186"/>
                    <a:pt x="161" y="176"/>
                    <a:pt x="156" y="173"/>
                  </a:cubicBezTo>
                  <a:cubicBezTo>
                    <a:pt x="154" y="173"/>
                    <a:pt x="153" y="177"/>
                    <a:pt x="153" y="177"/>
                  </a:cubicBezTo>
                  <a:cubicBezTo>
                    <a:pt x="150" y="172"/>
                    <a:pt x="157" y="168"/>
                    <a:pt x="160" y="172"/>
                  </a:cubicBezTo>
                  <a:cubicBezTo>
                    <a:pt x="164" y="182"/>
                    <a:pt x="154" y="186"/>
                    <a:pt x="148" y="186"/>
                  </a:cubicBezTo>
                  <a:cubicBezTo>
                    <a:pt x="121" y="186"/>
                    <a:pt x="93" y="177"/>
                    <a:pt x="70" y="164"/>
                  </a:cubicBezTo>
                  <a:cubicBezTo>
                    <a:pt x="51" y="153"/>
                    <a:pt x="35" y="135"/>
                    <a:pt x="34" y="110"/>
                  </a:cubicBezTo>
                  <a:cubicBezTo>
                    <a:pt x="34" y="103"/>
                    <a:pt x="34" y="92"/>
                    <a:pt x="39" y="79"/>
                  </a:cubicBezTo>
                  <a:cubicBezTo>
                    <a:pt x="41" y="74"/>
                    <a:pt x="49" y="69"/>
                    <a:pt x="54" y="74"/>
                  </a:cubicBezTo>
                  <a:cubicBezTo>
                    <a:pt x="58" y="78"/>
                    <a:pt x="52" y="84"/>
                    <a:pt x="48" y="79"/>
                  </a:cubicBezTo>
                  <a:cubicBezTo>
                    <a:pt x="48" y="80"/>
                    <a:pt x="53" y="79"/>
                    <a:pt x="52" y="77"/>
                  </a:cubicBezTo>
                  <a:cubicBezTo>
                    <a:pt x="51" y="72"/>
                    <a:pt x="39" y="77"/>
                    <a:pt x="45" y="87"/>
                  </a:cubicBezTo>
                  <a:cubicBezTo>
                    <a:pt x="48" y="92"/>
                    <a:pt x="55" y="93"/>
                    <a:pt x="61" y="91"/>
                  </a:cubicBezTo>
                  <a:cubicBezTo>
                    <a:pt x="69" y="87"/>
                    <a:pt x="74" y="79"/>
                    <a:pt x="73" y="70"/>
                  </a:cubicBezTo>
                  <a:cubicBezTo>
                    <a:pt x="71" y="58"/>
                    <a:pt x="60" y="49"/>
                    <a:pt x="45" y="49"/>
                  </a:cubicBezTo>
                  <a:cubicBezTo>
                    <a:pt x="38" y="50"/>
                    <a:pt x="32" y="52"/>
                    <a:pt x="27" y="56"/>
                  </a:cubicBezTo>
                  <a:close/>
                  <a:moveTo>
                    <a:pt x="104" y="167"/>
                  </a:moveTo>
                  <a:cubicBezTo>
                    <a:pt x="98" y="167"/>
                    <a:pt x="92" y="167"/>
                    <a:pt x="85" y="166"/>
                  </a:cubicBezTo>
                  <a:cubicBezTo>
                    <a:pt x="81" y="165"/>
                    <a:pt x="80" y="165"/>
                    <a:pt x="77" y="164"/>
                  </a:cubicBezTo>
                  <a:cubicBezTo>
                    <a:pt x="97" y="175"/>
                    <a:pt x="121" y="181"/>
                    <a:pt x="143" y="182"/>
                  </a:cubicBezTo>
                  <a:cubicBezTo>
                    <a:pt x="137" y="176"/>
                    <a:pt x="137" y="165"/>
                    <a:pt x="143" y="158"/>
                  </a:cubicBezTo>
                  <a:cubicBezTo>
                    <a:pt x="143" y="158"/>
                    <a:pt x="143" y="158"/>
                    <a:pt x="143" y="158"/>
                  </a:cubicBezTo>
                  <a:cubicBezTo>
                    <a:pt x="143" y="158"/>
                    <a:pt x="143" y="158"/>
                    <a:pt x="143" y="158"/>
                  </a:cubicBezTo>
                  <a:cubicBezTo>
                    <a:pt x="157" y="141"/>
                    <a:pt x="184" y="152"/>
                    <a:pt x="187" y="174"/>
                  </a:cubicBezTo>
                  <a:cubicBezTo>
                    <a:pt x="197" y="153"/>
                    <a:pt x="224" y="129"/>
                    <a:pt x="273" y="146"/>
                  </a:cubicBezTo>
                  <a:cubicBezTo>
                    <a:pt x="304" y="157"/>
                    <a:pt x="325" y="189"/>
                    <a:pt x="307" y="194"/>
                  </a:cubicBezTo>
                  <a:cubicBezTo>
                    <a:pt x="300" y="194"/>
                    <a:pt x="298" y="185"/>
                    <a:pt x="305" y="184"/>
                  </a:cubicBezTo>
                  <a:cubicBezTo>
                    <a:pt x="304" y="184"/>
                    <a:pt x="303" y="188"/>
                    <a:pt x="304" y="189"/>
                  </a:cubicBezTo>
                  <a:cubicBezTo>
                    <a:pt x="310" y="191"/>
                    <a:pt x="313" y="178"/>
                    <a:pt x="302" y="177"/>
                  </a:cubicBezTo>
                  <a:cubicBezTo>
                    <a:pt x="282" y="176"/>
                    <a:pt x="284" y="202"/>
                    <a:pt x="297" y="210"/>
                  </a:cubicBezTo>
                  <a:cubicBezTo>
                    <a:pt x="297" y="210"/>
                    <a:pt x="297" y="210"/>
                    <a:pt x="297" y="210"/>
                  </a:cubicBezTo>
                  <a:cubicBezTo>
                    <a:pt x="297" y="211"/>
                    <a:pt x="297" y="211"/>
                    <a:pt x="297" y="211"/>
                  </a:cubicBezTo>
                  <a:cubicBezTo>
                    <a:pt x="297" y="211"/>
                    <a:pt x="297" y="211"/>
                    <a:pt x="297" y="211"/>
                  </a:cubicBezTo>
                  <a:cubicBezTo>
                    <a:pt x="308" y="217"/>
                    <a:pt x="323" y="214"/>
                    <a:pt x="332" y="201"/>
                  </a:cubicBezTo>
                  <a:cubicBezTo>
                    <a:pt x="343" y="185"/>
                    <a:pt x="338" y="166"/>
                    <a:pt x="326" y="152"/>
                  </a:cubicBezTo>
                  <a:cubicBezTo>
                    <a:pt x="310" y="134"/>
                    <a:pt x="288" y="123"/>
                    <a:pt x="257" y="120"/>
                  </a:cubicBezTo>
                  <a:cubicBezTo>
                    <a:pt x="192" y="114"/>
                    <a:pt x="160" y="160"/>
                    <a:pt x="104" y="167"/>
                  </a:cubicBezTo>
                  <a:close/>
                </a:path>
              </a:pathLst>
            </a:custGeom>
            <a:solidFill>
              <a:srgbClr val="0064D2"/>
            </a:solidFill>
            <a:ln>
              <a:noFill/>
            </a:ln>
          </p:spPr>
          <p:txBody>
            <a:bodyPr vert="horz" wrap="square" lIns="91440" tIns="45720" rIns="91440" bIns="45720" numCol="1" anchor="t" anchorCtr="0" compatLnSpc="1">
              <a:prstTxWarp prst="textNoShape">
                <a:avLst/>
              </a:prstTxWarp>
            </a:bodyPr>
            <a:lstStyle/>
            <a:p>
              <a:endParaRPr lang="zh-CN" altLang="en-US">
                <a:solidFill>
                  <a:srgbClr val="00B050"/>
                </a:solidFill>
              </a:endParaRPr>
            </a:p>
          </p:txBody>
        </p:sp>
      </p:grpSp>
      <p:grpSp>
        <p:nvGrpSpPr>
          <p:cNvPr id="6" name="组合 5"/>
          <p:cNvGrpSpPr/>
          <p:nvPr/>
        </p:nvGrpSpPr>
        <p:grpSpPr>
          <a:xfrm>
            <a:off x="769017" y="2588187"/>
            <a:ext cx="7478712" cy="717551"/>
            <a:chOff x="2303463" y="3700463"/>
            <a:chExt cx="7478712" cy="717550"/>
          </a:xfrm>
          <a:effectLst>
            <a:outerShdw blurRad="50800" dist="38100" dir="5400000" algn="t" rotWithShape="0">
              <a:prstClr val="black">
                <a:alpha val="40000"/>
              </a:prstClr>
            </a:outerShdw>
          </a:effectLst>
        </p:grpSpPr>
        <p:sp>
          <p:nvSpPr>
            <p:cNvPr id="7" name="Freeform 14"/>
            <p:cNvSpPr>
              <a:spLocks noEditPoints="1"/>
            </p:cNvSpPr>
            <p:nvPr/>
          </p:nvSpPr>
          <p:spPr bwMode="auto">
            <a:xfrm>
              <a:off x="4800600" y="3700463"/>
              <a:ext cx="1260475" cy="717550"/>
            </a:xfrm>
            <a:custGeom>
              <a:avLst/>
              <a:gdLst>
                <a:gd name="T0" fmla="*/ 7 w 208"/>
                <a:gd name="T1" fmla="*/ 21 h 118"/>
                <a:gd name="T2" fmla="*/ 12 w 208"/>
                <a:gd name="T3" fmla="*/ 29 h 118"/>
                <a:gd name="T4" fmla="*/ 14 w 208"/>
                <a:gd name="T5" fmla="*/ 29 h 118"/>
                <a:gd name="T6" fmla="*/ 6 w 208"/>
                <a:gd name="T7" fmla="*/ 19 h 118"/>
                <a:gd name="T8" fmla="*/ 27 w 208"/>
                <a:gd name="T9" fmla="*/ 17 h 118"/>
                <a:gd name="T10" fmla="*/ 57 w 208"/>
                <a:gd name="T11" fmla="*/ 12 h 118"/>
                <a:gd name="T12" fmla="*/ 59 w 208"/>
                <a:gd name="T13" fmla="*/ 35 h 118"/>
                <a:gd name="T14" fmla="*/ 82 w 208"/>
                <a:gd name="T15" fmla="*/ 4 h 118"/>
                <a:gd name="T16" fmla="*/ 77 w 208"/>
                <a:gd name="T17" fmla="*/ 12 h 118"/>
                <a:gd name="T18" fmla="*/ 78 w 208"/>
                <a:gd name="T19" fmla="*/ 14 h 118"/>
                <a:gd name="T20" fmla="*/ 83 w 208"/>
                <a:gd name="T21" fmla="*/ 2 h 118"/>
                <a:gd name="T22" fmla="*/ 84 w 208"/>
                <a:gd name="T23" fmla="*/ 3 h 118"/>
                <a:gd name="T24" fmla="*/ 60 w 208"/>
                <a:gd name="T25" fmla="*/ 37 h 118"/>
                <a:gd name="T26" fmla="*/ 109 w 208"/>
                <a:gd name="T27" fmla="*/ 20 h 118"/>
                <a:gd name="T28" fmla="*/ 185 w 208"/>
                <a:gd name="T29" fmla="*/ 24 h 118"/>
                <a:gd name="T30" fmla="*/ 205 w 208"/>
                <a:gd name="T31" fmla="*/ 14 h 118"/>
                <a:gd name="T32" fmla="*/ 200 w 208"/>
                <a:gd name="T33" fmla="*/ 13 h 118"/>
                <a:gd name="T34" fmla="*/ 203 w 208"/>
                <a:gd name="T35" fmla="*/ 10 h 118"/>
                <a:gd name="T36" fmla="*/ 190 w 208"/>
                <a:gd name="T37" fmla="*/ 29 h 118"/>
                <a:gd name="T38" fmla="*/ 204 w 208"/>
                <a:gd name="T39" fmla="*/ 75 h 118"/>
                <a:gd name="T40" fmla="*/ 196 w 208"/>
                <a:gd name="T41" fmla="*/ 89 h 118"/>
                <a:gd name="T42" fmla="*/ 192 w 208"/>
                <a:gd name="T43" fmla="*/ 112 h 118"/>
                <a:gd name="T44" fmla="*/ 199 w 208"/>
                <a:gd name="T45" fmla="*/ 106 h 118"/>
                <a:gd name="T46" fmla="*/ 199 w 208"/>
                <a:gd name="T47" fmla="*/ 104 h 118"/>
                <a:gd name="T48" fmla="*/ 190 w 208"/>
                <a:gd name="T49" fmla="*/ 114 h 118"/>
                <a:gd name="T50" fmla="*/ 184 w 208"/>
                <a:gd name="T51" fmla="*/ 94 h 118"/>
                <a:gd name="T52" fmla="*/ 174 w 208"/>
                <a:gd name="T53" fmla="*/ 68 h 118"/>
                <a:gd name="T54" fmla="*/ 187 w 208"/>
                <a:gd name="T55" fmla="*/ 68 h 118"/>
                <a:gd name="T56" fmla="*/ 187 w 208"/>
                <a:gd name="T57" fmla="*/ 67 h 118"/>
                <a:gd name="T58" fmla="*/ 172 w 208"/>
                <a:gd name="T59" fmla="*/ 45 h 118"/>
                <a:gd name="T60" fmla="*/ 149 w 208"/>
                <a:gd name="T61" fmla="*/ 58 h 118"/>
                <a:gd name="T62" fmla="*/ 158 w 208"/>
                <a:gd name="T63" fmla="*/ 57 h 118"/>
                <a:gd name="T64" fmla="*/ 159 w 208"/>
                <a:gd name="T65" fmla="*/ 55 h 118"/>
                <a:gd name="T66" fmla="*/ 147 w 208"/>
                <a:gd name="T67" fmla="*/ 58 h 118"/>
                <a:gd name="T68" fmla="*/ 173 w 208"/>
                <a:gd name="T69" fmla="*/ 43 h 118"/>
                <a:gd name="T70" fmla="*/ 162 w 208"/>
                <a:gd name="T71" fmla="*/ 32 h 118"/>
                <a:gd name="T72" fmla="*/ 72 w 208"/>
                <a:gd name="T73" fmla="*/ 57 h 118"/>
                <a:gd name="T74" fmla="*/ 28 w 208"/>
                <a:gd name="T75" fmla="*/ 30 h 118"/>
                <a:gd name="T76" fmla="*/ 195 w 208"/>
                <a:gd name="T77" fmla="*/ 88 h 118"/>
                <a:gd name="T78" fmla="*/ 202 w 208"/>
                <a:gd name="T79" fmla="*/ 74 h 118"/>
                <a:gd name="T80" fmla="*/ 131 w 208"/>
                <a:gd name="T81" fmla="*/ 5 h 118"/>
                <a:gd name="T82" fmla="*/ 120 w 208"/>
                <a:gd name="T83" fmla="*/ 36 h 118"/>
                <a:gd name="T84" fmla="*/ 131 w 208"/>
                <a:gd name="T85" fmla="*/ 32 h 118"/>
                <a:gd name="T86" fmla="*/ 125 w 208"/>
                <a:gd name="T87" fmla="*/ 26 h 118"/>
                <a:gd name="T88" fmla="*/ 123 w 208"/>
                <a:gd name="T89" fmla="*/ 27 h 118"/>
                <a:gd name="T90" fmla="*/ 170 w 208"/>
                <a:gd name="T91" fmla="*/ 31 h 118"/>
                <a:gd name="T92" fmla="*/ 187 w 208"/>
                <a:gd name="T93" fmla="*/ 76 h 118"/>
                <a:gd name="T94" fmla="*/ 182 w 208"/>
                <a:gd name="T95" fmla="*/ 76 h 118"/>
                <a:gd name="T96" fmla="*/ 184 w 208"/>
                <a:gd name="T97" fmla="*/ 72 h 118"/>
                <a:gd name="T98" fmla="*/ 169 w 208"/>
                <a:gd name="T99" fmla="*/ 81 h 118"/>
                <a:gd name="T100" fmla="*/ 193 w 208"/>
                <a:gd name="T101" fmla="*/ 89 h 118"/>
                <a:gd name="T102" fmla="*/ 162 w 208"/>
                <a:gd name="T103" fmla="*/ 30 h 118"/>
                <a:gd name="T104" fmla="*/ 132 w 208"/>
                <a:gd name="T105" fmla="*/ 22 h 118"/>
                <a:gd name="T106" fmla="*/ 132 w 208"/>
                <a:gd name="T107" fmla="*/ 34 h 118"/>
                <a:gd name="T108" fmla="*/ 109 w 208"/>
                <a:gd name="T109" fmla="*/ 26 h 118"/>
                <a:gd name="T110" fmla="*/ 45 w 208"/>
                <a:gd name="T111" fmla="*/ 15 h 118"/>
                <a:gd name="T112" fmla="*/ 47 w 208"/>
                <a:gd name="T113" fmla="*/ 18 h 118"/>
                <a:gd name="T114" fmla="*/ 51 w 208"/>
                <a:gd name="T115" fmla="*/ 7 h 118"/>
                <a:gd name="T116" fmla="*/ 50 w 208"/>
                <a:gd name="T117" fmla="*/ 7 h 118"/>
                <a:gd name="T118" fmla="*/ 32 w 208"/>
                <a:gd name="T119" fmla="*/ 12 h 118"/>
                <a:gd name="T120" fmla="*/ 71 w 208"/>
                <a:gd name="T121" fmla="*/ 5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08" h="118">
                  <a:moveTo>
                    <a:pt x="28" y="30"/>
                  </a:moveTo>
                  <a:cubicBezTo>
                    <a:pt x="24" y="23"/>
                    <a:pt x="16" y="15"/>
                    <a:pt x="7" y="21"/>
                  </a:cubicBezTo>
                  <a:cubicBezTo>
                    <a:pt x="4" y="23"/>
                    <a:pt x="3" y="27"/>
                    <a:pt x="5" y="30"/>
                  </a:cubicBezTo>
                  <a:cubicBezTo>
                    <a:pt x="8" y="36"/>
                    <a:pt x="14" y="32"/>
                    <a:pt x="12" y="29"/>
                  </a:cubicBezTo>
                  <a:cubicBezTo>
                    <a:pt x="11" y="28"/>
                    <a:pt x="9" y="30"/>
                    <a:pt x="9" y="31"/>
                  </a:cubicBezTo>
                  <a:cubicBezTo>
                    <a:pt x="8" y="27"/>
                    <a:pt x="13" y="26"/>
                    <a:pt x="14" y="29"/>
                  </a:cubicBezTo>
                  <a:cubicBezTo>
                    <a:pt x="16" y="33"/>
                    <a:pt x="10" y="36"/>
                    <a:pt x="6" y="35"/>
                  </a:cubicBezTo>
                  <a:cubicBezTo>
                    <a:pt x="0" y="31"/>
                    <a:pt x="1" y="22"/>
                    <a:pt x="6" y="19"/>
                  </a:cubicBezTo>
                  <a:cubicBezTo>
                    <a:pt x="14" y="14"/>
                    <a:pt x="21" y="17"/>
                    <a:pt x="26" y="23"/>
                  </a:cubicBezTo>
                  <a:cubicBezTo>
                    <a:pt x="26" y="21"/>
                    <a:pt x="26" y="19"/>
                    <a:pt x="27" y="17"/>
                  </a:cubicBezTo>
                  <a:cubicBezTo>
                    <a:pt x="29" y="10"/>
                    <a:pt x="34" y="5"/>
                    <a:pt x="40" y="4"/>
                  </a:cubicBezTo>
                  <a:cubicBezTo>
                    <a:pt x="47" y="2"/>
                    <a:pt x="55" y="5"/>
                    <a:pt x="57" y="12"/>
                  </a:cubicBezTo>
                  <a:cubicBezTo>
                    <a:pt x="60" y="19"/>
                    <a:pt x="57" y="27"/>
                    <a:pt x="47" y="26"/>
                  </a:cubicBezTo>
                  <a:cubicBezTo>
                    <a:pt x="50" y="30"/>
                    <a:pt x="54" y="33"/>
                    <a:pt x="59" y="35"/>
                  </a:cubicBezTo>
                  <a:cubicBezTo>
                    <a:pt x="68" y="38"/>
                    <a:pt x="79" y="34"/>
                    <a:pt x="85" y="26"/>
                  </a:cubicBezTo>
                  <a:cubicBezTo>
                    <a:pt x="90" y="20"/>
                    <a:pt x="91" y="9"/>
                    <a:pt x="82" y="4"/>
                  </a:cubicBezTo>
                  <a:cubicBezTo>
                    <a:pt x="79" y="3"/>
                    <a:pt x="75" y="4"/>
                    <a:pt x="73" y="7"/>
                  </a:cubicBezTo>
                  <a:cubicBezTo>
                    <a:pt x="70" y="13"/>
                    <a:pt x="77" y="15"/>
                    <a:pt x="77" y="12"/>
                  </a:cubicBezTo>
                  <a:cubicBezTo>
                    <a:pt x="78" y="11"/>
                    <a:pt x="75" y="11"/>
                    <a:pt x="75" y="11"/>
                  </a:cubicBezTo>
                  <a:cubicBezTo>
                    <a:pt x="77" y="9"/>
                    <a:pt x="80" y="12"/>
                    <a:pt x="78" y="14"/>
                  </a:cubicBezTo>
                  <a:cubicBezTo>
                    <a:pt x="75" y="17"/>
                    <a:pt x="71" y="14"/>
                    <a:pt x="71" y="11"/>
                  </a:cubicBezTo>
                  <a:cubicBezTo>
                    <a:pt x="69" y="4"/>
                    <a:pt x="78" y="0"/>
                    <a:pt x="83" y="2"/>
                  </a:cubicBezTo>
                  <a:cubicBezTo>
                    <a:pt x="83" y="3"/>
                    <a:pt x="84" y="3"/>
                    <a:pt x="84" y="3"/>
                  </a:cubicBezTo>
                  <a:cubicBezTo>
                    <a:pt x="84" y="3"/>
                    <a:pt x="84" y="3"/>
                    <a:pt x="84" y="3"/>
                  </a:cubicBezTo>
                  <a:cubicBezTo>
                    <a:pt x="93" y="9"/>
                    <a:pt x="92" y="20"/>
                    <a:pt x="87" y="27"/>
                  </a:cubicBezTo>
                  <a:cubicBezTo>
                    <a:pt x="81" y="35"/>
                    <a:pt x="70" y="40"/>
                    <a:pt x="60" y="37"/>
                  </a:cubicBezTo>
                  <a:cubicBezTo>
                    <a:pt x="61" y="38"/>
                    <a:pt x="62" y="38"/>
                    <a:pt x="63" y="39"/>
                  </a:cubicBezTo>
                  <a:cubicBezTo>
                    <a:pt x="92" y="48"/>
                    <a:pt x="105" y="32"/>
                    <a:pt x="109" y="20"/>
                  </a:cubicBezTo>
                  <a:cubicBezTo>
                    <a:pt x="111" y="10"/>
                    <a:pt x="120" y="4"/>
                    <a:pt x="131" y="3"/>
                  </a:cubicBezTo>
                  <a:cubicBezTo>
                    <a:pt x="150" y="2"/>
                    <a:pt x="171" y="10"/>
                    <a:pt x="185" y="24"/>
                  </a:cubicBezTo>
                  <a:cubicBezTo>
                    <a:pt x="182" y="15"/>
                    <a:pt x="184" y="5"/>
                    <a:pt x="195" y="3"/>
                  </a:cubicBezTo>
                  <a:cubicBezTo>
                    <a:pt x="201" y="2"/>
                    <a:pt x="208" y="8"/>
                    <a:pt x="205" y="14"/>
                  </a:cubicBezTo>
                  <a:cubicBezTo>
                    <a:pt x="203" y="17"/>
                    <a:pt x="199" y="18"/>
                    <a:pt x="197" y="15"/>
                  </a:cubicBezTo>
                  <a:cubicBezTo>
                    <a:pt x="195" y="12"/>
                    <a:pt x="199" y="10"/>
                    <a:pt x="200" y="13"/>
                  </a:cubicBezTo>
                  <a:cubicBezTo>
                    <a:pt x="200" y="13"/>
                    <a:pt x="198" y="12"/>
                    <a:pt x="198" y="13"/>
                  </a:cubicBezTo>
                  <a:cubicBezTo>
                    <a:pt x="198" y="17"/>
                    <a:pt x="204" y="16"/>
                    <a:pt x="203" y="10"/>
                  </a:cubicBezTo>
                  <a:cubicBezTo>
                    <a:pt x="202" y="7"/>
                    <a:pt x="199" y="5"/>
                    <a:pt x="196" y="5"/>
                  </a:cubicBezTo>
                  <a:cubicBezTo>
                    <a:pt x="184" y="7"/>
                    <a:pt x="184" y="21"/>
                    <a:pt x="190" y="29"/>
                  </a:cubicBezTo>
                  <a:cubicBezTo>
                    <a:pt x="190" y="29"/>
                    <a:pt x="191" y="30"/>
                    <a:pt x="191" y="30"/>
                  </a:cubicBezTo>
                  <a:cubicBezTo>
                    <a:pt x="202" y="43"/>
                    <a:pt x="207" y="60"/>
                    <a:pt x="204" y="75"/>
                  </a:cubicBezTo>
                  <a:cubicBezTo>
                    <a:pt x="202" y="81"/>
                    <a:pt x="200" y="86"/>
                    <a:pt x="196" y="89"/>
                  </a:cubicBezTo>
                  <a:cubicBezTo>
                    <a:pt x="196" y="89"/>
                    <a:pt x="196" y="89"/>
                    <a:pt x="196" y="89"/>
                  </a:cubicBezTo>
                  <a:cubicBezTo>
                    <a:pt x="194" y="91"/>
                    <a:pt x="192" y="93"/>
                    <a:pt x="191" y="95"/>
                  </a:cubicBezTo>
                  <a:cubicBezTo>
                    <a:pt x="187" y="101"/>
                    <a:pt x="187" y="107"/>
                    <a:pt x="192" y="112"/>
                  </a:cubicBezTo>
                  <a:cubicBezTo>
                    <a:pt x="195" y="115"/>
                    <a:pt x="199" y="115"/>
                    <a:pt x="202" y="113"/>
                  </a:cubicBezTo>
                  <a:cubicBezTo>
                    <a:pt x="206" y="108"/>
                    <a:pt x="201" y="103"/>
                    <a:pt x="199" y="106"/>
                  </a:cubicBezTo>
                  <a:cubicBezTo>
                    <a:pt x="199" y="107"/>
                    <a:pt x="201" y="108"/>
                    <a:pt x="201" y="108"/>
                  </a:cubicBezTo>
                  <a:cubicBezTo>
                    <a:pt x="198" y="109"/>
                    <a:pt x="196" y="105"/>
                    <a:pt x="199" y="104"/>
                  </a:cubicBezTo>
                  <a:cubicBezTo>
                    <a:pt x="203" y="102"/>
                    <a:pt x="206" y="106"/>
                    <a:pt x="205" y="110"/>
                  </a:cubicBezTo>
                  <a:cubicBezTo>
                    <a:pt x="204" y="117"/>
                    <a:pt x="195" y="118"/>
                    <a:pt x="190" y="114"/>
                  </a:cubicBezTo>
                  <a:cubicBezTo>
                    <a:pt x="184" y="107"/>
                    <a:pt x="185" y="99"/>
                    <a:pt x="190" y="93"/>
                  </a:cubicBezTo>
                  <a:cubicBezTo>
                    <a:pt x="188" y="93"/>
                    <a:pt x="186" y="94"/>
                    <a:pt x="184" y="94"/>
                  </a:cubicBezTo>
                  <a:cubicBezTo>
                    <a:pt x="174" y="94"/>
                    <a:pt x="167" y="88"/>
                    <a:pt x="167" y="80"/>
                  </a:cubicBezTo>
                  <a:cubicBezTo>
                    <a:pt x="167" y="75"/>
                    <a:pt x="169" y="71"/>
                    <a:pt x="174" y="68"/>
                  </a:cubicBezTo>
                  <a:cubicBezTo>
                    <a:pt x="180" y="66"/>
                    <a:pt x="184" y="68"/>
                    <a:pt x="186" y="72"/>
                  </a:cubicBezTo>
                  <a:cubicBezTo>
                    <a:pt x="186" y="70"/>
                    <a:pt x="187" y="69"/>
                    <a:pt x="187" y="68"/>
                  </a:cubicBezTo>
                  <a:cubicBezTo>
                    <a:pt x="187" y="68"/>
                    <a:pt x="187" y="68"/>
                    <a:pt x="187" y="68"/>
                  </a:cubicBezTo>
                  <a:cubicBezTo>
                    <a:pt x="187" y="67"/>
                    <a:pt x="187" y="67"/>
                    <a:pt x="187" y="67"/>
                  </a:cubicBezTo>
                  <a:cubicBezTo>
                    <a:pt x="187" y="67"/>
                    <a:pt x="187" y="67"/>
                    <a:pt x="187" y="67"/>
                  </a:cubicBezTo>
                  <a:cubicBezTo>
                    <a:pt x="188" y="56"/>
                    <a:pt x="180" y="48"/>
                    <a:pt x="172" y="45"/>
                  </a:cubicBezTo>
                  <a:cubicBezTo>
                    <a:pt x="167" y="42"/>
                    <a:pt x="161" y="42"/>
                    <a:pt x="155" y="46"/>
                  </a:cubicBezTo>
                  <a:cubicBezTo>
                    <a:pt x="150" y="48"/>
                    <a:pt x="148" y="53"/>
                    <a:pt x="149" y="58"/>
                  </a:cubicBezTo>
                  <a:cubicBezTo>
                    <a:pt x="150" y="61"/>
                    <a:pt x="153" y="64"/>
                    <a:pt x="156" y="63"/>
                  </a:cubicBezTo>
                  <a:cubicBezTo>
                    <a:pt x="162" y="62"/>
                    <a:pt x="160" y="56"/>
                    <a:pt x="158" y="57"/>
                  </a:cubicBezTo>
                  <a:cubicBezTo>
                    <a:pt x="157" y="57"/>
                    <a:pt x="158" y="60"/>
                    <a:pt x="158" y="59"/>
                  </a:cubicBezTo>
                  <a:cubicBezTo>
                    <a:pt x="155" y="59"/>
                    <a:pt x="156" y="55"/>
                    <a:pt x="159" y="55"/>
                  </a:cubicBezTo>
                  <a:cubicBezTo>
                    <a:pt x="163" y="56"/>
                    <a:pt x="163" y="61"/>
                    <a:pt x="161" y="63"/>
                  </a:cubicBezTo>
                  <a:cubicBezTo>
                    <a:pt x="156" y="68"/>
                    <a:pt x="148" y="64"/>
                    <a:pt x="147" y="58"/>
                  </a:cubicBezTo>
                  <a:cubicBezTo>
                    <a:pt x="145" y="52"/>
                    <a:pt x="148" y="47"/>
                    <a:pt x="153" y="44"/>
                  </a:cubicBezTo>
                  <a:cubicBezTo>
                    <a:pt x="160" y="40"/>
                    <a:pt x="167" y="40"/>
                    <a:pt x="173" y="43"/>
                  </a:cubicBezTo>
                  <a:cubicBezTo>
                    <a:pt x="179" y="45"/>
                    <a:pt x="184" y="49"/>
                    <a:pt x="187" y="56"/>
                  </a:cubicBezTo>
                  <a:cubicBezTo>
                    <a:pt x="184" y="43"/>
                    <a:pt x="175" y="34"/>
                    <a:pt x="162" y="32"/>
                  </a:cubicBezTo>
                  <a:cubicBezTo>
                    <a:pt x="159" y="31"/>
                    <a:pt x="156" y="31"/>
                    <a:pt x="153" y="32"/>
                  </a:cubicBezTo>
                  <a:cubicBezTo>
                    <a:pt x="123" y="35"/>
                    <a:pt x="109" y="59"/>
                    <a:pt x="72" y="57"/>
                  </a:cubicBezTo>
                  <a:cubicBezTo>
                    <a:pt x="56" y="56"/>
                    <a:pt x="42" y="49"/>
                    <a:pt x="33" y="39"/>
                  </a:cubicBezTo>
                  <a:cubicBezTo>
                    <a:pt x="31" y="36"/>
                    <a:pt x="29" y="33"/>
                    <a:pt x="28" y="30"/>
                  </a:cubicBezTo>
                  <a:close/>
                  <a:moveTo>
                    <a:pt x="193" y="89"/>
                  </a:moveTo>
                  <a:cubicBezTo>
                    <a:pt x="194" y="88"/>
                    <a:pt x="194" y="88"/>
                    <a:pt x="195" y="88"/>
                  </a:cubicBezTo>
                  <a:cubicBezTo>
                    <a:pt x="195" y="88"/>
                    <a:pt x="195" y="88"/>
                    <a:pt x="195" y="88"/>
                  </a:cubicBezTo>
                  <a:cubicBezTo>
                    <a:pt x="198" y="84"/>
                    <a:pt x="200" y="80"/>
                    <a:pt x="202" y="74"/>
                  </a:cubicBezTo>
                  <a:cubicBezTo>
                    <a:pt x="205" y="60"/>
                    <a:pt x="200" y="44"/>
                    <a:pt x="189" y="31"/>
                  </a:cubicBezTo>
                  <a:cubicBezTo>
                    <a:pt x="176" y="15"/>
                    <a:pt x="153" y="4"/>
                    <a:pt x="131" y="5"/>
                  </a:cubicBezTo>
                  <a:cubicBezTo>
                    <a:pt x="121" y="6"/>
                    <a:pt x="113" y="11"/>
                    <a:pt x="111" y="20"/>
                  </a:cubicBezTo>
                  <a:cubicBezTo>
                    <a:pt x="109" y="28"/>
                    <a:pt x="113" y="35"/>
                    <a:pt x="120" y="36"/>
                  </a:cubicBezTo>
                  <a:cubicBezTo>
                    <a:pt x="120" y="37"/>
                    <a:pt x="120" y="37"/>
                    <a:pt x="120" y="37"/>
                  </a:cubicBezTo>
                  <a:cubicBezTo>
                    <a:pt x="124" y="38"/>
                    <a:pt x="129" y="36"/>
                    <a:pt x="131" y="32"/>
                  </a:cubicBezTo>
                  <a:cubicBezTo>
                    <a:pt x="133" y="29"/>
                    <a:pt x="133" y="26"/>
                    <a:pt x="130" y="23"/>
                  </a:cubicBezTo>
                  <a:cubicBezTo>
                    <a:pt x="126" y="19"/>
                    <a:pt x="122" y="25"/>
                    <a:pt x="125" y="26"/>
                  </a:cubicBezTo>
                  <a:cubicBezTo>
                    <a:pt x="126" y="27"/>
                    <a:pt x="127" y="25"/>
                    <a:pt x="126" y="24"/>
                  </a:cubicBezTo>
                  <a:cubicBezTo>
                    <a:pt x="128" y="27"/>
                    <a:pt x="125" y="29"/>
                    <a:pt x="123" y="27"/>
                  </a:cubicBezTo>
                  <a:cubicBezTo>
                    <a:pt x="121" y="22"/>
                    <a:pt x="126" y="20"/>
                    <a:pt x="130" y="20"/>
                  </a:cubicBezTo>
                  <a:cubicBezTo>
                    <a:pt x="143" y="20"/>
                    <a:pt x="158" y="25"/>
                    <a:pt x="170" y="31"/>
                  </a:cubicBezTo>
                  <a:cubicBezTo>
                    <a:pt x="181" y="37"/>
                    <a:pt x="189" y="47"/>
                    <a:pt x="190" y="60"/>
                  </a:cubicBezTo>
                  <a:cubicBezTo>
                    <a:pt x="190" y="64"/>
                    <a:pt x="190" y="70"/>
                    <a:pt x="187" y="76"/>
                  </a:cubicBezTo>
                  <a:cubicBezTo>
                    <a:pt x="186" y="79"/>
                    <a:pt x="182" y="81"/>
                    <a:pt x="179" y="79"/>
                  </a:cubicBezTo>
                  <a:cubicBezTo>
                    <a:pt x="177" y="77"/>
                    <a:pt x="180" y="74"/>
                    <a:pt x="182" y="76"/>
                  </a:cubicBezTo>
                  <a:cubicBezTo>
                    <a:pt x="182" y="76"/>
                    <a:pt x="180" y="76"/>
                    <a:pt x="180" y="77"/>
                  </a:cubicBezTo>
                  <a:cubicBezTo>
                    <a:pt x="181" y="80"/>
                    <a:pt x="187" y="77"/>
                    <a:pt x="184" y="72"/>
                  </a:cubicBezTo>
                  <a:cubicBezTo>
                    <a:pt x="182" y="69"/>
                    <a:pt x="178" y="69"/>
                    <a:pt x="175" y="70"/>
                  </a:cubicBezTo>
                  <a:cubicBezTo>
                    <a:pt x="171" y="72"/>
                    <a:pt x="169" y="76"/>
                    <a:pt x="169" y="81"/>
                  </a:cubicBezTo>
                  <a:cubicBezTo>
                    <a:pt x="170" y="87"/>
                    <a:pt x="176" y="92"/>
                    <a:pt x="184" y="92"/>
                  </a:cubicBezTo>
                  <a:cubicBezTo>
                    <a:pt x="188" y="92"/>
                    <a:pt x="191" y="91"/>
                    <a:pt x="193" y="89"/>
                  </a:cubicBezTo>
                  <a:close/>
                  <a:moveTo>
                    <a:pt x="153" y="30"/>
                  </a:moveTo>
                  <a:cubicBezTo>
                    <a:pt x="156" y="30"/>
                    <a:pt x="159" y="30"/>
                    <a:pt x="162" y="30"/>
                  </a:cubicBezTo>
                  <a:cubicBezTo>
                    <a:pt x="165" y="31"/>
                    <a:pt x="165" y="31"/>
                    <a:pt x="167" y="31"/>
                  </a:cubicBezTo>
                  <a:cubicBezTo>
                    <a:pt x="156" y="25"/>
                    <a:pt x="144" y="22"/>
                    <a:pt x="132" y="22"/>
                  </a:cubicBezTo>
                  <a:cubicBezTo>
                    <a:pt x="135" y="25"/>
                    <a:pt x="135" y="31"/>
                    <a:pt x="132" y="34"/>
                  </a:cubicBezTo>
                  <a:cubicBezTo>
                    <a:pt x="132" y="34"/>
                    <a:pt x="132" y="34"/>
                    <a:pt x="132" y="34"/>
                  </a:cubicBezTo>
                  <a:cubicBezTo>
                    <a:pt x="132" y="34"/>
                    <a:pt x="132" y="34"/>
                    <a:pt x="132" y="34"/>
                  </a:cubicBezTo>
                  <a:cubicBezTo>
                    <a:pt x="125" y="44"/>
                    <a:pt x="110" y="38"/>
                    <a:pt x="109" y="26"/>
                  </a:cubicBezTo>
                  <a:cubicBezTo>
                    <a:pt x="104" y="37"/>
                    <a:pt x="89" y="50"/>
                    <a:pt x="63" y="41"/>
                  </a:cubicBezTo>
                  <a:cubicBezTo>
                    <a:pt x="46" y="35"/>
                    <a:pt x="35" y="18"/>
                    <a:pt x="45" y="15"/>
                  </a:cubicBezTo>
                  <a:cubicBezTo>
                    <a:pt x="49" y="15"/>
                    <a:pt x="50" y="20"/>
                    <a:pt x="46" y="21"/>
                  </a:cubicBezTo>
                  <a:cubicBezTo>
                    <a:pt x="47" y="21"/>
                    <a:pt x="47" y="18"/>
                    <a:pt x="47" y="18"/>
                  </a:cubicBezTo>
                  <a:cubicBezTo>
                    <a:pt x="44" y="17"/>
                    <a:pt x="42" y="24"/>
                    <a:pt x="48" y="24"/>
                  </a:cubicBezTo>
                  <a:cubicBezTo>
                    <a:pt x="58" y="25"/>
                    <a:pt x="57" y="11"/>
                    <a:pt x="51" y="7"/>
                  </a:cubicBezTo>
                  <a:cubicBezTo>
                    <a:pt x="50" y="7"/>
                    <a:pt x="50" y="7"/>
                    <a:pt x="50" y="7"/>
                  </a:cubicBezTo>
                  <a:cubicBezTo>
                    <a:pt x="50" y="7"/>
                    <a:pt x="50" y="7"/>
                    <a:pt x="50" y="7"/>
                  </a:cubicBezTo>
                  <a:cubicBezTo>
                    <a:pt x="50" y="7"/>
                    <a:pt x="50" y="7"/>
                    <a:pt x="50" y="7"/>
                  </a:cubicBezTo>
                  <a:cubicBezTo>
                    <a:pt x="45" y="3"/>
                    <a:pt x="37" y="5"/>
                    <a:pt x="32" y="12"/>
                  </a:cubicBezTo>
                  <a:cubicBezTo>
                    <a:pt x="26" y="20"/>
                    <a:pt x="29" y="30"/>
                    <a:pt x="35" y="38"/>
                  </a:cubicBezTo>
                  <a:cubicBezTo>
                    <a:pt x="43" y="47"/>
                    <a:pt x="55" y="53"/>
                    <a:pt x="71" y="55"/>
                  </a:cubicBezTo>
                  <a:cubicBezTo>
                    <a:pt x="106" y="58"/>
                    <a:pt x="123" y="33"/>
                    <a:pt x="153" y="30"/>
                  </a:cubicBezTo>
                  <a:close/>
                </a:path>
              </a:pathLst>
            </a:custGeom>
            <a:solidFill>
              <a:srgbClr val="0064D2"/>
            </a:solidFill>
            <a:ln>
              <a:noFill/>
            </a:ln>
          </p:spPr>
          <p:txBody>
            <a:bodyPr vert="horz" wrap="square" lIns="91440" tIns="45720" rIns="91440" bIns="45720" numCol="1" anchor="t" anchorCtr="0" compatLnSpc="1">
              <a:prstTxWarp prst="textNoShape">
                <a:avLst/>
              </a:prstTxWarp>
            </a:bodyPr>
            <a:lstStyle/>
            <a:p>
              <a:endParaRPr lang="zh-CN" altLang="en-US">
                <a:solidFill>
                  <a:srgbClr val="00B050"/>
                </a:solidFill>
              </a:endParaRPr>
            </a:p>
          </p:txBody>
        </p:sp>
        <p:sp>
          <p:nvSpPr>
            <p:cNvPr id="8" name="Freeform 15"/>
            <p:cNvSpPr>
              <a:spLocks noEditPoints="1"/>
            </p:cNvSpPr>
            <p:nvPr/>
          </p:nvSpPr>
          <p:spPr bwMode="auto">
            <a:xfrm>
              <a:off x="6024563" y="3700463"/>
              <a:ext cx="1260475" cy="717550"/>
            </a:xfrm>
            <a:custGeom>
              <a:avLst/>
              <a:gdLst>
                <a:gd name="T0" fmla="*/ 200 w 208"/>
                <a:gd name="T1" fmla="*/ 21 h 118"/>
                <a:gd name="T2" fmla="*/ 196 w 208"/>
                <a:gd name="T3" fmla="*/ 29 h 118"/>
                <a:gd name="T4" fmla="*/ 194 w 208"/>
                <a:gd name="T5" fmla="*/ 29 h 118"/>
                <a:gd name="T6" fmla="*/ 202 w 208"/>
                <a:gd name="T7" fmla="*/ 19 h 118"/>
                <a:gd name="T8" fmla="*/ 181 w 208"/>
                <a:gd name="T9" fmla="*/ 17 h 118"/>
                <a:gd name="T10" fmla="*/ 150 w 208"/>
                <a:gd name="T11" fmla="*/ 12 h 118"/>
                <a:gd name="T12" fmla="*/ 149 w 208"/>
                <a:gd name="T13" fmla="*/ 35 h 118"/>
                <a:gd name="T14" fmla="*/ 126 w 208"/>
                <a:gd name="T15" fmla="*/ 4 h 118"/>
                <a:gd name="T16" fmla="*/ 130 w 208"/>
                <a:gd name="T17" fmla="*/ 12 h 118"/>
                <a:gd name="T18" fmla="*/ 130 w 208"/>
                <a:gd name="T19" fmla="*/ 14 h 118"/>
                <a:gd name="T20" fmla="*/ 125 w 208"/>
                <a:gd name="T21" fmla="*/ 2 h 118"/>
                <a:gd name="T22" fmla="*/ 124 w 208"/>
                <a:gd name="T23" fmla="*/ 3 h 118"/>
                <a:gd name="T24" fmla="*/ 148 w 208"/>
                <a:gd name="T25" fmla="*/ 37 h 118"/>
                <a:gd name="T26" fmla="*/ 99 w 208"/>
                <a:gd name="T27" fmla="*/ 20 h 118"/>
                <a:gd name="T28" fmla="*/ 23 w 208"/>
                <a:gd name="T29" fmla="*/ 24 h 118"/>
                <a:gd name="T30" fmla="*/ 3 w 208"/>
                <a:gd name="T31" fmla="*/ 14 h 118"/>
                <a:gd name="T32" fmla="*/ 8 w 208"/>
                <a:gd name="T33" fmla="*/ 13 h 118"/>
                <a:gd name="T34" fmla="*/ 5 w 208"/>
                <a:gd name="T35" fmla="*/ 10 h 118"/>
                <a:gd name="T36" fmla="*/ 18 w 208"/>
                <a:gd name="T37" fmla="*/ 29 h 118"/>
                <a:gd name="T38" fmla="*/ 4 w 208"/>
                <a:gd name="T39" fmla="*/ 75 h 118"/>
                <a:gd name="T40" fmla="*/ 12 w 208"/>
                <a:gd name="T41" fmla="*/ 89 h 118"/>
                <a:gd name="T42" fmla="*/ 16 w 208"/>
                <a:gd name="T43" fmla="*/ 112 h 118"/>
                <a:gd name="T44" fmla="*/ 9 w 208"/>
                <a:gd name="T45" fmla="*/ 106 h 118"/>
                <a:gd name="T46" fmla="*/ 9 w 208"/>
                <a:gd name="T47" fmla="*/ 104 h 118"/>
                <a:gd name="T48" fmla="*/ 18 w 208"/>
                <a:gd name="T49" fmla="*/ 114 h 118"/>
                <a:gd name="T50" fmla="*/ 24 w 208"/>
                <a:gd name="T51" fmla="*/ 94 h 118"/>
                <a:gd name="T52" fmla="*/ 34 w 208"/>
                <a:gd name="T53" fmla="*/ 68 h 118"/>
                <a:gd name="T54" fmla="*/ 21 w 208"/>
                <a:gd name="T55" fmla="*/ 68 h 118"/>
                <a:gd name="T56" fmla="*/ 21 w 208"/>
                <a:gd name="T57" fmla="*/ 67 h 118"/>
                <a:gd name="T58" fmla="*/ 36 w 208"/>
                <a:gd name="T59" fmla="*/ 45 h 118"/>
                <a:gd name="T60" fmla="*/ 59 w 208"/>
                <a:gd name="T61" fmla="*/ 58 h 118"/>
                <a:gd name="T62" fmla="*/ 50 w 208"/>
                <a:gd name="T63" fmla="*/ 57 h 118"/>
                <a:gd name="T64" fmla="*/ 49 w 208"/>
                <a:gd name="T65" fmla="*/ 55 h 118"/>
                <a:gd name="T66" fmla="*/ 61 w 208"/>
                <a:gd name="T67" fmla="*/ 58 h 118"/>
                <a:gd name="T68" fmla="*/ 35 w 208"/>
                <a:gd name="T69" fmla="*/ 43 h 118"/>
                <a:gd name="T70" fmla="*/ 46 w 208"/>
                <a:gd name="T71" fmla="*/ 32 h 118"/>
                <a:gd name="T72" fmla="*/ 136 w 208"/>
                <a:gd name="T73" fmla="*/ 57 h 118"/>
                <a:gd name="T74" fmla="*/ 180 w 208"/>
                <a:gd name="T75" fmla="*/ 30 h 118"/>
                <a:gd name="T76" fmla="*/ 13 w 208"/>
                <a:gd name="T77" fmla="*/ 88 h 118"/>
                <a:gd name="T78" fmla="*/ 6 w 208"/>
                <a:gd name="T79" fmla="*/ 74 h 118"/>
                <a:gd name="T80" fmla="*/ 77 w 208"/>
                <a:gd name="T81" fmla="*/ 5 h 118"/>
                <a:gd name="T82" fmla="*/ 88 w 208"/>
                <a:gd name="T83" fmla="*/ 36 h 118"/>
                <a:gd name="T84" fmla="*/ 77 w 208"/>
                <a:gd name="T85" fmla="*/ 32 h 118"/>
                <a:gd name="T86" fmla="*/ 83 w 208"/>
                <a:gd name="T87" fmla="*/ 26 h 118"/>
                <a:gd name="T88" fmla="*/ 85 w 208"/>
                <a:gd name="T89" fmla="*/ 27 h 118"/>
                <a:gd name="T90" fmla="*/ 37 w 208"/>
                <a:gd name="T91" fmla="*/ 31 h 118"/>
                <a:gd name="T92" fmla="*/ 21 w 208"/>
                <a:gd name="T93" fmla="*/ 76 h 118"/>
                <a:gd name="T94" fmla="*/ 26 w 208"/>
                <a:gd name="T95" fmla="*/ 76 h 118"/>
                <a:gd name="T96" fmla="*/ 24 w 208"/>
                <a:gd name="T97" fmla="*/ 72 h 118"/>
                <a:gd name="T98" fmla="*/ 39 w 208"/>
                <a:gd name="T99" fmla="*/ 81 h 118"/>
                <a:gd name="T100" fmla="*/ 15 w 208"/>
                <a:gd name="T101" fmla="*/ 89 h 118"/>
                <a:gd name="T102" fmla="*/ 46 w 208"/>
                <a:gd name="T103" fmla="*/ 30 h 118"/>
                <a:gd name="T104" fmla="*/ 76 w 208"/>
                <a:gd name="T105" fmla="*/ 22 h 118"/>
                <a:gd name="T106" fmla="*/ 76 w 208"/>
                <a:gd name="T107" fmla="*/ 34 h 118"/>
                <a:gd name="T108" fmla="*/ 99 w 208"/>
                <a:gd name="T109" fmla="*/ 26 h 118"/>
                <a:gd name="T110" fmla="*/ 163 w 208"/>
                <a:gd name="T111" fmla="*/ 15 h 118"/>
                <a:gd name="T112" fmla="*/ 161 w 208"/>
                <a:gd name="T113" fmla="*/ 18 h 118"/>
                <a:gd name="T114" fmla="*/ 157 w 208"/>
                <a:gd name="T115" fmla="*/ 7 h 118"/>
                <a:gd name="T116" fmla="*/ 158 w 208"/>
                <a:gd name="T117" fmla="*/ 7 h 118"/>
                <a:gd name="T118" fmla="*/ 176 w 208"/>
                <a:gd name="T119" fmla="*/ 12 h 118"/>
                <a:gd name="T120" fmla="*/ 136 w 208"/>
                <a:gd name="T121" fmla="*/ 5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08" h="118">
                  <a:moveTo>
                    <a:pt x="180" y="30"/>
                  </a:moveTo>
                  <a:cubicBezTo>
                    <a:pt x="184" y="23"/>
                    <a:pt x="192" y="15"/>
                    <a:pt x="200" y="21"/>
                  </a:cubicBezTo>
                  <a:cubicBezTo>
                    <a:pt x="204" y="23"/>
                    <a:pt x="205" y="27"/>
                    <a:pt x="203" y="30"/>
                  </a:cubicBezTo>
                  <a:cubicBezTo>
                    <a:pt x="200" y="36"/>
                    <a:pt x="194" y="32"/>
                    <a:pt x="196" y="29"/>
                  </a:cubicBezTo>
                  <a:cubicBezTo>
                    <a:pt x="197" y="28"/>
                    <a:pt x="199" y="30"/>
                    <a:pt x="199" y="31"/>
                  </a:cubicBezTo>
                  <a:cubicBezTo>
                    <a:pt x="199" y="27"/>
                    <a:pt x="195" y="26"/>
                    <a:pt x="194" y="29"/>
                  </a:cubicBezTo>
                  <a:cubicBezTo>
                    <a:pt x="192" y="33"/>
                    <a:pt x="198" y="36"/>
                    <a:pt x="201" y="35"/>
                  </a:cubicBezTo>
                  <a:cubicBezTo>
                    <a:pt x="208" y="31"/>
                    <a:pt x="207" y="22"/>
                    <a:pt x="202" y="19"/>
                  </a:cubicBezTo>
                  <a:cubicBezTo>
                    <a:pt x="194" y="14"/>
                    <a:pt x="187" y="17"/>
                    <a:pt x="182" y="23"/>
                  </a:cubicBezTo>
                  <a:cubicBezTo>
                    <a:pt x="182" y="21"/>
                    <a:pt x="182" y="19"/>
                    <a:pt x="181" y="17"/>
                  </a:cubicBezTo>
                  <a:cubicBezTo>
                    <a:pt x="179" y="10"/>
                    <a:pt x="174" y="5"/>
                    <a:pt x="168" y="4"/>
                  </a:cubicBezTo>
                  <a:cubicBezTo>
                    <a:pt x="161" y="2"/>
                    <a:pt x="153" y="5"/>
                    <a:pt x="150" y="12"/>
                  </a:cubicBezTo>
                  <a:cubicBezTo>
                    <a:pt x="148" y="19"/>
                    <a:pt x="151" y="27"/>
                    <a:pt x="161" y="26"/>
                  </a:cubicBezTo>
                  <a:cubicBezTo>
                    <a:pt x="158" y="30"/>
                    <a:pt x="154" y="33"/>
                    <a:pt x="149" y="35"/>
                  </a:cubicBezTo>
                  <a:cubicBezTo>
                    <a:pt x="140" y="38"/>
                    <a:pt x="129" y="34"/>
                    <a:pt x="123" y="26"/>
                  </a:cubicBezTo>
                  <a:cubicBezTo>
                    <a:pt x="118" y="20"/>
                    <a:pt x="117" y="9"/>
                    <a:pt x="126" y="4"/>
                  </a:cubicBezTo>
                  <a:cubicBezTo>
                    <a:pt x="129" y="3"/>
                    <a:pt x="133" y="4"/>
                    <a:pt x="135" y="7"/>
                  </a:cubicBezTo>
                  <a:cubicBezTo>
                    <a:pt x="138" y="13"/>
                    <a:pt x="131" y="15"/>
                    <a:pt x="130" y="12"/>
                  </a:cubicBezTo>
                  <a:cubicBezTo>
                    <a:pt x="130" y="11"/>
                    <a:pt x="133" y="11"/>
                    <a:pt x="133" y="11"/>
                  </a:cubicBezTo>
                  <a:cubicBezTo>
                    <a:pt x="131" y="9"/>
                    <a:pt x="128" y="12"/>
                    <a:pt x="130" y="14"/>
                  </a:cubicBezTo>
                  <a:cubicBezTo>
                    <a:pt x="133" y="17"/>
                    <a:pt x="137" y="14"/>
                    <a:pt x="137" y="11"/>
                  </a:cubicBezTo>
                  <a:cubicBezTo>
                    <a:pt x="139" y="4"/>
                    <a:pt x="130" y="0"/>
                    <a:pt x="125" y="2"/>
                  </a:cubicBezTo>
                  <a:cubicBezTo>
                    <a:pt x="125" y="3"/>
                    <a:pt x="124" y="3"/>
                    <a:pt x="124" y="3"/>
                  </a:cubicBezTo>
                  <a:cubicBezTo>
                    <a:pt x="124" y="3"/>
                    <a:pt x="124" y="3"/>
                    <a:pt x="124" y="3"/>
                  </a:cubicBezTo>
                  <a:cubicBezTo>
                    <a:pt x="115" y="9"/>
                    <a:pt x="116" y="20"/>
                    <a:pt x="121" y="27"/>
                  </a:cubicBezTo>
                  <a:cubicBezTo>
                    <a:pt x="127" y="35"/>
                    <a:pt x="138" y="40"/>
                    <a:pt x="148" y="37"/>
                  </a:cubicBezTo>
                  <a:cubicBezTo>
                    <a:pt x="147" y="38"/>
                    <a:pt x="146" y="38"/>
                    <a:pt x="145" y="39"/>
                  </a:cubicBezTo>
                  <a:cubicBezTo>
                    <a:pt x="115" y="48"/>
                    <a:pt x="103" y="32"/>
                    <a:pt x="99" y="20"/>
                  </a:cubicBezTo>
                  <a:cubicBezTo>
                    <a:pt x="97" y="10"/>
                    <a:pt x="88" y="4"/>
                    <a:pt x="77" y="3"/>
                  </a:cubicBezTo>
                  <a:cubicBezTo>
                    <a:pt x="58" y="2"/>
                    <a:pt x="37" y="10"/>
                    <a:pt x="23" y="24"/>
                  </a:cubicBezTo>
                  <a:cubicBezTo>
                    <a:pt x="26" y="15"/>
                    <a:pt x="24" y="5"/>
                    <a:pt x="13" y="3"/>
                  </a:cubicBezTo>
                  <a:cubicBezTo>
                    <a:pt x="7" y="2"/>
                    <a:pt x="0" y="8"/>
                    <a:pt x="3" y="14"/>
                  </a:cubicBezTo>
                  <a:cubicBezTo>
                    <a:pt x="5" y="17"/>
                    <a:pt x="9" y="18"/>
                    <a:pt x="11" y="15"/>
                  </a:cubicBezTo>
                  <a:cubicBezTo>
                    <a:pt x="13" y="12"/>
                    <a:pt x="9" y="10"/>
                    <a:pt x="8" y="13"/>
                  </a:cubicBezTo>
                  <a:cubicBezTo>
                    <a:pt x="8" y="13"/>
                    <a:pt x="10" y="12"/>
                    <a:pt x="10" y="13"/>
                  </a:cubicBezTo>
                  <a:cubicBezTo>
                    <a:pt x="10" y="17"/>
                    <a:pt x="3" y="16"/>
                    <a:pt x="5" y="10"/>
                  </a:cubicBezTo>
                  <a:cubicBezTo>
                    <a:pt x="6" y="7"/>
                    <a:pt x="9" y="5"/>
                    <a:pt x="12" y="5"/>
                  </a:cubicBezTo>
                  <a:cubicBezTo>
                    <a:pt x="24" y="7"/>
                    <a:pt x="24" y="21"/>
                    <a:pt x="18" y="29"/>
                  </a:cubicBezTo>
                  <a:cubicBezTo>
                    <a:pt x="18" y="29"/>
                    <a:pt x="17" y="30"/>
                    <a:pt x="17" y="30"/>
                  </a:cubicBezTo>
                  <a:cubicBezTo>
                    <a:pt x="6" y="43"/>
                    <a:pt x="1" y="60"/>
                    <a:pt x="4" y="75"/>
                  </a:cubicBezTo>
                  <a:cubicBezTo>
                    <a:pt x="6" y="81"/>
                    <a:pt x="8" y="86"/>
                    <a:pt x="12" y="89"/>
                  </a:cubicBezTo>
                  <a:cubicBezTo>
                    <a:pt x="12" y="89"/>
                    <a:pt x="12" y="89"/>
                    <a:pt x="12" y="89"/>
                  </a:cubicBezTo>
                  <a:cubicBezTo>
                    <a:pt x="14" y="91"/>
                    <a:pt x="16" y="93"/>
                    <a:pt x="17" y="95"/>
                  </a:cubicBezTo>
                  <a:cubicBezTo>
                    <a:pt x="21" y="101"/>
                    <a:pt x="21" y="107"/>
                    <a:pt x="16" y="112"/>
                  </a:cubicBezTo>
                  <a:cubicBezTo>
                    <a:pt x="13" y="115"/>
                    <a:pt x="9" y="115"/>
                    <a:pt x="6" y="113"/>
                  </a:cubicBezTo>
                  <a:cubicBezTo>
                    <a:pt x="2" y="108"/>
                    <a:pt x="7" y="103"/>
                    <a:pt x="9" y="106"/>
                  </a:cubicBezTo>
                  <a:cubicBezTo>
                    <a:pt x="9" y="107"/>
                    <a:pt x="7" y="108"/>
                    <a:pt x="7" y="108"/>
                  </a:cubicBezTo>
                  <a:cubicBezTo>
                    <a:pt x="10" y="109"/>
                    <a:pt x="12" y="105"/>
                    <a:pt x="9" y="104"/>
                  </a:cubicBezTo>
                  <a:cubicBezTo>
                    <a:pt x="5" y="102"/>
                    <a:pt x="2" y="106"/>
                    <a:pt x="3" y="110"/>
                  </a:cubicBezTo>
                  <a:cubicBezTo>
                    <a:pt x="4" y="117"/>
                    <a:pt x="13" y="118"/>
                    <a:pt x="18" y="114"/>
                  </a:cubicBezTo>
                  <a:cubicBezTo>
                    <a:pt x="24" y="107"/>
                    <a:pt x="23" y="99"/>
                    <a:pt x="18" y="93"/>
                  </a:cubicBezTo>
                  <a:cubicBezTo>
                    <a:pt x="20" y="93"/>
                    <a:pt x="22" y="94"/>
                    <a:pt x="24" y="94"/>
                  </a:cubicBezTo>
                  <a:cubicBezTo>
                    <a:pt x="34" y="94"/>
                    <a:pt x="41" y="88"/>
                    <a:pt x="41" y="80"/>
                  </a:cubicBezTo>
                  <a:cubicBezTo>
                    <a:pt x="41" y="75"/>
                    <a:pt x="39" y="71"/>
                    <a:pt x="34" y="68"/>
                  </a:cubicBezTo>
                  <a:cubicBezTo>
                    <a:pt x="28" y="66"/>
                    <a:pt x="24" y="68"/>
                    <a:pt x="22" y="72"/>
                  </a:cubicBezTo>
                  <a:cubicBezTo>
                    <a:pt x="22" y="70"/>
                    <a:pt x="21" y="69"/>
                    <a:pt x="21" y="68"/>
                  </a:cubicBezTo>
                  <a:cubicBezTo>
                    <a:pt x="21" y="68"/>
                    <a:pt x="21" y="68"/>
                    <a:pt x="21" y="68"/>
                  </a:cubicBezTo>
                  <a:cubicBezTo>
                    <a:pt x="21" y="67"/>
                    <a:pt x="21" y="67"/>
                    <a:pt x="21" y="67"/>
                  </a:cubicBezTo>
                  <a:cubicBezTo>
                    <a:pt x="21" y="67"/>
                    <a:pt x="21" y="67"/>
                    <a:pt x="21" y="67"/>
                  </a:cubicBezTo>
                  <a:cubicBezTo>
                    <a:pt x="20" y="56"/>
                    <a:pt x="27" y="48"/>
                    <a:pt x="36" y="45"/>
                  </a:cubicBezTo>
                  <a:cubicBezTo>
                    <a:pt x="41" y="42"/>
                    <a:pt x="47" y="42"/>
                    <a:pt x="53" y="46"/>
                  </a:cubicBezTo>
                  <a:cubicBezTo>
                    <a:pt x="58" y="48"/>
                    <a:pt x="60" y="53"/>
                    <a:pt x="59" y="58"/>
                  </a:cubicBezTo>
                  <a:cubicBezTo>
                    <a:pt x="58" y="61"/>
                    <a:pt x="55" y="64"/>
                    <a:pt x="52" y="63"/>
                  </a:cubicBezTo>
                  <a:cubicBezTo>
                    <a:pt x="46" y="62"/>
                    <a:pt x="48" y="56"/>
                    <a:pt x="50" y="57"/>
                  </a:cubicBezTo>
                  <a:cubicBezTo>
                    <a:pt x="51" y="57"/>
                    <a:pt x="50" y="60"/>
                    <a:pt x="50" y="59"/>
                  </a:cubicBezTo>
                  <a:cubicBezTo>
                    <a:pt x="53" y="59"/>
                    <a:pt x="52" y="55"/>
                    <a:pt x="49" y="55"/>
                  </a:cubicBezTo>
                  <a:cubicBezTo>
                    <a:pt x="45" y="56"/>
                    <a:pt x="45" y="61"/>
                    <a:pt x="47" y="63"/>
                  </a:cubicBezTo>
                  <a:cubicBezTo>
                    <a:pt x="52" y="68"/>
                    <a:pt x="60" y="64"/>
                    <a:pt x="61" y="58"/>
                  </a:cubicBezTo>
                  <a:cubicBezTo>
                    <a:pt x="62" y="52"/>
                    <a:pt x="60" y="47"/>
                    <a:pt x="55" y="44"/>
                  </a:cubicBezTo>
                  <a:cubicBezTo>
                    <a:pt x="48" y="40"/>
                    <a:pt x="41" y="40"/>
                    <a:pt x="35" y="43"/>
                  </a:cubicBezTo>
                  <a:cubicBezTo>
                    <a:pt x="29" y="45"/>
                    <a:pt x="24" y="49"/>
                    <a:pt x="21" y="56"/>
                  </a:cubicBezTo>
                  <a:cubicBezTo>
                    <a:pt x="24" y="43"/>
                    <a:pt x="33" y="34"/>
                    <a:pt x="46" y="32"/>
                  </a:cubicBezTo>
                  <a:cubicBezTo>
                    <a:pt x="49" y="31"/>
                    <a:pt x="52" y="31"/>
                    <a:pt x="55" y="32"/>
                  </a:cubicBezTo>
                  <a:cubicBezTo>
                    <a:pt x="85" y="35"/>
                    <a:pt x="99" y="59"/>
                    <a:pt x="136" y="57"/>
                  </a:cubicBezTo>
                  <a:cubicBezTo>
                    <a:pt x="152" y="56"/>
                    <a:pt x="166" y="49"/>
                    <a:pt x="175" y="39"/>
                  </a:cubicBezTo>
                  <a:cubicBezTo>
                    <a:pt x="177" y="36"/>
                    <a:pt x="179" y="33"/>
                    <a:pt x="180" y="30"/>
                  </a:cubicBezTo>
                  <a:close/>
                  <a:moveTo>
                    <a:pt x="15" y="89"/>
                  </a:moveTo>
                  <a:cubicBezTo>
                    <a:pt x="14" y="88"/>
                    <a:pt x="14" y="88"/>
                    <a:pt x="13" y="88"/>
                  </a:cubicBezTo>
                  <a:cubicBezTo>
                    <a:pt x="13" y="88"/>
                    <a:pt x="13" y="88"/>
                    <a:pt x="13" y="88"/>
                  </a:cubicBezTo>
                  <a:cubicBezTo>
                    <a:pt x="10" y="84"/>
                    <a:pt x="7" y="80"/>
                    <a:pt x="6" y="74"/>
                  </a:cubicBezTo>
                  <a:cubicBezTo>
                    <a:pt x="3" y="60"/>
                    <a:pt x="8" y="44"/>
                    <a:pt x="18" y="31"/>
                  </a:cubicBezTo>
                  <a:cubicBezTo>
                    <a:pt x="32" y="15"/>
                    <a:pt x="55" y="4"/>
                    <a:pt x="77" y="5"/>
                  </a:cubicBezTo>
                  <a:cubicBezTo>
                    <a:pt x="86" y="6"/>
                    <a:pt x="95" y="11"/>
                    <a:pt x="97" y="20"/>
                  </a:cubicBezTo>
                  <a:cubicBezTo>
                    <a:pt x="98" y="28"/>
                    <a:pt x="95" y="35"/>
                    <a:pt x="88" y="36"/>
                  </a:cubicBezTo>
                  <a:cubicBezTo>
                    <a:pt x="88" y="37"/>
                    <a:pt x="88" y="37"/>
                    <a:pt x="88" y="37"/>
                  </a:cubicBezTo>
                  <a:cubicBezTo>
                    <a:pt x="84" y="38"/>
                    <a:pt x="79" y="36"/>
                    <a:pt x="77" y="32"/>
                  </a:cubicBezTo>
                  <a:cubicBezTo>
                    <a:pt x="75" y="29"/>
                    <a:pt x="75" y="26"/>
                    <a:pt x="78" y="23"/>
                  </a:cubicBezTo>
                  <a:cubicBezTo>
                    <a:pt x="82" y="19"/>
                    <a:pt x="86" y="25"/>
                    <a:pt x="83" y="26"/>
                  </a:cubicBezTo>
                  <a:cubicBezTo>
                    <a:pt x="82" y="27"/>
                    <a:pt x="81" y="25"/>
                    <a:pt x="82" y="24"/>
                  </a:cubicBezTo>
                  <a:cubicBezTo>
                    <a:pt x="80" y="27"/>
                    <a:pt x="83" y="29"/>
                    <a:pt x="85" y="27"/>
                  </a:cubicBezTo>
                  <a:cubicBezTo>
                    <a:pt x="87" y="22"/>
                    <a:pt x="82" y="20"/>
                    <a:pt x="78" y="20"/>
                  </a:cubicBezTo>
                  <a:cubicBezTo>
                    <a:pt x="64" y="20"/>
                    <a:pt x="50" y="25"/>
                    <a:pt x="37" y="31"/>
                  </a:cubicBezTo>
                  <a:cubicBezTo>
                    <a:pt x="27" y="37"/>
                    <a:pt x="19" y="47"/>
                    <a:pt x="18" y="60"/>
                  </a:cubicBezTo>
                  <a:cubicBezTo>
                    <a:pt x="18" y="64"/>
                    <a:pt x="18" y="70"/>
                    <a:pt x="21" y="76"/>
                  </a:cubicBezTo>
                  <a:cubicBezTo>
                    <a:pt x="22" y="79"/>
                    <a:pt x="26" y="81"/>
                    <a:pt x="29" y="79"/>
                  </a:cubicBezTo>
                  <a:cubicBezTo>
                    <a:pt x="31" y="77"/>
                    <a:pt x="28" y="74"/>
                    <a:pt x="26" y="76"/>
                  </a:cubicBezTo>
                  <a:cubicBezTo>
                    <a:pt x="26" y="76"/>
                    <a:pt x="28" y="76"/>
                    <a:pt x="28" y="77"/>
                  </a:cubicBezTo>
                  <a:cubicBezTo>
                    <a:pt x="27" y="80"/>
                    <a:pt x="21" y="77"/>
                    <a:pt x="24" y="72"/>
                  </a:cubicBezTo>
                  <a:cubicBezTo>
                    <a:pt x="26" y="69"/>
                    <a:pt x="30" y="69"/>
                    <a:pt x="33" y="70"/>
                  </a:cubicBezTo>
                  <a:cubicBezTo>
                    <a:pt x="37" y="72"/>
                    <a:pt x="39" y="76"/>
                    <a:pt x="39" y="81"/>
                  </a:cubicBezTo>
                  <a:cubicBezTo>
                    <a:pt x="38" y="87"/>
                    <a:pt x="32" y="92"/>
                    <a:pt x="24" y="92"/>
                  </a:cubicBezTo>
                  <a:cubicBezTo>
                    <a:pt x="20" y="92"/>
                    <a:pt x="17" y="91"/>
                    <a:pt x="15" y="89"/>
                  </a:cubicBezTo>
                  <a:close/>
                  <a:moveTo>
                    <a:pt x="55" y="30"/>
                  </a:moveTo>
                  <a:cubicBezTo>
                    <a:pt x="52" y="30"/>
                    <a:pt x="49" y="30"/>
                    <a:pt x="46" y="30"/>
                  </a:cubicBezTo>
                  <a:cubicBezTo>
                    <a:pt x="43" y="31"/>
                    <a:pt x="43" y="31"/>
                    <a:pt x="41" y="31"/>
                  </a:cubicBezTo>
                  <a:cubicBezTo>
                    <a:pt x="52" y="25"/>
                    <a:pt x="64" y="22"/>
                    <a:pt x="76" y="22"/>
                  </a:cubicBezTo>
                  <a:cubicBezTo>
                    <a:pt x="73" y="25"/>
                    <a:pt x="73" y="31"/>
                    <a:pt x="76" y="34"/>
                  </a:cubicBezTo>
                  <a:cubicBezTo>
                    <a:pt x="76" y="34"/>
                    <a:pt x="76" y="34"/>
                    <a:pt x="76" y="34"/>
                  </a:cubicBezTo>
                  <a:cubicBezTo>
                    <a:pt x="76" y="34"/>
                    <a:pt x="76" y="34"/>
                    <a:pt x="76" y="34"/>
                  </a:cubicBezTo>
                  <a:cubicBezTo>
                    <a:pt x="83" y="44"/>
                    <a:pt x="98" y="38"/>
                    <a:pt x="99" y="26"/>
                  </a:cubicBezTo>
                  <a:cubicBezTo>
                    <a:pt x="104" y="37"/>
                    <a:pt x="119" y="50"/>
                    <a:pt x="145" y="41"/>
                  </a:cubicBezTo>
                  <a:cubicBezTo>
                    <a:pt x="161" y="35"/>
                    <a:pt x="172" y="18"/>
                    <a:pt x="163" y="15"/>
                  </a:cubicBezTo>
                  <a:cubicBezTo>
                    <a:pt x="159" y="15"/>
                    <a:pt x="158" y="20"/>
                    <a:pt x="162" y="21"/>
                  </a:cubicBezTo>
                  <a:cubicBezTo>
                    <a:pt x="161" y="21"/>
                    <a:pt x="160" y="18"/>
                    <a:pt x="161" y="18"/>
                  </a:cubicBezTo>
                  <a:cubicBezTo>
                    <a:pt x="164" y="17"/>
                    <a:pt x="166" y="24"/>
                    <a:pt x="160" y="24"/>
                  </a:cubicBezTo>
                  <a:cubicBezTo>
                    <a:pt x="150" y="25"/>
                    <a:pt x="150" y="11"/>
                    <a:pt x="157" y="7"/>
                  </a:cubicBezTo>
                  <a:cubicBezTo>
                    <a:pt x="157" y="7"/>
                    <a:pt x="157" y="7"/>
                    <a:pt x="157" y="7"/>
                  </a:cubicBezTo>
                  <a:cubicBezTo>
                    <a:pt x="158" y="7"/>
                    <a:pt x="158" y="7"/>
                    <a:pt x="158" y="7"/>
                  </a:cubicBezTo>
                  <a:cubicBezTo>
                    <a:pt x="158" y="7"/>
                    <a:pt x="158" y="7"/>
                    <a:pt x="158" y="7"/>
                  </a:cubicBezTo>
                  <a:cubicBezTo>
                    <a:pt x="163" y="3"/>
                    <a:pt x="171" y="5"/>
                    <a:pt x="176" y="12"/>
                  </a:cubicBezTo>
                  <a:cubicBezTo>
                    <a:pt x="182" y="20"/>
                    <a:pt x="179" y="30"/>
                    <a:pt x="173" y="38"/>
                  </a:cubicBezTo>
                  <a:cubicBezTo>
                    <a:pt x="164" y="47"/>
                    <a:pt x="153" y="53"/>
                    <a:pt x="136" y="55"/>
                  </a:cubicBezTo>
                  <a:cubicBezTo>
                    <a:pt x="102" y="58"/>
                    <a:pt x="85" y="33"/>
                    <a:pt x="55" y="30"/>
                  </a:cubicBezTo>
                  <a:close/>
                </a:path>
              </a:pathLst>
            </a:custGeom>
            <a:solidFill>
              <a:srgbClr val="0064D2"/>
            </a:solidFill>
            <a:ln>
              <a:noFill/>
            </a:ln>
          </p:spPr>
          <p:txBody>
            <a:bodyPr vert="horz" wrap="square" lIns="91440" tIns="45720" rIns="91440" bIns="45720" numCol="1" anchor="t" anchorCtr="0" compatLnSpc="1">
              <a:prstTxWarp prst="textNoShape">
                <a:avLst/>
              </a:prstTxWarp>
            </a:bodyPr>
            <a:lstStyle/>
            <a:p>
              <a:endParaRPr lang="zh-CN" altLang="en-US">
                <a:solidFill>
                  <a:srgbClr val="00B050"/>
                </a:solidFill>
              </a:endParaRPr>
            </a:p>
          </p:txBody>
        </p:sp>
        <p:sp>
          <p:nvSpPr>
            <p:cNvPr id="9" name="Freeform 16"/>
            <p:cNvSpPr>
              <a:spLocks/>
            </p:cNvSpPr>
            <p:nvPr/>
          </p:nvSpPr>
          <p:spPr bwMode="auto">
            <a:xfrm>
              <a:off x="7067550" y="3730625"/>
              <a:ext cx="2714625" cy="17463"/>
            </a:xfrm>
            <a:custGeom>
              <a:avLst/>
              <a:gdLst>
                <a:gd name="T0" fmla="*/ 0 w 1710"/>
                <a:gd name="T1" fmla="*/ 0 h 11"/>
                <a:gd name="T2" fmla="*/ 1710 w 1710"/>
                <a:gd name="T3" fmla="*/ 0 h 11"/>
                <a:gd name="T4" fmla="*/ 0 w 1710"/>
                <a:gd name="T5" fmla="*/ 11 h 11"/>
                <a:gd name="T6" fmla="*/ 0 w 1710"/>
                <a:gd name="T7" fmla="*/ 0 h 11"/>
                <a:gd name="T8" fmla="*/ 0 w 1710"/>
                <a:gd name="T9" fmla="*/ 0 h 11"/>
              </a:gdLst>
              <a:ahLst/>
              <a:cxnLst>
                <a:cxn ang="0">
                  <a:pos x="T0" y="T1"/>
                </a:cxn>
                <a:cxn ang="0">
                  <a:pos x="T2" y="T3"/>
                </a:cxn>
                <a:cxn ang="0">
                  <a:pos x="T4" y="T5"/>
                </a:cxn>
                <a:cxn ang="0">
                  <a:pos x="T6" y="T7"/>
                </a:cxn>
                <a:cxn ang="0">
                  <a:pos x="T8" y="T9"/>
                </a:cxn>
              </a:cxnLst>
              <a:rect l="0" t="0" r="r" b="b"/>
              <a:pathLst>
                <a:path w="1710" h="11">
                  <a:moveTo>
                    <a:pt x="0" y="0"/>
                  </a:moveTo>
                  <a:lnTo>
                    <a:pt x="1710" y="0"/>
                  </a:lnTo>
                  <a:lnTo>
                    <a:pt x="0" y="11"/>
                  </a:lnTo>
                  <a:lnTo>
                    <a:pt x="0" y="0"/>
                  </a:lnTo>
                  <a:lnTo>
                    <a:pt x="0" y="0"/>
                  </a:lnTo>
                  <a:close/>
                </a:path>
              </a:pathLst>
            </a:custGeom>
            <a:solidFill>
              <a:srgbClr val="0064D2"/>
            </a:solidFill>
            <a:ln>
              <a:noFill/>
            </a:ln>
          </p:spPr>
          <p:txBody>
            <a:bodyPr vert="horz" wrap="square" lIns="91440" tIns="45720" rIns="91440" bIns="45720" numCol="1" anchor="t" anchorCtr="0" compatLnSpc="1">
              <a:prstTxWarp prst="textNoShape">
                <a:avLst/>
              </a:prstTxWarp>
            </a:bodyPr>
            <a:lstStyle/>
            <a:p>
              <a:endParaRPr lang="zh-CN" altLang="en-US">
                <a:solidFill>
                  <a:srgbClr val="00B050"/>
                </a:solidFill>
              </a:endParaRPr>
            </a:p>
          </p:txBody>
        </p:sp>
        <p:sp>
          <p:nvSpPr>
            <p:cNvPr id="10" name="Freeform 17"/>
            <p:cNvSpPr>
              <a:spLocks/>
            </p:cNvSpPr>
            <p:nvPr/>
          </p:nvSpPr>
          <p:spPr bwMode="auto">
            <a:xfrm>
              <a:off x="2303463" y="3730625"/>
              <a:ext cx="2714625" cy="17463"/>
            </a:xfrm>
            <a:custGeom>
              <a:avLst/>
              <a:gdLst>
                <a:gd name="T0" fmla="*/ 0 w 1710"/>
                <a:gd name="T1" fmla="*/ 0 h 11"/>
                <a:gd name="T2" fmla="*/ 1710 w 1710"/>
                <a:gd name="T3" fmla="*/ 0 h 11"/>
                <a:gd name="T4" fmla="*/ 1710 w 1710"/>
                <a:gd name="T5" fmla="*/ 11 h 11"/>
                <a:gd name="T6" fmla="*/ 0 w 1710"/>
                <a:gd name="T7" fmla="*/ 0 h 11"/>
                <a:gd name="T8" fmla="*/ 0 w 1710"/>
                <a:gd name="T9" fmla="*/ 0 h 11"/>
              </a:gdLst>
              <a:ahLst/>
              <a:cxnLst>
                <a:cxn ang="0">
                  <a:pos x="T0" y="T1"/>
                </a:cxn>
                <a:cxn ang="0">
                  <a:pos x="T2" y="T3"/>
                </a:cxn>
                <a:cxn ang="0">
                  <a:pos x="T4" y="T5"/>
                </a:cxn>
                <a:cxn ang="0">
                  <a:pos x="T6" y="T7"/>
                </a:cxn>
                <a:cxn ang="0">
                  <a:pos x="T8" y="T9"/>
                </a:cxn>
              </a:cxnLst>
              <a:rect l="0" t="0" r="r" b="b"/>
              <a:pathLst>
                <a:path w="1710" h="11">
                  <a:moveTo>
                    <a:pt x="0" y="0"/>
                  </a:moveTo>
                  <a:lnTo>
                    <a:pt x="1710" y="0"/>
                  </a:lnTo>
                  <a:lnTo>
                    <a:pt x="1710" y="11"/>
                  </a:lnTo>
                  <a:lnTo>
                    <a:pt x="0" y="0"/>
                  </a:lnTo>
                  <a:lnTo>
                    <a:pt x="0" y="0"/>
                  </a:lnTo>
                  <a:close/>
                </a:path>
              </a:pathLst>
            </a:custGeom>
            <a:solidFill>
              <a:srgbClr val="0064D2"/>
            </a:solidFill>
            <a:ln>
              <a:noFill/>
            </a:ln>
          </p:spPr>
          <p:txBody>
            <a:bodyPr vert="horz" wrap="square" lIns="91440" tIns="45720" rIns="91440" bIns="45720" numCol="1" anchor="t" anchorCtr="0" compatLnSpc="1">
              <a:prstTxWarp prst="textNoShape">
                <a:avLst/>
              </a:prstTxWarp>
            </a:bodyPr>
            <a:lstStyle/>
            <a:p>
              <a:endParaRPr lang="zh-CN" altLang="en-US">
                <a:solidFill>
                  <a:srgbClr val="00B050"/>
                </a:solidFill>
              </a:endParaRPr>
            </a:p>
          </p:txBody>
        </p:sp>
        <p:sp>
          <p:nvSpPr>
            <p:cNvPr id="11" name="Freeform 18"/>
            <p:cNvSpPr>
              <a:spLocks/>
            </p:cNvSpPr>
            <p:nvPr/>
          </p:nvSpPr>
          <p:spPr bwMode="auto">
            <a:xfrm>
              <a:off x="7254875" y="3821113"/>
              <a:ext cx="1454150" cy="12700"/>
            </a:xfrm>
            <a:custGeom>
              <a:avLst/>
              <a:gdLst>
                <a:gd name="T0" fmla="*/ 0 w 916"/>
                <a:gd name="T1" fmla="*/ 0 h 8"/>
                <a:gd name="T2" fmla="*/ 916 w 916"/>
                <a:gd name="T3" fmla="*/ 0 h 8"/>
                <a:gd name="T4" fmla="*/ 0 w 916"/>
                <a:gd name="T5" fmla="*/ 8 h 8"/>
                <a:gd name="T6" fmla="*/ 0 w 916"/>
                <a:gd name="T7" fmla="*/ 0 h 8"/>
                <a:gd name="T8" fmla="*/ 0 w 916"/>
                <a:gd name="T9" fmla="*/ 0 h 8"/>
              </a:gdLst>
              <a:ahLst/>
              <a:cxnLst>
                <a:cxn ang="0">
                  <a:pos x="T0" y="T1"/>
                </a:cxn>
                <a:cxn ang="0">
                  <a:pos x="T2" y="T3"/>
                </a:cxn>
                <a:cxn ang="0">
                  <a:pos x="T4" y="T5"/>
                </a:cxn>
                <a:cxn ang="0">
                  <a:pos x="T6" y="T7"/>
                </a:cxn>
                <a:cxn ang="0">
                  <a:pos x="T8" y="T9"/>
                </a:cxn>
              </a:cxnLst>
              <a:rect l="0" t="0" r="r" b="b"/>
              <a:pathLst>
                <a:path w="916" h="8">
                  <a:moveTo>
                    <a:pt x="0" y="0"/>
                  </a:moveTo>
                  <a:lnTo>
                    <a:pt x="916" y="0"/>
                  </a:lnTo>
                  <a:lnTo>
                    <a:pt x="0" y="8"/>
                  </a:lnTo>
                  <a:lnTo>
                    <a:pt x="0" y="0"/>
                  </a:lnTo>
                  <a:lnTo>
                    <a:pt x="0" y="0"/>
                  </a:lnTo>
                  <a:close/>
                </a:path>
              </a:pathLst>
            </a:custGeom>
            <a:solidFill>
              <a:srgbClr val="0064D2"/>
            </a:solidFill>
            <a:ln>
              <a:noFill/>
            </a:ln>
          </p:spPr>
          <p:txBody>
            <a:bodyPr vert="horz" wrap="square" lIns="91440" tIns="45720" rIns="91440" bIns="45720" numCol="1" anchor="t" anchorCtr="0" compatLnSpc="1">
              <a:prstTxWarp prst="textNoShape">
                <a:avLst/>
              </a:prstTxWarp>
            </a:bodyPr>
            <a:lstStyle/>
            <a:p>
              <a:endParaRPr lang="zh-CN" altLang="en-US">
                <a:solidFill>
                  <a:srgbClr val="00B050"/>
                </a:solidFill>
              </a:endParaRPr>
            </a:p>
          </p:txBody>
        </p:sp>
        <p:sp>
          <p:nvSpPr>
            <p:cNvPr id="12" name="Freeform 19"/>
            <p:cNvSpPr>
              <a:spLocks/>
            </p:cNvSpPr>
            <p:nvPr/>
          </p:nvSpPr>
          <p:spPr bwMode="auto">
            <a:xfrm>
              <a:off x="3376613" y="3821113"/>
              <a:ext cx="1454150" cy="12700"/>
            </a:xfrm>
            <a:custGeom>
              <a:avLst/>
              <a:gdLst>
                <a:gd name="T0" fmla="*/ 0 w 916"/>
                <a:gd name="T1" fmla="*/ 0 h 8"/>
                <a:gd name="T2" fmla="*/ 916 w 916"/>
                <a:gd name="T3" fmla="*/ 0 h 8"/>
                <a:gd name="T4" fmla="*/ 916 w 916"/>
                <a:gd name="T5" fmla="*/ 8 h 8"/>
                <a:gd name="T6" fmla="*/ 0 w 916"/>
                <a:gd name="T7" fmla="*/ 0 h 8"/>
                <a:gd name="T8" fmla="*/ 0 w 916"/>
                <a:gd name="T9" fmla="*/ 0 h 8"/>
              </a:gdLst>
              <a:ahLst/>
              <a:cxnLst>
                <a:cxn ang="0">
                  <a:pos x="T0" y="T1"/>
                </a:cxn>
                <a:cxn ang="0">
                  <a:pos x="T2" y="T3"/>
                </a:cxn>
                <a:cxn ang="0">
                  <a:pos x="T4" y="T5"/>
                </a:cxn>
                <a:cxn ang="0">
                  <a:pos x="T6" y="T7"/>
                </a:cxn>
                <a:cxn ang="0">
                  <a:pos x="T8" y="T9"/>
                </a:cxn>
              </a:cxnLst>
              <a:rect l="0" t="0" r="r" b="b"/>
              <a:pathLst>
                <a:path w="916" h="8">
                  <a:moveTo>
                    <a:pt x="0" y="0"/>
                  </a:moveTo>
                  <a:lnTo>
                    <a:pt x="916" y="0"/>
                  </a:lnTo>
                  <a:lnTo>
                    <a:pt x="916" y="8"/>
                  </a:lnTo>
                  <a:lnTo>
                    <a:pt x="0" y="0"/>
                  </a:lnTo>
                  <a:lnTo>
                    <a:pt x="0" y="0"/>
                  </a:lnTo>
                  <a:close/>
                </a:path>
              </a:pathLst>
            </a:custGeom>
            <a:solidFill>
              <a:srgbClr val="0064D2"/>
            </a:solidFill>
            <a:ln>
              <a:noFill/>
            </a:ln>
          </p:spPr>
          <p:txBody>
            <a:bodyPr vert="horz" wrap="square" lIns="91440" tIns="45720" rIns="91440" bIns="45720" numCol="1" anchor="t" anchorCtr="0" compatLnSpc="1">
              <a:prstTxWarp prst="textNoShape">
                <a:avLst/>
              </a:prstTxWarp>
            </a:bodyPr>
            <a:lstStyle/>
            <a:p>
              <a:endParaRPr lang="zh-CN" altLang="en-US">
                <a:solidFill>
                  <a:srgbClr val="00B050"/>
                </a:solidFill>
              </a:endParaRPr>
            </a:p>
          </p:txBody>
        </p:sp>
      </p:grpSp>
      <p:grpSp>
        <p:nvGrpSpPr>
          <p:cNvPr id="13" name="组合 12"/>
          <p:cNvGrpSpPr/>
          <p:nvPr/>
        </p:nvGrpSpPr>
        <p:grpSpPr>
          <a:xfrm>
            <a:off x="-370808" y="1647975"/>
            <a:ext cx="9739312" cy="908463"/>
            <a:chOff x="1226344" y="3173279"/>
            <a:chExt cx="9739312" cy="908463"/>
          </a:xfrm>
          <a:effectLst>
            <a:outerShdw blurRad="50800" dist="38100" dir="5400000" algn="t" rotWithShape="0">
              <a:prstClr val="black">
                <a:alpha val="40000"/>
              </a:prstClr>
            </a:outerShdw>
          </a:effectLst>
        </p:grpSpPr>
        <p:sp>
          <p:nvSpPr>
            <p:cNvPr id="14" name="Freeform 5"/>
            <p:cNvSpPr>
              <a:spLocks/>
            </p:cNvSpPr>
            <p:nvPr/>
          </p:nvSpPr>
          <p:spPr bwMode="auto">
            <a:xfrm>
              <a:off x="1226344" y="3173279"/>
              <a:ext cx="9739312" cy="23813"/>
            </a:xfrm>
            <a:custGeom>
              <a:avLst/>
              <a:gdLst>
                <a:gd name="T0" fmla="*/ 0 w 6135"/>
                <a:gd name="T1" fmla="*/ 15 h 15"/>
                <a:gd name="T2" fmla="*/ 6135 w 6135"/>
                <a:gd name="T3" fmla="*/ 15 h 15"/>
                <a:gd name="T4" fmla="*/ 6135 w 6135"/>
                <a:gd name="T5" fmla="*/ 15 h 15"/>
                <a:gd name="T6" fmla="*/ 3073 w 6135"/>
                <a:gd name="T7" fmla="*/ 0 h 15"/>
                <a:gd name="T8" fmla="*/ 0 w 6135"/>
                <a:gd name="T9" fmla="*/ 15 h 15"/>
                <a:gd name="T10" fmla="*/ 0 w 6135"/>
                <a:gd name="T11" fmla="*/ 15 h 15"/>
                <a:gd name="T12" fmla="*/ 0 w 6135"/>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6135" h="15">
                  <a:moveTo>
                    <a:pt x="0" y="15"/>
                  </a:moveTo>
                  <a:lnTo>
                    <a:pt x="6135" y="15"/>
                  </a:lnTo>
                  <a:lnTo>
                    <a:pt x="6135" y="15"/>
                  </a:lnTo>
                  <a:lnTo>
                    <a:pt x="3073" y="0"/>
                  </a:lnTo>
                  <a:lnTo>
                    <a:pt x="0" y="15"/>
                  </a:lnTo>
                  <a:lnTo>
                    <a:pt x="0" y="15"/>
                  </a:lnTo>
                  <a:lnTo>
                    <a:pt x="0" y="15"/>
                  </a:lnTo>
                  <a:close/>
                </a:path>
              </a:pathLst>
            </a:custGeom>
            <a:solidFill>
              <a:srgbClr val="0064D2"/>
            </a:solidFill>
            <a:ln>
              <a:noFill/>
            </a:ln>
          </p:spPr>
          <p:txBody>
            <a:bodyPr vert="horz" wrap="square" lIns="91440" tIns="45720" rIns="91440" bIns="45720" numCol="1" anchor="t" anchorCtr="0" compatLnSpc="1">
              <a:prstTxWarp prst="textNoShape">
                <a:avLst/>
              </a:prstTxWarp>
            </a:bodyPr>
            <a:lstStyle/>
            <a:p>
              <a:endParaRPr lang="zh-CN" altLang="en-US">
                <a:solidFill>
                  <a:srgbClr val="00B050"/>
                </a:solidFill>
              </a:endParaRPr>
            </a:p>
          </p:txBody>
        </p:sp>
        <p:sp>
          <p:nvSpPr>
            <p:cNvPr id="15" name="Freeform 20"/>
            <p:cNvSpPr>
              <a:spLocks/>
            </p:cNvSpPr>
            <p:nvPr/>
          </p:nvSpPr>
          <p:spPr bwMode="auto">
            <a:xfrm>
              <a:off x="1226344" y="4057929"/>
              <a:ext cx="9739312" cy="23813"/>
            </a:xfrm>
            <a:custGeom>
              <a:avLst/>
              <a:gdLst>
                <a:gd name="T0" fmla="*/ 0 w 6135"/>
                <a:gd name="T1" fmla="*/ 0 h 15"/>
                <a:gd name="T2" fmla="*/ 6135 w 6135"/>
                <a:gd name="T3" fmla="*/ 0 h 15"/>
                <a:gd name="T4" fmla="*/ 6135 w 6135"/>
                <a:gd name="T5" fmla="*/ 0 h 15"/>
                <a:gd name="T6" fmla="*/ 3073 w 6135"/>
                <a:gd name="T7" fmla="*/ 15 h 15"/>
                <a:gd name="T8" fmla="*/ 0 w 6135"/>
                <a:gd name="T9" fmla="*/ 0 h 15"/>
                <a:gd name="T10" fmla="*/ 0 w 6135"/>
                <a:gd name="T11" fmla="*/ 0 h 15"/>
                <a:gd name="T12" fmla="*/ 0 w 6135"/>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6135" h="15">
                  <a:moveTo>
                    <a:pt x="0" y="0"/>
                  </a:moveTo>
                  <a:lnTo>
                    <a:pt x="6135" y="0"/>
                  </a:lnTo>
                  <a:lnTo>
                    <a:pt x="6135" y="0"/>
                  </a:lnTo>
                  <a:lnTo>
                    <a:pt x="3073" y="15"/>
                  </a:lnTo>
                  <a:lnTo>
                    <a:pt x="0" y="0"/>
                  </a:lnTo>
                  <a:lnTo>
                    <a:pt x="0" y="0"/>
                  </a:lnTo>
                  <a:lnTo>
                    <a:pt x="0" y="0"/>
                  </a:lnTo>
                  <a:close/>
                </a:path>
              </a:pathLst>
            </a:custGeom>
            <a:solidFill>
              <a:srgbClr val="0064D2"/>
            </a:solidFill>
            <a:ln>
              <a:noFill/>
            </a:ln>
          </p:spPr>
          <p:txBody>
            <a:bodyPr vert="horz" wrap="square" lIns="91440" tIns="45720" rIns="91440" bIns="45720" numCol="1" anchor="t" anchorCtr="0" compatLnSpc="1">
              <a:prstTxWarp prst="textNoShape">
                <a:avLst/>
              </a:prstTxWarp>
            </a:bodyPr>
            <a:lstStyle/>
            <a:p>
              <a:endParaRPr lang="zh-CN" altLang="en-US">
                <a:solidFill>
                  <a:srgbClr val="00B050"/>
                </a:solidFill>
              </a:endParaRPr>
            </a:p>
          </p:txBody>
        </p:sp>
      </p:grpSp>
      <p:sp>
        <p:nvSpPr>
          <p:cNvPr id="16" name="文本框 15"/>
          <p:cNvSpPr txBox="1"/>
          <p:nvPr/>
        </p:nvSpPr>
        <p:spPr>
          <a:xfrm>
            <a:off x="513431" y="1764864"/>
            <a:ext cx="8051799" cy="646331"/>
          </a:xfrm>
          <a:prstGeom prst="rect">
            <a:avLst/>
          </a:prstGeom>
          <a:noFill/>
        </p:spPr>
        <p:txBody>
          <a:bodyPr wrap="square" rtlCol="0">
            <a:spAutoFit/>
          </a:bodyPr>
          <a:lstStyle/>
          <a:p>
            <a:pPr algn="ctr"/>
            <a:r>
              <a:rPr lang="zh-CN" altLang="en-US" sz="3600" b="1" dirty="0">
                <a:solidFill>
                  <a:srgbClr val="00B050"/>
                </a:solidFill>
                <a:latin typeface="微软雅黑" panose="020B0503020204020204" pitchFamily="34" charset="-122"/>
                <a:ea typeface="微软雅黑" panose="020B0503020204020204" pitchFamily="34" charset="-122"/>
              </a:rPr>
              <a:t>操 作 系 统</a:t>
            </a:r>
          </a:p>
        </p:txBody>
      </p:sp>
      <p:sp>
        <p:nvSpPr>
          <p:cNvPr id="18" name="文本框 17"/>
          <p:cNvSpPr txBox="1"/>
          <p:nvPr/>
        </p:nvSpPr>
        <p:spPr>
          <a:xfrm>
            <a:off x="1798963" y="4384190"/>
            <a:ext cx="5399772" cy="1384995"/>
          </a:xfrm>
          <a:prstGeom prst="rect">
            <a:avLst/>
          </a:prstGeom>
          <a:noFill/>
        </p:spPr>
        <p:txBody>
          <a:bodyPr wrap="square" rtlCol="0">
            <a:spAutoFit/>
          </a:bodyPr>
          <a:lstStyle/>
          <a:p>
            <a:pPr algn="ctr"/>
            <a:endParaRPr lang="en-US" altLang="zh-CN" sz="2800" dirty="0">
              <a:solidFill>
                <a:srgbClr val="00B050"/>
              </a:solidFill>
              <a:latin typeface="微软雅黑" panose="020B0503020204020204" pitchFamily="34" charset="-122"/>
              <a:ea typeface="微软雅黑" panose="020B0503020204020204" pitchFamily="34" charset="-122"/>
            </a:endParaRPr>
          </a:p>
          <a:p>
            <a:pPr algn="ctr"/>
            <a:endParaRPr lang="en-US" altLang="zh-CN" sz="2800" dirty="0">
              <a:solidFill>
                <a:srgbClr val="00B050"/>
              </a:solidFill>
              <a:latin typeface="微软雅黑" panose="020B0503020204020204" pitchFamily="34" charset="-122"/>
              <a:ea typeface="微软雅黑" panose="020B0503020204020204" pitchFamily="34" charset="-122"/>
            </a:endParaRPr>
          </a:p>
          <a:p>
            <a:pPr algn="ctr"/>
            <a:r>
              <a:rPr lang="zh-CN" altLang="en-US" sz="2800" dirty="0" smtClean="0">
                <a:solidFill>
                  <a:srgbClr val="00B050"/>
                </a:solidFill>
                <a:latin typeface="微软雅黑" panose="020B0503020204020204" pitchFamily="34" charset="-122"/>
                <a:ea typeface="微软雅黑" panose="020B0503020204020204" pitchFamily="34" charset="-122"/>
              </a:rPr>
              <a:t>中国矿业大学计算机学院</a:t>
            </a:r>
            <a:endParaRPr lang="zh-CN" altLang="en-US" sz="2800" dirty="0">
              <a:solidFill>
                <a:srgbClr val="00B050"/>
              </a:solidFill>
              <a:latin typeface="微软雅黑" panose="020B0503020204020204" pitchFamily="34" charset="-122"/>
              <a:ea typeface="微软雅黑" panose="020B0503020204020204" pitchFamily="34" charset="-122"/>
            </a:endParaRPr>
          </a:p>
        </p:txBody>
      </p:sp>
      <p:pic>
        <p:nvPicPr>
          <p:cNvPr id="19" name="图片 18"/>
          <p:cNvPicPr>
            <a:picLocks noChangeAspect="1"/>
          </p:cNvPicPr>
          <p:nvPr/>
        </p:nvPicPr>
        <p:blipFill>
          <a:blip r:embed="rId2"/>
          <a:stretch>
            <a:fillRect/>
          </a:stretch>
        </p:blipFill>
        <p:spPr>
          <a:xfrm>
            <a:off x="-18467" y="3561864"/>
            <a:ext cx="2568055" cy="657227"/>
          </a:xfrm>
          <a:prstGeom prst="rect">
            <a:avLst/>
          </a:prstGeom>
        </p:spPr>
      </p:pic>
      <p:pic>
        <p:nvPicPr>
          <p:cNvPr id="20" name="图片 19"/>
          <p:cNvPicPr>
            <a:picLocks noChangeAspect="1"/>
          </p:cNvPicPr>
          <p:nvPr/>
        </p:nvPicPr>
        <p:blipFill>
          <a:blip r:embed="rId3"/>
          <a:stretch>
            <a:fillRect/>
          </a:stretch>
        </p:blipFill>
        <p:spPr>
          <a:xfrm>
            <a:off x="2726103" y="3378765"/>
            <a:ext cx="2204202" cy="1005426"/>
          </a:xfrm>
          <a:prstGeom prst="rect">
            <a:avLst/>
          </a:prstGeom>
        </p:spPr>
      </p:pic>
      <p:pic>
        <p:nvPicPr>
          <p:cNvPr id="21" name="图片 20"/>
          <p:cNvPicPr>
            <a:picLocks noChangeAspect="1"/>
          </p:cNvPicPr>
          <p:nvPr/>
        </p:nvPicPr>
        <p:blipFill>
          <a:blip r:embed="rId4"/>
          <a:stretch>
            <a:fillRect/>
          </a:stretch>
        </p:blipFill>
        <p:spPr>
          <a:xfrm>
            <a:off x="5402861" y="3077644"/>
            <a:ext cx="1378207" cy="1392271"/>
          </a:xfrm>
          <a:prstGeom prst="rect">
            <a:avLst/>
          </a:prstGeom>
        </p:spPr>
      </p:pic>
      <p:pic>
        <p:nvPicPr>
          <p:cNvPr id="22" name="图片 21"/>
          <p:cNvPicPr>
            <a:picLocks noChangeAspect="1"/>
          </p:cNvPicPr>
          <p:nvPr/>
        </p:nvPicPr>
        <p:blipFill>
          <a:blip r:embed="rId5"/>
          <a:stretch>
            <a:fillRect/>
          </a:stretch>
        </p:blipFill>
        <p:spPr>
          <a:xfrm>
            <a:off x="7118391" y="3241352"/>
            <a:ext cx="1986176" cy="1228563"/>
          </a:xfrm>
          <a:prstGeom prst="rect">
            <a:avLst/>
          </a:prstGeom>
        </p:spPr>
      </p:pic>
    </p:spTree>
    <p:extLst>
      <p:ext uri="{BB962C8B-B14F-4D97-AF65-F5344CB8AC3E}">
        <p14:creationId xmlns:p14="http://schemas.microsoft.com/office/powerpoint/2010/main" val="24138548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42"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1000"/>
                                        <p:tgtEl>
                                          <p:spTgt spid="3"/>
                                        </p:tgtEl>
                                      </p:cBhvr>
                                    </p:animEffect>
                                    <p:anim calcmode="lin" valueType="num">
                                      <p:cBhvr>
                                        <p:cTn id="11" dur="1000" fill="hold"/>
                                        <p:tgtEl>
                                          <p:spTgt spid="3"/>
                                        </p:tgtEl>
                                        <p:attrNameLst>
                                          <p:attrName>ppt_x</p:attrName>
                                        </p:attrNameLst>
                                      </p:cBhvr>
                                      <p:tavLst>
                                        <p:tav tm="0">
                                          <p:val>
                                            <p:strVal val="#ppt_x"/>
                                          </p:val>
                                        </p:tav>
                                        <p:tav tm="100000">
                                          <p:val>
                                            <p:strVal val="#ppt_x"/>
                                          </p:val>
                                        </p:tav>
                                      </p:tavLst>
                                    </p:anim>
                                    <p:anim calcmode="lin" valueType="num">
                                      <p:cBhvr>
                                        <p:cTn id="12" dur="1000" fill="hold"/>
                                        <p:tgtEl>
                                          <p:spTgt spid="3"/>
                                        </p:tgtEl>
                                        <p:attrNameLst>
                                          <p:attrName>ppt_y</p:attrName>
                                        </p:attrNameLst>
                                      </p:cBhvr>
                                      <p:tavLst>
                                        <p:tav tm="0">
                                          <p:val>
                                            <p:strVal val="#ppt_y+.1"/>
                                          </p:val>
                                        </p:tav>
                                        <p:tav tm="100000">
                                          <p:val>
                                            <p:strVal val="#ppt_y"/>
                                          </p:val>
                                        </p:tav>
                                      </p:tavLst>
                                    </p:anim>
                                  </p:childTnLst>
                                </p:cTn>
                              </p:par>
                              <p:par>
                                <p:cTn id="13" presetID="47"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1000"/>
                                        <p:tgtEl>
                                          <p:spTgt spid="6"/>
                                        </p:tgtEl>
                                      </p:cBhvr>
                                    </p:animEffect>
                                    <p:anim calcmode="lin" valueType="num">
                                      <p:cBhvr>
                                        <p:cTn id="16" dur="1000" fill="hold"/>
                                        <p:tgtEl>
                                          <p:spTgt spid="6"/>
                                        </p:tgtEl>
                                        <p:attrNameLst>
                                          <p:attrName>ppt_x</p:attrName>
                                        </p:attrNameLst>
                                      </p:cBhvr>
                                      <p:tavLst>
                                        <p:tav tm="0">
                                          <p:val>
                                            <p:strVal val="#ppt_x"/>
                                          </p:val>
                                        </p:tav>
                                        <p:tav tm="100000">
                                          <p:val>
                                            <p:strVal val="#ppt_x"/>
                                          </p:val>
                                        </p:tav>
                                      </p:tavLst>
                                    </p:anim>
                                    <p:anim calcmode="lin" valueType="num">
                                      <p:cBhvr>
                                        <p:cTn id="17" dur="1000" fill="hold"/>
                                        <p:tgtEl>
                                          <p:spTgt spid="6"/>
                                        </p:tgtEl>
                                        <p:attrNameLst>
                                          <p:attrName>ppt_y</p:attrName>
                                        </p:attrNameLst>
                                      </p:cBhvr>
                                      <p:tavLst>
                                        <p:tav tm="0">
                                          <p:val>
                                            <p:strVal val="#ppt_y-.1"/>
                                          </p:val>
                                        </p:tav>
                                        <p:tav tm="100000">
                                          <p:val>
                                            <p:strVal val="#ppt_y"/>
                                          </p:val>
                                        </p:tav>
                                      </p:tavLst>
                                    </p:anim>
                                  </p:childTnLst>
                                </p:cTn>
                              </p:par>
                              <p:par>
                                <p:cTn id="18" presetID="53" presetClass="entr" presetSubtype="16" fill="hold" grpId="0" nodeType="withEffect">
                                  <p:stCondLst>
                                    <p:cond delay="500"/>
                                  </p:stCondLst>
                                  <p:childTnLst>
                                    <p:set>
                                      <p:cBhvr>
                                        <p:cTn id="19" dur="1" fill="hold">
                                          <p:stCondLst>
                                            <p:cond delay="0"/>
                                          </p:stCondLst>
                                        </p:cTn>
                                        <p:tgtEl>
                                          <p:spTgt spid="16"/>
                                        </p:tgtEl>
                                        <p:attrNameLst>
                                          <p:attrName>style.visibility</p:attrName>
                                        </p:attrNameLst>
                                      </p:cBhvr>
                                      <p:to>
                                        <p:strVal val="visible"/>
                                      </p:to>
                                    </p:set>
                                    <p:anim calcmode="lin" valueType="num">
                                      <p:cBhvr>
                                        <p:cTn id="20" dur="500" fill="hold"/>
                                        <p:tgtEl>
                                          <p:spTgt spid="16"/>
                                        </p:tgtEl>
                                        <p:attrNameLst>
                                          <p:attrName>ppt_w</p:attrName>
                                        </p:attrNameLst>
                                      </p:cBhvr>
                                      <p:tavLst>
                                        <p:tav tm="0">
                                          <p:val>
                                            <p:fltVal val="0"/>
                                          </p:val>
                                        </p:tav>
                                        <p:tav tm="100000">
                                          <p:val>
                                            <p:strVal val="#ppt_w"/>
                                          </p:val>
                                        </p:tav>
                                      </p:tavLst>
                                    </p:anim>
                                    <p:anim calcmode="lin" valueType="num">
                                      <p:cBhvr>
                                        <p:cTn id="21" dur="500" fill="hold"/>
                                        <p:tgtEl>
                                          <p:spTgt spid="16"/>
                                        </p:tgtEl>
                                        <p:attrNameLst>
                                          <p:attrName>ppt_h</p:attrName>
                                        </p:attrNameLst>
                                      </p:cBhvr>
                                      <p:tavLst>
                                        <p:tav tm="0">
                                          <p:val>
                                            <p:fltVal val="0"/>
                                          </p:val>
                                        </p:tav>
                                        <p:tav tm="100000">
                                          <p:val>
                                            <p:strVal val="#ppt_h"/>
                                          </p:val>
                                        </p:tav>
                                      </p:tavLst>
                                    </p:anim>
                                    <p:animEffect transition="in" filter="fade">
                                      <p:cBhvr>
                                        <p:cTn id="22" dur="500"/>
                                        <p:tgtEl>
                                          <p:spTgt spid="16"/>
                                        </p:tgtEl>
                                      </p:cBhvr>
                                    </p:animEffect>
                                  </p:childTnLst>
                                </p:cTn>
                              </p:par>
                              <p:par>
                                <p:cTn id="23" presetID="42"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1000"/>
                                        <p:tgtEl>
                                          <p:spTgt spid="18"/>
                                        </p:tgtEl>
                                      </p:cBhvr>
                                    </p:animEffect>
                                    <p:anim calcmode="lin" valueType="num">
                                      <p:cBhvr>
                                        <p:cTn id="26" dur="1000" fill="hold"/>
                                        <p:tgtEl>
                                          <p:spTgt spid="18"/>
                                        </p:tgtEl>
                                        <p:attrNameLst>
                                          <p:attrName>ppt_x</p:attrName>
                                        </p:attrNameLst>
                                      </p:cBhvr>
                                      <p:tavLst>
                                        <p:tav tm="0">
                                          <p:val>
                                            <p:strVal val="#ppt_x"/>
                                          </p:val>
                                        </p:tav>
                                        <p:tav tm="100000">
                                          <p:val>
                                            <p:strVal val="#ppt_x"/>
                                          </p:val>
                                        </p:tav>
                                      </p:tavLst>
                                    </p:anim>
                                    <p:anim calcmode="lin" valueType="num">
                                      <p:cBhvr>
                                        <p:cTn id="27"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 calcmode="lin" valueType="num">
                                      <p:cBhvr>
                                        <p:cTn id="32" dur="500" fill="hold"/>
                                        <p:tgtEl>
                                          <p:spTgt spid="19"/>
                                        </p:tgtEl>
                                        <p:attrNameLst>
                                          <p:attrName>ppt_w</p:attrName>
                                        </p:attrNameLst>
                                      </p:cBhvr>
                                      <p:tavLst>
                                        <p:tav tm="0">
                                          <p:val>
                                            <p:fltVal val="0"/>
                                          </p:val>
                                        </p:tav>
                                        <p:tav tm="100000">
                                          <p:val>
                                            <p:strVal val="#ppt_w"/>
                                          </p:val>
                                        </p:tav>
                                      </p:tavLst>
                                    </p:anim>
                                    <p:anim calcmode="lin" valueType="num">
                                      <p:cBhvr>
                                        <p:cTn id="33" dur="500" fill="hold"/>
                                        <p:tgtEl>
                                          <p:spTgt spid="19"/>
                                        </p:tgtEl>
                                        <p:attrNameLst>
                                          <p:attrName>ppt_h</p:attrName>
                                        </p:attrNameLst>
                                      </p:cBhvr>
                                      <p:tavLst>
                                        <p:tav tm="0">
                                          <p:val>
                                            <p:fltVal val="0"/>
                                          </p:val>
                                        </p:tav>
                                        <p:tav tm="100000">
                                          <p:val>
                                            <p:strVal val="#ppt_h"/>
                                          </p:val>
                                        </p:tav>
                                      </p:tavLst>
                                    </p:anim>
                                    <p:animEffect transition="in" filter="fade">
                                      <p:cBhvr>
                                        <p:cTn id="34" dur="500"/>
                                        <p:tgtEl>
                                          <p:spTgt spid="19"/>
                                        </p:tgtEl>
                                      </p:cBhvr>
                                    </p:animEffect>
                                  </p:childTnLst>
                                </p:cTn>
                              </p:par>
                              <p:par>
                                <p:cTn id="35" presetID="53" presetClass="entr" presetSubtype="16"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p:cTn id="37" dur="500" fill="hold"/>
                                        <p:tgtEl>
                                          <p:spTgt spid="20"/>
                                        </p:tgtEl>
                                        <p:attrNameLst>
                                          <p:attrName>ppt_w</p:attrName>
                                        </p:attrNameLst>
                                      </p:cBhvr>
                                      <p:tavLst>
                                        <p:tav tm="0">
                                          <p:val>
                                            <p:fltVal val="0"/>
                                          </p:val>
                                        </p:tav>
                                        <p:tav tm="100000">
                                          <p:val>
                                            <p:strVal val="#ppt_w"/>
                                          </p:val>
                                        </p:tav>
                                      </p:tavLst>
                                    </p:anim>
                                    <p:anim calcmode="lin" valueType="num">
                                      <p:cBhvr>
                                        <p:cTn id="38" dur="500" fill="hold"/>
                                        <p:tgtEl>
                                          <p:spTgt spid="20"/>
                                        </p:tgtEl>
                                        <p:attrNameLst>
                                          <p:attrName>ppt_h</p:attrName>
                                        </p:attrNameLst>
                                      </p:cBhvr>
                                      <p:tavLst>
                                        <p:tav tm="0">
                                          <p:val>
                                            <p:fltVal val="0"/>
                                          </p:val>
                                        </p:tav>
                                        <p:tav tm="100000">
                                          <p:val>
                                            <p:strVal val="#ppt_h"/>
                                          </p:val>
                                        </p:tav>
                                      </p:tavLst>
                                    </p:anim>
                                    <p:animEffect transition="in" filter="fade">
                                      <p:cBhvr>
                                        <p:cTn id="39" dur="500"/>
                                        <p:tgtEl>
                                          <p:spTgt spid="20"/>
                                        </p:tgtEl>
                                      </p:cBhvr>
                                    </p:animEffect>
                                  </p:childTnLst>
                                </p:cTn>
                              </p:par>
                              <p:par>
                                <p:cTn id="40" presetID="53" presetClass="entr" presetSubtype="16" fill="hold" nodeType="withEffect">
                                  <p:stCondLst>
                                    <p:cond delay="0"/>
                                  </p:stCondLst>
                                  <p:childTnLst>
                                    <p:set>
                                      <p:cBhvr>
                                        <p:cTn id="41" dur="1" fill="hold">
                                          <p:stCondLst>
                                            <p:cond delay="0"/>
                                          </p:stCondLst>
                                        </p:cTn>
                                        <p:tgtEl>
                                          <p:spTgt spid="21"/>
                                        </p:tgtEl>
                                        <p:attrNameLst>
                                          <p:attrName>style.visibility</p:attrName>
                                        </p:attrNameLst>
                                      </p:cBhvr>
                                      <p:to>
                                        <p:strVal val="visible"/>
                                      </p:to>
                                    </p:set>
                                    <p:anim calcmode="lin" valueType="num">
                                      <p:cBhvr>
                                        <p:cTn id="42" dur="500" fill="hold"/>
                                        <p:tgtEl>
                                          <p:spTgt spid="21"/>
                                        </p:tgtEl>
                                        <p:attrNameLst>
                                          <p:attrName>ppt_w</p:attrName>
                                        </p:attrNameLst>
                                      </p:cBhvr>
                                      <p:tavLst>
                                        <p:tav tm="0">
                                          <p:val>
                                            <p:fltVal val="0"/>
                                          </p:val>
                                        </p:tav>
                                        <p:tav tm="100000">
                                          <p:val>
                                            <p:strVal val="#ppt_w"/>
                                          </p:val>
                                        </p:tav>
                                      </p:tavLst>
                                    </p:anim>
                                    <p:anim calcmode="lin" valueType="num">
                                      <p:cBhvr>
                                        <p:cTn id="43" dur="500" fill="hold"/>
                                        <p:tgtEl>
                                          <p:spTgt spid="21"/>
                                        </p:tgtEl>
                                        <p:attrNameLst>
                                          <p:attrName>ppt_h</p:attrName>
                                        </p:attrNameLst>
                                      </p:cBhvr>
                                      <p:tavLst>
                                        <p:tav tm="0">
                                          <p:val>
                                            <p:fltVal val="0"/>
                                          </p:val>
                                        </p:tav>
                                        <p:tav tm="100000">
                                          <p:val>
                                            <p:strVal val="#ppt_h"/>
                                          </p:val>
                                        </p:tav>
                                      </p:tavLst>
                                    </p:anim>
                                    <p:animEffect transition="in" filter="fade">
                                      <p:cBhvr>
                                        <p:cTn id="44" dur="500"/>
                                        <p:tgtEl>
                                          <p:spTgt spid="21"/>
                                        </p:tgtEl>
                                      </p:cBhvr>
                                    </p:animEffect>
                                  </p:childTnLst>
                                </p:cTn>
                              </p:par>
                              <p:par>
                                <p:cTn id="45" presetID="53" presetClass="entr" presetSubtype="16" fill="hold" nodeType="withEffect">
                                  <p:stCondLst>
                                    <p:cond delay="0"/>
                                  </p:stCondLst>
                                  <p:childTnLst>
                                    <p:set>
                                      <p:cBhvr>
                                        <p:cTn id="46" dur="1" fill="hold">
                                          <p:stCondLst>
                                            <p:cond delay="0"/>
                                          </p:stCondLst>
                                        </p:cTn>
                                        <p:tgtEl>
                                          <p:spTgt spid="22"/>
                                        </p:tgtEl>
                                        <p:attrNameLst>
                                          <p:attrName>style.visibility</p:attrName>
                                        </p:attrNameLst>
                                      </p:cBhvr>
                                      <p:to>
                                        <p:strVal val="visible"/>
                                      </p:to>
                                    </p:set>
                                    <p:anim calcmode="lin" valueType="num">
                                      <p:cBhvr>
                                        <p:cTn id="47" dur="500" fill="hold"/>
                                        <p:tgtEl>
                                          <p:spTgt spid="22"/>
                                        </p:tgtEl>
                                        <p:attrNameLst>
                                          <p:attrName>ppt_w</p:attrName>
                                        </p:attrNameLst>
                                      </p:cBhvr>
                                      <p:tavLst>
                                        <p:tav tm="0">
                                          <p:val>
                                            <p:fltVal val="0"/>
                                          </p:val>
                                        </p:tav>
                                        <p:tav tm="100000">
                                          <p:val>
                                            <p:strVal val="#ppt_w"/>
                                          </p:val>
                                        </p:tav>
                                      </p:tavLst>
                                    </p:anim>
                                    <p:anim calcmode="lin" valueType="num">
                                      <p:cBhvr>
                                        <p:cTn id="48" dur="500" fill="hold"/>
                                        <p:tgtEl>
                                          <p:spTgt spid="22"/>
                                        </p:tgtEl>
                                        <p:attrNameLst>
                                          <p:attrName>ppt_h</p:attrName>
                                        </p:attrNameLst>
                                      </p:cBhvr>
                                      <p:tavLst>
                                        <p:tav tm="0">
                                          <p:val>
                                            <p:fltVal val="0"/>
                                          </p:val>
                                        </p:tav>
                                        <p:tav tm="100000">
                                          <p:val>
                                            <p:strVal val="#ppt_h"/>
                                          </p:val>
                                        </p:tav>
                                      </p:tavLst>
                                    </p:anim>
                                    <p:animEffect transition="in" filter="fade">
                                      <p:cBhvr>
                                        <p:cTn id="4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38362" y="326598"/>
            <a:ext cx="6776938" cy="461665"/>
          </a:xfrm>
          <a:prstGeom prst="rect">
            <a:avLst/>
          </a:prstGeom>
          <a:noFill/>
        </p:spPr>
        <p:txBody>
          <a:bodyPr wrap="square" rtlCol="0">
            <a:spAutoFit/>
          </a:bodyPr>
          <a:lstStyle/>
          <a:p>
            <a:pPr algn="ct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4.1.2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设备管理</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的目标、功能和</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结构</a:t>
            </a:r>
            <a:endParaRPr lang="en-US" altLang="zh-CN" sz="2400" b="1" dirty="0">
              <a:latin typeface="微软雅黑" panose="020B0503020204020204" pitchFamily="34" charset="-122"/>
              <a:ea typeface="微软雅黑" panose="020B0503020204020204" pitchFamily="34"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4</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359382" y="1506570"/>
            <a:ext cx="7274517" cy="1467325"/>
          </a:xfrm>
          <a:prstGeom prst="rect">
            <a:avLst/>
          </a:prstGeom>
          <a:noFill/>
        </p:spPr>
        <p:txBody>
          <a:bodyPr wrap="square" rtlCol="0">
            <a:spAutoFit/>
          </a:bodyPr>
          <a:lstStyle/>
          <a:p>
            <a:pPr algn="just">
              <a:lnSpc>
                <a:spcPct val="110000"/>
              </a:lnSpc>
              <a:spcBef>
                <a:spcPct val="50000"/>
              </a:spcBef>
            </a:pPr>
            <a:r>
              <a:rPr lang="zh-CN" altLang="en-US" sz="2800" b="1" dirty="0">
                <a:latin typeface="Tahoma" panose="020B0604030504040204" pitchFamily="34" charset="0"/>
                <a:ea typeface="宋体" panose="02010600030101010101" pitchFamily="2" charset="-122"/>
              </a:rPr>
              <a:t>（</a:t>
            </a:r>
            <a:r>
              <a:rPr lang="en-US" altLang="zh-CN" sz="2800" b="1" dirty="0">
                <a:latin typeface="Tahoma" panose="020B0604030504040204" pitchFamily="34" charset="0"/>
                <a:ea typeface="宋体" panose="02010600030101010101" pitchFamily="2" charset="-122"/>
              </a:rPr>
              <a:t>3</a:t>
            </a:r>
            <a:r>
              <a:rPr lang="zh-CN" altLang="en-US" sz="2800" b="1" dirty="0">
                <a:latin typeface="Tahoma" panose="020B0604030504040204" pitchFamily="34" charset="0"/>
                <a:ea typeface="宋体" panose="02010600030101010101" pitchFamily="2" charset="-122"/>
              </a:rPr>
              <a:t>）</a:t>
            </a:r>
            <a:r>
              <a:rPr lang="zh-CN" altLang="en-US" sz="2800" b="1" dirty="0">
                <a:solidFill>
                  <a:srgbClr val="FF0000"/>
                </a:solidFill>
                <a:latin typeface="Tahoma" panose="020B0604030504040204" pitchFamily="34" charset="0"/>
                <a:ea typeface="宋体" panose="02010600030101010101" pitchFamily="2" charset="-122"/>
              </a:rPr>
              <a:t>设备控制和中断处理</a:t>
            </a:r>
            <a:r>
              <a:rPr lang="zh-CN" altLang="en-US" sz="2800" b="1" dirty="0">
                <a:latin typeface="Tahoma" panose="020B0604030504040204" pitchFamily="34" charset="0"/>
                <a:ea typeface="宋体" panose="02010600030101010101" pitchFamily="2" charset="-122"/>
              </a:rPr>
              <a:t>。根据用户提出的</a:t>
            </a:r>
            <a:r>
              <a:rPr lang="en-US" altLang="zh-CN" sz="2800" b="1" dirty="0">
                <a:latin typeface="Tahoma" panose="020B0604030504040204" pitchFamily="34" charset="0"/>
                <a:ea typeface="宋体" panose="02010600030101010101" pitchFamily="2" charset="-122"/>
              </a:rPr>
              <a:t>I/O</a:t>
            </a:r>
            <a:r>
              <a:rPr lang="zh-CN" altLang="en-US" sz="2800" b="1" dirty="0">
                <a:latin typeface="Tahoma" panose="020B0604030504040204" pitchFamily="34" charset="0"/>
                <a:ea typeface="宋体" panose="02010600030101010101" pitchFamily="2" charset="-122"/>
              </a:rPr>
              <a:t>要求，在未设置通道的系统中，由设备管理软件对设备</a:t>
            </a:r>
            <a:r>
              <a:rPr lang="en-US" altLang="zh-CN" sz="2800" b="1" dirty="0">
                <a:latin typeface="Tahoma" panose="020B0604030504040204" pitchFamily="34" charset="0"/>
                <a:ea typeface="宋体" panose="02010600030101010101" pitchFamily="2" charset="-122"/>
              </a:rPr>
              <a:t>I/O</a:t>
            </a:r>
            <a:r>
              <a:rPr lang="zh-CN" altLang="en-US" sz="2800" b="1" dirty="0">
                <a:latin typeface="Tahoma" panose="020B0604030504040204" pitchFamily="34" charset="0"/>
                <a:ea typeface="宋体" panose="02010600030101010101" pitchFamily="2" charset="-122"/>
              </a:rPr>
              <a:t>请求做必要的处理。</a:t>
            </a:r>
            <a:endParaRPr lang="en-US" altLang="zh-CN" sz="2800" b="1" dirty="0">
              <a:latin typeface="Tahoma" panose="020B0604030504040204" pitchFamily="34" charset="0"/>
              <a:ea typeface="宋体" panose="02010600030101010101" pitchFamily="2" charset="-122"/>
            </a:endParaRPr>
          </a:p>
        </p:txBody>
      </p:sp>
      <p:sp>
        <p:nvSpPr>
          <p:cNvPr id="10" name="Text Box 11"/>
          <p:cNvSpPr txBox="1">
            <a:spLocks noChangeArrowheads="1"/>
          </p:cNvSpPr>
          <p:nvPr/>
        </p:nvSpPr>
        <p:spPr bwMode="auto">
          <a:xfrm>
            <a:off x="1305618" y="3511297"/>
            <a:ext cx="7382044" cy="1818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buNone/>
            </a:pPr>
            <a:r>
              <a:rPr lang="zh-CN" altLang="en-US" sz="2800" dirty="0"/>
              <a:t>（</a:t>
            </a:r>
            <a:r>
              <a:rPr lang="en-US" altLang="zh-CN" sz="2800" dirty="0"/>
              <a:t>4</a:t>
            </a:r>
            <a:r>
              <a:rPr lang="zh-CN" altLang="en-US" sz="2800" dirty="0"/>
              <a:t>）</a:t>
            </a:r>
            <a:r>
              <a:rPr lang="zh-CN" altLang="en-US" sz="2800" dirty="0">
                <a:solidFill>
                  <a:srgbClr val="FF0000"/>
                </a:solidFill>
              </a:rPr>
              <a:t>实现虚拟设备</a:t>
            </a:r>
            <a:r>
              <a:rPr lang="zh-CN" altLang="en-US" sz="2800" dirty="0"/>
              <a:t>。为了实现多进程并发对独占设备的需求，设备管理实现了虚拟设备功能，将一条独占的物理设备变为多个逻辑设备，从而能够接受多个进程对设备的请求。</a:t>
            </a:r>
          </a:p>
        </p:txBody>
      </p:sp>
      <p:sp>
        <p:nvSpPr>
          <p:cNvPr id="2" name="文本框 1"/>
          <p:cNvSpPr txBox="1"/>
          <p:nvPr/>
        </p:nvSpPr>
        <p:spPr>
          <a:xfrm>
            <a:off x="402756" y="1963882"/>
            <a:ext cx="615553" cy="3532909"/>
          </a:xfrm>
          <a:prstGeom prst="rect">
            <a:avLst/>
          </a:prstGeom>
          <a:noFill/>
        </p:spPr>
        <p:txBody>
          <a:bodyPr vert="eaVert" wrap="square" rtlCol="0">
            <a:spAutoFit/>
          </a:bodyPr>
          <a:lstStyle/>
          <a:p>
            <a:r>
              <a:rPr lang="zh-CN" altLang="en-US" sz="2800" b="1" dirty="0">
                <a:solidFill>
                  <a:srgbClr val="FF0000"/>
                </a:solidFill>
                <a:latin typeface="Tahoma" panose="020B0604030504040204" pitchFamily="34" charset="0"/>
                <a:ea typeface="宋体" panose="02010600030101010101" pitchFamily="2" charset="-122"/>
              </a:rPr>
              <a:t>设备管理的</a:t>
            </a:r>
            <a:r>
              <a:rPr lang="zh-CN" altLang="en-US" sz="2800" b="1" dirty="0" smtClean="0">
                <a:solidFill>
                  <a:srgbClr val="FF0000"/>
                </a:solidFill>
                <a:latin typeface="Tahoma" panose="020B0604030504040204" pitchFamily="34" charset="0"/>
                <a:ea typeface="宋体" panose="02010600030101010101" pitchFamily="2" charset="-122"/>
              </a:rPr>
              <a:t>功能（二）</a:t>
            </a:r>
            <a:endParaRPr lang="zh-CN" altLang="en-US" sz="2800" b="1" dirty="0">
              <a:solidFill>
                <a:srgbClr val="FF0000"/>
              </a:solidFill>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42702458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1000"/>
                                        <p:tgtEl>
                                          <p:spTgt spid="2"/>
                                        </p:tgtEl>
                                      </p:cBhvr>
                                    </p:animEffect>
                                    <p:anim calcmode="lin" valueType="num">
                                      <p:cBhvr>
                                        <p:cTn id="16" dur="1000" fill="hold"/>
                                        <p:tgtEl>
                                          <p:spTgt spid="2"/>
                                        </p:tgtEl>
                                        <p:attrNameLst>
                                          <p:attrName>ppt_x</p:attrName>
                                        </p:attrNameLst>
                                      </p:cBhvr>
                                      <p:tavLst>
                                        <p:tav tm="0">
                                          <p:val>
                                            <p:strVal val="#ppt_x"/>
                                          </p:val>
                                        </p:tav>
                                        <p:tav tm="100000">
                                          <p:val>
                                            <p:strVal val="#ppt_x"/>
                                          </p:val>
                                        </p:tav>
                                      </p:tavLst>
                                    </p:anim>
                                    <p:anim calcmode="lin" valueType="num">
                                      <p:cBhvr>
                                        <p:cTn id="17"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fill="hold"/>
                                        <p:tgtEl>
                                          <p:spTgt spid="3"/>
                                        </p:tgtEl>
                                        <p:attrNameLst>
                                          <p:attrName>ppt_x</p:attrName>
                                        </p:attrNameLst>
                                      </p:cBhvr>
                                      <p:tavLst>
                                        <p:tav tm="0">
                                          <p:val>
                                            <p:strVal val="#ppt_x"/>
                                          </p:val>
                                        </p:tav>
                                        <p:tav tm="100000">
                                          <p:val>
                                            <p:strVal val="#ppt_x"/>
                                          </p:val>
                                        </p:tav>
                                      </p:tavLst>
                                    </p:anim>
                                    <p:anim calcmode="lin" valueType="num">
                                      <p:cBhvr additive="base">
                                        <p:cTn id="2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p:bldP spid="10" grpId="0"/>
      <p:bldP spid="2"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38361" y="351365"/>
            <a:ext cx="7614445" cy="830997"/>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4.9.1 </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Windows</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与</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Linux</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的设备管理比较</a:t>
            </a:r>
          </a:p>
          <a:p>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4</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50620" y="1786375"/>
            <a:ext cx="615553" cy="4229100"/>
          </a:xfrm>
          <a:prstGeom prst="rect">
            <a:avLst/>
          </a:prstGeom>
          <a:noFill/>
        </p:spPr>
        <p:txBody>
          <a:bodyPr vert="eaVert" wrap="square" rtlCol="0">
            <a:spAutoFit/>
          </a:bodyPr>
          <a:lstStyle/>
          <a:p>
            <a:r>
              <a:rPr lang="zh-CN" altLang="en-US" sz="2800" b="1" dirty="0">
                <a:solidFill>
                  <a:srgbClr val="FF0000"/>
                </a:solidFill>
                <a:latin typeface="Tahoma" panose="020B0604030504040204" pitchFamily="34" charset="0"/>
                <a:ea typeface="宋体" panose="02010600030101010101" pitchFamily="2" charset="-122"/>
              </a:rPr>
              <a:t>声明和注册不同</a:t>
            </a:r>
          </a:p>
        </p:txBody>
      </p:sp>
      <p:sp>
        <p:nvSpPr>
          <p:cNvPr id="12" name="Text Box 8"/>
          <p:cNvSpPr txBox="1">
            <a:spLocks noChangeArrowheads="1"/>
          </p:cNvSpPr>
          <p:nvPr/>
        </p:nvSpPr>
        <p:spPr bwMode="auto">
          <a:xfrm>
            <a:off x="1183990" y="1241196"/>
            <a:ext cx="7649500" cy="4674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buSzPct val="100000"/>
              <a:buNone/>
            </a:pPr>
            <a:r>
              <a:rPr lang="zh-CN" altLang="en-US" sz="2400" dirty="0"/>
              <a:t>在 </a:t>
            </a:r>
            <a:r>
              <a:rPr lang="en-US" altLang="zh-CN" sz="2400" dirty="0"/>
              <a:t>Windows </a:t>
            </a:r>
            <a:r>
              <a:rPr lang="zh-CN" altLang="en-US" sz="2400" dirty="0"/>
              <a:t>上，</a:t>
            </a:r>
            <a:r>
              <a:rPr lang="zh-CN" altLang="en-US" sz="2400" dirty="0">
                <a:solidFill>
                  <a:srgbClr val="FF0000"/>
                </a:solidFill>
              </a:rPr>
              <a:t>驱动被表示为 </a:t>
            </a:r>
            <a:r>
              <a:rPr lang="en-US" altLang="zh-CN" sz="2400" dirty="0" err="1">
                <a:solidFill>
                  <a:srgbClr val="FF0000"/>
                </a:solidFill>
              </a:rPr>
              <a:t>DriverObject</a:t>
            </a:r>
            <a:r>
              <a:rPr lang="en-US" altLang="zh-CN" sz="2400" dirty="0">
                <a:solidFill>
                  <a:srgbClr val="FF0000"/>
                </a:solidFill>
              </a:rPr>
              <a:t> </a:t>
            </a:r>
            <a:r>
              <a:rPr lang="zh-CN" altLang="en-US" sz="2400" dirty="0">
                <a:solidFill>
                  <a:srgbClr val="FF0000"/>
                </a:solidFill>
              </a:rPr>
              <a:t>结构，它在 </a:t>
            </a:r>
            <a:r>
              <a:rPr lang="en-US" altLang="zh-CN" sz="2400" dirty="0" err="1">
                <a:solidFill>
                  <a:srgbClr val="FF0000"/>
                </a:solidFill>
              </a:rPr>
              <a:t>DriverEntry</a:t>
            </a:r>
            <a:r>
              <a:rPr lang="en-US" altLang="zh-CN" sz="2400" dirty="0">
                <a:solidFill>
                  <a:srgbClr val="FF0000"/>
                </a:solidFill>
              </a:rPr>
              <a:t> </a:t>
            </a:r>
            <a:r>
              <a:rPr lang="zh-CN" altLang="en-US" sz="2400" dirty="0">
                <a:solidFill>
                  <a:srgbClr val="FF0000"/>
                </a:solidFill>
              </a:rPr>
              <a:t>函数的执行过程中被初始化。这些入口点也注册一些回调函数，用来响应设备的添加和移除、驱动卸载和处理新进入的 </a:t>
            </a:r>
            <a:r>
              <a:rPr lang="en-US" altLang="zh-CN" sz="2400" dirty="0">
                <a:solidFill>
                  <a:srgbClr val="FF0000"/>
                </a:solidFill>
              </a:rPr>
              <a:t>IRP</a:t>
            </a:r>
            <a:r>
              <a:rPr lang="zh-CN" altLang="en-US" sz="2400" dirty="0">
                <a:solidFill>
                  <a:srgbClr val="FF0000"/>
                </a:solidFill>
              </a:rPr>
              <a:t>。</a:t>
            </a:r>
            <a:r>
              <a:rPr lang="zh-CN" altLang="en-US" sz="2400" dirty="0"/>
              <a:t>当一个设备连接的时候，</a:t>
            </a:r>
            <a:r>
              <a:rPr lang="en-US" altLang="zh-CN" sz="2400" dirty="0"/>
              <a:t>Windows </a:t>
            </a:r>
            <a:r>
              <a:rPr lang="zh-CN" altLang="en-US" sz="2400" dirty="0"/>
              <a:t>创建一个设备对象，这个设备对象在设备驱动后面处理所有应用请求</a:t>
            </a:r>
            <a:r>
              <a:rPr lang="zh-CN" altLang="en-US" sz="2400" dirty="0" smtClean="0"/>
              <a:t>。</a:t>
            </a:r>
            <a:endParaRPr lang="en-US" altLang="zh-CN" sz="2400" dirty="0" smtClean="0"/>
          </a:p>
          <a:p>
            <a:pPr>
              <a:buSzPct val="100000"/>
              <a:buNone/>
            </a:pPr>
            <a:endParaRPr lang="zh-CN" altLang="en-US" sz="2400" dirty="0"/>
          </a:p>
          <a:p>
            <a:pPr>
              <a:buSzPct val="100000"/>
              <a:buNone/>
            </a:pPr>
            <a:r>
              <a:rPr lang="zh-CN" altLang="en-US" sz="2400" dirty="0"/>
              <a:t>在 </a:t>
            </a:r>
            <a:r>
              <a:rPr lang="en-US" altLang="zh-CN" sz="2400" dirty="0"/>
              <a:t>Linux </a:t>
            </a:r>
            <a:r>
              <a:rPr lang="zh-CN" altLang="en-US" sz="2400" dirty="0"/>
              <a:t>平台上，</a:t>
            </a:r>
            <a:r>
              <a:rPr lang="zh-CN" altLang="en-US" sz="2400" dirty="0">
                <a:solidFill>
                  <a:srgbClr val="FF0000"/>
                </a:solidFill>
              </a:rPr>
              <a:t>用户应用通过文件系统入口访问设备，它通常位于 </a:t>
            </a:r>
            <a:r>
              <a:rPr lang="en-US" altLang="zh-CN" sz="2400" dirty="0">
                <a:solidFill>
                  <a:srgbClr val="FF0000"/>
                </a:solidFill>
              </a:rPr>
              <a:t>/dev </a:t>
            </a:r>
            <a:r>
              <a:rPr lang="zh-CN" altLang="en-US" sz="2400" dirty="0">
                <a:solidFill>
                  <a:srgbClr val="FF0000"/>
                </a:solidFill>
              </a:rPr>
              <a:t>目录。在模块初始化的时候，它通过调用内核函数 </a:t>
            </a:r>
            <a:r>
              <a:rPr lang="en-US" altLang="zh-CN" sz="2400" dirty="0" err="1">
                <a:solidFill>
                  <a:srgbClr val="FF0000"/>
                </a:solidFill>
              </a:rPr>
              <a:t>register_chrdev</a:t>
            </a:r>
            <a:r>
              <a:rPr lang="en-US" altLang="zh-CN" sz="2400" dirty="0">
                <a:solidFill>
                  <a:srgbClr val="FF0000"/>
                </a:solidFill>
              </a:rPr>
              <a:t> </a:t>
            </a:r>
            <a:r>
              <a:rPr lang="zh-CN" altLang="en-US" sz="2400" dirty="0">
                <a:solidFill>
                  <a:srgbClr val="FF0000"/>
                </a:solidFill>
              </a:rPr>
              <a:t>创建了所有需要的入口。</a:t>
            </a:r>
            <a:r>
              <a:rPr lang="zh-CN" altLang="en-US" sz="2400" dirty="0"/>
              <a:t>应用可以发起 </a:t>
            </a:r>
            <a:r>
              <a:rPr lang="en-US" altLang="zh-CN" sz="2400" dirty="0"/>
              <a:t>open </a:t>
            </a:r>
            <a:r>
              <a:rPr lang="zh-CN" altLang="en-US" sz="2400" dirty="0"/>
              <a:t>系统调用来获取一个文件描述符来与设备进行交互。</a:t>
            </a:r>
          </a:p>
        </p:txBody>
      </p:sp>
    </p:spTree>
    <p:extLst>
      <p:ext uri="{BB962C8B-B14F-4D97-AF65-F5344CB8AC3E}">
        <p14:creationId xmlns:p14="http://schemas.microsoft.com/office/powerpoint/2010/main" val="6956094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p:bldP spid="12"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38361" y="351365"/>
            <a:ext cx="7614445"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4. 9 .2 Linux</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与</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Android</a:t>
            </a: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的设备管理比较</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4</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2" name="Text Box 8"/>
          <p:cNvSpPr txBox="1">
            <a:spLocks noChangeArrowheads="1"/>
          </p:cNvSpPr>
          <p:nvPr/>
        </p:nvSpPr>
        <p:spPr bwMode="auto">
          <a:xfrm>
            <a:off x="1157613" y="1868731"/>
            <a:ext cx="7649500" cy="3566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buSzPct val="100000"/>
              <a:buNone/>
            </a:pPr>
            <a:r>
              <a:rPr lang="en-US" altLang="zh-CN" sz="2400" dirty="0"/>
              <a:t>Android</a:t>
            </a:r>
            <a:r>
              <a:rPr lang="zh-CN" altLang="en-US" sz="2400" dirty="0"/>
              <a:t>是由</a:t>
            </a:r>
            <a:r>
              <a:rPr lang="en-US" altLang="zh-CN" sz="2400" dirty="0"/>
              <a:t>Google</a:t>
            </a:r>
            <a:r>
              <a:rPr lang="zh-CN" altLang="en-US" sz="2400" dirty="0"/>
              <a:t>为移动设备开发的开源操作系统。</a:t>
            </a:r>
            <a:r>
              <a:rPr lang="en-US" altLang="zh-CN" sz="2400" dirty="0"/>
              <a:t>Android</a:t>
            </a:r>
            <a:r>
              <a:rPr lang="zh-CN" altLang="en-US" sz="2400" dirty="0"/>
              <a:t>软件的原始开发商</a:t>
            </a:r>
            <a:r>
              <a:rPr lang="en-US" altLang="zh-CN" sz="2400" dirty="0"/>
              <a:t>Android</a:t>
            </a:r>
            <a:r>
              <a:rPr lang="zh-CN" altLang="en-US" sz="2400" dirty="0"/>
              <a:t>公司是由</a:t>
            </a:r>
            <a:r>
              <a:rPr lang="en-US" altLang="zh-CN" sz="2400" dirty="0"/>
              <a:t>Google</a:t>
            </a:r>
            <a:r>
              <a:rPr lang="zh-CN" altLang="en-US" sz="2400" dirty="0"/>
              <a:t>公司于</a:t>
            </a:r>
            <a:r>
              <a:rPr lang="en-US" altLang="zh-CN" sz="2400" dirty="0"/>
              <a:t>2005</a:t>
            </a:r>
            <a:r>
              <a:rPr lang="zh-CN" altLang="en-US" sz="2400" dirty="0"/>
              <a:t>年购买的。它是基于</a:t>
            </a:r>
            <a:r>
              <a:rPr lang="en-US" altLang="zh-CN" sz="2400" dirty="0"/>
              <a:t>Linux 2.6</a:t>
            </a:r>
            <a:r>
              <a:rPr lang="zh-CN" altLang="en-US" sz="2400" dirty="0"/>
              <a:t>内核开发的。虽然</a:t>
            </a:r>
            <a:r>
              <a:rPr lang="en-US" altLang="zh-CN" sz="2400" dirty="0"/>
              <a:t>Android</a:t>
            </a:r>
            <a:r>
              <a:rPr lang="zh-CN" altLang="en-US" sz="2400" dirty="0"/>
              <a:t>是基于</a:t>
            </a:r>
            <a:r>
              <a:rPr lang="en-US" altLang="zh-CN" sz="2400" dirty="0"/>
              <a:t>Linux</a:t>
            </a:r>
            <a:r>
              <a:rPr lang="zh-CN" altLang="en-US" sz="2400" dirty="0"/>
              <a:t>开发的，但操作系统并没有完全使用标准的</a:t>
            </a:r>
            <a:r>
              <a:rPr lang="en-US" altLang="zh-CN" sz="2400" dirty="0"/>
              <a:t>Linux</a:t>
            </a:r>
            <a:r>
              <a:rPr lang="zh-CN" altLang="en-US" sz="2400" dirty="0"/>
              <a:t>内核</a:t>
            </a:r>
            <a:r>
              <a:rPr lang="zh-CN" altLang="en-US" sz="2400" dirty="0" smtClean="0"/>
              <a:t>。</a:t>
            </a:r>
            <a:endParaRPr lang="en-US" altLang="zh-CN" sz="2400" dirty="0" smtClean="0"/>
          </a:p>
          <a:p>
            <a:pPr>
              <a:buSzPct val="100000"/>
              <a:buNone/>
            </a:pPr>
            <a:endParaRPr lang="en-US" altLang="zh-CN" sz="2400" dirty="0"/>
          </a:p>
          <a:p>
            <a:pPr>
              <a:buSzPct val="100000"/>
              <a:buNone/>
            </a:pPr>
            <a:r>
              <a:rPr lang="en-US" altLang="zh-CN" sz="2400" dirty="0" smtClean="0">
                <a:solidFill>
                  <a:srgbClr val="FF0000"/>
                </a:solidFill>
              </a:rPr>
              <a:t>Linux</a:t>
            </a:r>
            <a:r>
              <a:rPr lang="zh-CN" altLang="en-US" sz="2400" dirty="0">
                <a:solidFill>
                  <a:srgbClr val="FF0000"/>
                </a:solidFill>
              </a:rPr>
              <a:t>内核支持不同类型的架构</a:t>
            </a:r>
            <a:r>
              <a:rPr lang="zh-CN" altLang="en-US" sz="2400" dirty="0"/>
              <a:t>，包括桌面</a:t>
            </a:r>
            <a:r>
              <a:rPr lang="en-US" altLang="zh-CN" sz="2400" dirty="0"/>
              <a:t>/</a:t>
            </a:r>
            <a:r>
              <a:rPr lang="zh-CN" altLang="en-US" sz="2400" dirty="0"/>
              <a:t>笔记本电脑</a:t>
            </a:r>
            <a:r>
              <a:rPr lang="en-US" altLang="zh-CN" sz="2400" dirty="0"/>
              <a:t>/</a:t>
            </a:r>
            <a:r>
              <a:rPr lang="zh-CN" altLang="en-US" sz="2400" dirty="0"/>
              <a:t>服务器系统中最常用的</a:t>
            </a:r>
            <a:r>
              <a:rPr lang="en-US" altLang="zh-CN" sz="2400" dirty="0"/>
              <a:t>x86</a:t>
            </a:r>
            <a:r>
              <a:rPr lang="zh-CN" altLang="en-US" sz="2400" dirty="0"/>
              <a:t>架构。</a:t>
            </a:r>
            <a:r>
              <a:rPr lang="en-US" altLang="zh-CN" sz="2400" dirty="0"/>
              <a:t>Android</a:t>
            </a:r>
            <a:r>
              <a:rPr lang="zh-CN" altLang="en-US" sz="2400" dirty="0"/>
              <a:t>系统使用移动互联网设备（</a:t>
            </a:r>
            <a:r>
              <a:rPr lang="en-US" altLang="zh-CN" sz="2400" dirty="0"/>
              <a:t>MID</a:t>
            </a:r>
            <a:r>
              <a:rPr lang="zh-CN" altLang="en-US" sz="2400" dirty="0"/>
              <a:t>）的</a:t>
            </a:r>
            <a:r>
              <a:rPr lang="en-US" altLang="zh-CN" sz="2400" dirty="0">
                <a:solidFill>
                  <a:srgbClr val="FF0000"/>
                </a:solidFill>
              </a:rPr>
              <a:t>x86</a:t>
            </a:r>
            <a:r>
              <a:rPr lang="zh-CN" altLang="en-US" sz="2400" dirty="0">
                <a:solidFill>
                  <a:srgbClr val="FF0000"/>
                </a:solidFill>
              </a:rPr>
              <a:t>架构和手机的</a:t>
            </a:r>
            <a:r>
              <a:rPr lang="en-US" altLang="zh-CN" sz="2400" dirty="0">
                <a:solidFill>
                  <a:srgbClr val="FF0000"/>
                </a:solidFill>
              </a:rPr>
              <a:t>ARM</a:t>
            </a:r>
            <a:r>
              <a:rPr lang="zh-CN" altLang="en-US" sz="2400" dirty="0">
                <a:solidFill>
                  <a:srgbClr val="FF0000"/>
                </a:solidFill>
              </a:rPr>
              <a:t>平台</a:t>
            </a:r>
            <a:r>
              <a:rPr lang="zh-CN" altLang="en-US" sz="2400" dirty="0"/>
              <a:t>。</a:t>
            </a:r>
            <a:endParaRPr lang="zh-CN" altLang="en-US" sz="2400" dirty="0"/>
          </a:p>
        </p:txBody>
      </p:sp>
    </p:spTree>
    <p:extLst>
      <p:ext uri="{BB962C8B-B14F-4D97-AF65-F5344CB8AC3E}">
        <p14:creationId xmlns:p14="http://schemas.microsoft.com/office/powerpoint/2010/main" val="832574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38361" y="351365"/>
            <a:ext cx="7614445"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4. 9 .2 Linux</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与</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Android</a:t>
            </a: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的设备管理比较</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4</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50620" y="1786375"/>
            <a:ext cx="615553" cy="4229100"/>
          </a:xfrm>
          <a:prstGeom prst="rect">
            <a:avLst/>
          </a:prstGeom>
          <a:noFill/>
        </p:spPr>
        <p:txBody>
          <a:bodyPr vert="eaVert" wrap="square" rtlCol="0">
            <a:spAutoFit/>
          </a:bodyPr>
          <a:lstStyle/>
          <a:p>
            <a:r>
              <a:rPr lang="en-US" altLang="zh-CN" sz="2800" b="1" dirty="0">
                <a:solidFill>
                  <a:srgbClr val="FF0000"/>
                </a:solidFill>
                <a:latin typeface="Tahoma" panose="020B0604030504040204" pitchFamily="34" charset="0"/>
                <a:ea typeface="宋体" panose="02010600030101010101" pitchFamily="2" charset="-122"/>
              </a:rPr>
              <a:t>Android</a:t>
            </a:r>
            <a:r>
              <a:rPr lang="zh-CN" altLang="en-US" sz="2800" b="1" dirty="0" smtClean="0">
                <a:solidFill>
                  <a:srgbClr val="FF0000"/>
                </a:solidFill>
                <a:latin typeface="Tahoma" panose="020B0604030504040204" pitchFamily="34" charset="0"/>
                <a:ea typeface="宋体" panose="02010600030101010101" pitchFamily="2" charset="-122"/>
              </a:rPr>
              <a:t>设备管理改进</a:t>
            </a:r>
            <a:endParaRPr lang="zh-CN" altLang="en-US" sz="2800" b="1" dirty="0">
              <a:solidFill>
                <a:srgbClr val="FF0000"/>
              </a:solidFill>
              <a:latin typeface="Tahoma" panose="020B0604030504040204" pitchFamily="34" charset="0"/>
              <a:ea typeface="宋体" panose="02010600030101010101" pitchFamily="2" charset="-122"/>
            </a:endParaRPr>
          </a:p>
        </p:txBody>
      </p:sp>
      <p:sp>
        <p:nvSpPr>
          <p:cNvPr id="12" name="Text Box 8"/>
          <p:cNvSpPr txBox="1">
            <a:spLocks noChangeArrowheads="1"/>
          </p:cNvSpPr>
          <p:nvPr/>
        </p:nvSpPr>
        <p:spPr bwMode="auto">
          <a:xfrm>
            <a:off x="1066173" y="862080"/>
            <a:ext cx="7649500" cy="6077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buSzPct val="100000"/>
              <a:buNone/>
            </a:pPr>
            <a:r>
              <a:rPr lang="en-US" altLang="zh-CN" sz="2400" dirty="0"/>
              <a:t>1</a:t>
            </a:r>
            <a:r>
              <a:rPr lang="zh-CN" altLang="en-US" sz="2400" dirty="0"/>
              <a:t>、</a:t>
            </a:r>
            <a:r>
              <a:rPr lang="en-US" altLang="zh-CN" sz="2400" dirty="0">
                <a:solidFill>
                  <a:srgbClr val="FF0000"/>
                </a:solidFill>
              </a:rPr>
              <a:t>Android</a:t>
            </a:r>
            <a:r>
              <a:rPr lang="zh-CN" altLang="en-US" sz="2400" dirty="0">
                <a:solidFill>
                  <a:srgbClr val="FF0000"/>
                </a:solidFill>
              </a:rPr>
              <a:t>电源管理</a:t>
            </a:r>
            <a:r>
              <a:rPr lang="en-US" altLang="zh-CN" sz="2400" dirty="0">
                <a:solidFill>
                  <a:srgbClr val="FF0000"/>
                </a:solidFill>
              </a:rPr>
              <a:t>(PM</a:t>
            </a:r>
            <a:r>
              <a:rPr lang="en-US" altLang="zh-CN" sz="2400" dirty="0" smtClean="0">
                <a:solidFill>
                  <a:srgbClr val="FF0000"/>
                </a:solidFill>
              </a:rPr>
              <a:t>)</a:t>
            </a:r>
            <a:r>
              <a:rPr lang="zh-CN" altLang="en-US" sz="2400" dirty="0" smtClean="0">
                <a:solidFill>
                  <a:srgbClr val="FF0000"/>
                </a:solidFill>
              </a:rPr>
              <a:t>：</a:t>
            </a:r>
            <a:r>
              <a:rPr lang="en-US" altLang="zh-CN" sz="2400" dirty="0" smtClean="0">
                <a:solidFill>
                  <a:srgbClr val="FF0000"/>
                </a:solidFill>
              </a:rPr>
              <a:t> </a:t>
            </a:r>
            <a:r>
              <a:rPr lang="zh-CN" altLang="en-US" sz="2400" dirty="0"/>
              <a:t>一个基于标准</a:t>
            </a:r>
            <a:r>
              <a:rPr lang="en-US" altLang="zh-CN" sz="2400" dirty="0"/>
              <a:t>Linux</a:t>
            </a:r>
            <a:r>
              <a:rPr lang="zh-CN" altLang="en-US" sz="2400" dirty="0"/>
              <a:t>电源管理系统的轻量级</a:t>
            </a:r>
            <a:r>
              <a:rPr lang="en-US" altLang="zh-CN" sz="2400" dirty="0"/>
              <a:t>Android</a:t>
            </a:r>
            <a:r>
              <a:rPr lang="zh-CN" altLang="en-US" sz="2400" dirty="0"/>
              <a:t>电源管理驱动，针对嵌入式设备做了很多优化。</a:t>
            </a:r>
          </a:p>
          <a:p>
            <a:pPr>
              <a:buSzPct val="100000"/>
              <a:buNone/>
            </a:pPr>
            <a:r>
              <a:rPr lang="en-US" altLang="zh-CN" sz="2400" dirty="0"/>
              <a:t>2</a:t>
            </a:r>
            <a:r>
              <a:rPr lang="zh-CN" altLang="en-US" sz="2400" dirty="0"/>
              <a:t>、</a:t>
            </a:r>
            <a:r>
              <a:rPr lang="en-US" altLang="zh-CN" sz="2400" dirty="0">
                <a:solidFill>
                  <a:srgbClr val="FF0000"/>
                </a:solidFill>
              </a:rPr>
              <a:t>Android Logger </a:t>
            </a:r>
            <a:r>
              <a:rPr lang="zh-CN" altLang="en-US" sz="2400" dirty="0" smtClean="0">
                <a:solidFill>
                  <a:srgbClr val="FF0000"/>
                </a:solidFill>
              </a:rPr>
              <a:t>：</a:t>
            </a:r>
            <a:r>
              <a:rPr lang="zh-CN" altLang="en-US" sz="2400" dirty="0" smtClean="0"/>
              <a:t>用于</a:t>
            </a:r>
            <a:r>
              <a:rPr lang="zh-CN" altLang="en-US" sz="2400" dirty="0"/>
              <a:t>抓取</a:t>
            </a:r>
            <a:r>
              <a:rPr lang="en-US" altLang="zh-CN" sz="2400" dirty="0"/>
              <a:t>Android</a:t>
            </a:r>
            <a:r>
              <a:rPr lang="zh-CN" altLang="en-US" sz="2400" dirty="0"/>
              <a:t>系统的各种日志。</a:t>
            </a:r>
          </a:p>
          <a:p>
            <a:pPr>
              <a:buSzPct val="100000"/>
              <a:buNone/>
            </a:pPr>
            <a:r>
              <a:rPr lang="en-US" altLang="zh-CN" sz="2400" dirty="0"/>
              <a:t>3</a:t>
            </a:r>
            <a:r>
              <a:rPr lang="zh-CN" altLang="en-US" sz="2400" dirty="0"/>
              <a:t>、</a:t>
            </a:r>
            <a:r>
              <a:rPr lang="en-US" altLang="zh-CN" sz="2400" dirty="0">
                <a:solidFill>
                  <a:srgbClr val="FF0000"/>
                </a:solidFill>
              </a:rPr>
              <a:t>Android Alarm</a:t>
            </a:r>
            <a:r>
              <a:rPr lang="zh-CN" altLang="en-US" sz="2400" dirty="0">
                <a:solidFill>
                  <a:srgbClr val="FF0000"/>
                </a:solidFill>
              </a:rPr>
              <a:t>： </a:t>
            </a:r>
            <a:r>
              <a:rPr lang="zh-CN" altLang="en-US" sz="2400" dirty="0" smtClean="0"/>
              <a:t>提供定时器</a:t>
            </a:r>
            <a:r>
              <a:rPr lang="zh-CN" altLang="en-US" sz="2400" dirty="0"/>
              <a:t>，用于把设备从睡眠状态唤醒，</a:t>
            </a:r>
            <a:r>
              <a:rPr lang="zh-CN" altLang="en-US" sz="2400" dirty="0" smtClean="0"/>
              <a:t>同时具备在</a:t>
            </a:r>
            <a:r>
              <a:rPr lang="zh-CN" altLang="en-US" sz="2400" dirty="0"/>
              <a:t>设备睡眠时也会运行的时钟基准</a:t>
            </a:r>
            <a:r>
              <a:rPr lang="zh-CN" altLang="en-US" sz="2400" dirty="0" smtClean="0"/>
              <a:t>。</a:t>
            </a:r>
            <a:endParaRPr lang="zh-CN" altLang="en-US" sz="2400" dirty="0"/>
          </a:p>
          <a:p>
            <a:pPr>
              <a:buSzPct val="100000"/>
              <a:buNone/>
            </a:pPr>
            <a:r>
              <a:rPr lang="en-US" altLang="zh-CN" sz="2400" dirty="0"/>
              <a:t>4</a:t>
            </a:r>
            <a:r>
              <a:rPr lang="zh-CN" altLang="en-US" sz="2400" dirty="0"/>
              <a:t>、</a:t>
            </a:r>
            <a:r>
              <a:rPr lang="en-US" altLang="zh-CN" sz="2400" dirty="0">
                <a:solidFill>
                  <a:srgbClr val="FF0000"/>
                </a:solidFill>
              </a:rPr>
              <a:t>USB Gadget</a:t>
            </a:r>
            <a:r>
              <a:rPr lang="zh-CN" altLang="en-US" sz="2400" dirty="0">
                <a:solidFill>
                  <a:srgbClr val="FF0000"/>
                </a:solidFill>
              </a:rPr>
              <a:t>驱动： </a:t>
            </a:r>
            <a:r>
              <a:rPr lang="zh-CN" altLang="en-US" sz="2400" dirty="0"/>
              <a:t>一个基于标准 </a:t>
            </a:r>
            <a:r>
              <a:rPr lang="en-US" altLang="zh-CN" sz="2400" dirty="0"/>
              <a:t>Linux USB gadget</a:t>
            </a:r>
            <a:r>
              <a:rPr lang="zh-CN" altLang="en-US" sz="2400" dirty="0"/>
              <a:t>驱动框架的设备</a:t>
            </a:r>
            <a:r>
              <a:rPr lang="zh-CN" altLang="en-US" sz="2400" dirty="0" smtClean="0"/>
              <a:t>驱动。</a:t>
            </a:r>
            <a:endParaRPr lang="zh-CN" altLang="en-US" sz="2400" dirty="0"/>
          </a:p>
          <a:p>
            <a:pPr>
              <a:buSzPct val="100000"/>
              <a:buNone/>
            </a:pPr>
            <a:r>
              <a:rPr lang="en-US" altLang="zh-CN" sz="2400" dirty="0"/>
              <a:t>5</a:t>
            </a:r>
            <a:r>
              <a:rPr lang="zh-CN" altLang="en-US" sz="2400" dirty="0"/>
              <a:t>、</a:t>
            </a:r>
            <a:r>
              <a:rPr lang="en-US" altLang="zh-CN" sz="2400" dirty="0">
                <a:solidFill>
                  <a:srgbClr val="FF0000"/>
                </a:solidFill>
              </a:rPr>
              <a:t>Android Ram Console</a:t>
            </a:r>
            <a:r>
              <a:rPr lang="zh-CN" altLang="en-US" sz="2400" dirty="0" smtClean="0">
                <a:solidFill>
                  <a:srgbClr val="FF0000"/>
                </a:solidFill>
              </a:rPr>
              <a:t>：</a:t>
            </a:r>
            <a:r>
              <a:rPr lang="en-US" altLang="zh-CN" sz="2400" dirty="0" smtClean="0"/>
              <a:t>Android</a:t>
            </a:r>
            <a:r>
              <a:rPr lang="zh-CN" altLang="en-US" sz="2400" dirty="0"/>
              <a:t>允许将调试日志信息写入一个被称为</a:t>
            </a:r>
            <a:r>
              <a:rPr lang="en-US" altLang="zh-CN" sz="2400" dirty="0"/>
              <a:t>RAM Console</a:t>
            </a:r>
            <a:r>
              <a:rPr lang="zh-CN" altLang="en-US" sz="2400" dirty="0"/>
              <a:t>的设备里，它是一个基于</a:t>
            </a:r>
            <a:r>
              <a:rPr lang="en-US" altLang="zh-CN" sz="2400" dirty="0"/>
              <a:t>RAM</a:t>
            </a:r>
            <a:r>
              <a:rPr lang="zh-CN" altLang="en-US" sz="2400" dirty="0"/>
              <a:t>的</a:t>
            </a:r>
            <a:r>
              <a:rPr lang="en-US" altLang="zh-CN" sz="2400" dirty="0"/>
              <a:t>Buffer</a:t>
            </a:r>
            <a:r>
              <a:rPr lang="zh-CN" altLang="en-US" sz="2400" dirty="0"/>
              <a:t>。</a:t>
            </a:r>
          </a:p>
          <a:p>
            <a:pPr>
              <a:buSzPct val="100000"/>
              <a:buNone/>
            </a:pPr>
            <a:r>
              <a:rPr lang="en-US" altLang="zh-CN" sz="2400" dirty="0"/>
              <a:t>6</a:t>
            </a:r>
            <a:r>
              <a:rPr lang="zh-CN" altLang="en-US" sz="2400" dirty="0"/>
              <a:t>、</a:t>
            </a:r>
            <a:r>
              <a:rPr lang="en-US" altLang="zh-CN" sz="2400" dirty="0">
                <a:solidFill>
                  <a:srgbClr val="FF0000"/>
                </a:solidFill>
              </a:rPr>
              <a:t>Android timed device</a:t>
            </a:r>
            <a:r>
              <a:rPr lang="zh-CN" altLang="en-US" sz="2400" dirty="0">
                <a:solidFill>
                  <a:srgbClr val="FF0000"/>
                </a:solidFill>
              </a:rPr>
              <a:t>： </a:t>
            </a:r>
            <a:r>
              <a:rPr lang="zh-CN" altLang="en-US" sz="2400" dirty="0"/>
              <a:t>提供了对设备进行定时控制的功能，目前支持</a:t>
            </a:r>
            <a:r>
              <a:rPr lang="en-US" altLang="zh-CN" sz="2400" dirty="0"/>
              <a:t>vibrator</a:t>
            </a:r>
            <a:r>
              <a:rPr lang="zh-CN" altLang="en-US" sz="2400" dirty="0"/>
              <a:t>和</a:t>
            </a:r>
            <a:r>
              <a:rPr lang="en-US" altLang="zh-CN" sz="2400" dirty="0"/>
              <a:t>LED</a:t>
            </a:r>
            <a:r>
              <a:rPr lang="zh-CN" altLang="en-US" sz="2400" dirty="0"/>
              <a:t>设备。</a:t>
            </a:r>
          </a:p>
          <a:p>
            <a:pPr>
              <a:buSzPct val="100000"/>
              <a:buNone/>
            </a:pPr>
            <a:endParaRPr lang="zh-CN" altLang="en-US" sz="2400" dirty="0"/>
          </a:p>
        </p:txBody>
      </p:sp>
    </p:spTree>
    <p:extLst>
      <p:ext uri="{BB962C8B-B14F-4D97-AF65-F5344CB8AC3E}">
        <p14:creationId xmlns:p14="http://schemas.microsoft.com/office/powerpoint/2010/main" val="20540915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p:bldP spid="12"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38362" y="326598"/>
            <a:ext cx="6776938" cy="830997"/>
          </a:xfrm>
          <a:prstGeom prst="rect">
            <a:avLst/>
          </a:prstGeom>
          <a:noFill/>
        </p:spPr>
        <p:txBody>
          <a:bodyPr wrap="square" rtlCol="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小结</a:t>
            </a:r>
          </a:p>
          <a:p>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4</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50620" y="1786375"/>
            <a:ext cx="615553" cy="4229100"/>
          </a:xfrm>
          <a:prstGeom prst="rect">
            <a:avLst/>
          </a:prstGeom>
          <a:noFill/>
        </p:spPr>
        <p:txBody>
          <a:bodyPr vert="eaVert" wrap="square" rtlCol="0">
            <a:spAutoFit/>
          </a:bodyPr>
          <a:lstStyle/>
          <a:p>
            <a:r>
              <a:rPr lang="zh-CN" altLang="en-US" sz="2800" b="1" dirty="0" smtClean="0">
                <a:solidFill>
                  <a:srgbClr val="FF0000"/>
                </a:solidFill>
                <a:latin typeface="Tahoma" panose="020B0604030504040204" pitchFamily="34" charset="0"/>
                <a:ea typeface="宋体" panose="02010600030101010101" pitchFamily="2" charset="-122"/>
              </a:rPr>
              <a:t>小结</a:t>
            </a:r>
            <a:endParaRPr lang="zh-CN" altLang="en-US" sz="2800" b="1" dirty="0">
              <a:solidFill>
                <a:srgbClr val="FF0000"/>
              </a:solidFill>
              <a:latin typeface="Tahoma" panose="020B0604030504040204" pitchFamily="34" charset="0"/>
              <a:ea typeface="宋体" panose="02010600030101010101" pitchFamily="2" charset="-122"/>
            </a:endParaRPr>
          </a:p>
        </p:txBody>
      </p:sp>
      <p:sp>
        <p:nvSpPr>
          <p:cNvPr id="11" name="Text Box 8"/>
          <p:cNvSpPr txBox="1">
            <a:spLocks noChangeArrowheads="1"/>
          </p:cNvSpPr>
          <p:nvPr/>
        </p:nvSpPr>
        <p:spPr bwMode="auto">
          <a:xfrm>
            <a:off x="1338362" y="1096110"/>
            <a:ext cx="7649500" cy="1571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buSzPct val="100000"/>
              <a:buNone/>
            </a:pPr>
            <a:r>
              <a:rPr lang="zh-CN" altLang="en-US" sz="2400" dirty="0"/>
              <a:t>设备管理主要指对除</a:t>
            </a:r>
            <a:r>
              <a:rPr lang="en-US" altLang="zh-CN" sz="2400" dirty="0"/>
              <a:t>CPU</a:t>
            </a:r>
            <a:r>
              <a:rPr lang="zh-CN" altLang="en-US" sz="2400" dirty="0"/>
              <a:t>和内存之外的硬件资源的管理，有时称作</a:t>
            </a:r>
            <a:r>
              <a:rPr lang="zh-CN" altLang="en-US" sz="2400" dirty="0">
                <a:solidFill>
                  <a:srgbClr val="FF0000"/>
                </a:solidFill>
              </a:rPr>
              <a:t>输入输出设备管理</a:t>
            </a:r>
            <a:r>
              <a:rPr lang="zh-CN" altLang="en-US" sz="2400" dirty="0"/>
              <a:t>。设备管理目的是尽量</a:t>
            </a:r>
            <a:r>
              <a:rPr lang="zh-CN" altLang="en-US" sz="2400" dirty="0">
                <a:solidFill>
                  <a:srgbClr val="FF0000"/>
                </a:solidFill>
              </a:rPr>
              <a:t>提高设备与设备、设备与</a:t>
            </a:r>
            <a:r>
              <a:rPr lang="en-US" altLang="zh-CN" sz="2400" dirty="0">
                <a:solidFill>
                  <a:srgbClr val="FF0000"/>
                </a:solidFill>
              </a:rPr>
              <a:t>CPU</a:t>
            </a:r>
            <a:r>
              <a:rPr lang="zh-CN" altLang="en-US" sz="2400" dirty="0">
                <a:solidFill>
                  <a:srgbClr val="FF0000"/>
                </a:solidFill>
              </a:rPr>
              <a:t>的并行性，提高系统的效率，使用户更加方便地使用设备</a:t>
            </a:r>
            <a:r>
              <a:rPr lang="zh-CN" altLang="en-US" sz="2400" dirty="0"/>
              <a:t>。</a:t>
            </a:r>
          </a:p>
        </p:txBody>
      </p:sp>
      <p:sp>
        <p:nvSpPr>
          <p:cNvPr id="12" name="Text Box 8"/>
          <p:cNvSpPr txBox="1">
            <a:spLocks noChangeArrowheads="1"/>
          </p:cNvSpPr>
          <p:nvPr/>
        </p:nvSpPr>
        <p:spPr bwMode="auto">
          <a:xfrm>
            <a:off x="1338362" y="2878012"/>
            <a:ext cx="7649500" cy="1202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buSzPct val="100000"/>
              <a:buNone/>
            </a:pPr>
            <a:r>
              <a:rPr lang="zh-CN" altLang="en-US" sz="2400" dirty="0"/>
              <a:t>常用的设备和内存之间的数据传送控制方式有四种：</a:t>
            </a:r>
            <a:r>
              <a:rPr lang="zh-CN" altLang="en-US" sz="2400" dirty="0">
                <a:solidFill>
                  <a:srgbClr val="FF0000"/>
                </a:solidFill>
              </a:rPr>
              <a:t>程序循环查询方式、中断驱动方式、直接内存访问方式和通道方式</a:t>
            </a:r>
            <a:r>
              <a:rPr lang="zh-CN" altLang="en-US" sz="2400" dirty="0"/>
              <a:t>。</a:t>
            </a:r>
          </a:p>
        </p:txBody>
      </p:sp>
      <p:sp>
        <p:nvSpPr>
          <p:cNvPr id="13" name="Text Box 8"/>
          <p:cNvSpPr txBox="1">
            <a:spLocks noChangeArrowheads="1"/>
          </p:cNvSpPr>
          <p:nvPr/>
        </p:nvSpPr>
        <p:spPr bwMode="auto">
          <a:xfrm>
            <a:off x="1359382" y="4290582"/>
            <a:ext cx="7649500" cy="1571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buSzPct val="100000"/>
              <a:buNone/>
            </a:pPr>
            <a:r>
              <a:rPr lang="zh-CN" altLang="en-US" sz="2400" dirty="0"/>
              <a:t>引入缓冲，包括</a:t>
            </a:r>
            <a:r>
              <a:rPr lang="zh-CN" altLang="en-US" sz="2400" dirty="0">
                <a:solidFill>
                  <a:srgbClr val="FF0000"/>
                </a:solidFill>
              </a:rPr>
              <a:t>单缓冲、双缓冲和多缓冲</a:t>
            </a:r>
            <a:r>
              <a:rPr lang="zh-CN" altLang="en-US" sz="2400" dirty="0"/>
              <a:t>，能在一定程度上改善</a:t>
            </a:r>
            <a:r>
              <a:rPr lang="en-US" altLang="zh-CN" sz="2400" dirty="0"/>
              <a:t>CPU</a:t>
            </a:r>
            <a:r>
              <a:rPr lang="zh-CN" altLang="en-US" sz="2400" dirty="0"/>
              <a:t>和</a:t>
            </a:r>
            <a:r>
              <a:rPr lang="en-US" altLang="zh-CN" sz="2400" dirty="0"/>
              <a:t>I/O</a:t>
            </a:r>
            <a:r>
              <a:rPr lang="zh-CN" altLang="en-US" sz="2400" dirty="0"/>
              <a:t>设备之间速度不匹配，减少</a:t>
            </a:r>
            <a:r>
              <a:rPr lang="en-US" altLang="zh-CN" sz="2400" dirty="0"/>
              <a:t>I/O</a:t>
            </a:r>
            <a:r>
              <a:rPr lang="zh-CN" altLang="en-US" sz="2400" dirty="0"/>
              <a:t>对</a:t>
            </a:r>
            <a:r>
              <a:rPr lang="en-US" altLang="zh-CN" sz="2400" dirty="0"/>
              <a:t>CPU</a:t>
            </a:r>
            <a:r>
              <a:rPr lang="zh-CN" altLang="en-US" sz="2400" dirty="0"/>
              <a:t>的中断次数，缓冲还可以协调逻辑记录大小与物理记录大小不一致的问题。</a:t>
            </a:r>
          </a:p>
        </p:txBody>
      </p:sp>
    </p:spTree>
    <p:extLst>
      <p:ext uri="{BB962C8B-B14F-4D97-AF65-F5344CB8AC3E}">
        <p14:creationId xmlns:p14="http://schemas.microsoft.com/office/powerpoint/2010/main" val="4836951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ppt_x"/>
                                          </p:val>
                                        </p:tav>
                                        <p:tav tm="100000">
                                          <p:val>
                                            <p:strVal val="#ppt_x"/>
                                          </p:val>
                                        </p:tav>
                                      </p:tavLst>
                                    </p:anim>
                                    <p:anim calcmode="lin" valueType="num">
                                      <p:cBhvr additive="base">
                                        <p:cTn id="3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p:bldP spid="11" grpId="0"/>
      <p:bldP spid="12" grpId="0"/>
      <p:bldP spid="13"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38362" y="326598"/>
            <a:ext cx="6776938" cy="830997"/>
          </a:xfrm>
          <a:prstGeom prst="rect">
            <a:avLst/>
          </a:prstGeom>
          <a:noFill/>
        </p:spPr>
        <p:txBody>
          <a:bodyPr wrap="square" rtlCol="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小结</a:t>
            </a:r>
          </a:p>
          <a:p>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4</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50620" y="1786375"/>
            <a:ext cx="615553" cy="4229100"/>
          </a:xfrm>
          <a:prstGeom prst="rect">
            <a:avLst/>
          </a:prstGeom>
          <a:noFill/>
        </p:spPr>
        <p:txBody>
          <a:bodyPr vert="eaVert" wrap="square" rtlCol="0">
            <a:spAutoFit/>
          </a:bodyPr>
          <a:lstStyle/>
          <a:p>
            <a:r>
              <a:rPr lang="zh-CN" altLang="en-US" sz="2800" b="1" dirty="0" smtClean="0">
                <a:solidFill>
                  <a:srgbClr val="FF0000"/>
                </a:solidFill>
                <a:latin typeface="Tahoma" panose="020B0604030504040204" pitchFamily="34" charset="0"/>
                <a:ea typeface="宋体" panose="02010600030101010101" pitchFamily="2" charset="-122"/>
              </a:rPr>
              <a:t>小结</a:t>
            </a:r>
            <a:endParaRPr lang="zh-CN" altLang="en-US" sz="2800" b="1" dirty="0">
              <a:solidFill>
                <a:srgbClr val="FF0000"/>
              </a:solidFill>
              <a:latin typeface="Tahoma" panose="020B0604030504040204" pitchFamily="34" charset="0"/>
              <a:ea typeface="宋体" panose="02010600030101010101" pitchFamily="2" charset="-122"/>
            </a:endParaRPr>
          </a:p>
        </p:txBody>
      </p:sp>
      <p:sp>
        <p:nvSpPr>
          <p:cNvPr id="11" name="Text Box 8"/>
          <p:cNvSpPr txBox="1">
            <a:spLocks noChangeArrowheads="1"/>
          </p:cNvSpPr>
          <p:nvPr/>
        </p:nvSpPr>
        <p:spPr bwMode="auto">
          <a:xfrm>
            <a:off x="1338362" y="1096110"/>
            <a:ext cx="7649500" cy="1202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buSzPct val="100000"/>
              <a:buNone/>
            </a:pPr>
            <a:r>
              <a:rPr lang="zh-CN" altLang="en-US" sz="2400" dirty="0"/>
              <a:t> 输入输出过程中需要输入输出软件的参与，一般分为四</a:t>
            </a:r>
            <a:r>
              <a:rPr lang="zh-CN" altLang="en-US" sz="2400" dirty="0" smtClean="0"/>
              <a:t>层：</a:t>
            </a:r>
            <a:r>
              <a:rPr lang="zh-CN" altLang="en-US" sz="2400" dirty="0" smtClean="0">
                <a:solidFill>
                  <a:srgbClr val="FF0000"/>
                </a:solidFill>
              </a:rPr>
              <a:t>用户</a:t>
            </a:r>
            <a:r>
              <a:rPr lang="zh-CN" altLang="en-US" sz="2400" dirty="0">
                <a:solidFill>
                  <a:srgbClr val="FF0000"/>
                </a:solidFill>
              </a:rPr>
              <a:t>层输入输出</a:t>
            </a:r>
            <a:r>
              <a:rPr lang="zh-CN" altLang="en-US" sz="2400" dirty="0" smtClean="0">
                <a:solidFill>
                  <a:srgbClr val="FF0000"/>
                </a:solidFill>
              </a:rPr>
              <a:t>软件、</a:t>
            </a:r>
            <a:r>
              <a:rPr lang="zh-CN" altLang="en-US" sz="2400" dirty="0">
                <a:solidFill>
                  <a:srgbClr val="FF0000"/>
                </a:solidFill>
              </a:rPr>
              <a:t>设备独立性程序、设备驱动程序、中断处理程序</a:t>
            </a:r>
            <a:r>
              <a:rPr lang="zh-CN" altLang="en-US" sz="2400" dirty="0"/>
              <a:t>。</a:t>
            </a:r>
          </a:p>
        </p:txBody>
      </p:sp>
      <p:sp>
        <p:nvSpPr>
          <p:cNvPr id="12" name="Text Box 8"/>
          <p:cNvSpPr txBox="1">
            <a:spLocks noChangeArrowheads="1"/>
          </p:cNvSpPr>
          <p:nvPr/>
        </p:nvSpPr>
        <p:spPr bwMode="auto">
          <a:xfrm>
            <a:off x="1338362" y="2508680"/>
            <a:ext cx="7649500" cy="1941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buSzPct val="100000"/>
              <a:buNone/>
            </a:pPr>
            <a:r>
              <a:rPr lang="zh-CN" altLang="en-US" sz="2400" dirty="0"/>
              <a:t>设备分配与回收是设备管理中需要解决的问题，不仅要及时查找、更新相应数据结构中的参数信息，还要考虑设备的属性及分配是否安全，避免出现死锁现象。为了提高设备利用率，操作系统通常</a:t>
            </a:r>
            <a:r>
              <a:rPr lang="zh-CN" altLang="en-US" sz="2400" dirty="0">
                <a:solidFill>
                  <a:srgbClr val="FF0000"/>
                </a:solidFill>
              </a:rPr>
              <a:t>采用虚拟设备技术， </a:t>
            </a:r>
            <a:r>
              <a:rPr lang="en-US" altLang="zh-CN" sz="2400" dirty="0" err="1">
                <a:solidFill>
                  <a:srgbClr val="FF0000"/>
                </a:solidFill>
              </a:rPr>
              <a:t>SPOOLing</a:t>
            </a:r>
            <a:r>
              <a:rPr lang="zh-CN" altLang="en-US" sz="2400" dirty="0">
                <a:solidFill>
                  <a:srgbClr val="FF0000"/>
                </a:solidFill>
              </a:rPr>
              <a:t>系统就是典型</a:t>
            </a:r>
            <a:r>
              <a:rPr lang="zh-CN" altLang="en-US" sz="2400" dirty="0"/>
              <a:t>的实例。</a:t>
            </a:r>
          </a:p>
        </p:txBody>
      </p:sp>
      <p:sp>
        <p:nvSpPr>
          <p:cNvPr id="13" name="Text Box 8"/>
          <p:cNvSpPr txBox="1">
            <a:spLocks noChangeArrowheads="1"/>
          </p:cNvSpPr>
          <p:nvPr/>
        </p:nvSpPr>
        <p:spPr bwMode="auto">
          <a:xfrm>
            <a:off x="1338362" y="4659913"/>
            <a:ext cx="7649500" cy="833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buSzPct val="100000"/>
              <a:buNone/>
            </a:pPr>
            <a:r>
              <a:rPr lang="zh-CN" altLang="en-US" sz="2400" dirty="0" smtClean="0"/>
              <a:t>分析了最新版</a:t>
            </a:r>
            <a:r>
              <a:rPr lang="en-US" altLang="zh-CN" sz="2400" dirty="0" smtClean="0"/>
              <a:t>Windows</a:t>
            </a:r>
            <a:r>
              <a:rPr lang="zh-CN" altLang="en-US" sz="2400" dirty="0" smtClean="0"/>
              <a:t>、</a:t>
            </a:r>
            <a:r>
              <a:rPr lang="en-US" altLang="zh-CN" sz="2400" dirty="0" smtClean="0"/>
              <a:t>Linux</a:t>
            </a:r>
            <a:r>
              <a:rPr lang="zh-CN" altLang="en-US" sz="2400" dirty="0" smtClean="0"/>
              <a:t>和</a:t>
            </a:r>
            <a:r>
              <a:rPr lang="en-US" altLang="zh-CN" sz="2400" dirty="0" smtClean="0"/>
              <a:t>Android</a:t>
            </a:r>
            <a:r>
              <a:rPr lang="zh-CN" altLang="en-US" sz="2400" dirty="0" smtClean="0"/>
              <a:t>的设备管理特性，并对</a:t>
            </a:r>
            <a:r>
              <a:rPr lang="zh-CN" altLang="en-US" sz="2400" dirty="0" smtClean="0"/>
              <a:t>三者进行了比较分析。</a:t>
            </a:r>
            <a:endParaRPr lang="zh-CN" altLang="en-US" sz="2400" dirty="0"/>
          </a:p>
        </p:txBody>
      </p:sp>
    </p:spTree>
    <p:extLst>
      <p:ext uri="{BB962C8B-B14F-4D97-AF65-F5344CB8AC3E}">
        <p14:creationId xmlns:p14="http://schemas.microsoft.com/office/powerpoint/2010/main" val="23968858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ppt_x"/>
                                          </p:val>
                                        </p:tav>
                                        <p:tav tm="100000">
                                          <p:val>
                                            <p:strVal val="#ppt_x"/>
                                          </p:val>
                                        </p:tav>
                                      </p:tavLst>
                                    </p:anim>
                                    <p:anim calcmode="lin" valueType="num">
                                      <p:cBhvr additive="base">
                                        <p:cTn id="3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p:bldP spid="11" grpId="0"/>
      <p:bldP spid="12" grpId="0"/>
      <p:bldP spid="13"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38362" y="326598"/>
            <a:ext cx="6776938" cy="830997"/>
          </a:xfrm>
          <a:prstGeom prst="rect">
            <a:avLst/>
          </a:prstGeom>
          <a:noFill/>
        </p:spPr>
        <p:txBody>
          <a:bodyPr wrap="square" rtlCol="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小结</a:t>
            </a:r>
          </a:p>
          <a:p>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4</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50620" y="1786375"/>
            <a:ext cx="615553" cy="4229100"/>
          </a:xfrm>
          <a:prstGeom prst="rect">
            <a:avLst/>
          </a:prstGeom>
          <a:noFill/>
        </p:spPr>
        <p:txBody>
          <a:bodyPr vert="eaVert" wrap="square" rtlCol="0">
            <a:spAutoFit/>
          </a:bodyPr>
          <a:lstStyle/>
          <a:p>
            <a:r>
              <a:rPr lang="zh-CN" altLang="en-US" sz="2800" b="1" dirty="0" smtClean="0">
                <a:solidFill>
                  <a:srgbClr val="FF0000"/>
                </a:solidFill>
                <a:latin typeface="Tahoma" panose="020B0604030504040204" pitchFamily="34" charset="0"/>
                <a:ea typeface="宋体" panose="02010600030101010101" pitchFamily="2" charset="-122"/>
              </a:rPr>
              <a:t>小结</a:t>
            </a:r>
            <a:endParaRPr lang="zh-CN" altLang="en-US" sz="2800" b="1" dirty="0">
              <a:solidFill>
                <a:srgbClr val="FF0000"/>
              </a:solidFill>
              <a:latin typeface="Tahoma" panose="020B0604030504040204" pitchFamily="34" charset="0"/>
              <a:ea typeface="宋体" panose="02010600030101010101" pitchFamily="2" charset="-122"/>
            </a:endParaRPr>
          </a:p>
        </p:txBody>
      </p:sp>
      <p:sp>
        <p:nvSpPr>
          <p:cNvPr id="11" name="Text Box 8"/>
          <p:cNvSpPr txBox="1">
            <a:spLocks noChangeArrowheads="1"/>
          </p:cNvSpPr>
          <p:nvPr/>
        </p:nvSpPr>
        <p:spPr bwMode="auto">
          <a:xfrm>
            <a:off x="1338362" y="1096110"/>
            <a:ext cx="7649500" cy="1202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buSzPct val="100000"/>
              <a:buNone/>
            </a:pPr>
            <a:r>
              <a:rPr lang="zh-CN" altLang="en-US" sz="2400" dirty="0"/>
              <a:t> 输入输出过程中需要输入输出软件的参与，一般分为四</a:t>
            </a:r>
            <a:r>
              <a:rPr lang="zh-CN" altLang="en-US" sz="2400" dirty="0" smtClean="0"/>
              <a:t>层：</a:t>
            </a:r>
            <a:r>
              <a:rPr lang="zh-CN" altLang="en-US" sz="2400" dirty="0" smtClean="0">
                <a:solidFill>
                  <a:srgbClr val="FF0000"/>
                </a:solidFill>
              </a:rPr>
              <a:t>用户</a:t>
            </a:r>
            <a:r>
              <a:rPr lang="zh-CN" altLang="en-US" sz="2400" dirty="0">
                <a:solidFill>
                  <a:srgbClr val="FF0000"/>
                </a:solidFill>
              </a:rPr>
              <a:t>层输入输出</a:t>
            </a:r>
            <a:r>
              <a:rPr lang="zh-CN" altLang="en-US" sz="2400" dirty="0" smtClean="0">
                <a:solidFill>
                  <a:srgbClr val="FF0000"/>
                </a:solidFill>
              </a:rPr>
              <a:t>软件、</a:t>
            </a:r>
            <a:r>
              <a:rPr lang="zh-CN" altLang="en-US" sz="2400" dirty="0">
                <a:solidFill>
                  <a:srgbClr val="FF0000"/>
                </a:solidFill>
              </a:rPr>
              <a:t>设备独立性程序、设备驱动程序、中断处理程序</a:t>
            </a:r>
            <a:r>
              <a:rPr lang="zh-CN" altLang="en-US" sz="2400" dirty="0"/>
              <a:t>。</a:t>
            </a:r>
          </a:p>
        </p:txBody>
      </p:sp>
      <p:sp>
        <p:nvSpPr>
          <p:cNvPr id="12" name="Text Box 8"/>
          <p:cNvSpPr txBox="1">
            <a:spLocks noChangeArrowheads="1"/>
          </p:cNvSpPr>
          <p:nvPr/>
        </p:nvSpPr>
        <p:spPr bwMode="auto">
          <a:xfrm>
            <a:off x="1338362" y="2508680"/>
            <a:ext cx="7649500" cy="1941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buSzPct val="100000"/>
              <a:buNone/>
            </a:pPr>
            <a:r>
              <a:rPr lang="zh-CN" altLang="en-US" sz="2400" dirty="0"/>
              <a:t>设备分配与回收是设备管理中需要解决的问题，不仅要及时查找、更新相应数据结构中的参数信息，还要考虑设备的属性及分配是否安全，避免出现死锁现象。为了提高设备利用率，操作系统通常</a:t>
            </a:r>
            <a:r>
              <a:rPr lang="zh-CN" altLang="en-US" sz="2400" dirty="0">
                <a:solidFill>
                  <a:srgbClr val="FF0000"/>
                </a:solidFill>
              </a:rPr>
              <a:t>采用虚拟设备技术， </a:t>
            </a:r>
            <a:r>
              <a:rPr lang="en-US" altLang="zh-CN" sz="2400" dirty="0" err="1">
                <a:solidFill>
                  <a:srgbClr val="FF0000"/>
                </a:solidFill>
              </a:rPr>
              <a:t>SPOOLing</a:t>
            </a:r>
            <a:r>
              <a:rPr lang="zh-CN" altLang="en-US" sz="2400" dirty="0">
                <a:solidFill>
                  <a:srgbClr val="FF0000"/>
                </a:solidFill>
              </a:rPr>
              <a:t>系统就是典型</a:t>
            </a:r>
            <a:r>
              <a:rPr lang="zh-CN" altLang="en-US" sz="2400" dirty="0"/>
              <a:t>的实例。</a:t>
            </a:r>
          </a:p>
        </p:txBody>
      </p:sp>
      <p:sp>
        <p:nvSpPr>
          <p:cNvPr id="13" name="Text Box 8"/>
          <p:cNvSpPr txBox="1">
            <a:spLocks noChangeArrowheads="1"/>
          </p:cNvSpPr>
          <p:nvPr/>
        </p:nvSpPr>
        <p:spPr bwMode="auto">
          <a:xfrm>
            <a:off x="1338362" y="4659913"/>
            <a:ext cx="7649500" cy="1202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buSzPct val="100000"/>
              <a:buNone/>
            </a:pPr>
            <a:r>
              <a:rPr lang="en-US" altLang="zh-CN" sz="2400" dirty="0"/>
              <a:t>Windows 7</a:t>
            </a:r>
            <a:r>
              <a:rPr lang="zh-CN" altLang="en-US" sz="2400" dirty="0"/>
              <a:t>作为新一代操作系统，</a:t>
            </a:r>
            <a:r>
              <a:rPr lang="zh-CN" altLang="en-US" sz="2400" dirty="0">
                <a:solidFill>
                  <a:srgbClr val="FF0000"/>
                </a:solidFill>
              </a:rPr>
              <a:t>采用了新一代</a:t>
            </a:r>
            <a:r>
              <a:rPr lang="en-US" altLang="zh-CN" sz="2400" dirty="0">
                <a:solidFill>
                  <a:srgbClr val="FF0000"/>
                </a:solidFill>
              </a:rPr>
              <a:t>XML</a:t>
            </a:r>
            <a:r>
              <a:rPr lang="zh-CN" altLang="en-US" sz="2400" dirty="0">
                <a:solidFill>
                  <a:srgbClr val="FF0000"/>
                </a:solidFill>
              </a:rPr>
              <a:t>架构，引入了元数据系统、</a:t>
            </a:r>
            <a:r>
              <a:rPr lang="en-US" altLang="zh-CN" sz="2400" dirty="0" err="1">
                <a:solidFill>
                  <a:srgbClr val="FF0000"/>
                </a:solidFill>
              </a:rPr>
              <a:t>Devicestage</a:t>
            </a:r>
            <a:r>
              <a:rPr lang="zh-CN" altLang="en-US" sz="2400" dirty="0">
                <a:solidFill>
                  <a:srgbClr val="FF0000"/>
                </a:solidFill>
              </a:rPr>
              <a:t>和设备容器</a:t>
            </a:r>
            <a:r>
              <a:rPr lang="zh-CN" altLang="en-US" sz="2400" dirty="0"/>
              <a:t>等新技术，提供了更加人性化的设备管理界面。</a:t>
            </a:r>
          </a:p>
        </p:txBody>
      </p:sp>
    </p:spTree>
    <p:extLst>
      <p:ext uri="{BB962C8B-B14F-4D97-AF65-F5344CB8AC3E}">
        <p14:creationId xmlns:p14="http://schemas.microsoft.com/office/powerpoint/2010/main" val="15971596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ppt_x"/>
                                          </p:val>
                                        </p:tav>
                                        <p:tav tm="100000">
                                          <p:val>
                                            <p:strVal val="#ppt_x"/>
                                          </p:val>
                                        </p:tav>
                                      </p:tavLst>
                                    </p:anim>
                                    <p:anim calcmode="lin" valueType="num">
                                      <p:cBhvr additive="base">
                                        <p:cTn id="3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p:bldP spid="11" grpId="0"/>
      <p:bldP spid="12" grpId="0"/>
      <p:bldP spid="13"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直角三角形 18"/>
          <p:cNvSpPr/>
          <p:nvPr/>
        </p:nvSpPr>
        <p:spPr>
          <a:xfrm rot="9560863">
            <a:off x="7183349" y="2490082"/>
            <a:ext cx="544881" cy="1185561"/>
          </a:xfrm>
          <a:prstGeom prst="rtTriangle">
            <a:avLst/>
          </a:prstGeom>
          <a:solidFill>
            <a:srgbClr val="00863D"/>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sz="6000" b="1">
              <a:solidFill>
                <a:schemeClr val="bg1"/>
              </a:solidFill>
              <a:latin typeface="微软雅黑" panose="020B0503020204020204" pitchFamily="34" charset="-122"/>
              <a:ea typeface="微软雅黑" panose="020B0503020204020204" pitchFamily="34" charset="-122"/>
            </a:endParaRPr>
          </a:p>
        </p:txBody>
      </p:sp>
      <p:sp>
        <p:nvSpPr>
          <p:cNvPr id="3" name="直角三角形 2"/>
          <p:cNvSpPr/>
          <p:nvPr/>
        </p:nvSpPr>
        <p:spPr>
          <a:xfrm rot="19063166">
            <a:off x="6333465" y="3380681"/>
            <a:ext cx="681251" cy="1185561"/>
          </a:xfrm>
          <a:prstGeom prst="rtTriangle">
            <a:avLst/>
          </a:prstGeom>
          <a:solidFill>
            <a:srgbClr val="00863D"/>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sz="6000" b="1">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0" y="2896064"/>
            <a:ext cx="9144000" cy="1319080"/>
          </a:xfrm>
          <a:prstGeom prst="rect">
            <a:avLst/>
          </a:prstGeom>
          <a:solidFill>
            <a:srgbClr val="0064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custDataLst>
              <p:tags r:id="rId1"/>
            </p:custDataLst>
          </p:nvPr>
        </p:nvSpPr>
        <p:spPr>
          <a:xfrm>
            <a:off x="1497019" y="2430468"/>
            <a:ext cx="6008687" cy="2219325"/>
          </a:xfrm>
          <a:custGeom>
            <a:avLst/>
            <a:gdLst>
              <a:gd name="connsiteX0" fmla="*/ 0 w 6008914"/>
              <a:gd name="connsiteY0" fmla="*/ 452846 h 2220686"/>
              <a:gd name="connsiteX1" fmla="*/ 252548 w 6008914"/>
              <a:gd name="connsiteY1" fmla="*/ 1793966 h 2220686"/>
              <a:gd name="connsiteX2" fmla="*/ 5320937 w 6008914"/>
              <a:gd name="connsiteY2" fmla="*/ 2220686 h 2220686"/>
              <a:gd name="connsiteX3" fmla="*/ 6008914 w 6008914"/>
              <a:gd name="connsiteY3" fmla="*/ 0 h 2220686"/>
              <a:gd name="connsiteX4" fmla="*/ 0 w 6008914"/>
              <a:gd name="connsiteY4" fmla="*/ 452846 h 2220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08914" h="2220686">
                <a:moveTo>
                  <a:pt x="0" y="452846"/>
                </a:moveTo>
                <a:lnTo>
                  <a:pt x="252548" y="1793966"/>
                </a:lnTo>
                <a:lnTo>
                  <a:pt x="5320937" y="2220686"/>
                </a:lnTo>
                <a:lnTo>
                  <a:pt x="6008914" y="0"/>
                </a:lnTo>
                <a:lnTo>
                  <a:pt x="0" y="452846"/>
                </a:lnTo>
                <a:close/>
              </a:path>
            </a:pathLst>
          </a:custGeom>
          <a:solidFill>
            <a:srgbClr val="00B050"/>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sz="6000" b="1">
              <a:solidFill>
                <a:schemeClr val="bg1"/>
              </a:solidFill>
              <a:latin typeface="微软雅黑" panose="020B0503020204020204" pitchFamily="34" charset="-122"/>
              <a:ea typeface="微软雅黑" panose="020B0503020204020204" pitchFamily="34" charset="-122"/>
            </a:endParaRPr>
          </a:p>
        </p:txBody>
      </p:sp>
      <p:sp>
        <p:nvSpPr>
          <p:cNvPr id="14" name="任意多边形 13"/>
          <p:cNvSpPr/>
          <p:nvPr>
            <p:custDataLst>
              <p:tags r:id="rId2"/>
            </p:custDataLst>
          </p:nvPr>
        </p:nvSpPr>
        <p:spPr>
          <a:xfrm>
            <a:off x="7562850" y="2482851"/>
            <a:ext cx="400051" cy="158751"/>
          </a:xfrm>
          <a:custGeom>
            <a:avLst/>
            <a:gdLst>
              <a:gd name="connsiteX0" fmla="*/ 0 w 400050"/>
              <a:gd name="connsiteY0" fmla="*/ 152400 h 158750"/>
              <a:gd name="connsiteX1" fmla="*/ 374650 w 400050"/>
              <a:gd name="connsiteY1" fmla="*/ 0 h 158750"/>
              <a:gd name="connsiteX2" fmla="*/ 400050 w 400050"/>
              <a:gd name="connsiteY2" fmla="*/ 158750 h 158750"/>
              <a:gd name="connsiteX3" fmla="*/ 0 w 400050"/>
              <a:gd name="connsiteY3" fmla="*/ 152400 h 158750"/>
            </a:gdLst>
            <a:ahLst/>
            <a:cxnLst>
              <a:cxn ang="0">
                <a:pos x="connsiteX0" y="connsiteY0"/>
              </a:cxn>
              <a:cxn ang="0">
                <a:pos x="connsiteX1" y="connsiteY1"/>
              </a:cxn>
              <a:cxn ang="0">
                <a:pos x="connsiteX2" y="connsiteY2"/>
              </a:cxn>
              <a:cxn ang="0">
                <a:pos x="connsiteX3" y="connsiteY3"/>
              </a:cxn>
            </a:cxnLst>
            <a:rect l="l" t="t" r="r" b="b"/>
            <a:pathLst>
              <a:path w="400050" h="158750">
                <a:moveTo>
                  <a:pt x="0" y="152400"/>
                </a:moveTo>
                <a:lnTo>
                  <a:pt x="374650" y="0"/>
                </a:lnTo>
                <a:lnTo>
                  <a:pt x="400050" y="158750"/>
                </a:lnTo>
                <a:lnTo>
                  <a:pt x="0" y="152400"/>
                </a:lnTo>
                <a:close/>
              </a:path>
            </a:pathLst>
          </a:custGeom>
          <a:solidFill>
            <a:srgbClr val="00B050"/>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sz="6000" b="1">
              <a:solidFill>
                <a:schemeClr val="bg1"/>
              </a:solidFill>
              <a:latin typeface="微软雅黑" panose="020B0503020204020204" pitchFamily="34" charset="-122"/>
              <a:ea typeface="微软雅黑" panose="020B0503020204020204" pitchFamily="34" charset="-122"/>
            </a:endParaRPr>
          </a:p>
        </p:txBody>
      </p:sp>
      <p:sp>
        <p:nvSpPr>
          <p:cNvPr id="15" name="任意多边形 14"/>
          <p:cNvSpPr/>
          <p:nvPr>
            <p:custDataLst>
              <p:tags r:id="rId3"/>
            </p:custDataLst>
          </p:nvPr>
        </p:nvSpPr>
        <p:spPr>
          <a:xfrm>
            <a:off x="7435851" y="1936751"/>
            <a:ext cx="368300" cy="342900"/>
          </a:xfrm>
          <a:custGeom>
            <a:avLst/>
            <a:gdLst>
              <a:gd name="connsiteX0" fmla="*/ 0 w 368300"/>
              <a:gd name="connsiteY0" fmla="*/ 342900 h 342900"/>
              <a:gd name="connsiteX1" fmla="*/ 254000 w 368300"/>
              <a:gd name="connsiteY1" fmla="*/ 0 h 342900"/>
              <a:gd name="connsiteX2" fmla="*/ 368300 w 368300"/>
              <a:gd name="connsiteY2" fmla="*/ 139700 h 342900"/>
              <a:gd name="connsiteX3" fmla="*/ 0 w 368300"/>
              <a:gd name="connsiteY3" fmla="*/ 342900 h 342900"/>
            </a:gdLst>
            <a:ahLst/>
            <a:cxnLst>
              <a:cxn ang="0">
                <a:pos x="connsiteX0" y="connsiteY0"/>
              </a:cxn>
              <a:cxn ang="0">
                <a:pos x="connsiteX1" y="connsiteY1"/>
              </a:cxn>
              <a:cxn ang="0">
                <a:pos x="connsiteX2" y="connsiteY2"/>
              </a:cxn>
              <a:cxn ang="0">
                <a:pos x="connsiteX3" y="connsiteY3"/>
              </a:cxn>
            </a:cxnLst>
            <a:rect l="l" t="t" r="r" b="b"/>
            <a:pathLst>
              <a:path w="368300" h="342900">
                <a:moveTo>
                  <a:pt x="0" y="342900"/>
                </a:moveTo>
                <a:lnTo>
                  <a:pt x="254000" y="0"/>
                </a:lnTo>
                <a:lnTo>
                  <a:pt x="368300" y="139700"/>
                </a:lnTo>
                <a:lnTo>
                  <a:pt x="0" y="342900"/>
                </a:lnTo>
                <a:close/>
              </a:path>
            </a:pathLst>
          </a:custGeom>
          <a:solidFill>
            <a:srgbClr val="00B050"/>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sz="6000" b="1">
              <a:solidFill>
                <a:schemeClr val="bg1"/>
              </a:solidFill>
              <a:latin typeface="微软雅黑" panose="020B0503020204020204" pitchFamily="34" charset="-122"/>
              <a:ea typeface="微软雅黑" panose="020B0503020204020204" pitchFamily="34" charset="-122"/>
            </a:endParaRPr>
          </a:p>
        </p:txBody>
      </p:sp>
      <p:sp>
        <p:nvSpPr>
          <p:cNvPr id="16" name="文本框 5"/>
          <p:cNvSpPr txBox="1">
            <a:spLocks noChangeArrowheads="1"/>
          </p:cNvSpPr>
          <p:nvPr>
            <p:custDataLst>
              <p:tags r:id="rId4"/>
            </p:custDataLst>
          </p:nvPr>
        </p:nvSpPr>
        <p:spPr bwMode="auto">
          <a:xfrm rot="21345375">
            <a:off x="1381131" y="2419350"/>
            <a:ext cx="6124575" cy="1684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8000" dirty="0">
                <a:solidFill>
                  <a:srgbClr val="FFFFFF"/>
                </a:solidFill>
                <a:latin typeface="Bodoni MT Black" panose="02070A03080606020203" pitchFamily="18" charset="0"/>
                <a:ea typeface="幼圆" panose="02010509060101010101" pitchFamily="49" charset="-122"/>
              </a:rPr>
              <a:t>THANKS</a:t>
            </a:r>
            <a:endParaRPr lang="zh-CN" altLang="en-US" sz="8000" dirty="0">
              <a:solidFill>
                <a:srgbClr val="FFFFFF"/>
              </a:solidFill>
              <a:latin typeface="Bodoni MT Black" panose="02070A03080606020203" pitchFamily="18" charset="0"/>
              <a:ea typeface="幼圆" panose="02010509060101010101" pitchFamily="49" charset="-122"/>
            </a:endParaRPr>
          </a:p>
        </p:txBody>
      </p:sp>
      <p:sp>
        <p:nvSpPr>
          <p:cNvPr id="17" name="文本框 6"/>
          <p:cNvSpPr txBox="1">
            <a:spLocks noChangeArrowheads="1"/>
          </p:cNvSpPr>
          <p:nvPr>
            <p:custDataLst>
              <p:tags r:id="rId5"/>
            </p:custDataLst>
          </p:nvPr>
        </p:nvSpPr>
        <p:spPr bwMode="auto">
          <a:xfrm rot="298406">
            <a:off x="4632330" y="4078288"/>
            <a:ext cx="2170113"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r" eaLnBrk="1" hangingPunct="1">
              <a:lnSpc>
                <a:spcPct val="100000"/>
              </a:lnSpc>
              <a:spcBef>
                <a:spcPct val="0"/>
              </a:spcBef>
              <a:buFontTx/>
              <a:buNone/>
            </a:pPr>
            <a:r>
              <a:rPr lang="en-US" altLang="zh-CN" sz="1400" dirty="0" smtClean="0">
                <a:solidFill>
                  <a:srgbClr val="FFFFFF"/>
                </a:solidFill>
                <a:latin typeface="Bell MT" panose="02020503060305020303" pitchFamily="18" charset="0"/>
                <a:ea typeface="华文仿宋" panose="02010600040101010101" pitchFamily="2" charset="-122"/>
              </a:rPr>
              <a:t>@CUMTIS</a:t>
            </a:r>
            <a:endParaRPr lang="zh-CN" altLang="en-US" sz="1400" dirty="0">
              <a:solidFill>
                <a:srgbClr val="FFFFFF"/>
              </a:solidFill>
              <a:latin typeface="Bell MT" panose="02020503060305020303" pitchFamily="18" charset="0"/>
              <a:ea typeface="华文仿宋" panose="02010600040101010101" pitchFamily="2" charset="-122"/>
            </a:endParaRPr>
          </a:p>
        </p:txBody>
      </p:sp>
    </p:spTree>
    <p:extLst>
      <p:ext uri="{BB962C8B-B14F-4D97-AF65-F5344CB8AC3E}">
        <p14:creationId xmlns:p14="http://schemas.microsoft.com/office/powerpoint/2010/main" val="811038835"/>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38362" y="326598"/>
            <a:ext cx="6776938" cy="461665"/>
          </a:xfrm>
          <a:prstGeom prst="rect">
            <a:avLst/>
          </a:prstGeom>
          <a:noFill/>
        </p:spPr>
        <p:txBody>
          <a:bodyPr wrap="square" rtlCol="0">
            <a:spAutoFit/>
          </a:bodyPr>
          <a:lstStyle/>
          <a:p>
            <a:pPr algn="ct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4.1.2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设备管理</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的目标、功能和</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结构</a:t>
            </a:r>
            <a:endParaRPr lang="en-US" altLang="zh-CN" sz="2400" b="1" dirty="0">
              <a:latin typeface="微软雅黑" panose="020B0503020204020204" pitchFamily="34" charset="-122"/>
              <a:ea typeface="微软雅黑" panose="020B0503020204020204" pitchFamily="34"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4</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359382" y="1506570"/>
            <a:ext cx="7274517" cy="1040285"/>
          </a:xfrm>
          <a:prstGeom prst="rect">
            <a:avLst/>
          </a:prstGeom>
          <a:noFill/>
        </p:spPr>
        <p:txBody>
          <a:bodyPr wrap="square" rtlCol="0">
            <a:spAutoFit/>
          </a:bodyPr>
          <a:lstStyle/>
          <a:p>
            <a:pPr algn="just">
              <a:lnSpc>
                <a:spcPct val="110000"/>
              </a:lnSpc>
              <a:spcBef>
                <a:spcPct val="50000"/>
              </a:spcBef>
            </a:pPr>
            <a:r>
              <a:rPr lang="zh-CN" altLang="en-US" sz="2800" b="1" dirty="0" smtClean="0">
                <a:latin typeface="Tahoma" panose="020B0604030504040204" pitchFamily="34" charset="0"/>
                <a:ea typeface="宋体" panose="02010600030101010101" pitchFamily="2" charset="-122"/>
              </a:rPr>
              <a:t>设备管理</a:t>
            </a:r>
            <a:r>
              <a:rPr lang="zh-CN" altLang="en-US" sz="2800" b="1" dirty="0">
                <a:latin typeface="Tahoma" panose="020B0604030504040204" pitchFamily="34" charset="0"/>
                <a:ea typeface="宋体" panose="02010600030101010101" pitchFamily="2" charset="-122"/>
              </a:rPr>
              <a:t>的结构描述了</a:t>
            </a:r>
            <a:r>
              <a:rPr lang="zh-CN" altLang="en-US" sz="2800" b="1" dirty="0">
                <a:solidFill>
                  <a:srgbClr val="FF0000"/>
                </a:solidFill>
                <a:latin typeface="Tahoma" panose="020B0604030504040204" pitchFamily="34" charset="0"/>
                <a:ea typeface="宋体" panose="02010600030101010101" pitchFamily="2" charset="-122"/>
              </a:rPr>
              <a:t>设备、设备控制器、设备驱动程序与应用程序之间的逻辑关系</a:t>
            </a:r>
            <a:r>
              <a:rPr lang="zh-CN" altLang="en-US" sz="2800" b="1" dirty="0" smtClean="0">
                <a:latin typeface="Tahoma" panose="020B0604030504040204" pitchFamily="34" charset="0"/>
                <a:ea typeface="宋体" panose="02010600030101010101" pitchFamily="2" charset="-122"/>
              </a:rPr>
              <a:t>。</a:t>
            </a:r>
            <a:endParaRPr lang="en-US" altLang="zh-CN" sz="2800" b="1" dirty="0">
              <a:latin typeface="Tahoma" panose="020B0604030504040204" pitchFamily="34" charset="0"/>
              <a:ea typeface="宋体" panose="02010600030101010101" pitchFamily="2" charset="-122"/>
            </a:endParaRPr>
          </a:p>
        </p:txBody>
      </p:sp>
      <p:sp>
        <p:nvSpPr>
          <p:cNvPr id="10" name="Text Box 11"/>
          <p:cNvSpPr txBox="1">
            <a:spLocks noChangeArrowheads="1"/>
          </p:cNvSpPr>
          <p:nvPr/>
        </p:nvSpPr>
        <p:spPr bwMode="auto">
          <a:xfrm>
            <a:off x="1359382" y="3120439"/>
            <a:ext cx="7382044" cy="224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buNone/>
            </a:pPr>
            <a:r>
              <a:rPr lang="zh-CN" altLang="en-US" sz="2800" dirty="0"/>
              <a:t>设备一般包括其</a:t>
            </a:r>
            <a:r>
              <a:rPr lang="zh-CN" altLang="en-US" sz="2800" dirty="0">
                <a:solidFill>
                  <a:srgbClr val="FF0000"/>
                </a:solidFill>
              </a:rPr>
              <a:t>机械部件</a:t>
            </a:r>
            <a:r>
              <a:rPr lang="zh-CN" altLang="en-US" sz="2800" dirty="0"/>
              <a:t>和</a:t>
            </a:r>
            <a:r>
              <a:rPr lang="zh-CN" altLang="en-US" sz="2800" dirty="0">
                <a:solidFill>
                  <a:srgbClr val="0064D2"/>
                </a:solidFill>
              </a:rPr>
              <a:t>电子部件</a:t>
            </a:r>
            <a:r>
              <a:rPr lang="zh-CN" altLang="en-US" sz="2800" dirty="0"/>
              <a:t>。为了设计和制造的模块性和通用性，一般设备将这两部分分开。电子部件称为</a:t>
            </a:r>
            <a:r>
              <a:rPr lang="zh-CN" altLang="en-US" sz="2800" dirty="0">
                <a:solidFill>
                  <a:srgbClr val="0064D2"/>
                </a:solidFill>
              </a:rPr>
              <a:t>设备控制器或适配器</a:t>
            </a:r>
            <a:r>
              <a:rPr lang="zh-CN" altLang="en-US" sz="2800" dirty="0"/>
              <a:t>，机械部件则为</a:t>
            </a:r>
            <a:r>
              <a:rPr lang="zh-CN" altLang="en-US" sz="2800" dirty="0">
                <a:solidFill>
                  <a:srgbClr val="FF0000"/>
                </a:solidFill>
              </a:rPr>
              <a:t>物理设备</a:t>
            </a:r>
            <a:r>
              <a:rPr lang="zh-CN" altLang="en-US" sz="2800" dirty="0"/>
              <a:t>，图</a:t>
            </a:r>
            <a:r>
              <a:rPr lang="en-US" altLang="zh-CN" sz="2800" dirty="0"/>
              <a:t>4.1</a:t>
            </a:r>
            <a:r>
              <a:rPr lang="zh-CN" altLang="en-US" sz="2800" dirty="0"/>
              <a:t>描述了设备控制器和设备的分离</a:t>
            </a:r>
            <a:r>
              <a:rPr lang="zh-CN" altLang="en-US" sz="2800" dirty="0" smtClean="0"/>
              <a:t>。</a:t>
            </a:r>
            <a:endParaRPr lang="zh-CN" altLang="en-US" sz="2800" dirty="0"/>
          </a:p>
        </p:txBody>
      </p:sp>
      <p:sp>
        <p:nvSpPr>
          <p:cNvPr id="2" name="文本框 1"/>
          <p:cNvSpPr txBox="1"/>
          <p:nvPr/>
        </p:nvSpPr>
        <p:spPr>
          <a:xfrm>
            <a:off x="402756" y="1963882"/>
            <a:ext cx="615553" cy="3532909"/>
          </a:xfrm>
          <a:prstGeom prst="rect">
            <a:avLst/>
          </a:prstGeom>
          <a:noFill/>
        </p:spPr>
        <p:txBody>
          <a:bodyPr vert="eaVert" wrap="square" rtlCol="0">
            <a:spAutoFit/>
          </a:bodyPr>
          <a:lstStyle/>
          <a:p>
            <a:r>
              <a:rPr lang="zh-CN" altLang="en-US" sz="2800" b="1" dirty="0">
                <a:solidFill>
                  <a:srgbClr val="FF0000"/>
                </a:solidFill>
                <a:latin typeface="Tahoma" panose="020B0604030504040204" pitchFamily="34" charset="0"/>
                <a:ea typeface="宋体" panose="02010600030101010101" pitchFamily="2" charset="-122"/>
              </a:rPr>
              <a:t>设备管理</a:t>
            </a:r>
            <a:r>
              <a:rPr lang="zh-CN" altLang="en-US" sz="2800" b="1" dirty="0" smtClean="0">
                <a:solidFill>
                  <a:srgbClr val="FF0000"/>
                </a:solidFill>
                <a:latin typeface="Tahoma" panose="020B0604030504040204" pitchFamily="34" charset="0"/>
                <a:ea typeface="宋体" panose="02010600030101010101" pitchFamily="2" charset="-122"/>
              </a:rPr>
              <a:t>的结构</a:t>
            </a:r>
            <a:endParaRPr lang="zh-CN" altLang="en-US" sz="2800" b="1" dirty="0">
              <a:solidFill>
                <a:srgbClr val="FF0000"/>
              </a:solidFill>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20143666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1000"/>
                                        <p:tgtEl>
                                          <p:spTgt spid="2"/>
                                        </p:tgtEl>
                                      </p:cBhvr>
                                    </p:animEffect>
                                    <p:anim calcmode="lin" valueType="num">
                                      <p:cBhvr>
                                        <p:cTn id="16" dur="1000" fill="hold"/>
                                        <p:tgtEl>
                                          <p:spTgt spid="2"/>
                                        </p:tgtEl>
                                        <p:attrNameLst>
                                          <p:attrName>ppt_x</p:attrName>
                                        </p:attrNameLst>
                                      </p:cBhvr>
                                      <p:tavLst>
                                        <p:tav tm="0">
                                          <p:val>
                                            <p:strVal val="#ppt_x"/>
                                          </p:val>
                                        </p:tav>
                                        <p:tav tm="100000">
                                          <p:val>
                                            <p:strVal val="#ppt_x"/>
                                          </p:val>
                                        </p:tav>
                                      </p:tavLst>
                                    </p:anim>
                                    <p:anim calcmode="lin" valueType="num">
                                      <p:cBhvr>
                                        <p:cTn id="17"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fill="hold"/>
                                        <p:tgtEl>
                                          <p:spTgt spid="3"/>
                                        </p:tgtEl>
                                        <p:attrNameLst>
                                          <p:attrName>ppt_x</p:attrName>
                                        </p:attrNameLst>
                                      </p:cBhvr>
                                      <p:tavLst>
                                        <p:tav tm="0">
                                          <p:val>
                                            <p:strVal val="#ppt_x"/>
                                          </p:val>
                                        </p:tav>
                                        <p:tav tm="100000">
                                          <p:val>
                                            <p:strVal val="#ppt_x"/>
                                          </p:val>
                                        </p:tav>
                                      </p:tavLst>
                                    </p:anim>
                                    <p:anim calcmode="lin" valueType="num">
                                      <p:cBhvr additive="base">
                                        <p:cTn id="2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p:bldP spid="10" grpId="0"/>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38362" y="326598"/>
            <a:ext cx="6776938" cy="461665"/>
          </a:xfrm>
          <a:prstGeom prst="rect">
            <a:avLst/>
          </a:prstGeom>
          <a:noFill/>
        </p:spPr>
        <p:txBody>
          <a:bodyPr wrap="square" rtlCol="0">
            <a:spAutoFit/>
          </a:bodyPr>
          <a:lstStyle/>
          <a:p>
            <a:pPr algn="ct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4.1.2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设备管理</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的目标、功能和</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结构</a:t>
            </a:r>
            <a:endParaRPr lang="en-US" altLang="zh-CN" sz="2400" b="1" dirty="0">
              <a:latin typeface="微软雅黑" panose="020B0503020204020204" pitchFamily="34" charset="-122"/>
              <a:ea typeface="微软雅黑" panose="020B0503020204020204" pitchFamily="34"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4</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402756" y="1963882"/>
            <a:ext cx="615553" cy="4187536"/>
          </a:xfrm>
          <a:prstGeom prst="rect">
            <a:avLst/>
          </a:prstGeom>
          <a:noFill/>
        </p:spPr>
        <p:txBody>
          <a:bodyPr vert="eaVert" wrap="square" rtlCol="0">
            <a:spAutoFit/>
          </a:bodyPr>
          <a:lstStyle/>
          <a:p>
            <a:r>
              <a:rPr lang="zh-CN" altLang="en-US" sz="2800" b="1" dirty="0" smtClean="0">
                <a:solidFill>
                  <a:srgbClr val="FF0000"/>
                </a:solidFill>
                <a:latin typeface="Tahoma" panose="020B0604030504040204" pitchFamily="34" charset="0"/>
                <a:ea typeface="宋体" panose="02010600030101010101" pitchFamily="2" charset="-122"/>
              </a:rPr>
              <a:t>图</a:t>
            </a:r>
            <a:r>
              <a:rPr lang="en-US" altLang="zh-CN" sz="2800" b="1" dirty="0" smtClean="0">
                <a:solidFill>
                  <a:srgbClr val="FF0000"/>
                </a:solidFill>
                <a:latin typeface="Tahoma" panose="020B0604030504040204" pitchFamily="34" charset="0"/>
                <a:ea typeface="宋体" panose="02010600030101010101" pitchFamily="2" charset="-122"/>
              </a:rPr>
              <a:t>4.1</a:t>
            </a:r>
            <a:r>
              <a:rPr lang="zh-CN" altLang="en-US" sz="2800" b="1" dirty="0" smtClean="0">
                <a:solidFill>
                  <a:srgbClr val="FF0000"/>
                </a:solidFill>
                <a:latin typeface="Tahoma" panose="020B0604030504040204" pitchFamily="34" charset="0"/>
                <a:ea typeface="宋体" panose="02010600030101010101" pitchFamily="2" charset="-122"/>
              </a:rPr>
              <a:t>设备管理的逻辑结构</a:t>
            </a:r>
            <a:endParaRPr lang="zh-CN" altLang="en-US" sz="2800" b="1" dirty="0">
              <a:solidFill>
                <a:srgbClr val="FF0000"/>
              </a:solidFill>
              <a:latin typeface="Tahoma" panose="020B0604030504040204" pitchFamily="34" charset="0"/>
              <a:ea typeface="宋体" panose="02010600030101010101" pitchFamily="2" charset="-122"/>
            </a:endParaRPr>
          </a:p>
        </p:txBody>
      </p:sp>
      <p:graphicFrame>
        <p:nvGraphicFramePr>
          <p:cNvPr id="12" name="Object 3"/>
          <p:cNvGraphicFramePr>
            <a:graphicFrameLocks noChangeAspect="1"/>
          </p:cNvGraphicFramePr>
          <p:nvPr>
            <p:extLst>
              <p:ext uri="{D42A27DB-BD31-4B8C-83A1-F6EECF244321}">
                <p14:modId xmlns:p14="http://schemas.microsoft.com/office/powerpoint/2010/main" val="1671177316"/>
              </p:ext>
            </p:extLst>
          </p:nvPr>
        </p:nvGraphicFramePr>
        <p:xfrm>
          <a:off x="1416431" y="1412414"/>
          <a:ext cx="6951000" cy="4442923"/>
        </p:xfrm>
        <a:graphic>
          <a:graphicData uri="http://schemas.openxmlformats.org/presentationml/2006/ole">
            <mc:AlternateContent xmlns:mc="http://schemas.openxmlformats.org/markup-compatibility/2006">
              <mc:Choice xmlns:v="urn:schemas-microsoft-com:vml" Requires="v">
                <p:oleObj spid="_x0000_s4140" name="Visio" r:id="rId3" imgW="4006985" imgH="3826893" progId="Visio.Drawing.11">
                  <p:embed/>
                </p:oleObj>
              </mc:Choice>
              <mc:Fallback>
                <p:oleObj name="Visio" r:id="rId3" imgW="4006985" imgH="3826893" progId="Visio.Drawing.11">
                  <p:embed/>
                  <p:pic>
                    <p:nvPicPr>
                      <p:cNvPr id="0" name=""/>
                      <p:cNvPicPr>
                        <a:picLocks noChangeAspect="1" noChangeArrowheads="1"/>
                      </p:cNvPicPr>
                      <p:nvPr/>
                    </p:nvPicPr>
                    <p:blipFill>
                      <a:blip r:embed="rId4"/>
                      <a:srcRect/>
                      <a:stretch>
                        <a:fillRect/>
                      </a:stretch>
                    </p:blipFill>
                    <p:spPr bwMode="auto">
                      <a:xfrm>
                        <a:off x="1416431" y="1412414"/>
                        <a:ext cx="6951000" cy="4442923"/>
                      </a:xfrm>
                      <a:prstGeom prst="rect">
                        <a:avLst/>
                      </a:prstGeom>
                      <a:noFill/>
                    </p:spPr>
                  </p:pic>
                </p:oleObj>
              </mc:Fallback>
            </mc:AlternateContent>
          </a:graphicData>
        </a:graphic>
      </p:graphicFrame>
    </p:spTree>
    <p:extLst>
      <p:ext uri="{BB962C8B-B14F-4D97-AF65-F5344CB8AC3E}">
        <p14:creationId xmlns:p14="http://schemas.microsoft.com/office/powerpoint/2010/main" val="2209936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1000"/>
                                        <p:tgtEl>
                                          <p:spTgt spid="2"/>
                                        </p:tgtEl>
                                      </p:cBhvr>
                                    </p:animEffect>
                                    <p:anim calcmode="lin" valueType="num">
                                      <p:cBhvr>
                                        <p:cTn id="16" dur="1000" fill="hold"/>
                                        <p:tgtEl>
                                          <p:spTgt spid="2"/>
                                        </p:tgtEl>
                                        <p:attrNameLst>
                                          <p:attrName>ppt_x</p:attrName>
                                        </p:attrNameLst>
                                      </p:cBhvr>
                                      <p:tavLst>
                                        <p:tav tm="0">
                                          <p:val>
                                            <p:strVal val="#ppt_x"/>
                                          </p:val>
                                        </p:tav>
                                        <p:tav tm="100000">
                                          <p:val>
                                            <p:strVal val="#ppt_x"/>
                                          </p:val>
                                        </p:tav>
                                      </p:tavLst>
                                    </p:anim>
                                    <p:anim calcmode="lin" valueType="num">
                                      <p:cBhvr>
                                        <p:cTn id="17"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ppt_x"/>
                                          </p:val>
                                        </p:tav>
                                        <p:tav tm="100000">
                                          <p:val>
                                            <p:strVal val="#ppt_x"/>
                                          </p:val>
                                        </p:tav>
                                      </p:tavLst>
                                    </p:anim>
                                    <p:anim calcmode="lin" valueType="num">
                                      <p:cBhvr additive="base">
                                        <p:cTn id="2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38362" y="326598"/>
            <a:ext cx="6776938" cy="461665"/>
          </a:xfrm>
          <a:prstGeom prst="rect">
            <a:avLst/>
          </a:prstGeom>
          <a:noFill/>
        </p:spPr>
        <p:txBody>
          <a:bodyPr wrap="square" rtlCol="0">
            <a:spAutoFit/>
          </a:bodyPr>
          <a:lstStyle/>
          <a:p>
            <a:pPr algn="ct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4.1.2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设备管理</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的目标、功能和</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结构</a:t>
            </a:r>
            <a:endParaRPr lang="en-US" altLang="zh-CN" sz="2400" b="1" dirty="0">
              <a:latin typeface="微软雅黑" panose="020B0503020204020204" pitchFamily="34" charset="-122"/>
              <a:ea typeface="微软雅黑" panose="020B0503020204020204" pitchFamily="34"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4</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359382" y="1506570"/>
            <a:ext cx="7274517" cy="1040285"/>
          </a:xfrm>
          <a:prstGeom prst="rect">
            <a:avLst/>
          </a:prstGeom>
          <a:noFill/>
        </p:spPr>
        <p:txBody>
          <a:bodyPr wrap="square" rtlCol="0">
            <a:spAutoFit/>
          </a:bodyPr>
          <a:lstStyle/>
          <a:p>
            <a:pPr algn="just">
              <a:lnSpc>
                <a:spcPct val="110000"/>
              </a:lnSpc>
              <a:spcBef>
                <a:spcPct val="50000"/>
              </a:spcBef>
            </a:pPr>
            <a:r>
              <a:rPr lang="zh-CN" altLang="en-US" sz="2800" b="1" dirty="0">
                <a:latin typeface="Tahoma" panose="020B0604030504040204" pitchFamily="34" charset="0"/>
                <a:ea typeface="宋体" panose="02010600030101010101" pitchFamily="2" charset="-122"/>
              </a:rPr>
              <a:t>设备控制器起着承上启下的作用，是</a:t>
            </a:r>
            <a:r>
              <a:rPr lang="zh-CN" altLang="en-US" sz="2800" b="1" dirty="0">
                <a:solidFill>
                  <a:srgbClr val="FF0000"/>
                </a:solidFill>
                <a:latin typeface="Tahoma" panose="020B0604030504040204" pitchFamily="34" charset="0"/>
                <a:ea typeface="宋体" panose="02010600030101010101" pitchFamily="2" charset="-122"/>
              </a:rPr>
              <a:t>物理硬件和逻辑软件的桥梁</a:t>
            </a:r>
            <a:r>
              <a:rPr lang="zh-CN" altLang="en-US" sz="2800" b="1" dirty="0">
                <a:latin typeface="Tahoma" panose="020B0604030504040204" pitchFamily="34" charset="0"/>
                <a:ea typeface="宋体" panose="02010600030101010101" pitchFamily="2" charset="-122"/>
              </a:rPr>
              <a:t>，</a:t>
            </a:r>
            <a:r>
              <a:rPr lang="zh-CN" altLang="en-US" sz="2800" b="1" dirty="0" smtClean="0">
                <a:latin typeface="Tahoma" panose="020B0604030504040204" pitchFamily="34" charset="0"/>
                <a:ea typeface="宋体" panose="02010600030101010101" pitchFamily="2" charset="-122"/>
              </a:rPr>
              <a:t>主要由三</a:t>
            </a:r>
            <a:r>
              <a:rPr lang="zh-CN" altLang="en-US" sz="2800" b="1" dirty="0">
                <a:latin typeface="Tahoma" panose="020B0604030504040204" pitchFamily="34" charset="0"/>
                <a:ea typeface="宋体" panose="02010600030101010101" pitchFamily="2" charset="-122"/>
              </a:rPr>
              <a:t>个部分</a:t>
            </a:r>
            <a:r>
              <a:rPr lang="zh-CN" altLang="en-US" sz="2800" b="1" dirty="0" smtClean="0">
                <a:latin typeface="Tahoma" panose="020B0604030504040204" pitchFamily="34" charset="0"/>
                <a:ea typeface="宋体" panose="02010600030101010101" pitchFamily="2" charset="-122"/>
              </a:rPr>
              <a:t>构成。</a:t>
            </a:r>
            <a:endParaRPr lang="en-US" altLang="zh-CN" sz="2800" b="1" dirty="0">
              <a:latin typeface="Tahoma" panose="020B0604030504040204" pitchFamily="34" charset="0"/>
              <a:ea typeface="宋体" panose="02010600030101010101" pitchFamily="2" charset="-122"/>
            </a:endParaRPr>
          </a:p>
        </p:txBody>
      </p:sp>
      <p:sp>
        <p:nvSpPr>
          <p:cNvPr id="2" name="文本框 1"/>
          <p:cNvSpPr txBox="1"/>
          <p:nvPr/>
        </p:nvSpPr>
        <p:spPr>
          <a:xfrm>
            <a:off x="402756" y="1963882"/>
            <a:ext cx="615553" cy="3532909"/>
          </a:xfrm>
          <a:prstGeom prst="rect">
            <a:avLst/>
          </a:prstGeom>
          <a:noFill/>
        </p:spPr>
        <p:txBody>
          <a:bodyPr vert="eaVert" wrap="square" rtlCol="0">
            <a:spAutoFit/>
          </a:bodyPr>
          <a:lstStyle/>
          <a:p>
            <a:r>
              <a:rPr lang="zh-CN" altLang="en-US" sz="2800" b="1" dirty="0" smtClean="0">
                <a:solidFill>
                  <a:srgbClr val="FF0000"/>
                </a:solidFill>
                <a:latin typeface="Tahoma" panose="020B0604030504040204" pitchFamily="34" charset="0"/>
                <a:ea typeface="宋体" panose="02010600030101010101" pitchFamily="2" charset="-122"/>
              </a:rPr>
              <a:t>设备控制器</a:t>
            </a:r>
            <a:endParaRPr lang="zh-CN" altLang="en-US" sz="2800" b="1" dirty="0">
              <a:solidFill>
                <a:srgbClr val="FF0000"/>
              </a:solidFill>
              <a:latin typeface="Tahoma" panose="020B0604030504040204" pitchFamily="34" charset="0"/>
              <a:ea typeface="宋体" panose="02010600030101010101" pitchFamily="2" charset="-122"/>
            </a:endParaRPr>
          </a:p>
        </p:txBody>
      </p:sp>
      <p:sp>
        <p:nvSpPr>
          <p:cNvPr id="10" name="TextBox 10"/>
          <p:cNvSpPr txBox="1">
            <a:spLocks noChangeArrowheads="1"/>
          </p:cNvSpPr>
          <p:nvPr/>
        </p:nvSpPr>
        <p:spPr bwMode="auto">
          <a:xfrm>
            <a:off x="3065319" y="5683828"/>
            <a:ext cx="35155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rPr>
              <a:t>图</a:t>
            </a:r>
            <a:r>
              <a:rPr kumimoji="1" lang="en-US" altLang="zh-CN" sz="24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rPr>
              <a:t>4.2 </a:t>
            </a:r>
            <a:r>
              <a:rPr kumimoji="1" lang="zh-CN" altLang="en-US" sz="24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rPr>
              <a:t>设备控制器的构成</a:t>
            </a:r>
          </a:p>
        </p:txBody>
      </p:sp>
      <p:graphicFrame>
        <p:nvGraphicFramePr>
          <p:cNvPr id="11" name="Object 4"/>
          <p:cNvGraphicFramePr>
            <a:graphicFrameLocks noChangeAspect="1"/>
          </p:cNvGraphicFramePr>
          <p:nvPr>
            <p:extLst>
              <p:ext uri="{D42A27DB-BD31-4B8C-83A1-F6EECF244321}">
                <p14:modId xmlns:p14="http://schemas.microsoft.com/office/powerpoint/2010/main" val="1675423541"/>
              </p:ext>
            </p:extLst>
          </p:nvPr>
        </p:nvGraphicFramePr>
        <p:xfrm>
          <a:off x="1859973" y="2678582"/>
          <a:ext cx="6102061" cy="2908569"/>
        </p:xfrm>
        <a:graphic>
          <a:graphicData uri="http://schemas.openxmlformats.org/presentationml/2006/ole">
            <mc:AlternateContent xmlns:mc="http://schemas.openxmlformats.org/markup-compatibility/2006">
              <mc:Choice xmlns:v="urn:schemas-microsoft-com:vml" Requires="v">
                <p:oleObj spid="_x0000_s5164" name="Visio" r:id="rId3" imgW="3919977" imgH="1793216" progId="Visio.Drawing.11">
                  <p:embed/>
                </p:oleObj>
              </mc:Choice>
              <mc:Fallback>
                <p:oleObj name="Visio" r:id="rId3" imgW="3919977" imgH="1793216" progId="Visio.Drawing.11">
                  <p:embed/>
                  <p:pic>
                    <p:nvPicPr>
                      <p:cNvPr id="0" name=""/>
                      <p:cNvPicPr>
                        <a:picLocks noChangeAspect="1" noChangeArrowheads="1"/>
                      </p:cNvPicPr>
                      <p:nvPr/>
                    </p:nvPicPr>
                    <p:blipFill>
                      <a:blip r:embed="rId4"/>
                      <a:srcRect/>
                      <a:stretch>
                        <a:fillRect/>
                      </a:stretch>
                    </p:blipFill>
                    <p:spPr bwMode="auto">
                      <a:xfrm>
                        <a:off x="1859973" y="2678582"/>
                        <a:ext cx="6102061" cy="2908569"/>
                      </a:xfrm>
                      <a:prstGeom prst="rect">
                        <a:avLst/>
                      </a:prstGeom>
                      <a:noFill/>
                    </p:spPr>
                  </p:pic>
                </p:oleObj>
              </mc:Fallback>
            </mc:AlternateContent>
          </a:graphicData>
        </a:graphic>
      </p:graphicFrame>
    </p:spTree>
    <p:extLst>
      <p:ext uri="{BB962C8B-B14F-4D97-AF65-F5344CB8AC3E}">
        <p14:creationId xmlns:p14="http://schemas.microsoft.com/office/powerpoint/2010/main" val="22836981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1000"/>
                                        <p:tgtEl>
                                          <p:spTgt spid="2"/>
                                        </p:tgtEl>
                                      </p:cBhvr>
                                    </p:animEffect>
                                    <p:anim calcmode="lin" valueType="num">
                                      <p:cBhvr>
                                        <p:cTn id="16" dur="1000" fill="hold"/>
                                        <p:tgtEl>
                                          <p:spTgt spid="2"/>
                                        </p:tgtEl>
                                        <p:attrNameLst>
                                          <p:attrName>ppt_x</p:attrName>
                                        </p:attrNameLst>
                                      </p:cBhvr>
                                      <p:tavLst>
                                        <p:tav tm="0">
                                          <p:val>
                                            <p:strVal val="#ppt_x"/>
                                          </p:val>
                                        </p:tav>
                                        <p:tav tm="100000">
                                          <p:val>
                                            <p:strVal val="#ppt_x"/>
                                          </p:val>
                                        </p:tav>
                                      </p:tavLst>
                                    </p:anim>
                                    <p:anim calcmode="lin" valueType="num">
                                      <p:cBhvr>
                                        <p:cTn id="17"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fill="hold"/>
                                        <p:tgtEl>
                                          <p:spTgt spid="3"/>
                                        </p:tgtEl>
                                        <p:attrNameLst>
                                          <p:attrName>ppt_x</p:attrName>
                                        </p:attrNameLst>
                                      </p:cBhvr>
                                      <p:tavLst>
                                        <p:tav tm="0">
                                          <p:val>
                                            <p:strVal val="#ppt_x"/>
                                          </p:val>
                                        </p:tav>
                                        <p:tav tm="100000">
                                          <p:val>
                                            <p:strVal val="#ppt_x"/>
                                          </p:val>
                                        </p:tav>
                                      </p:tavLst>
                                    </p:anim>
                                    <p:anim calcmode="lin" valueType="num">
                                      <p:cBhvr additive="base">
                                        <p:cTn id="2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500" fill="hold"/>
                                        <p:tgtEl>
                                          <p:spTgt spid="11"/>
                                        </p:tgtEl>
                                        <p:attrNameLst>
                                          <p:attrName>ppt_x</p:attrName>
                                        </p:attrNameLst>
                                      </p:cBhvr>
                                      <p:tavLst>
                                        <p:tav tm="0">
                                          <p:val>
                                            <p:strVal val="#ppt_x"/>
                                          </p:val>
                                        </p:tav>
                                        <p:tav tm="100000">
                                          <p:val>
                                            <p:strVal val="#ppt_x"/>
                                          </p:val>
                                        </p:tav>
                                      </p:tavLst>
                                    </p:anim>
                                    <p:anim calcmode="lin" valueType="num">
                                      <p:cBhvr additive="base">
                                        <p:cTn id="29" dur="500" fill="hold"/>
                                        <p:tgtEl>
                                          <p:spTgt spid="11"/>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additive="base">
                                        <p:cTn id="32" dur="500" fill="hold"/>
                                        <p:tgtEl>
                                          <p:spTgt spid="10"/>
                                        </p:tgtEl>
                                        <p:attrNameLst>
                                          <p:attrName>ppt_x</p:attrName>
                                        </p:attrNameLst>
                                      </p:cBhvr>
                                      <p:tavLst>
                                        <p:tav tm="0">
                                          <p:val>
                                            <p:strVal val="#ppt_x"/>
                                          </p:val>
                                        </p:tav>
                                        <p:tav tm="100000">
                                          <p:val>
                                            <p:strVal val="#ppt_x"/>
                                          </p:val>
                                        </p:tav>
                                      </p:tavLst>
                                    </p:anim>
                                    <p:anim calcmode="lin" valueType="num">
                                      <p:cBhvr additive="base">
                                        <p:cTn id="3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p:bldP spid="2"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38362" y="326598"/>
            <a:ext cx="6776938" cy="461665"/>
          </a:xfrm>
          <a:prstGeom prst="rect">
            <a:avLst/>
          </a:prstGeom>
          <a:noFill/>
        </p:spPr>
        <p:txBody>
          <a:bodyPr wrap="square" rtlCol="0">
            <a:spAutoFit/>
          </a:bodyPr>
          <a:lstStyle/>
          <a:p>
            <a:pPr algn="ct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4.1.2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设备管理</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的目标、功能和</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结构</a:t>
            </a:r>
            <a:endParaRPr lang="en-US" altLang="zh-CN" sz="2400" b="1" dirty="0">
              <a:latin typeface="微软雅黑" panose="020B0503020204020204" pitchFamily="34" charset="-122"/>
              <a:ea typeface="微软雅黑" panose="020B0503020204020204" pitchFamily="34"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4</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359382" y="1506570"/>
            <a:ext cx="7274517" cy="1467325"/>
          </a:xfrm>
          <a:prstGeom prst="rect">
            <a:avLst/>
          </a:prstGeom>
          <a:noFill/>
        </p:spPr>
        <p:txBody>
          <a:bodyPr wrap="square" rtlCol="0">
            <a:spAutoFit/>
          </a:bodyPr>
          <a:lstStyle/>
          <a:p>
            <a:pPr algn="just">
              <a:lnSpc>
                <a:spcPct val="110000"/>
              </a:lnSpc>
              <a:spcBef>
                <a:spcPct val="50000"/>
              </a:spcBef>
            </a:pPr>
            <a:r>
              <a:rPr lang="zh-CN" altLang="en-US" sz="2800" b="1" dirty="0" smtClean="0">
                <a:solidFill>
                  <a:srgbClr val="FF0000"/>
                </a:solidFill>
                <a:latin typeface="Tahoma" panose="020B0604030504040204" pitchFamily="34" charset="0"/>
                <a:ea typeface="宋体" panose="02010600030101010101" pitchFamily="2" charset="-122"/>
              </a:rPr>
              <a:t>控制器与</a:t>
            </a:r>
            <a:r>
              <a:rPr lang="en-US" altLang="zh-CN" sz="2800" b="1" dirty="0">
                <a:solidFill>
                  <a:srgbClr val="FF0000"/>
                </a:solidFill>
                <a:latin typeface="Tahoma" panose="020B0604030504040204" pitchFamily="34" charset="0"/>
                <a:ea typeface="宋体" panose="02010600030101010101" pitchFamily="2" charset="-122"/>
              </a:rPr>
              <a:t>CPU</a:t>
            </a:r>
            <a:r>
              <a:rPr lang="zh-CN" altLang="en-US" sz="2800" b="1" dirty="0">
                <a:solidFill>
                  <a:srgbClr val="FF0000"/>
                </a:solidFill>
                <a:latin typeface="Tahoma" panose="020B0604030504040204" pitchFamily="34" charset="0"/>
                <a:ea typeface="宋体" panose="02010600030101010101" pitchFamily="2" charset="-122"/>
              </a:rPr>
              <a:t>的接口</a:t>
            </a:r>
            <a:r>
              <a:rPr lang="zh-CN" altLang="en-US" sz="2800" b="1" dirty="0">
                <a:latin typeface="Tahoma" panose="020B0604030504040204" pitchFamily="34" charset="0"/>
                <a:ea typeface="宋体" panose="02010600030101010101" pitchFamily="2" charset="-122"/>
              </a:rPr>
              <a:t>，主要用于通过数据线、地址线、控制线实现设备控制器与</a:t>
            </a:r>
            <a:r>
              <a:rPr lang="en-US" altLang="zh-CN" sz="2800" b="1" dirty="0">
                <a:latin typeface="Tahoma" panose="020B0604030504040204" pitchFamily="34" charset="0"/>
                <a:ea typeface="宋体" panose="02010600030101010101" pitchFamily="2" charset="-122"/>
              </a:rPr>
              <a:t>CPU</a:t>
            </a:r>
            <a:r>
              <a:rPr lang="zh-CN" altLang="en-US" sz="2800" b="1" dirty="0">
                <a:latin typeface="Tahoma" panose="020B0604030504040204" pitchFamily="34" charset="0"/>
                <a:ea typeface="宋体" panose="02010600030101010101" pitchFamily="2" charset="-122"/>
              </a:rPr>
              <a:t>之间的通信。</a:t>
            </a:r>
            <a:endParaRPr lang="en-US" altLang="zh-CN" sz="2800" b="1" dirty="0">
              <a:latin typeface="Tahoma" panose="020B0604030504040204" pitchFamily="34" charset="0"/>
              <a:ea typeface="宋体" panose="02010600030101010101" pitchFamily="2" charset="-122"/>
            </a:endParaRPr>
          </a:p>
        </p:txBody>
      </p:sp>
      <p:sp>
        <p:nvSpPr>
          <p:cNvPr id="2" name="文本框 1"/>
          <p:cNvSpPr txBox="1"/>
          <p:nvPr/>
        </p:nvSpPr>
        <p:spPr>
          <a:xfrm>
            <a:off x="402756" y="1963882"/>
            <a:ext cx="615553" cy="4270663"/>
          </a:xfrm>
          <a:prstGeom prst="rect">
            <a:avLst/>
          </a:prstGeom>
          <a:noFill/>
        </p:spPr>
        <p:txBody>
          <a:bodyPr vert="eaVert" wrap="square" rtlCol="0">
            <a:spAutoFit/>
          </a:bodyPr>
          <a:lstStyle/>
          <a:p>
            <a:r>
              <a:rPr lang="zh-CN" altLang="en-US" sz="2800" b="1" dirty="0" smtClean="0">
                <a:solidFill>
                  <a:srgbClr val="FF0000"/>
                </a:solidFill>
                <a:latin typeface="Tahoma" panose="020B0604030504040204" pitchFamily="34" charset="0"/>
                <a:ea typeface="宋体" panose="02010600030101010101" pitchFamily="2" charset="-122"/>
              </a:rPr>
              <a:t>设备控制器三部分的功能</a:t>
            </a:r>
            <a:endParaRPr lang="zh-CN" altLang="en-US" sz="2800" b="1" dirty="0">
              <a:solidFill>
                <a:srgbClr val="FF0000"/>
              </a:solidFill>
              <a:latin typeface="Tahoma" panose="020B0604030504040204" pitchFamily="34" charset="0"/>
              <a:ea typeface="宋体" panose="02010600030101010101" pitchFamily="2" charset="-122"/>
            </a:endParaRPr>
          </a:p>
        </p:txBody>
      </p:sp>
      <p:sp>
        <p:nvSpPr>
          <p:cNvPr id="12" name="文本框 11"/>
          <p:cNvSpPr txBox="1"/>
          <p:nvPr/>
        </p:nvSpPr>
        <p:spPr>
          <a:xfrm>
            <a:off x="1359382" y="2996673"/>
            <a:ext cx="7274517" cy="1988237"/>
          </a:xfrm>
          <a:prstGeom prst="rect">
            <a:avLst/>
          </a:prstGeom>
          <a:noFill/>
        </p:spPr>
        <p:txBody>
          <a:bodyPr wrap="square" rtlCol="0">
            <a:spAutoFit/>
          </a:bodyPr>
          <a:lstStyle/>
          <a:p>
            <a:pPr algn="just">
              <a:lnSpc>
                <a:spcPct val="110000"/>
              </a:lnSpc>
              <a:spcBef>
                <a:spcPct val="50000"/>
              </a:spcBef>
            </a:pPr>
            <a:r>
              <a:rPr lang="zh-CN" altLang="en-US" sz="2800" b="1" dirty="0">
                <a:solidFill>
                  <a:srgbClr val="FF0000"/>
                </a:solidFill>
                <a:latin typeface="Tahoma" panose="020B0604030504040204" pitchFamily="34" charset="0"/>
                <a:ea typeface="宋体" panose="02010600030101010101" pitchFamily="2" charset="-122"/>
              </a:rPr>
              <a:t>控制器与设备的接口</a:t>
            </a:r>
            <a:r>
              <a:rPr lang="zh-CN" altLang="en-US" sz="2800" b="1" dirty="0">
                <a:latin typeface="Tahoma" panose="020B0604030504040204" pitchFamily="34" charset="0"/>
                <a:ea typeface="宋体" panose="02010600030101010101" pitchFamily="2" charset="-122"/>
              </a:rPr>
              <a:t>。在一个控制器中有一个或多个设备接口，一个接口连接一台设备，在每个接口中都有数据、控制和状态三种类型的信号</a:t>
            </a:r>
            <a:r>
              <a:rPr lang="zh-CN" altLang="en-US" sz="2800" b="1" dirty="0" smtClean="0">
                <a:latin typeface="Tahoma" panose="020B0604030504040204" pitchFamily="34" charset="0"/>
                <a:ea typeface="宋体" panose="02010600030101010101" pitchFamily="2" charset="-122"/>
              </a:rPr>
              <a:t>。</a:t>
            </a:r>
            <a:endParaRPr lang="en-US" altLang="zh-CN" sz="2800" b="1" dirty="0">
              <a:latin typeface="Tahoma" panose="020B0604030504040204" pitchFamily="34" charset="0"/>
              <a:ea typeface="宋体" panose="02010600030101010101" pitchFamily="2" charset="-122"/>
            </a:endParaRPr>
          </a:p>
        </p:txBody>
      </p:sp>
      <p:sp>
        <p:nvSpPr>
          <p:cNvPr id="13" name="文本框 12"/>
          <p:cNvSpPr txBox="1"/>
          <p:nvPr/>
        </p:nvSpPr>
        <p:spPr>
          <a:xfrm>
            <a:off x="1397481" y="4884357"/>
            <a:ext cx="7274517" cy="566309"/>
          </a:xfrm>
          <a:prstGeom prst="rect">
            <a:avLst/>
          </a:prstGeom>
          <a:noFill/>
        </p:spPr>
        <p:txBody>
          <a:bodyPr wrap="square" rtlCol="0">
            <a:spAutoFit/>
          </a:bodyPr>
          <a:lstStyle/>
          <a:p>
            <a:pPr algn="just">
              <a:lnSpc>
                <a:spcPct val="110000"/>
              </a:lnSpc>
              <a:spcBef>
                <a:spcPct val="50000"/>
              </a:spcBef>
            </a:pPr>
            <a:r>
              <a:rPr lang="en-US" altLang="zh-CN" sz="2800" b="1" dirty="0" smtClean="0">
                <a:solidFill>
                  <a:srgbClr val="FF0000"/>
                </a:solidFill>
                <a:latin typeface="Tahoma" panose="020B0604030504040204" pitchFamily="34" charset="0"/>
                <a:ea typeface="宋体" panose="02010600030101010101" pitchFamily="2" charset="-122"/>
              </a:rPr>
              <a:t>I/O</a:t>
            </a:r>
            <a:r>
              <a:rPr lang="zh-CN" altLang="en-US" sz="2800" b="1" dirty="0" smtClean="0">
                <a:solidFill>
                  <a:srgbClr val="FF0000"/>
                </a:solidFill>
                <a:latin typeface="Tahoma" panose="020B0604030504040204" pitchFamily="34" charset="0"/>
                <a:ea typeface="宋体" panose="02010600030101010101" pitchFamily="2" charset="-122"/>
              </a:rPr>
              <a:t>逻辑</a:t>
            </a:r>
            <a:r>
              <a:rPr lang="zh-CN" altLang="en-US" sz="2800" b="1" dirty="0" smtClean="0">
                <a:latin typeface="Tahoma" panose="020B0604030504040204" pitchFamily="34" charset="0"/>
                <a:ea typeface="宋体" panose="02010600030101010101" pitchFamily="2" charset="-122"/>
              </a:rPr>
              <a:t>。主要</a:t>
            </a:r>
            <a:r>
              <a:rPr lang="zh-CN" altLang="en-US" sz="2800" b="1" dirty="0">
                <a:latin typeface="Tahoma" panose="020B0604030504040204" pitchFamily="34" charset="0"/>
                <a:ea typeface="宋体" panose="02010600030101010101" pitchFamily="2" charset="-122"/>
              </a:rPr>
              <a:t>用于对</a:t>
            </a:r>
            <a:r>
              <a:rPr lang="en-US" altLang="zh-CN" sz="2800" b="1" dirty="0">
                <a:latin typeface="Tahoma" panose="020B0604030504040204" pitchFamily="34" charset="0"/>
                <a:ea typeface="宋体" panose="02010600030101010101" pitchFamily="2" charset="-122"/>
              </a:rPr>
              <a:t>I/O</a:t>
            </a:r>
            <a:r>
              <a:rPr lang="zh-CN" altLang="en-US" sz="2800" b="1" dirty="0">
                <a:latin typeface="Tahoma" panose="020B0604030504040204" pitchFamily="34" charset="0"/>
                <a:ea typeface="宋体" panose="02010600030101010101" pitchFamily="2" charset="-122"/>
              </a:rPr>
              <a:t>的控制</a:t>
            </a:r>
            <a:r>
              <a:rPr lang="zh-CN" altLang="en-US" sz="2800" b="1" dirty="0" smtClean="0">
                <a:latin typeface="Tahoma" panose="020B0604030504040204" pitchFamily="34" charset="0"/>
                <a:ea typeface="宋体" panose="02010600030101010101" pitchFamily="2" charset="-122"/>
              </a:rPr>
              <a:t>。</a:t>
            </a:r>
            <a:endParaRPr lang="en-US" altLang="zh-CN" sz="2800" b="1" dirty="0">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260671950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1000"/>
                                        <p:tgtEl>
                                          <p:spTgt spid="2"/>
                                        </p:tgtEl>
                                      </p:cBhvr>
                                    </p:animEffect>
                                    <p:anim calcmode="lin" valueType="num">
                                      <p:cBhvr>
                                        <p:cTn id="16" dur="1000" fill="hold"/>
                                        <p:tgtEl>
                                          <p:spTgt spid="2"/>
                                        </p:tgtEl>
                                        <p:attrNameLst>
                                          <p:attrName>ppt_x</p:attrName>
                                        </p:attrNameLst>
                                      </p:cBhvr>
                                      <p:tavLst>
                                        <p:tav tm="0">
                                          <p:val>
                                            <p:strVal val="#ppt_x"/>
                                          </p:val>
                                        </p:tav>
                                        <p:tav tm="100000">
                                          <p:val>
                                            <p:strVal val="#ppt_x"/>
                                          </p:val>
                                        </p:tav>
                                      </p:tavLst>
                                    </p:anim>
                                    <p:anim calcmode="lin" valueType="num">
                                      <p:cBhvr>
                                        <p:cTn id="17"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fill="hold"/>
                                        <p:tgtEl>
                                          <p:spTgt spid="3"/>
                                        </p:tgtEl>
                                        <p:attrNameLst>
                                          <p:attrName>ppt_x</p:attrName>
                                        </p:attrNameLst>
                                      </p:cBhvr>
                                      <p:tavLst>
                                        <p:tav tm="0">
                                          <p:val>
                                            <p:strVal val="#ppt_x"/>
                                          </p:val>
                                        </p:tav>
                                        <p:tav tm="100000">
                                          <p:val>
                                            <p:strVal val="#ppt_x"/>
                                          </p:val>
                                        </p:tav>
                                      </p:tavLst>
                                    </p:anim>
                                    <p:anim calcmode="lin" valueType="num">
                                      <p:cBhvr additive="base">
                                        <p:cTn id="2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500" fill="hold"/>
                                        <p:tgtEl>
                                          <p:spTgt spid="12"/>
                                        </p:tgtEl>
                                        <p:attrNameLst>
                                          <p:attrName>ppt_x</p:attrName>
                                        </p:attrNameLst>
                                      </p:cBhvr>
                                      <p:tavLst>
                                        <p:tav tm="0">
                                          <p:val>
                                            <p:strVal val="#ppt_x"/>
                                          </p:val>
                                        </p:tav>
                                        <p:tav tm="100000">
                                          <p:val>
                                            <p:strVal val="#ppt_x"/>
                                          </p:val>
                                        </p:tav>
                                      </p:tavLst>
                                    </p:anim>
                                    <p:anim calcmode="lin" valueType="num">
                                      <p:cBhvr additive="base">
                                        <p:cTn id="29"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anim calcmode="lin" valueType="num">
                                      <p:cBhvr additive="base">
                                        <p:cTn id="34" dur="500" fill="hold"/>
                                        <p:tgtEl>
                                          <p:spTgt spid="13"/>
                                        </p:tgtEl>
                                        <p:attrNameLst>
                                          <p:attrName>ppt_x</p:attrName>
                                        </p:attrNameLst>
                                      </p:cBhvr>
                                      <p:tavLst>
                                        <p:tav tm="0">
                                          <p:val>
                                            <p:strVal val="#ppt_x"/>
                                          </p:val>
                                        </p:tav>
                                        <p:tav tm="100000">
                                          <p:val>
                                            <p:strVal val="#ppt_x"/>
                                          </p:val>
                                        </p:tav>
                                      </p:tavLst>
                                    </p:anim>
                                    <p:anim calcmode="lin" valueType="num">
                                      <p:cBhvr additive="base">
                                        <p:cTn id="35"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p:bldP spid="2" grpId="0"/>
      <p:bldP spid="12" grpId="0"/>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38362" y="326598"/>
            <a:ext cx="4017047" cy="461665"/>
          </a:xfrm>
          <a:prstGeom prst="rect">
            <a:avLst/>
          </a:prstGeom>
          <a:noFill/>
        </p:spPr>
        <p:txBody>
          <a:bodyPr wrap="square" rtlCol="0">
            <a:spAutoFit/>
          </a:bodyPr>
          <a:lstStyle/>
          <a:p>
            <a:pPr algn="ct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4.2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设备控制方法</a:t>
            </a:r>
            <a:endParaRPr lang="en-US" altLang="zh-CN" sz="2400" b="1" dirty="0">
              <a:latin typeface="微软雅黑" panose="020B0503020204020204" pitchFamily="34" charset="-122"/>
              <a:ea typeface="微软雅黑" panose="020B0503020204020204" pitchFamily="34" charset="-122"/>
            </a:endParaRPr>
          </a:p>
        </p:txBody>
      </p:sp>
      <p:sp>
        <p:nvSpPr>
          <p:cNvPr id="37" name="Text Box 11"/>
          <p:cNvSpPr txBox="1">
            <a:spLocks noChangeArrowheads="1"/>
          </p:cNvSpPr>
          <p:nvPr/>
        </p:nvSpPr>
        <p:spPr bwMode="auto">
          <a:xfrm>
            <a:off x="1669195" y="3740728"/>
            <a:ext cx="6949203" cy="2425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lgn="just">
              <a:lnSpc>
                <a:spcPct val="110000"/>
              </a:lnSpc>
              <a:spcBef>
                <a:spcPct val="50000"/>
              </a:spcBef>
              <a:buNone/>
            </a:pPr>
            <a:r>
              <a:rPr lang="zh-CN" altLang="en-US" sz="2800" dirty="0"/>
              <a:t>它们的主要</a:t>
            </a:r>
            <a:r>
              <a:rPr lang="zh-CN" altLang="en-US" sz="2800" dirty="0">
                <a:solidFill>
                  <a:srgbClr val="FF0000"/>
                </a:solidFill>
              </a:rPr>
              <a:t>差别在于中央处理器和外围设备并行工作的方式不同，并行工作的程度不同</a:t>
            </a:r>
            <a:r>
              <a:rPr lang="zh-CN" altLang="en-US" sz="2800" dirty="0"/>
              <a:t>。中央处理器和外围设备并行工作有重要意义，它能大幅度提高计算机效率和系统资源的利用率</a:t>
            </a:r>
            <a:r>
              <a:rPr lang="zh-CN" altLang="en-US" sz="2800" dirty="0" smtClean="0"/>
              <a:t>。</a:t>
            </a:r>
            <a:endParaRPr lang="zh-CN" altLang="en-US" sz="2400" dirty="0">
              <a:latin typeface="Times New Roman" panose="02020603050405020304" pitchFamily="18" charset="0"/>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4</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669195" y="1318717"/>
            <a:ext cx="6601271" cy="1941301"/>
          </a:xfrm>
          <a:prstGeom prst="rect">
            <a:avLst/>
          </a:prstGeom>
          <a:noFill/>
        </p:spPr>
        <p:txBody>
          <a:bodyPr wrap="square" rtlCol="0">
            <a:spAutoFit/>
          </a:bodyPr>
          <a:lstStyle/>
          <a:p>
            <a:pPr algn="just">
              <a:lnSpc>
                <a:spcPct val="110000"/>
              </a:lnSpc>
              <a:spcBef>
                <a:spcPct val="50000"/>
              </a:spcBef>
            </a:pPr>
            <a:r>
              <a:rPr lang="zh-CN" altLang="en-US" sz="2800" b="1" dirty="0" smtClean="0">
                <a:latin typeface="Tahoma" panose="020B0604030504040204" pitchFamily="34" charset="0"/>
                <a:ea typeface="宋体" panose="02010600030101010101" pitchFamily="2" charset="-122"/>
              </a:rPr>
              <a:t>按照</a:t>
            </a:r>
            <a:r>
              <a:rPr lang="en-US" altLang="zh-CN" sz="2800" b="1" dirty="0">
                <a:latin typeface="Tahoma" panose="020B0604030504040204" pitchFamily="34" charset="0"/>
                <a:ea typeface="宋体" panose="02010600030101010101" pitchFamily="2" charset="-122"/>
              </a:rPr>
              <a:t>I/O </a:t>
            </a:r>
            <a:r>
              <a:rPr lang="zh-CN" altLang="en-US" sz="2800" b="1" dirty="0">
                <a:latin typeface="Tahoma" panose="020B0604030504040204" pitchFamily="34" charset="0"/>
                <a:ea typeface="宋体" panose="02010600030101010101" pitchFamily="2" charset="-122"/>
              </a:rPr>
              <a:t>控制器与</a:t>
            </a:r>
            <a:r>
              <a:rPr lang="en-US" altLang="zh-CN" sz="2800" b="1" dirty="0">
                <a:latin typeface="Tahoma" panose="020B0604030504040204" pitchFamily="34" charset="0"/>
                <a:ea typeface="宋体" panose="02010600030101010101" pitchFamily="2" charset="-122"/>
              </a:rPr>
              <a:t>CPU </a:t>
            </a:r>
            <a:r>
              <a:rPr lang="zh-CN" altLang="en-US" sz="2800" b="1" dirty="0">
                <a:latin typeface="Tahoma" panose="020B0604030504040204" pitchFamily="34" charset="0"/>
                <a:ea typeface="宋体" panose="02010600030101010101" pitchFamily="2" charset="-122"/>
              </a:rPr>
              <a:t>之间联系方式的不同，可把</a:t>
            </a:r>
            <a:r>
              <a:rPr lang="en-US" altLang="zh-CN" sz="2800" b="1" dirty="0">
                <a:latin typeface="Tahoma" panose="020B0604030504040204" pitchFamily="34" charset="0"/>
                <a:ea typeface="宋体" panose="02010600030101010101" pitchFamily="2" charset="-122"/>
              </a:rPr>
              <a:t>I/O </a:t>
            </a:r>
            <a:r>
              <a:rPr lang="zh-CN" altLang="en-US" sz="2800" b="1" dirty="0">
                <a:latin typeface="Tahoma" panose="020B0604030504040204" pitchFamily="34" charset="0"/>
                <a:ea typeface="宋体" panose="02010600030101010101" pitchFamily="2" charset="-122"/>
              </a:rPr>
              <a:t>设备的控制方式分为四类：</a:t>
            </a:r>
            <a:r>
              <a:rPr lang="zh-CN" altLang="en-US" sz="2800" b="1" dirty="0">
                <a:solidFill>
                  <a:srgbClr val="FF0000"/>
                </a:solidFill>
                <a:latin typeface="Tahoma" panose="020B0604030504040204" pitchFamily="34" charset="0"/>
                <a:ea typeface="宋体" panose="02010600030101010101" pitchFamily="2" charset="-122"/>
              </a:rPr>
              <a:t>查询方式、中断方式、</a:t>
            </a:r>
            <a:r>
              <a:rPr lang="en-US" altLang="zh-CN" sz="2800" b="1" dirty="0">
                <a:solidFill>
                  <a:srgbClr val="FF0000"/>
                </a:solidFill>
                <a:latin typeface="Tahoma" panose="020B0604030504040204" pitchFamily="34" charset="0"/>
                <a:ea typeface="宋体" panose="02010600030101010101" pitchFamily="2" charset="-122"/>
              </a:rPr>
              <a:t>DMA</a:t>
            </a:r>
            <a:r>
              <a:rPr lang="zh-CN" altLang="en-US" sz="2800" b="1" dirty="0">
                <a:solidFill>
                  <a:srgbClr val="FF0000"/>
                </a:solidFill>
                <a:latin typeface="Tahoma" panose="020B0604030504040204" pitchFamily="34" charset="0"/>
                <a:ea typeface="宋体" panose="02010600030101010101" pitchFamily="2" charset="-122"/>
              </a:rPr>
              <a:t>方式和通道方式</a:t>
            </a:r>
            <a:r>
              <a:rPr lang="zh-CN" altLang="en-US" sz="2800" b="1" dirty="0" smtClean="0">
                <a:latin typeface="Tahoma" panose="020B0604030504040204" pitchFamily="34" charset="0"/>
                <a:ea typeface="宋体" panose="02010600030101010101" pitchFamily="2" charset="-122"/>
              </a:rPr>
              <a:t>。     </a:t>
            </a:r>
            <a:endParaRPr lang="zh-CN" altLang="en-US" sz="2800" b="1" dirty="0">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345838712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7"/>
                                        </p:tgtEl>
                                        <p:attrNameLst>
                                          <p:attrName>style.visibility</p:attrName>
                                        </p:attrNameLst>
                                      </p:cBhvr>
                                      <p:to>
                                        <p:strVal val="visible"/>
                                      </p:to>
                                    </p:set>
                                    <p:anim calcmode="lin" valueType="num">
                                      <p:cBhvr additive="base">
                                        <p:cTn id="21" dur="500" fill="hold"/>
                                        <p:tgtEl>
                                          <p:spTgt spid="37"/>
                                        </p:tgtEl>
                                        <p:attrNameLst>
                                          <p:attrName>ppt_x</p:attrName>
                                        </p:attrNameLst>
                                      </p:cBhvr>
                                      <p:tavLst>
                                        <p:tav tm="0">
                                          <p:val>
                                            <p:strVal val="#ppt_x"/>
                                          </p:val>
                                        </p:tav>
                                        <p:tav tm="100000">
                                          <p:val>
                                            <p:strVal val="#ppt_x"/>
                                          </p:val>
                                        </p:tav>
                                      </p:tavLst>
                                    </p:anim>
                                    <p:anim calcmode="lin" valueType="num">
                                      <p:cBhvr additive="base">
                                        <p:cTn id="22"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7" grpId="0"/>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38362" y="326598"/>
            <a:ext cx="4017047" cy="461665"/>
          </a:xfrm>
          <a:prstGeom prst="rect">
            <a:avLst/>
          </a:prstGeom>
          <a:noFill/>
        </p:spPr>
        <p:txBody>
          <a:bodyPr wrap="square" rtlCol="0">
            <a:spAutoFit/>
          </a:bodyPr>
          <a:lstStyle/>
          <a:p>
            <a:pPr algn="ct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4.2.1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程序循环查询方式</a:t>
            </a:r>
            <a:endParaRPr lang="en-US" altLang="zh-CN" sz="2400" b="1" dirty="0">
              <a:latin typeface="微软雅黑" panose="020B0503020204020204" pitchFamily="34" charset="-122"/>
              <a:ea typeface="微软雅黑" panose="020B0503020204020204" pitchFamily="34" charset="-122"/>
            </a:endParaRPr>
          </a:p>
        </p:txBody>
      </p:sp>
      <p:sp>
        <p:nvSpPr>
          <p:cNvPr id="37" name="Text Box 11"/>
          <p:cNvSpPr txBox="1">
            <a:spLocks noChangeArrowheads="1"/>
          </p:cNvSpPr>
          <p:nvPr/>
        </p:nvSpPr>
        <p:spPr bwMode="auto">
          <a:xfrm>
            <a:off x="4373429" y="3612286"/>
            <a:ext cx="4077571" cy="2125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lgn="just">
              <a:lnSpc>
                <a:spcPct val="110000"/>
              </a:lnSpc>
              <a:spcBef>
                <a:spcPct val="50000"/>
              </a:spcBef>
              <a:buNone/>
            </a:pPr>
            <a:r>
              <a:rPr lang="zh-CN" altLang="en-US" sz="2000" dirty="0"/>
              <a:t>由于</a:t>
            </a:r>
            <a:r>
              <a:rPr lang="en-US" altLang="zh-CN" sz="2000" dirty="0"/>
              <a:t>CPU</a:t>
            </a:r>
            <a:r>
              <a:rPr lang="zh-CN" altLang="en-US" sz="2000" dirty="0"/>
              <a:t>的速度远高于</a:t>
            </a:r>
            <a:r>
              <a:rPr lang="en-US" altLang="zh-CN" sz="2000" dirty="0"/>
              <a:t>I/O</a:t>
            </a:r>
            <a:r>
              <a:rPr lang="zh-CN" altLang="en-US" sz="2000" dirty="0"/>
              <a:t>设备的速度，使得</a:t>
            </a:r>
            <a:r>
              <a:rPr lang="en-US" altLang="zh-CN" sz="2000" dirty="0"/>
              <a:t>CPU</a:t>
            </a:r>
            <a:r>
              <a:rPr lang="zh-CN" altLang="en-US" sz="2000" dirty="0"/>
              <a:t>绝大部分时间都处于等待</a:t>
            </a:r>
            <a:r>
              <a:rPr lang="en-US" altLang="zh-CN" sz="2000" dirty="0"/>
              <a:t>I/O</a:t>
            </a:r>
            <a:r>
              <a:rPr lang="zh-CN" altLang="en-US" sz="2000" dirty="0"/>
              <a:t>完成的循环测试之中。显然，这对</a:t>
            </a:r>
            <a:r>
              <a:rPr lang="en-US" altLang="zh-CN" sz="2000" dirty="0">
                <a:solidFill>
                  <a:srgbClr val="FF0000"/>
                </a:solidFill>
              </a:rPr>
              <a:t>CPU</a:t>
            </a:r>
            <a:r>
              <a:rPr lang="zh-CN" altLang="en-US" sz="2000" dirty="0">
                <a:solidFill>
                  <a:srgbClr val="FF0000"/>
                </a:solidFill>
              </a:rPr>
              <a:t>是极大的浪费</a:t>
            </a:r>
            <a:r>
              <a:rPr lang="zh-CN" altLang="en-US" sz="2000" dirty="0"/>
              <a:t>。但是，它的</a:t>
            </a:r>
            <a:r>
              <a:rPr lang="zh-CN" altLang="en-US" sz="2000" dirty="0">
                <a:solidFill>
                  <a:srgbClr val="FF0000"/>
                </a:solidFill>
              </a:rPr>
              <a:t>控制简单</a:t>
            </a:r>
            <a:r>
              <a:rPr lang="zh-CN" altLang="en-US" sz="2000" dirty="0"/>
              <a:t>，在</a:t>
            </a:r>
            <a:r>
              <a:rPr lang="en-US" altLang="zh-CN" sz="2000" dirty="0"/>
              <a:t>CPU</a:t>
            </a:r>
            <a:r>
              <a:rPr lang="zh-CN" altLang="en-US" sz="2000" dirty="0"/>
              <a:t>速度慢、要求不高的场合下常被采用</a:t>
            </a:r>
            <a:r>
              <a:rPr lang="zh-CN" altLang="en-US" sz="2000" dirty="0" smtClean="0"/>
              <a:t>。</a:t>
            </a:r>
            <a:endParaRPr lang="zh-CN" altLang="en-US" sz="2000" dirty="0">
              <a:latin typeface="Times New Roman" panose="02020603050405020304" pitchFamily="18" charset="0"/>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4</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4373429" y="969168"/>
            <a:ext cx="3886646" cy="2462213"/>
          </a:xfrm>
          <a:prstGeom prst="rect">
            <a:avLst/>
          </a:prstGeom>
          <a:noFill/>
        </p:spPr>
        <p:txBody>
          <a:bodyPr wrap="square" rtlCol="0">
            <a:spAutoFit/>
          </a:bodyPr>
          <a:lstStyle/>
          <a:p>
            <a:pPr algn="just">
              <a:lnSpc>
                <a:spcPct val="110000"/>
              </a:lnSpc>
              <a:spcBef>
                <a:spcPct val="50000"/>
              </a:spcBef>
            </a:pPr>
            <a:r>
              <a:rPr lang="en-US" altLang="zh-CN" sz="2000" b="1" dirty="0" smtClean="0">
                <a:latin typeface="Tahoma" panose="020B0604030504040204" pitchFamily="34" charset="0"/>
                <a:ea typeface="宋体" panose="02010600030101010101" pitchFamily="2" charset="-122"/>
              </a:rPr>
              <a:t>CPU</a:t>
            </a:r>
            <a:r>
              <a:rPr lang="zh-CN" altLang="en-US" sz="2000" b="1" dirty="0">
                <a:solidFill>
                  <a:srgbClr val="FF0000"/>
                </a:solidFill>
                <a:latin typeface="Tahoma" panose="020B0604030504040204" pitchFamily="34" charset="0"/>
                <a:ea typeface="宋体" panose="02010600030101010101" pitchFamily="2" charset="-122"/>
              </a:rPr>
              <a:t>要不断的发送</a:t>
            </a:r>
            <a:r>
              <a:rPr lang="en-US" altLang="zh-CN" sz="2000" b="1" dirty="0">
                <a:solidFill>
                  <a:srgbClr val="FF0000"/>
                </a:solidFill>
                <a:latin typeface="Tahoma" panose="020B0604030504040204" pitchFamily="34" charset="0"/>
                <a:ea typeface="宋体" panose="02010600030101010101" pitchFamily="2" charset="-122"/>
              </a:rPr>
              <a:t>I/O</a:t>
            </a:r>
            <a:r>
              <a:rPr lang="zh-CN" altLang="en-US" sz="2000" b="1" dirty="0">
                <a:solidFill>
                  <a:srgbClr val="FF0000"/>
                </a:solidFill>
                <a:latin typeface="Tahoma" panose="020B0604030504040204" pitchFamily="34" charset="0"/>
                <a:ea typeface="宋体" panose="02010600030101010101" pitchFamily="2" charset="-122"/>
              </a:rPr>
              <a:t>测试指令</a:t>
            </a:r>
            <a:r>
              <a:rPr lang="zh-CN" altLang="en-US" sz="2000" b="1" dirty="0">
                <a:latin typeface="Tahoma" panose="020B0604030504040204" pitchFamily="34" charset="0"/>
                <a:ea typeface="宋体" panose="02010600030101010101" pitchFamily="2" charset="-122"/>
              </a:rPr>
              <a:t>用以测试设备控制器的忙</a:t>
            </a:r>
            <a:r>
              <a:rPr lang="en-US" altLang="zh-CN" sz="2000" b="1" dirty="0">
                <a:latin typeface="Tahoma" panose="020B0604030504040204" pitchFamily="34" charset="0"/>
                <a:ea typeface="宋体" panose="02010600030101010101" pitchFamily="2" charset="-122"/>
              </a:rPr>
              <a:t>/</a:t>
            </a:r>
            <a:r>
              <a:rPr lang="zh-CN" altLang="en-US" sz="2000" b="1" dirty="0">
                <a:latin typeface="Tahoma" panose="020B0604030504040204" pitchFamily="34" charset="0"/>
                <a:ea typeface="宋体" panose="02010600030101010101" pitchFamily="2" charset="-122"/>
              </a:rPr>
              <a:t>闲（</a:t>
            </a:r>
            <a:r>
              <a:rPr lang="en-US" altLang="zh-CN" sz="2000" b="1" dirty="0">
                <a:latin typeface="Tahoma" panose="020B0604030504040204" pitchFamily="34" charset="0"/>
                <a:ea typeface="宋体" panose="02010600030101010101" pitchFamily="2" charset="-122"/>
              </a:rPr>
              <a:t>busy</a:t>
            </a:r>
            <a:r>
              <a:rPr lang="zh-CN" altLang="en-US" sz="2000" b="1" dirty="0">
                <a:latin typeface="Tahoma" panose="020B0604030504040204" pitchFamily="34" charset="0"/>
                <a:ea typeface="宋体" panose="02010600030101010101" pitchFamily="2" charset="-122"/>
              </a:rPr>
              <a:t>）标志位，若设备不忙</a:t>
            </a:r>
            <a:r>
              <a:rPr lang="en-US" altLang="zh-CN" sz="2000" b="1" dirty="0">
                <a:latin typeface="Tahoma" panose="020B0604030504040204" pitchFamily="34" charset="0"/>
                <a:ea typeface="宋体" panose="02010600030101010101" pitchFamily="2" charset="-122"/>
              </a:rPr>
              <a:t>,</a:t>
            </a:r>
            <a:r>
              <a:rPr lang="zh-CN" altLang="en-US" sz="2000" b="1" dirty="0">
                <a:latin typeface="Tahoma" panose="020B0604030504040204" pitchFamily="34" charset="0"/>
                <a:ea typeface="宋体" panose="02010600030101010101" pitchFamily="2" charset="-122"/>
              </a:rPr>
              <a:t>则主存与外部设备交换一个字符或一个字。若设备忙</a:t>
            </a:r>
            <a:r>
              <a:rPr lang="en-US" altLang="zh-CN" sz="2000" b="1" dirty="0">
                <a:latin typeface="Tahoma" panose="020B0604030504040204" pitchFamily="34" charset="0"/>
                <a:ea typeface="宋体" panose="02010600030101010101" pitchFamily="2" charset="-122"/>
              </a:rPr>
              <a:t>,</a:t>
            </a:r>
            <a:r>
              <a:rPr lang="zh-CN" altLang="en-US" sz="2000" b="1" dirty="0">
                <a:latin typeface="Tahoma" panose="020B0604030504040204" pitchFamily="34" charset="0"/>
                <a:ea typeface="宋体" panose="02010600030101010101" pitchFamily="2" charset="-122"/>
              </a:rPr>
              <a:t>则</a:t>
            </a:r>
            <a:r>
              <a:rPr lang="en-US" altLang="zh-CN" sz="2000" b="1" dirty="0">
                <a:latin typeface="Tahoma" panose="020B0604030504040204" pitchFamily="34" charset="0"/>
                <a:ea typeface="宋体" panose="02010600030101010101" pitchFamily="2" charset="-122"/>
              </a:rPr>
              <a:t>I/O</a:t>
            </a:r>
            <a:r>
              <a:rPr lang="zh-CN" altLang="en-US" sz="2000" b="1" dirty="0">
                <a:latin typeface="Tahoma" panose="020B0604030504040204" pitchFamily="34" charset="0"/>
                <a:ea typeface="宋体" panose="02010600030101010101" pitchFamily="2" charset="-122"/>
              </a:rPr>
              <a:t>测试指令不断对它进行测试，直到设备空闲为止</a:t>
            </a:r>
            <a:r>
              <a:rPr lang="zh-CN" altLang="en-US" sz="2000" b="1" dirty="0" smtClean="0">
                <a:latin typeface="Tahoma" panose="020B0604030504040204" pitchFamily="34" charset="0"/>
                <a:ea typeface="宋体" panose="02010600030101010101" pitchFamily="2" charset="-122"/>
              </a:rPr>
              <a:t>。     </a:t>
            </a:r>
            <a:endParaRPr lang="zh-CN" altLang="en-US" sz="2000" b="1" dirty="0">
              <a:latin typeface="Tahoma" panose="020B0604030504040204" pitchFamily="34" charset="0"/>
              <a:ea typeface="宋体" panose="02010600030101010101" pitchFamily="2" charset="-122"/>
            </a:endParaRPr>
          </a:p>
        </p:txBody>
      </p:sp>
      <p:graphicFrame>
        <p:nvGraphicFramePr>
          <p:cNvPr id="10" name="Object 3"/>
          <p:cNvGraphicFramePr>
            <a:graphicFrameLocks noChangeAspect="1"/>
          </p:cNvGraphicFramePr>
          <p:nvPr>
            <p:extLst>
              <p:ext uri="{D42A27DB-BD31-4B8C-83A1-F6EECF244321}">
                <p14:modId xmlns:p14="http://schemas.microsoft.com/office/powerpoint/2010/main" val="1312162565"/>
              </p:ext>
            </p:extLst>
          </p:nvPr>
        </p:nvGraphicFramePr>
        <p:xfrm>
          <a:off x="1475454" y="910797"/>
          <a:ext cx="2466165" cy="4997229"/>
        </p:xfrm>
        <a:graphic>
          <a:graphicData uri="http://schemas.openxmlformats.org/presentationml/2006/ole">
            <mc:AlternateContent xmlns:mc="http://schemas.openxmlformats.org/markup-compatibility/2006">
              <mc:Choice xmlns:v="urn:schemas-microsoft-com:vml" Requires="v">
                <p:oleObj spid="_x0000_s7213" name="Visio" r:id="rId3" imgW="1504841" imgH="3369172" progId="Visio.Drawing.11">
                  <p:embed/>
                </p:oleObj>
              </mc:Choice>
              <mc:Fallback>
                <p:oleObj name="Visio" r:id="rId3" imgW="1504841" imgH="3369172"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454" y="910797"/>
                        <a:ext cx="2466165" cy="4997229"/>
                      </a:xfrm>
                      <a:prstGeom prst="rect">
                        <a:avLst/>
                      </a:prstGeom>
                      <a:noFill/>
                    </p:spPr>
                  </p:pic>
                </p:oleObj>
              </mc:Fallback>
            </mc:AlternateContent>
          </a:graphicData>
        </a:graphic>
      </p:graphicFrame>
    </p:spTree>
    <p:extLst>
      <p:ext uri="{BB962C8B-B14F-4D97-AF65-F5344CB8AC3E}">
        <p14:creationId xmlns:p14="http://schemas.microsoft.com/office/powerpoint/2010/main" val="321453514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ppt_x"/>
                                          </p:val>
                                        </p:tav>
                                        <p:tav tm="100000">
                                          <p:val>
                                            <p:strVal val="#ppt_x"/>
                                          </p:val>
                                        </p:tav>
                                      </p:tavLst>
                                    </p:anim>
                                    <p:anim calcmode="lin" valueType="num">
                                      <p:cBhvr additive="base">
                                        <p:cTn id="2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7"/>
                                        </p:tgtEl>
                                        <p:attrNameLst>
                                          <p:attrName>style.visibility</p:attrName>
                                        </p:attrNameLst>
                                      </p:cBhvr>
                                      <p:to>
                                        <p:strVal val="visible"/>
                                      </p:to>
                                    </p:set>
                                    <p:anim calcmode="lin" valueType="num">
                                      <p:cBhvr additive="base">
                                        <p:cTn id="27" dur="500" fill="hold"/>
                                        <p:tgtEl>
                                          <p:spTgt spid="37"/>
                                        </p:tgtEl>
                                        <p:attrNameLst>
                                          <p:attrName>ppt_x</p:attrName>
                                        </p:attrNameLst>
                                      </p:cBhvr>
                                      <p:tavLst>
                                        <p:tav tm="0">
                                          <p:val>
                                            <p:strVal val="#ppt_x"/>
                                          </p:val>
                                        </p:tav>
                                        <p:tav tm="100000">
                                          <p:val>
                                            <p:strVal val="#ppt_x"/>
                                          </p:val>
                                        </p:tav>
                                      </p:tavLst>
                                    </p:anim>
                                    <p:anim calcmode="lin" valueType="num">
                                      <p:cBhvr additive="base">
                                        <p:cTn id="28"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7" grpId="0"/>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38362" y="326598"/>
            <a:ext cx="4017047" cy="461665"/>
          </a:xfrm>
          <a:prstGeom prst="rect">
            <a:avLst/>
          </a:prstGeom>
          <a:noFill/>
        </p:spPr>
        <p:txBody>
          <a:bodyPr wrap="square" rtlCol="0">
            <a:spAutoFit/>
          </a:bodyPr>
          <a:lstStyle/>
          <a:p>
            <a:pPr algn="ct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4.2.2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中断驱动方式</a:t>
            </a:r>
            <a:endParaRPr lang="en-US" altLang="zh-CN" sz="2400" b="1" dirty="0">
              <a:latin typeface="微软雅黑" panose="020B0503020204020204" pitchFamily="34" charset="-122"/>
              <a:ea typeface="微软雅黑" panose="020B0503020204020204" pitchFamily="34" charset="-122"/>
            </a:endParaRPr>
          </a:p>
        </p:txBody>
      </p:sp>
      <p:sp>
        <p:nvSpPr>
          <p:cNvPr id="37" name="Text Box 11"/>
          <p:cNvSpPr txBox="1">
            <a:spLocks noChangeArrowheads="1"/>
          </p:cNvSpPr>
          <p:nvPr/>
        </p:nvSpPr>
        <p:spPr bwMode="auto">
          <a:xfrm>
            <a:off x="601975" y="5512530"/>
            <a:ext cx="8250382" cy="771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lgn="just">
              <a:lnSpc>
                <a:spcPct val="110000"/>
              </a:lnSpc>
              <a:spcBef>
                <a:spcPct val="50000"/>
              </a:spcBef>
              <a:buNone/>
            </a:pPr>
            <a:r>
              <a:rPr lang="zh-CN" altLang="en-US" sz="2000" dirty="0"/>
              <a:t>引入中断机构是</a:t>
            </a:r>
            <a:r>
              <a:rPr lang="zh-CN" altLang="en-US" sz="2000" dirty="0">
                <a:solidFill>
                  <a:srgbClr val="FF0000"/>
                </a:solidFill>
              </a:rPr>
              <a:t>为了消除设备驱动程序不断地轮询控制器状态寄存器的开销</a:t>
            </a:r>
            <a:r>
              <a:rPr lang="zh-CN" altLang="en-US" sz="2000" dirty="0"/>
              <a:t>，当</a:t>
            </a:r>
            <a:r>
              <a:rPr lang="en-US" altLang="zh-CN" sz="2000" dirty="0"/>
              <a:t>I/O</a:t>
            </a:r>
            <a:r>
              <a:rPr lang="zh-CN" altLang="en-US" sz="2000" dirty="0"/>
              <a:t>操作结束后，由设备控制器</a:t>
            </a:r>
            <a:r>
              <a:rPr lang="zh-CN" altLang="en-US" sz="2000" dirty="0">
                <a:solidFill>
                  <a:srgbClr val="FF0000"/>
                </a:solidFill>
              </a:rPr>
              <a:t>“自动地”通知</a:t>
            </a:r>
            <a:r>
              <a:rPr lang="zh-CN" altLang="en-US" sz="2000" dirty="0"/>
              <a:t>设备驱动程序。</a:t>
            </a:r>
            <a:endParaRPr lang="zh-CN" altLang="en-US" sz="2000" dirty="0">
              <a:latin typeface="Times New Roman" panose="02020603050405020304" pitchFamily="18" charset="0"/>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4</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839192" y="969741"/>
            <a:ext cx="7013166" cy="769441"/>
          </a:xfrm>
          <a:prstGeom prst="rect">
            <a:avLst/>
          </a:prstGeom>
          <a:noFill/>
        </p:spPr>
        <p:txBody>
          <a:bodyPr wrap="square" rtlCol="0">
            <a:spAutoFit/>
          </a:bodyPr>
          <a:lstStyle/>
          <a:p>
            <a:pPr algn="just">
              <a:lnSpc>
                <a:spcPct val="110000"/>
              </a:lnSpc>
              <a:spcBef>
                <a:spcPct val="50000"/>
              </a:spcBef>
            </a:pPr>
            <a:r>
              <a:rPr lang="zh-CN" altLang="en-US" sz="2000" b="1" dirty="0">
                <a:latin typeface="Tahoma" panose="020B0604030504040204" pitchFamily="34" charset="0"/>
                <a:ea typeface="宋体" panose="02010600030101010101" pitchFamily="2" charset="-122"/>
              </a:rPr>
              <a:t>使用中断机制的系统中，由硬盘读入到内存的请求执行步骤示例见图</a:t>
            </a:r>
            <a:r>
              <a:rPr lang="en-US" altLang="zh-CN" sz="2000" b="1" dirty="0">
                <a:latin typeface="Tahoma" panose="020B0604030504040204" pitchFamily="34" charset="0"/>
                <a:ea typeface="宋体" panose="02010600030101010101" pitchFamily="2" charset="-122"/>
              </a:rPr>
              <a:t>4.4</a:t>
            </a:r>
            <a:r>
              <a:rPr lang="zh-CN" altLang="en-US" sz="2000" b="1" dirty="0" smtClean="0">
                <a:latin typeface="Tahoma" panose="020B0604030504040204" pitchFamily="34" charset="0"/>
                <a:ea typeface="宋体" panose="02010600030101010101" pitchFamily="2" charset="-122"/>
              </a:rPr>
              <a:t>。     </a:t>
            </a:r>
            <a:endParaRPr lang="zh-CN" altLang="en-US" sz="2000" b="1" dirty="0">
              <a:latin typeface="Tahoma" panose="020B0604030504040204" pitchFamily="34" charset="0"/>
              <a:ea typeface="宋体" panose="02010600030101010101" pitchFamily="2" charset="-122"/>
            </a:endParaRPr>
          </a:p>
        </p:txBody>
      </p:sp>
      <p:pic>
        <p:nvPicPr>
          <p:cNvPr id="11" name="图片 6"/>
          <p:cNvPicPr>
            <a:picLocks noChangeAspect="1" noChangeArrowheads="1"/>
          </p:cNvPicPr>
          <p:nvPr/>
        </p:nvPicPr>
        <p:blipFill>
          <a:blip r:embed="rId2">
            <a:extLst>
              <a:ext uri="{28A0092B-C50C-407E-A947-70E740481C1C}">
                <a14:useLocalDpi xmlns:a14="http://schemas.microsoft.com/office/drawing/2010/main" val="0"/>
              </a:ext>
            </a:extLst>
          </a:blip>
          <a:srcRect b="4195"/>
          <a:stretch>
            <a:fillRect/>
          </a:stretch>
        </p:blipFill>
        <p:spPr bwMode="auto">
          <a:xfrm>
            <a:off x="2020571" y="1628362"/>
            <a:ext cx="5033848" cy="3884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8624391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7"/>
                                        </p:tgtEl>
                                        <p:attrNameLst>
                                          <p:attrName>style.visibility</p:attrName>
                                        </p:attrNameLst>
                                      </p:cBhvr>
                                      <p:to>
                                        <p:strVal val="visible"/>
                                      </p:to>
                                    </p:set>
                                    <p:anim calcmode="lin" valueType="num">
                                      <p:cBhvr additive="base">
                                        <p:cTn id="27" dur="500" fill="hold"/>
                                        <p:tgtEl>
                                          <p:spTgt spid="37"/>
                                        </p:tgtEl>
                                        <p:attrNameLst>
                                          <p:attrName>ppt_x</p:attrName>
                                        </p:attrNameLst>
                                      </p:cBhvr>
                                      <p:tavLst>
                                        <p:tav tm="0">
                                          <p:val>
                                            <p:strVal val="#ppt_x"/>
                                          </p:val>
                                        </p:tav>
                                        <p:tav tm="100000">
                                          <p:val>
                                            <p:strVal val="#ppt_x"/>
                                          </p:val>
                                        </p:tav>
                                      </p:tavLst>
                                    </p:anim>
                                    <p:anim calcmode="lin" valueType="num">
                                      <p:cBhvr additive="base">
                                        <p:cTn id="28"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7" grpId="0"/>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38362" y="326598"/>
            <a:ext cx="4017047" cy="461665"/>
          </a:xfrm>
          <a:prstGeom prst="rect">
            <a:avLst/>
          </a:prstGeom>
          <a:noFill/>
        </p:spPr>
        <p:txBody>
          <a:bodyPr wrap="square" rtlCol="0">
            <a:spAutoFit/>
          </a:bodyPr>
          <a:lstStyle/>
          <a:p>
            <a:pPr algn="ct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4.2.3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直接内存访问方式</a:t>
            </a:r>
            <a:endParaRPr lang="en-US" altLang="zh-CN" sz="2400" b="1" dirty="0">
              <a:latin typeface="微软雅黑" panose="020B0503020204020204" pitchFamily="34" charset="-122"/>
              <a:ea typeface="微软雅黑" panose="020B0503020204020204" pitchFamily="34"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4</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4394210" y="1493843"/>
            <a:ext cx="3886646" cy="3884140"/>
          </a:xfrm>
          <a:prstGeom prst="rect">
            <a:avLst/>
          </a:prstGeom>
          <a:noFill/>
        </p:spPr>
        <p:txBody>
          <a:bodyPr wrap="square" rtlCol="0">
            <a:spAutoFit/>
          </a:bodyPr>
          <a:lstStyle/>
          <a:p>
            <a:pPr algn="just">
              <a:lnSpc>
                <a:spcPct val="110000"/>
              </a:lnSpc>
              <a:spcBef>
                <a:spcPct val="50000"/>
              </a:spcBef>
            </a:pPr>
            <a:r>
              <a:rPr lang="zh-CN" altLang="en-US" sz="2800" b="1" dirty="0">
                <a:latin typeface="Tahoma" panose="020B0604030504040204" pitchFamily="34" charset="0"/>
                <a:ea typeface="宋体" panose="02010600030101010101" pitchFamily="2" charset="-122"/>
              </a:rPr>
              <a:t>目前个人计算机块设备传输系统中，都普遍采用了</a:t>
            </a:r>
            <a:r>
              <a:rPr lang="en-US" altLang="zh-CN" sz="2800" b="1" dirty="0">
                <a:latin typeface="Tahoma" panose="020B0604030504040204" pitchFamily="34" charset="0"/>
                <a:ea typeface="宋体" panose="02010600030101010101" pitchFamily="2" charset="-122"/>
              </a:rPr>
              <a:t>DMA</a:t>
            </a:r>
            <a:r>
              <a:rPr lang="zh-CN" altLang="en-US" sz="2800" b="1" dirty="0">
                <a:latin typeface="Tahoma" panose="020B0604030504040204" pitchFamily="34" charset="0"/>
                <a:ea typeface="宋体" panose="02010600030101010101" pitchFamily="2" charset="-122"/>
              </a:rPr>
              <a:t>（</a:t>
            </a:r>
            <a:r>
              <a:rPr lang="en-US" altLang="zh-CN" sz="2800" b="1" dirty="0">
                <a:latin typeface="Tahoma" panose="020B0604030504040204" pitchFamily="34" charset="0"/>
                <a:ea typeface="宋体" panose="02010600030101010101" pitchFamily="2" charset="-122"/>
              </a:rPr>
              <a:t>Direct Memory Access) </a:t>
            </a:r>
            <a:r>
              <a:rPr lang="zh-CN" altLang="en-US" sz="2800" b="1" dirty="0">
                <a:latin typeface="Tahoma" panose="020B0604030504040204" pitchFamily="34" charset="0"/>
                <a:ea typeface="宋体" panose="02010600030101010101" pitchFamily="2" charset="-122"/>
              </a:rPr>
              <a:t>直接内存存取方式，通过</a:t>
            </a:r>
            <a:r>
              <a:rPr lang="en-US" altLang="zh-CN" sz="2800" b="1" dirty="0">
                <a:solidFill>
                  <a:srgbClr val="FF0000"/>
                </a:solidFill>
                <a:latin typeface="Tahoma" panose="020B0604030504040204" pitchFamily="34" charset="0"/>
                <a:ea typeface="宋体" panose="02010600030101010101" pitchFamily="2" charset="-122"/>
              </a:rPr>
              <a:t>DMA</a:t>
            </a:r>
            <a:r>
              <a:rPr lang="zh-CN" altLang="en-US" sz="2800" b="1" dirty="0">
                <a:solidFill>
                  <a:srgbClr val="FF0000"/>
                </a:solidFill>
                <a:latin typeface="Tahoma" panose="020B0604030504040204" pitchFamily="34" charset="0"/>
                <a:ea typeface="宋体" panose="02010600030101010101" pitchFamily="2" charset="-122"/>
              </a:rPr>
              <a:t>控制器</a:t>
            </a:r>
            <a:r>
              <a:rPr lang="en-US" altLang="zh-CN" sz="2800" b="1" dirty="0">
                <a:solidFill>
                  <a:srgbClr val="FF0000"/>
                </a:solidFill>
                <a:latin typeface="Tahoma" panose="020B0604030504040204" pitchFamily="34" charset="0"/>
                <a:ea typeface="宋体" panose="02010600030101010101" pitchFamily="2" charset="-122"/>
              </a:rPr>
              <a:t>DMAC</a:t>
            </a:r>
            <a:r>
              <a:rPr lang="zh-CN" altLang="en-US" sz="2800" b="1" dirty="0">
                <a:solidFill>
                  <a:srgbClr val="FF0000"/>
                </a:solidFill>
                <a:latin typeface="Tahoma" panose="020B0604030504040204" pitchFamily="34" charset="0"/>
                <a:ea typeface="宋体" panose="02010600030101010101" pitchFamily="2" charset="-122"/>
              </a:rPr>
              <a:t>控制从内存向设备输入输出</a:t>
            </a:r>
            <a:r>
              <a:rPr lang="en-US" altLang="zh-CN" sz="2800" b="1" dirty="0">
                <a:latin typeface="Tahoma" panose="020B0604030504040204" pitchFamily="34" charset="0"/>
                <a:ea typeface="宋体" panose="02010600030101010101" pitchFamily="2" charset="-122"/>
              </a:rPr>
              <a:t>,</a:t>
            </a:r>
            <a:r>
              <a:rPr lang="zh-CN" altLang="en-US" sz="2800" b="1" dirty="0">
                <a:latin typeface="Tahoma" panose="020B0604030504040204" pitchFamily="34" charset="0"/>
                <a:ea typeface="宋体" panose="02010600030101010101" pitchFamily="2" charset="-122"/>
              </a:rPr>
              <a:t>其原理如图</a:t>
            </a:r>
            <a:r>
              <a:rPr lang="en-US" altLang="zh-CN" sz="2800" b="1" dirty="0">
                <a:latin typeface="Tahoma" panose="020B0604030504040204" pitchFamily="34" charset="0"/>
                <a:ea typeface="宋体" panose="02010600030101010101" pitchFamily="2" charset="-122"/>
              </a:rPr>
              <a:t>4.5</a:t>
            </a:r>
            <a:r>
              <a:rPr lang="zh-CN" altLang="en-US" sz="2800" b="1" dirty="0">
                <a:latin typeface="Tahoma" panose="020B0604030504040204" pitchFamily="34" charset="0"/>
                <a:ea typeface="宋体" panose="02010600030101010101" pitchFamily="2" charset="-122"/>
              </a:rPr>
              <a:t>所示。     </a:t>
            </a:r>
          </a:p>
        </p:txBody>
      </p:sp>
      <p:pic>
        <p:nvPicPr>
          <p:cNvPr id="11" name="图片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428" y="1713639"/>
            <a:ext cx="2585710" cy="31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745433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1000"/>
                                        <p:tgtEl>
                                          <p:spTgt spid="11"/>
                                        </p:tgtEl>
                                      </p:cBhvr>
                                    </p:animEffect>
                                    <p:anim calcmode="lin" valueType="num">
                                      <p:cBhvr>
                                        <p:cTn id="16" dur="1000" fill="hold"/>
                                        <p:tgtEl>
                                          <p:spTgt spid="11"/>
                                        </p:tgtEl>
                                        <p:attrNameLst>
                                          <p:attrName>ppt_x</p:attrName>
                                        </p:attrNameLst>
                                      </p:cBhvr>
                                      <p:tavLst>
                                        <p:tav tm="0">
                                          <p:val>
                                            <p:strVal val="#ppt_x"/>
                                          </p:val>
                                        </p:tav>
                                        <p:tav tm="100000">
                                          <p:val>
                                            <p:strVal val="#ppt_x"/>
                                          </p:val>
                                        </p:tav>
                                      </p:tavLst>
                                    </p:anim>
                                    <p:anim calcmode="lin" valueType="num">
                                      <p:cBhvr>
                                        <p:cTn id="17"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fill="hold"/>
                                        <p:tgtEl>
                                          <p:spTgt spid="3"/>
                                        </p:tgtEl>
                                        <p:attrNameLst>
                                          <p:attrName>ppt_x</p:attrName>
                                        </p:attrNameLst>
                                      </p:cBhvr>
                                      <p:tavLst>
                                        <p:tav tm="0">
                                          <p:val>
                                            <p:strVal val="#ppt_x"/>
                                          </p:val>
                                        </p:tav>
                                        <p:tav tm="100000">
                                          <p:val>
                                            <p:strVal val="#ppt_x"/>
                                          </p:val>
                                        </p:tav>
                                      </p:tavLst>
                                    </p:anim>
                                    <p:anim calcmode="lin" valueType="num">
                                      <p:cBhvr additive="base">
                                        <p:cTn id="2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38362" y="326598"/>
            <a:ext cx="6776938"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4.2.3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直接内存访问方式</a:t>
            </a:r>
            <a:endParaRPr lang="en-US" altLang="zh-CN" sz="2400" b="1" dirty="0">
              <a:latin typeface="微软雅黑" panose="020B0503020204020204" pitchFamily="34" charset="-122"/>
              <a:ea typeface="微软雅黑" panose="020B0503020204020204" pitchFamily="34"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4</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416431" y="1511837"/>
            <a:ext cx="7274517" cy="1040285"/>
          </a:xfrm>
          <a:prstGeom prst="rect">
            <a:avLst/>
          </a:prstGeom>
          <a:noFill/>
        </p:spPr>
        <p:txBody>
          <a:bodyPr wrap="square" rtlCol="0">
            <a:spAutoFit/>
          </a:bodyPr>
          <a:lstStyle/>
          <a:p>
            <a:pPr algn="just">
              <a:lnSpc>
                <a:spcPct val="110000"/>
              </a:lnSpc>
              <a:spcBef>
                <a:spcPct val="50000"/>
              </a:spcBef>
            </a:pPr>
            <a:r>
              <a:rPr lang="zh-CN" altLang="en-US" sz="2800" b="1" dirty="0" smtClean="0">
                <a:latin typeface="Tahoma" panose="020B0604030504040204" pitchFamily="34" charset="0"/>
                <a:ea typeface="宋体" panose="02010600030101010101" pitchFamily="2" charset="-122"/>
              </a:rPr>
              <a:t>（</a:t>
            </a:r>
            <a:r>
              <a:rPr lang="en-US" altLang="zh-CN" sz="2800" b="1" dirty="0" smtClean="0">
                <a:latin typeface="Tahoma" panose="020B0604030504040204" pitchFamily="34" charset="0"/>
                <a:ea typeface="宋体" panose="02010600030101010101" pitchFamily="2" charset="-122"/>
              </a:rPr>
              <a:t>1</a:t>
            </a:r>
            <a:r>
              <a:rPr lang="zh-CN" altLang="en-US" sz="2800" b="1" dirty="0" smtClean="0">
                <a:latin typeface="Tahoma" panose="020B0604030504040204" pitchFamily="34" charset="0"/>
                <a:ea typeface="宋体" panose="02010600030101010101" pitchFamily="2" charset="-122"/>
              </a:rPr>
              <a:t>）数据</a:t>
            </a:r>
            <a:r>
              <a:rPr lang="zh-CN" altLang="en-US" sz="2800" b="1" dirty="0">
                <a:latin typeface="Tahoma" panose="020B0604030504040204" pitchFamily="34" charset="0"/>
                <a:ea typeface="宋体" panose="02010600030101010101" pitchFamily="2" charset="-122"/>
              </a:rPr>
              <a:t>传输的基本单位是</a:t>
            </a:r>
            <a:r>
              <a:rPr lang="zh-CN" altLang="en-US" sz="2800" b="1" dirty="0">
                <a:solidFill>
                  <a:srgbClr val="FF0000"/>
                </a:solidFill>
                <a:latin typeface="Tahoma" panose="020B0604030504040204" pitchFamily="34" charset="0"/>
                <a:ea typeface="宋体" panose="02010600030101010101" pitchFamily="2" charset="-122"/>
              </a:rPr>
              <a:t>数据块</a:t>
            </a:r>
            <a:r>
              <a:rPr lang="zh-CN" altLang="en-US" sz="2800" b="1" dirty="0">
                <a:latin typeface="Tahoma" panose="020B0604030504040204" pitchFamily="34" charset="0"/>
                <a:ea typeface="宋体" panose="02010600030101010101" pitchFamily="2" charset="-122"/>
              </a:rPr>
              <a:t>，即每次传送至少一个数据块</a:t>
            </a:r>
            <a:r>
              <a:rPr lang="zh-CN" altLang="en-US" sz="2800" b="1" dirty="0" smtClean="0">
                <a:latin typeface="Tahoma" panose="020B0604030504040204" pitchFamily="34" charset="0"/>
                <a:ea typeface="宋体" panose="02010600030101010101" pitchFamily="2" charset="-122"/>
              </a:rPr>
              <a:t>。</a:t>
            </a:r>
            <a:endParaRPr lang="en-US" altLang="zh-CN" sz="2800" b="1" dirty="0">
              <a:latin typeface="Tahoma" panose="020B0604030504040204" pitchFamily="34" charset="0"/>
              <a:ea typeface="宋体" panose="02010600030101010101" pitchFamily="2" charset="-122"/>
            </a:endParaRPr>
          </a:p>
        </p:txBody>
      </p:sp>
      <p:sp>
        <p:nvSpPr>
          <p:cNvPr id="2" name="文本框 1"/>
          <p:cNvSpPr txBox="1"/>
          <p:nvPr/>
        </p:nvSpPr>
        <p:spPr>
          <a:xfrm>
            <a:off x="402756" y="1631374"/>
            <a:ext cx="615553" cy="4727862"/>
          </a:xfrm>
          <a:prstGeom prst="rect">
            <a:avLst/>
          </a:prstGeom>
          <a:noFill/>
        </p:spPr>
        <p:txBody>
          <a:bodyPr vert="eaVert" wrap="square" rtlCol="0">
            <a:spAutoFit/>
          </a:bodyPr>
          <a:lstStyle/>
          <a:p>
            <a:r>
              <a:rPr lang="zh-CN" altLang="en-US" sz="2800" b="1" dirty="0" smtClean="0">
                <a:solidFill>
                  <a:srgbClr val="FF0000"/>
                </a:solidFill>
                <a:latin typeface="Tahoma" panose="020B0604030504040204" pitchFamily="34" charset="0"/>
                <a:ea typeface="宋体" panose="02010600030101010101" pitchFamily="2" charset="-122"/>
              </a:rPr>
              <a:t>直接内存访问方式的三</a:t>
            </a:r>
            <a:r>
              <a:rPr lang="zh-CN" altLang="en-US" sz="2800" b="1" dirty="0">
                <a:solidFill>
                  <a:srgbClr val="FF0000"/>
                </a:solidFill>
                <a:latin typeface="Tahoma" panose="020B0604030504040204" pitchFamily="34" charset="0"/>
                <a:ea typeface="宋体" panose="02010600030101010101" pitchFamily="2" charset="-122"/>
              </a:rPr>
              <a:t>个特点</a:t>
            </a:r>
          </a:p>
        </p:txBody>
      </p:sp>
      <p:sp>
        <p:nvSpPr>
          <p:cNvPr id="12" name="文本框 11"/>
          <p:cNvSpPr txBox="1"/>
          <p:nvPr/>
        </p:nvSpPr>
        <p:spPr>
          <a:xfrm>
            <a:off x="1359382" y="2996673"/>
            <a:ext cx="7274517" cy="1040285"/>
          </a:xfrm>
          <a:prstGeom prst="rect">
            <a:avLst/>
          </a:prstGeom>
          <a:noFill/>
        </p:spPr>
        <p:txBody>
          <a:bodyPr wrap="square" rtlCol="0">
            <a:spAutoFit/>
          </a:bodyPr>
          <a:lstStyle/>
          <a:p>
            <a:pPr algn="just">
              <a:lnSpc>
                <a:spcPct val="110000"/>
              </a:lnSpc>
              <a:spcBef>
                <a:spcPct val="50000"/>
              </a:spcBef>
            </a:pPr>
            <a:r>
              <a:rPr lang="zh-CN" altLang="en-US" sz="2800" b="1" dirty="0" smtClean="0">
                <a:latin typeface="Tahoma" panose="020B0604030504040204" pitchFamily="34" charset="0"/>
                <a:ea typeface="宋体" panose="02010600030101010101" pitchFamily="2" charset="-122"/>
              </a:rPr>
              <a:t>（</a:t>
            </a:r>
            <a:r>
              <a:rPr lang="en-US" altLang="zh-CN" sz="2800" b="1" dirty="0" smtClean="0">
                <a:latin typeface="Tahoma" panose="020B0604030504040204" pitchFamily="34" charset="0"/>
                <a:ea typeface="宋体" panose="02010600030101010101" pitchFamily="2" charset="-122"/>
              </a:rPr>
              <a:t>2</a:t>
            </a:r>
            <a:r>
              <a:rPr lang="zh-CN" altLang="en-US" sz="2800" b="1" dirty="0" smtClean="0">
                <a:latin typeface="Tahoma" panose="020B0604030504040204" pitchFamily="34" charset="0"/>
                <a:ea typeface="宋体" panose="02010600030101010101" pitchFamily="2" charset="-122"/>
              </a:rPr>
              <a:t>）所</a:t>
            </a:r>
            <a:r>
              <a:rPr lang="zh-CN" altLang="en-US" sz="2800" b="1" dirty="0">
                <a:latin typeface="Tahoma" panose="020B0604030504040204" pitchFamily="34" charset="0"/>
                <a:ea typeface="宋体" panose="02010600030101010101" pitchFamily="2" charset="-122"/>
              </a:rPr>
              <a:t>传送的数据是</a:t>
            </a:r>
            <a:r>
              <a:rPr lang="zh-CN" altLang="en-US" sz="2800" b="1" dirty="0">
                <a:solidFill>
                  <a:srgbClr val="FF0000"/>
                </a:solidFill>
                <a:latin typeface="Tahoma" panose="020B0604030504040204" pitchFamily="34" charset="0"/>
                <a:ea typeface="宋体" panose="02010600030101010101" pitchFamily="2" charset="-122"/>
              </a:rPr>
              <a:t>从设备直接送入内存，或者直接读出内存</a:t>
            </a:r>
            <a:r>
              <a:rPr lang="zh-CN" altLang="en-US" sz="2800" b="1" dirty="0">
                <a:latin typeface="Tahoma" panose="020B0604030504040204" pitchFamily="34" charset="0"/>
                <a:ea typeface="宋体" panose="02010600030101010101" pitchFamily="2" charset="-122"/>
              </a:rPr>
              <a:t>的</a:t>
            </a:r>
            <a:r>
              <a:rPr lang="zh-CN" altLang="en-US" sz="2800" b="1" dirty="0" smtClean="0">
                <a:latin typeface="Tahoma" panose="020B0604030504040204" pitchFamily="34" charset="0"/>
                <a:ea typeface="宋体" panose="02010600030101010101" pitchFamily="2" charset="-122"/>
              </a:rPr>
              <a:t>。</a:t>
            </a:r>
            <a:endParaRPr lang="en-US" altLang="zh-CN" sz="2800" b="1" dirty="0">
              <a:latin typeface="Tahoma" panose="020B0604030504040204" pitchFamily="34" charset="0"/>
              <a:ea typeface="宋体" panose="02010600030101010101" pitchFamily="2" charset="-122"/>
            </a:endParaRPr>
          </a:p>
        </p:txBody>
      </p:sp>
      <p:sp>
        <p:nvSpPr>
          <p:cNvPr id="13" name="文本框 12"/>
          <p:cNvSpPr txBox="1"/>
          <p:nvPr/>
        </p:nvSpPr>
        <p:spPr>
          <a:xfrm>
            <a:off x="1338362" y="4302466"/>
            <a:ext cx="7274517" cy="1988237"/>
          </a:xfrm>
          <a:prstGeom prst="rect">
            <a:avLst/>
          </a:prstGeom>
          <a:noFill/>
        </p:spPr>
        <p:txBody>
          <a:bodyPr wrap="square" rtlCol="0">
            <a:spAutoFit/>
          </a:bodyPr>
          <a:lstStyle/>
          <a:p>
            <a:pPr algn="just">
              <a:lnSpc>
                <a:spcPct val="110000"/>
              </a:lnSpc>
              <a:spcBef>
                <a:spcPct val="50000"/>
              </a:spcBef>
            </a:pPr>
            <a:r>
              <a:rPr lang="zh-CN" altLang="en-US" sz="2800" b="1" dirty="0" smtClean="0">
                <a:latin typeface="Tahoma" panose="020B0604030504040204" pitchFamily="34" charset="0"/>
                <a:ea typeface="宋体" panose="02010600030101010101" pitchFamily="2" charset="-122"/>
              </a:rPr>
              <a:t>（</a:t>
            </a:r>
            <a:r>
              <a:rPr lang="en-US" altLang="zh-CN" sz="2800" b="1" dirty="0" smtClean="0">
                <a:latin typeface="Tahoma" panose="020B0604030504040204" pitchFamily="34" charset="0"/>
                <a:ea typeface="宋体" panose="02010600030101010101" pitchFamily="2" charset="-122"/>
              </a:rPr>
              <a:t>3</a:t>
            </a:r>
            <a:r>
              <a:rPr lang="zh-CN" altLang="en-US" sz="2800" b="1" dirty="0" smtClean="0">
                <a:latin typeface="Tahoma" panose="020B0604030504040204" pitchFamily="34" charset="0"/>
                <a:ea typeface="宋体" panose="02010600030101010101" pitchFamily="2" charset="-122"/>
              </a:rPr>
              <a:t>）在</a:t>
            </a:r>
            <a:r>
              <a:rPr lang="zh-CN" altLang="en-US" sz="2800" b="1" dirty="0">
                <a:latin typeface="Tahoma" panose="020B0604030504040204" pitchFamily="34" charset="0"/>
                <a:ea typeface="宋体" panose="02010600030101010101" pitchFamily="2" charset="-122"/>
              </a:rPr>
              <a:t>传输时</a:t>
            </a:r>
            <a:r>
              <a:rPr lang="en-US" altLang="zh-CN" sz="2800" b="1" dirty="0">
                <a:solidFill>
                  <a:srgbClr val="FF0000"/>
                </a:solidFill>
                <a:latin typeface="Tahoma" panose="020B0604030504040204" pitchFamily="34" charset="0"/>
                <a:ea typeface="宋体" panose="02010600030101010101" pitchFamily="2" charset="-122"/>
              </a:rPr>
              <a:t>CPU</a:t>
            </a:r>
            <a:r>
              <a:rPr lang="zh-CN" altLang="en-US" sz="2800" b="1" dirty="0">
                <a:solidFill>
                  <a:srgbClr val="FF0000"/>
                </a:solidFill>
                <a:latin typeface="Tahoma" panose="020B0604030504040204" pitchFamily="34" charset="0"/>
                <a:ea typeface="宋体" panose="02010600030101010101" pitchFamily="2" charset="-122"/>
              </a:rPr>
              <a:t>参与更少</a:t>
            </a:r>
            <a:r>
              <a:rPr lang="zh-CN" altLang="en-US" sz="2800" b="1" dirty="0">
                <a:latin typeface="Tahoma" panose="020B0604030504040204" pitchFamily="34" charset="0"/>
                <a:ea typeface="宋体" panose="02010600030101010101" pitchFamily="2" charset="-122"/>
              </a:rPr>
              <a:t>，仅在传送一个或多个数据块的开始和结束时，才需</a:t>
            </a:r>
            <a:r>
              <a:rPr lang="en-US" altLang="zh-CN" sz="2800" b="1" dirty="0">
                <a:latin typeface="Tahoma" panose="020B0604030504040204" pitchFamily="34" charset="0"/>
                <a:ea typeface="宋体" panose="02010600030101010101" pitchFamily="2" charset="-122"/>
              </a:rPr>
              <a:t>CPU</a:t>
            </a:r>
            <a:r>
              <a:rPr lang="zh-CN" altLang="en-US" sz="2800" b="1" dirty="0">
                <a:latin typeface="Tahoma" panose="020B0604030504040204" pitchFamily="34" charset="0"/>
                <a:ea typeface="宋体" panose="02010600030101010101" pitchFamily="2" charset="-122"/>
              </a:rPr>
              <a:t>干预，整块数据的传送是在控制器的控制下完成的</a:t>
            </a:r>
            <a:r>
              <a:rPr lang="zh-CN" altLang="en-US" sz="2800" b="1" dirty="0" smtClean="0">
                <a:latin typeface="Tahoma" panose="020B0604030504040204" pitchFamily="34" charset="0"/>
                <a:ea typeface="宋体" panose="02010600030101010101" pitchFamily="2" charset="-122"/>
              </a:rPr>
              <a:t>。</a:t>
            </a:r>
            <a:endParaRPr lang="en-US" altLang="zh-CN" sz="2800" b="1" dirty="0">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386643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1000"/>
                                        <p:tgtEl>
                                          <p:spTgt spid="2"/>
                                        </p:tgtEl>
                                      </p:cBhvr>
                                    </p:animEffect>
                                    <p:anim calcmode="lin" valueType="num">
                                      <p:cBhvr>
                                        <p:cTn id="16" dur="1000" fill="hold"/>
                                        <p:tgtEl>
                                          <p:spTgt spid="2"/>
                                        </p:tgtEl>
                                        <p:attrNameLst>
                                          <p:attrName>ppt_x</p:attrName>
                                        </p:attrNameLst>
                                      </p:cBhvr>
                                      <p:tavLst>
                                        <p:tav tm="0">
                                          <p:val>
                                            <p:strVal val="#ppt_x"/>
                                          </p:val>
                                        </p:tav>
                                        <p:tav tm="100000">
                                          <p:val>
                                            <p:strVal val="#ppt_x"/>
                                          </p:val>
                                        </p:tav>
                                      </p:tavLst>
                                    </p:anim>
                                    <p:anim calcmode="lin" valueType="num">
                                      <p:cBhvr>
                                        <p:cTn id="17"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fill="hold"/>
                                        <p:tgtEl>
                                          <p:spTgt spid="3"/>
                                        </p:tgtEl>
                                        <p:attrNameLst>
                                          <p:attrName>ppt_x</p:attrName>
                                        </p:attrNameLst>
                                      </p:cBhvr>
                                      <p:tavLst>
                                        <p:tav tm="0">
                                          <p:val>
                                            <p:strVal val="#ppt_x"/>
                                          </p:val>
                                        </p:tav>
                                        <p:tav tm="100000">
                                          <p:val>
                                            <p:strVal val="#ppt_x"/>
                                          </p:val>
                                        </p:tav>
                                      </p:tavLst>
                                    </p:anim>
                                    <p:anim calcmode="lin" valueType="num">
                                      <p:cBhvr additive="base">
                                        <p:cTn id="2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500" fill="hold"/>
                                        <p:tgtEl>
                                          <p:spTgt spid="12"/>
                                        </p:tgtEl>
                                        <p:attrNameLst>
                                          <p:attrName>ppt_x</p:attrName>
                                        </p:attrNameLst>
                                      </p:cBhvr>
                                      <p:tavLst>
                                        <p:tav tm="0">
                                          <p:val>
                                            <p:strVal val="#ppt_x"/>
                                          </p:val>
                                        </p:tav>
                                        <p:tav tm="100000">
                                          <p:val>
                                            <p:strVal val="#ppt_x"/>
                                          </p:val>
                                        </p:tav>
                                      </p:tavLst>
                                    </p:anim>
                                    <p:anim calcmode="lin" valueType="num">
                                      <p:cBhvr additive="base">
                                        <p:cTn id="29"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anim calcmode="lin" valueType="num">
                                      <p:cBhvr additive="base">
                                        <p:cTn id="34" dur="500" fill="hold"/>
                                        <p:tgtEl>
                                          <p:spTgt spid="13"/>
                                        </p:tgtEl>
                                        <p:attrNameLst>
                                          <p:attrName>ppt_x</p:attrName>
                                        </p:attrNameLst>
                                      </p:cBhvr>
                                      <p:tavLst>
                                        <p:tav tm="0">
                                          <p:val>
                                            <p:strVal val="#ppt_x"/>
                                          </p:val>
                                        </p:tav>
                                        <p:tav tm="100000">
                                          <p:val>
                                            <p:strVal val="#ppt_x"/>
                                          </p:val>
                                        </p:tav>
                                      </p:tavLst>
                                    </p:anim>
                                    <p:anim calcmode="lin" valueType="num">
                                      <p:cBhvr additive="base">
                                        <p:cTn id="35"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p:bldP spid="2" grpId="0"/>
      <p:bldP spid="12"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24000" y="0"/>
            <a:ext cx="12192000" cy="6858000"/>
          </a:xfrm>
          <a:prstGeom prst="rect">
            <a:avLst/>
          </a:prstGeom>
          <a:solidFill>
            <a:srgbClr val="F0F0F0"/>
          </a:solidFill>
        </p:spPr>
      </p:pic>
      <p:grpSp>
        <p:nvGrpSpPr>
          <p:cNvPr id="5" name="组合 4"/>
          <p:cNvGrpSpPr/>
          <p:nvPr/>
        </p:nvGrpSpPr>
        <p:grpSpPr>
          <a:xfrm>
            <a:off x="4572001" y="3522348"/>
            <a:ext cx="196196" cy="878205"/>
            <a:chOff x="2845594" y="695325"/>
            <a:chExt cx="145256" cy="878205"/>
          </a:xfrm>
        </p:grpSpPr>
        <p:sp>
          <p:nvSpPr>
            <p:cNvPr id="6" name="矩形 5"/>
            <p:cNvSpPr/>
            <p:nvPr/>
          </p:nvSpPr>
          <p:spPr>
            <a:xfrm>
              <a:off x="2943225" y="695325"/>
              <a:ext cx="47625" cy="83248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flipH="1">
              <a:off x="2845594" y="695325"/>
              <a:ext cx="145256" cy="4571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flipH="1">
              <a:off x="2845594" y="1527811"/>
              <a:ext cx="145256" cy="4571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flipH="1">
            <a:off x="4365169" y="3522348"/>
            <a:ext cx="200485" cy="878205"/>
            <a:chOff x="2845594" y="695325"/>
            <a:chExt cx="145256" cy="878205"/>
          </a:xfrm>
        </p:grpSpPr>
        <p:sp>
          <p:nvSpPr>
            <p:cNvPr id="10" name="矩形 9"/>
            <p:cNvSpPr/>
            <p:nvPr/>
          </p:nvSpPr>
          <p:spPr>
            <a:xfrm>
              <a:off x="2943225" y="695325"/>
              <a:ext cx="47625" cy="83248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flipH="1">
              <a:off x="2845594" y="695325"/>
              <a:ext cx="145256" cy="4571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flipH="1">
              <a:off x="2845594" y="1527811"/>
              <a:ext cx="145256" cy="4571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rot="1918775">
            <a:off x="3898901" y="1557702"/>
            <a:ext cx="1333500" cy="1333500"/>
            <a:chOff x="5422900" y="1557701"/>
            <a:chExt cx="1333500" cy="1333500"/>
          </a:xfrm>
        </p:grpSpPr>
        <p:sp>
          <p:nvSpPr>
            <p:cNvPr id="16" name="椭圆 15"/>
            <p:cNvSpPr/>
            <p:nvPr/>
          </p:nvSpPr>
          <p:spPr>
            <a:xfrm>
              <a:off x="5422900" y="1557701"/>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5686425" y="1607277"/>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文本框 18"/>
          <p:cNvSpPr txBox="1"/>
          <p:nvPr/>
        </p:nvSpPr>
        <p:spPr>
          <a:xfrm>
            <a:off x="1775623" y="3644267"/>
            <a:ext cx="5580063" cy="646331"/>
          </a:xfrm>
          <a:prstGeom prst="rect">
            <a:avLst/>
          </a:prstGeom>
          <a:noFill/>
        </p:spPr>
        <p:txBody>
          <a:bodyPr wrap="square" rtlCol="0">
            <a:spAutoFit/>
          </a:bodyPr>
          <a:lstStyle/>
          <a:p>
            <a:pPr algn="ctr"/>
            <a:r>
              <a:rPr lang="zh-CN" altLang="en-US" sz="3600" b="1" dirty="0" smtClean="0">
                <a:latin typeface="微软雅黑" panose="020B0503020204020204" pitchFamily="34" charset="-122"/>
                <a:ea typeface="微软雅黑" panose="020B0503020204020204" pitchFamily="34" charset="-122"/>
              </a:rPr>
              <a:t>设备   </a:t>
            </a:r>
            <a:r>
              <a:rPr lang="zh-CN" altLang="en-US" sz="3600" b="1" dirty="0">
                <a:latin typeface="微软雅黑" panose="020B0503020204020204" pitchFamily="34" charset="-122"/>
                <a:ea typeface="微软雅黑" panose="020B0503020204020204" pitchFamily="34" charset="-122"/>
              </a:rPr>
              <a:t>管理</a:t>
            </a:r>
          </a:p>
        </p:txBody>
      </p:sp>
      <p:grpSp>
        <p:nvGrpSpPr>
          <p:cNvPr id="21" name="组合 20"/>
          <p:cNvGrpSpPr/>
          <p:nvPr/>
        </p:nvGrpSpPr>
        <p:grpSpPr>
          <a:xfrm>
            <a:off x="1009632" y="4834310"/>
            <a:ext cx="1648963" cy="1805131"/>
            <a:chOff x="2756532" y="3035825"/>
            <a:chExt cx="1648963" cy="1805132"/>
          </a:xfrm>
          <a:solidFill>
            <a:schemeClr val="bg1"/>
          </a:solidFill>
        </p:grpSpPr>
        <p:cxnSp>
          <p:nvCxnSpPr>
            <p:cNvPr id="22" name="直接连接符 21"/>
            <p:cNvCxnSpPr>
              <a:stCxn id="23" idx="7"/>
              <a:endCxn id="30" idx="3"/>
            </p:cNvCxnSpPr>
            <p:nvPr/>
          </p:nvCxnSpPr>
          <p:spPr>
            <a:xfrm flipV="1">
              <a:off x="3121709" y="3035826"/>
              <a:ext cx="1283786" cy="1439954"/>
            </a:xfrm>
            <a:prstGeom prst="line">
              <a:avLst/>
            </a:prstGeom>
            <a:grpFill/>
            <a:ln>
              <a:solidFill>
                <a:schemeClr val="bg1"/>
              </a:solidFill>
            </a:ln>
            <a:effectLst>
              <a:outerShdw blurRad="406400" sx="200000" sy="200000" algn="ctr" rotWithShape="0">
                <a:srgbClr val="FFFFFF"/>
              </a:outerShdw>
            </a:effectLst>
          </p:spPr>
          <p:style>
            <a:lnRef idx="1">
              <a:schemeClr val="accent1"/>
            </a:lnRef>
            <a:fillRef idx="0">
              <a:schemeClr val="accent1"/>
            </a:fillRef>
            <a:effectRef idx="0">
              <a:schemeClr val="accent1"/>
            </a:effectRef>
            <a:fontRef idx="minor">
              <a:schemeClr val="tx1"/>
            </a:fontRef>
          </p:style>
        </p:cxnSp>
        <p:sp>
          <p:nvSpPr>
            <p:cNvPr id="23" name="椭圆 22"/>
            <p:cNvSpPr/>
            <p:nvPr/>
          </p:nvSpPr>
          <p:spPr>
            <a:xfrm>
              <a:off x="2756532" y="4413126"/>
              <a:ext cx="427831" cy="427831"/>
            </a:xfrm>
            <a:prstGeom prst="ellipse">
              <a:avLst/>
            </a:prstGeom>
            <a:grpFill/>
            <a:ln>
              <a:solidFill>
                <a:schemeClr val="bg1"/>
              </a:solidFill>
            </a:ln>
            <a:effectLst>
              <a:outerShdw blurRad="406400" sx="200000" sy="200000" algn="ctr" rotWithShape="0">
                <a:srgbClr val="FFFFFF"/>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椭圆 23"/>
          <p:cNvSpPr/>
          <p:nvPr/>
        </p:nvSpPr>
        <p:spPr>
          <a:xfrm>
            <a:off x="4264170" y="5915099"/>
            <a:ext cx="427831" cy="427831"/>
          </a:xfrm>
          <a:prstGeom prst="ellipse">
            <a:avLst/>
          </a:prstGeom>
          <a:solidFill>
            <a:schemeClr val="bg1"/>
          </a:solidFill>
          <a:ln>
            <a:solidFill>
              <a:schemeClr val="bg1"/>
            </a:solidFill>
          </a:ln>
          <a:effectLst>
            <a:outerShdw blurRad="406400" sx="200000" sy="200000" algn="ctr" rotWithShape="0">
              <a:srgbClr val="FFFFFF"/>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6215651" y="4836905"/>
            <a:ext cx="1516967" cy="1806101"/>
            <a:chOff x="7962556" y="3038421"/>
            <a:chExt cx="1516964" cy="1806101"/>
          </a:xfrm>
          <a:solidFill>
            <a:schemeClr val="bg1"/>
          </a:solidFill>
        </p:grpSpPr>
        <p:cxnSp>
          <p:nvCxnSpPr>
            <p:cNvPr id="26" name="直接连接符 25"/>
            <p:cNvCxnSpPr>
              <a:stCxn id="33" idx="5"/>
              <a:endCxn id="27" idx="1"/>
            </p:cNvCxnSpPr>
            <p:nvPr/>
          </p:nvCxnSpPr>
          <p:spPr>
            <a:xfrm>
              <a:off x="7962554" y="3038421"/>
              <a:ext cx="1151789" cy="1440924"/>
            </a:xfrm>
            <a:prstGeom prst="line">
              <a:avLst/>
            </a:prstGeom>
            <a:grpFill/>
            <a:ln>
              <a:solidFill>
                <a:schemeClr val="bg1"/>
              </a:solidFill>
            </a:ln>
            <a:effectLst>
              <a:outerShdw blurRad="406400" sx="200000" sy="200000" algn="ctr" rotWithShape="0">
                <a:srgbClr val="FFFFFF"/>
              </a:outerShdw>
            </a:effectLst>
          </p:spPr>
          <p:style>
            <a:lnRef idx="1">
              <a:schemeClr val="accent1"/>
            </a:lnRef>
            <a:fillRef idx="0">
              <a:schemeClr val="accent1"/>
            </a:fillRef>
            <a:effectRef idx="0">
              <a:schemeClr val="accent1"/>
            </a:effectRef>
            <a:fontRef idx="minor">
              <a:schemeClr val="tx1"/>
            </a:fontRef>
          </p:style>
        </p:cxnSp>
        <p:sp>
          <p:nvSpPr>
            <p:cNvPr id="27" name="椭圆 26"/>
            <p:cNvSpPr/>
            <p:nvPr/>
          </p:nvSpPr>
          <p:spPr>
            <a:xfrm>
              <a:off x="9051689" y="4416691"/>
              <a:ext cx="427831" cy="427831"/>
            </a:xfrm>
            <a:prstGeom prst="ellipse">
              <a:avLst/>
            </a:prstGeom>
            <a:grpFill/>
            <a:ln>
              <a:solidFill>
                <a:schemeClr val="bg1"/>
              </a:solidFill>
            </a:ln>
            <a:effectLst>
              <a:outerShdw blurRad="406400" sx="200000" sy="200000" algn="ctr" rotWithShape="0">
                <a:srgbClr val="FFFFFF"/>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p:cNvGrpSpPr/>
          <p:nvPr/>
        </p:nvGrpSpPr>
        <p:grpSpPr>
          <a:xfrm>
            <a:off x="2595938" y="4469130"/>
            <a:ext cx="1668228" cy="1659883"/>
            <a:chOff x="4342841" y="2670649"/>
            <a:chExt cx="1668228" cy="1659882"/>
          </a:xfrm>
          <a:solidFill>
            <a:schemeClr val="bg1"/>
          </a:solidFill>
        </p:grpSpPr>
        <p:cxnSp>
          <p:nvCxnSpPr>
            <p:cNvPr id="29" name="直接连接符 28"/>
            <p:cNvCxnSpPr>
              <a:stCxn id="30" idx="5"/>
              <a:endCxn id="24" idx="2"/>
            </p:cNvCxnSpPr>
            <p:nvPr/>
          </p:nvCxnSpPr>
          <p:spPr>
            <a:xfrm>
              <a:off x="4708018" y="3035826"/>
              <a:ext cx="1303051" cy="1294705"/>
            </a:xfrm>
            <a:prstGeom prst="line">
              <a:avLst/>
            </a:prstGeom>
            <a:grpFill/>
            <a:ln>
              <a:solidFill>
                <a:schemeClr val="bg1"/>
              </a:solidFill>
            </a:ln>
            <a:effectLst>
              <a:outerShdw blurRad="406400" sx="200000" sy="200000" algn="ctr" rotWithShape="0">
                <a:srgbClr val="FFFFFF"/>
              </a:outerShdw>
            </a:effectLst>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4342841" y="2670649"/>
              <a:ext cx="427831" cy="427831"/>
            </a:xfrm>
            <a:prstGeom prst="ellipse">
              <a:avLst/>
            </a:prstGeom>
            <a:grpFill/>
            <a:ln>
              <a:solidFill>
                <a:schemeClr val="bg1"/>
              </a:solidFill>
            </a:ln>
            <a:effectLst>
              <a:outerShdw blurRad="406400" sx="200000" sy="200000" algn="ctr" rotWithShape="0">
                <a:srgbClr val="FFFFFF"/>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p:cNvGrpSpPr/>
          <p:nvPr/>
        </p:nvGrpSpPr>
        <p:grpSpPr>
          <a:xfrm>
            <a:off x="4691997" y="4471728"/>
            <a:ext cx="1586308" cy="1657287"/>
            <a:chOff x="6438900" y="2673244"/>
            <a:chExt cx="1586308" cy="1657287"/>
          </a:xfrm>
          <a:solidFill>
            <a:schemeClr val="bg1"/>
          </a:solidFill>
        </p:grpSpPr>
        <p:cxnSp>
          <p:nvCxnSpPr>
            <p:cNvPr id="32" name="直接连接符 31"/>
            <p:cNvCxnSpPr>
              <a:stCxn id="24" idx="6"/>
              <a:endCxn id="33" idx="3"/>
            </p:cNvCxnSpPr>
            <p:nvPr/>
          </p:nvCxnSpPr>
          <p:spPr>
            <a:xfrm flipV="1">
              <a:off x="6438900" y="3038421"/>
              <a:ext cx="1221131" cy="1292110"/>
            </a:xfrm>
            <a:prstGeom prst="line">
              <a:avLst/>
            </a:prstGeom>
            <a:grpFill/>
            <a:ln>
              <a:solidFill>
                <a:schemeClr val="bg1"/>
              </a:solidFill>
            </a:ln>
            <a:effectLst>
              <a:outerShdw blurRad="406400" sx="200000" sy="200000" algn="ctr" rotWithShape="0">
                <a:srgbClr val="FFFFFF"/>
              </a:outerShdw>
            </a:effectLst>
          </p:spPr>
          <p:style>
            <a:lnRef idx="1">
              <a:schemeClr val="accent1"/>
            </a:lnRef>
            <a:fillRef idx="0">
              <a:schemeClr val="accent1"/>
            </a:fillRef>
            <a:effectRef idx="0">
              <a:schemeClr val="accent1"/>
            </a:effectRef>
            <a:fontRef idx="minor">
              <a:schemeClr val="tx1"/>
            </a:fontRef>
          </p:style>
        </p:cxnSp>
        <p:sp>
          <p:nvSpPr>
            <p:cNvPr id="33" name="椭圆 32"/>
            <p:cNvSpPr/>
            <p:nvPr/>
          </p:nvSpPr>
          <p:spPr>
            <a:xfrm>
              <a:off x="7597377" y="2673244"/>
              <a:ext cx="427831" cy="427831"/>
            </a:xfrm>
            <a:prstGeom prst="ellipse">
              <a:avLst/>
            </a:prstGeom>
            <a:grpFill/>
            <a:ln>
              <a:solidFill>
                <a:schemeClr val="bg1"/>
              </a:solidFill>
            </a:ln>
            <a:effectLst>
              <a:outerShdw blurRad="406400" sx="200000" sy="200000" algn="ctr" rotWithShape="0">
                <a:srgbClr val="FFFFFF"/>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椭圆 12"/>
          <p:cNvSpPr/>
          <p:nvPr/>
        </p:nvSpPr>
        <p:spPr>
          <a:xfrm>
            <a:off x="3949996" y="1626735"/>
            <a:ext cx="1244010" cy="119957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4</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391980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2000" fill="hold"/>
                                        <p:tgtEl>
                                          <p:spTgt spid="18"/>
                                        </p:tgtEl>
                                        <p:attrNameLst>
                                          <p:attrName>r</p:attrName>
                                        </p:attrNameLst>
                                      </p:cBhvr>
                                    </p:animRot>
                                  </p:childTnLst>
                                </p:cTn>
                              </p:par>
                              <p:par>
                                <p:cTn id="7" presetID="42" presetClass="path" presetSubtype="0" accel="50000" decel="50000" fill="hold" nodeType="withEffect">
                                  <p:stCondLst>
                                    <p:cond delay="0"/>
                                  </p:stCondLst>
                                  <p:childTnLst>
                                    <p:animMotion origin="layout" path="M 3.95833E-6 3.7037E-6 L -0.19271 -0.00162 " pathEditMode="relative" rAng="0" ptsTypes="AA">
                                      <p:cBhvr>
                                        <p:cTn id="8" dur="2000" fill="hold"/>
                                        <p:tgtEl>
                                          <p:spTgt spid="9"/>
                                        </p:tgtEl>
                                        <p:attrNameLst>
                                          <p:attrName>ppt_x</p:attrName>
                                          <p:attrName>ppt_y</p:attrName>
                                        </p:attrNameLst>
                                      </p:cBhvr>
                                      <p:rCtr x="-9635" y="-93"/>
                                    </p:animMotion>
                                  </p:childTnLst>
                                </p:cTn>
                              </p:par>
                              <p:par>
                                <p:cTn id="9" presetID="42" presetClass="path" presetSubtype="0" accel="50000" decel="50000" fill="hold" nodeType="withEffect">
                                  <p:stCondLst>
                                    <p:cond delay="0"/>
                                  </p:stCondLst>
                                  <p:childTnLst>
                                    <p:animMotion origin="layout" path="M -2.91667E-6 3.7037E-6 L 0.19115 0.00023 " pathEditMode="relative" rAng="0" ptsTypes="AA">
                                      <p:cBhvr>
                                        <p:cTn id="10" dur="2000" fill="hold"/>
                                        <p:tgtEl>
                                          <p:spTgt spid="5"/>
                                        </p:tgtEl>
                                        <p:attrNameLst>
                                          <p:attrName>ppt_x</p:attrName>
                                          <p:attrName>ppt_y</p:attrName>
                                        </p:attrNameLst>
                                      </p:cBhvr>
                                      <p:rCtr x="9557" y="0"/>
                                    </p:animMotion>
                                  </p:childTnLst>
                                </p:cTn>
                              </p:par>
                            </p:childTnLst>
                          </p:cTn>
                        </p:par>
                        <p:par>
                          <p:cTn id="11" fill="hold">
                            <p:stCondLst>
                              <p:cond delay="2000"/>
                            </p:stCondLst>
                            <p:childTnLst>
                              <p:par>
                                <p:cTn id="12" presetID="10" presetClass="entr" presetSubtype="0" fill="hold" grpId="0" nodeType="after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500"/>
                                        <p:tgtEl>
                                          <p:spTgt spid="19"/>
                                        </p:tgtEl>
                                      </p:cBhvr>
                                    </p:animEffect>
                                  </p:childTnLst>
                                </p:cTn>
                              </p:par>
                            </p:childTnLst>
                          </p:cTn>
                        </p:par>
                        <p:par>
                          <p:cTn id="15" fill="hold">
                            <p:stCondLst>
                              <p:cond delay="2500"/>
                            </p:stCondLst>
                            <p:childTnLst>
                              <p:par>
                                <p:cTn id="16" presetID="1" presetClass="entr" presetSubtype="0" fill="hold" grpId="0" nodeType="afterEffect">
                                  <p:stCondLst>
                                    <p:cond delay="0"/>
                                  </p:stCondLst>
                                  <p:childTnLst>
                                    <p:set>
                                      <p:cBhvr>
                                        <p:cTn id="17" dur="1" fill="hold">
                                          <p:stCondLst>
                                            <p:cond delay="0"/>
                                          </p:stCondLst>
                                        </p:cTn>
                                        <p:tgtEl>
                                          <p:spTgt spid="24"/>
                                        </p:tgtEl>
                                        <p:attrNameLst>
                                          <p:attrName>style.visibility</p:attrName>
                                        </p:attrNameLst>
                                      </p:cBhvr>
                                      <p:to>
                                        <p:strVal val="visible"/>
                                      </p:to>
                                    </p:set>
                                  </p:childTnLst>
                                </p:cTn>
                              </p:par>
                            </p:childTnLst>
                          </p:cTn>
                        </p:par>
                        <p:par>
                          <p:cTn id="18" fill="hold">
                            <p:stCondLst>
                              <p:cond delay="2500"/>
                            </p:stCondLst>
                            <p:childTnLst>
                              <p:par>
                                <p:cTn id="19" presetID="22" presetClass="entr" presetSubtype="4" fill="hold" nodeType="after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wipe(down)">
                                      <p:cBhvr>
                                        <p:cTn id="21" dur="500"/>
                                        <p:tgtEl>
                                          <p:spTgt spid="28"/>
                                        </p:tgtEl>
                                      </p:cBhvr>
                                    </p:animEffect>
                                  </p:childTnLst>
                                </p:cTn>
                              </p:par>
                              <p:par>
                                <p:cTn id="22" presetID="22" presetClass="entr" presetSubtype="4" fill="hold" nodeType="withEffect">
                                  <p:stCondLst>
                                    <p:cond delay="0"/>
                                  </p:stCondLst>
                                  <p:childTnLst>
                                    <p:set>
                                      <p:cBhvr>
                                        <p:cTn id="23" dur="1" fill="hold">
                                          <p:stCondLst>
                                            <p:cond delay="0"/>
                                          </p:stCondLst>
                                        </p:cTn>
                                        <p:tgtEl>
                                          <p:spTgt spid="31"/>
                                        </p:tgtEl>
                                        <p:attrNameLst>
                                          <p:attrName>style.visibility</p:attrName>
                                        </p:attrNameLst>
                                      </p:cBhvr>
                                      <p:to>
                                        <p:strVal val="visible"/>
                                      </p:to>
                                    </p:set>
                                    <p:animEffect transition="in" filter="wipe(down)">
                                      <p:cBhvr>
                                        <p:cTn id="24" dur="500"/>
                                        <p:tgtEl>
                                          <p:spTgt spid="31"/>
                                        </p:tgtEl>
                                      </p:cBhvr>
                                    </p:animEffect>
                                  </p:childTnLst>
                                </p:cTn>
                              </p:par>
                            </p:childTnLst>
                          </p:cTn>
                        </p:par>
                        <p:par>
                          <p:cTn id="25" fill="hold">
                            <p:stCondLst>
                              <p:cond delay="3000"/>
                            </p:stCondLst>
                            <p:childTnLst>
                              <p:par>
                                <p:cTn id="26" presetID="22" presetClass="entr" presetSubtype="2" fill="hold" nodeType="after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wipe(right)">
                                      <p:cBhvr>
                                        <p:cTn id="28" dur="500"/>
                                        <p:tgtEl>
                                          <p:spTgt spid="21"/>
                                        </p:tgtEl>
                                      </p:cBhvr>
                                    </p:animEffect>
                                  </p:childTnLst>
                                </p:cTn>
                              </p:par>
                              <p:par>
                                <p:cTn id="29" presetID="22" presetClass="entr" presetSubtype="8"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wipe(left)">
                                      <p:cBhvr>
                                        <p:cTn id="3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38362" y="326598"/>
            <a:ext cx="6776938"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4.2.4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通道方式</a:t>
            </a:r>
            <a:endParaRPr lang="en-US" altLang="zh-CN" sz="2400" b="1" dirty="0">
              <a:latin typeface="微软雅黑" panose="020B0503020204020204" pitchFamily="34" charset="-122"/>
              <a:ea typeface="微软雅黑" panose="020B0503020204020204" pitchFamily="34"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4</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291721" y="901600"/>
            <a:ext cx="7409837" cy="1988237"/>
          </a:xfrm>
          <a:prstGeom prst="rect">
            <a:avLst/>
          </a:prstGeom>
          <a:noFill/>
        </p:spPr>
        <p:txBody>
          <a:bodyPr wrap="square" rtlCol="0">
            <a:spAutoFit/>
          </a:bodyPr>
          <a:lstStyle/>
          <a:p>
            <a:pPr algn="just">
              <a:lnSpc>
                <a:spcPct val="110000"/>
              </a:lnSpc>
              <a:spcBef>
                <a:spcPct val="50000"/>
              </a:spcBef>
            </a:pPr>
            <a:r>
              <a:rPr lang="zh-CN" altLang="en-US" sz="2800" b="1" dirty="0">
                <a:latin typeface="Tahoma" panose="020B0604030504040204" pitchFamily="34" charset="0"/>
                <a:ea typeface="宋体" panose="02010600030101010101" pitchFamily="2" charset="-122"/>
              </a:rPr>
              <a:t> </a:t>
            </a:r>
            <a:r>
              <a:rPr lang="en-US" altLang="zh-CN" sz="2800" b="1" dirty="0">
                <a:latin typeface="Tahoma" panose="020B0604030504040204" pitchFamily="34" charset="0"/>
                <a:ea typeface="宋体" panose="02010600030101010101" pitchFamily="2" charset="-122"/>
              </a:rPr>
              <a:t>I/O</a:t>
            </a:r>
            <a:r>
              <a:rPr lang="zh-CN" altLang="en-US" sz="2800" b="1" dirty="0">
                <a:latin typeface="Tahoma" panose="020B0604030504040204" pitchFamily="34" charset="0"/>
                <a:ea typeface="宋体" panose="02010600030101010101" pitchFamily="2" charset="-122"/>
              </a:rPr>
              <a:t>通道方式是</a:t>
            </a:r>
            <a:r>
              <a:rPr lang="en-US" altLang="zh-CN" sz="2800" b="1" dirty="0">
                <a:latin typeface="Tahoma" panose="020B0604030504040204" pitchFamily="34" charset="0"/>
                <a:ea typeface="宋体" panose="02010600030101010101" pitchFamily="2" charset="-122"/>
              </a:rPr>
              <a:t>DMA</a:t>
            </a:r>
            <a:r>
              <a:rPr lang="zh-CN" altLang="en-US" sz="2800" b="1" dirty="0">
                <a:latin typeface="Tahoma" panose="020B0604030504040204" pitchFamily="34" charset="0"/>
                <a:ea typeface="宋体" panose="02010600030101010101" pitchFamily="2" charset="-122"/>
              </a:rPr>
              <a:t>方式的发展，它可</a:t>
            </a:r>
            <a:r>
              <a:rPr lang="zh-CN" altLang="en-US" sz="2800" b="1" dirty="0">
                <a:solidFill>
                  <a:srgbClr val="FF0000"/>
                </a:solidFill>
                <a:latin typeface="Tahoma" panose="020B0604030504040204" pitchFamily="34" charset="0"/>
                <a:ea typeface="宋体" panose="02010600030101010101" pitchFamily="2" charset="-122"/>
              </a:rPr>
              <a:t>进一步减少</a:t>
            </a:r>
            <a:r>
              <a:rPr lang="en-US" altLang="zh-CN" sz="2800" b="1" dirty="0">
                <a:solidFill>
                  <a:srgbClr val="FF0000"/>
                </a:solidFill>
                <a:latin typeface="Tahoma" panose="020B0604030504040204" pitchFamily="34" charset="0"/>
                <a:ea typeface="宋体" panose="02010600030101010101" pitchFamily="2" charset="-122"/>
              </a:rPr>
              <a:t>CPU</a:t>
            </a:r>
            <a:r>
              <a:rPr lang="zh-CN" altLang="en-US" sz="2800" b="1" dirty="0">
                <a:solidFill>
                  <a:srgbClr val="FF0000"/>
                </a:solidFill>
                <a:latin typeface="Tahoma" panose="020B0604030504040204" pitchFamily="34" charset="0"/>
                <a:ea typeface="宋体" panose="02010600030101010101" pitchFamily="2" charset="-122"/>
              </a:rPr>
              <a:t>的干预</a:t>
            </a:r>
            <a:r>
              <a:rPr lang="zh-CN" altLang="en-US" sz="2800" b="1" dirty="0">
                <a:latin typeface="Tahoma" panose="020B0604030504040204" pitchFamily="34" charset="0"/>
                <a:ea typeface="宋体" panose="02010600030101010101" pitchFamily="2" charset="-122"/>
              </a:rPr>
              <a:t>，即把对一个数据块的读</a:t>
            </a:r>
            <a:r>
              <a:rPr lang="en-US" altLang="zh-CN" sz="2800" b="1" dirty="0">
                <a:latin typeface="Tahoma" panose="020B0604030504040204" pitchFamily="34" charset="0"/>
                <a:ea typeface="宋体" panose="02010600030101010101" pitchFamily="2" charset="-122"/>
              </a:rPr>
              <a:t>(</a:t>
            </a:r>
            <a:r>
              <a:rPr lang="zh-CN" altLang="en-US" sz="2800" b="1" dirty="0">
                <a:latin typeface="Tahoma" panose="020B0604030504040204" pitchFamily="34" charset="0"/>
                <a:ea typeface="宋体" panose="02010600030101010101" pitchFamily="2" charset="-122"/>
              </a:rPr>
              <a:t>或写</a:t>
            </a:r>
            <a:r>
              <a:rPr lang="en-US" altLang="zh-CN" sz="2800" b="1" dirty="0">
                <a:latin typeface="Tahoma" panose="020B0604030504040204" pitchFamily="34" charset="0"/>
                <a:ea typeface="宋体" panose="02010600030101010101" pitchFamily="2" charset="-122"/>
              </a:rPr>
              <a:t>)</a:t>
            </a:r>
            <a:r>
              <a:rPr lang="zh-CN" altLang="en-US" sz="2800" b="1" dirty="0">
                <a:latin typeface="Tahoma" panose="020B0604030504040204" pitchFamily="34" charset="0"/>
                <a:ea typeface="宋体" panose="02010600030101010101" pitchFamily="2" charset="-122"/>
              </a:rPr>
              <a:t>为单位的干预，减少为对一组数据块的读</a:t>
            </a:r>
            <a:r>
              <a:rPr lang="en-US" altLang="zh-CN" sz="2800" b="1" dirty="0">
                <a:latin typeface="Tahoma" panose="020B0604030504040204" pitchFamily="34" charset="0"/>
                <a:ea typeface="宋体" panose="02010600030101010101" pitchFamily="2" charset="-122"/>
              </a:rPr>
              <a:t>(</a:t>
            </a:r>
            <a:r>
              <a:rPr lang="zh-CN" altLang="en-US" sz="2800" b="1" dirty="0">
                <a:latin typeface="Tahoma" panose="020B0604030504040204" pitchFamily="34" charset="0"/>
                <a:ea typeface="宋体" panose="02010600030101010101" pitchFamily="2" charset="-122"/>
              </a:rPr>
              <a:t>或写</a:t>
            </a:r>
            <a:r>
              <a:rPr lang="en-US" altLang="zh-CN" sz="2800" b="1" dirty="0">
                <a:latin typeface="Tahoma" panose="020B0604030504040204" pitchFamily="34" charset="0"/>
                <a:ea typeface="宋体" panose="02010600030101010101" pitchFamily="2" charset="-122"/>
              </a:rPr>
              <a:t>)</a:t>
            </a:r>
            <a:r>
              <a:rPr lang="zh-CN" altLang="en-US" sz="2800" b="1" dirty="0">
                <a:latin typeface="Tahoma" panose="020B0604030504040204" pitchFamily="34" charset="0"/>
                <a:ea typeface="宋体" panose="02010600030101010101" pitchFamily="2" charset="-122"/>
              </a:rPr>
              <a:t>及有关的控制和管理为单位的干预。</a:t>
            </a:r>
            <a:endParaRPr lang="en-US" altLang="zh-CN" sz="2800" b="1" dirty="0">
              <a:latin typeface="Tahoma" panose="020B0604030504040204" pitchFamily="34" charset="0"/>
              <a:ea typeface="宋体" panose="02010600030101010101" pitchFamily="2" charset="-122"/>
            </a:endParaRPr>
          </a:p>
        </p:txBody>
      </p:sp>
      <p:sp>
        <p:nvSpPr>
          <p:cNvPr id="12" name="文本框 11"/>
          <p:cNvSpPr txBox="1"/>
          <p:nvPr/>
        </p:nvSpPr>
        <p:spPr>
          <a:xfrm>
            <a:off x="1359382" y="2996673"/>
            <a:ext cx="7274517" cy="1514261"/>
          </a:xfrm>
          <a:prstGeom prst="rect">
            <a:avLst/>
          </a:prstGeom>
          <a:noFill/>
        </p:spPr>
        <p:txBody>
          <a:bodyPr wrap="square" rtlCol="0">
            <a:spAutoFit/>
          </a:bodyPr>
          <a:lstStyle/>
          <a:p>
            <a:pPr algn="just">
              <a:lnSpc>
                <a:spcPct val="110000"/>
              </a:lnSpc>
              <a:spcBef>
                <a:spcPct val="50000"/>
              </a:spcBef>
            </a:pPr>
            <a:r>
              <a:rPr lang="zh-CN" altLang="en-US" sz="2800" b="1" dirty="0">
                <a:latin typeface="Tahoma" panose="020B0604030504040204" pitchFamily="34" charset="0"/>
                <a:ea typeface="宋体" panose="02010600030101010101" pitchFamily="2" charset="-122"/>
              </a:rPr>
              <a:t>有</a:t>
            </a:r>
            <a:r>
              <a:rPr lang="zh-CN" altLang="en-US" sz="2800" b="1" dirty="0">
                <a:solidFill>
                  <a:srgbClr val="FF0000"/>
                </a:solidFill>
                <a:latin typeface="Tahoma" panose="020B0604030504040204" pitchFamily="34" charset="0"/>
                <a:ea typeface="宋体" panose="02010600030101010101" pitchFamily="2" charset="-122"/>
              </a:rPr>
              <a:t>专门用于</a:t>
            </a:r>
            <a:r>
              <a:rPr lang="en-US" altLang="zh-CN" sz="2800" b="1" dirty="0">
                <a:solidFill>
                  <a:srgbClr val="FF0000"/>
                </a:solidFill>
                <a:latin typeface="Tahoma" panose="020B0604030504040204" pitchFamily="34" charset="0"/>
                <a:ea typeface="宋体" panose="02010600030101010101" pitchFamily="2" charset="-122"/>
              </a:rPr>
              <a:t>I/O</a:t>
            </a:r>
            <a:r>
              <a:rPr lang="zh-CN" altLang="en-US" sz="2800" b="1" dirty="0">
                <a:solidFill>
                  <a:srgbClr val="FF0000"/>
                </a:solidFill>
                <a:latin typeface="Tahoma" panose="020B0604030504040204" pitchFamily="34" charset="0"/>
                <a:ea typeface="宋体" panose="02010600030101010101" pitchFamily="2" charset="-122"/>
              </a:rPr>
              <a:t>的处理单元</a:t>
            </a:r>
            <a:r>
              <a:rPr lang="zh-CN" altLang="en-US" sz="2800" b="1" dirty="0">
                <a:latin typeface="Tahoma" panose="020B0604030504040204" pitchFamily="34" charset="0"/>
                <a:ea typeface="宋体" panose="02010600030101010101" pitchFamily="2" charset="-122"/>
              </a:rPr>
              <a:t>。在进行</a:t>
            </a:r>
            <a:r>
              <a:rPr lang="en-US" altLang="zh-CN" sz="2800" b="1" dirty="0">
                <a:latin typeface="Tahoma" panose="020B0604030504040204" pitchFamily="34" charset="0"/>
                <a:ea typeface="宋体" panose="02010600030101010101" pitchFamily="2" charset="-122"/>
              </a:rPr>
              <a:t>I/O</a:t>
            </a:r>
            <a:r>
              <a:rPr lang="zh-CN" altLang="en-US" sz="2800" b="1" dirty="0">
                <a:latin typeface="Tahoma" panose="020B0604030504040204" pitchFamily="34" charset="0"/>
                <a:ea typeface="宋体" panose="02010600030101010101" pitchFamily="2" charset="-122"/>
              </a:rPr>
              <a:t>操作时，接受</a:t>
            </a:r>
            <a:r>
              <a:rPr lang="en-US" altLang="zh-CN" sz="2800" b="1" dirty="0">
                <a:latin typeface="Tahoma" panose="020B0604030504040204" pitchFamily="34" charset="0"/>
                <a:ea typeface="宋体" panose="02010600030101010101" pitchFamily="2" charset="-122"/>
              </a:rPr>
              <a:t>CPU</a:t>
            </a:r>
            <a:r>
              <a:rPr lang="zh-CN" altLang="en-US" sz="2800" b="1" dirty="0">
                <a:latin typeface="Tahoma" panose="020B0604030504040204" pitchFamily="34" charset="0"/>
                <a:ea typeface="宋体" panose="02010600030101010101" pitchFamily="2" charset="-122"/>
              </a:rPr>
              <a:t>的委托，独立地执行自己的通道程序来实现内存与外设之间的数据传输。</a:t>
            </a:r>
            <a:endParaRPr lang="en-US" altLang="zh-CN" sz="2800" b="1" dirty="0">
              <a:latin typeface="Tahoma" panose="020B0604030504040204" pitchFamily="34" charset="0"/>
              <a:ea typeface="宋体" panose="02010600030101010101" pitchFamily="2" charset="-122"/>
            </a:endParaRPr>
          </a:p>
        </p:txBody>
      </p:sp>
      <p:sp>
        <p:nvSpPr>
          <p:cNvPr id="13" name="文本框 12"/>
          <p:cNvSpPr txBox="1"/>
          <p:nvPr/>
        </p:nvSpPr>
        <p:spPr>
          <a:xfrm>
            <a:off x="1338362" y="4617770"/>
            <a:ext cx="7477496" cy="1514261"/>
          </a:xfrm>
          <a:prstGeom prst="rect">
            <a:avLst/>
          </a:prstGeom>
          <a:noFill/>
        </p:spPr>
        <p:txBody>
          <a:bodyPr wrap="square" rtlCol="0">
            <a:spAutoFit/>
          </a:bodyPr>
          <a:lstStyle/>
          <a:p>
            <a:pPr algn="just">
              <a:lnSpc>
                <a:spcPct val="110000"/>
              </a:lnSpc>
              <a:spcBef>
                <a:spcPct val="50000"/>
              </a:spcBef>
            </a:pPr>
            <a:r>
              <a:rPr lang="zh-CN" altLang="en-US" sz="2800" b="1" dirty="0">
                <a:latin typeface="Tahoma" panose="020B0604030504040204" pitchFamily="34" charset="0"/>
                <a:ea typeface="宋体" panose="02010600030101010101" pitchFamily="2" charset="-122"/>
              </a:rPr>
              <a:t>使</a:t>
            </a:r>
            <a:r>
              <a:rPr lang="en-US" altLang="zh-CN" sz="2800" b="1" dirty="0">
                <a:latin typeface="Tahoma" panose="020B0604030504040204" pitchFamily="34" charset="0"/>
                <a:ea typeface="宋体" panose="02010600030101010101" pitchFamily="2" charset="-122"/>
              </a:rPr>
              <a:t>CPU</a:t>
            </a:r>
            <a:r>
              <a:rPr lang="zh-CN" altLang="en-US" sz="2800" b="1" dirty="0">
                <a:latin typeface="Tahoma" panose="020B0604030504040204" pitchFamily="34" charset="0"/>
                <a:ea typeface="宋体" panose="02010600030101010101" pitchFamily="2" charset="-122"/>
              </a:rPr>
              <a:t>从对</a:t>
            </a:r>
            <a:r>
              <a:rPr lang="en-US" altLang="zh-CN" sz="2800" b="1" dirty="0">
                <a:latin typeface="Tahoma" panose="020B0604030504040204" pitchFamily="34" charset="0"/>
                <a:ea typeface="宋体" panose="02010600030101010101" pitchFamily="2" charset="-122"/>
              </a:rPr>
              <a:t>I/O</a:t>
            </a:r>
            <a:r>
              <a:rPr lang="zh-CN" altLang="en-US" sz="2800" b="1" dirty="0">
                <a:latin typeface="Tahoma" panose="020B0604030504040204" pitchFamily="34" charset="0"/>
                <a:ea typeface="宋体" panose="02010600030101010101" pitchFamily="2" charset="-122"/>
              </a:rPr>
              <a:t>设备的繁忙直接控制中解脱出来，极大地提高了</a:t>
            </a:r>
            <a:r>
              <a:rPr lang="en-US" altLang="zh-CN" sz="2800" b="1" dirty="0">
                <a:latin typeface="Tahoma" panose="020B0604030504040204" pitchFamily="34" charset="0"/>
                <a:ea typeface="宋体" panose="02010600030101010101" pitchFamily="2" charset="-122"/>
              </a:rPr>
              <a:t>CPU</a:t>
            </a:r>
            <a:r>
              <a:rPr lang="zh-CN" altLang="en-US" sz="2800" b="1" dirty="0">
                <a:latin typeface="Tahoma" panose="020B0604030504040204" pitchFamily="34" charset="0"/>
                <a:ea typeface="宋体" panose="02010600030101010101" pitchFamily="2" charset="-122"/>
              </a:rPr>
              <a:t>与外设并行工作的程度，从而更有效地提高整个系统的资源利用率。</a:t>
            </a:r>
            <a:endParaRPr lang="en-US" altLang="zh-CN" sz="2800" b="1" dirty="0">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21013842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ppt_x"/>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p:bldP spid="12" grpId="0"/>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38362" y="326598"/>
            <a:ext cx="6776938"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4.2.4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通道方式</a:t>
            </a:r>
            <a:endParaRPr lang="en-US" altLang="zh-CN" sz="2400" b="1" dirty="0">
              <a:latin typeface="微软雅黑" panose="020B0503020204020204" pitchFamily="34" charset="-122"/>
              <a:ea typeface="微软雅黑" panose="020B0503020204020204" pitchFamily="34"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4</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291721" y="901600"/>
            <a:ext cx="7409837" cy="1735860"/>
          </a:xfrm>
          <a:prstGeom prst="rect">
            <a:avLst/>
          </a:prstGeom>
          <a:noFill/>
        </p:spPr>
        <p:txBody>
          <a:bodyPr wrap="square" rtlCol="0">
            <a:spAutoFit/>
          </a:bodyPr>
          <a:lstStyle/>
          <a:p>
            <a:pPr algn="just">
              <a:lnSpc>
                <a:spcPct val="110000"/>
              </a:lnSpc>
              <a:spcBef>
                <a:spcPct val="50000"/>
              </a:spcBef>
            </a:pPr>
            <a:r>
              <a:rPr lang="zh-CN" altLang="en-US" sz="2800" b="1" dirty="0">
                <a:latin typeface="Tahoma" panose="020B0604030504040204" pitchFamily="34" charset="0"/>
                <a:ea typeface="宋体" panose="02010600030101010101" pitchFamily="2" charset="-122"/>
              </a:rPr>
              <a:t> （</a:t>
            </a:r>
            <a:r>
              <a:rPr lang="en-US" altLang="zh-CN" sz="2800" b="1" dirty="0">
                <a:latin typeface="Tahoma" panose="020B0604030504040204" pitchFamily="34" charset="0"/>
                <a:ea typeface="宋体" panose="02010600030101010101" pitchFamily="2" charset="-122"/>
              </a:rPr>
              <a:t>1</a:t>
            </a:r>
            <a:r>
              <a:rPr lang="zh-CN" altLang="en-US" sz="2800" b="1" dirty="0">
                <a:latin typeface="Tahoma" panose="020B0604030504040204" pitchFamily="34" charset="0"/>
                <a:ea typeface="宋体" panose="02010600030101010101" pitchFamily="2" charset="-122"/>
              </a:rPr>
              <a:t>）</a:t>
            </a:r>
            <a:r>
              <a:rPr lang="zh-CN" altLang="en-US" sz="2800" b="1" dirty="0">
                <a:solidFill>
                  <a:srgbClr val="FF0000"/>
                </a:solidFill>
                <a:latin typeface="Tahoma" panose="020B0604030504040204" pitchFamily="34" charset="0"/>
                <a:ea typeface="宋体" panose="02010600030101010101" pitchFamily="2" charset="-122"/>
              </a:rPr>
              <a:t>字节多路</a:t>
            </a:r>
            <a:r>
              <a:rPr lang="zh-CN" altLang="en-US" sz="2800" b="1" dirty="0" smtClean="0">
                <a:solidFill>
                  <a:srgbClr val="FF0000"/>
                </a:solidFill>
                <a:latin typeface="Tahoma" panose="020B0604030504040204" pitchFamily="34" charset="0"/>
                <a:ea typeface="宋体" panose="02010600030101010101" pitchFamily="2" charset="-122"/>
              </a:rPr>
              <a:t>通道</a:t>
            </a:r>
            <a:endParaRPr lang="zh-CN" altLang="en-US" sz="2800" b="1" dirty="0">
              <a:latin typeface="Tahoma" panose="020B0604030504040204" pitchFamily="34" charset="0"/>
              <a:ea typeface="宋体" panose="02010600030101010101" pitchFamily="2" charset="-122"/>
            </a:endParaRPr>
          </a:p>
          <a:p>
            <a:pPr algn="just">
              <a:lnSpc>
                <a:spcPct val="110000"/>
              </a:lnSpc>
              <a:spcBef>
                <a:spcPct val="50000"/>
              </a:spcBef>
            </a:pPr>
            <a:r>
              <a:rPr lang="zh-CN" altLang="en-US" sz="2000" b="1" dirty="0">
                <a:latin typeface="Tahoma" panose="020B0604030504040204" pitchFamily="34" charset="0"/>
                <a:ea typeface="宋体" panose="02010600030101010101" pitchFamily="2" charset="-122"/>
              </a:rPr>
              <a:t>每个通道可以连接</a:t>
            </a:r>
            <a:r>
              <a:rPr lang="en-US" altLang="zh-CN" sz="2000" b="1" dirty="0">
                <a:latin typeface="Tahoma" panose="020B0604030504040204" pitchFamily="34" charset="0"/>
                <a:ea typeface="宋体" panose="02010600030101010101" pitchFamily="2" charset="-122"/>
              </a:rPr>
              <a:t>8</a:t>
            </a:r>
            <a:r>
              <a:rPr lang="zh-CN" altLang="en-US" sz="2000" b="1" dirty="0">
                <a:latin typeface="Tahoma" panose="020B0604030504040204" pitchFamily="34" charset="0"/>
                <a:ea typeface="宋体" panose="02010600030101010101" pitchFamily="2" charset="-122"/>
              </a:rPr>
              <a:t>、</a:t>
            </a:r>
            <a:r>
              <a:rPr lang="en-US" altLang="zh-CN" sz="2000" b="1" dirty="0">
                <a:latin typeface="Tahoma" panose="020B0604030504040204" pitchFamily="34" charset="0"/>
                <a:ea typeface="宋体" panose="02010600030101010101" pitchFamily="2" charset="-122"/>
              </a:rPr>
              <a:t>16</a:t>
            </a:r>
            <a:r>
              <a:rPr lang="zh-CN" altLang="en-US" sz="2000" b="1" dirty="0">
                <a:latin typeface="Tahoma" panose="020B0604030504040204" pitchFamily="34" charset="0"/>
                <a:ea typeface="宋体" panose="02010600030101010101" pitchFamily="2" charset="-122"/>
              </a:rPr>
              <a:t>甚至更多的子通道。子通道所连接的</a:t>
            </a:r>
            <a:r>
              <a:rPr lang="en-US" altLang="zh-CN" sz="2000" b="1" dirty="0">
                <a:latin typeface="Tahoma" panose="020B0604030504040204" pitchFamily="34" charset="0"/>
                <a:ea typeface="宋体" panose="02010600030101010101" pitchFamily="2" charset="-122"/>
              </a:rPr>
              <a:t>I/O</a:t>
            </a:r>
            <a:r>
              <a:rPr lang="zh-CN" altLang="en-US" sz="2000" b="1" dirty="0">
                <a:latin typeface="Tahoma" panose="020B0604030504040204" pitchFamily="34" charset="0"/>
                <a:ea typeface="宋体" panose="02010600030101010101" pitchFamily="2" charset="-122"/>
              </a:rPr>
              <a:t>设备以字节为单位经通道与内存交换数据。在一个子通道传送一个字节后，立即让位于另一个子通道传送下一个字节</a:t>
            </a:r>
            <a:r>
              <a:rPr lang="zh-CN" altLang="en-US" sz="2000" b="1" dirty="0" smtClean="0">
                <a:latin typeface="Tahoma" panose="020B0604030504040204" pitchFamily="34" charset="0"/>
                <a:ea typeface="宋体" panose="02010600030101010101" pitchFamily="2" charset="-122"/>
              </a:rPr>
              <a:t>。</a:t>
            </a:r>
            <a:endParaRPr lang="en-US" altLang="zh-CN" sz="2000" b="1" dirty="0">
              <a:latin typeface="Tahoma" panose="020B0604030504040204" pitchFamily="34" charset="0"/>
              <a:ea typeface="宋体" panose="02010600030101010101" pitchFamily="2" charset="-122"/>
            </a:endParaRPr>
          </a:p>
        </p:txBody>
      </p:sp>
      <p:sp>
        <p:nvSpPr>
          <p:cNvPr id="12" name="文本框 11"/>
          <p:cNvSpPr txBox="1"/>
          <p:nvPr/>
        </p:nvSpPr>
        <p:spPr>
          <a:xfrm>
            <a:off x="1359382" y="2726030"/>
            <a:ext cx="7274517" cy="1702325"/>
          </a:xfrm>
          <a:prstGeom prst="rect">
            <a:avLst/>
          </a:prstGeom>
          <a:noFill/>
        </p:spPr>
        <p:txBody>
          <a:bodyPr wrap="square" rtlCol="0">
            <a:spAutoFit/>
          </a:bodyPr>
          <a:lstStyle/>
          <a:p>
            <a:pPr algn="just">
              <a:lnSpc>
                <a:spcPct val="110000"/>
              </a:lnSpc>
              <a:spcBef>
                <a:spcPct val="50000"/>
              </a:spcBef>
            </a:pPr>
            <a:r>
              <a:rPr lang="zh-CN" altLang="en-US" sz="2800" b="1" dirty="0">
                <a:latin typeface="Tahoma" panose="020B0604030504040204" pitchFamily="34" charset="0"/>
                <a:ea typeface="宋体" panose="02010600030101010101" pitchFamily="2" charset="-122"/>
              </a:rPr>
              <a:t>（</a:t>
            </a:r>
            <a:r>
              <a:rPr lang="en-US" altLang="zh-CN" sz="2800" b="1" dirty="0">
                <a:latin typeface="Tahoma" panose="020B0604030504040204" pitchFamily="34" charset="0"/>
                <a:ea typeface="宋体" panose="02010600030101010101" pitchFamily="2" charset="-122"/>
              </a:rPr>
              <a:t>2</a:t>
            </a:r>
            <a:r>
              <a:rPr lang="zh-CN" altLang="en-US" sz="2800" b="1" dirty="0">
                <a:latin typeface="Tahoma" panose="020B0604030504040204" pitchFamily="34" charset="0"/>
                <a:ea typeface="宋体" panose="02010600030101010101" pitchFamily="2" charset="-122"/>
              </a:rPr>
              <a:t>）</a:t>
            </a:r>
            <a:r>
              <a:rPr lang="zh-CN" altLang="en-US" sz="2800" b="1" dirty="0" smtClean="0">
                <a:solidFill>
                  <a:srgbClr val="FF0000"/>
                </a:solidFill>
                <a:latin typeface="Tahoma" panose="020B0604030504040204" pitchFamily="34" charset="0"/>
                <a:ea typeface="宋体" panose="02010600030101010101" pitchFamily="2" charset="-122"/>
              </a:rPr>
              <a:t>选择通道</a:t>
            </a:r>
            <a:endParaRPr lang="en-US" altLang="zh-CN" sz="2800" b="1" dirty="0" smtClean="0">
              <a:solidFill>
                <a:srgbClr val="FF0000"/>
              </a:solidFill>
              <a:latin typeface="Tahoma" panose="020B0604030504040204" pitchFamily="34" charset="0"/>
              <a:ea typeface="宋体" panose="02010600030101010101" pitchFamily="2" charset="-122"/>
            </a:endParaRPr>
          </a:p>
          <a:p>
            <a:pPr algn="just">
              <a:lnSpc>
                <a:spcPct val="110000"/>
              </a:lnSpc>
              <a:spcBef>
                <a:spcPct val="50000"/>
              </a:spcBef>
            </a:pPr>
            <a:r>
              <a:rPr lang="zh-CN" altLang="en-US" sz="2000" b="1" dirty="0" smtClean="0">
                <a:latin typeface="Tahoma" panose="020B0604030504040204" pitchFamily="34" charset="0"/>
                <a:ea typeface="宋体" panose="02010600030101010101" pitchFamily="2" charset="-122"/>
              </a:rPr>
              <a:t>选择通道</a:t>
            </a:r>
            <a:r>
              <a:rPr lang="zh-CN" altLang="en-US" sz="2000" b="1" dirty="0">
                <a:latin typeface="Tahoma" panose="020B0604030504040204" pitchFamily="34" charset="0"/>
                <a:ea typeface="宋体" panose="02010600030101010101" pitchFamily="2" charset="-122"/>
              </a:rPr>
              <a:t>每次传送一批数据，传送速率可很高。由于选择通道只有一个分配型子通道，虽然这个子通道可以连接多台设备，但每次只能把子通道分配给一台设备</a:t>
            </a:r>
            <a:r>
              <a:rPr lang="zh-CN" altLang="en-US" sz="2000" b="1" dirty="0" smtClean="0">
                <a:latin typeface="Tahoma" panose="020B0604030504040204" pitchFamily="34" charset="0"/>
                <a:ea typeface="宋体" panose="02010600030101010101" pitchFamily="2" charset="-122"/>
              </a:rPr>
              <a:t>使用。</a:t>
            </a:r>
            <a:endParaRPr lang="zh-CN" altLang="en-US" sz="2000" b="1" dirty="0">
              <a:latin typeface="Tahoma" panose="020B0604030504040204" pitchFamily="34" charset="0"/>
              <a:ea typeface="宋体" panose="02010600030101010101" pitchFamily="2" charset="-122"/>
            </a:endParaRPr>
          </a:p>
        </p:txBody>
      </p:sp>
      <p:sp>
        <p:nvSpPr>
          <p:cNvPr id="13" name="文本框 12"/>
          <p:cNvSpPr txBox="1"/>
          <p:nvPr/>
        </p:nvSpPr>
        <p:spPr>
          <a:xfrm>
            <a:off x="1291721" y="4592200"/>
            <a:ext cx="7477496" cy="1735860"/>
          </a:xfrm>
          <a:prstGeom prst="rect">
            <a:avLst/>
          </a:prstGeom>
          <a:noFill/>
        </p:spPr>
        <p:txBody>
          <a:bodyPr wrap="square" rtlCol="0">
            <a:spAutoFit/>
          </a:bodyPr>
          <a:lstStyle/>
          <a:p>
            <a:pPr algn="just">
              <a:lnSpc>
                <a:spcPct val="110000"/>
              </a:lnSpc>
              <a:spcBef>
                <a:spcPct val="50000"/>
              </a:spcBef>
            </a:pPr>
            <a:r>
              <a:rPr lang="zh-CN" altLang="en-US" sz="2800" b="1" dirty="0">
                <a:latin typeface="Tahoma" panose="020B0604030504040204" pitchFamily="34" charset="0"/>
                <a:ea typeface="宋体" panose="02010600030101010101" pitchFamily="2" charset="-122"/>
              </a:rPr>
              <a:t>（</a:t>
            </a:r>
            <a:r>
              <a:rPr lang="en-US" altLang="zh-CN" sz="2800" b="1" dirty="0">
                <a:latin typeface="Tahoma" panose="020B0604030504040204" pitchFamily="34" charset="0"/>
                <a:ea typeface="宋体" panose="02010600030101010101" pitchFamily="2" charset="-122"/>
              </a:rPr>
              <a:t>3</a:t>
            </a:r>
            <a:r>
              <a:rPr lang="zh-CN" altLang="en-US" sz="2800" b="1" dirty="0">
                <a:latin typeface="Tahoma" panose="020B0604030504040204" pitchFamily="34" charset="0"/>
                <a:ea typeface="宋体" panose="02010600030101010101" pitchFamily="2" charset="-122"/>
              </a:rPr>
              <a:t>）</a:t>
            </a:r>
            <a:r>
              <a:rPr lang="zh-CN" altLang="en-US" sz="2800" b="1" dirty="0">
                <a:solidFill>
                  <a:srgbClr val="FF0000"/>
                </a:solidFill>
                <a:latin typeface="Tahoma" panose="020B0604030504040204" pitchFamily="34" charset="0"/>
                <a:ea typeface="宋体" panose="02010600030101010101" pitchFamily="2" charset="-122"/>
              </a:rPr>
              <a:t>成组多路</a:t>
            </a:r>
            <a:r>
              <a:rPr lang="zh-CN" altLang="en-US" sz="2800" b="1" dirty="0" smtClean="0">
                <a:solidFill>
                  <a:srgbClr val="FF0000"/>
                </a:solidFill>
                <a:latin typeface="Tahoma" panose="020B0604030504040204" pitchFamily="34" charset="0"/>
                <a:ea typeface="宋体" panose="02010600030101010101" pitchFamily="2" charset="-122"/>
              </a:rPr>
              <a:t>通道</a:t>
            </a:r>
            <a:endParaRPr lang="zh-CN" altLang="en-US" sz="2800" b="1" dirty="0">
              <a:latin typeface="Tahoma" panose="020B0604030504040204" pitchFamily="34" charset="0"/>
              <a:ea typeface="宋体" panose="02010600030101010101" pitchFamily="2" charset="-122"/>
            </a:endParaRPr>
          </a:p>
          <a:p>
            <a:pPr algn="just">
              <a:lnSpc>
                <a:spcPct val="110000"/>
              </a:lnSpc>
              <a:spcBef>
                <a:spcPct val="50000"/>
              </a:spcBef>
            </a:pPr>
            <a:r>
              <a:rPr lang="zh-CN" altLang="en-US" sz="2000" b="1" dirty="0">
                <a:latin typeface="Tahoma" panose="020B0604030504040204" pitchFamily="34" charset="0"/>
                <a:ea typeface="宋体" panose="02010600030101010101" pitchFamily="2" charset="-122"/>
              </a:rPr>
              <a:t>它具有多个非分配型子通道，每个子通道连接一台中、高速</a:t>
            </a:r>
            <a:r>
              <a:rPr lang="en-US" altLang="zh-CN" sz="2000" b="1" dirty="0">
                <a:latin typeface="Tahoma" panose="020B0604030504040204" pitchFamily="34" charset="0"/>
                <a:ea typeface="宋体" panose="02010600030101010101" pitchFamily="2" charset="-122"/>
              </a:rPr>
              <a:t>I/O</a:t>
            </a:r>
            <a:r>
              <a:rPr lang="zh-CN" altLang="en-US" sz="2000" b="1" dirty="0">
                <a:latin typeface="Tahoma" panose="020B0604030504040204" pitchFamily="34" charset="0"/>
                <a:ea typeface="宋体" panose="02010600030101010101" pitchFamily="2" charset="-122"/>
              </a:rPr>
              <a:t>设备，因而通道所连接的几个设备可并行工作，而且每台设备的数据传送都是按成组方式进行的</a:t>
            </a:r>
            <a:r>
              <a:rPr lang="zh-CN" altLang="en-US" sz="2000" b="1" dirty="0" smtClean="0">
                <a:latin typeface="Tahoma" panose="020B0604030504040204" pitchFamily="34" charset="0"/>
                <a:ea typeface="宋体" panose="02010600030101010101" pitchFamily="2" charset="-122"/>
              </a:rPr>
              <a:t>。</a:t>
            </a:r>
            <a:endParaRPr lang="en-US" altLang="zh-CN" sz="2800" b="1" dirty="0">
              <a:latin typeface="Tahoma" panose="020B0604030504040204" pitchFamily="34" charset="0"/>
              <a:ea typeface="宋体" panose="02010600030101010101" pitchFamily="2" charset="-122"/>
            </a:endParaRPr>
          </a:p>
        </p:txBody>
      </p:sp>
      <p:sp>
        <p:nvSpPr>
          <p:cNvPr id="10" name="文本框 9"/>
          <p:cNvSpPr txBox="1"/>
          <p:nvPr/>
        </p:nvSpPr>
        <p:spPr>
          <a:xfrm>
            <a:off x="402756" y="2805544"/>
            <a:ext cx="615553" cy="3553691"/>
          </a:xfrm>
          <a:prstGeom prst="rect">
            <a:avLst/>
          </a:prstGeom>
          <a:noFill/>
        </p:spPr>
        <p:txBody>
          <a:bodyPr vert="eaVert" wrap="square" rtlCol="0">
            <a:spAutoFit/>
          </a:bodyPr>
          <a:lstStyle/>
          <a:p>
            <a:r>
              <a:rPr lang="zh-CN" altLang="en-US" sz="2800" b="1" dirty="0" smtClean="0">
                <a:solidFill>
                  <a:srgbClr val="FF0000"/>
                </a:solidFill>
                <a:latin typeface="Tahoma" panose="020B0604030504040204" pitchFamily="34" charset="0"/>
                <a:ea typeface="宋体" panose="02010600030101010101" pitchFamily="2" charset="-122"/>
              </a:rPr>
              <a:t>通道分类</a:t>
            </a:r>
            <a:endParaRPr lang="zh-CN" altLang="en-US" sz="2800" b="1" dirty="0">
              <a:solidFill>
                <a:srgbClr val="FF0000"/>
              </a:solidFill>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5968581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1000"/>
                                        <p:tgtEl>
                                          <p:spTgt spid="10"/>
                                        </p:tgtEl>
                                      </p:cBhvr>
                                    </p:animEffect>
                                    <p:anim calcmode="lin" valueType="num">
                                      <p:cBhvr>
                                        <p:cTn id="16" dur="1000" fill="hold"/>
                                        <p:tgtEl>
                                          <p:spTgt spid="10"/>
                                        </p:tgtEl>
                                        <p:attrNameLst>
                                          <p:attrName>ppt_x</p:attrName>
                                        </p:attrNameLst>
                                      </p:cBhvr>
                                      <p:tavLst>
                                        <p:tav tm="0">
                                          <p:val>
                                            <p:strVal val="#ppt_x"/>
                                          </p:val>
                                        </p:tav>
                                        <p:tav tm="100000">
                                          <p:val>
                                            <p:strVal val="#ppt_x"/>
                                          </p:val>
                                        </p:tav>
                                      </p:tavLst>
                                    </p:anim>
                                    <p:anim calcmode="lin" valueType="num">
                                      <p:cBhvr>
                                        <p:cTn id="1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fill="hold"/>
                                        <p:tgtEl>
                                          <p:spTgt spid="3"/>
                                        </p:tgtEl>
                                        <p:attrNameLst>
                                          <p:attrName>ppt_x</p:attrName>
                                        </p:attrNameLst>
                                      </p:cBhvr>
                                      <p:tavLst>
                                        <p:tav tm="0">
                                          <p:val>
                                            <p:strVal val="#ppt_x"/>
                                          </p:val>
                                        </p:tav>
                                        <p:tav tm="100000">
                                          <p:val>
                                            <p:strVal val="#ppt_x"/>
                                          </p:val>
                                        </p:tav>
                                      </p:tavLst>
                                    </p:anim>
                                    <p:anim calcmode="lin" valueType="num">
                                      <p:cBhvr additive="base">
                                        <p:cTn id="2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500" fill="hold"/>
                                        <p:tgtEl>
                                          <p:spTgt spid="12"/>
                                        </p:tgtEl>
                                        <p:attrNameLst>
                                          <p:attrName>ppt_x</p:attrName>
                                        </p:attrNameLst>
                                      </p:cBhvr>
                                      <p:tavLst>
                                        <p:tav tm="0">
                                          <p:val>
                                            <p:strVal val="#ppt_x"/>
                                          </p:val>
                                        </p:tav>
                                        <p:tav tm="100000">
                                          <p:val>
                                            <p:strVal val="#ppt_x"/>
                                          </p:val>
                                        </p:tav>
                                      </p:tavLst>
                                    </p:anim>
                                    <p:anim calcmode="lin" valueType="num">
                                      <p:cBhvr additive="base">
                                        <p:cTn id="29"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anim calcmode="lin" valueType="num">
                                      <p:cBhvr additive="base">
                                        <p:cTn id="34" dur="500" fill="hold"/>
                                        <p:tgtEl>
                                          <p:spTgt spid="13"/>
                                        </p:tgtEl>
                                        <p:attrNameLst>
                                          <p:attrName>ppt_x</p:attrName>
                                        </p:attrNameLst>
                                      </p:cBhvr>
                                      <p:tavLst>
                                        <p:tav tm="0">
                                          <p:val>
                                            <p:strVal val="#ppt_x"/>
                                          </p:val>
                                        </p:tav>
                                        <p:tav tm="100000">
                                          <p:val>
                                            <p:strVal val="#ppt_x"/>
                                          </p:val>
                                        </p:tav>
                                      </p:tavLst>
                                    </p:anim>
                                    <p:anim calcmode="lin" valueType="num">
                                      <p:cBhvr additive="base">
                                        <p:cTn id="35"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p:bldP spid="12" grpId="0"/>
      <p:bldP spid="13" grpId="0"/>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38362" y="326598"/>
            <a:ext cx="6776938"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4.2.4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通道方式</a:t>
            </a:r>
            <a:endParaRPr lang="en-US" altLang="zh-CN" sz="2400" b="1" dirty="0">
              <a:latin typeface="微软雅黑" panose="020B0503020204020204" pitchFamily="34" charset="-122"/>
              <a:ea typeface="微软雅黑" panose="020B0503020204020204" pitchFamily="34"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4</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02756" y="2805544"/>
            <a:ext cx="615553" cy="3553691"/>
          </a:xfrm>
          <a:prstGeom prst="rect">
            <a:avLst/>
          </a:prstGeom>
          <a:noFill/>
        </p:spPr>
        <p:txBody>
          <a:bodyPr vert="eaVert" wrap="square" rtlCol="0">
            <a:spAutoFit/>
          </a:bodyPr>
          <a:lstStyle/>
          <a:p>
            <a:r>
              <a:rPr lang="zh-CN" altLang="en-US" sz="2800" b="1" dirty="0" smtClean="0">
                <a:solidFill>
                  <a:srgbClr val="FF0000"/>
                </a:solidFill>
                <a:latin typeface="Tahoma" panose="020B0604030504040204" pitchFamily="34" charset="0"/>
                <a:ea typeface="宋体" panose="02010600030101010101" pitchFamily="2" charset="-122"/>
              </a:rPr>
              <a:t>通道工作方式</a:t>
            </a:r>
            <a:endParaRPr lang="zh-CN" altLang="en-US" sz="2800" b="1" dirty="0">
              <a:solidFill>
                <a:srgbClr val="FF0000"/>
              </a:solidFill>
              <a:latin typeface="Tahoma" panose="020B0604030504040204" pitchFamily="34" charset="0"/>
              <a:ea typeface="宋体" panose="02010600030101010101" pitchFamily="2" charset="-122"/>
            </a:endParaRPr>
          </a:p>
        </p:txBody>
      </p:sp>
      <p:pic>
        <p:nvPicPr>
          <p:cNvPr id="11" name="图片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625" y="1214438"/>
            <a:ext cx="5664200" cy="494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951242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1000"/>
                                        <p:tgtEl>
                                          <p:spTgt spid="10"/>
                                        </p:tgtEl>
                                      </p:cBhvr>
                                    </p:animEffect>
                                    <p:anim calcmode="lin" valueType="num">
                                      <p:cBhvr>
                                        <p:cTn id="16" dur="1000" fill="hold"/>
                                        <p:tgtEl>
                                          <p:spTgt spid="10"/>
                                        </p:tgtEl>
                                        <p:attrNameLst>
                                          <p:attrName>ppt_x</p:attrName>
                                        </p:attrNameLst>
                                      </p:cBhvr>
                                      <p:tavLst>
                                        <p:tav tm="0">
                                          <p:val>
                                            <p:strVal val="#ppt_x"/>
                                          </p:val>
                                        </p:tav>
                                        <p:tav tm="100000">
                                          <p:val>
                                            <p:strVal val="#ppt_x"/>
                                          </p:val>
                                        </p:tav>
                                      </p:tavLst>
                                    </p:anim>
                                    <p:anim calcmode="lin" valueType="num">
                                      <p:cBhvr>
                                        <p:cTn id="1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38362" y="326598"/>
            <a:ext cx="6776938"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4.2.4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通道方式</a:t>
            </a:r>
            <a:endParaRPr lang="en-US" altLang="zh-CN" sz="2400" b="1" dirty="0">
              <a:latin typeface="微软雅黑" panose="020B0503020204020204" pitchFamily="34" charset="-122"/>
              <a:ea typeface="微软雅黑" panose="020B0503020204020204" pitchFamily="34"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4</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291721" y="901600"/>
            <a:ext cx="7409837" cy="904863"/>
          </a:xfrm>
          <a:prstGeom prst="rect">
            <a:avLst/>
          </a:prstGeom>
          <a:noFill/>
        </p:spPr>
        <p:txBody>
          <a:bodyPr wrap="square" rtlCol="0">
            <a:spAutoFit/>
          </a:bodyPr>
          <a:lstStyle/>
          <a:p>
            <a:pPr algn="just">
              <a:lnSpc>
                <a:spcPct val="110000"/>
              </a:lnSpc>
              <a:spcBef>
                <a:spcPct val="50000"/>
              </a:spcBef>
            </a:pPr>
            <a:r>
              <a:rPr lang="zh-CN" altLang="en-US" sz="2400" b="1" dirty="0">
                <a:latin typeface="Tahoma" panose="020B0604030504040204" pitchFamily="34" charset="0"/>
                <a:ea typeface="宋体" panose="02010600030101010101" pitchFamily="2" charset="-122"/>
              </a:rPr>
              <a:t>通道</a:t>
            </a:r>
            <a:r>
              <a:rPr lang="en-US" altLang="zh-CN" sz="2400" b="1" dirty="0">
                <a:latin typeface="Tahoma" panose="020B0604030504040204" pitchFamily="34" charset="0"/>
                <a:ea typeface="宋体" panose="02010600030101010101" pitchFamily="2" charset="-122"/>
              </a:rPr>
              <a:t>I/O</a:t>
            </a:r>
            <a:r>
              <a:rPr lang="zh-CN" altLang="en-US" sz="2400" b="1" dirty="0">
                <a:latin typeface="Tahoma" panose="020B0604030504040204" pitchFamily="34" charset="0"/>
                <a:ea typeface="宋体" panose="02010600030101010101" pitchFamily="2" charset="-122"/>
              </a:rPr>
              <a:t>操作由</a:t>
            </a:r>
            <a:r>
              <a:rPr lang="zh-CN" altLang="en-US" sz="2400" b="1" dirty="0">
                <a:solidFill>
                  <a:srgbClr val="FF0000"/>
                </a:solidFill>
                <a:latin typeface="Tahoma" panose="020B0604030504040204" pitchFamily="34" charset="0"/>
                <a:ea typeface="宋体" panose="02010600030101010101" pitchFamily="2" charset="-122"/>
              </a:rPr>
              <a:t>两种命令</a:t>
            </a:r>
            <a:r>
              <a:rPr lang="zh-CN" altLang="en-US" sz="2400" b="1" dirty="0">
                <a:latin typeface="Tahoma" panose="020B0604030504040204" pitchFamily="34" charset="0"/>
                <a:ea typeface="宋体" panose="02010600030101010101" pitchFamily="2" charset="-122"/>
              </a:rPr>
              <a:t>实现控制：</a:t>
            </a:r>
            <a:r>
              <a:rPr lang="en-US" altLang="zh-CN" sz="2400" b="1" dirty="0">
                <a:latin typeface="Tahoma" panose="020B0604030504040204" pitchFamily="34" charset="0"/>
                <a:ea typeface="宋体" panose="02010600030101010101" pitchFamily="2" charset="-122"/>
              </a:rPr>
              <a:t>CPU</a:t>
            </a:r>
            <a:r>
              <a:rPr lang="zh-CN" altLang="en-US" sz="2400" b="1" dirty="0">
                <a:latin typeface="Tahoma" panose="020B0604030504040204" pitchFamily="34" charset="0"/>
                <a:ea typeface="宋体" panose="02010600030101010101" pitchFamily="2" charset="-122"/>
              </a:rPr>
              <a:t>的</a:t>
            </a:r>
            <a:r>
              <a:rPr lang="en-US" altLang="zh-CN" sz="2400" b="1" dirty="0">
                <a:latin typeface="Tahoma" panose="020B0604030504040204" pitchFamily="34" charset="0"/>
                <a:ea typeface="宋体" panose="02010600030101010101" pitchFamily="2" charset="-122"/>
              </a:rPr>
              <a:t>I/O</a:t>
            </a:r>
            <a:r>
              <a:rPr lang="zh-CN" altLang="en-US" sz="2400" b="1" dirty="0">
                <a:latin typeface="Tahoma" panose="020B0604030504040204" pitchFamily="34" charset="0"/>
                <a:ea typeface="宋体" panose="02010600030101010101" pitchFamily="2" charset="-122"/>
              </a:rPr>
              <a:t>指令和通道本身提供的通道程序</a:t>
            </a:r>
            <a:r>
              <a:rPr lang="zh-CN" altLang="en-US" sz="2400" b="1" dirty="0" smtClean="0">
                <a:latin typeface="Tahoma" panose="020B0604030504040204" pitchFamily="34" charset="0"/>
                <a:ea typeface="宋体" panose="02010600030101010101" pitchFamily="2" charset="-122"/>
              </a:rPr>
              <a:t>。</a:t>
            </a:r>
            <a:endParaRPr lang="en-US" altLang="zh-CN" sz="2400" b="1" dirty="0">
              <a:latin typeface="Tahoma" panose="020B0604030504040204" pitchFamily="34" charset="0"/>
              <a:ea typeface="宋体" panose="02010600030101010101" pitchFamily="2" charset="-122"/>
            </a:endParaRPr>
          </a:p>
        </p:txBody>
      </p:sp>
      <p:sp>
        <p:nvSpPr>
          <p:cNvPr id="12" name="文本框 11"/>
          <p:cNvSpPr txBox="1"/>
          <p:nvPr/>
        </p:nvSpPr>
        <p:spPr>
          <a:xfrm>
            <a:off x="1291721" y="2055222"/>
            <a:ext cx="7274517" cy="1717393"/>
          </a:xfrm>
          <a:prstGeom prst="rect">
            <a:avLst/>
          </a:prstGeom>
          <a:noFill/>
        </p:spPr>
        <p:txBody>
          <a:bodyPr wrap="square" rtlCol="0">
            <a:spAutoFit/>
          </a:bodyPr>
          <a:lstStyle/>
          <a:p>
            <a:pPr algn="just">
              <a:lnSpc>
                <a:spcPct val="110000"/>
              </a:lnSpc>
              <a:spcBef>
                <a:spcPct val="50000"/>
              </a:spcBef>
            </a:pPr>
            <a:r>
              <a:rPr lang="zh-CN" altLang="en-US" sz="2400" b="1" dirty="0">
                <a:latin typeface="Tahoma" panose="020B0604030504040204" pitchFamily="34" charset="0"/>
                <a:ea typeface="宋体" panose="02010600030101010101" pitchFamily="2" charset="-122"/>
              </a:rPr>
              <a:t> </a:t>
            </a:r>
            <a:r>
              <a:rPr lang="en-US" altLang="zh-CN" sz="2400" b="1" dirty="0">
                <a:latin typeface="Tahoma" panose="020B0604030504040204" pitchFamily="34" charset="0"/>
                <a:ea typeface="宋体" panose="02010600030101010101" pitchFamily="2" charset="-122"/>
              </a:rPr>
              <a:t>CPU</a:t>
            </a:r>
            <a:r>
              <a:rPr lang="zh-CN" altLang="en-US" sz="2400" b="1" dirty="0">
                <a:latin typeface="Tahoma" panose="020B0604030504040204" pitchFamily="34" charset="0"/>
                <a:ea typeface="宋体" panose="02010600030101010101" pitchFamily="2" charset="-122"/>
              </a:rPr>
              <a:t>的</a:t>
            </a:r>
            <a:r>
              <a:rPr lang="en-US" altLang="zh-CN" sz="2400" b="1" dirty="0">
                <a:latin typeface="Tahoma" panose="020B0604030504040204" pitchFamily="34" charset="0"/>
                <a:ea typeface="宋体" panose="02010600030101010101" pitchFamily="2" charset="-122"/>
              </a:rPr>
              <a:t>I/O</a:t>
            </a:r>
            <a:r>
              <a:rPr lang="zh-CN" altLang="en-US" sz="2400" b="1" dirty="0">
                <a:latin typeface="Tahoma" panose="020B0604030504040204" pitchFamily="34" charset="0"/>
                <a:ea typeface="宋体" panose="02010600030101010101" pitchFamily="2" charset="-122"/>
              </a:rPr>
              <a:t>指令的功能一般包括有：清除、停止、启动、查询等功能，除了操作码之外，</a:t>
            </a:r>
            <a:r>
              <a:rPr lang="en-US" altLang="zh-CN" sz="2400" b="1" dirty="0">
                <a:latin typeface="Tahoma" panose="020B0604030504040204" pitchFamily="34" charset="0"/>
                <a:ea typeface="宋体" panose="02010600030101010101" pitchFamily="2" charset="-122"/>
              </a:rPr>
              <a:t>I/O</a:t>
            </a:r>
            <a:r>
              <a:rPr lang="zh-CN" altLang="en-US" sz="2400" b="1" dirty="0">
                <a:latin typeface="Tahoma" panose="020B0604030504040204" pitchFamily="34" charset="0"/>
                <a:ea typeface="宋体" panose="02010600030101010101" pitchFamily="2" charset="-122"/>
              </a:rPr>
              <a:t>指令中还有通道地址和设备地址域。</a:t>
            </a:r>
            <a:r>
              <a:rPr lang="en-US" altLang="zh-CN" sz="2400" b="1" dirty="0">
                <a:solidFill>
                  <a:srgbClr val="FF0000"/>
                </a:solidFill>
                <a:latin typeface="Tahoma" panose="020B0604030504040204" pitchFamily="34" charset="0"/>
                <a:ea typeface="宋体" panose="02010600030101010101" pitchFamily="2" charset="-122"/>
              </a:rPr>
              <a:t>I/O</a:t>
            </a:r>
            <a:r>
              <a:rPr lang="zh-CN" altLang="en-US" sz="2400" b="1" dirty="0">
                <a:solidFill>
                  <a:srgbClr val="FF0000"/>
                </a:solidFill>
                <a:latin typeface="Tahoma" panose="020B0604030504040204" pitchFamily="34" charset="0"/>
                <a:ea typeface="宋体" panose="02010600030101010101" pitchFamily="2" charset="-122"/>
              </a:rPr>
              <a:t>指令属特权指令</a:t>
            </a:r>
            <a:r>
              <a:rPr lang="zh-CN" altLang="en-US" sz="2400" b="1" dirty="0">
                <a:latin typeface="Tahoma" panose="020B0604030504040204" pitchFamily="34" charset="0"/>
                <a:ea typeface="宋体" panose="02010600030101010101" pitchFamily="2" charset="-122"/>
              </a:rPr>
              <a:t>，只能由操作系统使用</a:t>
            </a:r>
            <a:r>
              <a:rPr lang="zh-CN" altLang="en-US" sz="2400" b="1" dirty="0" smtClean="0">
                <a:latin typeface="Tahoma" panose="020B0604030504040204" pitchFamily="34" charset="0"/>
                <a:ea typeface="宋体" panose="02010600030101010101" pitchFamily="2" charset="-122"/>
              </a:rPr>
              <a:t>。</a:t>
            </a:r>
            <a:endParaRPr lang="zh-CN" altLang="en-US" sz="2400" b="1" dirty="0">
              <a:latin typeface="Tahoma" panose="020B0604030504040204" pitchFamily="34" charset="0"/>
              <a:ea typeface="宋体" panose="02010600030101010101" pitchFamily="2" charset="-122"/>
            </a:endParaRPr>
          </a:p>
        </p:txBody>
      </p:sp>
      <p:sp>
        <p:nvSpPr>
          <p:cNvPr id="13" name="文本框 12"/>
          <p:cNvSpPr txBox="1"/>
          <p:nvPr/>
        </p:nvSpPr>
        <p:spPr>
          <a:xfrm>
            <a:off x="1257891" y="4053848"/>
            <a:ext cx="7477496" cy="498598"/>
          </a:xfrm>
          <a:prstGeom prst="rect">
            <a:avLst/>
          </a:prstGeom>
          <a:noFill/>
        </p:spPr>
        <p:txBody>
          <a:bodyPr wrap="square" rtlCol="0">
            <a:spAutoFit/>
          </a:bodyPr>
          <a:lstStyle/>
          <a:p>
            <a:pPr algn="just">
              <a:lnSpc>
                <a:spcPct val="110000"/>
              </a:lnSpc>
              <a:spcBef>
                <a:spcPct val="50000"/>
              </a:spcBef>
            </a:pPr>
            <a:r>
              <a:rPr lang="zh-CN" altLang="en-US" sz="2400" b="1" dirty="0">
                <a:latin typeface="Tahoma" panose="020B0604030504040204" pitchFamily="34" charset="0"/>
                <a:ea typeface="宋体" panose="02010600030101010101" pitchFamily="2" charset="-122"/>
              </a:rPr>
              <a:t>通道程序一般有</a:t>
            </a:r>
            <a:r>
              <a:rPr lang="zh-CN" altLang="en-US" sz="2400" b="1" dirty="0">
                <a:solidFill>
                  <a:srgbClr val="FF0000"/>
                </a:solidFill>
                <a:latin typeface="Tahoma" panose="020B0604030504040204" pitchFamily="34" charset="0"/>
                <a:ea typeface="宋体" panose="02010600030101010101" pitchFamily="2" charset="-122"/>
              </a:rPr>
              <a:t>读、写、查询、控制和转移</a:t>
            </a:r>
            <a:r>
              <a:rPr lang="zh-CN" altLang="en-US" sz="2400" b="1" dirty="0">
                <a:latin typeface="Tahoma" panose="020B0604030504040204" pitchFamily="34" charset="0"/>
                <a:ea typeface="宋体" panose="02010600030101010101" pitchFamily="2" charset="-122"/>
              </a:rPr>
              <a:t>等功能。</a:t>
            </a:r>
          </a:p>
        </p:txBody>
      </p:sp>
      <p:sp>
        <p:nvSpPr>
          <p:cNvPr id="10" name="文本框 9"/>
          <p:cNvSpPr txBox="1"/>
          <p:nvPr/>
        </p:nvSpPr>
        <p:spPr>
          <a:xfrm>
            <a:off x="402756" y="2805544"/>
            <a:ext cx="615553" cy="3553691"/>
          </a:xfrm>
          <a:prstGeom prst="rect">
            <a:avLst/>
          </a:prstGeom>
          <a:noFill/>
        </p:spPr>
        <p:txBody>
          <a:bodyPr vert="eaVert" wrap="square" rtlCol="0">
            <a:spAutoFit/>
          </a:bodyPr>
          <a:lstStyle/>
          <a:p>
            <a:r>
              <a:rPr lang="zh-CN" altLang="en-US" sz="2800" b="1" dirty="0" smtClean="0">
                <a:solidFill>
                  <a:srgbClr val="FF0000"/>
                </a:solidFill>
                <a:latin typeface="Tahoma" panose="020B0604030504040204" pitchFamily="34" charset="0"/>
                <a:ea typeface="宋体" panose="02010600030101010101" pitchFamily="2" charset="-122"/>
              </a:rPr>
              <a:t>通道工作方式</a:t>
            </a:r>
            <a:endParaRPr lang="zh-CN" altLang="en-US" sz="2800" b="1" dirty="0">
              <a:solidFill>
                <a:srgbClr val="FF0000"/>
              </a:solidFill>
              <a:latin typeface="Tahoma" panose="020B0604030504040204" pitchFamily="34" charset="0"/>
              <a:ea typeface="宋体" panose="02010600030101010101" pitchFamily="2" charset="-122"/>
            </a:endParaRPr>
          </a:p>
        </p:txBody>
      </p:sp>
      <p:sp>
        <p:nvSpPr>
          <p:cNvPr id="11" name="文本框 10"/>
          <p:cNvSpPr txBox="1"/>
          <p:nvPr/>
        </p:nvSpPr>
        <p:spPr>
          <a:xfrm>
            <a:off x="1257891" y="5057586"/>
            <a:ext cx="7477496" cy="1311128"/>
          </a:xfrm>
          <a:prstGeom prst="rect">
            <a:avLst/>
          </a:prstGeom>
          <a:noFill/>
        </p:spPr>
        <p:txBody>
          <a:bodyPr wrap="square" rtlCol="0">
            <a:spAutoFit/>
          </a:bodyPr>
          <a:lstStyle/>
          <a:p>
            <a:pPr algn="just">
              <a:lnSpc>
                <a:spcPct val="110000"/>
              </a:lnSpc>
              <a:spcBef>
                <a:spcPct val="50000"/>
              </a:spcBef>
            </a:pPr>
            <a:r>
              <a:rPr lang="zh-CN" altLang="en-US" sz="2400" b="1" dirty="0">
                <a:latin typeface="Tahoma" panose="020B0604030504040204" pitchFamily="34" charset="0"/>
                <a:ea typeface="宋体" panose="02010600030101010101" pitchFamily="2" charset="-122"/>
              </a:rPr>
              <a:t>在通道</a:t>
            </a:r>
            <a:r>
              <a:rPr lang="en-US" altLang="zh-CN" sz="2400" b="1" dirty="0">
                <a:latin typeface="Tahoma" panose="020B0604030504040204" pitchFamily="34" charset="0"/>
                <a:ea typeface="宋体" panose="02010600030101010101" pitchFamily="2" charset="-122"/>
              </a:rPr>
              <a:t>I/O</a:t>
            </a:r>
            <a:r>
              <a:rPr lang="zh-CN" altLang="en-US" sz="2400" b="1" dirty="0">
                <a:latin typeface="Tahoma" panose="020B0604030504040204" pitchFamily="34" charset="0"/>
                <a:ea typeface="宋体" panose="02010600030101010101" pitchFamily="2" charset="-122"/>
              </a:rPr>
              <a:t>工作过程中，</a:t>
            </a:r>
            <a:r>
              <a:rPr lang="en-US" altLang="zh-CN" sz="2400" b="1" dirty="0">
                <a:latin typeface="Tahoma" panose="020B0604030504040204" pitchFamily="34" charset="0"/>
                <a:ea typeface="宋体" panose="02010600030101010101" pitchFamily="2" charset="-122"/>
              </a:rPr>
              <a:t>CPU</a:t>
            </a:r>
            <a:r>
              <a:rPr lang="zh-CN" altLang="en-US" sz="2400" b="1" dirty="0">
                <a:latin typeface="Tahoma" panose="020B0604030504040204" pitchFamily="34" charset="0"/>
                <a:ea typeface="宋体" panose="02010600030101010101" pitchFamily="2" charset="-122"/>
              </a:rPr>
              <a:t>对通道的通信是</a:t>
            </a:r>
            <a:r>
              <a:rPr lang="zh-CN" altLang="en-US" sz="2400" b="1" dirty="0">
                <a:solidFill>
                  <a:srgbClr val="FF0000"/>
                </a:solidFill>
                <a:latin typeface="Tahoma" panose="020B0604030504040204" pitchFamily="34" charset="0"/>
                <a:ea typeface="宋体" panose="02010600030101010101" pitchFamily="2" charset="-122"/>
              </a:rPr>
              <a:t>向通道发出启动、查询和停止通道指令</a:t>
            </a:r>
            <a:r>
              <a:rPr lang="zh-CN" altLang="en-US" sz="2400" b="1" dirty="0">
                <a:latin typeface="Tahoma" panose="020B0604030504040204" pitchFamily="34" charset="0"/>
                <a:ea typeface="宋体" panose="02010600030101010101" pitchFamily="2" charset="-122"/>
              </a:rPr>
              <a:t>；而通道向</a:t>
            </a:r>
            <a:r>
              <a:rPr lang="en-US" altLang="zh-CN" sz="2400" b="1" dirty="0">
                <a:latin typeface="Tahoma" panose="020B0604030504040204" pitchFamily="34" charset="0"/>
                <a:ea typeface="宋体" panose="02010600030101010101" pitchFamily="2" charset="-122"/>
              </a:rPr>
              <a:t>CPU</a:t>
            </a:r>
            <a:r>
              <a:rPr lang="zh-CN" altLang="en-US" sz="2400" b="1" dirty="0">
                <a:latin typeface="Tahoma" panose="020B0604030504040204" pitchFamily="34" charset="0"/>
                <a:ea typeface="宋体" panose="02010600030101010101" pitchFamily="2" charset="-122"/>
              </a:rPr>
              <a:t>的通信则采用中断方式向</a:t>
            </a:r>
            <a:r>
              <a:rPr lang="en-US" altLang="zh-CN" sz="2400" b="1" dirty="0">
                <a:latin typeface="Tahoma" panose="020B0604030504040204" pitchFamily="34" charset="0"/>
                <a:ea typeface="宋体" panose="02010600030101010101" pitchFamily="2" charset="-122"/>
              </a:rPr>
              <a:t>CPU</a:t>
            </a:r>
            <a:r>
              <a:rPr lang="zh-CN" altLang="en-US" sz="2400" b="1" dirty="0">
                <a:latin typeface="Tahoma" panose="020B0604030504040204" pitchFamily="34" charset="0"/>
                <a:ea typeface="宋体" panose="02010600030101010101" pitchFamily="2" charset="-122"/>
              </a:rPr>
              <a:t>汇报。</a:t>
            </a:r>
          </a:p>
        </p:txBody>
      </p:sp>
    </p:spTree>
    <p:extLst>
      <p:ext uri="{BB962C8B-B14F-4D97-AF65-F5344CB8AC3E}">
        <p14:creationId xmlns:p14="http://schemas.microsoft.com/office/powerpoint/2010/main" val="32681802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1000"/>
                                        <p:tgtEl>
                                          <p:spTgt spid="10"/>
                                        </p:tgtEl>
                                      </p:cBhvr>
                                    </p:animEffect>
                                    <p:anim calcmode="lin" valueType="num">
                                      <p:cBhvr>
                                        <p:cTn id="16" dur="1000" fill="hold"/>
                                        <p:tgtEl>
                                          <p:spTgt spid="10"/>
                                        </p:tgtEl>
                                        <p:attrNameLst>
                                          <p:attrName>ppt_x</p:attrName>
                                        </p:attrNameLst>
                                      </p:cBhvr>
                                      <p:tavLst>
                                        <p:tav tm="0">
                                          <p:val>
                                            <p:strVal val="#ppt_x"/>
                                          </p:val>
                                        </p:tav>
                                        <p:tav tm="100000">
                                          <p:val>
                                            <p:strVal val="#ppt_x"/>
                                          </p:val>
                                        </p:tav>
                                      </p:tavLst>
                                    </p:anim>
                                    <p:anim calcmode="lin" valueType="num">
                                      <p:cBhvr>
                                        <p:cTn id="1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fill="hold"/>
                                        <p:tgtEl>
                                          <p:spTgt spid="3"/>
                                        </p:tgtEl>
                                        <p:attrNameLst>
                                          <p:attrName>ppt_x</p:attrName>
                                        </p:attrNameLst>
                                      </p:cBhvr>
                                      <p:tavLst>
                                        <p:tav tm="0">
                                          <p:val>
                                            <p:strVal val="#ppt_x"/>
                                          </p:val>
                                        </p:tav>
                                        <p:tav tm="100000">
                                          <p:val>
                                            <p:strVal val="#ppt_x"/>
                                          </p:val>
                                        </p:tav>
                                      </p:tavLst>
                                    </p:anim>
                                    <p:anim calcmode="lin" valueType="num">
                                      <p:cBhvr additive="base">
                                        <p:cTn id="2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500" fill="hold"/>
                                        <p:tgtEl>
                                          <p:spTgt spid="12"/>
                                        </p:tgtEl>
                                        <p:attrNameLst>
                                          <p:attrName>ppt_x</p:attrName>
                                        </p:attrNameLst>
                                      </p:cBhvr>
                                      <p:tavLst>
                                        <p:tav tm="0">
                                          <p:val>
                                            <p:strVal val="#ppt_x"/>
                                          </p:val>
                                        </p:tav>
                                        <p:tav tm="100000">
                                          <p:val>
                                            <p:strVal val="#ppt_x"/>
                                          </p:val>
                                        </p:tav>
                                      </p:tavLst>
                                    </p:anim>
                                    <p:anim calcmode="lin" valueType="num">
                                      <p:cBhvr additive="base">
                                        <p:cTn id="29"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anim calcmode="lin" valueType="num">
                                      <p:cBhvr additive="base">
                                        <p:cTn id="34" dur="500" fill="hold"/>
                                        <p:tgtEl>
                                          <p:spTgt spid="13"/>
                                        </p:tgtEl>
                                        <p:attrNameLst>
                                          <p:attrName>ppt_x</p:attrName>
                                        </p:attrNameLst>
                                      </p:cBhvr>
                                      <p:tavLst>
                                        <p:tav tm="0">
                                          <p:val>
                                            <p:strVal val="#ppt_x"/>
                                          </p:val>
                                        </p:tav>
                                        <p:tav tm="100000">
                                          <p:val>
                                            <p:strVal val="#ppt_x"/>
                                          </p:val>
                                        </p:tav>
                                      </p:tavLst>
                                    </p:anim>
                                    <p:anim calcmode="lin" valueType="num">
                                      <p:cBhvr additive="base">
                                        <p:cTn id="35"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anim calcmode="lin" valueType="num">
                                      <p:cBhvr additive="base">
                                        <p:cTn id="40" dur="500" fill="hold"/>
                                        <p:tgtEl>
                                          <p:spTgt spid="11"/>
                                        </p:tgtEl>
                                        <p:attrNameLst>
                                          <p:attrName>ppt_x</p:attrName>
                                        </p:attrNameLst>
                                      </p:cBhvr>
                                      <p:tavLst>
                                        <p:tav tm="0">
                                          <p:val>
                                            <p:strVal val="#ppt_x"/>
                                          </p:val>
                                        </p:tav>
                                        <p:tav tm="100000">
                                          <p:val>
                                            <p:strVal val="#ppt_x"/>
                                          </p:val>
                                        </p:tav>
                                      </p:tavLst>
                                    </p:anim>
                                    <p:anim calcmode="lin" valueType="num">
                                      <p:cBhvr additive="base">
                                        <p:cTn id="41"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p:bldP spid="12" grpId="0"/>
      <p:bldP spid="13" grpId="0"/>
      <p:bldP spid="10" grpId="0"/>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38362" y="326598"/>
            <a:ext cx="6776938"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4.3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缓冲技术</a:t>
            </a:r>
            <a:endParaRPr lang="en-US" altLang="zh-CN" sz="2400" b="1" dirty="0">
              <a:latin typeface="微软雅黑" panose="020B0503020204020204" pitchFamily="34" charset="-122"/>
              <a:ea typeface="微软雅黑" panose="020B0503020204020204" pitchFamily="34"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4</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338362" y="1204485"/>
            <a:ext cx="7409837" cy="1514261"/>
          </a:xfrm>
          <a:prstGeom prst="rect">
            <a:avLst/>
          </a:prstGeom>
          <a:noFill/>
        </p:spPr>
        <p:txBody>
          <a:bodyPr wrap="square" rtlCol="0">
            <a:spAutoFit/>
          </a:bodyPr>
          <a:lstStyle/>
          <a:p>
            <a:pPr algn="just">
              <a:lnSpc>
                <a:spcPct val="110000"/>
              </a:lnSpc>
              <a:spcBef>
                <a:spcPct val="50000"/>
              </a:spcBef>
            </a:pPr>
            <a:r>
              <a:rPr lang="zh-CN" altLang="en-US" sz="2800" b="1" dirty="0" smtClean="0">
                <a:latin typeface="Tahoma" panose="020B0604030504040204" pitchFamily="34" charset="0"/>
                <a:ea typeface="宋体" panose="02010600030101010101" pitchFamily="2" charset="-122"/>
              </a:rPr>
              <a:t>（</a:t>
            </a:r>
            <a:r>
              <a:rPr lang="en-US" altLang="zh-CN" sz="2800" b="1" dirty="0" smtClean="0">
                <a:latin typeface="Tahoma" panose="020B0604030504040204" pitchFamily="34" charset="0"/>
                <a:ea typeface="宋体" panose="02010600030101010101" pitchFamily="2" charset="-122"/>
              </a:rPr>
              <a:t>1</a:t>
            </a:r>
            <a:r>
              <a:rPr lang="zh-CN" altLang="en-US" sz="2800" b="1" dirty="0" smtClean="0">
                <a:latin typeface="Tahoma" panose="020B0604030504040204" pitchFamily="34" charset="0"/>
                <a:ea typeface="宋体" panose="02010600030101010101" pitchFamily="2" charset="-122"/>
              </a:rPr>
              <a:t>）它</a:t>
            </a:r>
            <a:r>
              <a:rPr lang="zh-CN" altLang="en-US" sz="2800" b="1" dirty="0">
                <a:latin typeface="Tahoma" panose="020B0604030504040204" pitchFamily="34" charset="0"/>
                <a:ea typeface="宋体" panose="02010600030101010101" pitchFamily="2" charset="-122"/>
              </a:rPr>
              <a:t>能</a:t>
            </a:r>
            <a:r>
              <a:rPr lang="zh-CN" altLang="en-US" sz="2800" b="1" dirty="0">
                <a:solidFill>
                  <a:srgbClr val="FF0000"/>
                </a:solidFill>
                <a:latin typeface="Tahoma" panose="020B0604030504040204" pitchFamily="34" charset="0"/>
                <a:ea typeface="宋体" panose="02010600030101010101" pitchFamily="2" charset="-122"/>
              </a:rPr>
              <a:t>改善</a:t>
            </a:r>
            <a:r>
              <a:rPr lang="zh-CN" altLang="en-US" sz="2800" b="1" dirty="0">
                <a:latin typeface="Tahoma" panose="020B0604030504040204" pitchFamily="34" charset="0"/>
                <a:ea typeface="宋体" panose="02010600030101010101" pitchFamily="2" charset="-122"/>
              </a:rPr>
              <a:t>中央处理器与外围设备</a:t>
            </a:r>
            <a:r>
              <a:rPr lang="zh-CN" altLang="en-US" sz="2800" b="1" dirty="0" smtClean="0">
                <a:latin typeface="Tahoma" panose="020B0604030504040204" pitchFamily="34" charset="0"/>
                <a:ea typeface="宋体" panose="02010600030101010101" pitchFamily="2" charset="-122"/>
              </a:rPr>
              <a:t>之间</a:t>
            </a:r>
            <a:r>
              <a:rPr lang="zh-CN" altLang="en-US" sz="2800" b="1" dirty="0" smtClean="0">
                <a:solidFill>
                  <a:srgbClr val="FF0000"/>
                </a:solidFill>
                <a:latin typeface="Tahoma" panose="020B0604030504040204" pitchFamily="34" charset="0"/>
                <a:ea typeface="宋体" panose="02010600030101010101" pitchFamily="2" charset="-122"/>
              </a:rPr>
              <a:t>速度不匹配</a:t>
            </a:r>
            <a:r>
              <a:rPr lang="zh-CN" altLang="en-US" sz="2800" b="1" dirty="0" smtClean="0">
                <a:latin typeface="Tahoma" panose="020B0604030504040204" pitchFamily="34" charset="0"/>
                <a:ea typeface="宋体" panose="02010600030101010101" pitchFamily="2" charset="-122"/>
              </a:rPr>
              <a:t>的矛盾，</a:t>
            </a:r>
            <a:r>
              <a:rPr lang="zh-CN" altLang="en-US" sz="2800" b="1" dirty="0">
                <a:solidFill>
                  <a:srgbClr val="FF0000"/>
                </a:solidFill>
                <a:latin typeface="Tahoma" panose="020B0604030504040204" pitchFamily="34" charset="0"/>
                <a:ea typeface="宋体" panose="02010600030101010101" pitchFamily="2" charset="-122"/>
              </a:rPr>
              <a:t>提高</a:t>
            </a:r>
            <a:r>
              <a:rPr lang="en-US" altLang="zh-CN" sz="2800" b="1" dirty="0">
                <a:latin typeface="Tahoma" panose="020B0604030504040204" pitchFamily="34" charset="0"/>
                <a:ea typeface="宋体" panose="02010600030101010101" pitchFamily="2" charset="-122"/>
              </a:rPr>
              <a:t>CPU </a:t>
            </a:r>
            <a:r>
              <a:rPr lang="zh-CN" altLang="en-US" sz="2800" b="1" dirty="0">
                <a:latin typeface="Tahoma" panose="020B0604030504040204" pitchFamily="34" charset="0"/>
                <a:ea typeface="宋体" panose="02010600030101010101" pitchFamily="2" charset="-122"/>
              </a:rPr>
              <a:t>和</a:t>
            </a:r>
            <a:r>
              <a:rPr lang="en-US" altLang="zh-CN" sz="2800" b="1" dirty="0">
                <a:latin typeface="Tahoma" panose="020B0604030504040204" pitchFamily="34" charset="0"/>
                <a:ea typeface="宋体" panose="02010600030101010101" pitchFamily="2" charset="-122"/>
              </a:rPr>
              <a:t>I/O </a:t>
            </a:r>
            <a:r>
              <a:rPr lang="zh-CN" altLang="en-US" sz="2800" b="1" dirty="0">
                <a:latin typeface="Tahoma" panose="020B0604030504040204" pitchFamily="34" charset="0"/>
                <a:ea typeface="宋体" panose="02010600030101010101" pitchFamily="2" charset="-122"/>
              </a:rPr>
              <a:t>设备的</a:t>
            </a:r>
            <a:r>
              <a:rPr lang="zh-CN" altLang="en-US" sz="2800" b="1" dirty="0">
                <a:solidFill>
                  <a:srgbClr val="FF0000"/>
                </a:solidFill>
                <a:latin typeface="Tahoma" panose="020B0604030504040204" pitchFamily="34" charset="0"/>
                <a:ea typeface="宋体" panose="02010600030101010101" pitchFamily="2" charset="-122"/>
              </a:rPr>
              <a:t>并行性</a:t>
            </a:r>
            <a:r>
              <a:rPr lang="zh-CN" altLang="en-US" sz="2800" b="1" dirty="0" smtClean="0">
                <a:latin typeface="Tahoma" panose="020B0604030504040204" pitchFamily="34" charset="0"/>
                <a:ea typeface="宋体" panose="02010600030101010101" pitchFamily="2" charset="-122"/>
              </a:rPr>
              <a:t>。</a:t>
            </a:r>
            <a:endParaRPr lang="en-US" altLang="zh-CN" sz="2800" b="1" dirty="0">
              <a:latin typeface="Tahoma" panose="020B0604030504040204" pitchFamily="34" charset="0"/>
              <a:ea typeface="宋体" panose="02010600030101010101" pitchFamily="2" charset="-122"/>
            </a:endParaRPr>
          </a:p>
        </p:txBody>
      </p:sp>
      <p:sp>
        <p:nvSpPr>
          <p:cNvPr id="12" name="文本框 11"/>
          <p:cNvSpPr txBox="1"/>
          <p:nvPr/>
        </p:nvSpPr>
        <p:spPr>
          <a:xfrm>
            <a:off x="1338362" y="2830243"/>
            <a:ext cx="7274517" cy="1040285"/>
          </a:xfrm>
          <a:prstGeom prst="rect">
            <a:avLst/>
          </a:prstGeom>
          <a:noFill/>
        </p:spPr>
        <p:txBody>
          <a:bodyPr wrap="square" rtlCol="0">
            <a:spAutoFit/>
          </a:bodyPr>
          <a:lstStyle/>
          <a:p>
            <a:pPr algn="just">
              <a:lnSpc>
                <a:spcPct val="110000"/>
              </a:lnSpc>
              <a:spcBef>
                <a:spcPct val="50000"/>
              </a:spcBef>
            </a:pPr>
            <a:r>
              <a:rPr lang="zh-CN" altLang="en-US" sz="2800" b="1" dirty="0" smtClean="0">
                <a:latin typeface="Tahoma" panose="020B0604030504040204" pitchFamily="34" charset="0"/>
                <a:ea typeface="宋体" panose="02010600030101010101" pitchFamily="2" charset="-122"/>
              </a:rPr>
              <a:t>（</a:t>
            </a:r>
            <a:r>
              <a:rPr lang="en-US" altLang="zh-CN" sz="2800" b="1" dirty="0" smtClean="0">
                <a:latin typeface="Tahoma" panose="020B0604030504040204" pitchFamily="34" charset="0"/>
                <a:ea typeface="宋体" panose="02010600030101010101" pitchFamily="2" charset="-122"/>
              </a:rPr>
              <a:t>2</a:t>
            </a:r>
            <a:r>
              <a:rPr lang="zh-CN" altLang="en-US" sz="2800" b="1" dirty="0" smtClean="0">
                <a:latin typeface="Tahoma" panose="020B0604030504040204" pitchFamily="34" charset="0"/>
                <a:ea typeface="宋体" panose="02010600030101010101" pitchFamily="2" charset="-122"/>
              </a:rPr>
              <a:t>）它</a:t>
            </a:r>
            <a:r>
              <a:rPr lang="zh-CN" altLang="en-US" sz="2800" b="1" dirty="0">
                <a:latin typeface="Tahoma" panose="020B0604030504040204" pitchFamily="34" charset="0"/>
                <a:ea typeface="宋体" panose="02010600030101010101" pitchFamily="2" charset="-122"/>
              </a:rPr>
              <a:t>能</a:t>
            </a:r>
            <a:r>
              <a:rPr lang="zh-CN" altLang="en-US" sz="2800" b="1" dirty="0">
                <a:solidFill>
                  <a:srgbClr val="FF0000"/>
                </a:solidFill>
                <a:latin typeface="Tahoma" panose="020B0604030504040204" pitchFamily="34" charset="0"/>
                <a:ea typeface="宋体" panose="02010600030101010101" pitchFamily="2" charset="-122"/>
              </a:rPr>
              <a:t>减少</a:t>
            </a:r>
            <a:r>
              <a:rPr lang="en-US" altLang="zh-CN" sz="2800" b="1" dirty="0">
                <a:latin typeface="Tahoma" panose="020B0604030504040204" pitchFamily="34" charset="0"/>
                <a:ea typeface="宋体" panose="02010600030101010101" pitchFamily="2" charset="-122"/>
              </a:rPr>
              <a:t>I/O </a:t>
            </a:r>
            <a:r>
              <a:rPr lang="zh-CN" altLang="en-US" sz="2800" b="1" dirty="0">
                <a:latin typeface="Tahoma" panose="020B0604030504040204" pitchFamily="34" charset="0"/>
                <a:ea typeface="宋体" panose="02010600030101010101" pitchFamily="2" charset="-122"/>
              </a:rPr>
              <a:t>对</a:t>
            </a:r>
            <a:r>
              <a:rPr lang="en-US" altLang="zh-CN" sz="2800" b="1" dirty="0">
                <a:latin typeface="Tahoma" panose="020B0604030504040204" pitchFamily="34" charset="0"/>
                <a:ea typeface="宋体" panose="02010600030101010101" pitchFamily="2" charset="-122"/>
              </a:rPr>
              <a:t>CPU </a:t>
            </a:r>
            <a:r>
              <a:rPr lang="zh-CN" altLang="en-US" sz="2800" b="1" dirty="0">
                <a:latin typeface="Tahoma" panose="020B0604030504040204" pitchFamily="34" charset="0"/>
                <a:ea typeface="宋体" panose="02010600030101010101" pitchFamily="2" charset="-122"/>
              </a:rPr>
              <a:t>的</a:t>
            </a:r>
            <a:r>
              <a:rPr lang="zh-CN" altLang="en-US" sz="2800" b="1" dirty="0">
                <a:solidFill>
                  <a:srgbClr val="FF0000"/>
                </a:solidFill>
                <a:latin typeface="Tahoma" panose="020B0604030504040204" pitchFamily="34" charset="0"/>
                <a:ea typeface="宋体" panose="02010600030101010101" pitchFamily="2" charset="-122"/>
              </a:rPr>
              <a:t>中断次数</a:t>
            </a:r>
            <a:r>
              <a:rPr lang="zh-CN" altLang="en-US" sz="2800" b="1" dirty="0">
                <a:latin typeface="Tahoma" panose="020B0604030504040204" pitchFamily="34" charset="0"/>
                <a:ea typeface="宋体" panose="02010600030101010101" pitchFamily="2" charset="-122"/>
              </a:rPr>
              <a:t>和放宽对</a:t>
            </a:r>
            <a:r>
              <a:rPr lang="en-US" altLang="zh-CN" sz="2800" b="1" dirty="0">
                <a:latin typeface="Tahoma" panose="020B0604030504040204" pitchFamily="34" charset="0"/>
                <a:ea typeface="宋体" panose="02010600030101010101" pitchFamily="2" charset="-122"/>
              </a:rPr>
              <a:t>CPU </a:t>
            </a:r>
            <a:r>
              <a:rPr lang="zh-CN" altLang="en-US" sz="2800" b="1" dirty="0">
                <a:latin typeface="Tahoma" panose="020B0604030504040204" pitchFamily="34" charset="0"/>
                <a:ea typeface="宋体" panose="02010600030101010101" pitchFamily="2" charset="-122"/>
              </a:rPr>
              <a:t>中断响应时间的要求</a:t>
            </a:r>
            <a:r>
              <a:rPr lang="zh-CN" altLang="en-US" sz="2800" b="1" dirty="0" smtClean="0">
                <a:latin typeface="Tahoma" panose="020B0604030504040204" pitchFamily="34" charset="0"/>
                <a:ea typeface="宋体" panose="02010600030101010101" pitchFamily="2" charset="-122"/>
              </a:rPr>
              <a:t>。</a:t>
            </a:r>
            <a:endParaRPr lang="zh-CN" altLang="en-US" sz="2800" b="1" dirty="0">
              <a:latin typeface="Tahoma" panose="020B0604030504040204" pitchFamily="34" charset="0"/>
              <a:ea typeface="宋体" panose="02010600030101010101" pitchFamily="2" charset="-122"/>
            </a:endParaRPr>
          </a:p>
        </p:txBody>
      </p:sp>
      <p:sp>
        <p:nvSpPr>
          <p:cNvPr id="13" name="文本框 12"/>
          <p:cNvSpPr txBox="1"/>
          <p:nvPr/>
        </p:nvSpPr>
        <p:spPr>
          <a:xfrm>
            <a:off x="1359382" y="4249763"/>
            <a:ext cx="7477496" cy="1040285"/>
          </a:xfrm>
          <a:prstGeom prst="rect">
            <a:avLst/>
          </a:prstGeom>
          <a:noFill/>
        </p:spPr>
        <p:txBody>
          <a:bodyPr wrap="square" rtlCol="0">
            <a:spAutoFit/>
          </a:bodyPr>
          <a:lstStyle/>
          <a:p>
            <a:pPr algn="just">
              <a:lnSpc>
                <a:spcPct val="110000"/>
              </a:lnSpc>
              <a:spcBef>
                <a:spcPct val="50000"/>
              </a:spcBef>
            </a:pPr>
            <a:r>
              <a:rPr lang="zh-CN" altLang="en-US" sz="2800" b="1" dirty="0" smtClean="0">
                <a:latin typeface="Tahoma" panose="020B0604030504040204" pitchFamily="34" charset="0"/>
                <a:ea typeface="宋体" panose="02010600030101010101" pitchFamily="2" charset="-122"/>
              </a:rPr>
              <a:t>（</a:t>
            </a:r>
            <a:r>
              <a:rPr lang="en-US" altLang="zh-CN" sz="2800" b="1" dirty="0" smtClean="0">
                <a:latin typeface="Tahoma" panose="020B0604030504040204" pitchFamily="34" charset="0"/>
                <a:ea typeface="宋体" panose="02010600030101010101" pitchFamily="2" charset="-122"/>
              </a:rPr>
              <a:t>3</a:t>
            </a:r>
            <a:r>
              <a:rPr lang="zh-CN" altLang="en-US" sz="2800" b="1" dirty="0" smtClean="0">
                <a:latin typeface="Tahoma" panose="020B0604030504040204" pitchFamily="34" charset="0"/>
                <a:ea typeface="宋体" panose="02010600030101010101" pitchFamily="2" charset="-122"/>
              </a:rPr>
              <a:t>）缓冲</a:t>
            </a:r>
            <a:r>
              <a:rPr lang="zh-CN" altLang="en-US" sz="2800" b="1" dirty="0">
                <a:latin typeface="Tahoma" panose="020B0604030504040204" pitchFamily="34" charset="0"/>
                <a:ea typeface="宋体" panose="02010600030101010101" pitchFamily="2" charset="-122"/>
              </a:rPr>
              <a:t>技术还能</a:t>
            </a:r>
            <a:r>
              <a:rPr lang="zh-CN" altLang="en-US" sz="2800" b="1" dirty="0">
                <a:solidFill>
                  <a:srgbClr val="FF0000"/>
                </a:solidFill>
                <a:latin typeface="Tahoma" panose="020B0604030504040204" pitchFamily="34" charset="0"/>
                <a:ea typeface="宋体" panose="02010600030101010101" pitchFamily="2" charset="-122"/>
              </a:rPr>
              <a:t>协调</a:t>
            </a:r>
            <a:r>
              <a:rPr lang="zh-CN" altLang="en-US" sz="2800" b="1" dirty="0">
                <a:latin typeface="Tahoma" panose="020B0604030504040204" pitchFamily="34" charset="0"/>
                <a:ea typeface="宋体" panose="02010600030101010101" pitchFamily="2" charset="-122"/>
              </a:rPr>
              <a:t>逻辑记录大小与物理记录大小</a:t>
            </a:r>
            <a:r>
              <a:rPr lang="zh-CN" altLang="en-US" sz="2800" b="1" dirty="0">
                <a:solidFill>
                  <a:srgbClr val="FF0000"/>
                </a:solidFill>
                <a:latin typeface="Tahoma" panose="020B0604030504040204" pitchFamily="34" charset="0"/>
                <a:ea typeface="宋体" panose="02010600030101010101" pitchFamily="2" charset="-122"/>
              </a:rPr>
              <a:t>不一致的问题</a:t>
            </a:r>
            <a:r>
              <a:rPr lang="zh-CN" altLang="en-US" sz="2800" b="1" dirty="0" smtClean="0">
                <a:latin typeface="Tahoma" panose="020B0604030504040204" pitchFamily="34" charset="0"/>
                <a:ea typeface="宋体" panose="02010600030101010101" pitchFamily="2" charset="-122"/>
              </a:rPr>
              <a:t>。</a:t>
            </a:r>
            <a:endParaRPr lang="zh-CN" altLang="en-US" sz="2800" b="1" dirty="0">
              <a:latin typeface="Tahoma" panose="020B0604030504040204" pitchFamily="34" charset="0"/>
              <a:ea typeface="宋体" panose="02010600030101010101" pitchFamily="2" charset="-122"/>
            </a:endParaRPr>
          </a:p>
        </p:txBody>
      </p:sp>
      <p:sp>
        <p:nvSpPr>
          <p:cNvPr id="10" name="文本框 9"/>
          <p:cNvSpPr txBox="1"/>
          <p:nvPr/>
        </p:nvSpPr>
        <p:spPr>
          <a:xfrm>
            <a:off x="402756" y="2805544"/>
            <a:ext cx="615553" cy="3553691"/>
          </a:xfrm>
          <a:prstGeom prst="rect">
            <a:avLst/>
          </a:prstGeom>
          <a:noFill/>
        </p:spPr>
        <p:txBody>
          <a:bodyPr vert="eaVert" wrap="square" rtlCol="0">
            <a:spAutoFit/>
          </a:bodyPr>
          <a:lstStyle/>
          <a:p>
            <a:r>
              <a:rPr lang="zh-CN" altLang="en-US" sz="2800" b="1" dirty="0" smtClean="0">
                <a:solidFill>
                  <a:srgbClr val="FF0000"/>
                </a:solidFill>
                <a:latin typeface="Tahoma" panose="020B0604030504040204" pitchFamily="34" charset="0"/>
                <a:ea typeface="宋体" panose="02010600030101010101" pitchFamily="2" charset="-122"/>
              </a:rPr>
              <a:t>缓冲技术的作用</a:t>
            </a:r>
            <a:endParaRPr lang="zh-CN" altLang="en-US" sz="2800" b="1" dirty="0">
              <a:solidFill>
                <a:srgbClr val="FF0000"/>
              </a:solidFill>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18872960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1000"/>
                                        <p:tgtEl>
                                          <p:spTgt spid="10"/>
                                        </p:tgtEl>
                                      </p:cBhvr>
                                    </p:animEffect>
                                    <p:anim calcmode="lin" valueType="num">
                                      <p:cBhvr>
                                        <p:cTn id="16" dur="1000" fill="hold"/>
                                        <p:tgtEl>
                                          <p:spTgt spid="10"/>
                                        </p:tgtEl>
                                        <p:attrNameLst>
                                          <p:attrName>ppt_x</p:attrName>
                                        </p:attrNameLst>
                                      </p:cBhvr>
                                      <p:tavLst>
                                        <p:tav tm="0">
                                          <p:val>
                                            <p:strVal val="#ppt_x"/>
                                          </p:val>
                                        </p:tav>
                                        <p:tav tm="100000">
                                          <p:val>
                                            <p:strVal val="#ppt_x"/>
                                          </p:val>
                                        </p:tav>
                                      </p:tavLst>
                                    </p:anim>
                                    <p:anim calcmode="lin" valueType="num">
                                      <p:cBhvr>
                                        <p:cTn id="1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fill="hold"/>
                                        <p:tgtEl>
                                          <p:spTgt spid="3"/>
                                        </p:tgtEl>
                                        <p:attrNameLst>
                                          <p:attrName>ppt_x</p:attrName>
                                        </p:attrNameLst>
                                      </p:cBhvr>
                                      <p:tavLst>
                                        <p:tav tm="0">
                                          <p:val>
                                            <p:strVal val="#ppt_x"/>
                                          </p:val>
                                        </p:tav>
                                        <p:tav tm="100000">
                                          <p:val>
                                            <p:strVal val="#ppt_x"/>
                                          </p:val>
                                        </p:tav>
                                      </p:tavLst>
                                    </p:anim>
                                    <p:anim calcmode="lin" valueType="num">
                                      <p:cBhvr additive="base">
                                        <p:cTn id="2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500" fill="hold"/>
                                        <p:tgtEl>
                                          <p:spTgt spid="12"/>
                                        </p:tgtEl>
                                        <p:attrNameLst>
                                          <p:attrName>ppt_x</p:attrName>
                                        </p:attrNameLst>
                                      </p:cBhvr>
                                      <p:tavLst>
                                        <p:tav tm="0">
                                          <p:val>
                                            <p:strVal val="#ppt_x"/>
                                          </p:val>
                                        </p:tav>
                                        <p:tav tm="100000">
                                          <p:val>
                                            <p:strVal val="#ppt_x"/>
                                          </p:val>
                                        </p:tav>
                                      </p:tavLst>
                                    </p:anim>
                                    <p:anim calcmode="lin" valueType="num">
                                      <p:cBhvr additive="base">
                                        <p:cTn id="29"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anim calcmode="lin" valueType="num">
                                      <p:cBhvr additive="base">
                                        <p:cTn id="34" dur="500" fill="hold"/>
                                        <p:tgtEl>
                                          <p:spTgt spid="13"/>
                                        </p:tgtEl>
                                        <p:attrNameLst>
                                          <p:attrName>ppt_x</p:attrName>
                                        </p:attrNameLst>
                                      </p:cBhvr>
                                      <p:tavLst>
                                        <p:tav tm="0">
                                          <p:val>
                                            <p:strVal val="#ppt_x"/>
                                          </p:val>
                                        </p:tav>
                                        <p:tav tm="100000">
                                          <p:val>
                                            <p:strVal val="#ppt_x"/>
                                          </p:val>
                                        </p:tav>
                                      </p:tavLst>
                                    </p:anim>
                                    <p:anim calcmode="lin" valueType="num">
                                      <p:cBhvr additive="base">
                                        <p:cTn id="35"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p:bldP spid="12" grpId="0"/>
      <p:bldP spid="13" grpId="0"/>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38362" y="326598"/>
            <a:ext cx="6776938"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4.3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缓冲技术</a:t>
            </a:r>
            <a:endParaRPr lang="en-US" altLang="zh-CN" sz="2400" b="1" dirty="0">
              <a:latin typeface="微软雅黑" panose="020B0503020204020204" pitchFamily="34" charset="-122"/>
              <a:ea typeface="微软雅黑" panose="020B0503020204020204" pitchFamily="34"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4</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338362" y="1204485"/>
            <a:ext cx="7409837" cy="2548390"/>
          </a:xfrm>
          <a:prstGeom prst="rect">
            <a:avLst/>
          </a:prstGeom>
          <a:noFill/>
        </p:spPr>
        <p:txBody>
          <a:bodyPr wrap="square" rtlCol="0">
            <a:spAutoFit/>
          </a:bodyPr>
          <a:lstStyle/>
          <a:p>
            <a:pPr algn="just">
              <a:lnSpc>
                <a:spcPct val="110000"/>
              </a:lnSpc>
              <a:spcBef>
                <a:spcPct val="50000"/>
              </a:spcBef>
            </a:pPr>
            <a:r>
              <a:rPr lang="zh-CN" altLang="en-US" sz="2800" b="1" dirty="0" smtClean="0">
                <a:latin typeface="Tahoma" panose="020B0604030504040204" pitchFamily="34" charset="0"/>
                <a:ea typeface="宋体" panose="02010600030101010101" pitchFamily="2" charset="-122"/>
              </a:rPr>
              <a:t>根据缓冲性质划分，缓冲</a:t>
            </a:r>
            <a:r>
              <a:rPr lang="zh-CN" altLang="en-US" sz="2800" b="1" dirty="0">
                <a:latin typeface="Tahoma" panose="020B0604030504040204" pitchFamily="34" charset="0"/>
                <a:ea typeface="宋体" panose="02010600030101010101" pitchFamily="2" charset="-122"/>
              </a:rPr>
              <a:t>有</a:t>
            </a:r>
            <a:r>
              <a:rPr lang="zh-CN" altLang="en-US" sz="2800" b="1" dirty="0">
                <a:solidFill>
                  <a:srgbClr val="FF0000"/>
                </a:solidFill>
                <a:latin typeface="Tahoma" panose="020B0604030504040204" pitchFamily="34" charset="0"/>
                <a:ea typeface="宋体" panose="02010600030101010101" pitchFamily="2" charset="-122"/>
              </a:rPr>
              <a:t>硬件缓冲和软件缓冲</a:t>
            </a:r>
            <a:r>
              <a:rPr lang="zh-CN" altLang="en-US" sz="2800" b="1" dirty="0">
                <a:latin typeface="Tahoma" panose="020B0604030504040204" pitchFamily="34" charset="0"/>
                <a:ea typeface="宋体" panose="02010600030101010101" pitchFamily="2" charset="-122"/>
              </a:rPr>
              <a:t>之分</a:t>
            </a:r>
            <a:r>
              <a:rPr lang="zh-CN" altLang="en-US" sz="2800" b="1" dirty="0" smtClean="0">
                <a:latin typeface="Tahoma" panose="020B0604030504040204" pitchFamily="34" charset="0"/>
                <a:ea typeface="宋体" panose="02010600030101010101" pitchFamily="2" charset="-122"/>
              </a:rPr>
              <a:t>。</a:t>
            </a:r>
            <a:endParaRPr lang="en-US" altLang="zh-CN" sz="2800" b="1" dirty="0" smtClean="0">
              <a:latin typeface="Tahoma" panose="020B0604030504040204" pitchFamily="34" charset="0"/>
              <a:ea typeface="宋体" panose="02010600030101010101" pitchFamily="2" charset="-122"/>
            </a:endParaRPr>
          </a:p>
          <a:p>
            <a:pPr algn="just">
              <a:lnSpc>
                <a:spcPct val="110000"/>
              </a:lnSpc>
              <a:spcBef>
                <a:spcPct val="50000"/>
              </a:spcBef>
            </a:pPr>
            <a:r>
              <a:rPr lang="zh-CN" altLang="en-US" sz="2000" b="1" dirty="0" smtClean="0">
                <a:latin typeface="Tahoma" panose="020B0604030504040204" pitchFamily="34" charset="0"/>
                <a:ea typeface="宋体" panose="02010600030101010101" pitchFamily="2" charset="-122"/>
              </a:rPr>
              <a:t>硬件</a:t>
            </a:r>
            <a:r>
              <a:rPr lang="zh-CN" altLang="en-US" sz="2000" b="1" dirty="0">
                <a:latin typeface="Tahoma" panose="020B0604030504040204" pitchFamily="34" charset="0"/>
                <a:ea typeface="宋体" panose="02010600030101010101" pitchFamily="2" charset="-122"/>
              </a:rPr>
              <a:t>缓冲是以专用的寄存器作为缓冲器。软缓冲缓冲即在操作系统的管理下，在内存中划出若干个单元作为缓冲区。软件缓冲的好处是易于改变缓冲区的大小和数量，缺点是占据一部分内存</a:t>
            </a:r>
            <a:r>
              <a:rPr lang="zh-CN" altLang="en-US" sz="2000" b="1" dirty="0" smtClean="0">
                <a:latin typeface="Tahoma" panose="020B0604030504040204" pitchFamily="34" charset="0"/>
                <a:ea typeface="宋体" panose="02010600030101010101" pitchFamily="2" charset="-122"/>
              </a:rPr>
              <a:t>空间。</a:t>
            </a:r>
            <a:endParaRPr lang="en-US" altLang="zh-CN" sz="2000" b="1" dirty="0">
              <a:latin typeface="Tahoma" panose="020B0604030504040204" pitchFamily="34" charset="0"/>
              <a:ea typeface="宋体" panose="02010600030101010101" pitchFamily="2" charset="-122"/>
            </a:endParaRPr>
          </a:p>
        </p:txBody>
      </p:sp>
      <p:sp>
        <p:nvSpPr>
          <p:cNvPr id="13" name="文本框 12"/>
          <p:cNvSpPr txBox="1"/>
          <p:nvPr/>
        </p:nvSpPr>
        <p:spPr>
          <a:xfrm>
            <a:off x="1359382" y="4249763"/>
            <a:ext cx="7477496" cy="1729704"/>
          </a:xfrm>
          <a:prstGeom prst="rect">
            <a:avLst/>
          </a:prstGeom>
          <a:noFill/>
        </p:spPr>
        <p:txBody>
          <a:bodyPr wrap="square" rtlCol="0">
            <a:spAutoFit/>
          </a:bodyPr>
          <a:lstStyle/>
          <a:p>
            <a:pPr algn="just">
              <a:lnSpc>
                <a:spcPct val="110000"/>
              </a:lnSpc>
              <a:spcBef>
                <a:spcPct val="50000"/>
              </a:spcBef>
            </a:pPr>
            <a:r>
              <a:rPr lang="zh-CN" altLang="en-US" sz="2800" b="1" dirty="0">
                <a:latin typeface="Tahoma" panose="020B0604030504040204" pitchFamily="34" charset="0"/>
                <a:ea typeface="宋体" panose="02010600030101010101" pitchFamily="2" charset="-122"/>
              </a:rPr>
              <a:t>根据缓冲区个数的多少和结构，缓冲可分为：</a:t>
            </a:r>
            <a:r>
              <a:rPr lang="zh-CN" altLang="en-US" sz="2800" b="1" dirty="0">
                <a:solidFill>
                  <a:srgbClr val="FF0000"/>
                </a:solidFill>
                <a:latin typeface="Tahoma" panose="020B0604030504040204" pitchFamily="34" charset="0"/>
                <a:ea typeface="宋体" panose="02010600030101010101" pitchFamily="2" charset="-122"/>
              </a:rPr>
              <a:t>单缓冲、双缓冲、多缓冲、循环缓冲与</a:t>
            </a:r>
            <a:r>
              <a:rPr lang="zh-CN" altLang="en-US" sz="2800" b="1" dirty="0" smtClean="0">
                <a:solidFill>
                  <a:srgbClr val="FF0000"/>
                </a:solidFill>
                <a:latin typeface="Tahoma" panose="020B0604030504040204" pitchFamily="34" charset="0"/>
                <a:ea typeface="宋体" panose="02010600030101010101" pitchFamily="2" charset="-122"/>
              </a:rPr>
              <a:t>缓冲池</a:t>
            </a:r>
            <a:r>
              <a:rPr lang="zh-CN" altLang="en-US" sz="2800" b="1" dirty="0" smtClean="0">
                <a:latin typeface="Tahoma" panose="020B0604030504040204" pitchFamily="34" charset="0"/>
                <a:ea typeface="宋体" panose="02010600030101010101" pitchFamily="2" charset="-122"/>
              </a:rPr>
              <a:t>。</a:t>
            </a:r>
            <a:endParaRPr lang="zh-CN" altLang="en-US" sz="2800" b="1" dirty="0">
              <a:latin typeface="Tahoma" panose="020B0604030504040204" pitchFamily="34" charset="0"/>
              <a:ea typeface="宋体" panose="02010600030101010101" pitchFamily="2" charset="-122"/>
            </a:endParaRPr>
          </a:p>
          <a:p>
            <a:pPr algn="just">
              <a:lnSpc>
                <a:spcPct val="110000"/>
              </a:lnSpc>
              <a:spcBef>
                <a:spcPct val="50000"/>
              </a:spcBef>
            </a:pPr>
            <a:endParaRPr lang="zh-CN" altLang="en-US" sz="2800" b="1" dirty="0">
              <a:latin typeface="Tahoma" panose="020B0604030504040204" pitchFamily="34" charset="0"/>
              <a:ea typeface="宋体" panose="02010600030101010101" pitchFamily="2" charset="-122"/>
            </a:endParaRPr>
          </a:p>
        </p:txBody>
      </p:sp>
      <p:sp>
        <p:nvSpPr>
          <p:cNvPr id="10" name="文本框 9"/>
          <p:cNvSpPr txBox="1"/>
          <p:nvPr/>
        </p:nvSpPr>
        <p:spPr>
          <a:xfrm>
            <a:off x="402756" y="2805544"/>
            <a:ext cx="615553" cy="3553691"/>
          </a:xfrm>
          <a:prstGeom prst="rect">
            <a:avLst/>
          </a:prstGeom>
          <a:noFill/>
        </p:spPr>
        <p:txBody>
          <a:bodyPr vert="eaVert" wrap="square" rtlCol="0">
            <a:spAutoFit/>
          </a:bodyPr>
          <a:lstStyle/>
          <a:p>
            <a:r>
              <a:rPr lang="zh-CN" altLang="en-US" sz="2800" b="1" dirty="0" smtClean="0">
                <a:solidFill>
                  <a:srgbClr val="FF0000"/>
                </a:solidFill>
                <a:latin typeface="Tahoma" panose="020B0604030504040204" pitchFamily="34" charset="0"/>
                <a:ea typeface="宋体" panose="02010600030101010101" pitchFamily="2" charset="-122"/>
              </a:rPr>
              <a:t>缓冲的分类</a:t>
            </a:r>
            <a:endParaRPr lang="zh-CN" altLang="en-US" sz="2800" b="1" dirty="0">
              <a:solidFill>
                <a:srgbClr val="FF0000"/>
              </a:solidFill>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36753188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1000"/>
                                        <p:tgtEl>
                                          <p:spTgt spid="10"/>
                                        </p:tgtEl>
                                      </p:cBhvr>
                                    </p:animEffect>
                                    <p:anim calcmode="lin" valueType="num">
                                      <p:cBhvr>
                                        <p:cTn id="16" dur="1000" fill="hold"/>
                                        <p:tgtEl>
                                          <p:spTgt spid="10"/>
                                        </p:tgtEl>
                                        <p:attrNameLst>
                                          <p:attrName>ppt_x</p:attrName>
                                        </p:attrNameLst>
                                      </p:cBhvr>
                                      <p:tavLst>
                                        <p:tav tm="0">
                                          <p:val>
                                            <p:strVal val="#ppt_x"/>
                                          </p:val>
                                        </p:tav>
                                        <p:tav tm="100000">
                                          <p:val>
                                            <p:strVal val="#ppt_x"/>
                                          </p:val>
                                        </p:tav>
                                      </p:tavLst>
                                    </p:anim>
                                    <p:anim calcmode="lin" valueType="num">
                                      <p:cBhvr>
                                        <p:cTn id="1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fill="hold"/>
                                        <p:tgtEl>
                                          <p:spTgt spid="3"/>
                                        </p:tgtEl>
                                        <p:attrNameLst>
                                          <p:attrName>ppt_x</p:attrName>
                                        </p:attrNameLst>
                                      </p:cBhvr>
                                      <p:tavLst>
                                        <p:tav tm="0">
                                          <p:val>
                                            <p:strVal val="#ppt_x"/>
                                          </p:val>
                                        </p:tav>
                                        <p:tav tm="100000">
                                          <p:val>
                                            <p:strVal val="#ppt_x"/>
                                          </p:val>
                                        </p:tav>
                                      </p:tavLst>
                                    </p:anim>
                                    <p:anim calcmode="lin" valueType="num">
                                      <p:cBhvr additive="base">
                                        <p:cTn id="2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additive="base">
                                        <p:cTn id="28" dur="500" fill="hold"/>
                                        <p:tgtEl>
                                          <p:spTgt spid="13"/>
                                        </p:tgtEl>
                                        <p:attrNameLst>
                                          <p:attrName>ppt_x</p:attrName>
                                        </p:attrNameLst>
                                      </p:cBhvr>
                                      <p:tavLst>
                                        <p:tav tm="0">
                                          <p:val>
                                            <p:strVal val="#ppt_x"/>
                                          </p:val>
                                        </p:tav>
                                        <p:tav tm="100000">
                                          <p:val>
                                            <p:strVal val="#ppt_x"/>
                                          </p:val>
                                        </p:tav>
                                      </p:tavLst>
                                    </p:anim>
                                    <p:anim calcmode="lin" valueType="num">
                                      <p:cBhvr additive="base">
                                        <p:cTn id="29"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p:bldP spid="13" grpId="0"/>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38362" y="326598"/>
            <a:ext cx="6776938"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4.3.1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单缓冲</a:t>
            </a:r>
            <a:endParaRPr lang="en-US" altLang="zh-CN" sz="2400" b="1" dirty="0">
              <a:latin typeface="微软雅黑" panose="020B0503020204020204" pitchFamily="34" charset="-122"/>
              <a:ea typeface="微软雅黑" panose="020B0503020204020204" pitchFamily="34"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4</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338362" y="1204485"/>
            <a:ext cx="7409837" cy="1988237"/>
          </a:xfrm>
          <a:prstGeom prst="rect">
            <a:avLst/>
          </a:prstGeom>
          <a:noFill/>
        </p:spPr>
        <p:txBody>
          <a:bodyPr wrap="square" rtlCol="0">
            <a:spAutoFit/>
          </a:bodyPr>
          <a:lstStyle/>
          <a:p>
            <a:pPr algn="just">
              <a:lnSpc>
                <a:spcPct val="110000"/>
              </a:lnSpc>
              <a:spcBef>
                <a:spcPct val="50000"/>
              </a:spcBef>
            </a:pPr>
            <a:r>
              <a:rPr lang="zh-CN" altLang="en-US" sz="2800" b="1" dirty="0">
                <a:latin typeface="Tahoma" panose="020B0604030504040204" pitchFamily="34" charset="0"/>
                <a:ea typeface="宋体" panose="02010600030101010101" pitchFamily="2" charset="-122"/>
              </a:rPr>
              <a:t> 单缓冲指当一个进程发出</a:t>
            </a:r>
            <a:r>
              <a:rPr lang="en-US" altLang="zh-CN" sz="2800" b="1" dirty="0">
                <a:latin typeface="Tahoma" panose="020B0604030504040204" pitchFamily="34" charset="0"/>
                <a:ea typeface="宋体" panose="02010600030101010101" pitchFamily="2" charset="-122"/>
              </a:rPr>
              <a:t>I/O</a:t>
            </a:r>
            <a:r>
              <a:rPr lang="zh-CN" altLang="en-US" sz="2800" b="1" dirty="0">
                <a:latin typeface="Tahoma" panose="020B0604030504040204" pitchFamily="34" charset="0"/>
                <a:ea typeface="宋体" panose="02010600030101010101" pitchFamily="2" charset="-122"/>
              </a:rPr>
              <a:t>请求时，操作系统便在主存中为之分配一个缓冲区，用来</a:t>
            </a:r>
            <a:r>
              <a:rPr lang="zh-CN" altLang="en-US" sz="2800" b="1" dirty="0">
                <a:solidFill>
                  <a:srgbClr val="FF0000"/>
                </a:solidFill>
                <a:latin typeface="Tahoma" panose="020B0604030504040204" pitchFamily="34" charset="0"/>
                <a:ea typeface="宋体" panose="02010600030101010101" pitchFamily="2" charset="-122"/>
              </a:rPr>
              <a:t>临时存放输入／输出数据</a:t>
            </a:r>
            <a:r>
              <a:rPr lang="zh-CN" altLang="en-US" sz="2800" b="1" dirty="0">
                <a:latin typeface="Tahoma" panose="020B0604030504040204" pitchFamily="34" charset="0"/>
                <a:ea typeface="宋体" panose="02010600030101010101" pitchFamily="2" charset="-122"/>
              </a:rPr>
              <a:t>。它是操作系统提供的一种</a:t>
            </a:r>
            <a:r>
              <a:rPr lang="zh-CN" altLang="en-US" sz="2800" b="1" dirty="0">
                <a:solidFill>
                  <a:srgbClr val="FF0000"/>
                </a:solidFill>
                <a:latin typeface="Tahoma" panose="020B0604030504040204" pitchFamily="34" charset="0"/>
                <a:ea typeface="宋体" panose="02010600030101010101" pitchFamily="2" charset="-122"/>
              </a:rPr>
              <a:t>简单的缓冲形式</a:t>
            </a:r>
            <a:r>
              <a:rPr lang="zh-CN" altLang="en-US" sz="2800" b="1" dirty="0">
                <a:latin typeface="Tahoma" panose="020B0604030504040204" pitchFamily="34" charset="0"/>
                <a:ea typeface="宋体" panose="02010600030101010101" pitchFamily="2" charset="-122"/>
              </a:rPr>
              <a:t>。</a:t>
            </a:r>
            <a:endParaRPr lang="en-US" altLang="zh-CN" sz="2000" b="1" dirty="0">
              <a:latin typeface="Tahoma" panose="020B0604030504040204" pitchFamily="34" charset="0"/>
              <a:ea typeface="宋体" panose="02010600030101010101" pitchFamily="2" charset="-122"/>
            </a:endParaRPr>
          </a:p>
        </p:txBody>
      </p:sp>
      <p:sp>
        <p:nvSpPr>
          <p:cNvPr id="13" name="文本框 12"/>
          <p:cNvSpPr txBox="1"/>
          <p:nvPr/>
        </p:nvSpPr>
        <p:spPr>
          <a:xfrm>
            <a:off x="1270703" y="3381103"/>
            <a:ext cx="7477496" cy="3151632"/>
          </a:xfrm>
          <a:prstGeom prst="rect">
            <a:avLst/>
          </a:prstGeom>
          <a:noFill/>
        </p:spPr>
        <p:txBody>
          <a:bodyPr wrap="square" rtlCol="0">
            <a:spAutoFit/>
          </a:bodyPr>
          <a:lstStyle/>
          <a:p>
            <a:pPr algn="just">
              <a:lnSpc>
                <a:spcPct val="110000"/>
              </a:lnSpc>
              <a:spcBef>
                <a:spcPct val="50000"/>
              </a:spcBef>
            </a:pPr>
            <a:r>
              <a:rPr lang="zh-CN" altLang="en-US" sz="2800" b="1" dirty="0">
                <a:latin typeface="Tahoma" panose="020B0604030504040204" pitchFamily="34" charset="0"/>
                <a:ea typeface="宋体" panose="02010600030101010101" pitchFamily="2" charset="-122"/>
              </a:rPr>
              <a:t>在数据的输入或者过程中，在某一时刻该缓冲区只能存放输入数据或输出数据，而不能既是输入数据又是输出数据，否则会引起缓冲区中数据的混乱。对缓冲区来说，信息的</a:t>
            </a:r>
            <a:r>
              <a:rPr lang="zh-CN" altLang="en-US" sz="2800" b="1" dirty="0">
                <a:solidFill>
                  <a:srgbClr val="FF0000"/>
                </a:solidFill>
                <a:latin typeface="Tahoma" panose="020B0604030504040204" pitchFamily="34" charset="0"/>
                <a:ea typeface="宋体" panose="02010600030101010101" pitchFamily="2" charset="-122"/>
              </a:rPr>
              <a:t>输入和输出实际上是串行工作</a:t>
            </a:r>
            <a:r>
              <a:rPr lang="zh-CN" altLang="en-US" sz="2800" b="1" dirty="0">
                <a:latin typeface="Tahoma" panose="020B0604030504040204" pitchFamily="34" charset="0"/>
                <a:ea typeface="宋体" panose="02010600030101010101" pitchFamily="2" charset="-122"/>
              </a:rPr>
              <a:t>的。</a:t>
            </a:r>
          </a:p>
          <a:p>
            <a:pPr algn="just">
              <a:lnSpc>
                <a:spcPct val="110000"/>
              </a:lnSpc>
              <a:spcBef>
                <a:spcPct val="50000"/>
              </a:spcBef>
            </a:pPr>
            <a:endParaRPr lang="zh-CN" altLang="en-US" sz="2800" b="1" dirty="0">
              <a:latin typeface="Tahoma" panose="020B0604030504040204" pitchFamily="34" charset="0"/>
              <a:ea typeface="宋体" panose="02010600030101010101" pitchFamily="2" charset="-122"/>
            </a:endParaRPr>
          </a:p>
        </p:txBody>
      </p:sp>
      <p:sp>
        <p:nvSpPr>
          <p:cNvPr id="10" name="文本框 9"/>
          <p:cNvSpPr txBox="1"/>
          <p:nvPr/>
        </p:nvSpPr>
        <p:spPr>
          <a:xfrm>
            <a:off x="402756" y="2805544"/>
            <a:ext cx="615553" cy="3553691"/>
          </a:xfrm>
          <a:prstGeom prst="rect">
            <a:avLst/>
          </a:prstGeom>
          <a:noFill/>
        </p:spPr>
        <p:txBody>
          <a:bodyPr vert="eaVert" wrap="square" rtlCol="0">
            <a:spAutoFit/>
          </a:bodyPr>
          <a:lstStyle/>
          <a:p>
            <a:r>
              <a:rPr lang="zh-CN" altLang="en-US" sz="2800" b="1" dirty="0" smtClean="0">
                <a:solidFill>
                  <a:srgbClr val="FF0000"/>
                </a:solidFill>
                <a:latin typeface="Tahoma" panose="020B0604030504040204" pitchFamily="34" charset="0"/>
                <a:ea typeface="宋体" panose="02010600030101010101" pitchFamily="2" charset="-122"/>
              </a:rPr>
              <a:t>缓冲的分类</a:t>
            </a:r>
            <a:endParaRPr lang="zh-CN" altLang="en-US" sz="2800" b="1" dirty="0">
              <a:solidFill>
                <a:srgbClr val="FF0000"/>
              </a:solidFill>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130576724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1000"/>
                                        <p:tgtEl>
                                          <p:spTgt spid="10"/>
                                        </p:tgtEl>
                                      </p:cBhvr>
                                    </p:animEffect>
                                    <p:anim calcmode="lin" valueType="num">
                                      <p:cBhvr>
                                        <p:cTn id="16" dur="1000" fill="hold"/>
                                        <p:tgtEl>
                                          <p:spTgt spid="10"/>
                                        </p:tgtEl>
                                        <p:attrNameLst>
                                          <p:attrName>ppt_x</p:attrName>
                                        </p:attrNameLst>
                                      </p:cBhvr>
                                      <p:tavLst>
                                        <p:tav tm="0">
                                          <p:val>
                                            <p:strVal val="#ppt_x"/>
                                          </p:val>
                                        </p:tav>
                                        <p:tav tm="100000">
                                          <p:val>
                                            <p:strVal val="#ppt_x"/>
                                          </p:val>
                                        </p:tav>
                                      </p:tavLst>
                                    </p:anim>
                                    <p:anim calcmode="lin" valueType="num">
                                      <p:cBhvr>
                                        <p:cTn id="1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fill="hold"/>
                                        <p:tgtEl>
                                          <p:spTgt spid="3"/>
                                        </p:tgtEl>
                                        <p:attrNameLst>
                                          <p:attrName>ppt_x</p:attrName>
                                        </p:attrNameLst>
                                      </p:cBhvr>
                                      <p:tavLst>
                                        <p:tav tm="0">
                                          <p:val>
                                            <p:strVal val="#ppt_x"/>
                                          </p:val>
                                        </p:tav>
                                        <p:tav tm="100000">
                                          <p:val>
                                            <p:strVal val="#ppt_x"/>
                                          </p:val>
                                        </p:tav>
                                      </p:tavLst>
                                    </p:anim>
                                    <p:anim calcmode="lin" valueType="num">
                                      <p:cBhvr additive="base">
                                        <p:cTn id="2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additive="base">
                                        <p:cTn id="28" dur="500" fill="hold"/>
                                        <p:tgtEl>
                                          <p:spTgt spid="13"/>
                                        </p:tgtEl>
                                        <p:attrNameLst>
                                          <p:attrName>ppt_x</p:attrName>
                                        </p:attrNameLst>
                                      </p:cBhvr>
                                      <p:tavLst>
                                        <p:tav tm="0">
                                          <p:val>
                                            <p:strVal val="#ppt_x"/>
                                          </p:val>
                                        </p:tav>
                                        <p:tav tm="100000">
                                          <p:val>
                                            <p:strVal val="#ppt_x"/>
                                          </p:val>
                                        </p:tav>
                                      </p:tavLst>
                                    </p:anim>
                                    <p:anim calcmode="lin" valueType="num">
                                      <p:cBhvr additive="base">
                                        <p:cTn id="29"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p:bldP spid="13" grpId="0"/>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38362" y="326598"/>
            <a:ext cx="6776938"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4.3.1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单缓冲</a:t>
            </a:r>
            <a:endParaRPr lang="en-US" altLang="zh-CN" sz="2400" b="1" dirty="0">
              <a:latin typeface="微软雅黑" panose="020B0503020204020204" pitchFamily="34" charset="-122"/>
              <a:ea typeface="微软雅黑" panose="020B0503020204020204" pitchFamily="34"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4</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50621" y="2169252"/>
            <a:ext cx="615553" cy="3553691"/>
          </a:xfrm>
          <a:prstGeom prst="rect">
            <a:avLst/>
          </a:prstGeom>
          <a:noFill/>
        </p:spPr>
        <p:txBody>
          <a:bodyPr vert="eaVert" wrap="square" rtlCol="0">
            <a:spAutoFit/>
          </a:bodyPr>
          <a:lstStyle/>
          <a:p>
            <a:r>
              <a:rPr lang="zh-CN" altLang="en-US" sz="2800" b="1" dirty="0" smtClean="0">
                <a:solidFill>
                  <a:srgbClr val="FF0000"/>
                </a:solidFill>
                <a:latin typeface="Tahoma" panose="020B0604030504040204" pitchFamily="34" charset="0"/>
                <a:ea typeface="宋体" panose="02010600030101010101" pitchFamily="2" charset="-122"/>
              </a:rPr>
              <a:t>无缓冲与单缓冲比较</a:t>
            </a:r>
            <a:endParaRPr lang="zh-CN" altLang="en-US" sz="2800" b="1" dirty="0">
              <a:solidFill>
                <a:srgbClr val="FF0000"/>
              </a:solidFill>
              <a:latin typeface="Tahoma" panose="020B0604030504040204" pitchFamily="34" charset="0"/>
              <a:ea typeface="宋体" panose="02010600030101010101" pitchFamily="2" charset="-122"/>
            </a:endParaRPr>
          </a:p>
        </p:txBody>
      </p:sp>
      <p:pic>
        <p:nvPicPr>
          <p:cNvPr id="11" name="图片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9195" y="1493843"/>
            <a:ext cx="6032687" cy="422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666255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1000"/>
                                        <p:tgtEl>
                                          <p:spTgt spid="10"/>
                                        </p:tgtEl>
                                      </p:cBhvr>
                                    </p:animEffect>
                                    <p:anim calcmode="lin" valueType="num">
                                      <p:cBhvr>
                                        <p:cTn id="16" dur="1000" fill="hold"/>
                                        <p:tgtEl>
                                          <p:spTgt spid="10"/>
                                        </p:tgtEl>
                                        <p:attrNameLst>
                                          <p:attrName>ppt_x</p:attrName>
                                        </p:attrNameLst>
                                      </p:cBhvr>
                                      <p:tavLst>
                                        <p:tav tm="0">
                                          <p:val>
                                            <p:strVal val="#ppt_x"/>
                                          </p:val>
                                        </p:tav>
                                        <p:tav tm="100000">
                                          <p:val>
                                            <p:strVal val="#ppt_x"/>
                                          </p:val>
                                        </p:tav>
                                      </p:tavLst>
                                    </p:anim>
                                    <p:anim calcmode="lin" valueType="num">
                                      <p:cBhvr>
                                        <p:cTn id="1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fill="hold"/>
                                        <p:tgtEl>
                                          <p:spTgt spid="11"/>
                                        </p:tgtEl>
                                        <p:attrNameLst>
                                          <p:attrName>ppt_x</p:attrName>
                                        </p:attrNameLst>
                                      </p:cBhvr>
                                      <p:tavLst>
                                        <p:tav tm="0">
                                          <p:val>
                                            <p:strVal val="#ppt_x"/>
                                          </p:val>
                                        </p:tav>
                                        <p:tav tm="100000">
                                          <p:val>
                                            <p:strVal val="#ppt_x"/>
                                          </p:val>
                                        </p:tav>
                                      </p:tavLst>
                                    </p:anim>
                                    <p:anim calcmode="lin" valueType="num">
                                      <p:cBhvr additive="base">
                                        <p:cTn id="2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38362" y="326598"/>
            <a:ext cx="6776938"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4.3.2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双缓冲</a:t>
            </a:r>
            <a:endParaRPr lang="en-US" altLang="zh-CN" sz="2400" b="1" dirty="0">
              <a:latin typeface="微软雅黑" panose="020B0503020204020204" pitchFamily="34" charset="-122"/>
              <a:ea typeface="微软雅黑" panose="020B0503020204020204" pitchFamily="34"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4</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5373115" y="1177543"/>
            <a:ext cx="3375083" cy="4832092"/>
          </a:xfrm>
          <a:prstGeom prst="rect">
            <a:avLst/>
          </a:prstGeom>
          <a:noFill/>
        </p:spPr>
        <p:txBody>
          <a:bodyPr wrap="square" rtlCol="0">
            <a:spAutoFit/>
          </a:bodyPr>
          <a:lstStyle/>
          <a:p>
            <a:pPr algn="just">
              <a:lnSpc>
                <a:spcPct val="110000"/>
              </a:lnSpc>
              <a:spcBef>
                <a:spcPct val="50000"/>
              </a:spcBef>
            </a:pPr>
            <a:r>
              <a:rPr lang="zh-CN" altLang="en-US" sz="2800" b="1" dirty="0">
                <a:latin typeface="Tahoma" panose="020B0604030504040204" pitchFamily="34" charset="0"/>
                <a:ea typeface="宋体" panose="02010600030101010101" pitchFamily="2" charset="-122"/>
              </a:rPr>
              <a:t>双缓冲指在操作系统中为某一设备设置</a:t>
            </a:r>
            <a:r>
              <a:rPr lang="zh-CN" altLang="en-US" sz="2800" b="1" dirty="0">
                <a:solidFill>
                  <a:srgbClr val="FF0000"/>
                </a:solidFill>
                <a:latin typeface="Tahoma" panose="020B0604030504040204" pitchFamily="34" charset="0"/>
                <a:ea typeface="宋体" panose="02010600030101010101" pitchFamily="2" charset="-122"/>
              </a:rPr>
              <a:t>两个缓冲区</a:t>
            </a:r>
            <a:r>
              <a:rPr lang="zh-CN" altLang="en-US" sz="2800" b="1" dirty="0">
                <a:latin typeface="Tahoma" panose="020B0604030504040204" pitchFamily="34" charset="0"/>
                <a:ea typeface="宋体" panose="02010600030101010101" pitchFamily="2" charset="-122"/>
              </a:rPr>
              <a:t>，当一个缓冲区中的数据尚未被处理时可使用另一个缓冲区存放从设备读入或读出的数据，以此来进一步提高</a:t>
            </a:r>
            <a:r>
              <a:rPr lang="en-US" altLang="zh-CN" sz="2800" b="1" dirty="0">
                <a:latin typeface="Tahoma" panose="020B0604030504040204" pitchFamily="34" charset="0"/>
                <a:ea typeface="宋体" panose="02010600030101010101" pitchFamily="2" charset="-122"/>
              </a:rPr>
              <a:t>CPU</a:t>
            </a:r>
            <a:r>
              <a:rPr lang="zh-CN" altLang="en-US" sz="2800" b="1" dirty="0">
                <a:latin typeface="Tahoma" panose="020B0604030504040204" pitchFamily="34" charset="0"/>
                <a:ea typeface="宋体" panose="02010600030101010101" pitchFamily="2" charset="-122"/>
              </a:rPr>
              <a:t>和外设的并行程度</a:t>
            </a:r>
            <a:r>
              <a:rPr lang="zh-CN" altLang="en-US" sz="2800" b="1" dirty="0" smtClean="0">
                <a:latin typeface="Tahoma" panose="020B0604030504040204" pitchFamily="34" charset="0"/>
                <a:ea typeface="宋体" panose="02010600030101010101" pitchFamily="2" charset="-122"/>
              </a:rPr>
              <a:t>。</a:t>
            </a:r>
            <a:endParaRPr lang="zh-CN" altLang="en-US" sz="2800" b="1" dirty="0">
              <a:latin typeface="Tahoma" panose="020B0604030504040204" pitchFamily="34" charset="0"/>
              <a:ea typeface="宋体" panose="02010600030101010101" pitchFamily="2" charset="-122"/>
            </a:endParaRPr>
          </a:p>
        </p:txBody>
      </p:sp>
      <p:pic>
        <p:nvPicPr>
          <p:cNvPr id="13" name="图片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606" y="1820442"/>
            <a:ext cx="4614719" cy="3449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229926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38362" y="326598"/>
            <a:ext cx="6776938"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4.3.2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双缓冲</a:t>
            </a:r>
            <a:endParaRPr lang="en-US" altLang="zh-CN" sz="2400" b="1" dirty="0">
              <a:latin typeface="微软雅黑" panose="020B0503020204020204" pitchFamily="34" charset="-122"/>
              <a:ea typeface="微软雅黑" panose="020B0503020204020204" pitchFamily="34"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4</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669195" y="1177543"/>
            <a:ext cx="7079003" cy="1717393"/>
          </a:xfrm>
          <a:prstGeom prst="rect">
            <a:avLst/>
          </a:prstGeom>
          <a:noFill/>
        </p:spPr>
        <p:txBody>
          <a:bodyPr wrap="square" rtlCol="0">
            <a:spAutoFit/>
          </a:bodyPr>
          <a:lstStyle/>
          <a:p>
            <a:pPr algn="just">
              <a:lnSpc>
                <a:spcPct val="110000"/>
              </a:lnSpc>
              <a:spcBef>
                <a:spcPct val="50000"/>
              </a:spcBef>
            </a:pPr>
            <a:r>
              <a:rPr lang="zh-CN" altLang="en-US" sz="2400" b="1" dirty="0">
                <a:latin typeface="Tahoma" panose="020B0604030504040204" pitchFamily="34" charset="0"/>
                <a:ea typeface="宋体" panose="02010600030101010101" pitchFamily="2" charset="-122"/>
              </a:rPr>
              <a:t>在输入数据时，首先填满缓冲区</a:t>
            </a:r>
            <a:r>
              <a:rPr lang="en-US" altLang="zh-CN" sz="2400" b="1" dirty="0">
                <a:latin typeface="Tahoma" panose="020B0604030504040204" pitchFamily="34" charset="0"/>
                <a:ea typeface="宋体" panose="02010600030101010101" pitchFamily="2" charset="-122"/>
              </a:rPr>
              <a:t>1</a:t>
            </a:r>
            <a:r>
              <a:rPr lang="zh-CN" altLang="en-US" sz="2400" b="1" dirty="0">
                <a:latin typeface="Tahoma" panose="020B0604030504040204" pitchFamily="34" charset="0"/>
                <a:ea typeface="宋体" panose="02010600030101010101" pitchFamily="2" charset="-122"/>
              </a:rPr>
              <a:t>，操作系统可从缓冲区</a:t>
            </a:r>
            <a:r>
              <a:rPr lang="en-US" altLang="zh-CN" sz="2400" b="1" dirty="0">
                <a:latin typeface="Tahoma" panose="020B0604030504040204" pitchFamily="34" charset="0"/>
                <a:ea typeface="宋体" panose="02010600030101010101" pitchFamily="2" charset="-122"/>
              </a:rPr>
              <a:t>1</a:t>
            </a:r>
            <a:r>
              <a:rPr lang="zh-CN" altLang="en-US" sz="2400" b="1" dirty="0">
                <a:latin typeface="Tahoma" panose="020B0604030504040204" pitchFamily="34" charset="0"/>
                <a:ea typeface="宋体" panose="02010600030101010101" pitchFamily="2" charset="-122"/>
              </a:rPr>
              <a:t>把数据送到用户进程区，用户进程便可对数据进行加工计算；</a:t>
            </a:r>
            <a:r>
              <a:rPr lang="zh-CN" altLang="en-US" sz="2400" b="1" dirty="0">
                <a:solidFill>
                  <a:srgbClr val="FF0000"/>
                </a:solidFill>
                <a:latin typeface="Tahoma" panose="020B0604030504040204" pitchFamily="34" charset="0"/>
                <a:ea typeface="宋体" panose="02010600030101010101" pitchFamily="2" charset="-122"/>
              </a:rPr>
              <a:t>与此同时</a:t>
            </a:r>
            <a:r>
              <a:rPr lang="zh-CN" altLang="en-US" sz="2400" b="1" dirty="0">
                <a:latin typeface="Tahoma" panose="020B0604030504040204" pitchFamily="34" charset="0"/>
                <a:ea typeface="宋体" panose="02010600030101010101" pitchFamily="2" charset="-122"/>
              </a:rPr>
              <a:t>，输入设备填充缓冲区</a:t>
            </a:r>
            <a:r>
              <a:rPr lang="en-US" altLang="zh-CN" sz="2400" b="1" dirty="0">
                <a:latin typeface="Tahoma" panose="020B0604030504040204" pitchFamily="34" charset="0"/>
                <a:ea typeface="宋体" panose="02010600030101010101" pitchFamily="2" charset="-122"/>
              </a:rPr>
              <a:t>2</a:t>
            </a:r>
            <a:r>
              <a:rPr lang="zh-CN" altLang="en-US" sz="2400" b="1" dirty="0" smtClean="0">
                <a:latin typeface="Tahoma" panose="020B0604030504040204" pitchFamily="34" charset="0"/>
                <a:ea typeface="宋体" panose="02010600030101010101" pitchFamily="2" charset="-122"/>
              </a:rPr>
              <a:t>。</a:t>
            </a:r>
            <a:endParaRPr lang="zh-CN" altLang="en-US" sz="2400" b="1" dirty="0">
              <a:latin typeface="Tahoma" panose="020B0604030504040204" pitchFamily="34" charset="0"/>
              <a:ea typeface="宋体" panose="02010600030101010101" pitchFamily="2" charset="-122"/>
            </a:endParaRPr>
          </a:p>
        </p:txBody>
      </p:sp>
      <p:sp>
        <p:nvSpPr>
          <p:cNvPr id="10" name="文本框 9"/>
          <p:cNvSpPr txBox="1"/>
          <p:nvPr/>
        </p:nvSpPr>
        <p:spPr>
          <a:xfrm>
            <a:off x="450621" y="2169252"/>
            <a:ext cx="615553" cy="3553691"/>
          </a:xfrm>
          <a:prstGeom prst="rect">
            <a:avLst/>
          </a:prstGeom>
          <a:noFill/>
        </p:spPr>
        <p:txBody>
          <a:bodyPr vert="eaVert" wrap="square" rtlCol="0">
            <a:spAutoFit/>
          </a:bodyPr>
          <a:lstStyle/>
          <a:p>
            <a:r>
              <a:rPr lang="zh-CN" altLang="en-US" sz="2800" b="1" dirty="0" smtClean="0">
                <a:solidFill>
                  <a:srgbClr val="FF0000"/>
                </a:solidFill>
                <a:latin typeface="Tahoma" panose="020B0604030504040204" pitchFamily="34" charset="0"/>
                <a:ea typeface="宋体" panose="02010600030101010101" pitchFamily="2" charset="-122"/>
              </a:rPr>
              <a:t>双缓冲的工作原理</a:t>
            </a:r>
            <a:endParaRPr lang="zh-CN" altLang="en-US" sz="2800" b="1" dirty="0">
              <a:solidFill>
                <a:srgbClr val="FF0000"/>
              </a:solidFill>
              <a:latin typeface="Tahoma" panose="020B0604030504040204" pitchFamily="34" charset="0"/>
              <a:ea typeface="宋体" panose="02010600030101010101" pitchFamily="2" charset="-122"/>
            </a:endParaRPr>
          </a:p>
        </p:txBody>
      </p:sp>
      <p:sp>
        <p:nvSpPr>
          <p:cNvPr id="11" name="文本框 10"/>
          <p:cNvSpPr txBox="1"/>
          <p:nvPr/>
        </p:nvSpPr>
        <p:spPr>
          <a:xfrm>
            <a:off x="1687823" y="3118844"/>
            <a:ext cx="7079003" cy="1311128"/>
          </a:xfrm>
          <a:prstGeom prst="rect">
            <a:avLst/>
          </a:prstGeom>
          <a:noFill/>
        </p:spPr>
        <p:txBody>
          <a:bodyPr wrap="square" rtlCol="0">
            <a:spAutoFit/>
          </a:bodyPr>
          <a:lstStyle/>
          <a:p>
            <a:pPr algn="just">
              <a:lnSpc>
                <a:spcPct val="110000"/>
              </a:lnSpc>
              <a:spcBef>
                <a:spcPct val="50000"/>
              </a:spcBef>
            </a:pPr>
            <a:r>
              <a:rPr lang="zh-CN" altLang="en-US" sz="2400" b="1" dirty="0">
                <a:latin typeface="Tahoma" panose="020B0604030504040204" pitchFamily="34" charset="0"/>
                <a:ea typeface="宋体" panose="02010600030101010101" pitchFamily="2" charset="-122"/>
              </a:rPr>
              <a:t>当缓冲区</a:t>
            </a:r>
            <a:r>
              <a:rPr lang="en-US" altLang="zh-CN" sz="2400" b="1" dirty="0">
                <a:latin typeface="Tahoma" panose="020B0604030504040204" pitchFamily="34" charset="0"/>
                <a:ea typeface="宋体" panose="02010600030101010101" pitchFamily="2" charset="-122"/>
              </a:rPr>
              <a:t>1</a:t>
            </a:r>
            <a:r>
              <a:rPr lang="zh-CN" altLang="en-US" sz="2400" b="1" dirty="0">
                <a:latin typeface="Tahoma" panose="020B0604030504040204" pitchFamily="34" charset="0"/>
                <a:ea typeface="宋体" panose="02010600030101010101" pitchFamily="2" charset="-122"/>
              </a:rPr>
              <a:t>空出后，输入设备再次向</a:t>
            </a:r>
            <a:r>
              <a:rPr lang="zh-CN" altLang="en-US" sz="2400" b="1" dirty="0">
                <a:solidFill>
                  <a:srgbClr val="FF0000"/>
                </a:solidFill>
                <a:latin typeface="Tahoma" panose="020B0604030504040204" pitchFamily="34" charset="0"/>
                <a:ea typeface="宋体" panose="02010600030101010101" pitchFamily="2" charset="-122"/>
              </a:rPr>
              <a:t>缓冲区</a:t>
            </a:r>
            <a:r>
              <a:rPr lang="en-US" altLang="zh-CN" sz="2400" b="1" dirty="0">
                <a:solidFill>
                  <a:srgbClr val="FF0000"/>
                </a:solidFill>
                <a:latin typeface="Tahoma" panose="020B0604030504040204" pitchFamily="34" charset="0"/>
                <a:ea typeface="宋体" panose="02010600030101010101" pitchFamily="2" charset="-122"/>
              </a:rPr>
              <a:t>1</a:t>
            </a:r>
            <a:r>
              <a:rPr lang="zh-CN" altLang="en-US" sz="2400" b="1" dirty="0">
                <a:solidFill>
                  <a:srgbClr val="FF0000"/>
                </a:solidFill>
                <a:latin typeface="Tahoma" panose="020B0604030504040204" pitchFamily="34" charset="0"/>
                <a:ea typeface="宋体" panose="02010600030101010101" pitchFamily="2" charset="-122"/>
              </a:rPr>
              <a:t>输入</a:t>
            </a:r>
            <a:r>
              <a:rPr lang="zh-CN" altLang="en-US" sz="2400" b="1" dirty="0">
                <a:latin typeface="Tahoma" panose="020B0604030504040204" pitchFamily="34" charset="0"/>
                <a:ea typeface="宋体" panose="02010600030101010101" pitchFamily="2" charset="-122"/>
              </a:rPr>
              <a:t>。操作系统又可以把</a:t>
            </a:r>
            <a:r>
              <a:rPr lang="zh-CN" altLang="en-US" sz="2400" b="1" dirty="0">
                <a:solidFill>
                  <a:srgbClr val="FF0000"/>
                </a:solidFill>
                <a:latin typeface="Tahoma" panose="020B0604030504040204" pitchFamily="34" charset="0"/>
                <a:ea typeface="宋体" panose="02010600030101010101" pitchFamily="2" charset="-122"/>
              </a:rPr>
              <a:t>缓冲区</a:t>
            </a:r>
            <a:r>
              <a:rPr lang="en-US" altLang="zh-CN" sz="2400" b="1" dirty="0">
                <a:solidFill>
                  <a:srgbClr val="FF0000"/>
                </a:solidFill>
                <a:latin typeface="Tahoma" panose="020B0604030504040204" pitchFamily="34" charset="0"/>
                <a:ea typeface="宋体" panose="02010600030101010101" pitchFamily="2" charset="-122"/>
              </a:rPr>
              <a:t>2</a:t>
            </a:r>
            <a:r>
              <a:rPr lang="zh-CN" altLang="en-US" sz="2400" b="1" dirty="0">
                <a:solidFill>
                  <a:srgbClr val="FF0000"/>
                </a:solidFill>
                <a:latin typeface="Tahoma" panose="020B0604030504040204" pitchFamily="34" charset="0"/>
                <a:ea typeface="宋体" panose="02010600030101010101" pitchFamily="2" charset="-122"/>
              </a:rPr>
              <a:t>的数据传送</a:t>
            </a:r>
            <a:r>
              <a:rPr lang="zh-CN" altLang="en-US" sz="2400" b="1" dirty="0">
                <a:latin typeface="Tahoma" panose="020B0604030504040204" pitchFamily="34" charset="0"/>
                <a:ea typeface="宋体" panose="02010600030101010101" pitchFamily="2" charset="-122"/>
              </a:rPr>
              <a:t>到用户进程区，用户进程开始加工缓冲区</a:t>
            </a:r>
            <a:r>
              <a:rPr lang="en-US" altLang="zh-CN" sz="2400" b="1" dirty="0">
                <a:latin typeface="Tahoma" panose="020B0604030504040204" pitchFamily="34" charset="0"/>
                <a:ea typeface="宋体" panose="02010600030101010101" pitchFamily="2" charset="-122"/>
              </a:rPr>
              <a:t>2</a:t>
            </a:r>
            <a:r>
              <a:rPr lang="zh-CN" altLang="en-US" sz="2400" b="1" dirty="0">
                <a:latin typeface="Tahoma" panose="020B0604030504040204" pitchFamily="34" charset="0"/>
                <a:ea typeface="宋体" panose="02010600030101010101" pitchFamily="2" charset="-122"/>
              </a:rPr>
              <a:t>的数据</a:t>
            </a:r>
            <a:r>
              <a:rPr lang="zh-CN" altLang="en-US" sz="2400" b="1" dirty="0" smtClean="0">
                <a:latin typeface="Tahoma" panose="020B0604030504040204" pitchFamily="34" charset="0"/>
                <a:ea typeface="宋体" panose="02010600030101010101" pitchFamily="2" charset="-122"/>
              </a:rPr>
              <a:t>。</a:t>
            </a:r>
            <a:endParaRPr lang="zh-CN" altLang="en-US" sz="2400" b="1" dirty="0">
              <a:latin typeface="Tahoma" panose="020B0604030504040204" pitchFamily="34" charset="0"/>
              <a:ea typeface="宋体" panose="02010600030101010101" pitchFamily="2" charset="-122"/>
            </a:endParaRPr>
          </a:p>
        </p:txBody>
      </p:sp>
      <p:sp>
        <p:nvSpPr>
          <p:cNvPr id="14" name="文本框 13"/>
          <p:cNvSpPr txBox="1"/>
          <p:nvPr/>
        </p:nvSpPr>
        <p:spPr>
          <a:xfrm>
            <a:off x="1669194" y="4653880"/>
            <a:ext cx="7079003" cy="1311128"/>
          </a:xfrm>
          <a:prstGeom prst="rect">
            <a:avLst/>
          </a:prstGeom>
          <a:noFill/>
        </p:spPr>
        <p:txBody>
          <a:bodyPr wrap="square" rtlCol="0">
            <a:spAutoFit/>
          </a:bodyPr>
          <a:lstStyle/>
          <a:p>
            <a:pPr algn="just">
              <a:lnSpc>
                <a:spcPct val="110000"/>
              </a:lnSpc>
              <a:spcBef>
                <a:spcPct val="50000"/>
              </a:spcBef>
            </a:pPr>
            <a:r>
              <a:rPr lang="zh-CN" altLang="en-US" sz="2400" b="1" dirty="0" smtClean="0">
                <a:latin typeface="Tahoma" panose="020B0604030504040204" pitchFamily="34" charset="0"/>
                <a:ea typeface="宋体" panose="02010600030101010101" pitchFamily="2" charset="-122"/>
              </a:rPr>
              <a:t>这样</a:t>
            </a:r>
            <a:r>
              <a:rPr lang="zh-CN" altLang="en-US" sz="2400" b="1" dirty="0" smtClean="0">
                <a:solidFill>
                  <a:srgbClr val="FF0000"/>
                </a:solidFill>
                <a:latin typeface="Tahoma" panose="020B0604030504040204" pitchFamily="34" charset="0"/>
                <a:ea typeface="宋体" panose="02010600030101010101" pitchFamily="2" charset="-122"/>
              </a:rPr>
              <a:t>两</a:t>
            </a:r>
            <a:r>
              <a:rPr lang="zh-CN" altLang="en-US" sz="2400" b="1" dirty="0">
                <a:solidFill>
                  <a:srgbClr val="FF0000"/>
                </a:solidFill>
                <a:latin typeface="Tahoma" panose="020B0604030504040204" pitchFamily="34" charset="0"/>
                <a:ea typeface="宋体" panose="02010600030101010101" pitchFamily="2" charset="-122"/>
              </a:rPr>
              <a:t>个缓冲区交替使用</a:t>
            </a:r>
            <a:r>
              <a:rPr lang="zh-CN" altLang="en-US" sz="2400" b="1" dirty="0">
                <a:latin typeface="Tahoma" panose="020B0604030504040204" pitchFamily="34" charset="0"/>
                <a:ea typeface="宋体" panose="02010600030101010101" pitchFamily="2" charset="-122"/>
              </a:rPr>
              <a:t>，使</a:t>
            </a:r>
            <a:r>
              <a:rPr lang="en-US" altLang="zh-CN" sz="2400" b="1" dirty="0">
                <a:latin typeface="Tahoma" panose="020B0604030504040204" pitchFamily="34" charset="0"/>
                <a:ea typeface="宋体" panose="02010600030101010101" pitchFamily="2" charset="-122"/>
              </a:rPr>
              <a:t>CPU</a:t>
            </a:r>
            <a:r>
              <a:rPr lang="zh-CN" altLang="en-US" sz="2400" b="1" dirty="0">
                <a:latin typeface="Tahoma" panose="020B0604030504040204" pitchFamily="34" charset="0"/>
                <a:ea typeface="宋体" panose="02010600030101010101" pitchFamily="2" charset="-122"/>
              </a:rPr>
              <a:t>和</a:t>
            </a:r>
            <a:r>
              <a:rPr lang="en-US" altLang="zh-CN" sz="2400" b="1" dirty="0">
                <a:latin typeface="Tahoma" panose="020B0604030504040204" pitchFamily="34" charset="0"/>
                <a:ea typeface="宋体" panose="02010600030101010101" pitchFamily="2" charset="-122"/>
              </a:rPr>
              <a:t>I/O</a:t>
            </a:r>
            <a:r>
              <a:rPr lang="zh-CN" altLang="en-US" sz="2400" b="1" dirty="0">
                <a:latin typeface="Tahoma" panose="020B0604030504040204" pitchFamily="34" charset="0"/>
                <a:ea typeface="宋体" panose="02010600030101010101" pitchFamily="2" charset="-122"/>
              </a:rPr>
              <a:t>设备的并行性进一步提高。仅当两个缓冲区都空或者都满，进程还要提取数据或者写入数据时，它才被迫等待</a:t>
            </a:r>
            <a:r>
              <a:rPr lang="zh-CN" altLang="en-US" sz="2400" b="1" dirty="0" smtClean="0">
                <a:latin typeface="Tahoma" panose="020B0604030504040204" pitchFamily="34" charset="0"/>
                <a:ea typeface="宋体" panose="02010600030101010101" pitchFamily="2" charset="-122"/>
              </a:rPr>
              <a:t>。</a:t>
            </a:r>
            <a:endParaRPr lang="zh-CN" altLang="en-US" sz="2400" b="1" dirty="0">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25799028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1000"/>
                                        <p:tgtEl>
                                          <p:spTgt spid="10"/>
                                        </p:tgtEl>
                                      </p:cBhvr>
                                    </p:animEffect>
                                    <p:anim calcmode="lin" valueType="num">
                                      <p:cBhvr>
                                        <p:cTn id="16" dur="1000" fill="hold"/>
                                        <p:tgtEl>
                                          <p:spTgt spid="10"/>
                                        </p:tgtEl>
                                        <p:attrNameLst>
                                          <p:attrName>ppt_x</p:attrName>
                                        </p:attrNameLst>
                                      </p:cBhvr>
                                      <p:tavLst>
                                        <p:tav tm="0">
                                          <p:val>
                                            <p:strVal val="#ppt_x"/>
                                          </p:val>
                                        </p:tav>
                                        <p:tav tm="100000">
                                          <p:val>
                                            <p:strVal val="#ppt_x"/>
                                          </p:val>
                                        </p:tav>
                                      </p:tavLst>
                                    </p:anim>
                                    <p:anim calcmode="lin" valueType="num">
                                      <p:cBhvr>
                                        <p:cTn id="1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ppt_x"/>
                                          </p:val>
                                        </p:tav>
                                        <p:tav tm="100000">
                                          <p:val>
                                            <p:strVal val="#ppt_x"/>
                                          </p:val>
                                        </p:tav>
                                      </p:tavLst>
                                    </p:anim>
                                    <p:anim calcmode="lin" valueType="num">
                                      <p:cBhvr additive="base">
                                        <p:cTn id="2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500" fill="hold"/>
                                        <p:tgtEl>
                                          <p:spTgt spid="11"/>
                                        </p:tgtEl>
                                        <p:attrNameLst>
                                          <p:attrName>ppt_x</p:attrName>
                                        </p:attrNameLst>
                                      </p:cBhvr>
                                      <p:tavLst>
                                        <p:tav tm="0">
                                          <p:val>
                                            <p:strVal val="#ppt_x"/>
                                          </p:val>
                                        </p:tav>
                                        <p:tav tm="100000">
                                          <p:val>
                                            <p:strVal val="#ppt_x"/>
                                          </p:val>
                                        </p:tav>
                                      </p:tavLst>
                                    </p:anim>
                                    <p:anim calcmode="lin" valueType="num">
                                      <p:cBhvr additive="base">
                                        <p:cTn id="2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500" fill="hold"/>
                                        <p:tgtEl>
                                          <p:spTgt spid="14"/>
                                        </p:tgtEl>
                                        <p:attrNameLst>
                                          <p:attrName>ppt_x</p:attrName>
                                        </p:attrNameLst>
                                      </p:cBhvr>
                                      <p:tavLst>
                                        <p:tav tm="0">
                                          <p:val>
                                            <p:strVal val="#ppt_x"/>
                                          </p:val>
                                        </p:tav>
                                        <p:tav tm="100000">
                                          <p:val>
                                            <p:strVal val="#ppt_x"/>
                                          </p:val>
                                        </p:tav>
                                      </p:tavLst>
                                    </p:anim>
                                    <p:anim calcmode="lin" valueType="num">
                                      <p:cBhvr additive="base">
                                        <p:cTn id="35"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p:bldP spid="10" grpId="0"/>
      <p:bldP spid="11"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46734" y="700116"/>
            <a:ext cx="261144" cy="88582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236031" y="707735"/>
            <a:ext cx="145256" cy="878205"/>
            <a:chOff x="2845594" y="695325"/>
            <a:chExt cx="145256" cy="878205"/>
          </a:xfrm>
        </p:grpSpPr>
        <p:sp>
          <p:nvSpPr>
            <p:cNvPr id="5" name="矩形 4"/>
            <p:cNvSpPr/>
            <p:nvPr/>
          </p:nvSpPr>
          <p:spPr>
            <a:xfrm>
              <a:off x="2943225" y="695325"/>
              <a:ext cx="47625" cy="83248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flipH="1">
              <a:off x="2845594" y="695325"/>
              <a:ext cx="145256" cy="4571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flipH="1">
              <a:off x="2845594" y="1527811"/>
              <a:ext cx="145256" cy="4571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 name="组合 40"/>
          <p:cNvGrpSpPr/>
          <p:nvPr/>
        </p:nvGrpSpPr>
        <p:grpSpPr>
          <a:xfrm>
            <a:off x="407879" y="586223"/>
            <a:ext cx="2700771" cy="1056755"/>
            <a:chOff x="594520" y="581432"/>
            <a:chExt cx="2700771" cy="1056754"/>
          </a:xfrm>
        </p:grpSpPr>
        <p:sp>
          <p:nvSpPr>
            <p:cNvPr id="8" name="文本框 7"/>
            <p:cNvSpPr txBox="1"/>
            <p:nvPr/>
          </p:nvSpPr>
          <p:spPr>
            <a:xfrm>
              <a:off x="594520" y="581432"/>
              <a:ext cx="2700771" cy="707886"/>
            </a:xfrm>
            <a:prstGeom prst="rect">
              <a:avLst/>
            </a:prstGeom>
            <a:noFill/>
          </p:spPr>
          <p:txBody>
            <a:bodyPr wrap="square" rtlCol="0">
              <a:spAutoFit/>
            </a:bodyPr>
            <a:lstStyle/>
            <a:p>
              <a:pPr algn="ctr"/>
              <a:r>
                <a:rPr lang="zh-CN" altLang="en-US" sz="4000" b="1" dirty="0">
                  <a:latin typeface="微软雅黑" panose="020B0503020204020204" pitchFamily="34" charset="-122"/>
                  <a:ea typeface="微软雅黑" panose="020B0503020204020204" pitchFamily="34" charset="-122"/>
                </a:rPr>
                <a:t>目  录</a:t>
              </a:r>
            </a:p>
          </p:txBody>
        </p:sp>
        <p:sp>
          <p:nvSpPr>
            <p:cNvPr id="9" name="文本框 8"/>
            <p:cNvSpPr txBox="1"/>
            <p:nvPr/>
          </p:nvSpPr>
          <p:spPr>
            <a:xfrm>
              <a:off x="1115453" y="1176521"/>
              <a:ext cx="1813879" cy="461665"/>
            </a:xfrm>
            <a:prstGeom prst="rect">
              <a:avLst/>
            </a:prstGeom>
            <a:noFill/>
          </p:spPr>
          <p:txBody>
            <a:bodyPr wrap="square" rtlCol="0">
              <a:spAutoFit/>
            </a:bodyPr>
            <a:lstStyle/>
            <a:p>
              <a:r>
                <a:rPr lang="en-US" altLang="zh-CN" sz="2400" dirty="0">
                  <a:latin typeface="微软雅黑 Light" panose="020B0502040204020203" pitchFamily="34" charset="-122"/>
                  <a:ea typeface="微软雅黑 Light" panose="020B0502040204020203" pitchFamily="34" charset="-122"/>
                </a:rPr>
                <a:t>CONTENTS</a:t>
              </a:r>
              <a:endParaRPr lang="zh-CN" altLang="en-US" sz="2400" dirty="0">
                <a:latin typeface="微软雅黑 Light" panose="020B0502040204020203" pitchFamily="34" charset="-122"/>
                <a:ea typeface="微软雅黑 Light" panose="020B0502040204020203" pitchFamily="34" charset="-122"/>
              </a:endParaRPr>
            </a:p>
          </p:txBody>
        </p:sp>
      </p:grpSp>
      <p:sp>
        <p:nvSpPr>
          <p:cNvPr id="43" name="文本框 42"/>
          <p:cNvSpPr txBox="1"/>
          <p:nvPr/>
        </p:nvSpPr>
        <p:spPr>
          <a:xfrm>
            <a:off x="928811" y="1294110"/>
            <a:ext cx="7506136" cy="5632311"/>
          </a:xfrm>
          <a:prstGeom prst="rect">
            <a:avLst/>
          </a:prstGeom>
          <a:noFill/>
        </p:spPr>
        <p:txBody>
          <a:bodyPr wrap="square" rtlCol="0">
            <a:spAutoFit/>
          </a:bodyPr>
          <a:lstStyle/>
          <a:p>
            <a:pPr>
              <a:spcBef>
                <a:spcPts val="1200"/>
              </a:spcBef>
            </a:pPr>
            <a:r>
              <a:rPr lang="en-US" altLang="zh-CN" sz="2800" b="1" dirty="0" smtClean="0">
                <a:solidFill>
                  <a:srgbClr val="FF0000"/>
                </a:solidFill>
                <a:latin typeface="微软雅黑" panose="020B0503020204020204" pitchFamily="34" charset="-122"/>
                <a:ea typeface="微软雅黑" panose="020B0503020204020204" pitchFamily="34" charset="-122"/>
              </a:rPr>
              <a:t>4.1  </a:t>
            </a:r>
            <a:r>
              <a:rPr lang="zh-CN" altLang="en-US" sz="2800" b="1" dirty="0" smtClean="0">
                <a:solidFill>
                  <a:srgbClr val="FF0000"/>
                </a:solidFill>
                <a:latin typeface="微软雅黑" panose="020B0503020204020204" pitchFamily="34" charset="-122"/>
                <a:ea typeface="微软雅黑" panose="020B0503020204020204" pitchFamily="34" charset="-122"/>
              </a:rPr>
              <a:t>设备管理概述</a:t>
            </a:r>
            <a:endParaRPr lang="en-US" altLang="zh-CN" sz="2800" b="1" dirty="0" smtClean="0">
              <a:solidFill>
                <a:srgbClr val="FF0000"/>
              </a:solidFill>
              <a:latin typeface="微软雅黑" panose="020B0503020204020204" pitchFamily="34" charset="-122"/>
              <a:ea typeface="微软雅黑" panose="020B0503020204020204" pitchFamily="34" charset="-122"/>
            </a:endParaRPr>
          </a:p>
          <a:p>
            <a:pPr>
              <a:spcBef>
                <a:spcPts val="1200"/>
              </a:spcBef>
            </a:pPr>
            <a:r>
              <a:rPr lang="en-US" altLang="zh-CN" sz="2800" b="1" dirty="0" smtClean="0">
                <a:solidFill>
                  <a:srgbClr val="FF0000"/>
                </a:solidFill>
                <a:latin typeface="微软雅黑" panose="020B0503020204020204" pitchFamily="34" charset="-122"/>
                <a:ea typeface="微软雅黑" panose="020B0503020204020204" pitchFamily="34" charset="-122"/>
              </a:rPr>
              <a:t>4.2  </a:t>
            </a:r>
            <a:r>
              <a:rPr lang="zh-CN" altLang="en-US" sz="2800" b="1" dirty="0" smtClean="0">
                <a:solidFill>
                  <a:srgbClr val="FF0000"/>
                </a:solidFill>
                <a:latin typeface="微软雅黑" panose="020B0503020204020204" pitchFamily="34" charset="-122"/>
                <a:ea typeface="微软雅黑" panose="020B0503020204020204" pitchFamily="34" charset="-122"/>
              </a:rPr>
              <a:t>设备控制</a:t>
            </a:r>
            <a:r>
              <a:rPr lang="zh-CN" altLang="en-US" sz="2800" b="1" dirty="0">
                <a:solidFill>
                  <a:srgbClr val="FF0000"/>
                </a:solidFill>
                <a:latin typeface="微软雅黑" panose="020B0503020204020204" pitchFamily="34" charset="-122"/>
                <a:ea typeface="微软雅黑" panose="020B0503020204020204" pitchFamily="34" charset="-122"/>
              </a:rPr>
              <a:t>方法</a:t>
            </a:r>
          </a:p>
          <a:p>
            <a:pPr>
              <a:spcBef>
                <a:spcPts val="1200"/>
              </a:spcBef>
              <a:defRPr/>
            </a:pPr>
            <a:r>
              <a:rPr lang="en-US" altLang="zh-CN" sz="2800" b="1" dirty="0" smtClean="0">
                <a:solidFill>
                  <a:srgbClr val="FF0000"/>
                </a:solidFill>
                <a:latin typeface="微软雅黑" panose="020B0503020204020204" pitchFamily="34" charset="-122"/>
                <a:ea typeface="微软雅黑" panose="020B0503020204020204" pitchFamily="34" charset="-122"/>
              </a:rPr>
              <a:t>4.3  </a:t>
            </a:r>
            <a:r>
              <a:rPr lang="zh-CN" altLang="en-US" sz="2800" b="1" dirty="0" smtClean="0">
                <a:solidFill>
                  <a:srgbClr val="FF0000"/>
                </a:solidFill>
                <a:latin typeface="微软雅黑" panose="020B0503020204020204" pitchFamily="34" charset="-122"/>
                <a:ea typeface="微软雅黑" panose="020B0503020204020204" pitchFamily="34" charset="-122"/>
              </a:rPr>
              <a:t>缓冲</a:t>
            </a:r>
            <a:r>
              <a:rPr lang="zh-CN" altLang="en-US" sz="2800" b="1" dirty="0">
                <a:solidFill>
                  <a:srgbClr val="FF0000"/>
                </a:solidFill>
                <a:latin typeface="微软雅黑" panose="020B0503020204020204" pitchFamily="34" charset="-122"/>
                <a:ea typeface="微软雅黑" panose="020B0503020204020204" pitchFamily="34" charset="-122"/>
              </a:rPr>
              <a:t>技术</a:t>
            </a:r>
          </a:p>
          <a:p>
            <a:pPr>
              <a:spcBef>
                <a:spcPts val="1200"/>
              </a:spcBef>
              <a:defRPr/>
            </a:pPr>
            <a:r>
              <a:rPr lang="en-US" altLang="zh-CN" sz="2800" b="1" dirty="0">
                <a:solidFill>
                  <a:srgbClr val="FF0000"/>
                </a:solidFill>
                <a:latin typeface="微软雅黑" panose="020B0503020204020204" pitchFamily="34" charset="-122"/>
                <a:ea typeface="微软雅黑" panose="020B0503020204020204" pitchFamily="34" charset="-122"/>
              </a:rPr>
              <a:t>4.4  </a:t>
            </a:r>
            <a:r>
              <a:rPr lang="zh-CN" altLang="en-US" sz="2800" b="1" dirty="0">
                <a:solidFill>
                  <a:srgbClr val="FF0000"/>
                </a:solidFill>
                <a:latin typeface="微软雅黑" panose="020B0503020204020204" pitchFamily="34" charset="-122"/>
                <a:ea typeface="微软雅黑" panose="020B0503020204020204" pitchFamily="34" charset="-122"/>
              </a:rPr>
              <a:t>输入输出软件</a:t>
            </a:r>
          </a:p>
          <a:p>
            <a:pPr>
              <a:spcBef>
                <a:spcPts val="1200"/>
              </a:spcBef>
              <a:defRPr/>
            </a:pPr>
            <a:r>
              <a:rPr lang="en-US" altLang="zh-CN" sz="2800" b="1" dirty="0">
                <a:solidFill>
                  <a:srgbClr val="FF0000"/>
                </a:solidFill>
                <a:latin typeface="微软雅黑" panose="020B0503020204020204" pitchFamily="34" charset="-122"/>
                <a:ea typeface="微软雅黑" panose="020B0503020204020204" pitchFamily="34" charset="-122"/>
              </a:rPr>
              <a:t>4.5  </a:t>
            </a:r>
            <a:r>
              <a:rPr lang="zh-CN" altLang="en-US" sz="2800" b="1" dirty="0">
                <a:solidFill>
                  <a:srgbClr val="FF0000"/>
                </a:solidFill>
                <a:latin typeface="微软雅黑" panose="020B0503020204020204" pitchFamily="34" charset="-122"/>
                <a:ea typeface="微软雅黑" panose="020B0503020204020204" pitchFamily="34" charset="-122"/>
              </a:rPr>
              <a:t>设备分配与回收</a:t>
            </a:r>
          </a:p>
          <a:p>
            <a:pPr>
              <a:spcBef>
                <a:spcPts val="1200"/>
              </a:spcBef>
              <a:defRPr/>
            </a:pPr>
            <a:r>
              <a:rPr lang="en-US" altLang="zh-CN" sz="2800" b="1" dirty="0">
                <a:solidFill>
                  <a:srgbClr val="FF0000"/>
                </a:solidFill>
                <a:latin typeface="微软雅黑" panose="020B0503020204020204" pitchFamily="34" charset="-122"/>
                <a:ea typeface="微软雅黑" panose="020B0503020204020204" pitchFamily="34" charset="-122"/>
              </a:rPr>
              <a:t>4.6  </a:t>
            </a:r>
            <a:r>
              <a:rPr lang="en-US" altLang="zh-CN" sz="2800" b="1" dirty="0" smtClean="0">
                <a:solidFill>
                  <a:srgbClr val="FF0000"/>
                </a:solidFill>
                <a:latin typeface="微软雅黑" panose="020B0503020204020204" pitchFamily="34" charset="-122"/>
                <a:ea typeface="微软雅黑" panose="020B0503020204020204" pitchFamily="34" charset="-122"/>
              </a:rPr>
              <a:t>Windows</a:t>
            </a:r>
            <a:r>
              <a:rPr lang="zh-CN" altLang="en-US" sz="2800" b="1" dirty="0" smtClean="0">
                <a:solidFill>
                  <a:srgbClr val="FF0000"/>
                </a:solidFill>
                <a:latin typeface="微软雅黑" panose="020B0503020204020204" pitchFamily="34" charset="-122"/>
                <a:ea typeface="微软雅黑" panose="020B0503020204020204" pitchFamily="34" charset="-122"/>
              </a:rPr>
              <a:t>中</a:t>
            </a:r>
            <a:r>
              <a:rPr lang="zh-CN" altLang="en-US" sz="2800" b="1" dirty="0">
                <a:solidFill>
                  <a:srgbClr val="FF0000"/>
                </a:solidFill>
                <a:latin typeface="微软雅黑" panose="020B0503020204020204" pitchFamily="34" charset="-122"/>
                <a:ea typeface="微软雅黑" panose="020B0503020204020204" pitchFamily="34" charset="-122"/>
              </a:rPr>
              <a:t>的</a:t>
            </a:r>
            <a:r>
              <a:rPr lang="en-US" altLang="zh-CN" sz="2800" b="1" dirty="0">
                <a:solidFill>
                  <a:srgbClr val="FF0000"/>
                </a:solidFill>
                <a:latin typeface="微软雅黑" panose="020B0503020204020204" pitchFamily="34" charset="-122"/>
                <a:ea typeface="微软雅黑" panose="020B0503020204020204" pitchFamily="34" charset="-122"/>
              </a:rPr>
              <a:t>I/O</a:t>
            </a:r>
            <a:r>
              <a:rPr lang="zh-CN" altLang="en-US" sz="2800" b="1" dirty="0" smtClean="0">
                <a:solidFill>
                  <a:srgbClr val="FF0000"/>
                </a:solidFill>
                <a:latin typeface="微软雅黑" panose="020B0503020204020204" pitchFamily="34" charset="-122"/>
                <a:ea typeface="微软雅黑" panose="020B0503020204020204" pitchFamily="34" charset="-122"/>
              </a:rPr>
              <a:t>设备管理</a:t>
            </a:r>
            <a:endParaRPr lang="en-US" altLang="zh-CN" sz="2800" b="1" dirty="0" smtClean="0">
              <a:solidFill>
                <a:srgbClr val="FF0000"/>
              </a:solidFill>
              <a:latin typeface="微软雅黑" panose="020B0503020204020204" pitchFamily="34" charset="-122"/>
              <a:ea typeface="微软雅黑" panose="020B0503020204020204" pitchFamily="34" charset="-122"/>
            </a:endParaRPr>
          </a:p>
          <a:p>
            <a:pPr>
              <a:spcBef>
                <a:spcPts val="1200"/>
              </a:spcBef>
              <a:defRPr/>
            </a:pPr>
            <a:r>
              <a:rPr lang="en-US" altLang="zh-CN" sz="2800" b="1" dirty="0" smtClean="0">
                <a:solidFill>
                  <a:srgbClr val="FF0000"/>
                </a:solidFill>
                <a:latin typeface="微软雅黑" panose="020B0503020204020204" pitchFamily="34" charset="-122"/>
                <a:ea typeface="微软雅黑" panose="020B0503020204020204" pitchFamily="34" charset="-122"/>
              </a:rPr>
              <a:t>4.7  Linux</a:t>
            </a:r>
            <a:r>
              <a:rPr lang="zh-CN" altLang="en-US" sz="2800" b="1" dirty="0" smtClean="0">
                <a:solidFill>
                  <a:srgbClr val="FF0000"/>
                </a:solidFill>
                <a:latin typeface="微软雅黑" panose="020B0503020204020204" pitchFamily="34" charset="-122"/>
                <a:ea typeface="微软雅黑" panose="020B0503020204020204" pitchFamily="34" charset="-122"/>
              </a:rPr>
              <a:t>中的</a:t>
            </a:r>
            <a:r>
              <a:rPr lang="en-US" altLang="zh-CN" sz="2800" b="1" dirty="0" smtClean="0">
                <a:solidFill>
                  <a:srgbClr val="FF0000"/>
                </a:solidFill>
                <a:latin typeface="微软雅黑" panose="020B0503020204020204" pitchFamily="34" charset="-122"/>
                <a:ea typeface="微软雅黑" panose="020B0503020204020204" pitchFamily="34" charset="-122"/>
              </a:rPr>
              <a:t>I/O</a:t>
            </a:r>
            <a:r>
              <a:rPr lang="zh-CN" altLang="en-US" sz="2800" b="1" dirty="0" smtClean="0">
                <a:solidFill>
                  <a:srgbClr val="FF0000"/>
                </a:solidFill>
                <a:latin typeface="微软雅黑" panose="020B0503020204020204" pitchFamily="34" charset="-122"/>
                <a:ea typeface="微软雅黑" panose="020B0503020204020204" pitchFamily="34" charset="-122"/>
              </a:rPr>
              <a:t>设备管理</a:t>
            </a:r>
            <a:endParaRPr lang="en-US" altLang="zh-CN" sz="2800" b="1" dirty="0" smtClean="0">
              <a:solidFill>
                <a:srgbClr val="FF0000"/>
              </a:solidFill>
              <a:latin typeface="微软雅黑" panose="020B0503020204020204" pitchFamily="34" charset="-122"/>
              <a:ea typeface="微软雅黑" panose="020B0503020204020204" pitchFamily="34" charset="-122"/>
            </a:endParaRPr>
          </a:p>
          <a:p>
            <a:pPr>
              <a:spcBef>
                <a:spcPts val="1200"/>
              </a:spcBef>
              <a:defRPr/>
            </a:pPr>
            <a:r>
              <a:rPr lang="en-US" altLang="zh-CN" sz="2800" b="1" dirty="0" smtClean="0">
                <a:solidFill>
                  <a:srgbClr val="FF0000"/>
                </a:solidFill>
                <a:latin typeface="微软雅黑" panose="020B0503020204020204" pitchFamily="34" charset="-122"/>
                <a:ea typeface="微软雅黑" panose="020B0503020204020204" pitchFamily="34" charset="-122"/>
              </a:rPr>
              <a:t>4.8  Android</a:t>
            </a:r>
            <a:r>
              <a:rPr lang="zh-CN" altLang="en-US" sz="2800" b="1" dirty="0" smtClean="0">
                <a:solidFill>
                  <a:srgbClr val="FF0000"/>
                </a:solidFill>
                <a:latin typeface="微软雅黑" panose="020B0503020204020204" pitchFamily="34" charset="-122"/>
                <a:ea typeface="微软雅黑" panose="020B0503020204020204" pitchFamily="34" charset="-122"/>
              </a:rPr>
              <a:t>中的</a:t>
            </a:r>
            <a:r>
              <a:rPr lang="en-US" altLang="zh-CN" sz="2800" b="1" dirty="0">
                <a:solidFill>
                  <a:srgbClr val="FF0000"/>
                </a:solidFill>
                <a:latin typeface="微软雅黑" panose="020B0503020204020204" pitchFamily="34" charset="-122"/>
                <a:ea typeface="微软雅黑" panose="020B0503020204020204" pitchFamily="34" charset="-122"/>
              </a:rPr>
              <a:t>I/O</a:t>
            </a:r>
            <a:r>
              <a:rPr lang="zh-CN" altLang="en-US" sz="2800" b="1" dirty="0" smtClean="0">
                <a:solidFill>
                  <a:srgbClr val="FF0000"/>
                </a:solidFill>
                <a:latin typeface="微软雅黑" panose="020B0503020204020204" pitchFamily="34" charset="-122"/>
                <a:ea typeface="微软雅黑" panose="020B0503020204020204" pitchFamily="34" charset="-122"/>
              </a:rPr>
              <a:t>设备管理</a:t>
            </a:r>
            <a:endParaRPr lang="en-US" altLang="zh-CN" sz="2800" b="1" dirty="0" smtClean="0">
              <a:solidFill>
                <a:srgbClr val="FF0000"/>
              </a:solidFill>
              <a:latin typeface="微软雅黑" panose="020B0503020204020204" pitchFamily="34" charset="-122"/>
              <a:ea typeface="微软雅黑" panose="020B0503020204020204" pitchFamily="34" charset="-122"/>
            </a:endParaRPr>
          </a:p>
          <a:p>
            <a:pPr>
              <a:spcBef>
                <a:spcPts val="1200"/>
              </a:spcBef>
              <a:defRPr/>
            </a:pPr>
            <a:r>
              <a:rPr lang="en-US" altLang="zh-CN" sz="2800" b="1" dirty="0" smtClean="0">
                <a:solidFill>
                  <a:srgbClr val="FF0000"/>
                </a:solidFill>
                <a:latin typeface="微软雅黑" panose="020B0503020204020204" pitchFamily="34" charset="-122"/>
                <a:ea typeface="微软雅黑" panose="020B0503020204020204" pitchFamily="34" charset="-122"/>
              </a:rPr>
              <a:t>4.9 </a:t>
            </a:r>
            <a:r>
              <a:rPr lang="en-US" altLang="zh-CN" sz="2800" b="1" dirty="0">
                <a:solidFill>
                  <a:srgbClr val="FF0000"/>
                </a:solidFill>
                <a:latin typeface="微软雅黑" panose="020B0503020204020204" pitchFamily="34" charset="-122"/>
                <a:ea typeface="微软雅黑" panose="020B0503020204020204" pitchFamily="34" charset="-122"/>
              </a:rPr>
              <a:t>Windows</a:t>
            </a:r>
            <a:r>
              <a:rPr lang="zh-CN" altLang="zh-CN" sz="2800" b="1" dirty="0">
                <a:solidFill>
                  <a:srgbClr val="FF0000"/>
                </a:solidFill>
                <a:latin typeface="微软雅黑" panose="020B0503020204020204" pitchFamily="34" charset="-122"/>
                <a:ea typeface="微软雅黑" panose="020B0503020204020204" pitchFamily="34" charset="-122"/>
              </a:rPr>
              <a:t>、</a:t>
            </a:r>
            <a:r>
              <a:rPr lang="en-US" altLang="zh-CN" sz="2800" b="1" dirty="0">
                <a:solidFill>
                  <a:srgbClr val="FF0000"/>
                </a:solidFill>
                <a:latin typeface="微软雅黑" panose="020B0503020204020204" pitchFamily="34" charset="-122"/>
                <a:ea typeface="微软雅黑" panose="020B0503020204020204" pitchFamily="34" charset="-122"/>
              </a:rPr>
              <a:t>Linux</a:t>
            </a:r>
            <a:r>
              <a:rPr lang="zh-CN" altLang="zh-CN" sz="2800" b="1" dirty="0">
                <a:solidFill>
                  <a:srgbClr val="FF0000"/>
                </a:solidFill>
                <a:latin typeface="微软雅黑" panose="020B0503020204020204" pitchFamily="34" charset="-122"/>
                <a:ea typeface="微软雅黑" panose="020B0503020204020204" pitchFamily="34" charset="-122"/>
              </a:rPr>
              <a:t>与</a:t>
            </a:r>
            <a:r>
              <a:rPr lang="en-US" altLang="zh-CN" sz="2800" b="1" dirty="0">
                <a:solidFill>
                  <a:srgbClr val="FF0000"/>
                </a:solidFill>
                <a:latin typeface="微软雅黑" panose="020B0503020204020204" pitchFamily="34" charset="-122"/>
                <a:ea typeface="微软雅黑" panose="020B0503020204020204" pitchFamily="34" charset="-122"/>
              </a:rPr>
              <a:t>Android</a:t>
            </a:r>
            <a:r>
              <a:rPr lang="zh-CN" altLang="zh-CN" sz="2800" b="1" dirty="0">
                <a:solidFill>
                  <a:srgbClr val="FF0000"/>
                </a:solidFill>
                <a:latin typeface="微软雅黑" panose="020B0503020204020204" pitchFamily="34" charset="-122"/>
                <a:ea typeface="微软雅黑" panose="020B0503020204020204" pitchFamily="34" charset="-122"/>
              </a:rPr>
              <a:t>中设备管理的</a:t>
            </a:r>
            <a:r>
              <a:rPr lang="zh-CN" altLang="zh-CN" sz="2800" b="1" dirty="0" smtClean="0">
                <a:solidFill>
                  <a:srgbClr val="FF0000"/>
                </a:solidFill>
                <a:latin typeface="微软雅黑" panose="020B0503020204020204" pitchFamily="34" charset="-122"/>
                <a:ea typeface="微软雅黑" panose="020B0503020204020204" pitchFamily="34" charset="-122"/>
              </a:rPr>
              <a:t>比较</a:t>
            </a:r>
            <a:endParaRPr lang="zh-CN" altLang="en-US" sz="32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782228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5E-6 4.81481E-6 L 0.21537 -0.00163 " pathEditMode="relative" rAng="0" ptsTypes="AA">
                                      <p:cBhvr>
                                        <p:cTn id="6" dur="2000" fill="hold"/>
                                        <p:tgtEl>
                                          <p:spTgt spid="4"/>
                                        </p:tgtEl>
                                        <p:attrNameLst>
                                          <p:attrName>ppt_x</p:attrName>
                                          <p:attrName>ppt_y</p:attrName>
                                        </p:attrNameLst>
                                      </p:cBhvr>
                                      <p:rCtr x="10768" y="-93"/>
                                    </p:animMotion>
                                  </p:childTnLst>
                                </p:cTn>
                              </p:par>
                            </p:childTnLst>
                          </p:cTn>
                        </p:par>
                        <p:par>
                          <p:cTn id="7" fill="hold">
                            <p:stCondLst>
                              <p:cond delay="2000"/>
                            </p:stCondLst>
                            <p:childTnLst>
                              <p:par>
                                <p:cTn id="8" presetID="10" presetClass="entr" presetSubtype="0" fill="hold" nodeType="after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fade">
                                      <p:cBhvr>
                                        <p:cTn id="10" dur="500"/>
                                        <p:tgtEl>
                                          <p:spTgt spid="41"/>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43"/>
                                        </p:tgtEl>
                                        <p:attrNameLst>
                                          <p:attrName>style.visibility</p:attrName>
                                        </p:attrNameLst>
                                      </p:cBhvr>
                                      <p:to>
                                        <p:strVal val="visible"/>
                                      </p:to>
                                    </p:set>
                                    <p:anim calcmode="lin" valueType="num">
                                      <p:cBhvr additive="base">
                                        <p:cTn id="15" dur="500" fill="hold"/>
                                        <p:tgtEl>
                                          <p:spTgt spid="43"/>
                                        </p:tgtEl>
                                        <p:attrNameLst>
                                          <p:attrName>ppt_x</p:attrName>
                                        </p:attrNameLst>
                                      </p:cBhvr>
                                      <p:tavLst>
                                        <p:tav tm="0">
                                          <p:val>
                                            <p:strVal val="#ppt_x"/>
                                          </p:val>
                                        </p:tav>
                                        <p:tav tm="100000">
                                          <p:val>
                                            <p:strVal val="#ppt_x"/>
                                          </p:val>
                                        </p:tav>
                                      </p:tavLst>
                                    </p:anim>
                                    <p:anim calcmode="lin" valueType="num">
                                      <p:cBhvr additive="base">
                                        <p:cTn id="16"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38362" y="326598"/>
            <a:ext cx="6776938"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4.3.3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多缓冲</a:t>
            </a:r>
            <a:endParaRPr lang="en-US" altLang="zh-CN" sz="2400" b="1" dirty="0">
              <a:latin typeface="微软雅黑" panose="020B0503020204020204" pitchFamily="34" charset="-122"/>
              <a:ea typeface="微软雅黑" panose="020B0503020204020204" pitchFamily="34"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4</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669195" y="1177543"/>
            <a:ext cx="7079003" cy="1311128"/>
          </a:xfrm>
          <a:prstGeom prst="rect">
            <a:avLst/>
          </a:prstGeom>
          <a:noFill/>
        </p:spPr>
        <p:txBody>
          <a:bodyPr wrap="square" rtlCol="0">
            <a:spAutoFit/>
          </a:bodyPr>
          <a:lstStyle/>
          <a:p>
            <a:pPr algn="just">
              <a:lnSpc>
                <a:spcPct val="110000"/>
              </a:lnSpc>
              <a:spcBef>
                <a:spcPct val="50000"/>
              </a:spcBef>
            </a:pPr>
            <a:r>
              <a:rPr lang="zh-CN" altLang="en-US" sz="2400" b="1" dirty="0">
                <a:latin typeface="Tahoma" panose="020B0604030504040204" pitchFamily="34" charset="0"/>
                <a:ea typeface="宋体" panose="02010600030101010101" pitchFamily="2" charset="-122"/>
              </a:rPr>
              <a:t>为了使缓冲区资源得到充分利用，操作系统从主存区域中分配一组缓冲区，如图</a:t>
            </a:r>
            <a:r>
              <a:rPr lang="en-US" altLang="zh-CN" sz="2400" b="1" dirty="0">
                <a:latin typeface="Tahoma" panose="020B0604030504040204" pitchFamily="34" charset="0"/>
                <a:ea typeface="宋体" panose="02010600030101010101" pitchFamily="2" charset="-122"/>
              </a:rPr>
              <a:t>4.10</a:t>
            </a:r>
            <a:r>
              <a:rPr lang="zh-CN" altLang="en-US" sz="2400" b="1" dirty="0">
                <a:latin typeface="Tahoma" panose="020B0604030504040204" pitchFamily="34" charset="0"/>
                <a:ea typeface="宋体" panose="02010600030101010101" pitchFamily="2" charset="-122"/>
              </a:rPr>
              <a:t>所示，根据用途分为：</a:t>
            </a:r>
            <a:r>
              <a:rPr lang="zh-CN" altLang="en-US" sz="2400" b="1" dirty="0">
                <a:solidFill>
                  <a:srgbClr val="FF0000"/>
                </a:solidFill>
                <a:latin typeface="Tahoma" panose="020B0604030504040204" pitchFamily="34" charset="0"/>
                <a:ea typeface="宋体" panose="02010600030101010101" pitchFamily="2" charset="-122"/>
              </a:rPr>
              <a:t>输入缓冲区组和输出缓冲区组</a:t>
            </a:r>
            <a:r>
              <a:rPr lang="zh-CN" altLang="en-US" sz="2400" b="1" dirty="0" smtClean="0">
                <a:latin typeface="Tahoma" panose="020B0604030504040204" pitchFamily="34" charset="0"/>
                <a:ea typeface="宋体" panose="02010600030101010101" pitchFamily="2" charset="-122"/>
              </a:rPr>
              <a:t>。</a:t>
            </a:r>
            <a:endParaRPr lang="zh-CN" altLang="en-US" sz="2400" b="1" dirty="0">
              <a:latin typeface="Tahoma" panose="020B0604030504040204" pitchFamily="34" charset="0"/>
              <a:ea typeface="宋体" panose="02010600030101010101" pitchFamily="2" charset="-122"/>
            </a:endParaRPr>
          </a:p>
        </p:txBody>
      </p:sp>
      <p:sp>
        <p:nvSpPr>
          <p:cNvPr id="10" name="文本框 9"/>
          <p:cNvSpPr txBox="1"/>
          <p:nvPr/>
        </p:nvSpPr>
        <p:spPr>
          <a:xfrm>
            <a:off x="450621" y="2169252"/>
            <a:ext cx="615553" cy="3553691"/>
          </a:xfrm>
          <a:prstGeom prst="rect">
            <a:avLst/>
          </a:prstGeom>
          <a:noFill/>
        </p:spPr>
        <p:txBody>
          <a:bodyPr vert="eaVert" wrap="square" rtlCol="0">
            <a:spAutoFit/>
          </a:bodyPr>
          <a:lstStyle/>
          <a:p>
            <a:r>
              <a:rPr lang="zh-CN" altLang="en-US" sz="2800" b="1" dirty="0" smtClean="0">
                <a:solidFill>
                  <a:srgbClr val="FF0000"/>
                </a:solidFill>
                <a:latin typeface="Tahoma" panose="020B0604030504040204" pitchFamily="34" charset="0"/>
                <a:ea typeface="宋体" panose="02010600030101010101" pitchFamily="2" charset="-122"/>
              </a:rPr>
              <a:t>一、循环缓冲</a:t>
            </a:r>
            <a:endParaRPr lang="zh-CN" altLang="en-US" sz="2800" b="1" dirty="0">
              <a:solidFill>
                <a:srgbClr val="FF0000"/>
              </a:solidFill>
              <a:latin typeface="Tahoma" panose="020B0604030504040204" pitchFamily="34" charset="0"/>
              <a:ea typeface="宋体" panose="02010600030101010101" pitchFamily="2" charset="-122"/>
            </a:endParaRPr>
          </a:p>
        </p:txBody>
      </p:sp>
      <p:graphicFrame>
        <p:nvGraphicFramePr>
          <p:cNvPr id="13" name="Object 3"/>
          <p:cNvGraphicFramePr>
            <a:graphicFrameLocks noChangeAspect="1"/>
          </p:cNvGraphicFramePr>
          <p:nvPr>
            <p:extLst>
              <p:ext uri="{D42A27DB-BD31-4B8C-83A1-F6EECF244321}">
                <p14:modId xmlns:p14="http://schemas.microsoft.com/office/powerpoint/2010/main" val="2027849404"/>
              </p:ext>
            </p:extLst>
          </p:nvPr>
        </p:nvGraphicFramePr>
        <p:xfrm>
          <a:off x="2379517" y="3015096"/>
          <a:ext cx="4555693" cy="2315364"/>
        </p:xfrm>
        <a:graphic>
          <a:graphicData uri="http://schemas.openxmlformats.org/presentationml/2006/ole">
            <mc:AlternateContent xmlns:mc="http://schemas.openxmlformats.org/markup-compatibility/2006">
              <mc:Choice xmlns:v="urn:schemas-microsoft-com:vml" Requires="v">
                <p:oleObj spid="_x0000_s9257" name="Visio" r:id="rId3" imgW="4978864" imgH="1893592" progId="Visio.Drawing.11">
                  <p:embed/>
                </p:oleObj>
              </mc:Choice>
              <mc:Fallback>
                <p:oleObj name="Visio" r:id="rId3" imgW="4978864" imgH="1893592"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9517" y="3015096"/>
                        <a:ext cx="4555693" cy="2315364"/>
                      </a:xfrm>
                      <a:prstGeom prst="rect">
                        <a:avLst/>
                      </a:prstGeom>
                      <a:noFill/>
                    </p:spPr>
                  </p:pic>
                </p:oleObj>
              </mc:Fallback>
            </mc:AlternateContent>
          </a:graphicData>
        </a:graphic>
      </p:graphicFrame>
      <p:sp>
        <p:nvSpPr>
          <p:cNvPr id="15" name="Rectangle 5"/>
          <p:cNvSpPr>
            <a:spLocks noChangeArrowheads="1"/>
          </p:cNvSpPr>
          <p:nvPr/>
        </p:nvSpPr>
        <p:spPr bwMode="auto">
          <a:xfrm>
            <a:off x="3803073" y="5616365"/>
            <a:ext cx="234055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kumimoji="1"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zh-CN" altLang="en-US" sz="2000" b="0" i="0" u="none" strike="noStrike" kern="0" cap="none" spc="0" normalizeH="0" baseline="0" noProof="0" dirty="0" smtClean="0">
                <a:ln>
                  <a:noFill/>
                </a:ln>
                <a:solidFill>
                  <a:prstClr val="black"/>
                </a:solidFill>
                <a:effectLst/>
                <a:uLnTx/>
                <a:uFillTx/>
                <a:latin typeface="宋体" panose="02010600030101010101" pitchFamily="2" charset="-122"/>
                <a:ea typeface="宋体" panose="02010600030101010101" pitchFamily="2" charset="-122"/>
              </a:rPr>
              <a:t>图</a:t>
            </a:r>
            <a:r>
              <a:rPr kumimoji="1" lang="en-US" altLang="zh-CN" sz="2000" b="0" i="0" u="none" strike="noStrike" kern="0" cap="none" spc="0" normalizeH="0" baseline="0" noProof="0" dirty="0" smtClean="0">
                <a:ln>
                  <a:noFill/>
                </a:ln>
                <a:solidFill>
                  <a:prstClr val="black"/>
                </a:solidFill>
                <a:effectLst/>
                <a:uLnTx/>
                <a:uFillTx/>
                <a:latin typeface="宋体" panose="02010600030101010101" pitchFamily="2" charset="-122"/>
                <a:ea typeface="宋体" panose="02010600030101010101" pitchFamily="2" charset="-122"/>
              </a:rPr>
              <a:t>4.10 </a:t>
            </a:r>
            <a:r>
              <a:rPr kumimoji="1" lang="zh-CN" altLang="en-US" sz="2000" b="0" i="0" u="none" strike="noStrike" kern="0" cap="none" spc="0" normalizeH="0" baseline="0" noProof="0" dirty="0" smtClean="0">
                <a:ln>
                  <a:noFill/>
                </a:ln>
                <a:solidFill>
                  <a:prstClr val="black"/>
                </a:solidFill>
                <a:effectLst/>
                <a:uLnTx/>
                <a:uFillTx/>
                <a:latin typeface="宋体" panose="02010600030101010101" pitchFamily="2" charset="-122"/>
                <a:ea typeface="宋体" panose="02010600030101010101" pitchFamily="2" charset="-122"/>
              </a:rPr>
              <a:t>循环缓冲</a:t>
            </a:r>
            <a:endParaRPr kumimoji="1" lang="zh-CN" altLang="en-US" sz="2000" b="0" i="0" u="none" strike="noStrike" kern="0" cap="none" spc="0" normalizeH="0" baseline="0" noProof="0" dirty="0" smtClean="0">
              <a:ln>
                <a:noFill/>
              </a:ln>
              <a:solidFill>
                <a:prstClr val="black"/>
              </a:solidFill>
              <a:effectLst/>
              <a:uLnTx/>
              <a:uFillTx/>
              <a:ea typeface="宋体" panose="02010600030101010101" pitchFamily="2" charset="-122"/>
            </a:endParaRPr>
          </a:p>
        </p:txBody>
      </p:sp>
    </p:spTree>
    <p:extLst>
      <p:ext uri="{BB962C8B-B14F-4D97-AF65-F5344CB8AC3E}">
        <p14:creationId xmlns:p14="http://schemas.microsoft.com/office/powerpoint/2010/main" val="34578197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1000"/>
                                        <p:tgtEl>
                                          <p:spTgt spid="10"/>
                                        </p:tgtEl>
                                      </p:cBhvr>
                                    </p:animEffect>
                                    <p:anim calcmode="lin" valueType="num">
                                      <p:cBhvr>
                                        <p:cTn id="16" dur="1000" fill="hold"/>
                                        <p:tgtEl>
                                          <p:spTgt spid="10"/>
                                        </p:tgtEl>
                                        <p:attrNameLst>
                                          <p:attrName>ppt_x</p:attrName>
                                        </p:attrNameLst>
                                      </p:cBhvr>
                                      <p:tavLst>
                                        <p:tav tm="0">
                                          <p:val>
                                            <p:strVal val="#ppt_x"/>
                                          </p:val>
                                        </p:tav>
                                        <p:tav tm="100000">
                                          <p:val>
                                            <p:strVal val="#ppt_x"/>
                                          </p:val>
                                        </p:tav>
                                      </p:tavLst>
                                    </p:anim>
                                    <p:anim calcmode="lin" valueType="num">
                                      <p:cBhvr>
                                        <p:cTn id="1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ppt_x"/>
                                          </p:val>
                                        </p:tav>
                                        <p:tav tm="100000">
                                          <p:val>
                                            <p:strVal val="#ppt_x"/>
                                          </p:val>
                                        </p:tav>
                                      </p:tavLst>
                                    </p:anim>
                                    <p:anim calcmode="lin" valueType="num">
                                      <p:cBhvr additive="base">
                                        <p:cTn id="2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p:bldP spid="1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38362" y="326598"/>
            <a:ext cx="6776938"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4.3.3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多缓冲</a:t>
            </a:r>
            <a:endParaRPr lang="en-US" altLang="zh-CN" sz="2400" b="1" dirty="0">
              <a:latin typeface="微软雅黑" panose="020B0503020204020204" pitchFamily="34" charset="-122"/>
              <a:ea typeface="微软雅黑" panose="020B0503020204020204" pitchFamily="34"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4</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669195" y="1177543"/>
            <a:ext cx="7079003" cy="1311128"/>
          </a:xfrm>
          <a:prstGeom prst="rect">
            <a:avLst/>
          </a:prstGeom>
          <a:noFill/>
        </p:spPr>
        <p:txBody>
          <a:bodyPr wrap="square" rtlCol="0">
            <a:spAutoFit/>
          </a:bodyPr>
          <a:lstStyle/>
          <a:p>
            <a:pPr algn="just">
              <a:lnSpc>
                <a:spcPct val="110000"/>
              </a:lnSpc>
              <a:spcBef>
                <a:spcPct val="50000"/>
              </a:spcBef>
            </a:pPr>
            <a:r>
              <a:rPr lang="zh-CN" altLang="en-US" sz="2400" b="1" dirty="0">
                <a:latin typeface="Tahoma" panose="020B0604030504040204" pitchFamily="34" charset="0"/>
                <a:ea typeface="宋体" panose="02010600030101010101" pitchFamily="2" charset="-122"/>
              </a:rPr>
              <a:t>每个缓冲区有一个</a:t>
            </a:r>
            <a:r>
              <a:rPr lang="zh-CN" altLang="en-US" sz="2400" b="1" dirty="0">
                <a:solidFill>
                  <a:srgbClr val="FF0000"/>
                </a:solidFill>
                <a:latin typeface="Tahoma" panose="020B0604030504040204" pitchFamily="34" charset="0"/>
                <a:ea typeface="宋体" panose="02010600030101010101" pitchFamily="2" charset="-122"/>
              </a:rPr>
              <a:t>链接指针</a:t>
            </a:r>
            <a:r>
              <a:rPr lang="zh-CN" altLang="en-US" sz="2400" b="1" dirty="0">
                <a:latin typeface="Tahoma" panose="020B0604030504040204" pitchFamily="34" charset="0"/>
                <a:ea typeface="宋体" panose="02010600030101010101" pitchFamily="2" charset="-122"/>
              </a:rPr>
              <a:t>指向下一个缓冲区，最后一个缓冲区指针指向第一个缓冲区，</a:t>
            </a:r>
            <a:r>
              <a:rPr lang="zh-CN" altLang="en-US" sz="2400" b="1" dirty="0">
                <a:solidFill>
                  <a:srgbClr val="FF0000"/>
                </a:solidFill>
                <a:latin typeface="Tahoma" panose="020B0604030504040204" pitchFamily="34" charset="0"/>
                <a:ea typeface="宋体" panose="02010600030101010101" pitchFamily="2" charset="-122"/>
              </a:rPr>
              <a:t>组成了循环缓冲</a:t>
            </a:r>
            <a:r>
              <a:rPr lang="zh-CN" altLang="en-US" sz="2400" b="1" dirty="0">
                <a:latin typeface="Tahoma" panose="020B0604030504040204" pitchFamily="34" charset="0"/>
                <a:ea typeface="宋体" panose="02010600030101010101" pitchFamily="2" charset="-122"/>
              </a:rPr>
              <a:t>。每个缓冲区的大小可以等于物理记录的大小</a:t>
            </a:r>
            <a:r>
              <a:rPr lang="zh-CN" altLang="en-US" sz="2400" b="1" dirty="0" smtClean="0">
                <a:latin typeface="Tahoma" panose="020B0604030504040204" pitchFamily="34" charset="0"/>
                <a:ea typeface="宋体" panose="02010600030101010101" pitchFamily="2" charset="-122"/>
              </a:rPr>
              <a:t>。</a:t>
            </a:r>
            <a:endParaRPr lang="zh-CN" altLang="en-US" sz="2400" b="1" dirty="0">
              <a:latin typeface="Tahoma" panose="020B0604030504040204" pitchFamily="34" charset="0"/>
              <a:ea typeface="宋体" panose="02010600030101010101" pitchFamily="2" charset="-122"/>
            </a:endParaRPr>
          </a:p>
        </p:txBody>
      </p:sp>
      <p:sp>
        <p:nvSpPr>
          <p:cNvPr id="10" name="文本框 9"/>
          <p:cNvSpPr txBox="1"/>
          <p:nvPr/>
        </p:nvSpPr>
        <p:spPr>
          <a:xfrm>
            <a:off x="450621" y="2169252"/>
            <a:ext cx="615553" cy="3553691"/>
          </a:xfrm>
          <a:prstGeom prst="rect">
            <a:avLst/>
          </a:prstGeom>
          <a:noFill/>
        </p:spPr>
        <p:txBody>
          <a:bodyPr vert="eaVert" wrap="square" rtlCol="0">
            <a:spAutoFit/>
          </a:bodyPr>
          <a:lstStyle/>
          <a:p>
            <a:r>
              <a:rPr lang="zh-CN" altLang="en-US" sz="2800" b="1" dirty="0" smtClean="0">
                <a:solidFill>
                  <a:srgbClr val="FF0000"/>
                </a:solidFill>
                <a:latin typeface="Tahoma" panose="020B0604030504040204" pitchFamily="34" charset="0"/>
                <a:ea typeface="宋体" panose="02010600030101010101" pitchFamily="2" charset="-122"/>
              </a:rPr>
              <a:t>一、循环缓冲</a:t>
            </a:r>
            <a:endParaRPr lang="zh-CN" altLang="en-US" sz="2800" b="1" dirty="0">
              <a:solidFill>
                <a:srgbClr val="FF0000"/>
              </a:solidFill>
              <a:latin typeface="Tahoma" panose="020B0604030504040204" pitchFamily="34" charset="0"/>
              <a:ea typeface="宋体" panose="02010600030101010101" pitchFamily="2" charset="-122"/>
            </a:endParaRPr>
          </a:p>
        </p:txBody>
      </p:sp>
      <p:sp>
        <p:nvSpPr>
          <p:cNvPr id="11" name="文本框 10"/>
          <p:cNvSpPr txBox="1"/>
          <p:nvPr/>
        </p:nvSpPr>
        <p:spPr>
          <a:xfrm>
            <a:off x="1669194" y="3106788"/>
            <a:ext cx="7079003" cy="1677126"/>
          </a:xfrm>
          <a:prstGeom prst="rect">
            <a:avLst/>
          </a:prstGeom>
          <a:noFill/>
        </p:spPr>
        <p:txBody>
          <a:bodyPr wrap="square" rtlCol="0">
            <a:spAutoFit/>
          </a:bodyPr>
          <a:lstStyle/>
          <a:p>
            <a:pPr algn="just">
              <a:lnSpc>
                <a:spcPct val="110000"/>
              </a:lnSpc>
              <a:spcBef>
                <a:spcPct val="50000"/>
              </a:spcBef>
            </a:pPr>
            <a:r>
              <a:rPr lang="zh-CN" altLang="en-US" sz="2400" b="1" dirty="0">
                <a:latin typeface="Tahoma" panose="020B0604030504040204" pitchFamily="34" charset="0"/>
                <a:ea typeface="宋体" panose="02010600030101010101" pitchFamily="2" charset="-122"/>
              </a:rPr>
              <a:t>这种循环式的多缓冲区是</a:t>
            </a:r>
            <a:r>
              <a:rPr lang="zh-CN" altLang="en-US" sz="2400" b="1" dirty="0">
                <a:solidFill>
                  <a:srgbClr val="FF0000"/>
                </a:solidFill>
                <a:latin typeface="Tahoma" panose="020B0604030504040204" pitchFamily="34" charset="0"/>
                <a:ea typeface="宋体" panose="02010600030101010101" pitchFamily="2" charset="-122"/>
              </a:rPr>
              <a:t>系统的公共资源</a:t>
            </a:r>
            <a:r>
              <a:rPr lang="zh-CN" altLang="en-US" sz="2400" b="1" dirty="0">
                <a:latin typeface="Tahoma" panose="020B0604030504040204" pitchFamily="34" charset="0"/>
                <a:ea typeface="宋体" panose="02010600030101010101" pitchFamily="2" charset="-122"/>
              </a:rPr>
              <a:t>，并由系统统一分配和管理，可供各个进程共享。为了管理各缓冲区，进行统一调度和管理，操作系统中通常要</a:t>
            </a:r>
            <a:r>
              <a:rPr lang="zh-CN" altLang="en-US" sz="2400" b="1" dirty="0">
                <a:solidFill>
                  <a:srgbClr val="FF0000"/>
                </a:solidFill>
                <a:latin typeface="Tahoma" panose="020B0604030504040204" pitchFamily="34" charset="0"/>
                <a:ea typeface="宋体" panose="02010600030101010101" pitchFamily="2" charset="-122"/>
              </a:rPr>
              <a:t>设立专门的机构</a:t>
            </a:r>
            <a:r>
              <a:rPr lang="zh-CN" altLang="en-US" sz="2400" b="1" dirty="0">
                <a:latin typeface="Tahoma" panose="020B0604030504040204" pitchFamily="34" charset="0"/>
                <a:ea typeface="宋体" panose="02010600030101010101" pitchFamily="2" charset="-122"/>
              </a:rPr>
              <a:t>来管理它们。</a:t>
            </a:r>
          </a:p>
        </p:txBody>
      </p:sp>
    </p:spTree>
    <p:extLst>
      <p:ext uri="{BB962C8B-B14F-4D97-AF65-F5344CB8AC3E}">
        <p14:creationId xmlns:p14="http://schemas.microsoft.com/office/powerpoint/2010/main" val="25408498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1000"/>
                                        <p:tgtEl>
                                          <p:spTgt spid="10"/>
                                        </p:tgtEl>
                                      </p:cBhvr>
                                    </p:animEffect>
                                    <p:anim calcmode="lin" valueType="num">
                                      <p:cBhvr>
                                        <p:cTn id="16" dur="1000" fill="hold"/>
                                        <p:tgtEl>
                                          <p:spTgt spid="10"/>
                                        </p:tgtEl>
                                        <p:attrNameLst>
                                          <p:attrName>ppt_x</p:attrName>
                                        </p:attrNameLst>
                                      </p:cBhvr>
                                      <p:tavLst>
                                        <p:tav tm="0">
                                          <p:val>
                                            <p:strVal val="#ppt_x"/>
                                          </p:val>
                                        </p:tav>
                                        <p:tav tm="100000">
                                          <p:val>
                                            <p:strVal val="#ppt_x"/>
                                          </p:val>
                                        </p:tav>
                                      </p:tavLst>
                                    </p:anim>
                                    <p:anim calcmode="lin" valueType="num">
                                      <p:cBhvr>
                                        <p:cTn id="1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ppt_x"/>
                                          </p:val>
                                        </p:tav>
                                        <p:tav tm="100000">
                                          <p:val>
                                            <p:strVal val="#ppt_x"/>
                                          </p:val>
                                        </p:tav>
                                      </p:tavLst>
                                    </p:anim>
                                    <p:anim calcmode="lin" valueType="num">
                                      <p:cBhvr additive="base">
                                        <p:cTn id="2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500" fill="hold"/>
                                        <p:tgtEl>
                                          <p:spTgt spid="11"/>
                                        </p:tgtEl>
                                        <p:attrNameLst>
                                          <p:attrName>ppt_x</p:attrName>
                                        </p:attrNameLst>
                                      </p:cBhvr>
                                      <p:tavLst>
                                        <p:tav tm="0">
                                          <p:val>
                                            <p:strVal val="#ppt_x"/>
                                          </p:val>
                                        </p:tav>
                                        <p:tav tm="100000">
                                          <p:val>
                                            <p:strVal val="#ppt_x"/>
                                          </p:val>
                                        </p:tav>
                                      </p:tavLst>
                                    </p:anim>
                                    <p:anim calcmode="lin" valueType="num">
                                      <p:cBhvr additive="base">
                                        <p:cTn id="2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p:bldP spid="10" grpId="0"/>
      <p:bldP spid="1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38362" y="326598"/>
            <a:ext cx="6776938"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4.3.1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多缓冲</a:t>
            </a:r>
            <a:endParaRPr lang="en-US" altLang="zh-CN" sz="2400" b="1" dirty="0">
              <a:latin typeface="微软雅黑" panose="020B0503020204020204" pitchFamily="34" charset="-122"/>
              <a:ea typeface="微软雅黑" panose="020B0503020204020204" pitchFamily="34"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4</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669195" y="1177543"/>
            <a:ext cx="7079003" cy="1717393"/>
          </a:xfrm>
          <a:prstGeom prst="rect">
            <a:avLst/>
          </a:prstGeom>
          <a:noFill/>
        </p:spPr>
        <p:txBody>
          <a:bodyPr wrap="square" rtlCol="0">
            <a:spAutoFit/>
          </a:bodyPr>
          <a:lstStyle/>
          <a:p>
            <a:pPr algn="just">
              <a:lnSpc>
                <a:spcPct val="110000"/>
              </a:lnSpc>
              <a:spcBef>
                <a:spcPct val="50000"/>
              </a:spcBef>
            </a:pPr>
            <a:r>
              <a:rPr lang="zh-CN" altLang="en-US" sz="2400" b="1" dirty="0">
                <a:latin typeface="Tahoma" panose="020B0604030504040204" pitchFamily="34" charset="0"/>
                <a:ea typeface="宋体" panose="02010600030101010101" pitchFamily="2" charset="-122"/>
              </a:rPr>
              <a:t>缓冲池由内存中的</a:t>
            </a:r>
            <a:r>
              <a:rPr lang="zh-CN" altLang="en-US" sz="2400" b="1" dirty="0">
                <a:solidFill>
                  <a:srgbClr val="FF0000"/>
                </a:solidFill>
                <a:latin typeface="Tahoma" panose="020B0604030504040204" pitchFamily="34" charset="0"/>
                <a:ea typeface="宋体" panose="02010600030101010101" pitchFamily="2" charset="-122"/>
              </a:rPr>
              <a:t>一组缓冲区构成</a:t>
            </a:r>
            <a:r>
              <a:rPr lang="en-US" altLang="zh-CN" sz="2400" b="1" dirty="0">
                <a:latin typeface="Tahoma" panose="020B0604030504040204" pitchFamily="34" charset="0"/>
                <a:ea typeface="宋体" panose="02010600030101010101" pitchFamily="2" charset="-122"/>
              </a:rPr>
              <a:t>,</a:t>
            </a:r>
            <a:r>
              <a:rPr lang="zh-CN" altLang="en-US" sz="2400" b="1" dirty="0">
                <a:latin typeface="Tahoma" panose="020B0604030504040204" pitchFamily="34" charset="0"/>
                <a:ea typeface="宋体" panose="02010600030101010101" pitchFamily="2" charset="-122"/>
              </a:rPr>
              <a:t>各缓冲区之间并不一定采用循环链表的方式进行链接，操作系统与用户进程将轮流地使用各个缓冲区，以改善系统性能</a:t>
            </a:r>
            <a:r>
              <a:rPr lang="zh-CN" altLang="en-US" sz="2400" b="1" dirty="0" smtClean="0">
                <a:latin typeface="Tahoma" panose="020B0604030504040204" pitchFamily="34" charset="0"/>
                <a:ea typeface="宋体" panose="02010600030101010101" pitchFamily="2" charset="-122"/>
              </a:rPr>
              <a:t>。</a:t>
            </a:r>
            <a:endParaRPr lang="zh-CN" altLang="en-US" sz="2400" b="1" dirty="0">
              <a:latin typeface="Tahoma" panose="020B0604030504040204" pitchFamily="34" charset="0"/>
              <a:ea typeface="宋体" panose="02010600030101010101" pitchFamily="2" charset="-122"/>
            </a:endParaRPr>
          </a:p>
        </p:txBody>
      </p:sp>
      <p:sp>
        <p:nvSpPr>
          <p:cNvPr id="10" name="文本框 9"/>
          <p:cNvSpPr txBox="1"/>
          <p:nvPr/>
        </p:nvSpPr>
        <p:spPr>
          <a:xfrm>
            <a:off x="450621" y="2169252"/>
            <a:ext cx="615553" cy="3553691"/>
          </a:xfrm>
          <a:prstGeom prst="rect">
            <a:avLst/>
          </a:prstGeom>
          <a:noFill/>
        </p:spPr>
        <p:txBody>
          <a:bodyPr vert="eaVert" wrap="square" rtlCol="0">
            <a:spAutoFit/>
          </a:bodyPr>
          <a:lstStyle/>
          <a:p>
            <a:r>
              <a:rPr lang="zh-CN" altLang="en-US" sz="2800" b="1" dirty="0" smtClean="0">
                <a:solidFill>
                  <a:srgbClr val="FF0000"/>
                </a:solidFill>
                <a:latin typeface="Tahoma" panose="020B0604030504040204" pitchFamily="34" charset="0"/>
                <a:ea typeface="宋体" panose="02010600030101010101" pitchFamily="2" charset="-122"/>
              </a:rPr>
              <a:t>二、缓冲池</a:t>
            </a:r>
            <a:endParaRPr lang="zh-CN" altLang="en-US" sz="2800" b="1" dirty="0">
              <a:solidFill>
                <a:srgbClr val="FF0000"/>
              </a:solidFill>
              <a:latin typeface="Tahoma" panose="020B0604030504040204" pitchFamily="34" charset="0"/>
              <a:ea typeface="宋体" panose="02010600030101010101" pitchFamily="2" charset="-122"/>
            </a:endParaRPr>
          </a:p>
        </p:txBody>
      </p:sp>
      <p:sp>
        <p:nvSpPr>
          <p:cNvPr id="11" name="文本框 10"/>
          <p:cNvSpPr txBox="1"/>
          <p:nvPr/>
        </p:nvSpPr>
        <p:spPr>
          <a:xfrm>
            <a:off x="1669195" y="3577155"/>
            <a:ext cx="7079003" cy="1311128"/>
          </a:xfrm>
          <a:prstGeom prst="rect">
            <a:avLst/>
          </a:prstGeom>
          <a:noFill/>
        </p:spPr>
        <p:txBody>
          <a:bodyPr wrap="square" rtlCol="0">
            <a:spAutoFit/>
          </a:bodyPr>
          <a:lstStyle/>
          <a:p>
            <a:pPr algn="just">
              <a:lnSpc>
                <a:spcPct val="110000"/>
              </a:lnSpc>
              <a:spcBef>
                <a:spcPct val="50000"/>
              </a:spcBef>
            </a:pPr>
            <a:r>
              <a:rPr lang="zh-CN" altLang="en-US" sz="2400" b="1" dirty="0">
                <a:latin typeface="Tahoma" panose="020B0604030504040204" pitchFamily="34" charset="0"/>
                <a:ea typeface="宋体" panose="02010600030101010101" pitchFamily="2" charset="-122"/>
              </a:rPr>
              <a:t>缓冲池中多个缓冲区可供多个进程使用，既</a:t>
            </a:r>
            <a:r>
              <a:rPr lang="zh-CN" altLang="en-US" sz="2400" b="1" dirty="0">
                <a:solidFill>
                  <a:srgbClr val="FF0000"/>
                </a:solidFill>
                <a:latin typeface="Tahoma" panose="020B0604030504040204" pitchFamily="34" charset="0"/>
                <a:ea typeface="宋体" panose="02010600030101010101" pitchFamily="2" charset="-122"/>
              </a:rPr>
              <a:t>可用于输出又可用于输入</a:t>
            </a:r>
            <a:r>
              <a:rPr lang="zh-CN" altLang="en-US" sz="2400" b="1" dirty="0">
                <a:latin typeface="Tahoma" panose="020B0604030504040204" pitchFamily="34" charset="0"/>
                <a:ea typeface="宋体" panose="02010600030101010101" pitchFamily="2" charset="-122"/>
              </a:rPr>
              <a:t>，是一种现代操作系统</a:t>
            </a:r>
            <a:r>
              <a:rPr lang="zh-CN" altLang="en-US" sz="2400" b="1" dirty="0">
                <a:solidFill>
                  <a:srgbClr val="FF0000"/>
                </a:solidFill>
                <a:latin typeface="Tahoma" panose="020B0604030504040204" pitchFamily="34" charset="0"/>
                <a:ea typeface="宋体" panose="02010600030101010101" pitchFamily="2" charset="-122"/>
              </a:rPr>
              <a:t>经常采用</a:t>
            </a:r>
            <a:r>
              <a:rPr lang="zh-CN" altLang="en-US" sz="2400" b="1" dirty="0">
                <a:latin typeface="Tahoma" panose="020B0604030504040204" pitchFamily="34" charset="0"/>
                <a:ea typeface="宋体" panose="02010600030101010101" pitchFamily="2" charset="-122"/>
              </a:rPr>
              <a:t>的一种公用缓冲技术</a:t>
            </a:r>
            <a:r>
              <a:rPr lang="zh-CN" altLang="en-US" sz="2400" b="1" dirty="0" smtClean="0">
                <a:latin typeface="Tahoma" panose="020B0604030504040204" pitchFamily="34" charset="0"/>
                <a:ea typeface="宋体" panose="02010600030101010101" pitchFamily="2" charset="-122"/>
              </a:rPr>
              <a:t>。</a:t>
            </a:r>
            <a:endParaRPr lang="zh-CN" altLang="en-US" sz="2400" b="1" dirty="0">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39852658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1000"/>
                                        <p:tgtEl>
                                          <p:spTgt spid="10"/>
                                        </p:tgtEl>
                                      </p:cBhvr>
                                    </p:animEffect>
                                    <p:anim calcmode="lin" valueType="num">
                                      <p:cBhvr>
                                        <p:cTn id="16" dur="1000" fill="hold"/>
                                        <p:tgtEl>
                                          <p:spTgt spid="10"/>
                                        </p:tgtEl>
                                        <p:attrNameLst>
                                          <p:attrName>ppt_x</p:attrName>
                                        </p:attrNameLst>
                                      </p:cBhvr>
                                      <p:tavLst>
                                        <p:tav tm="0">
                                          <p:val>
                                            <p:strVal val="#ppt_x"/>
                                          </p:val>
                                        </p:tav>
                                        <p:tav tm="100000">
                                          <p:val>
                                            <p:strVal val="#ppt_x"/>
                                          </p:val>
                                        </p:tav>
                                      </p:tavLst>
                                    </p:anim>
                                    <p:anim calcmode="lin" valueType="num">
                                      <p:cBhvr>
                                        <p:cTn id="1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ppt_x"/>
                                          </p:val>
                                        </p:tav>
                                        <p:tav tm="100000">
                                          <p:val>
                                            <p:strVal val="#ppt_x"/>
                                          </p:val>
                                        </p:tav>
                                      </p:tavLst>
                                    </p:anim>
                                    <p:anim calcmode="lin" valueType="num">
                                      <p:cBhvr additive="base">
                                        <p:cTn id="2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500" fill="hold"/>
                                        <p:tgtEl>
                                          <p:spTgt spid="11"/>
                                        </p:tgtEl>
                                        <p:attrNameLst>
                                          <p:attrName>ppt_x</p:attrName>
                                        </p:attrNameLst>
                                      </p:cBhvr>
                                      <p:tavLst>
                                        <p:tav tm="0">
                                          <p:val>
                                            <p:strVal val="#ppt_x"/>
                                          </p:val>
                                        </p:tav>
                                        <p:tav tm="100000">
                                          <p:val>
                                            <p:strVal val="#ppt_x"/>
                                          </p:val>
                                        </p:tav>
                                      </p:tavLst>
                                    </p:anim>
                                    <p:anim calcmode="lin" valueType="num">
                                      <p:cBhvr additive="base">
                                        <p:cTn id="2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p:bldP spid="10" grpId="0"/>
      <p:bldP spid="1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38362" y="326598"/>
            <a:ext cx="6776938"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4.3.3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多缓冲</a:t>
            </a:r>
            <a:endParaRPr lang="en-US" altLang="zh-CN" sz="2400" b="1" dirty="0">
              <a:latin typeface="微软雅黑" panose="020B0503020204020204" pitchFamily="34" charset="-122"/>
              <a:ea typeface="微软雅黑" panose="020B0503020204020204" pitchFamily="34"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4</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669195" y="1177543"/>
            <a:ext cx="7079003" cy="769441"/>
          </a:xfrm>
          <a:prstGeom prst="rect">
            <a:avLst/>
          </a:prstGeom>
          <a:noFill/>
        </p:spPr>
        <p:txBody>
          <a:bodyPr wrap="square" rtlCol="0">
            <a:spAutoFit/>
          </a:bodyPr>
          <a:lstStyle/>
          <a:p>
            <a:pPr algn="just">
              <a:lnSpc>
                <a:spcPct val="110000"/>
              </a:lnSpc>
              <a:spcBef>
                <a:spcPct val="50000"/>
              </a:spcBef>
            </a:pPr>
            <a:r>
              <a:rPr lang="zh-CN" altLang="en-US" sz="2000" b="1" dirty="0">
                <a:latin typeface="Tahoma" panose="020B0604030504040204" pitchFamily="34" charset="0"/>
                <a:ea typeface="宋体" panose="02010600030101010101" pitchFamily="2" charset="-122"/>
              </a:rPr>
              <a:t>缓冲池中的缓冲区一般按照内容被组织成三个队列：</a:t>
            </a:r>
            <a:r>
              <a:rPr lang="zh-CN" altLang="en-US" sz="2000" b="1" dirty="0">
                <a:solidFill>
                  <a:srgbClr val="FF0000"/>
                </a:solidFill>
                <a:latin typeface="Tahoma" panose="020B0604030504040204" pitchFamily="34" charset="0"/>
                <a:ea typeface="宋体" panose="02010600030101010101" pitchFamily="2" charset="-122"/>
              </a:rPr>
              <a:t>空闲缓冲区队列</a:t>
            </a:r>
            <a:r>
              <a:rPr lang="en-US" altLang="zh-CN" sz="2000" b="1" dirty="0" err="1">
                <a:solidFill>
                  <a:srgbClr val="FF0000"/>
                </a:solidFill>
                <a:latin typeface="Tahoma" panose="020B0604030504040204" pitchFamily="34" charset="0"/>
                <a:ea typeface="宋体" panose="02010600030101010101" pitchFamily="2" charset="-122"/>
              </a:rPr>
              <a:t>emq</a:t>
            </a:r>
            <a:r>
              <a:rPr lang="zh-CN" altLang="en-US" sz="2000" b="1" dirty="0">
                <a:solidFill>
                  <a:srgbClr val="FF0000"/>
                </a:solidFill>
                <a:latin typeface="Tahoma" panose="020B0604030504040204" pitchFamily="34" charset="0"/>
                <a:ea typeface="宋体" panose="02010600030101010101" pitchFamily="2" charset="-122"/>
              </a:rPr>
              <a:t>、输入缓冲区队列</a:t>
            </a:r>
            <a:r>
              <a:rPr lang="en-US" altLang="zh-CN" sz="2000" b="1" dirty="0" err="1">
                <a:solidFill>
                  <a:srgbClr val="FF0000"/>
                </a:solidFill>
                <a:latin typeface="Tahoma" panose="020B0604030504040204" pitchFamily="34" charset="0"/>
                <a:ea typeface="宋体" panose="02010600030101010101" pitchFamily="2" charset="-122"/>
              </a:rPr>
              <a:t>inq</a:t>
            </a:r>
            <a:r>
              <a:rPr lang="zh-CN" altLang="en-US" sz="2000" b="1" dirty="0">
                <a:solidFill>
                  <a:srgbClr val="FF0000"/>
                </a:solidFill>
                <a:latin typeface="Tahoma" panose="020B0604030504040204" pitchFamily="34" charset="0"/>
                <a:ea typeface="宋体" panose="02010600030101010101" pitchFamily="2" charset="-122"/>
              </a:rPr>
              <a:t>、输出缓冲区队列</a:t>
            </a:r>
            <a:r>
              <a:rPr lang="en-US" altLang="zh-CN" sz="2000" b="1" dirty="0" err="1">
                <a:solidFill>
                  <a:srgbClr val="FF0000"/>
                </a:solidFill>
                <a:latin typeface="Tahoma" panose="020B0604030504040204" pitchFamily="34" charset="0"/>
                <a:ea typeface="宋体" panose="02010600030101010101" pitchFamily="2" charset="-122"/>
              </a:rPr>
              <a:t>outq</a:t>
            </a:r>
            <a:r>
              <a:rPr lang="zh-CN" altLang="en-US" sz="2000" b="1" dirty="0" smtClean="0">
                <a:latin typeface="Tahoma" panose="020B0604030504040204" pitchFamily="34" charset="0"/>
                <a:ea typeface="宋体" panose="02010600030101010101" pitchFamily="2" charset="-122"/>
              </a:rPr>
              <a:t>。</a:t>
            </a:r>
            <a:endParaRPr lang="zh-CN" altLang="en-US" sz="2000" b="1" dirty="0">
              <a:latin typeface="Tahoma" panose="020B0604030504040204" pitchFamily="34" charset="0"/>
              <a:ea typeface="宋体" panose="02010600030101010101" pitchFamily="2" charset="-122"/>
            </a:endParaRPr>
          </a:p>
        </p:txBody>
      </p:sp>
      <p:sp>
        <p:nvSpPr>
          <p:cNvPr id="10" name="文本框 9"/>
          <p:cNvSpPr txBox="1"/>
          <p:nvPr/>
        </p:nvSpPr>
        <p:spPr>
          <a:xfrm>
            <a:off x="450621" y="2169252"/>
            <a:ext cx="615553" cy="3553691"/>
          </a:xfrm>
          <a:prstGeom prst="rect">
            <a:avLst/>
          </a:prstGeom>
          <a:noFill/>
        </p:spPr>
        <p:txBody>
          <a:bodyPr vert="eaVert" wrap="square" rtlCol="0">
            <a:spAutoFit/>
          </a:bodyPr>
          <a:lstStyle/>
          <a:p>
            <a:r>
              <a:rPr lang="zh-CN" altLang="en-US" sz="2800" b="1" dirty="0" smtClean="0">
                <a:solidFill>
                  <a:srgbClr val="FF0000"/>
                </a:solidFill>
                <a:latin typeface="Tahoma" panose="020B0604030504040204" pitchFamily="34" charset="0"/>
                <a:ea typeface="宋体" panose="02010600030101010101" pitchFamily="2" charset="-122"/>
              </a:rPr>
              <a:t>二、缓冲池</a:t>
            </a:r>
            <a:endParaRPr lang="zh-CN" altLang="en-US" sz="2800" b="1" dirty="0">
              <a:solidFill>
                <a:srgbClr val="FF0000"/>
              </a:solidFill>
              <a:latin typeface="Tahoma" panose="020B0604030504040204" pitchFamily="34" charset="0"/>
              <a:ea typeface="宋体" panose="02010600030101010101" pitchFamily="2" charset="-122"/>
            </a:endParaRPr>
          </a:p>
        </p:txBody>
      </p:sp>
      <p:sp>
        <p:nvSpPr>
          <p:cNvPr id="11" name="文本框 10"/>
          <p:cNvSpPr txBox="1"/>
          <p:nvPr/>
        </p:nvSpPr>
        <p:spPr>
          <a:xfrm>
            <a:off x="1687823" y="2111375"/>
            <a:ext cx="7079003" cy="769441"/>
          </a:xfrm>
          <a:prstGeom prst="rect">
            <a:avLst/>
          </a:prstGeom>
          <a:noFill/>
        </p:spPr>
        <p:txBody>
          <a:bodyPr wrap="square" rtlCol="0">
            <a:spAutoFit/>
          </a:bodyPr>
          <a:lstStyle/>
          <a:p>
            <a:pPr algn="just">
              <a:lnSpc>
                <a:spcPct val="110000"/>
              </a:lnSpc>
              <a:spcBef>
                <a:spcPct val="50000"/>
              </a:spcBef>
            </a:pPr>
            <a:r>
              <a:rPr lang="zh-CN" altLang="en-US" sz="2000" b="1" dirty="0">
                <a:latin typeface="Tahoma" panose="020B0604030504040204" pitchFamily="34" charset="0"/>
                <a:ea typeface="宋体" panose="02010600030101010101" pitchFamily="2" charset="-122"/>
              </a:rPr>
              <a:t>每个缓冲区根据其当前的工作性质不同，分为四种状态：</a:t>
            </a:r>
            <a:r>
              <a:rPr lang="zh-CN" altLang="en-US" sz="2000" b="1" dirty="0">
                <a:solidFill>
                  <a:srgbClr val="FF0000"/>
                </a:solidFill>
                <a:latin typeface="Tahoma" panose="020B0604030504040204" pitchFamily="34" charset="0"/>
                <a:ea typeface="宋体" panose="02010600030101010101" pitchFamily="2" charset="-122"/>
              </a:rPr>
              <a:t>收容输入、提取输入、收容输出、提取输出</a:t>
            </a:r>
            <a:r>
              <a:rPr lang="zh-CN" altLang="en-US" sz="2000" b="1" dirty="0" smtClean="0">
                <a:latin typeface="Tahoma" panose="020B0604030504040204" pitchFamily="34" charset="0"/>
                <a:ea typeface="宋体" panose="02010600030101010101" pitchFamily="2" charset="-122"/>
              </a:rPr>
              <a:t>。</a:t>
            </a:r>
            <a:endParaRPr lang="zh-CN" altLang="en-US" sz="2000" b="1" dirty="0">
              <a:latin typeface="Tahoma" panose="020B0604030504040204" pitchFamily="34" charset="0"/>
              <a:ea typeface="宋体" panose="02010600030101010101" pitchFamily="2" charset="-122"/>
            </a:endParaRPr>
          </a:p>
        </p:txBody>
      </p:sp>
      <p:graphicFrame>
        <p:nvGraphicFramePr>
          <p:cNvPr id="13" name="Object 3"/>
          <p:cNvGraphicFramePr>
            <a:graphicFrameLocks noChangeAspect="1"/>
          </p:cNvGraphicFramePr>
          <p:nvPr>
            <p:extLst>
              <p:ext uri="{D42A27DB-BD31-4B8C-83A1-F6EECF244321}">
                <p14:modId xmlns:p14="http://schemas.microsoft.com/office/powerpoint/2010/main" val="3023644791"/>
              </p:ext>
            </p:extLst>
          </p:nvPr>
        </p:nvGraphicFramePr>
        <p:xfrm>
          <a:off x="1897465" y="2880816"/>
          <a:ext cx="5315319" cy="2051917"/>
        </p:xfrm>
        <a:graphic>
          <a:graphicData uri="http://schemas.openxmlformats.org/presentationml/2006/ole">
            <mc:AlternateContent xmlns:mc="http://schemas.openxmlformats.org/markup-compatibility/2006">
              <mc:Choice xmlns:v="urn:schemas-microsoft-com:vml" Requires="v">
                <p:oleObj spid="_x0000_s10279" name="Visio" r:id="rId3" imgW="3028680" imgH="960120" progId="Visio.Drawing.11">
                  <p:embed/>
                </p:oleObj>
              </mc:Choice>
              <mc:Fallback>
                <p:oleObj name="Visio" r:id="rId3" imgW="3028680" imgH="96012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7465" y="2880816"/>
                        <a:ext cx="5315319" cy="2051917"/>
                      </a:xfrm>
                      <a:prstGeom prst="rect">
                        <a:avLst/>
                      </a:prstGeom>
                      <a:noFill/>
                    </p:spPr>
                  </p:pic>
                </p:oleObj>
              </mc:Fallback>
            </mc:AlternateContent>
          </a:graphicData>
        </a:graphic>
      </p:graphicFrame>
      <p:sp>
        <p:nvSpPr>
          <p:cNvPr id="14" name="文本框 13"/>
          <p:cNvSpPr txBox="1"/>
          <p:nvPr/>
        </p:nvSpPr>
        <p:spPr>
          <a:xfrm>
            <a:off x="1664320" y="4932733"/>
            <a:ext cx="7079003" cy="1446550"/>
          </a:xfrm>
          <a:prstGeom prst="rect">
            <a:avLst/>
          </a:prstGeom>
          <a:noFill/>
        </p:spPr>
        <p:txBody>
          <a:bodyPr wrap="square" rtlCol="0">
            <a:spAutoFit/>
          </a:bodyPr>
          <a:lstStyle/>
          <a:p>
            <a:pPr algn="just">
              <a:lnSpc>
                <a:spcPct val="110000"/>
              </a:lnSpc>
              <a:spcBef>
                <a:spcPct val="50000"/>
              </a:spcBef>
            </a:pPr>
            <a:r>
              <a:rPr lang="zh-CN" altLang="en-US" sz="2000" b="1" dirty="0">
                <a:latin typeface="Tahoma" panose="020B0604030504040204" pitchFamily="34" charset="0"/>
                <a:ea typeface="宋体" panose="02010600030101010101" pitchFamily="2" charset="-122"/>
              </a:rPr>
              <a:t>对缓冲池的管理，有两个基本操作</a:t>
            </a:r>
            <a:r>
              <a:rPr lang="en-US" altLang="zh-CN" sz="2000" b="1" dirty="0" err="1">
                <a:solidFill>
                  <a:srgbClr val="FF0000"/>
                </a:solidFill>
                <a:latin typeface="Tahoma" panose="020B0604030504040204" pitchFamily="34" charset="0"/>
                <a:ea typeface="宋体" panose="02010600030101010101" pitchFamily="2" charset="-122"/>
              </a:rPr>
              <a:t>Getbuf</a:t>
            </a:r>
            <a:r>
              <a:rPr lang="zh-CN" altLang="en-US" sz="2000" b="1" dirty="0">
                <a:solidFill>
                  <a:srgbClr val="FF0000"/>
                </a:solidFill>
                <a:latin typeface="Tahoma" panose="020B0604030504040204" pitchFamily="34" charset="0"/>
                <a:ea typeface="宋体" panose="02010600030101010101" pitchFamily="2" charset="-122"/>
              </a:rPr>
              <a:t>过程和</a:t>
            </a:r>
            <a:r>
              <a:rPr lang="en-US" altLang="zh-CN" sz="2000" b="1" dirty="0" err="1">
                <a:solidFill>
                  <a:srgbClr val="FF0000"/>
                </a:solidFill>
                <a:latin typeface="Tahoma" panose="020B0604030504040204" pitchFamily="34" charset="0"/>
                <a:ea typeface="宋体" panose="02010600030101010101" pitchFamily="2" charset="-122"/>
              </a:rPr>
              <a:t>Putbuf</a:t>
            </a:r>
            <a:r>
              <a:rPr lang="zh-CN" altLang="en-US" sz="2000" b="1" dirty="0">
                <a:solidFill>
                  <a:srgbClr val="FF0000"/>
                </a:solidFill>
                <a:latin typeface="Tahoma" panose="020B0604030504040204" pitchFamily="34" charset="0"/>
                <a:ea typeface="宋体" panose="02010600030101010101" pitchFamily="2" charset="-122"/>
              </a:rPr>
              <a:t>过程</a:t>
            </a:r>
            <a:r>
              <a:rPr lang="zh-CN" altLang="en-US" sz="2000" b="1" dirty="0">
                <a:latin typeface="Tahoma" panose="020B0604030504040204" pitchFamily="34" charset="0"/>
                <a:ea typeface="宋体" panose="02010600030101010101" pitchFamily="2" charset="-122"/>
              </a:rPr>
              <a:t>。</a:t>
            </a:r>
            <a:r>
              <a:rPr lang="en-US" altLang="zh-CN" sz="2000" b="1" dirty="0" err="1">
                <a:latin typeface="Tahoma" panose="020B0604030504040204" pitchFamily="34" charset="0"/>
                <a:ea typeface="宋体" panose="02010600030101010101" pitchFamily="2" charset="-122"/>
              </a:rPr>
              <a:t>Getbuf</a:t>
            </a:r>
            <a:r>
              <a:rPr lang="zh-CN" altLang="en-US" sz="2000" b="1" dirty="0">
                <a:latin typeface="Tahoma" panose="020B0604030504040204" pitchFamily="34" charset="0"/>
                <a:ea typeface="宋体" panose="02010600030101010101" pitchFamily="2" charset="-122"/>
              </a:rPr>
              <a:t>（</a:t>
            </a:r>
            <a:r>
              <a:rPr lang="en-US" altLang="zh-CN" sz="2000" b="1" dirty="0">
                <a:latin typeface="Tahoma" panose="020B0604030504040204" pitchFamily="34" charset="0"/>
                <a:ea typeface="宋体" panose="02010600030101010101" pitchFamily="2" charset="-122"/>
              </a:rPr>
              <a:t>type</a:t>
            </a:r>
            <a:r>
              <a:rPr lang="zh-CN" altLang="en-US" sz="2000" b="1" dirty="0">
                <a:latin typeface="Tahoma" panose="020B0604030504040204" pitchFamily="34" charset="0"/>
                <a:ea typeface="宋体" panose="02010600030101010101" pitchFamily="2" charset="-122"/>
              </a:rPr>
              <a:t>）用于从</a:t>
            </a:r>
            <a:r>
              <a:rPr lang="en-US" altLang="zh-CN" sz="2000" b="1" dirty="0">
                <a:latin typeface="Tahoma" panose="020B0604030504040204" pitchFamily="34" charset="0"/>
                <a:ea typeface="宋体" panose="02010600030101010101" pitchFamily="2" charset="-122"/>
              </a:rPr>
              <a:t>type</a:t>
            </a:r>
            <a:r>
              <a:rPr lang="zh-CN" altLang="en-US" sz="2000" b="1" dirty="0">
                <a:latin typeface="Tahoma" panose="020B0604030504040204" pitchFamily="34" charset="0"/>
                <a:ea typeface="宋体" panose="02010600030101010101" pitchFamily="2" charset="-122"/>
              </a:rPr>
              <a:t>所指定的队列的队首摘下一个缓冲区；</a:t>
            </a:r>
            <a:r>
              <a:rPr lang="en-US" altLang="zh-CN" sz="2000" b="1" dirty="0" err="1">
                <a:latin typeface="Tahoma" panose="020B0604030504040204" pitchFamily="34" charset="0"/>
                <a:ea typeface="宋体" panose="02010600030101010101" pitchFamily="2" charset="-122"/>
              </a:rPr>
              <a:t>Putbuf</a:t>
            </a:r>
            <a:r>
              <a:rPr lang="zh-CN" altLang="en-US" sz="2000" b="1" dirty="0">
                <a:latin typeface="Tahoma" panose="020B0604030504040204" pitchFamily="34" charset="0"/>
                <a:ea typeface="宋体" panose="02010600030101010101" pitchFamily="2" charset="-122"/>
              </a:rPr>
              <a:t>（</a:t>
            </a:r>
            <a:r>
              <a:rPr lang="en-US" altLang="zh-CN" sz="2000" b="1" dirty="0">
                <a:latin typeface="Tahoma" panose="020B0604030504040204" pitchFamily="34" charset="0"/>
                <a:ea typeface="宋体" panose="02010600030101010101" pitchFamily="2" charset="-122"/>
              </a:rPr>
              <a:t>type</a:t>
            </a:r>
            <a:r>
              <a:rPr lang="zh-CN" altLang="en-US" sz="2000" b="1" dirty="0">
                <a:latin typeface="Tahoma" panose="020B0604030504040204" pitchFamily="34" charset="0"/>
                <a:ea typeface="宋体" panose="02010600030101010101" pitchFamily="2" charset="-122"/>
              </a:rPr>
              <a:t>，</a:t>
            </a:r>
            <a:r>
              <a:rPr lang="en-US" altLang="zh-CN" sz="2000" b="1" dirty="0">
                <a:latin typeface="Tahoma" panose="020B0604030504040204" pitchFamily="34" charset="0"/>
                <a:ea typeface="宋体" panose="02010600030101010101" pitchFamily="2" charset="-122"/>
              </a:rPr>
              <a:t>number</a:t>
            </a:r>
            <a:r>
              <a:rPr lang="zh-CN" altLang="en-US" sz="2000" b="1" dirty="0">
                <a:latin typeface="Tahoma" panose="020B0604030504040204" pitchFamily="34" charset="0"/>
                <a:ea typeface="宋体" panose="02010600030101010101" pitchFamily="2" charset="-122"/>
              </a:rPr>
              <a:t>）用于将由参数</a:t>
            </a:r>
            <a:r>
              <a:rPr lang="en-US" altLang="zh-CN" sz="2000" b="1" dirty="0">
                <a:latin typeface="Tahoma" panose="020B0604030504040204" pitchFamily="34" charset="0"/>
                <a:ea typeface="宋体" panose="02010600030101010101" pitchFamily="2" charset="-122"/>
              </a:rPr>
              <a:t>number</a:t>
            </a:r>
            <a:r>
              <a:rPr lang="zh-CN" altLang="en-US" sz="2000" b="1" dirty="0">
                <a:latin typeface="Tahoma" panose="020B0604030504040204" pitchFamily="34" charset="0"/>
                <a:ea typeface="宋体" panose="02010600030101010101" pitchFamily="2" charset="-122"/>
              </a:rPr>
              <a:t>所指示的缓冲区挂在</a:t>
            </a:r>
            <a:r>
              <a:rPr lang="en-US" altLang="zh-CN" sz="2000" b="1" dirty="0">
                <a:latin typeface="Tahoma" panose="020B0604030504040204" pitchFamily="34" charset="0"/>
                <a:ea typeface="宋体" panose="02010600030101010101" pitchFamily="2" charset="-122"/>
              </a:rPr>
              <a:t>type</a:t>
            </a:r>
            <a:r>
              <a:rPr lang="zh-CN" altLang="en-US" sz="2000" b="1" dirty="0">
                <a:latin typeface="Tahoma" panose="020B0604030504040204" pitchFamily="34" charset="0"/>
                <a:ea typeface="宋体" panose="02010600030101010101" pitchFamily="2" charset="-122"/>
              </a:rPr>
              <a:t>队列上</a:t>
            </a:r>
            <a:r>
              <a:rPr lang="zh-CN" altLang="en-US" sz="2000" b="1" dirty="0" smtClean="0">
                <a:latin typeface="Tahoma" panose="020B0604030504040204" pitchFamily="34" charset="0"/>
                <a:ea typeface="宋体" panose="02010600030101010101" pitchFamily="2" charset="-122"/>
              </a:rPr>
              <a:t>。</a:t>
            </a:r>
            <a:endParaRPr lang="zh-CN" altLang="en-US" sz="2000" b="1" dirty="0">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20146323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1000"/>
                                        <p:tgtEl>
                                          <p:spTgt spid="10"/>
                                        </p:tgtEl>
                                      </p:cBhvr>
                                    </p:animEffect>
                                    <p:anim calcmode="lin" valueType="num">
                                      <p:cBhvr>
                                        <p:cTn id="16" dur="1000" fill="hold"/>
                                        <p:tgtEl>
                                          <p:spTgt spid="10"/>
                                        </p:tgtEl>
                                        <p:attrNameLst>
                                          <p:attrName>ppt_x</p:attrName>
                                        </p:attrNameLst>
                                      </p:cBhvr>
                                      <p:tavLst>
                                        <p:tav tm="0">
                                          <p:val>
                                            <p:strVal val="#ppt_x"/>
                                          </p:val>
                                        </p:tav>
                                        <p:tav tm="100000">
                                          <p:val>
                                            <p:strVal val="#ppt_x"/>
                                          </p:val>
                                        </p:tav>
                                      </p:tavLst>
                                    </p:anim>
                                    <p:anim calcmode="lin" valueType="num">
                                      <p:cBhvr>
                                        <p:cTn id="1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ppt_x"/>
                                          </p:val>
                                        </p:tav>
                                        <p:tav tm="100000">
                                          <p:val>
                                            <p:strVal val="#ppt_x"/>
                                          </p:val>
                                        </p:tav>
                                      </p:tavLst>
                                    </p:anim>
                                    <p:anim calcmode="lin" valueType="num">
                                      <p:cBhvr additive="base">
                                        <p:cTn id="2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500" fill="hold"/>
                                        <p:tgtEl>
                                          <p:spTgt spid="11"/>
                                        </p:tgtEl>
                                        <p:attrNameLst>
                                          <p:attrName>ppt_x</p:attrName>
                                        </p:attrNameLst>
                                      </p:cBhvr>
                                      <p:tavLst>
                                        <p:tav tm="0">
                                          <p:val>
                                            <p:strVal val="#ppt_x"/>
                                          </p:val>
                                        </p:tav>
                                        <p:tav tm="100000">
                                          <p:val>
                                            <p:strVal val="#ppt_x"/>
                                          </p:val>
                                        </p:tav>
                                      </p:tavLst>
                                    </p:anim>
                                    <p:anim calcmode="lin" valueType="num">
                                      <p:cBhvr additive="base">
                                        <p:cTn id="2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13"/>
                                        </p:tgtEl>
                                        <p:attrNameLst>
                                          <p:attrName>style.visibility</p:attrName>
                                        </p:attrNameLst>
                                      </p:cBhvr>
                                      <p:to>
                                        <p:strVal val="visible"/>
                                      </p:to>
                                    </p:set>
                                    <p:anim calcmode="lin" valueType="num">
                                      <p:cBhvr additive="base">
                                        <p:cTn id="34" dur="500" fill="hold"/>
                                        <p:tgtEl>
                                          <p:spTgt spid="13"/>
                                        </p:tgtEl>
                                        <p:attrNameLst>
                                          <p:attrName>ppt_x</p:attrName>
                                        </p:attrNameLst>
                                      </p:cBhvr>
                                      <p:tavLst>
                                        <p:tav tm="0">
                                          <p:val>
                                            <p:strVal val="#ppt_x"/>
                                          </p:val>
                                        </p:tav>
                                        <p:tav tm="100000">
                                          <p:val>
                                            <p:strVal val="#ppt_x"/>
                                          </p:val>
                                        </p:tav>
                                      </p:tavLst>
                                    </p:anim>
                                    <p:anim calcmode="lin" valueType="num">
                                      <p:cBhvr additive="base">
                                        <p:cTn id="35"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cBhvr additive="base">
                                        <p:cTn id="40" dur="500" fill="hold"/>
                                        <p:tgtEl>
                                          <p:spTgt spid="14"/>
                                        </p:tgtEl>
                                        <p:attrNameLst>
                                          <p:attrName>ppt_x</p:attrName>
                                        </p:attrNameLst>
                                      </p:cBhvr>
                                      <p:tavLst>
                                        <p:tav tm="0">
                                          <p:val>
                                            <p:strVal val="#ppt_x"/>
                                          </p:val>
                                        </p:tav>
                                        <p:tav tm="100000">
                                          <p:val>
                                            <p:strVal val="#ppt_x"/>
                                          </p:val>
                                        </p:tav>
                                      </p:tavLst>
                                    </p:anim>
                                    <p:anim calcmode="lin" valueType="num">
                                      <p:cBhvr additive="base">
                                        <p:cTn id="41"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p:bldP spid="10" grpId="0"/>
      <p:bldP spid="11" grpId="0"/>
      <p:bldP spid="1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38362" y="326598"/>
            <a:ext cx="6776938"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4.4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输入输出软件</a:t>
            </a:r>
            <a:endParaRPr lang="en-US" altLang="zh-CN" sz="2400" b="1" dirty="0">
              <a:latin typeface="微软雅黑" panose="020B0503020204020204" pitchFamily="34" charset="-122"/>
              <a:ea typeface="微软雅黑" panose="020B0503020204020204" pitchFamily="34"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4</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513128" y="1126817"/>
            <a:ext cx="7253698" cy="769441"/>
          </a:xfrm>
          <a:prstGeom prst="rect">
            <a:avLst/>
          </a:prstGeom>
          <a:noFill/>
        </p:spPr>
        <p:txBody>
          <a:bodyPr wrap="square" rtlCol="0">
            <a:spAutoFit/>
          </a:bodyPr>
          <a:lstStyle/>
          <a:p>
            <a:pPr algn="just">
              <a:lnSpc>
                <a:spcPct val="110000"/>
              </a:lnSpc>
              <a:spcBef>
                <a:spcPct val="50000"/>
              </a:spcBef>
            </a:pPr>
            <a:r>
              <a:rPr lang="zh-CN" altLang="en-US" sz="2000" b="1" dirty="0" smtClean="0">
                <a:latin typeface="Tahoma" panose="020B0604030504040204" pitchFamily="34" charset="0"/>
                <a:ea typeface="宋体" panose="02010600030101010101" pitchFamily="2" charset="-122"/>
              </a:rPr>
              <a:t>输入输出</a:t>
            </a:r>
            <a:r>
              <a:rPr lang="zh-CN" altLang="en-US" sz="2000" b="1" dirty="0">
                <a:latin typeface="Tahoma" panose="020B0604030504040204" pitchFamily="34" charset="0"/>
                <a:ea typeface="宋体" panose="02010600030101010101" pitchFamily="2" charset="-122"/>
              </a:rPr>
              <a:t>软件是实现</a:t>
            </a:r>
            <a:r>
              <a:rPr lang="zh-CN" altLang="en-US" sz="2000" b="1" dirty="0">
                <a:solidFill>
                  <a:srgbClr val="FF0000"/>
                </a:solidFill>
                <a:latin typeface="Tahoma" panose="020B0604030504040204" pitchFamily="34" charset="0"/>
                <a:ea typeface="宋体" panose="02010600030101010101" pitchFamily="2" charset="-122"/>
              </a:rPr>
              <a:t>输入输出管理的软件部分</a:t>
            </a:r>
            <a:r>
              <a:rPr lang="zh-CN" altLang="en-US" sz="2000" b="1" dirty="0">
                <a:latin typeface="Tahoma" panose="020B0604030504040204" pitchFamily="34" charset="0"/>
                <a:ea typeface="宋体" panose="02010600030101010101" pitchFamily="2" charset="-122"/>
              </a:rPr>
              <a:t>，其目标是改善输入输出设备的效率，实现统一标准的输入输出设备管理方式</a:t>
            </a:r>
            <a:r>
              <a:rPr lang="zh-CN" altLang="en-US" sz="2000" b="1" dirty="0" smtClean="0">
                <a:latin typeface="Tahoma" panose="020B0604030504040204" pitchFamily="34" charset="0"/>
                <a:ea typeface="宋体" panose="02010600030101010101" pitchFamily="2" charset="-122"/>
              </a:rPr>
              <a:t>。</a:t>
            </a:r>
            <a:endParaRPr lang="zh-CN" altLang="en-US" sz="2000" b="1" dirty="0">
              <a:latin typeface="Tahoma" panose="020B0604030504040204" pitchFamily="34" charset="0"/>
              <a:ea typeface="宋体" panose="02010600030101010101" pitchFamily="2" charset="-122"/>
            </a:endParaRPr>
          </a:p>
        </p:txBody>
      </p:sp>
      <p:sp>
        <p:nvSpPr>
          <p:cNvPr id="11" name="文本框 10"/>
          <p:cNvSpPr txBox="1"/>
          <p:nvPr/>
        </p:nvSpPr>
        <p:spPr>
          <a:xfrm>
            <a:off x="1513129" y="2111375"/>
            <a:ext cx="3714196" cy="1446550"/>
          </a:xfrm>
          <a:prstGeom prst="rect">
            <a:avLst/>
          </a:prstGeom>
          <a:noFill/>
        </p:spPr>
        <p:txBody>
          <a:bodyPr wrap="square" rtlCol="0">
            <a:spAutoFit/>
          </a:bodyPr>
          <a:lstStyle/>
          <a:p>
            <a:pPr algn="just">
              <a:lnSpc>
                <a:spcPct val="110000"/>
              </a:lnSpc>
              <a:spcBef>
                <a:spcPct val="50000"/>
              </a:spcBef>
            </a:pPr>
            <a:r>
              <a:rPr lang="zh-CN" altLang="en-US" sz="2000" b="1" dirty="0" smtClean="0">
                <a:latin typeface="Tahoma" panose="020B0604030504040204" pitchFamily="34" charset="0"/>
                <a:ea typeface="宋体" panose="02010600030101010101" pitchFamily="2" charset="-122"/>
              </a:rPr>
              <a:t>这些</a:t>
            </a:r>
            <a:r>
              <a:rPr lang="zh-CN" altLang="en-US" sz="2000" b="1" dirty="0">
                <a:latin typeface="Tahoma" panose="020B0604030504040204" pitchFamily="34" charset="0"/>
                <a:ea typeface="宋体" panose="02010600030101010101" pitchFamily="2" charset="-122"/>
              </a:rPr>
              <a:t>软件通常被组织成一种层次结构</a:t>
            </a:r>
            <a:r>
              <a:rPr lang="zh-CN" altLang="en-US" sz="2000" b="1" dirty="0" smtClean="0">
                <a:latin typeface="Tahoma" panose="020B0604030504040204" pitchFamily="34" charset="0"/>
                <a:ea typeface="宋体" panose="02010600030101010101" pitchFamily="2" charset="-122"/>
              </a:rPr>
              <a:t>，自底向上</a:t>
            </a:r>
            <a:r>
              <a:rPr lang="zh-CN" altLang="en-US" sz="2000" b="1" dirty="0">
                <a:latin typeface="Tahoma" panose="020B0604030504040204" pitchFamily="34" charset="0"/>
                <a:ea typeface="宋体" panose="02010600030101010101" pitchFamily="2" charset="-122"/>
              </a:rPr>
              <a:t>分别为</a:t>
            </a:r>
            <a:r>
              <a:rPr lang="zh-CN" altLang="en-US" sz="2000" b="1" dirty="0">
                <a:solidFill>
                  <a:srgbClr val="FF0000"/>
                </a:solidFill>
                <a:latin typeface="Tahoma" panose="020B0604030504040204" pitchFamily="34" charset="0"/>
                <a:ea typeface="宋体" panose="02010600030101010101" pitchFamily="2" charset="-122"/>
              </a:rPr>
              <a:t>中断处理程序、设备驱动程序、设备独立性程序、用户层软件</a:t>
            </a:r>
            <a:r>
              <a:rPr lang="zh-CN" altLang="en-US" sz="2000" b="1" dirty="0">
                <a:latin typeface="Tahoma" panose="020B0604030504040204" pitchFamily="34" charset="0"/>
                <a:ea typeface="宋体" panose="02010600030101010101" pitchFamily="2" charset="-122"/>
              </a:rPr>
              <a:t>。</a:t>
            </a:r>
          </a:p>
        </p:txBody>
      </p:sp>
      <p:sp>
        <p:nvSpPr>
          <p:cNvPr id="14" name="文本框 13"/>
          <p:cNvSpPr txBox="1"/>
          <p:nvPr/>
        </p:nvSpPr>
        <p:spPr>
          <a:xfrm>
            <a:off x="1513127" y="3946097"/>
            <a:ext cx="3689085" cy="1785104"/>
          </a:xfrm>
          <a:prstGeom prst="rect">
            <a:avLst/>
          </a:prstGeom>
          <a:noFill/>
        </p:spPr>
        <p:txBody>
          <a:bodyPr wrap="square" rtlCol="0">
            <a:spAutoFit/>
          </a:bodyPr>
          <a:lstStyle/>
          <a:p>
            <a:pPr algn="just">
              <a:lnSpc>
                <a:spcPct val="110000"/>
              </a:lnSpc>
              <a:spcBef>
                <a:spcPct val="50000"/>
              </a:spcBef>
            </a:pPr>
            <a:r>
              <a:rPr lang="zh-CN" altLang="en-US" sz="2000" b="1" dirty="0">
                <a:latin typeface="Tahoma" panose="020B0604030504040204" pitchFamily="34" charset="0"/>
                <a:ea typeface="宋体" panose="02010600030101010101" pitchFamily="2" charset="-122"/>
              </a:rPr>
              <a:t>处于底层的软件用来屏蔽输入／输出硬件的细节，从而实现上层的</a:t>
            </a:r>
            <a:r>
              <a:rPr lang="zh-CN" altLang="en-US" sz="2000" b="1" dirty="0">
                <a:solidFill>
                  <a:srgbClr val="FF0000"/>
                </a:solidFill>
                <a:latin typeface="Tahoma" panose="020B0604030504040204" pitchFamily="34" charset="0"/>
                <a:ea typeface="宋体" panose="02010600030101010101" pitchFamily="2" charset="-122"/>
              </a:rPr>
              <a:t>设备无关性</a:t>
            </a:r>
            <a:r>
              <a:rPr lang="zh-CN" altLang="en-US" sz="2000" b="1" dirty="0">
                <a:latin typeface="Tahoma" panose="020B0604030504040204" pitchFamily="34" charset="0"/>
                <a:ea typeface="宋体" panose="02010600030101010101" pitchFamily="2" charset="-122"/>
              </a:rPr>
              <a:t>，高层软件则主要为用户提供一个统一、</a:t>
            </a:r>
            <a:r>
              <a:rPr lang="zh-CN" altLang="en-US" sz="2000" b="1" dirty="0">
                <a:solidFill>
                  <a:srgbClr val="FF0000"/>
                </a:solidFill>
                <a:latin typeface="Tahoma" panose="020B0604030504040204" pitchFamily="34" charset="0"/>
                <a:ea typeface="宋体" panose="02010600030101010101" pitchFamily="2" charset="-122"/>
              </a:rPr>
              <a:t>规范、方便的接口</a:t>
            </a:r>
            <a:r>
              <a:rPr lang="zh-CN" altLang="en-US" sz="2000" b="1" dirty="0" smtClean="0">
                <a:latin typeface="Tahoma" panose="020B0604030504040204" pitchFamily="34" charset="0"/>
                <a:ea typeface="宋体" panose="02010600030101010101" pitchFamily="2" charset="-122"/>
              </a:rPr>
              <a:t>。</a:t>
            </a:r>
            <a:endParaRPr lang="zh-CN" altLang="en-US" sz="2000" b="1" dirty="0">
              <a:latin typeface="Tahoma" panose="020B0604030504040204" pitchFamily="34" charset="0"/>
              <a:ea typeface="宋体" panose="02010600030101010101" pitchFamily="2" charset="-122"/>
            </a:endParaRPr>
          </a:p>
        </p:txBody>
      </p:sp>
      <p:graphicFrame>
        <p:nvGraphicFramePr>
          <p:cNvPr id="15" name="Object 3"/>
          <p:cNvGraphicFramePr>
            <a:graphicFrameLocks noChangeAspect="1"/>
          </p:cNvGraphicFramePr>
          <p:nvPr>
            <p:extLst>
              <p:ext uri="{D42A27DB-BD31-4B8C-83A1-F6EECF244321}">
                <p14:modId xmlns:p14="http://schemas.microsoft.com/office/powerpoint/2010/main" val="2882349531"/>
              </p:ext>
            </p:extLst>
          </p:nvPr>
        </p:nvGraphicFramePr>
        <p:xfrm>
          <a:off x="5320843" y="2040203"/>
          <a:ext cx="3625730" cy="3035444"/>
        </p:xfrm>
        <a:graphic>
          <a:graphicData uri="http://schemas.openxmlformats.org/presentationml/2006/ole">
            <mc:AlternateContent xmlns:mc="http://schemas.openxmlformats.org/markup-compatibility/2006">
              <mc:Choice xmlns:v="urn:schemas-microsoft-com:vml" Requires="v">
                <p:oleObj spid="_x0000_s11304" name="Visio" r:id="rId3" imgW="4209375" imgH="2278859" progId="Visio.Drawing.11">
                  <p:embed/>
                </p:oleObj>
              </mc:Choice>
              <mc:Fallback>
                <p:oleObj name="Visio" r:id="rId3" imgW="4209375" imgH="2278859"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0843" y="2040203"/>
                        <a:ext cx="3625730" cy="3035444"/>
                      </a:xfrm>
                      <a:prstGeom prst="rect">
                        <a:avLst/>
                      </a:prstGeom>
                      <a:noFill/>
                    </p:spPr>
                  </p:pic>
                </p:oleObj>
              </mc:Fallback>
            </mc:AlternateContent>
          </a:graphicData>
        </a:graphic>
      </p:graphicFrame>
      <p:sp>
        <p:nvSpPr>
          <p:cNvPr id="17" name="Rectangle 5"/>
          <p:cNvSpPr>
            <a:spLocks noChangeArrowheads="1"/>
          </p:cNvSpPr>
          <p:nvPr/>
        </p:nvSpPr>
        <p:spPr bwMode="auto">
          <a:xfrm>
            <a:off x="5413664" y="5219592"/>
            <a:ext cx="308480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kumimoji="1"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0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rPr>
              <a:t>图</a:t>
            </a:r>
            <a:r>
              <a:rPr kumimoji="1" lang="en-US" altLang="zh-CN" sz="20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rPr>
              <a:t>4.12 I/O</a:t>
            </a:r>
            <a:r>
              <a:rPr kumimoji="1" lang="zh-CN" altLang="en-US" sz="20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rPr>
              <a:t>软件的层次</a:t>
            </a:r>
          </a:p>
        </p:txBody>
      </p:sp>
    </p:spTree>
    <p:extLst>
      <p:ext uri="{BB962C8B-B14F-4D97-AF65-F5344CB8AC3E}">
        <p14:creationId xmlns:p14="http://schemas.microsoft.com/office/powerpoint/2010/main" val="32839442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fill="hold"/>
                                        <p:tgtEl>
                                          <p:spTgt spid="15"/>
                                        </p:tgtEl>
                                        <p:attrNameLst>
                                          <p:attrName>ppt_x</p:attrName>
                                        </p:attrNameLst>
                                      </p:cBhvr>
                                      <p:tavLst>
                                        <p:tav tm="0">
                                          <p:val>
                                            <p:strVal val="#ppt_x"/>
                                          </p:val>
                                        </p:tav>
                                        <p:tav tm="100000">
                                          <p:val>
                                            <p:strVal val="#ppt_x"/>
                                          </p:val>
                                        </p:tav>
                                      </p:tavLst>
                                    </p:anim>
                                    <p:anim calcmode="lin" valueType="num">
                                      <p:cBhvr additive="base">
                                        <p:cTn id="22" dur="500" fill="hold"/>
                                        <p:tgtEl>
                                          <p:spTgt spid="15"/>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fill="hold"/>
                                        <p:tgtEl>
                                          <p:spTgt spid="17"/>
                                        </p:tgtEl>
                                        <p:attrNameLst>
                                          <p:attrName>ppt_x</p:attrName>
                                        </p:attrNameLst>
                                      </p:cBhvr>
                                      <p:tavLst>
                                        <p:tav tm="0">
                                          <p:val>
                                            <p:strVal val="#ppt_x"/>
                                          </p:val>
                                        </p:tav>
                                        <p:tav tm="100000">
                                          <p:val>
                                            <p:strVal val="#ppt_x"/>
                                          </p:val>
                                        </p:tav>
                                      </p:tavLst>
                                    </p:anim>
                                    <p:anim calcmode="lin" valueType="num">
                                      <p:cBhvr additive="base">
                                        <p:cTn id="2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p:bldP spid="11" grpId="0"/>
      <p:bldP spid="14" grpId="0"/>
      <p:bldP spid="1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38362" y="326598"/>
            <a:ext cx="6776938"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4.4.1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中断处理程序</a:t>
            </a:r>
            <a:endParaRPr lang="en-US" altLang="zh-CN" sz="2400" b="1" dirty="0">
              <a:latin typeface="微软雅黑" panose="020B0503020204020204" pitchFamily="34" charset="-122"/>
              <a:ea typeface="微软雅黑" panose="020B0503020204020204" pitchFamily="34"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4</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513128" y="1126817"/>
            <a:ext cx="7253698" cy="769441"/>
          </a:xfrm>
          <a:prstGeom prst="rect">
            <a:avLst/>
          </a:prstGeom>
          <a:noFill/>
        </p:spPr>
        <p:txBody>
          <a:bodyPr wrap="square" rtlCol="0">
            <a:spAutoFit/>
          </a:bodyPr>
          <a:lstStyle/>
          <a:p>
            <a:pPr algn="just">
              <a:lnSpc>
                <a:spcPct val="110000"/>
              </a:lnSpc>
              <a:spcBef>
                <a:spcPct val="50000"/>
              </a:spcBef>
            </a:pPr>
            <a:r>
              <a:rPr lang="zh-CN" altLang="en-US" sz="2000" b="1" dirty="0">
                <a:latin typeface="Tahoma" panose="020B0604030504040204" pitchFamily="34" charset="0"/>
                <a:ea typeface="宋体" panose="02010600030101010101" pitchFamily="2" charset="-122"/>
              </a:rPr>
              <a:t>凡是涉及到输入</a:t>
            </a:r>
            <a:r>
              <a:rPr lang="en-US" altLang="zh-CN" sz="2000" b="1" dirty="0">
                <a:latin typeface="Tahoma" panose="020B0604030504040204" pitchFamily="34" charset="0"/>
                <a:ea typeface="宋体" panose="02010600030101010101" pitchFamily="2" charset="-122"/>
              </a:rPr>
              <a:t>/</a:t>
            </a:r>
            <a:r>
              <a:rPr lang="zh-CN" altLang="en-US" sz="2000" b="1" dirty="0">
                <a:latin typeface="Tahoma" panose="020B0604030504040204" pitchFamily="34" charset="0"/>
                <a:ea typeface="宋体" panose="02010600030101010101" pitchFamily="2" charset="-122"/>
              </a:rPr>
              <a:t>输出</a:t>
            </a:r>
            <a:r>
              <a:rPr lang="zh-CN" altLang="en-US" sz="2000" b="1" dirty="0">
                <a:solidFill>
                  <a:srgbClr val="FF0000"/>
                </a:solidFill>
                <a:latin typeface="Tahoma" panose="020B0604030504040204" pitchFamily="34" charset="0"/>
                <a:ea typeface="宋体" panose="02010600030101010101" pitchFamily="2" charset="-122"/>
              </a:rPr>
              <a:t>设备开始、结束或者异常</a:t>
            </a:r>
            <a:r>
              <a:rPr lang="zh-CN" altLang="en-US" sz="2000" b="1" dirty="0">
                <a:latin typeface="Tahoma" panose="020B0604030504040204" pitchFamily="34" charset="0"/>
                <a:ea typeface="宋体" panose="02010600030101010101" pitchFamily="2" charset="-122"/>
              </a:rPr>
              <a:t>时，一般都会发生中断信号</a:t>
            </a:r>
            <a:r>
              <a:rPr lang="zh-CN" altLang="en-US" sz="2000" b="1" dirty="0" smtClean="0">
                <a:latin typeface="Tahoma" panose="020B0604030504040204" pitchFamily="34" charset="0"/>
                <a:ea typeface="宋体" panose="02010600030101010101" pitchFamily="2" charset="-122"/>
              </a:rPr>
              <a:t>。</a:t>
            </a:r>
            <a:endParaRPr lang="zh-CN" altLang="en-US" sz="2000" b="1" dirty="0">
              <a:latin typeface="Tahoma" panose="020B0604030504040204" pitchFamily="34" charset="0"/>
              <a:ea typeface="宋体" panose="02010600030101010101" pitchFamily="2" charset="-122"/>
            </a:endParaRPr>
          </a:p>
        </p:txBody>
      </p:sp>
      <p:sp>
        <p:nvSpPr>
          <p:cNvPr id="11" name="文本框 10"/>
          <p:cNvSpPr txBox="1"/>
          <p:nvPr/>
        </p:nvSpPr>
        <p:spPr>
          <a:xfrm>
            <a:off x="1513129" y="2859521"/>
            <a:ext cx="3714196" cy="2462213"/>
          </a:xfrm>
          <a:prstGeom prst="rect">
            <a:avLst/>
          </a:prstGeom>
          <a:noFill/>
        </p:spPr>
        <p:txBody>
          <a:bodyPr wrap="square" rtlCol="0">
            <a:spAutoFit/>
          </a:bodyPr>
          <a:lstStyle/>
          <a:p>
            <a:pPr algn="just">
              <a:lnSpc>
                <a:spcPct val="110000"/>
              </a:lnSpc>
              <a:spcBef>
                <a:spcPct val="50000"/>
              </a:spcBef>
            </a:pPr>
            <a:r>
              <a:rPr lang="zh-CN" altLang="en-US" sz="2000" b="1" dirty="0">
                <a:latin typeface="Tahoma" panose="020B0604030504040204" pitchFamily="34" charset="0"/>
                <a:ea typeface="宋体" panose="02010600030101010101" pitchFamily="2" charset="-122"/>
              </a:rPr>
              <a:t>当一个中断信号发生时，若能及时得到相应，则正在运行的进程将被挂起，直到</a:t>
            </a:r>
            <a:r>
              <a:rPr lang="en-US" altLang="zh-CN" sz="2000" b="1" dirty="0">
                <a:latin typeface="Tahoma" panose="020B0604030504040204" pitchFamily="34" charset="0"/>
                <a:ea typeface="宋体" panose="02010600030101010101" pitchFamily="2" charset="-122"/>
              </a:rPr>
              <a:t>I/O </a:t>
            </a:r>
            <a:r>
              <a:rPr lang="zh-CN" altLang="en-US" sz="2000" b="1" dirty="0">
                <a:latin typeface="Tahoma" panose="020B0604030504040204" pitchFamily="34" charset="0"/>
                <a:ea typeface="宋体" panose="02010600030101010101" pitchFamily="2" charset="-122"/>
              </a:rPr>
              <a:t>操作结束并发出一个中断请求，</a:t>
            </a:r>
            <a:r>
              <a:rPr lang="en-US" altLang="zh-CN" sz="2000" b="1" dirty="0">
                <a:solidFill>
                  <a:srgbClr val="FF0000"/>
                </a:solidFill>
                <a:latin typeface="Tahoma" panose="020B0604030504040204" pitchFamily="34" charset="0"/>
                <a:ea typeface="宋体" panose="02010600030101010101" pitchFamily="2" charset="-122"/>
              </a:rPr>
              <a:t>CPU</a:t>
            </a:r>
            <a:r>
              <a:rPr lang="zh-CN" altLang="en-US" sz="2000" b="1" dirty="0">
                <a:solidFill>
                  <a:srgbClr val="FF0000"/>
                </a:solidFill>
                <a:latin typeface="Tahoma" panose="020B0604030504040204" pitchFamily="34" charset="0"/>
                <a:ea typeface="宋体" panose="02010600030101010101" pitchFamily="2" charset="-122"/>
              </a:rPr>
              <a:t>响应后便转向中断处理程序，然后解除相应进程的阻塞状态</a:t>
            </a:r>
            <a:r>
              <a:rPr lang="zh-CN" altLang="en-US" sz="2000" b="1" dirty="0" smtClean="0">
                <a:latin typeface="Tahoma" panose="020B0604030504040204" pitchFamily="34" charset="0"/>
                <a:ea typeface="宋体" panose="02010600030101010101" pitchFamily="2" charset="-122"/>
              </a:rPr>
              <a:t>。</a:t>
            </a:r>
            <a:endParaRPr lang="zh-CN" altLang="en-US" sz="2000" b="1" dirty="0">
              <a:latin typeface="Tahoma" panose="020B0604030504040204" pitchFamily="34" charset="0"/>
              <a:ea typeface="宋体" panose="02010600030101010101" pitchFamily="2" charset="-122"/>
            </a:endParaRPr>
          </a:p>
        </p:txBody>
      </p:sp>
      <p:graphicFrame>
        <p:nvGraphicFramePr>
          <p:cNvPr id="13" name="Object 4"/>
          <p:cNvGraphicFramePr>
            <a:graphicFrameLocks noChangeAspect="1"/>
          </p:cNvGraphicFramePr>
          <p:nvPr>
            <p:extLst>
              <p:ext uri="{D42A27DB-BD31-4B8C-83A1-F6EECF244321}">
                <p14:modId xmlns:p14="http://schemas.microsoft.com/office/powerpoint/2010/main" val="1738389812"/>
              </p:ext>
            </p:extLst>
          </p:nvPr>
        </p:nvGraphicFramePr>
        <p:xfrm>
          <a:off x="5860474" y="1716759"/>
          <a:ext cx="2691534" cy="3796835"/>
        </p:xfrm>
        <a:graphic>
          <a:graphicData uri="http://schemas.openxmlformats.org/presentationml/2006/ole">
            <mc:AlternateContent xmlns:mc="http://schemas.openxmlformats.org/markup-compatibility/2006">
              <mc:Choice xmlns:v="urn:schemas-microsoft-com:vml" Requires="v">
                <p:oleObj spid="_x0000_s12326" name="Visio" r:id="rId3" imgW="2158200" imgH="3044880" progId="Visio.Drawing.11">
                  <p:embed/>
                </p:oleObj>
              </mc:Choice>
              <mc:Fallback>
                <p:oleObj name="Visio" r:id="rId3" imgW="2158200" imgH="304488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0474" y="1716759"/>
                        <a:ext cx="2691534" cy="3796835"/>
                      </a:xfrm>
                      <a:prstGeom prst="rect">
                        <a:avLst/>
                      </a:prstGeom>
                      <a:noFill/>
                    </p:spPr>
                  </p:pic>
                </p:oleObj>
              </mc:Fallback>
            </mc:AlternateContent>
          </a:graphicData>
        </a:graphic>
      </p:graphicFrame>
      <p:sp>
        <p:nvSpPr>
          <p:cNvPr id="18" name="Rectangle 5"/>
          <p:cNvSpPr>
            <a:spLocks noChangeArrowheads="1"/>
          </p:cNvSpPr>
          <p:nvPr/>
        </p:nvSpPr>
        <p:spPr bwMode="auto">
          <a:xfrm>
            <a:off x="5649165" y="5753869"/>
            <a:ext cx="30003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zh-CN" altLang="en-US" sz="20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rPr>
              <a:t>图</a:t>
            </a:r>
            <a:r>
              <a:rPr kumimoji="1" lang="en-US" altLang="zh-CN" sz="20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rPr>
              <a:t>4.13 </a:t>
            </a:r>
            <a:r>
              <a:rPr kumimoji="1" lang="zh-CN" altLang="en-US" sz="20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rPr>
              <a:t>中断处理流程</a:t>
            </a:r>
          </a:p>
        </p:txBody>
      </p:sp>
    </p:spTree>
    <p:extLst>
      <p:ext uri="{BB962C8B-B14F-4D97-AF65-F5344CB8AC3E}">
        <p14:creationId xmlns:p14="http://schemas.microsoft.com/office/powerpoint/2010/main" val="27967042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ppt_x"/>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p:bldP spid="11" grpId="0"/>
      <p:bldP spid="1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38362" y="326598"/>
            <a:ext cx="6776938"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4.4.2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设备驱动程序</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4</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600476" y="1436874"/>
            <a:ext cx="7253698" cy="769441"/>
          </a:xfrm>
          <a:prstGeom prst="rect">
            <a:avLst/>
          </a:prstGeom>
          <a:noFill/>
        </p:spPr>
        <p:txBody>
          <a:bodyPr wrap="square" rtlCol="0">
            <a:spAutoFit/>
          </a:bodyPr>
          <a:lstStyle/>
          <a:p>
            <a:pPr algn="just">
              <a:lnSpc>
                <a:spcPct val="110000"/>
              </a:lnSpc>
              <a:spcBef>
                <a:spcPct val="50000"/>
              </a:spcBef>
            </a:pPr>
            <a:r>
              <a:rPr lang="zh-CN" altLang="en-US" sz="2000" b="1" dirty="0">
                <a:latin typeface="Tahoma" panose="020B0604030504040204" pitchFamily="34" charset="0"/>
                <a:ea typeface="宋体" panose="02010600030101010101" pitchFamily="2" charset="-122"/>
              </a:rPr>
              <a:t>所谓设备驱动程序是指驱动物理设备和</a:t>
            </a:r>
            <a:r>
              <a:rPr lang="en-US" altLang="zh-CN" sz="2000" b="1" dirty="0">
                <a:latin typeface="Tahoma" panose="020B0604030504040204" pitchFamily="34" charset="0"/>
                <a:ea typeface="宋体" panose="02010600030101010101" pitchFamily="2" charset="-122"/>
              </a:rPr>
              <a:t>DMA</a:t>
            </a:r>
            <a:r>
              <a:rPr lang="zh-CN" altLang="en-US" sz="2000" b="1" dirty="0">
                <a:latin typeface="Tahoma" panose="020B0604030504040204" pitchFamily="34" charset="0"/>
                <a:ea typeface="宋体" panose="02010600030101010101" pitchFamily="2" charset="-122"/>
              </a:rPr>
              <a:t>控制器或</a:t>
            </a:r>
            <a:r>
              <a:rPr lang="en-US" altLang="zh-CN" sz="2000" b="1" dirty="0">
                <a:latin typeface="Tahoma" panose="020B0604030504040204" pitchFamily="34" charset="0"/>
                <a:ea typeface="宋体" panose="02010600030101010101" pitchFamily="2" charset="-122"/>
              </a:rPr>
              <a:t>I/O</a:t>
            </a:r>
            <a:r>
              <a:rPr lang="zh-CN" altLang="en-US" sz="2000" b="1" dirty="0">
                <a:latin typeface="Tahoma" panose="020B0604030504040204" pitchFamily="34" charset="0"/>
                <a:ea typeface="宋体" panose="02010600030101010101" pitchFamily="2" charset="-122"/>
              </a:rPr>
              <a:t>控制等</a:t>
            </a:r>
            <a:r>
              <a:rPr lang="zh-CN" altLang="en-US" sz="2000" b="1" dirty="0">
                <a:solidFill>
                  <a:srgbClr val="FF0000"/>
                </a:solidFill>
                <a:latin typeface="Tahoma" panose="020B0604030504040204" pitchFamily="34" charset="0"/>
                <a:ea typeface="宋体" panose="02010600030101010101" pitchFamily="2" charset="-122"/>
              </a:rPr>
              <a:t>直接进行</a:t>
            </a:r>
            <a:r>
              <a:rPr lang="en-US" altLang="zh-CN" sz="2000" b="1" dirty="0">
                <a:solidFill>
                  <a:srgbClr val="FF0000"/>
                </a:solidFill>
                <a:latin typeface="Tahoma" panose="020B0604030504040204" pitchFamily="34" charset="0"/>
                <a:ea typeface="宋体" panose="02010600030101010101" pitchFamily="2" charset="-122"/>
              </a:rPr>
              <a:t>I/O</a:t>
            </a:r>
            <a:r>
              <a:rPr lang="zh-CN" altLang="en-US" sz="2000" b="1" dirty="0">
                <a:solidFill>
                  <a:srgbClr val="FF0000"/>
                </a:solidFill>
                <a:latin typeface="Tahoma" panose="020B0604030504040204" pitchFamily="34" charset="0"/>
                <a:ea typeface="宋体" panose="02010600030101010101" pitchFamily="2" charset="-122"/>
              </a:rPr>
              <a:t>操作的程序集合</a:t>
            </a:r>
            <a:r>
              <a:rPr lang="zh-CN" altLang="en-US" sz="2000" b="1" dirty="0" smtClean="0">
                <a:latin typeface="Tahoma" panose="020B0604030504040204" pitchFamily="34" charset="0"/>
                <a:ea typeface="宋体" panose="02010600030101010101" pitchFamily="2" charset="-122"/>
              </a:rPr>
              <a:t>。</a:t>
            </a:r>
            <a:endParaRPr lang="zh-CN" altLang="en-US" sz="2000" b="1" dirty="0">
              <a:latin typeface="Tahoma" panose="020B0604030504040204" pitchFamily="34" charset="0"/>
              <a:ea typeface="宋体" panose="02010600030101010101" pitchFamily="2" charset="-122"/>
            </a:endParaRPr>
          </a:p>
        </p:txBody>
      </p:sp>
      <p:sp>
        <p:nvSpPr>
          <p:cNvPr id="11" name="文本框 10"/>
          <p:cNvSpPr txBox="1"/>
          <p:nvPr/>
        </p:nvSpPr>
        <p:spPr>
          <a:xfrm>
            <a:off x="1513129" y="2859521"/>
            <a:ext cx="6207316" cy="1446550"/>
          </a:xfrm>
          <a:prstGeom prst="rect">
            <a:avLst/>
          </a:prstGeom>
          <a:noFill/>
        </p:spPr>
        <p:txBody>
          <a:bodyPr wrap="square" rtlCol="0">
            <a:spAutoFit/>
          </a:bodyPr>
          <a:lstStyle/>
          <a:p>
            <a:pPr algn="just">
              <a:lnSpc>
                <a:spcPct val="110000"/>
              </a:lnSpc>
              <a:spcBef>
                <a:spcPct val="50000"/>
              </a:spcBef>
            </a:pPr>
            <a:r>
              <a:rPr lang="zh-CN" altLang="en-US" sz="2000" b="1" dirty="0">
                <a:solidFill>
                  <a:srgbClr val="FF0000"/>
                </a:solidFill>
                <a:latin typeface="Tahoma" panose="020B0604030504040204" pitchFamily="34" charset="0"/>
                <a:ea typeface="宋体" panose="02010600030101010101" pitchFamily="2" charset="-122"/>
              </a:rPr>
              <a:t>不同类型的设备应有不同的设备驱动程序</a:t>
            </a:r>
            <a:r>
              <a:rPr lang="zh-CN" altLang="en-US" sz="2000" b="1" dirty="0">
                <a:latin typeface="Tahoma" panose="020B0604030504040204" pitchFamily="34" charset="0"/>
                <a:ea typeface="宋体" panose="02010600030101010101" pitchFamily="2" charset="-122"/>
              </a:rPr>
              <a:t>，设备驱动程序主要</a:t>
            </a:r>
            <a:r>
              <a:rPr lang="zh-CN" altLang="en-US" sz="2000" b="1" dirty="0">
                <a:solidFill>
                  <a:srgbClr val="FF0000"/>
                </a:solidFill>
                <a:latin typeface="Tahoma" panose="020B0604030504040204" pitchFamily="34" charset="0"/>
                <a:ea typeface="宋体" panose="02010600030101010101" pitchFamily="2" charset="-122"/>
              </a:rPr>
              <a:t>负责启动指定设备</a:t>
            </a:r>
            <a:r>
              <a:rPr lang="zh-CN" altLang="en-US" sz="2000" b="1" dirty="0">
                <a:latin typeface="Tahoma" panose="020B0604030504040204" pitchFamily="34" charset="0"/>
                <a:ea typeface="宋体" panose="02010600030101010101" pitchFamily="2" charset="-122"/>
              </a:rPr>
              <a:t>，即负责设置与相关设备有关的寄存器的值，启动设备进行</a:t>
            </a:r>
            <a:r>
              <a:rPr lang="en-US" altLang="zh-CN" sz="2000" b="1" dirty="0">
                <a:latin typeface="Tahoma" panose="020B0604030504040204" pitchFamily="34" charset="0"/>
                <a:ea typeface="宋体" panose="02010600030101010101" pitchFamily="2" charset="-122"/>
              </a:rPr>
              <a:t>I/O</a:t>
            </a:r>
            <a:r>
              <a:rPr lang="zh-CN" altLang="en-US" sz="2000" b="1" dirty="0">
                <a:latin typeface="Tahoma" panose="020B0604030504040204" pitchFamily="34" charset="0"/>
                <a:ea typeface="宋体" panose="02010600030101010101" pitchFamily="2" charset="-122"/>
              </a:rPr>
              <a:t>操作，指定操作的类型和数据流向等。</a:t>
            </a:r>
          </a:p>
        </p:txBody>
      </p:sp>
    </p:spTree>
    <p:extLst>
      <p:ext uri="{BB962C8B-B14F-4D97-AF65-F5344CB8AC3E}">
        <p14:creationId xmlns:p14="http://schemas.microsoft.com/office/powerpoint/2010/main" val="14930604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p:bldP spid="1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38362" y="326598"/>
            <a:ext cx="6776938"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4.4.2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设备驱动程序</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4</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494500" y="1034980"/>
            <a:ext cx="7253698" cy="769441"/>
          </a:xfrm>
          <a:prstGeom prst="rect">
            <a:avLst/>
          </a:prstGeom>
          <a:noFill/>
        </p:spPr>
        <p:txBody>
          <a:bodyPr wrap="square" rtlCol="0">
            <a:spAutoFit/>
          </a:bodyPr>
          <a:lstStyle/>
          <a:p>
            <a:pPr algn="just">
              <a:lnSpc>
                <a:spcPct val="110000"/>
              </a:lnSpc>
              <a:spcBef>
                <a:spcPct val="50000"/>
              </a:spcBef>
            </a:pPr>
            <a:r>
              <a:rPr lang="en-US" altLang="zh-CN" sz="2000" b="1" dirty="0">
                <a:latin typeface="Tahoma" panose="020B0604030504040204" pitchFamily="34" charset="0"/>
                <a:ea typeface="宋体" panose="02010600030101010101" pitchFamily="2" charset="-122"/>
              </a:rPr>
              <a:t>(1) </a:t>
            </a:r>
            <a:r>
              <a:rPr lang="zh-CN" altLang="en-US" sz="2000" b="1" dirty="0">
                <a:latin typeface="Tahoma" panose="020B0604030504040204" pitchFamily="34" charset="0"/>
                <a:ea typeface="宋体" panose="02010600030101010101" pitchFamily="2" charset="-122"/>
              </a:rPr>
              <a:t>接收由</a:t>
            </a:r>
            <a:r>
              <a:rPr lang="en-US" altLang="zh-CN" sz="2000" b="1" dirty="0">
                <a:latin typeface="Tahoma" panose="020B0604030504040204" pitchFamily="34" charset="0"/>
                <a:ea typeface="宋体" panose="02010600030101010101" pitchFamily="2" charset="-122"/>
              </a:rPr>
              <a:t>I/O</a:t>
            </a:r>
            <a:r>
              <a:rPr lang="zh-CN" altLang="en-US" sz="2000" b="1" dirty="0">
                <a:latin typeface="Tahoma" panose="020B0604030504040204" pitchFamily="34" charset="0"/>
                <a:ea typeface="宋体" panose="02010600030101010101" pitchFamily="2" charset="-122"/>
              </a:rPr>
              <a:t>进程发来的命令和参数，并将命令中的</a:t>
            </a:r>
            <a:r>
              <a:rPr lang="zh-CN" altLang="en-US" sz="2000" b="1" dirty="0">
                <a:solidFill>
                  <a:srgbClr val="FF0000"/>
                </a:solidFill>
                <a:latin typeface="Tahoma" panose="020B0604030504040204" pitchFamily="34" charset="0"/>
                <a:ea typeface="宋体" panose="02010600030101010101" pitchFamily="2" charset="-122"/>
              </a:rPr>
              <a:t>抽象要求转换为具体要求</a:t>
            </a:r>
            <a:r>
              <a:rPr lang="zh-CN" altLang="en-US" sz="2000" b="1" dirty="0" smtClean="0">
                <a:latin typeface="Tahoma" panose="020B0604030504040204" pitchFamily="34" charset="0"/>
                <a:ea typeface="宋体" panose="02010600030101010101" pitchFamily="2" charset="-122"/>
              </a:rPr>
              <a:t>。</a:t>
            </a:r>
            <a:endParaRPr lang="zh-CN" altLang="en-US" sz="2000" b="1" dirty="0">
              <a:latin typeface="Tahoma" panose="020B0604030504040204" pitchFamily="34" charset="0"/>
              <a:ea typeface="宋体" panose="02010600030101010101" pitchFamily="2" charset="-122"/>
            </a:endParaRPr>
          </a:p>
        </p:txBody>
      </p:sp>
      <p:sp>
        <p:nvSpPr>
          <p:cNvPr id="11" name="文本框 10"/>
          <p:cNvSpPr txBox="1"/>
          <p:nvPr/>
        </p:nvSpPr>
        <p:spPr>
          <a:xfrm>
            <a:off x="1494500" y="2531069"/>
            <a:ext cx="7253698" cy="1107996"/>
          </a:xfrm>
          <a:prstGeom prst="rect">
            <a:avLst/>
          </a:prstGeom>
          <a:noFill/>
        </p:spPr>
        <p:txBody>
          <a:bodyPr wrap="square" rtlCol="0">
            <a:spAutoFit/>
          </a:bodyPr>
          <a:lstStyle/>
          <a:p>
            <a:pPr algn="just">
              <a:lnSpc>
                <a:spcPct val="110000"/>
              </a:lnSpc>
              <a:spcBef>
                <a:spcPct val="50000"/>
              </a:spcBef>
            </a:pPr>
            <a:r>
              <a:rPr lang="en-US" altLang="zh-CN" sz="2000" b="1" dirty="0">
                <a:latin typeface="Tahoma" panose="020B0604030504040204" pitchFamily="34" charset="0"/>
                <a:ea typeface="宋体" panose="02010600030101010101" pitchFamily="2" charset="-122"/>
              </a:rPr>
              <a:t>(3) </a:t>
            </a:r>
            <a:r>
              <a:rPr lang="zh-CN" altLang="en-US" sz="2000" b="1" dirty="0">
                <a:solidFill>
                  <a:srgbClr val="FF0000"/>
                </a:solidFill>
                <a:latin typeface="Tahoma" panose="020B0604030504040204" pitchFamily="34" charset="0"/>
                <a:ea typeface="宋体" panose="02010600030101010101" pitchFamily="2" charset="-122"/>
              </a:rPr>
              <a:t>发出</a:t>
            </a:r>
            <a:r>
              <a:rPr lang="en-US" altLang="zh-CN" sz="2000" b="1" dirty="0">
                <a:solidFill>
                  <a:srgbClr val="FF0000"/>
                </a:solidFill>
                <a:latin typeface="Tahoma" panose="020B0604030504040204" pitchFamily="34" charset="0"/>
                <a:ea typeface="宋体" panose="02010600030101010101" pitchFamily="2" charset="-122"/>
              </a:rPr>
              <a:t>I/O</a:t>
            </a:r>
            <a:r>
              <a:rPr lang="zh-CN" altLang="en-US" sz="2000" b="1" dirty="0">
                <a:solidFill>
                  <a:srgbClr val="FF0000"/>
                </a:solidFill>
                <a:latin typeface="Tahoma" panose="020B0604030504040204" pitchFamily="34" charset="0"/>
                <a:ea typeface="宋体" panose="02010600030101010101" pitchFamily="2" charset="-122"/>
              </a:rPr>
              <a:t>命令</a:t>
            </a:r>
            <a:r>
              <a:rPr lang="zh-CN" altLang="en-US" sz="2000" b="1" dirty="0">
                <a:latin typeface="Tahoma" panose="020B0604030504040204" pitchFamily="34" charset="0"/>
                <a:ea typeface="宋体" panose="02010600030101010101" pitchFamily="2" charset="-122"/>
              </a:rPr>
              <a:t>，如果设备空闲，便立即启动</a:t>
            </a:r>
            <a:r>
              <a:rPr lang="en-US" altLang="zh-CN" sz="2000" b="1" dirty="0">
                <a:latin typeface="Tahoma" panose="020B0604030504040204" pitchFamily="34" charset="0"/>
                <a:ea typeface="宋体" panose="02010600030101010101" pitchFamily="2" charset="-122"/>
              </a:rPr>
              <a:t>I/O</a:t>
            </a:r>
            <a:r>
              <a:rPr lang="zh-CN" altLang="en-US" sz="2000" b="1" dirty="0">
                <a:latin typeface="Tahoma" panose="020B0604030504040204" pitchFamily="34" charset="0"/>
                <a:ea typeface="宋体" panose="02010600030101010101" pitchFamily="2" charset="-122"/>
              </a:rPr>
              <a:t>设备去完成指定的</a:t>
            </a:r>
            <a:r>
              <a:rPr lang="en-US" altLang="zh-CN" sz="2000" b="1" dirty="0">
                <a:latin typeface="Tahoma" panose="020B0604030504040204" pitchFamily="34" charset="0"/>
                <a:ea typeface="宋体" panose="02010600030101010101" pitchFamily="2" charset="-122"/>
              </a:rPr>
              <a:t>I/O</a:t>
            </a:r>
            <a:r>
              <a:rPr lang="zh-CN" altLang="en-US" sz="2000" b="1" dirty="0">
                <a:latin typeface="Tahoma" panose="020B0604030504040204" pitchFamily="34" charset="0"/>
                <a:ea typeface="宋体" panose="02010600030101010101" pitchFamily="2" charset="-122"/>
              </a:rPr>
              <a:t>操作；如果设备处于忙碌状态，则将请求者的请求块挂在设备队列上等待。</a:t>
            </a:r>
          </a:p>
        </p:txBody>
      </p:sp>
      <p:sp>
        <p:nvSpPr>
          <p:cNvPr id="10" name="文本框 9"/>
          <p:cNvSpPr txBox="1"/>
          <p:nvPr/>
        </p:nvSpPr>
        <p:spPr>
          <a:xfrm>
            <a:off x="450620" y="1786375"/>
            <a:ext cx="615553" cy="4229100"/>
          </a:xfrm>
          <a:prstGeom prst="rect">
            <a:avLst/>
          </a:prstGeom>
          <a:noFill/>
        </p:spPr>
        <p:txBody>
          <a:bodyPr vert="eaVert" wrap="square" rtlCol="0">
            <a:spAutoFit/>
          </a:bodyPr>
          <a:lstStyle/>
          <a:p>
            <a:r>
              <a:rPr lang="zh-CN" altLang="en-US" sz="2800" b="1" dirty="0">
                <a:solidFill>
                  <a:srgbClr val="FF0000"/>
                </a:solidFill>
                <a:latin typeface="Tahoma" panose="020B0604030504040204" pitchFamily="34" charset="0"/>
                <a:ea typeface="宋体" panose="02010600030101010101" pitchFamily="2" charset="-122"/>
              </a:rPr>
              <a:t>设备驱动程序的处理过程 </a:t>
            </a:r>
          </a:p>
        </p:txBody>
      </p:sp>
      <p:sp>
        <p:nvSpPr>
          <p:cNvPr id="13" name="文本框 12"/>
          <p:cNvSpPr txBox="1"/>
          <p:nvPr/>
        </p:nvSpPr>
        <p:spPr>
          <a:xfrm>
            <a:off x="1494500" y="1777583"/>
            <a:ext cx="7253698" cy="769441"/>
          </a:xfrm>
          <a:prstGeom prst="rect">
            <a:avLst/>
          </a:prstGeom>
          <a:noFill/>
        </p:spPr>
        <p:txBody>
          <a:bodyPr wrap="square" rtlCol="0">
            <a:spAutoFit/>
          </a:bodyPr>
          <a:lstStyle/>
          <a:p>
            <a:pPr algn="just">
              <a:lnSpc>
                <a:spcPct val="110000"/>
              </a:lnSpc>
              <a:spcBef>
                <a:spcPct val="50000"/>
              </a:spcBef>
            </a:pPr>
            <a:r>
              <a:rPr lang="en-US" altLang="zh-CN" sz="2000" b="1" dirty="0">
                <a:latin typeface="Tahoma" panose="020B0604030504040204" pitchFamily="34" charset="0"/>
                <a:ea typeface="宋体" panose="02010600030101010101" pitchFamily="2" charset="-122"/>
              </a:rPr>
              <a:t>(2) </a:t>
            </a:r>
            <a:r>
              <a:rPr lang="zh-CN" altLang="en-US" sz="2000" b="1" dirty="0">
                <a:latin typeface="Tahoma" panose="020B0604030504040204" pitchFamily="34" charset="0"/>
                <a:ea typeface="宋体" panose="02010600030101010101" pitchFamily="2" charset="-122"/>
              </a:rPr>
              <a:t>检查用户</a:t>
            </a:r>
            <a:r>
              <a:rPr lang="en-US" altLang="zh-CN" sz="2000" b="1" dirty="0">
                <a:latin typeface="Tahoma" panose="020B0604030504040204" pitchFamily="34" charset="0"/>
                <a:ea typeface="宋体" panose="02010600030101010101" pitchFamily="2" charset="-122"/>
              </a:rPr>
              <a:t>I/O</a:t>
            </a:r>
            <a:r>
              <a:rPr lang="zh-CN" altLang="en-US" sz="2000" b="1" dirty="0">
                <a:latin typeface="Tahoma" panose="020B0604030504040204" pitchFamily="34" charset="0"/>
                <a:ea typeface="宋体" panose="02010600030101010101" pitchFamily="2" charset="-122"/>
              </a:rPr>
              <a:t>请求的合法性，了解</a:t>
            </a:r>
            <a:r>
              <a:rPr lang="en-US" altLang="zh-CN" sz="2000" b="1" dirty="0">
                <a:latin typeface="Tahoma" panose="020B0604030504040204" pitchFamily="34" charset="0"/>
                <a:ea typeface="宋体" panose="02010600030101010101" pitchFamily="2" charset="-122"/>
              </a:rPr>
              <a:t>I/O</a:t>
            </a:r>
            <a:r>
              <a:rPr lang="zh-CN" altLang="en-US" sz="2000" b="1" dirty="0">
                <a:latin typeface="Tahoma" panose="020B0604030504040204" pitchFamily="34" charset="0"/>
                <a:ea typeface="宋体" panose="02010600030101010101" pitchFamily="2" charset="-122"/>
              </a:rPr>
              <a:t>设备的状态，传递有关参数，</a:t>
            </a:r>
            <a:r>
              <a:rPr lang="zh-CN" altLang="en-US" sz="2000" b="1" dirty="0">
                <a:solidFill>
                  <a:srgbClr val="FF0000"/>
                </a:solidFill>
                <a:latin typeface="Tahoma" panose="020B0604030504040204" pitchFamily="34" charset="0"/>
                <a:ea typeface="宋体" panose="02010600030101010101" pitchFamily="2" charset="-122"/>
              </a:rPr>
              <a:t>设置设备的工作方式</a:t>
            </a:r>
            <a:r>
              <a:rPr lang="zh-CN" altLang="en-US" sz="2000" b="1" dirty="0">
                <a:latin typeface="Tahoma" panose="020B0604030504040204" pitchFamily="34" charset="0"/>
                <a:ea typeface="宋体" panose="02010600030101010101" pitchFamily="2" charset="-122"/>
              </a:rPr>
              <a:t>。</a:t>
            </a:r>
          </a:p>
        </p:txBody>
      </p:sp>
      <p:sp>
        <p:nvSpPr>
          <p:cNvPr id="14" name="文本框 13"/>
          <p:cNvSpPr txBox="1"/>
          <p:nvPr/>
        </p:nvSpPr>
        <p:spPr>
          <a:xfrm>
            <a:off x="1494500" y="3600718"/>
            <a:ext cx="7454226" cy="1446550"/>
          </a:xfrm>
          <a:prstGeom prst="rect">
            <a:avLst/>
          </a:prstGeom>
          <a:noFill/>
        </p:spPr>
        <p:txBody>
          <a:bodyPr wrap="square" rtlCol="0">
            <a:spAutoFit/>
          </a:bodyPr>
          <a:lstStyle/>
          <a:p>
            <a:pPr algn="just">
              <a:lnSpc>
                <a:spcPct val="110000"/>
              </a:lnSpc>
              <a:spcBef>
                <a:spcPct val="50000"/>
              </a:spcBef>
            </a:pPr>
            <a:r>
              <a:rPr lang="zh-CN" altLang="en-US" sz="2000" b="1" dirty="0">
                <a:latin typeface="Tahoma" panose="020B0604030504040204" pitchFamily="34" charset="0"/>
                <a:ea typeface="宋体" panose="02010600030101010101" pitchFamily="2" charset="-122"/>
              </a:rPr>
              <a:t> </a:t>
            </a:r>
            <a:r>
              <a:rPr lang="en-US" altLang="zh-CN" sz="2000" b="1" dirty="0">
                <a:latin typeface="Tahoma" panose="020B0604030504040204" pitchFamily="34" charset="0"/>
                <a:ea typeface="宋体" panose="02010600030101010101" pitchFamily="2" charset="-122"/>
              </a:rPr>
              <a:t>(4) </a:t>
            </a:r>
            <a:r>
              <a:rPr lang="zh-CN" altLang="en-US" sz="2000" b="1" dirty="0">
                <a:solidFill>
                  <a:srgbClr val="FF0000"/>
                </a:solidFill>
                <a:latin typeface="Tahoma" panose="020B0604030504040204" pitchFamily="34" charset="0"/>
                <a:ea typeface="宋体" panose="02010600030101010101" pitchFamily="2" charset="-122"/>
              </a:rPr>
              <a:t>及时响应由控制器或通道发来的中断请求</a:t>
            </a:r>
            <a:r>
              <a:rPr lang="zh-CN" altLang="en-US" sz="2000" b="1" dirty="0">
                <a:latin typeface="Tahoma" panose="020B0604030504040204" pitchFamily="34" charset="0"/>
                <a:ea typeface="宋体" panose="02010600030101010101" pitchFamily="2" charset="-122"/>
              </a:rPr>
              <a:t>，并根据其中断类型调用相应的中断处理程序进行处理。对于设置有通道的计算机系统，驱动程序还应能够根据用户的</a:t>
            </a:r>
            <a:r>
              <a:rPr lang="en-US" altLang="zh-CN" sz="2000" b="1" dirty="0">
                <a:latin typeface="Tahoma" panose="020B0604030504040204" pitchFamily="34" charset="0"/>
                <a:ea typeface="宋体" panose="02010600030101010101" pitchFamily="2" charset="-122"/>
              </a:rPr>
              <a:t>I/O</a:t>
            </a:r>
            <a:r>
              <a:rPr lang="zh-CN" altLang="en-US" sz="2000" b="1" dirty="0">
                <a:latin typeface="Tahoma" panose="020B0604030504040204" pitchFamily="34" charset="0"/>
                <a:ea typeface="宋体" panose="02010600030101010101" pitchFamily="2" charset="-122"/>
              </a:rPr>
              <a:t>请求，自动地构成通道程序。</a:t>
            </a:r>
          </a:p>
        </p:txBody>
      </p:sp>
      <p:sp>
        <p:nvSpPr>
          <p:cNvPr id="15" name="文本框 14"/>
          <p:cNvSpPr txBox="1"/>
          <p:nvPr/>
        </p:nvSpPr>
        <p:spPr>
          <a:xfrm>
            <a:off x="1543316" y="4946576"/>
            <a:ext cx="7454226" cy="1446550"/>
          </a:xfrm>
          <a:prstGeom prst="rect">
            <a:avLst/>
          </a:prstGeom>
          <a:noFill/>
        </p:spPr>
        <p:txBody>
          <a:bodyPr wrap="square" rtlCol="0">
            <a:spAutoFit/>
          </a:bodyPr>
          <a:lstStyle/>
          <a:p>
            <a:pPr algn="just">
              <a:lnSpc>
                <a:spcPct val="110000"/>
              </a:lnSpc>
              <a:spcBef>
                <a:spcPct val="50000"/>
              </a:spcBef>
            </a:pPr>
            <a:r>
              <a:rPr lang="en-US" altLang="zh-CN" sz="2000" b="1" dirty="0">
                <a:latin typeface="Tahoma" panose="020B0604030504040204" pitchFamily="34" charset="0"/>
                <a:ea typeface="宋体" panose="02010600030101010101" pitchFamily="2" charset="-122"/>
              </a:rPr>
              <a:t>(5) I/O</a:t>
            </a:r>
            <a:r>
              <a:rPr lang="zh-CN" altLang="en-US" sz="2000" b="1" dirty="0">
                <a:latin typeface="Tahoma" panose="020B0604030504040204" pitchFamily="34" charset="0"/>
                <a:ea typeface="宋体" panose="02010600030101010101" pitchFamily="2" charset="-122"/>
              </a:rPr>
              <a:t>完成后，由通道（或设备）</a:t>
            </a:r>
            <a:r>
              <a:rPr lang="zh-CN" altLang="en-US" sz="2000" b="1" dirty="0">
                <a:solidFill>
                  <a:srgbClr val="FF0000"/>
                </a:solidFill>
                <a:latin typeface="Tahoma" panose="020B0604030504040204" pitchFamily="34" charset="0"/>
                <a:ea typeface="宋体" panose="02010600030101010101" pitchFamily="2" charset="-122"/>
              </a:rPr>
              <a:t>产生中断信号</a:t>
            </a:r>
            <a:r>
              <a:rPr lang="zh-CN" altLang="en-US" sz="2000" b="1" dirty="0">
                <a:latin typeface="Tahoma" panose="020B0604030504040204" pitchFamily="34" charset="0"/>
                <a:ea typeface="宋体" panose="02010600030101010101" pitchFamily="2" charset="-122"/>
              </a:rPr>
              <a:t>。</a:t>
            </a:r>
            <a:r>
              <a:rPr lang="en-US" altLang="zh-CN" sz="2000" b="1" dirty="0">
                <a:latin typeface="Tahoma" panose="020B0604030504040204" pitchFamily="34" charset="0"/>
                <a:ea typeface="宋体" panose="02010600030101010101" pitchFamily="2" charset="-122"/>
              </a:rPr>
              <a:t>CPU</a:t>
            </a:r>
            <a:r>
              <a:rPr lang="zh-CN" altLang="en-US" sz="2000" b="1" dirty="0">
                <a:latin typeface="Tahoma" panose="020B0604030504040204" pitchFamily="34" charset="0"/>
                <a:ea typeface="宋体" panose="02010600030101010101" pitchFamily="2" charset="-122"/>
              </a:rPr>
              <a:t>接到中断请求后，如果条件符合（中断优先级高于运行程序的优先级），则响应中断，然后转去执行相应的中断处理程序，唤醒因等待</a:t>
            </a:r>
            <a:r>
              <a:rPr lang="en-US" altLang="zh-CN" sz="2000" b="1" dirty="0">
                <a:latin typeface="Tahoma" panose="020B0604030504040204" pitchFamily="34" charset="0"/>
                <a:ea typeface="宋体" panose="02010600030101010101" pitchFamily="2" charset="-122"/>
              </a:rPr>
              <a:t>I/O</a:t>
            </a:r>
            <a:r>
              <a:rPr lang="zh-CN" altLang="en-US" sz="2000" b="1" dirty="0">
                <a:latin typeface="Tahoma" panose="020B0604030504040204" pitchFamily="34" charset="0"/>
                <a:ea typeface="宋体" panose="02010600030101010101" pitchFamily="2" charset="-122"/>
              </a:rPr>
              <a:t>完成而睡眠的进程，调度用户进程继续运行。</a:t>
            </a:r>
          </a:p>
        </p:txBody>
      </p:sp>
    </p:spTree>
    <p:extLst>
      <p:ext uri="{BB962C8B-B14F-4D97-AF65-F5344CB8AC3E}">
        <p14:creationId xmlns:p14="http://schemas.microsoft.com/office/powerpoint/2010/main" val="10916657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1000"/>
                                        <p:tgtEl>
                                          <p:spTgt spid="10"/>
                                        </p:tgtEl>
                                      </p:cBhvr>
                                    </p:animEffect>
                                    <p:anim calcmode="lin" valueType="num">
                                      <p:cBhvr>
                                        <p:cTn id="16" dur="1000" fill="hold"/>
                                        <p:tgtEl>
                                          <p:spTgt spid="10"/>
                                        </p:tgtEl>
                                        <p:attrNameLst>
                                          <p:attrName>ppt_x</p:attrName>
                                        </p:attrNameLst>
                                      </p:cBhvr>
                                      <p:tavLst>
                                        <p:tav tm="0">
                                          <p:val>
                                            <p:strVal val="#ppt_x"/>
                                          </p:val>
                                        </p:tav>
                                        <p:tav tm="100000">
                                          <p:val>
                                            <p:strVal val="#ppt_x"/>
                                          </p:val>
                                        </p:tav>
                                      </p:tavLst>
                                    </p:anim>
                                    <p:anim calcmode="lin" valueType="num">
                                      <p:cBhvr>
                                        <p:cTn id="1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ppt_x"/>
                                          </p:val>
                                        </p:tav>
                                        <p:tav tm="100000">
                                          <p:val>
                                            <p:strVal val="#ppt_x"/>
                                          </p:val>
                                        </p:tav>
                                      </p:tavLst>
                                    </p:anim>
                                    <p:anim calcmode="lin" valueType="num">
                                      <p:cBhvr additive="base">
                                        <p:cTn id="2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additive="base">
                                        <p:cTn id="28" dur="500" fill="hold"/>
                                        <p:tgtEl>
                                          <p:spTgt spid="13"/>
                                        </p:tgtEl>
                                        <p:attrNameLst>
                                          <p:attrName>ppt_x</p:attrName>
                                        </p:attrNameLst>
                                      </p:cBhvr>
                                      <p:tavLst>
                                        <p:tav tm="0">
                                          <p:val>
                                            <p:strVal val="#ppt_x"/>
                                          </p:val>
                                        </p:tav>
                                        <p:tav tm="100000">
                                          <p:val>
                                            <p:strVal val="#ppt_x"/>
                                          </p:val>
                                        </p:tav>
                                      </p:tavLst>
                                    </p:anim>
                                    <p:anim calcmode="lin" valueType="num">
                                      <p:cBhvr additive="base">
                                        <p:cTn id="29"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additive="base">
                                        <p:cTn id="34" dur="500" fill="hold"/>
                                        <p:tgtEl>
                                          <p:spTgt spid="11"/>
                                        </p:tgtEl>
                                        <p:attrNameLst>
                                          <p:attrName>ppt_x</p:attrName>
                                        </p:attrNameLst>
                                      </p:cBhvr>
                                      <p:tavLst>
                                        <p:tav tm="0">
                                          <p:val>
                                            <p:strVal val="#ppt_x"/>
                                          </p:val>
                                        </p:tav>
                                        <p:tav tm="100000">
                                          <p:val>
                                            <p:strVal val="#ppt_x"/>
                                          </p:val>
                                        </p:tav>
                                      </p:tavLst>
                                    </p:anim>
                                    <p:anim calcmode="lin" valueType="num">
                                      <p:cBhvr additive="base">
                                        <p:cTn id="3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cBhvr additive="base">
                                        <p:cTn id="40" dur="500" fill="hold"/>
                                        <p:tgtEl>
                                          <p:spTgt spid="14"/>
                                        </p:tgtEl>
                                        <p:attrNameLst>
                                          <p:attrName>ppt_x</p:attrName>
                                        </p:attrNameLst>
                                      </p:cBhvr>
                                      <p:tavLst>
                                        <p:tav tm="0">
                                          <p:val>
                                            <p:strVal val="#ppt_x"/>
                                          </p:val>
                                        </p:tav>
                                        <p:tav tm="100000">
                                          <p:val>
                                            <p:strVal val="#ppt_x"/>
                                          </p:val>
                                        </p:tav>
                                      </p:tavLst>
                                    </p:anim>
                                    <p:anim calcmode="lin" valueType="num">
                                      <p:cBhvr additive="base">
                                        <p:cTn id="41"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15"/>
                                        </p:tgtEl>
                                        <p:attrNameLst>
                                          <p:attrName>style.visibility</p:attrName>
                                        </p:attrNameLst>
                                      </p:cBhvr>
                                      <p:to>
                                        <p:strVal val="visible"/>
                                      </p:to>
                                    </p:set>
                                    <p:anim calcmode="lin" valueType="num">
                                      <p:cBhvr additive="base">
                                        <p:cTn id="46" dur="500" fill="hold"/>
                                        <p:tgtEl>
                                          <p:spTgt spid="15"/>
                                        </p:tgtEl>
                                        <p:attrNameLst>
                                          <p:attrName>ppt_x</p:attrName>
                                        </p:attrNameLst>
                                      </p:cBhvr>
                                      <p:tavLst>
                                        <p:tav tm="0">
                                          <p:val>
                                            <p:strVal val="#ppt_x"/>
                                          </p:val>
                                        </p:tav>
                                        <p:tav tm="100000">
                                          <p:val>
                                            <p:strVal val="#ppt_x"/>
                                          </p:val>
                                        </p:tav>
                                      </p:tavLst>
                                    </p:anim>
                                    <p:anim calcmode="lin" valueType="num">
                                      <p:cBhvr additive="base">
                                        <p:cTn id="47"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p:bldP spid="11" grpId="0"/>
      <p:bldP spid="10" grpId="0"/>
      <p:bldP spid="13" grpId="0"/>
      <p:bldP spid="14" grpId="0"/>
      <p:bldP spid="1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38362" y="326598"/>
            <a:ext cx="6776938"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4.4.2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设备驱动程序</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4</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494500" y="1034980"/>
            <a:ext cx="7253698" cy="735907"/>
          </a:xfrm>
          <a:prstGeom prst="rect">
            <a:avLst/>
          </a:prstGeom>
          <a:noFill/>
        </p:spPr>
        <p:txBody>
          <a:bodyPr wrap="square" rtlCol="0">
            <a:spAutoFit/>
          </a:bodyPr>
          <a:lstStyle/>
          <a:p>
            <a:pPr algn="just">
              <a:lnSpc>
                <a:spcPct val="110000"/>
              </a:lnSpc>
              <a:spcBef>
                <a:spcPct val="50000"/>
              </a:spcBef>
            </a:pPr>
            <a:r>
              <a:rPr lang="zh-CN" altLang="en-US" sz="2000" b="1" dirty="0">
                <a:latin typeface="Tahoma" panose="020B0604030504040204" pitchFamily="34" charset="0"/>
                <a:ea typeface="宋体" panose="02010600030101010101" pitchFamily="2" charset="-122"/>
              </a:rPr>
              <a:t>与一般的操作系统程序和应用程序不同，</a:t>
            </a:r>
            <a:r>
              <a:rPr lang="zh-CN" altLang="en-US" sz="2000" b="1" dirty="0">
                <a:solidFill>
                  <a:srgbClr val="FF0000"/>
                </a:solidFill>
                <a:latin typeface="Tahoma" panose="020B0604030504040204" pitchFamily="34" charset="0"/>
                <a:ea typeface="宋体" panose="02010600030101010101" pitchFamily="2" charset="-122"/>
              </a:rPr>
              <a:t>设备驱动程序由于与物理设备有关</a:t>
            </a:r>
            <a:r>
              <a:rPr lang="zh-CN" altLang="en-US" sz="2000" b="1" dirty="0">
                <a:latin typeface="Tahoma" panose="020B0604030504040204" pitchFamily="34" charset="0"/>
                <a:ea typeface="宋体" panose="02010600030101010101" pitchFamily="2" charset="-122"/>
              </a:rPr>
              <a:t>，具有以下特性</a:t>
            </a:r>
            <a:r>
              <a:rPr lang="zh-CN" altLang="en-US" sz="2000" b="1" dirty="0" smtClean="0">
                <a:latin typeface="Tahoma" panose="020B0604030504040204" pitchFamily="34" charset="0"/>
                <a:ea typeface="宋体" panose="02010600030101010101" pitchFamily="2" charset="-122"/>
              </a:rPr>
              <a:t>：</a:t>
            </a:r>
            <a:endParaRPr lang="zh-CN" altLang="en-US" sz="2000" b="1" dirty="0">
              <a:latin typeface="Tahoma" panose="020B0604030504040204" pitchFamily="34" charset="0"/>
              <a:ea typeface="宋体" panose="02010600030101010101" pitchFamily="2" charset="-122"/>
            </a:endParaRPr>
          </a:p>
        </p:txBody>
      </p:sp>
      <p:sp>
        <p:nvSpPr>
          <p:cNvPr id="10" name="文本框 9"/>
          <p:cNvSpPr txBox="1"/>
          <p:nvPr/>
        </p:nvSpPr>
        <p:spPr>
          <a:xfrm>
            <a:off x="450620" y="1786375"/>
            <a:ext cx="615553" cy="4229100"/>
          </a:xfrm>
          <a:prstGeom prst="rect">
            <a:avLst/>
          </a:prstGeom>
          <a:noFill/>
        </p:spPr>
        <p:txBody>
          <a:bodyPr vert="eaVert" wrap="square" rtlCol="0">
            <a:spAutoFit/>
          </a:bodyPr>
          <a:lstStyle/>
          <a:p>
            <a:r>
              <a:rPr lang="zh-CN" altLang="en-US" sz="2800" b="1" dirty="0">
                <a:solidFill>
                  <a:srgbClr val="FF0000"/>
                </a:solidFill>
                <a:latin typeface="Tahoma" panose="020B0604030504040204" pitchFamily="34" charset="0"/>
                <a:ea typeface="宋体" panose="02010600030101010101" pitchFamily="2" charset="-122"/>
              </a:rPr>
              <a:t>设备驱动程序的特点 </a:t>
            </a:r>
          </a:p>
        </p:txBody>
      </p:sp>
      <p:sp>
        <p:nvSpPr>
          <p:cNvPr id="13" name="文本框 12"/>
          <p:cNvSpPr txBox="1"/>
          <p:nvPr/>
        </p:nvSpPr>
        <p:spPr>
          <a:xfrm>
            <a:off x="1475454" y="2133434"/>
            <a:ext cx="7253698" cy="1107996"/>
          </a:xfrm>
          <a:prstGeom prst="rect">
            <a:avLst/>
          </a:prstGeom>
          <a:noFill/>
        </p:spPr>
        <p:txBody>
          <a:bodyPr wrap="square" rtlCol="0">
            <a:spAutoFit/>
          </a:bodyPr>
          <a:lstStyle/>
          <a:p>
            <a:pPr algn="just">
              <a:lnSpc>
                <a:spcPct val="110000"/>
              </a:lnSpc>
              <a:spcBef>
                <a:spcPct val="50000"/>
              </a:spcBef>
            </a:pPr>
            <a:r>
              <a:rPr lang="zh-CN" altLang="en-US" sz="2000" b="1" dirty="0">
                <a:latin typeface="Tahoma" panose="020B0604030504040204" pitchFamily="34" charset="0"/>
                <a:ea typeface="宋体" panose="02010600030101010101" pitchFamily="2" charset="-122"/>
              </a:rPr>
              <a:t> </a:t>
            </a:r>
            <a:r>
              <a:rPr lang="en-US" altLang="zh-CN" sz="2000" b="1" dirty="0">
                <a:latin typeface="Tahoma" panose="020B0604030504040204" pitchFamily="34" charset="0"/>
                <a:ea typeface="宋体" panose="02010600030101010101" pitchFamily="2" charset="-122"/>
              </a:rPr>
              <a:t>(1) </a:t>
            </a:r>
            <a:r>
              <a:rPr lang="zh-CN" altLang="en-US" sz="2000" b="1" dirty="0">
                <a:latin typeface="Tahoma" panose="020B0604030504040204" pitchFamily="34" charset="0"/>
                <a:ea typeface="宋体" panose="02010600030101010101" pitchFamily="2" charset="-122"/>
              </a:rPr>
              <a:t>驱动程序指在请求</a:t>
            </a:r>
            <a:r>
              <a:rPr lang="en-US" altLang="zh-CN" sz="2000" b="1" dirty="0">
                <a:latin typeface="Tahoma" panose="020B0604030504040204" pitchFamily="34" charset="0"/>
                <a:ea typeface="宋体" panose="02010600030101010101" pitchFamily="2" charset="-122"/>
              </a:rPr>
              <a:t>I/O</a:t>
            </a:r>
            <a:r>
              <a:rPr lang="zh-CN" altLang="en-US" sz="2000" b="1" dirty="0">
                <a:latin typeface="Tahoma" panose="020B0604030504040204" pitchFamily="34" charset="0"/>
                <a:ea typeface="宋体" panose="02010600030101010101" pitchFamily="2" charset="-122"/>
              </a:rPr>
              <a:t>的进程与设备控制器之间的一个</a:t>
            </a:r>
            <a:r>
              <a:rPr lang="zh-CN" altLang="en-US" sz="2000" b="1" dirty="0">
                <a:solidFill>
                  <a:srgbClr val="FF0000"/>
                </a:solidFill>
                <a:latin typeface="Tahoma" panose="020B0604030504040204" pitchFamily="34" charset="0"/>
                <a:ea typeface="宋体" panose="02010600030101010101" pitchFamily="2" charset="-122"/>
              </a:rPr>
              <a:t>通信和转换程序</a:t>
            </a:r>
            <a:r>
              <a:rPr lang="zh-CN" altLang="en-US" sz="2000" b="1" dirty="0">
                <a:latin typeface="Tahoma" panose="020B0604030504040204" pitchFamily="34" charset="0"/>
                <a:ea typeface="宋体" panose="02010600030101010101" pitchFamily="2" charset="-122"/>
              </a:rPr>
              <a:t>。它的主要任务是接受上层软件发来的抽象要求并将设备控制器发来的信号传送给上层。</a:t>
            </a:r>
          </a:p>
        </p:txBody>
      </p:sp>
      <p:sp>
        <p:nvSpPr>
          <p:cNvPr id="14" name="文本框 13"/>
          <p:cNvSpPr txBox="1"/>
          <p:nvPr/>
        </p:nvSpPr>
        <p:spPr>
          <a:xfrm>
            <a:off x="1475454" y="3579231"/>
            <a:ext cx="7454226" cy="769441"/>
          </a:xfrm>
          <a:prstGeom prst="rect">
            <a:avLst/>
          </a:prstGeom>
          <a:noFill/>
        </p:spPr>
        <p:txBody>
          <a:bodyPr wrap="square" rtlCol="0">
            <a:spAutoFit/>
          </a:bodyPr>
          <a:lstStyle/>
          <a:p>
            <a:pPr algn="just">
              <a:lnSpc>
                <a:spcPct val="110000"/>
              </a:lnSpc>
              <a:spcBef>
                <a:spcPct val="50000"/>
              </a:spcBef>
            </a:pPr>
            <a:r>
              <a:rPr lang="zh-CN" altLang="en-US" sz="2000" b="1" dirty="0">
                <a:latin typeface="Tahoma" panose="020B0604030504040204" pitchFamily="34" charset="0"/>
                <a:ea typeface="宋体" panose="02010600030101010101" pitchFamily="2" charset="-122"/>
              </a:rPr>
              <a:t> </a:t>
            </a:r>
            <a:r>
              <a:rPr lang="en-US" altLang="zh-CN" sz="2000" b="1" dirty="0" smtClean="0">
                <a:latin typeface="Tahoma" panose="020B0604030504040204" pitchFamily="34" charset="0"/>
                <a:ea typeface="宋体" panose="02010600030101010101" pitchFamily="2" charset="-122"/>
              </a:rPr>
              <a:t>(</a:t>
            </a:r>
            <a:r>
              <a:rPr lang="en-US" altLang="zh-CN" sz="2000" b="1" dirty="0">
                <a:latin typeface="Tahoma" panose="020B0604030504040204" pitchFamily="34" charset="0"/>
                <a:ea typeface="宋体" panose="02010600030101010101" pitchFamily="2" charset="-122"/>
              </a:rPr>
              <a:t>2) </a:t>
            </a:r>
            <a:r>
              <a:rPr lang="zh-CN" altLang="en-US" sz="2000" b="1" dirty="0">
                <a:latin typeface="Tahoma" panose="020B0604030504040204" pitchFamily="34" charset="0"/>
                <a:ea typeface="宋体" panose="02010600030101010101" pitchFamily="2" charset="-122"/>
              </a:rPr>
              <a:t>驱动程序与设备控制器和</a:t>
            </a:r>
            <a:r>
              <a:rPr lang="en-US" altLang="zh-CN" sz="2000" b="1" dirty="0">
                <a:latin typeface="Tahoma" panose="020B0604030504040204" pitchFamily="34" charset="0"/>
                <a:ea typeface="宋体" panose="02010600030101010101" pitchFamily="2" charset="-122"/>
              </a:rPr>
              <a:t>I/O</a:t>
            </a:r>
            <a:r>
              <a:rPr lang="zh-CN" altLang="en-US" sz="2000" b="1" dirty="0">
                <a:latin typeface="Tahoma" panose="020B0604030504040204" pitchFamily="34" charset="0"/>
                <a:ea typeface="宋体" panose="02010600030101010101" pitchFamily="2" charset="-122"/>
              </a:rPr>
              <a:t>设备的</a:t>
            </a:r>
            <a:r>
              <a:rPr lang="zh-CN" altLang="en-US" sz="2000" b="1" dirty="0">
                <a:solidFill>
                  <a:srgbClr val="FF0000"/>
                </a:solidFill>
                <a:latin typeface="Tahoma" panose="020B0604030504040204" pitchFamily="34" charset="0"/>
                <a:ea typeface="宋体" panose="02010600030101010101" pitchFamily="2" charset="-122"/>
              </a:rPr>
              <a:t>硬件特性紧密相关</a:t>
            </a:r>
            <a:r>
              <a:rPr lang="zh-CN" altLang="en-US" sz="2000" b="1" dirty="0">
                <a:latin typeface="Tahoma" panose="020B0604030504040204" pitchFamily="34" charset="0"/>
                <a:ea typeface="宋体" panose="02010600030101010101" pitchFamily="2" charset="-122"/>
              </a:rPr>
              <a:t>，因而对不同类型的设备应配置不同的驱动程序</a:t>
            </a:r>
            <a:r>
              <a:rPr lang="zh-CN" altLang="en-US" sz="2000" b="1" dirty="0" smtClean="0">
                <a:latin typeface="Tahoma" panose="020B0604030504040204" pitchFamily="34" charset="0"/>
                <a:ea typeface="宋体" panose="02010600030101010101" pitchFamily="2" charset="-122"/>
              </a:rPr>
              <a:t>。</a:t>
            </a:r>
            <a:endParaRPr lang="zh-CN" altLang="en-US" sz="2000" b="1" dirty="0">
              <a:latin typeface="Tahoma" panose="020B0604030504040204" pitchFamily="34" charset="0"/>
              <a:ea typeface="宋体" panose="02010600030101010101" pitchFamily="2" charset="-122"/>
            </a:endParaRPr>
          </a:p>
        </p:txBody>
      </p:sp>
      <p:sp>
        <p:nvSpPr>
          <p:cNvPr id="15" name="文本框 14"/>
          <p:cNvSpPr txBox="1"/>
          <p:nvPr/>
        </p:nvSpPr>
        <p:spPr>
          <a:xfrm>
            <a:off x="1475454" y="5024275"/>
            <a:ext cx="7454226" cy="430887"/>
          </a:xfrm>
          <a:prstGeom prst="rect">
            <a:avLst/>
          </a:prstGeom>
          <a:noFill/>
        </p:spPr>
        <p:txBody>
          <a:bodyPr wrap="square" rtlCol="0">
            <a:spAutoFit/>
          </a:bodyPr>
          <a:lstStyle/>
          <a:p>
            <a:pPr algn="just">
              <a:lnSpc>
                <a:spcPct val="110000"/>
              </a:lnSpc>
              <a:spcBef>
                <a:spcPct val="50000"/>
              </a:spcBef>
            </a:pPr>
            <a:r>
              <a:rPr lang="zh-CN" altLang="en-US" sz="2000" b="1" dirty="0">
                <a:latin typeface="Tahoma" panose="020B0604030504040204" pitchFamily="34" charset="0"/>
                <a:ea typeface="宋体" panose="02010600030101010101" pitchFamily="2" charset="-122"/>
              </a:rPr>
              <a:t> </a:t>
            </a:r>
            <a:r>
              <a:rPr lang="en-US" altLang="zh-CN" sz="2000" b="1" dirty="0">
                <a:latin typeface="Tahoma" panose="020B0604030504040204" pitchFamily="34" charset="0"/>
                <a:ea typeface="宋体" panose="02010600030101010101" pitchFamily="2" charset="-122"/>
              </a:rPr>
              <a:t>(3) </a:t>
            </a:r>
            <a:r>
              <a:rPr lang="zh-CN" altLang="en-US" sz="2000" b="1" dirty="0">
                <a:latin typeface="Tahoma" panose="020B0604030504040204" pitchFamily="34" charset="0"/>
                <a:ea typeface="宋体" panose="02010600030101010101" pitchFamily="2" charset="-122"/>
              </a:rPr>
              <a:t>驱动程序与</a:t>
            </a:r>
            <a:r>
              <a:rPr lang="en-US" altLang="zh-CN" sz="2000" b="1" dirty="0">
                <a:latin typeface="Tahoma" panose="020B0604030504040204" pitchFamily="34" charset="0"/>
                <a:ea typeface="宋体" panose="02010600030101010101" pitchFamily="2" charset="-122"/>
              </a:rPr>
              <a:t>I/O</a:t>
            </a:r>
            <a:r>
              <a:rPr lang="zh-CN" altLang="en-US" sz="2000" b="1" dirty="0">
                <a:latin typeface="Tahoma" panose="020B0604030504040204" pitchFamily="34" charset="0"/>
                <a:ea typeface="宋体" panose="02010600030101010101" pitchFamily="2" charset="-122"/>
              </a:rPr>
              <a:t>设备所采用的</a:t>
            </a:r>
            <a:r>
              <a:rPr lang="en-US" altLang="zh-CN" sz="2000" b="1" dirty="0">
                <a:solidFill>
                  <a:srgbClr val="FF0000"/>
                </a:solidFill>
                <a:latin typeface="Tahoma" panose="020B0604030504040204" pitchFamily="34" charset="0"/>
                <a:ea typeface="宋体" panose="02010600030101010101" pitchFamily="2" charset="-122"/>
              </a:rPr>
              <a:t>I/O</a:t>
            </a:r>
            <a:r>
              <a:rPr lang="zh-CN" altLang="en-US" sz="2000" b="1" dirty="0">
                <a:solidFill>
                  <a:srgbClr val="FF0000"/>
                </a:solidFill>
                <a:latin typeface="Tahoma" panose="020B0604030504040204" pitchFamily="34" charset="0"/>
                <a:ea typeface="宋体" panose="02010600030101010101" pitchFamily="2" charset="-122"/>
              </a:rPr>
              <a:t>控制方式紧密相关</a:t>
            </a:r>
            <a:r>
              <a:rPr lang="zh-CN" altLang="en-US" sz="2000" b="1" dirty="0">
                <a:latin typeface="Tahoma" panose="020B0604030504040204" pitchFamily="34" charset="0"/>
                <a:ea typeface="宋体" panose="02010600030101010101" pitchFamily="2" charset="-122"/>
              </a:rPr>
              <a:t>。 </a:t>
            </a:r>
          </a:p>
        </p:txBody>
      </p:sp>
    </p:spTree>
    <p:extLst>
      <p:ext uri="{BB962C8B-B14F-4D97-AF65-F5344CB8AC3E}">
        <p14:creationId xmlns:p14="http://schemas.microsoft.com/office/powerpoint/2010/main" val="39391500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1000"/>
                                        <p:tgtEl>
                                          <p:spTgt spid="10"/>
                                        </p:tgtEl>
                                      </p:cBhvr>
                                    </p:animEffect>
                                    <p:anim calcmode="lin" valueType="num">
                                      <p:cBhvr>
                                        <p:cTn id="16" dur="1000" fill="hold"/>
                                        <p:tgtEl>
                                          <p:spTgt spid="10"/>
                                        </p:tgtEl>
                                        <p:attrNameLst>
                                          <p:attrName>ppt_x</p:attrName>
                                        </p:attrNameLst>
                                      </p:cBhvr>
                                      <p:tavLst>
                                        <p:tav tm="0">
                                          <p:val>
                                            <p:strVal val="#ppt_x"/>
                                          </p:val>
                                        </p:tav>
                                        <p:tav tm="100000">
                                          <p:val>
                                            <p:strVal val="#ppt_x"/>
                                          </p:val>
                                        </p:tav>
                                      </p:tavLst>
                                    </p:anim>
                                    <p:anim calcmode="lin" valueType="num">
                                      <p:cBhvr>
                                        <p:cTn id="1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ppt_x"/>
                                          </p:val>
                                        </p:tav>
                                        <p:tav tm="100000">
                                          <p:val>
                                            <p:strVal val="#ppt_x"/>
                                          </p:val>
                                        </p:tav>
                                      </p:tavLst>
                                    </p:anim>
                                    <p:anim calcmode="lin" valueType="num">
                                      <p:cBhvr additive="base">
                                        <p:cTn id="2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additive="base">
                                        <p:cTn id="28" dur="500" fill="hold"/>
                                        <p:tgtEl>
                                          <p:spTgt spid="13"/>
                                        </p:tgtEl>
                                        <p:attrNameLst>
                                          <p:attrName>ppt_x</p:attrName>
                                        </p:attrNameLst>
                                      </p:cBhvr>
                                      <p:tavLst>
                                        <p:tav tm="0">
                                          <p:val>
                                            <p:strVal val="#ppt_x"/>
                                          </p:val>
                                        </p:tav>
                                        <p:tav tm="100000">
                                          <p:val>
                                            <p:strVal val="#ppt_x"/>
                                          </p:val>
                                        </p:tav>
                                      </p:tavLst>
                                    </p:anim>
                                    <p:anim calcmode="lin" valueType="num">
                                      <p:cBhvr additive="base">
                                        <p:cTn id="29"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500" fill="hold"/>
                                        <p:tgtEl>
                                          <p:spTgt spid="14"/>
                                        </p:tgtEl>
                                        <p:attrNameLst>
                                          <p:attrName>ppt_x</p:attrName>
                                        </p:attrNameLst>
                                      </p:cBhvr>
                                      <p:tavLst>
                                        <p:tav tm="0">
                                          <p:val>
                                            <p:strVal val="#ppt_x"/>
                                          </p:val>
                                        </p:tav>
                                        <p:tav tm="100000">
                                          <p:val>
                                            <p:strVal val="#ppt_x"/>
                                          </p:val>
                                        </p:tav>
                                      </p:tavLst>
                                    </p:anim>
                                    <p:anim calcmode="lin" valueType="num">
                                      <p:cBhvr additive="base">
                                        <p:cTn id="35"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15"/>
                                        </p:tgtEl>
                                        <p:attrNameLst>
                                          <p:attrName>style.visibility</p:attrName>
                                        </p:attrNameLst>
                                      </p:cBhvr>
                                      <p:to>
                                        <p:strVal val="visible"/>
                                      </p:to>
                                    </p:set>
                                    <p:anim calcmode="lin" valueType="num">
                                      <p:cBhvr additive="base">
                                        <p:cTn id="40" dur="500" fill="hold"/>
                                        <p:tgtEl>
                                          <p:spTgt spid="15"/>
                                        </p:tgtEl>
                                        <p:attrNameLst>
                                          <p:attrName>ppt_x</p:attrName>
                                        </p:attrNameLst>
                                      </p:cBhvr>
                                      <p:tavLst>
                                        <p:tav tm="0">
                                          <p:val>
                                            <p:strVal val="#ppt_x"/>
                                          </p:val>
                                        </p:tav>
                                        <p:tav tm="100000">
                                          <p:val>
                                            <p:strVal val="#ppt_x"/>
                                          </p:val>
                                        </p:tav>
                                      </p:tavLst>
                                    </p:anim>
                                    <p:anim calcmode="lin" valueType="num">
                                      <p:cBhvr additive="base">
                                        <p:cTn id="41"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p:bldP spid="10" grpId="0"/>
      <p:bldP spid="13" grpId="0"/>
      <p:bldP spid="14" grpId="0"/>
      <p:bldP spid="1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38362" y="326598"/>
            <a:ext cx="6776938"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4.4.3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设备</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独立性</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程序</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4</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494500" y="1827303"/>
            <a:ext cx="7253698" cy="1107996"/>
          </a:xfrm>
          <a:prstGeom prst="rect">
            <a:avLst/>
          </a:prstGeom>
          <a:noFill/>
        </p:spPr>
        <p:txBody>
          <a:bodyPr wrap="square" rtlCol="0">
            <a:spAutoFit/>
          </a:bodyPr>
          <a:lstStyle/>
          <a:p>
            <a:pPr algn="just">
              <a:lnSpc>
                <a:spcPct val="110000"/>
              </a:lnSpc>
              <a:spcBef>
                <a:spcPct val="50000"/>
              </a:spcBef>
            </a:pPr>
            <a:r>
              <a:rPr lang="zh-CN" altLang="en-US" sz="2000" b="1" dirty="0">
                <a:latin typeface="Tahoma" panose="020B0604030504040204" pitchFamily="34" charset="0"/>
                <a:ea typeface="宋体" panose="02010600030101010101" pitchFamily="2" charset="-122"/>
              </a:rPr>
              <a:t>所谓设备独立性，也称为</a:t>
            </a:r>
            <a:r>
              <a:rPr lang="zh-CN" altLang="en-US" sz="2000" b="1" dirty="0">
                <a:solidFill>
                  <a:srgbClr val="FF0000"/>
                </a:solidFill>
                <a:latin typeface="Tahoma" panose="020B0604030504040204" pitchFamily="34" charset="0"/>
                <a:ea typeface="宋体" panose="02010600030101010101" pitchFamily="2" charset="-122"/>
              </a:rPr>
              <a:t>设备无关性</a:t>
            </a:r>
            <a:r>
              <a:rPr lang="zh-CN" altLang="en-US" sz="2000" b="1" dirty="0">
                <a:latin typeface="Tahoma" panose="020B0604030504040204" pitchFamily="34" charset="0"/>
                <a:ea typeface="宋体" panose="02010600030101010101" pitchFamily="2" charset="-122"/>
              </a:rPr>
              <a:t>，是指在用户程序中不要直接使用物理设备名（或设备的物理地址），而只能</a:t>
            </a:r>
            <a:r>
              <a:rPr lang="zh-CN" altLang="en-US" sz="2000" b="1" dirty="0">
                <a:solidFill>
                  <a:srgbClr val="FF0000"/>
                </a:solidFill>
                <a:latin typeface="Tahoma" panose="020B0604030504040204" pitchFamily="34" charset="0"/>
                <a:ea typeface="宋体" panose="02010600030101010101" pitchFamily="2" charset="-122"/>
              </a:rPr>
              <a:t>使用逻辑设备名</a:t>
            </a:r>
            <a:r>
              <a:rPr lang="zh-CN" altLang="en-US" sz="2000" b="1" dirty="0">
                <a:latin typeface="Tahoma" panose="020B0604030504040204" pitchFamily="34" charset="0"/>
                <a:ea typeface="宋体" panose="02010600030101010101" pitchFamily="2" charset="-122"/>
              </a:rPr>
              <a:t>。</a:t>
            </a:r>
          </a:p>
        </p:txBody>
      </p:sp>
      <p:sp>
        <p:nvSpPr>
          <p:cNvPr id="14" name="文本框 13"/>
          <p:cNvSpPr txBox="1"/>
          <p:nvPr/>
        </p:nvSpPr>
        <p:spPr>
          <a:xfrm>
            <a:off x="1475454" y="3579231"/>
            <a:ext cx="7454226" cy="1107996"/>
          </a:xfrm>
          <a:prstGeom prst="rect">
            <a:avLst/>
          </a:prstGeom>
          <a:noFill/>
        </p:spPr>
        <p:txBody>
          <a:bodyPr wrap="square" rtlCol="0">
            <a:spAutoFit/>
          </a:bodyPr>
          <a:lstStyle/>
          <a:p>
            <a:pPr algn="just">
              <a:lnSpc>
                <a:spcPct val="110000"/>
              </a:lnSpc>
              <a:spcBef>
                <a:spcPct val="50000"/>
              </a:spcBef>
            </a:pPr>
            <a:r>
              <a:rPr lang="zh-CN" altLang="en-US" sz="2000" b="1" dirty="0">
                <a:solidFill>
                  <a:srgbClr val="FF0000"/>
                </a:solidFill>
                <a:latin typeface="Tahoma" panose="020B0604030504040204" pitchFamily="34" charset="0"/>
                <a:ea typeface="宋体" panose="02010600030101010101" pitchFamily="2" charset="-122"/>
              </a:rPr>
              <a:t>逻辑设备是实际物理设备属性的抽象</a:t>
            </a:r>
            <a:r>
              <a:rPr lang="zh-CN" altLang="en-US" sz="2000" b="1" dirty="0">
                <a:latin typeface="Tahoma" panose="020B0604030504040204" pitchFamily="34" charset="0"/>
                <a:ea typeface="宋体" panose="02010600030101010101" pitchFamily="2" charset="-122"/>
              </a:rPr>
              <a:t>，它不限于某类具体设备。逻辑设备究竟和哪一个具体的物理设备相对应，还要由系统根据当时的设备忙、闲情况来决定或由系统管理员指定。</a:t>
            </a:r>
          </a:p>
        </p:txBody>
      </p:sp>
    </p:spTree>
    <p:extLst>
      <p:ext uri="{BB962C8B-B14F-4D97-AF65-F5344CB8AC3E}">
        <p14:creationId xmlns:p14="http://schemas.microsoft.com/office/powerpoint/2010/main" val="30944425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ppt_x"/>
                                          </p:val>
                                        </p:tav>
                                        <p:tav tm="100000">
                                          <p:val>
                                            <p:strVal val="#ppt_x"/>
                                          </p:val>
                                        </p:tav>
                                      </p:tavLst>
                                    </p:anim>
                                    <p:anim calcmode="lin" valueType="num">
                                      <p:cBhvr additive="base">
                                        <p:cTn id="2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38362" y="326598"/>
            <a:ext cx="4017047" cy="461665"/>
          </a:xfrm>
          <a:prstGeom prst="rect">
            <a:avLst/>
          </a:prstGeom>
          <a:noFill/>
        </p:spPr>
        <p:txBody>
          <a:bodyPr wrap="square" rtlCol="0">
            <a:spAutoFit/>
          </a:bodyPr>
          <a:lstStyle/>
          <a:p>
            <a:pPr algn="ct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4.1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设备管理概述</a:t>
            </a:r>
            <a:endParaRPr lang="en-US" altLang="zh-CN" sz="2400" b="1" dirty="0">
              <a:latin typeface="微软雅黑" panose="020B0503020204020204" pitchFamily="34" charset="-122"/>
              <a:ea typeface="微软雅黑" panose="020B0503020204020204" pitchFamily="34" charset="-122"/>
            </a:endParaRPr>
          </a:p>
        </p:txBody>
      </p:sp>
      <p:sp>
        <p:nvSpPr>
          <p:cNvPr id="37" name="Text Box 11"/>
          <p:cNvSpPr txBox="1">
            <a:spLocks noChangeArrowheads="1"/>
          </p:cNvSpPr>
          <p:nvPr/>
        </p:nvSpPr>
        <p:spPr bwMode="auto">
          <a:xfrm>
            <a:off x="1669195" y="4052456"/>
            <a:ext cx="6949203" cy="1042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lgn="just">
              <a:lnSpc>
                <a:spcPct val="110000"/>
              </a:lnSpc>
              <a:spcBef>
                <a:spcPct val="50000"/>
              </a:spcBef>
              <a:buNone/>
            </a:pPr>
            <a:r>
              <a:rPr lang="zh-CN" altLang="en-US" sz="2800" dirty="0" smtClean="0"/>
              <a:t>设备管理</a:t>
            </a:r>
            <a:r>
              <a:rPr lang="zh-CN" altLang="en-US" sz="2800" dirty="0"/>
              <a:t>主要指除</a:t>
            </a:r>
            <a:r>
              <a:rPr lang="en-US" altLang="zh-CN" sz="2800" dirty="0"/>
              <a:t>CPU</a:t>
            </a:r>
            <a:r>
              <a:rPr lang="zh-CN" altLang="en-US" sz="2800" dirty="0"/>
              <a:t>和内存之外的设备的</a:t>
            </a:r>
            <a:r>
              <a:rPr lang="zh-CN" altLang="en-US" sz="2800" dirty="0">
                <a:solidFill>
                  <a:srgbClr val="FF0000"/>
                </a:solidFill>
              </a:rPr>
              <a:t>分配、控制、管理和回收</a:t>
            </a:r>
            <a:r>
              <a:rPr lang="zh-CN" altLang="en-US" sz="2800" dirty="0" smtClean="0"/>
              <a:t>。</a:t>
            </a:r>
            <a:endParaRPr lang="zh-CN" altLang="en-US" sz="2400" dirty="0">
              <a:latin typeface="Times New Roman" panose="02020603050405020304" pitchFamily="18" charset="0"/>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4</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669195" y="1712122"/>
            <a:ext cx="6601271" cy="1514261"/>
          </a:xfrm>
          <a:prstGeom prst="rect">
            <a:avLst/>
          </a:prstGeom>
          <a:noFill/>
        </p:spPr>
        <p:txBody>
          <a:bodyPr wrap="square" rtlCol="0">
            <a:spAutoFit/>
          </a:bodyPr>
          <a:lstStyle/>
          <a:p>
            <a:pPr algn="just">
              <a:lnSpc>
                <a:spcPct val="110000"/>
              </a:lnSpc>
              <a:spcBef>
                <a:spcPct val="50000"/>
              </a:spcBef>
            </a:pPr>
            <a:r>
              <a:rPr lang="zh-CN" altLang="en-US" dirty="0"/>
              <a:t> </a:t>
            </a:r>
            <a:r>
              <a:rPr lang="zh-CN" altLang="en-US" sz="2800" b="1" dirty="0">
                <a:latin typeface="Tahoma" panose="020B0604030504040204" pitchFamily="34" charset="0"/>
                <a:ea typeface="宋体" panose="02010600030101010101" pitchFamily="2" charset="-122"/>
              </a:rPr>
              <a:t>计算机系统中有各种设备，通常情况下</a:t>
            </a:r>
            <a:r>
              <a:rPr lang="zh-CN" altLang="en-US" sz="2800" b="1" dirty="0">
                <a:solidFill>
                  <a:srgbClr val="FF0000"/>
                </a:solidFill>
                <a:latin typeface="Tahoma" panose="020B0604030504040204" pitchFamily="34" charset="0"/>
                <a:ea typeface="宋体" panose="02010600030101010101" pitchFamily="2" charset="-122"/>
              </a:rPr>
              <a:t>除了</a:t>
            </a:r>
            <a:r>
              <a:rPr lang="en-US" altLang="zh-CN" sz="2800" b="1" dirty="0">
                <a:solidFill>
                  <a:srgbClr val="FF0000"/>
                </a:solidFill>
                <a:latin typeface="Tahoma" panose="020B0604030504040204" pitchFamily="34" charset="0"/>
                <a:ea typeface="宋体" panose="02010600030101010101" pitchFamily="2" charset="-122"/>
              </a:rPr>
              <a:t>CPU</a:t>
            </a:r>
            <a:r>
              <a:rPr lang="zh-CN" altLang="en-US" sz="2800" b="1" dirty="0">
                <a:solidFill>
                  <a:srgbClr val="FF0000"/>
                </a:solidFill>
                <a:latin typeface="Tahoma" panose="020B0604030504040204" pitchFamily="34" charset="0"/>
                <a:ea typeface="宋体" panose="02010600030101010101" pitchFamily="2" charset="-122"/>
              </a:rPr>
              <a:t>和内存以外</a:t>
            </a:r>
            <a:r>
              <a:rPr lang="zh-CN" altLang="en-US" sz="2800" b="1" dirty="0">
                <a:latin typeface="Tahoma" panose="020B0604030504040204" pitchFamily="34" charset="0"/>
                <a:ea typeface="宋体" panose="02010600030101010101" pitchFamily="2" charset="-122"/>
              </a:rPr>
              <a:t>的所有其他硬件资源统称为计算机外部设备，简称设备</a:t>
            </a:r>
            <a:r>
              <a:rPr lang="zh-CN" altLang="en-US" sz="2800" b="1" dirty="0" smtClean="0">
                <a:latin typeface="Tahoma" panose="020B0604030504040204" pitchFamily="34" charset="0"/>
                <a:ea typeface="宋体" panose="02010600030101010101" pitchFamily="2" charset="-122"/>
              </a:rPr>
              <a:t>。     </a:t>
            </a:r>
            <a:endParaRPr lang="zh-CN" altLang="en-US" sz="2800" b="1" dirty="0">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54684707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7"/>
                                        </p:tgtEl>
                                        <p:attrNameLst>
                                          <p:attrName>style.visibility</p:attrName>
                                        </p:attrNameLst>
                                      </p:cBhvr>
                                      <p:to>
                                        <p:strVal val="visible"/>
                                      </p:to>
                                    </p:set>
                                    <p:anim calcmode="lin" valueType="num">
                                      <p:cBhvr additive="base">
                                        <p:cTn id="21" dur="500" fill="hold"/>
                                        <p:tgtEl>
                                          <p:spTgt spid="37"/>
                                        </p:tgtEl>
                                        <p:attrNameLst>
                                          <p:attrName>ppt_x</p:attrName>
                                        </p:attrNameLst>
                                      </p:cBhvr>
                                      <p:tavLst>
                                        <p:tav tm="0">
                                          <p:val>
                                            <p:strVal val="#ppt_x"/>
                                          </p:val>
                                        </p:tav>
                                        <p:tav tm="100000">
                                          <p:val>
                                            <p:strVal val="#ppt_x"/>
                                          </p:val>
                                        </p:tav>
                                      </p:tavLst>
                                    </p:anim>
                                    <p:anim calcmode="lin" valueType="num">
                                      <p:cBhvr additive="base">
                                        <p:cTn id="22"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7" grpId="0"/>
      <p:bldP spid="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38362" y="326598"/>
            <a:ext cx="6776938"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4.4.3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设备</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独立性</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程序</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4</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494500" y="1348025"/>
            <a:ext cx="7253698" cy="735907"/>
          </a:xfrm>
          <a:prstGeom prst="rect">
            <a:avLst/>
          </a:prstGeom>
          <a:noFill/>
        </p:spPr>
        <p:txBody>
          <a:bodyPr wrap="square" rtlCol="0">
            <a:spAutoFit/>
          </a:bodyPr>
          <a:lstStyle/>
          <a:p>
            <a:pPr algn="just">
              <a:lnSpc>
                <a:spcPct val="110000"/>
              </a:lnSpc>
              <a:spcBef>
                <a:spcPct val="50000"/>
              </a:spcBef>
            </a:pPr>
            <a:r>
              <a:rPr lang="zh-CN" altLang="en-US" sz="2000" b="1" dirty="0">
                <a:latin typeface="Tahoma" panose="020B0604030504040204" pitchFamily="34" charset="0"/>
                <a:ea typeface="宋体" panose="02010600030101010101" pitchFamily="2" charset="-122"/>
              </a:rPr>
              <a:t>在应用程序中使用逻辑设备名来请求使用某类设备，而系统在</a:t>
            </a:r>
            <a:r>
              <a:rPr lang="zh-CN" altLang="en-US" sz="2000" b="1" dirty="0">
                <a:solidFill>
                  <a:srgbClr val="FF0000"/>
                </a:solidFill>
                <a:latin typeface="Tahoma" panose="020B0604030504040204" pitchFamily="34" charset="0"/>
                <a:ea typeface="宋体" panose="02010600030101010101" pitchFamily="2" charset="-122"/>
              </a:rPr>
              <a:t>实际执行时，使用物理设备名</a:t>
            </a:r>
            <a:r>
              <a:rPr lang="zh-CN" altLang="en-US" sz="2000" b="1" dirty="0">
                <a:latin typeface="Tahoma" panose="020B0604030504040204" pitchFamily="34" charset="0"/>
                <a:ea typeface="宋体" panose="02010600030101010101" pitchFamily="2" charset="-122"/>
              </a:rPr>
              <a:t>。</a:t>
            </a:r>
          </a:p>
        </p:txBody>
      </p:sp>
      <p:sp>
        <p:nvSpPr>
          <p:cNvPr id="14" name="文本框 13"/>
          <p:cNvSpPr txBox="1"/>
          <p:nvPr/>
        </p:nvSpPr>
        <p:spPr>
          <a:xfrm>
            <a:off x="1494500" y="2462789"/>
            <a:ext cx="7454226" cy="769441"/>
          </a:xfrm>
          <a:prstGeom prst="rect">
            <a:avLst/>
          </a:prstGeom>
          <a:noFill/>
        </p:spPr>
        <p:txBody>
          <a:bodyPr wrap="square" rtlCol="0">
            <a:spAutoFit/>
          </a:bodyPr>
          <a:lstStyle/>
          <a:p>
            <a:pPr algn="just">
              <a:lnSpc>
                <a:spcPct val="110000"/>
              </a:lnSpc>
              <a:spcBef>
                <a:spcPct val="50000"/>
              </a:spcBef>
            </a:pPr>
            <a:r>
              <a:rPr lang="zh-CN" altLang="en-US" sz="2000" b="1" dirty="0">
                <a:latin typeface="Tahoma" panose="020B0604030504040204" pitchFamily="34" charset="0"/>
                <a:ea typeface="宋体" panose="02010600030101010101" pitchFamily="2" charset="-122"/>
              </a:rPr>
              <a:t>当然系统必须根据如图</a:t>
            </a:r>
            <a:r>
              <a:rPr lang="en-US" altLang="zh-CN" sz="2000" b="1" dirty="0">
                <a:latin typeface="Tahoma" panose="020B0604030504040204" pitchFamily="34" charset="0"/>
                <a:ea typeface="宋体" panose="02010600030101010101" pitchFamily="2" charset="-122"/>
              </a:rPr>
              <a:t>4.14</a:t>
            </a:r>
            <a:r>
              <a:rPr lang="zh-CN" altLang="en-US" sz="2000" b="1" dirty="0">
                <a:latin typeface="Tahoma" panose="020B0604030504040204" pitchFamily="34" charset="0"/>
                <a:ea typeface="宋体" panose="02010600030101010101" pitchFamily="2" charset="-122"/>
              </a:rPr>
              <a:t>所示的对应关系将</a:t>
            </a:r>
            <a:r>
              <a:rPr lang="zh-CN" altLang="en-US" sz="2000" b="1" dirty="0">
                <a:solidFill>
                  <a:srgbClr val="FF0000"/>
                </a:solidFill>
                <a:latin typeface="Tahoma" panose="020B0604030504040204" pitchFamily="34" charset="0"/>
                <a:ea typeface="宋体" panose="02010600030101010101" pitchFamily="2" charset="-122"/>
              </a:rPr>
              <a:t>逻辑设备名转换成物理设备名，进一步找到物理设备的驱动程序地址</a:t>
            </a:r>
            <a:r>
              <a:rPr lang="zh-CN" altLang="en-US" sz="2000" b="1" dirty="0">
                <a:latin typeface="Tahoma" panose="020B0604030504040204" pitchFamily="34" charset="0"/>
                <a:ea typeface="宋体" panose="02010600030101010101" pitchFamily="2" charset="-122"/>
              </a:rPr>
              <a:t>。</a:t>
            </a:r>
          </a:p>
        </p:txBody>
      </p:sp>
      <p:graphicFrame>
        <p:nvGraphicFramePr>
          <p:cNvPr id="10" name="Object 3"/>
          <p:cNvGraphicFramePr>
            <a:graphicFrameLocks noChangeAspect="1"/>
          </p:cNvGraphicFramePr>
          <p:nvPr>
            <p:extLst>
              <p:ext uri="{D42A27DB-BD31-4B8C-83A1-F6EECF244321}">
                <p14:modId xmlns:p14="http://schemas.microsoft.com/office/powerpoint/2010/main" val="474387907"/>
              </p:ext>
            </p:extLst>
          </p:nvPr>
        </p:nvGraphicFramePr>
        <p:xfrm>
          <a:off x="1589809" y="3476412"/>
          <a:ext cx="6618720" cy="1816169"/>
        </p:xfrm>
        <a:graphic>
          <a:graphicData uri="http://schemas.openxmlformats.org/presentationml/2006/ole">
            <mc:AlternateContent xmlns:mc="http://schemas.openxmlformats.org/markup-compatibility/2006">
              <mc:Choice xmlns:v="urn:schemas-microsoft-com:vml" Requires="v">
                <p:oleObj spid="_x0000_s13349" name="Visio" r:id="rId3" imgW="4169160" imgH="1145160" progId="Visio.Drawing.11">
                  <p:embed/>
                </p:oleObj>
              </mc:Choice>
              <mc:Fallback>
                <p:oleObj name="Visio" r:id="rId3" imgW="4169160" imgH="114516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9809" y="3476412"/>
                        <a:ext cx="6618720" cy="1816169"/>
                      </a:xfrm>
                      <a:prstGeom prst="rect">
                        <a:avLst/>
                      </a:prstGeom>
                      <a:noFill/>
                    </p:spPr>
                  </p:pic>
                </p:oleObj>
              </mc:Fallback>
            </mc:AlternateContent>
          </a:graphicData>
        </a:graphic>
      </p:graphicFrame>
      <p:sp>
        <p:nvSpPr>
          <p:cNvPr id="11" name="Rectangle 6"/>
          <p:cNvSpPr>
            <a:spLocks noChangeArrowheads="1"/>
          </p:cNvSpPr>
          <p:nvPr/>
        </p:nvSpPr>
        <p:spPr bwMode="auto">
          <a:xfrm>
            <a:off x="2259878" y="5445842"/>
            <a:ext cx="52358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kumimoji="1"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zh-CN" altLang="en-US" sz="2000" b="0" i="0" u="none" strike="noStrike" kern="0" cap="none" spc="0" normalizeH="0" baseline="0" noProof="0" dirty="0" smtClean="0">
                <a:ln>
                  <a:noFill/>
                </a:ln>
                <a:solidFill>
                  <a:prstClr val="black"/>
                </a:solidFill>
                <a:effectLst/>
                <a:uLnTx/>
                <a:uFillTx/>
                <a:latin typeface="宋体" panose="02010600030101010101" pitchFamily="2" charset="-122"/>
                <a:ea typeface="宋体" panose="02010600030101010101" pitchFamily="2" charset="-122"/>
              </a:rPr>
              <a:t>图</a:t>
            </a:r>
            <a:r>
              <a:rPr kumimoji="1" lang="en-US" altLang="zh-CN" sz="2000" b="0" i="0" u="none" strike="noStrike" kern="0" cap="none" spc="0" normalizeH="0" baseline="0" noProof="0" dirty="0" smtClean="0">
                <a:ln>
                  <a:noFill/>
                </a:ln>
                <a:solidFill>
                  <a:prstClr val="black"/>
                </a:solidFill>
                <a:effectLst/>
                <a:uLnTx/>
                <a:uFillTx/>
                <a:latin typeface="宋体" panose="02010600030101010101" pitchFamily="2" charset="-122"/>
                <a:ea typeface="宋体" panose="02010600030101010101" pitchFamily="2" charset="-122"/>
              </a:rPr>
              <a:t>4.14 </a:t>
            </a:r>
            <a:r>
              <a:rPr kumimoji="1" lang="zh-CN" altLang="en-US" sz="2000" b="0" i="0" u="none" strike="noStrike" kern="0" cap="none" spc="0" normalizeH="0" baseline="0" noProof="0" dirty="0" smtClean="0">
                <a:ln>
                  <a:noFill/>
                </a:ln>
                <a:solidFill>
                  <a:prstClr val="black"/>
                </a:solidFill>
                <a:effectLst/>
                <a:uLnTx/>
                <a:uFillTx/>
                <a:latin typeface="宋体" panose="02010600030101010101" pitchFamily="2" charset="-122"/>
                <a:ea typeface="宋体" panose="02010600030101010101" pitchFamily="2" charset="-122"/>
              </a:rPr>
              <a:t>逻辑设备与物理设备对应表</a:t>
            </a:r>
            <a:endParaRPr kumimoji="1" lang="zh-CN" altLang="en-US" sz="2000" b="0" i="0" u="none" strike="noStrike" kern="0" cap="none" spc="0" normalizeH="0" baseline="0" noProof="0" dirty="0" smtClean="0">
              <a:ln>
                <a:noFill/>
              </a:ln>
              <a:solidFill>
                <a:prstClr val="black"/>
              </a:solidFill>
              <a:effectLst/>
              <a:uLnTx/>
              <a:uFillTx/>
              <a:ea typeface="宋体" panose="02010600030101010101" pitchFamily="2" charset="-122"/>
            </a:endParaRPr>
          </a:p>
        </p:txBody>
      </p:sp>
    </p:spTree>
    <p:extLst>
      <p:ext uri="{BB962C8B-B14F-4D97-AF65-F5344CB8AC3E}">
        <p14:creationId xmlns:p14="http://schemas.microsoft.com/office/powerpoint/2010/main" val="6708417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ppt_x"/>
                                          </p:val>
                                        </p:tav>
                                        <p:tav tm="100000">
                                          <p:val>
                                            <p:strVal val="#ppt_x"/>
                                          </p:val>
                                        </p:tav>
                                      </p:tavLst>
                                    </p:anim>
                                    <p:anim calcmode="lin" valueType="num">
                                      <p:cBhvr additive="base">
                                        <p:cTn id="2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p:bldP spid="14" grpId="0"/>
      <p:bldP spid="1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38362" y="326598"/>
            <a:ext cx="6776938"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4.4.3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设备</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独立性</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程序</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4</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494500" y="1348025"/>
            <a:ext cx="7253698" cy="735907"/>
          </a:xfrm>
          <a:prstGeom prst="rect">
            <a:avLst/>
          </a:prstGeom>
          <a:noFill/>
        </p:spPr>
        <p:txBody>
          <a:bodyPr wrap="square" rtlCol="0">
            <a:spAutoFit/>
          </a:bodyPr>
          <a:lstStyle/>
          <a:p>
            <a:pPr algn="just">
              <a:lnSpc>
                <a:spcPct val="110000"/>
              </a:lnSpc>
              <a:spcBef>
                <a:spcPct val="50000"/>
              </a:spcBef>
            </a:pPr>
            <a:r>
              <a:rPr lang="zh-CN" altLang="en-US" sz="2000" b="1" dirty="0">
                <a:latin typeface="Tahoma" panose="020B0604030504040204" pitchFamily="34" charset="0"/>
                <a:ea typeface="宋体" panose="02010600030101010101" pitchFamily="2" charset="-122"/>
              </a:rPr>
              <a:t>引入设备独立性这一概念，使得</a:t>
            </a:r>
            <a:r>
              <a:rPr lang="zh-CN" altLang="en-US" sz="2000" b="1" dirty="0">
                <a:solidFill>
                  <a:srgbClr val="FF0000"/>
                </a:solidFill>
                <a:latin typeface="Tahoma" panose="020B0604030504040204" pitchFamily="34" charset="0"/>
                <a:ea typeface="宋体" panose="02010600030101010101" pitchFamily="2" charset="-122"/>
              </a:rPr>
              <a:t>用户程序可使用逻辑设备名，而不必使用物理设备名</a:t>
            </a:r>
            <a:r>
              <a:rPr lang="zh-CN" altLang="en-US" sz="2000" b="1" dirty="0">
                <a:latin typeface="Tahoma" panose="020B0604030504040204" pitchFamily="34" charset="0"/>
                <a:ea typeface="宋体" panose="02010600030101010101" pitchFamily="2" charset="-122"/>
              </a:rPr>
              <a:t>，有以下优点：</a:t>
            </a:r>
          </a:p>
        </p:txBody>
      </p:sp>
      <p:sp>
        <p:nvSpPr>
          <p:cNvPr id="14" name="文本框 13"/>
          <p:cNvSpPr txBox="1"/>
          <p:nvPr/>
        </p:nvSpPr>
        <p:spPr>
          <a:xfrm>
            <a:off x="1494500" y="2462789"/>
            <a:ext cx="7454226" cy="1446550"/>
          </a:xfrm>
          <a:prstGeom prst="rect">
            <a:avLst/>
          </a:prstGeom>
          <a:noFill/>
        </p:spPr>
        <p:txBody>
          <a:bodyPr wrap="square" rtlCol="0">
            <a:spAutoFit/>
          </a:bodyPr>
          <a:lstStyle/>
          <a:p>
            <a:pPr algn="just">
              <a:lnSpc>
                <a:spcPct val="110000"/>
              </a:lnSpc>
              <a:spcBef>
                <a:spcPct val="50000"/>
              </a:spcBef>
            </a:pPr>
            <a:r>
              <a:rPr lang="en-US" altLang="zh-CN" sz="2000" b="1" dirty="0">
                <a:latin typeface="Tahoma" panose="020B0604030504040204" pitchFamily="34" charset="0"/>
                <a:ea typeface="宋体" panose="02010600030101010101" pitchFamily="2" charset="-122"/>
              </a:rPr>
              <a:t>(1) </a:t>
            </a:r>
            <a:r>
              <a:rPr lang="zh-CN" altLang="en-US" sz="2000" b="1" dirty="0">
                <a:latin typeface="Tahoma" panose="020B0604030504040204" pitchFamily="34" charset="0"/>
                <a:ea typeface="宋体" panose="02010600030101010101" pitchFamily="2" charset="-122"/>
              </a:rPr>
              <a:t>使得设备</a:t>
            </a:r>
            <a:r>
              <a:rPr lang="zh-CN" altLang="en-US" sz="2000" b="1" dirty="0">
                <a:solidFill>
                  <a:srgbClr val="FF0000"/>
                </a:solidFill>
                <a:latin typeface="Tahoma" panose="020B0604030504040204" pitchFamily="34" charset="0"/>
                <a:ea typeface="宋体" panose="02010600030101010101" pitchFamily="2" charset="-122"/>
              </a:rPr>
              <a:t>分配更加灵活，提高了设备的利用率</a:t>
            </a:r>
            <a:r>
              <a:rPr lang="zh-CN" altLang="en-US" sz="2000" b="1" dirty="0">
                <a:latin typeface="Tahoma" panose="020B0604030504040204" pitchFamily="34" charset="0"/>
                <a:ea typeface="宋体" panose="02010600030101010101" pitchFamily="2" charset="-122"/>
              </a:rPr>
              <a:t>。当多用户多进程请求分配设备时，系统可根据设备当时的忙闲情况，合理调整逻辑设备名与物理设备名之间的对应情况，以保证设备的充分使用。</a:t>
            </a:r>
          </a:p>
        </p:txBody>
      </p:sp>
      <p:sp>
        <p:nvSpPr>
          <p:cNvPr id="13" name="文本框 12"/>
          <p:cNvSpPr txBox="1"/>
          <p:nvPr/>
        </p:nvSpPr>
        <p:spPr>
          <a:xfrm>
            <a:off x="1475454" y="4275440"/>
            <a:ext cx="7454226" cy="735907"/>
          </a:xfrm>
          <a:prstGeom prst="rect">
            <a:avLst/>
          </a:prstGeom>
          <a:noFill/>
        </p:spPr>
        <p:txBody>
          <a:bodyPr wrap="square" rtlCol="0">
            <a:spAutoFit/>
          </a:bodyPr>
          <a:lstStyle/>
          <a:p>
            <a:pPr algn="just">
              <a:lnSpc>
                <a:spcPct val="110000"/>
              </a:lnSpc>
              <a:spcBef>
                <a:spcPct val="50000"/>
              </a:spcBef>
            </a:pPr>
            <a:r>
              <a:rPr lang="en-US" altLang="zh-CN" sz="2000" b="1" dirty="0">
                <a:latin typeface="Tahoma" panose="020B0604030504040204" pitchFamily="34" charset="0"/>
                <a:ea typeface="宋体" panose="02010600030101010101" pitchFamily="2" charset="-122"/>
              </a:rPr>
              <a:t>(2) </a:t>
            </a:r>
            <a:r>
              <a:rPr lang="zh-CN" altLang="en-US" sz="2000" b="1" dirty="0">
                <a:solidFill>
                  <a:srgbClr val="FF0000"/>
                </a:solidFill>
                <a:latin typeface="Tahoma" panose="020B0604030504040204" pitchFamily="34" charset="0"/>
                <a:ea typeface="宋体" panose="02010600030101010101" pitchFamily="2" charset="-122"/>
              </a:rPr>
              <a:t>可以实现</a:t>
            </a:r>
            <a:r>
              <a:rPr lang="en-US" altLang="zh-CN" sz="2000" b="1" dirty="0">
                <a:solidFill>
                  <a:srgbClr val="FF0000"/>
                </a:solidFill>
                <a:latin typeface="Tahoma" panose="020B0604030504040204" pitchFamily="34" charset="0"/>
                <a:ea typeface="宋体" panose="02010600030101010101" pitchFamily="2" charset="-122"/>
              </a:rPr>
              <a:t>I/O</a:t>
            </a:r>
            <a:r>
              <a:rPr lang="zh-CN" altLang="en-US" sz="2000" b="1" dirty="0">
                <a:solidFill>
                  <a:srgbClr val="FF0000"/>
                </a:solidFill>
                <a:latin typeface="Tahoma" panose="020B0604030504040204" pitchFamily="34" charset="0"/>
                <a:ea typeface="宋体" panose="02010600030101010101" pitchFamily="2" charset="-122"/>
              </a:rPr>
              <a:t>重定向</a:t>
            </a:r>
            <a:r>
              <a:rPr lang="zh-CN" altLang="en-US" sz="2000" b="1" dirty="0">
                <a:latin typeface="Tahoma" panose="020B0604030504040204" pitchFamily="34" charset="0"/>
                <a:ea typeface="宋体" panose="02010600030101010101" pitchFamily="2" charset="-122"/>
              </a:rPr>
              <a:t>。所谓</a:t>
            </a:r>
            <a:r>
              <a:rPr lang="en-US" altLang="zh-CN" sz="2000" b="1" dirty="0">
                <a:latin typeface="Tahoma" panose="020B0604030504040204" pitchFamily="34" charset="0"/>
                <a:ea typeface="宋体" panose="02010600030101010101" pitchFamily="2" charset="-122"/>
              </a:rPr>
              <a:t>I/O</a:t>
            </a:r>
            <a:r>
              <a:rPr lang="zh-CN" altLang="en-US" sz="2000" b="1" dirty="0">
                <a:latin typeface="Tahoma" panose="020B0604030504040204" pitchFamily="34" charset="0"/>
                <a:ea typeface="宋体" panose="02010600030101010101" pitchFamily="2" charset="-122"/>
              </a:rPr>
              <a:t>重定向是指可以更换</a:t>
            </a:r>
            <a:r>
              <a:rPr lang="en-US" altLang="zh-CN" sz="2000" b="1" dirty="0">
                <a:latin typeface="Tahoma" panose="020B0604030504040204" pitchFamily="34" charset="0"/>
                <a:ea typeface="宋体" panose="02010600030101010101" pitchFamily="2" charset="-122"/>
              </a:rPr>
              <a:t>I/O</a:t>
            </a:r>
            <a:r>
              <a:rPr lang="zh-CN" altLang="en-US" sz="2000" b="1" dirty="0">
                <a:latin typeface="Tahoma" panose="020B0604030504040204" pitchFamily="34" charset="0"/>
                <a:ea typeface="宋体" panose="02010600030101010101" pitchFamily="2" charset="-122"/>
              </a:rPr>
              <a:t>操作的设备而不必改变应用程序。</a:t>
            </a:r>
          </a:p>
        </p:txBody>
      </p:sp>
    </p:spTree>
    <p:extLst>
      <p:ext uri="{BB962C8B-B14F-4D97-AF65-F5344CB8AC3E}">
        <p14:creationId xmlns:p14="http://schemas.microsoft.com/office/powerpoint/2010/main" val="2823117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ppt_x"/>
                                          </p:val>
                                        </p:tav>
                                        <p:tav tm="100000">
                                          <p:val>
                                            <p:strVal val="#ppt_x"/>
                                          </p:val>
                                        </p:tav>
                                      </p:tavLst>
                                    </p:anim>
                                    <p:anim calcmode="lin" valueType="num">
                                      <p:cBhvr additive="base">
                                        <p:cTn id="2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ppt_x"/>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p:bldP spid="14" grpId="0"/>
      <p:bldP spid="1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38362" y="326598"/>
            <a:ext cx="6776938"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4.4.3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设备</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独立性</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程序</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4</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475454" y="1154364"/>
            <a:ext cx="7253698" cy="1074461"/>
          </a:xfrm>
          <a:prstGeom prst="rect">
            <a:avLst/>
          </a:prstGeom>
          <a:noFill/>
        </p:spPr>
        <p:txBody>
          <a:bodyPr wrap="square" rtlCol="0">
            <a:spAutoFit/>
          </a:bodyPr>
          <a:lstStyle/>
          <a:p>
            <a:pPr algn="just">
              <a:lnSpc>
                <a:spcPct val="110000"/>
              </a:lnSpc>
              <a:spcBef>
                <a:spcPct val="50000"/>
              </a:spcBef>
            </a:pPr>
            <a:r>
              <a:rPr lang="zh-CN" altLang="en-US" sz="2000" b="1" dirty="0" smtClean="0">
                <a:latin typeface="Tahoma" panose="020B0604030504040204" pitchFamily="34" charset="0"/>
                <a:ea typeface="宋体" panose="02010600030101010101" pitchFamily="2" charset="-122"/>
              </a:rPr>
              <a:t>设备驱动程序</a:t>
            </a:r>
            <a:r>
              <a:rPr lang="zh-CN" altLang="en-US" sz="2000" b="1" dirty="0">
                <a:latin typeface="Tahoma" panose="020B0604030504040204" pitchFamily="34" charset="0"/>
                <a:ea typeface="宋体" panose="02010600030101010101" pitchFamily="2" charset="-122"/>
              </a:rPr>
              <a:t>是一个与硬件（或设备）紧密相关的软件，为了实现设备独立性，就必须在驱动程序之上设置一层与设备无关的软件，其主要功能如下：</a:t>
            </a:r>
          </a:p>
        </p:txBody>
      </p:sp>
      <p:sp>
        <p:nvSpPr>
          <p:cNvPr id="14" name="文本框 13"/>
          <p:cNvSpPr txBox="1"/>
          <p:nvPr/>
        </p:nvSpPr>
        <p:spPr>
          <a:xfrm>
            <a:off x="1416431" y="2512700"/>
            <a:ext cx="7454226" cy="2400657"/>
          </a:xfrm>
          <a:prstGeom prst="rect">
            <a:avLst/>
          </a:prstGeom>
          <a:noFill/>
        </p:spPr>
        <p:txBody>
          <a:bodyPr wrap="square" rtlCol="0">
            <a:spAutoFit/>
          </a:bodyPr>
          <a:lstStyle/>
          <a:p>
            <a:pPr algn="just">
              <a:lnSpc>
                <a:spcPct val="110000"/>
              </a:lnSpc>
              <a:spcBef>
                <a:spcPct val="50000"/>
              </a:spcBef>
            </a:pPr>
            <a:r>
              <a:rPr lang="zh-CN" altLang="en-US" sz="2000" b="1" dirty="0">
                <a:latin typeface="微软雅黑 Light"/>
                <a:ea typeface="宋体" panose="02010600030101010101" pitchFamily="2" charset="-122"/>
              </a:rPr>
              <a:t>⑴ 向用户层软件提供</a:t>
            </a:r>
            <a:r>
              <a:rPr lang="zh-CN" altLang="en-US" sz="2000" b="1" dirty="0">
                <a:solidFill>
                  <a:srgbClr val="FF0000"/>
                </a:solidFill>
                <a:latin typeface="微软雅黑 Light"/>
                <a:ea typeface="宋体" panose="02010600030101010101" pitchFamily="2" charset="-122"/>
              </a:rPr>
              <a:t>统一接口</a:t>
            </a:r>
            <a:r>
              <a:rPr lang="zh-CN" altLang="en-US" sz="2000" b="1" dirty="0">
                <a:latin typeface="微软雅黑 Light"/>
                <a:ea typeface="宋体" panose="02010600030101010101" pitchFamily="2" charset="-122"/>
              </a:rPr>
              <a:t>。</a:t>
            </a:r>
          </a:p>
          <a:p>
            <a:pPr algn="just">
              <a:lnSpc>
                <a:spcPct val="110000"/>
              </a:lnSpc>
              <a:spcBef>
                <a:spcPct val="50000"/>
              </a:spcBef>
            </a:pPr>
            <a:r>
              <a:rPr lang="zh-CN" altLang="en-US" sz="2000" b="1" dirty="0">
                <a:latin typeface="微软雅黑 Light"/>
                <a:ea typeface="宋体" panose="02010600030101010101" pitchFamily="2" charset="-122"/>
              </a:rPr>
              <a:t>⑵ 设备无关程序负责将</a:t>
            </a:r>
            <a:r>
              <a:rPr lang="zh-CN" altLang="en-US" sz="2000" b="1" dirty="0">
                <a:solidFill>
                  <a:srgbClr val="FF0000"/>
                </a:solidFill>
                <a:latin typeface="微软雅黑 Light"/>
                <a:ea typeface="宋体" panose="02010600030101010101" pitchFamily="2" charset="-122"/>
              </a:rPr>
              <a:t>设备名映射</a:t>
            </a:r>
            <a:r>
              <a:rPr lang="zh-CN" altLang="en-US" sz="2000" b="1" dirty="0">
                <a:latin typeface="微软雅黑 Light"/>
                <a:ea typeface="宋体" panose="02010600030101010101" pitchFamily="2" charset="-122"/>
              </a:rPr>
              <a:t>到相应的设备驱动程序。</a:t>
            </a:r>
          </a:p>
          <a:p>
            <a:pPr algn="just">
              <a:lnSpc>
                <a:spcPct val="110000"/>
              </a:lnSpc>
              <a:spcBef>
                <a:spcPct val="50000"/>
              </a:spcBef>
            </a:pPr>
            <a:r>
              <a:rPr lang="zh-CN" altLang="en-US" sz="2000" b="1" dirty="0">
                <a:latin typeface="微软雅黑 Light"/>
                <a:ea typeface="宋体" panose="02010600030101010101" pitchFamily="2" charset="-122"/>
              </a:rPr>
              <a:t>⑶ </a:t>
            </a:r>
            <a:r>
              <a:rPr lang="zh-CN" altLang="en-US" sz="2000" b="1" dirty="0">
                <a:solidFill>
                  <a:srgbClr val="FF0000"/>
                </a:solidFill>
                <a:latin typeface="微软雅黑 Light"/>
                <a:ea typeface="宋体" panose="02010600030101010101" pitchFamily="2" charset="-122"/>
              </a:rPr>
              <a:t>设备保护</a:t>
            </a:r>
            <a:r>
              <a:rPr lang="zh-CN" altLang="en-US" sz="2000" b="1" dirty="0" smtClean="0">
                <a:latin typeface="微软雅黑 Light"/>
                <a:ea typeface="宋体" panose="02010600030101010101" pitchFamily="2" charset="-122"/>
              </a:rPr>
              <a:t>。</a:t>
            </a:r>
            <a:endParaRPr lang="en-US" altLang="zh-CN" sz="2000" b="1" dirty="0" smtClean="0">
              <a:latin typeface="微软雅黑 Light"/>
              <a:ea typeface="宋体" panose="02010600030101010101" pitchFamily="2" charset="-122"/>
            </a:endParaRPr>
          </a:p>
          <a:p>
            <a:pPr algn="just">
              <a:lnSpc>
                <a:spcPct val="110000"/>
              </a:lnSpc>
              <a:spcBef>
                <a:spcPct val="50000"/>
              </a:spcBef>
            </a:pPr>
            <a:r>
              <a:rPr lang="en-US" altLang="zh-CN" sz="2000" b="1" dirty="0" smtClean="0">
                <a:latin typeface="微软雅黑 Light"/>
                <a:ea typeface="宋体" panose="02010600030101010101" pitchFamily="2" charset="-122"/>
              </a:rPr>
              <a:t>(4)</a:t>
            </a:r>
            <a:r>
              <a:rPr lang="zh-CN" altLang="en-US" sz="2000" b="1" dirty="0" smtClean="0">
                <a:solidFill>
                  <a:srgbClr val="FF0000"/>
                </a:solidFill>
                <a:latin typeface="微软雅黑 Light"/>
                <a:ea typeface="宋体" panose="02010600030101010101" pitchFamily="2" charset="-122"/>
              </a:rPr>
              <a:t>协调</a:t>
            </a:r>
            <a:r>
              <a:rPr lang="zh-CN" altLang="en-US" sz="2000" b="1" dirty="0">
                <a:solidFill>
                  <a:srgbClr val="FF0000"/>
                </a:solidFill>
                <a:latin typeface="微软雅黑 Light"/>
                <a:ea typeface="宋体" panose="02010600030101010101" pitchFamily="2" charset="-122"/>
              </a:rPr>
              <a:t>不同设备数据块的差异</a:t>
            </a:r>
            <a:r>
              <a:rPr lang="zh-CN" altLang="en-US" sz="2000" b="1" dirty="0">
                <a:latin typeface="微软雅黑 Light"/>
                <a:ea typeface="宋体" panose="02010600030101010101" pitchFamily="2" charset="-122"/>
              </a:rPr>
              <a:t>。</a:t>
            </a:r>
          </a:p>
          <a:p>
            <a:pPr algn="just">
              <a:lnSpc>
                <a:spcPct val="110000"/>
              </a:lnSpc>
              <a:spcBef>
                <a:spcPct val="50000"/>
              </a:spcBef>
            </a:pPr>
            <a:r>
              <a:rPr lang="en-US" altLang="zh-CN" sz="2000" b="1" dirty="0" smtClean="0">
                <a:latin typeface="微软雅黑 Light"/>
                <a:ea typeface="宋体" panose="02010600030101010101" pitchFamily="2" charset="-122"/>
              </a:rPr>
              <a:t>(5)</a:t>
            </a:r>
            <a:r>
              <a:rPr lang="zh-CN" altLang="en-US" sz="2000" b="1" dirty="0" smtClean="0">
                <a:solidFill>
                  <a:srgbClr val="FF0000"/>
                </a:solidFill>
                <a:latin typeface="微软雅黑 Light"/>
                <a:ea typeface="宋体" panose="02010600030101010101" pitchFamily="2" charset="-122"/>
              </a:rPr>
              <a:t>差错控制</a:t>
            </a:r>
            <a:r>
              <a:rPr lang="zh-CN" altLang="en-US" sz="2000" b="1" dirty="0">
                <a:latin typeface="微软雅黑 Light"/>
                <a:ea typeface="宋体" panose="02010600030101010101" pitchFamily="2" charset="-122"/>
              </a:rPr>
              <a:t>。</a:t>
            </a:r>
          </a:p>
        </p:txBody>
      </p:sp>
    </p:spTree>
    <p:extLst>
      <p:ext uri="{BB962C8B-B14F-4D97-AF65-F5344CB8AC3E}">
        <p14:creationId xmlns:p14="http://schemas.microsoft.com/office/powerpoint/2010/main" val="13398936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ppt_x"/>
                                          </p:val>
                                        </p:tav>
                                        <p:tav tm="100000">
                                          <p:val>
                                            <p:strVal val="#ppt_x"/>
                                          </p:val>
                                        </p:tav>
                                      </p:tavLst>
                                    </p:anim>
                                    <p:anim calcmode="lin" valueType="num">
                                      <p:cBhvr additive="base">
                                        <p:cTn id="2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p:bldP spid="1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38362" y="326598"/>
            <a:ext cx="6776938"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4.4.4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用户层软件</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4</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475454" y="1154364"/>
            <a:ext cx="7253698" cy="735907"/>
          </a:xfrm>
          <a:prstGeom prst="rect">
            <a:avLst/>
          </a:prstGeom>
          <a:noFill/>
        </p:spPr>
        <p:txBody>
          <a:bodyPr wrap="square" rtlCol="0">
            <a:spAutoFit/>
          </a:bodyPr>
          <a:lstStyle/>
          <a:p>
            <a:pPr algn="just">
              <a:lnSpc>
                <a:spcPct val="110000"/>
              </a:lnSpc>
              <a:spcBef>
                <a:spcPct val="50000"/>
              </a:spcBef>
            </a:pPr>
            <a:r>
              <a:rPr lang="zh-CN" altLang="en-US" sz="2000" b="1" dirty="0">
                <a:latin typeface="Tahoma" panose="020B0604030504040204" pitchFamily="34" charset="0"/>
                <a:ea typeface="宋体" panose="02010600030101010101" pitchFamily="2" charset="-122"/>
              </a:rPr>
              <a:t> 用户层的</a:t>
            </a:r>
            <a:r>
              <a:rPr lang="en-US" altLang="zh-CN" sz="2000" b="1" dirty="0">
                <a:latin typeface="Tahoma" panose="020B0604030504040204" pitchFamily="34" charset="0"/>
                <a:ea typeface="宋体" panose="02010600030101010101" pitchFamily="2" charset="-122"/>
              </a:rPr>
              <a:t>I/O</a:t>
            </a:r>
            <a:r>
              <a:rPr lang="zh-CN" altLang="en-US" sz="2000" b="1" dirty="0">
                <a:latin typeface="Tahoma" panose="020B0604030504040204" pitchFamily="34" charset="0"/>
                <a:ea typeface="宋体" panose="02010600030101010101" pitchFamily="2" charset="-122"/>
              </a:rPr>
              <a:t>软件实际上就是</a:t>
            </a:r>
            <a:r>
              <a:rPr lang="zh-CN" altLang="en-US" sz="2000" b="1" dirty="0">
                <a:solidFill>
                  <a:srgbClr val="FF0000"/>
                </a:solidFill>
                <a:latin typeface="Tahoma" panose="020B0604030504040204" pitchFamily="34" charset="0"/>
                <a:ea typeface="宋体" panose="02010600030101010101" pitchFamily="2" charset="-122"/>
              </a:rPr>
              <a:t>面向设备具体应用的软件</a:t>
            </a:r>
            <a:r>
              <a:rPr lang="zh-CN" altLang="en-US" sz="2000" b="1" dirty="0">
                <a:latin typeface="Tahoma" panose="020B0604030504040204" pitchFamily="34" charset="0"/>
                <a:ea typeface="宋体" panose="02010600030101010101" pitchFamily="2" charset="-122"/>
              </a:rPr>
              <a:t>，它是</a:t>
            </a:r>
            <a:r>
              <a:rPr lang="en-US" altLang="zh-CN" sz="2000" b="1" dirty="0">
                <a:latin typeface="Tahoma" panose="020B0604030504040204" pitchFamily="34" charset="0"/>
                <a:ea typeface="宋体" panose="02010600030101010101" pitchFamily="2" charset="-122"/>
              </a:rPr>
              <a:t>I/O</a:t>
            </a:r>
            <a:r>
              <a:rPr lang="zh-CN" altLang="en-US" sz="2000" b="1" dirty="0">
                <a:latin typeface="Tahoma" panose="020B0604030504040204" pitchFamily="34" charset="0"/>
                <a:ea typeface="宋体" panose="02010600030101010101" pitchFamily="2" charset="-122"/>
              </a:rPr>
              <a:t>系统软件的最上层软件。</a:t>
            </a:r>
          </a:p>
        </p:txBody>
      </p:sp>
      <p:sp>
        <p:nvSpPr>
          <p:cNvPr id="14" name="文本框 13"/>
          <p:cNvSpPr txBox="1"/>
          <p:nvPr/>
        </p:nvSpPr>
        <p:spPr>
          <a:xfrm>
            <a:off x="1416431" y="2512700"/>
            <a:ext cx="7454226" cy="1107996"/>
          </a:xfrm>
          <a:prstGeom prst="rect">
            <a:avLst/>
          </a:prstGeom>
          <a:noFill/>
        </p:spPr>
        <p:txBody>
          <a:bodyPr wrap="square" rtlCol="0">
            <a:spAutoFit/>
          </a:bodyPr>
          <a:lstStyle/>
          <a:p>
            <a:pPr algn="just">
              <a:lnSpc>
                <a:spcPct val="110000"/>
              </a:lnSpc>
              <a:spcBef>
                <a:spcPct val="50000"/>
              </a:spcBef>
            </a:pPr>
            <a:r>
              <a:rPr lang="zh-CN" altLang="en-US" sz="2000" b="1" dirty="0">
                <a:latin typeface="微软雅黑 Light"/>
                <a:ea typeface="宋体" panose="02010600030101010101" pitchFamily="2" charset="-122"/>
              </a:rPr>
              <a:t>用户层软件负责与用户和设备无关的</a:t>
            </a:r>
            <a:r>
              <a:rPr lang="en-US" altLang="zh-CN" sz="2000" b="1" dirty="0">
                <a:solidFill>
                  <a:srgbClr val="FF0000"/>
                </a:solidFill>
                <a:latin typeface="微软雅黑 Light"/>
                <a:ea typeface="宋体" panose="02010600030101010101" pitchFamily="2" charset="-122"/>
              </a:rPr>
              <a:t>I/O</a:t>
            </a:r>
            <a:r>
              <a:rPr lang="zh-CN" altLang="en-US" sz="2000" b="1" dirty="0">
                <a:solidFill>
                  <a:srgbClr val="FF0000"/>
                </a:solidFill>
                <a:latin typeface="微软雅黑 Light"/>
                <a:ea typeface="宋体" panose="02010600030101010101" pitchFamily="2" charset="-122"/>
              </a:rPr>
              <a:t>软件通信</a:t>
            </a:r>
            <a:r>
              <a:rPr lang="zh-CN" altLang="en-US" sz="2000" b="1" dirty="0">
                <a:latin typeface="微软雅黑 Light"/>
                <a:ea typeface="宋体" panose="02010600030101010101" pitchFamily="2" charset="-122"/>
              </a:rPr>
              <a:t>，即它面向程序员，当接收到用户的</a:t>
            </a:r>
            <a:r>
              <a:rPr lang="en-US" altLang="zh-CN" sz="2000" b="1" dirty="0">
                <a:latin typeface="微软雅黑 Light"/>
                <a:ea typeface="宋体" panose="02010600030101010101" pitchFamily="2" charset="-122"/>
              </a:rPr>
              <a:t>I/O</a:t>
            </a:r>
            <a:r>
              <a:rPr lang="zh-CN" altLang="en-US" sz="2000" b="1" dirty="0">
                <a:latin typeface="微软雅黑 Light"/>
                <a:ea typeface="宋体" panose="02010600030101010101" pitchFamily="2" charset="-122"/>
              </a:rPr>
              <a:t>指令后，把具体的请求发送到设备无关的</a:t>
            </a:r>
            <a:r>
              <a:rPr lang="en-US" altLang="zh-CN" sz="2000" b="1" dirty="0">
                <a:latin typeface="微软雅黑 Light"/>
                <a:ea typeface="宋体" panose="02010600030101010101" pitchFamily="2" charset="-122"/>
              </a:rPr>
              <a:t>I/O</a:t>
            </a:r>
            <a:r>
              <a:rPr lang="zh-CN" altLang="en-US" sz="2000" b="1" dirty="0">
                <a:latin typeface="微软雅黑 Light"/>
                <a:ea typeface="宋体" panose="02010600030101010101" pitchFamily="2" charset="-122"/>
              </a:rPr>
              <a:t>软件，进行进一步的处理。</a:t>
            </a:r>
          </a:p>
        </p:txBody>
      </p:sp>
      <p:sp>
        <p:nvSpPr>
          <p:cNvPr id="10" name="文本框 9"/>
          <p:cNvSpPr txBox="1"/>
          <p:nvPr/>
        </p:nvSpPr>
        <p:spPr>
          <a:xfrm>
            <a:off x="1375190" y="4109436"/>
            <a:ext cx="7454226" cy="769441"/>
          </a:xfrm>
          <a:prstGeom prst="rect">
            <a:avLst/>
          </a:prstGeom>
          <a:noFill/>
        </p:spPr>
        <p:txBody>
          <a:bodyPr wrap="square" rtlCol="0">
            <a:spAutoFit/>
          </a:bodyPr>
          <a:lstStyle/>
          <a:p>
            <a:pPr algn="just">
              <a:lnSpc>
                <a:spcPct val="110000"/>
              </a:lnSpc>
              <a:spcBef>
                <a:spcPct val="50000"/>
              </a:spcBef>
            </a:pPr>
            <a:r>
              <a:rPr lang="zh-CN" altLang="en-US" sz="2000" b="1" dirty="0">
                <a:latin typeface="微软雅黑 Light"/>
                <a:ea typeface="宋体" panose="02010600030101010101" pitchFamily="2" charset="-122"/>
              </a:rPr>
              <a:t>针对</a:t>
            </a:r>
            <a:r>
              <a:rPr lang="en-US" altLang="zh-CN" sz="2000" b="1" dirty="0">
                <a:latin typeface="微软雅黑 Light"/>
                <a:ea typeface="宋体" panose="02010600030101010101" pitchFamily="2" charset="-122"/>
              </a:rPr>
              <a:t>I/O</a:t>
            </a:r>
            <a:r>
              <a:rPr lang="zh-CN" altLang="en-US" sz="2000" b="1" dirty="0">
                <a:latin typeface="微软雅黑 Light"/>
                <a:ea typeface="宋体" panose="02010600030101010101" pitchFamily="2" charset="-122"/>
              </a:rPr>
              <a:t>设备的用户层软件</a:t>
            </a:r>
            <a:r>
              <a:rPr lang="zh-CN" altLang="en-US" sz="2000" b="1" dirty="0">
                <a:solidFill>
                  <a:srgbClr val="FF0000"/>
                </a:solidFill>
                <a:latin typeface="微软雅黑 Light"/>
                <a:ea typeface="宋体" panose="02010600030101010101" pitchFamily="2" charset="-122"/>
              </a:rPr>
              <a:t>主要包含</a:t>
            </a:r>
            <a:r>
              <a:rPr lang="zh-CN" altLang="en-US" sz="2000" b="1" dirty="0">
                <a:latin typeface="微软雅黑 Light"/>
                <a:ea typeface="宋体" panose="02010600030101010101" pitchFamily="2" charset="-122"/>
              </a:rPr>
              <a:t>用于</a:t>
            </a:r>
            <a:r>
              <a:rPr lang="en-US" altLang="zh-CN" sz="2000" b="1" dirty="0">
                <a:latin typeface="微软雅黑 Light"/>
                <a:ea typeface="宋体" panose="02010600030101010101" pitchFamily="2" charset="-122"/>
              </a:rPr>
              <a:t>I/O</a:t>
            </a:r>
            <a:r>
              <a:rPr lang="zh-CN" altLang="en-US" sz="2000" b="1" dirty="0">
                <a:latin typeface="微软雅黑 Light"/>
                <a:ea typeface="宋体" panose="02010600030101010101" pitchFamily="2" charset="-122"/>
              </a:rPr>
              <a:t>操作的库函数和和前文提到的</a:t>
            </a:r>
            <a:r>
              <a:rPr lang="en-US" altLang="zh-CN" sz="2000" b="1" dirty="0" err="1">
                <a:latin typeface="微软雅黑 Light"/>
                <a:ea typeface="宋体" panose="02010600030101010101" pitchFamily="2" charset="-122"/>
              </a:rPr>
              <a:t>SPOOLing</a:t>
            </a:r>
            <a:r>
              <a:rPr lang="zh-CN" altLang="en-US" sz="2000" b="1" dirty="0">
                <a:latin typeface="微软雅黑 Light"/>
                <a:ea typeface="宋体" panose="02010600030101010101" pitchFamily="2" charset="-122"/>
              </a:rPr>
              <a:t>假脱机系统。</a:t>
            </a:r>
          </a:p>
        </p:txBody>
      </p:sp>
    </p:spTree>
    <p:extLst>
      <p:ext uri="{BB962C8B-B14F-4D97-AF65-F5344CB8AC3E}">
        <p14:creationId xmlns:p14="http://schemas.microsoft.com/office/powerpoint/2010/main" val="850785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ppt_x"/>
                                          </p:val>
                                        </p:tav>
                                        <p:tav tm="100000">
                                          <p:val>
                                            <p:strVal val="#ppt_x"/>
                                          </p:val>
                                        </p:tav>
                                      </p:tavLst>
                                    </p:anim>
                                    <p:anim calcmode="lin" valueType="num">
                                      <p:cBhvr additive="base">
                                        <p:cTn id="2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p:bldP spid="14" grpId="0"/>
      <p:bldP spid="1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38362" y="326598"/>
            <a:ext cx="6776938"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4.5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设备</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分配与回收</a:t>
            </a: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4</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416431" y="2276582"/>
            <a:ext cx="7253698" cy="2259080"/>
          </a:xfrm>
          <a:prstGeom prst="rect">
            <a:avLst/>
          </a:prstGeom>
          <a:noFill/>
        </p:spPr>
        <p:txBody>
          <a:bodyPr wrap="square" rtlCol="0">
            <a:spAutoFit/>
          </a:bodyPr>
          <a:lstStyle/>
          <a:p>
            <a:pPr algn="just">
              <a:lnSpc>
                <a:spcPct val="110000"/>
              </a:lnSpc>
              <a:spcBef>
                <a:spcPct val="50000"/>
              </a:spcBef>
            </a:pPr>
            <a:r>
              <a:rPr lang="zh-CN" altLang="en-US" sz="3200" b="1" dirty="0" smtClean="0">
                <a:latin typeface="Tahoma" panose="020B0604030504040204" pitchFamily="34" charset="0"/>
                <a:ea typeface="宋体" panose="02010600030101010101" pitchFamily="2" charset="-122"/>
              </a:rPr>
              <a:t>       设备</a:t>
            </a:r>
            <a:r>
              <a:rPr lang="zh-CN" altLang="en-US" sz="3200" b="1" dirty="0">
                <a:latin typeface="Tahoma" panose="020B0604030504040204" pitchFamily="34" charset="0"/>
                <a:ea typeface="宋体" panose="02010600030101010101" pitchFamily="2" charset="-122"/>
              </a:rPr>
              <a:t>分配和回收的任务是</a:t>
            </a:r>
            <a:r>
              <a:rPr lang="zh-CN" altLang="en-US" sz="3200" b="1" dirty="0">
                <a:solidFill>
                  <a:srgbClr val="FF0000"/>
                </a:solidFill>
                <a:latin typeface="Tahoma" panose="020B0604030504040204" pitchFamily="34" charset="0"/>
                <a:ea typeface="宋体" panose="02010600030101010101" pitchFamily="2" charset="-122"/>
              </a:rPr>
              <a:t>按照一定的算法将设备有关资源分配</a:t>
            </a:r>
            <a:r>
              <a:rPr lang="zh-CN" altLang="en-US" sz="3200" b="1" dirty="0">
                <a:latin typeface="Tahoma" panose="020B0604030504040204" pitchFamily="34" charset="0"/>
                <a:ea typeface="宋体" panose="02010600030101010101" pitchFamily="2" charset="-122"/>
              </a:rPr>
              <a:t>给申请进程，在进程使用完毕后还要负责</a:t>
            </a:r>
            <a:r>
              <a:rPr lang="zh-CN" altLang="en-US" sz="3200" b="1" dirty="0">
                <a:solidFill>
                  <a:srgbClr val="FF0000"/>
                </a:solidFill>
                <a:latin typeface="Tahoma" panose="020B0604030504040204" pitchFamily="34" charset="0"/>
                <a:ea typeface="宋体" panose="02010600030101010101" pitchFamily="2" charset="-122"/>
              </a:rPr>
              <a:t>收回相关设备资源</a:t>
            </a:r>
            <a:r>
              <a:rPr lang="zh-CN" altLang="en-US" sz="3200" b="1" dirty="0">
                <a:latin typeface="Tahoma" panose="020B0604030504040204" pitchFamily="34" charset="0"/>
                <a:ea typeface="宋体" panose="02010600030101010101" pitchFamily="2" charset="-122"/>
              </a:rPr>
              <a:t>。</a:t>
            </a:r>
          </a:p>
        </p:txBody>
      </p:sp>
    </p:spTree>
    <p:extLst>
      <p:ext uri="{BB962C8B-B14F-4D97-AF65-F5344CB8AC3E}">
        <p14:creationId xmlns:p14="http://schemas.microsoft.com/office/powerpoint/2010/main" val="12442319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38362" y="326598"/>
            <a:ext cx="6776938"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4.5.1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设备</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信息描述</a:t>
            </a: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4</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0" name="Text Box 6"/>
          <p:cNvSpPr txBox="1">
            <a:spLocks noChangeArrowheads="1"/>
          </p:cNvSpPr>
          <p:nvPr/>
        </p:nvSpPr>
        <p:spPr bwMode="auto">
          <a:xfrm>
            <a:off x="945573" y="3260569"/>
            <a:ext cx="1636138" cy="833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dirty="0" smtClean="0">
                <a:latin typeface="Times New Roman" panose="02020603050405020304" pitchFamily="18" charset="0"/>
              </a:rPr>
              <a:t>设备信息描述表格</a:t>
            </a:r>
            <a:endParaRPr lang="zh-CN" altLang="en-US" sz="2400" dirty="0">
              <a:latin typeface="Times New Roman" panose="02020603050405020304" pitchFamily="18" charset="0"/>
            </a:endParaRPr>
          </a:p>
        </p:txBody>
      </p:sp>
      <p:sp>
        <p:nvSpPr>
          <p:cNvPr id="11" name="AutoShape 7"/>
          <p:cNvSpPr>
            <a:spLocks/>
          </p:cNvSpPr>
          <p:nvPr/>
        </p:nvSpPr>
        <p:spPr bwMode="auto">
          <a:xfrm>
            <a:off x="2581711" y="1930262"/>
            <a:ext cx="431800" cy="3493792"/>
          </a:xfrm>
          <a:prstGeom prst="leftBrace">
            <a:avLst>
              <a:gd name="adj1" fmla="val 23652"/>
              <a:gd name="adj2" fmla="val 50000"/>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1800" b="0">
              <a:latin typeface="Arial" panose="020B0604020202020204" pitchFamily="34" charset="0"/>
            </a:endParaRPr>
          </a:p>
        </p:txBody>
      </p:sp>
      <p:sp>
        <p:nvSpPr>
          <p:cNvPr id="13" name="Text Box 8"/>
          <p:cNvSpPr txBox="1">
            <a:spLocks noChangeArrowheads="1"/>
          </p:cNvSpPr>
          <p:nvPr/>
        </p:nvSpPr>
        <p:spPr bwMode="auto">
          <a:xfrm>
            <a:off x="3109058" y="1698339"/>
            <a:ext cx="5569528"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spcBef>
                <a:spcPct val="0"/>
              </a:spcBef>
              <a:buClrTx/>
              <a:buSzTx/>
              <a:buNone/>
            </a:pPr>
            <a:r>
              <a:rPr lang="zh-CN" altLang="en-US" sz="2400" dirty="0">
                <a:latin typeface="Times New Roman" panose="02020603050405020304" pitchFamily="18" charset="0"/>
              </a:rPr>
              <a:t>系统设备表</a:t>
            </a:r>
            <a:r>
              <a:rPr lang="en-US" altLang="zh-CN" sz="2400" dirty="0">
                <a:latin typeface="Times New Roman" panose="02020603050405020304" pitchFamily="18" charset="0"/>
              </a:rPr>
              <a:t>SDT</a:t>
            </a:r>
            <a:r>
              <a:rPr lang="zh-CN" altLang="en-US" sz="2400" dirty="0">
                <a:latin typeface="Times New Roman" panose="02020603050405020304" pitchFamily="18" charset="0"/>
              </a:rPr>
              <a:t>（</a:t>
            </a:r>
            <a:r>
              <a:rPr lang="en-US" altLang="zh-CN" sz="2400" dirty="0">
                <a:latin typeface="Times New Roman" panose="02020603050405020304" pitchFamily="18" charset="0"/>
              </a:rPr>
              <a:t>System Device Table</a:t>
            </a:r>
            <a:r>
              <a:rPr lang="zh-CN" altLang="en-US" sz="2400" dirty="0">
                <a:latin typeface="Times New Roman" panose="02020603050405020304" pitchFamily="18" charset="0"/>
              </a:rPr>
              <a:t>）</a:t>
            </a:r>
          </a:p>
        </p:txBody>
      </p:sp>
      <p:sp>
        <p:nvSpPr>
          <p:cNvPr id="15" name="Text Box 8"/>
          <p:cNvSpPr txBox="1">
            <a:spLocks noChangeArrowheads="1"/>
          </p:cNvSpPr>
          <p:nvPr/>
        </p:nvSpPr>
        <p:spPr bwMode="auto">
          <a:xfrm>
            <a:off x="3109058" y="2981502"/>
            <a:ext cx="5569528"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spcBef>
                <a:spcPct val="0"/>
              </a:spcBef>
              <a:buClrTx/>
              <a:buSzTx/>
              <a:buNone/>
            </a:pPr>
            <a:r>
              <a:rPr lang="zh-CN" altLang="en-US" sz="2400" dirty="0">
                <a:latin typeface="Times New Roman" panose="02020603050405020304" pitchFamily="18" charset="0"/>
              </a:rPr>
              <a:t>设备控制表</a:t>
            </a:r>
            <a:r>
              <a:rPr lang="en-US" altLang="zh-CN" sz="2400" dirty="0">
                <a:latin typeface="Times New Roman" panose="02020603050405020304" pitchFamily="18" charset="0"/>
              </a:rPr>
              <a:t>DCT</a:t>
            </a:r>
            <a:r>
              <a:rPr lang="zh-CN" altLang="en-US" sz="2400" dirty="0">
                <a:latin typeface="Times New Roman" panose="02020603050405020304" pitchFamily="18" charset="0"/>
              </a:rPr>
              <a:t>（</a:t>
            </a:r>
            <a:r>
              <a:rPr lang="en-US" altLang="zh-CN" sz="2400" dirty="0">
                <a:latin typeface="Times New Roman" panose="02020603050405020304" pitchFamily="18" charset="0"/>
              </a:rPr>
              <a:t>Device Control Table</a:t>
            </a:r>
            <a:r>
              <a:rPr lang="zh-CN" altLang="en-US" sz="2400" dirty="0">
                <a:latin typeface="Times New Roman" panose="02020603050405020304" pitchFamily="18" charset="0"/>
              </a:rPr>
              <a:t>）</a:t>
            </a:r>
          </a:p>
        </p:txBody>
      </p:sp>
      <p:sp>
        <p:nvSpPr>
          <p:cNvPr id="17" name="Text Box 8"/>
          <p:cNvSpPr txBox="1">
            <a:spLocks noChangeArrowheads="1"/>
          </p:cNvSpPr>
          <p:nvPr/>
        </p:nvSpPr>
        <p:spPr bwMode="auto">
          <a:xfrm>
            <a:off x="3043824" y="3968286"/>
            <a:ext cx="5830012" cy="833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spcBef>
                <a:spcPct val="0"/>
              </a:spcBef>
              <a:buClrTx/>
              <a:buSzTx/>
              <a:buNone/>
            </a:pPr>
            <a:r>
              <a:rPr lang="zh-CN" altLang="en-US" sz="2400" dirty="0">
                <a:latin typeface="Times New Roman" panose="02020603050405020304" pitchFamily="18" charset="0"/>
              </a:rPr>
              <a:t>控制器控制表</a:t>
            </a:r>
            <a:r>
              <a:rPr lang="en-US" altLang="zh-CN" sz="2400" dirty="0">
                <a:latin typeface="Times New Roman" panose="02020603050405020304" pitchFamily="18" charset="0"/>
              </a:rPr>
              <a:t>COCT</a:t>
            </a:r>
            <a:r>
              <a:rPr lang="zh-CN" altLang="en-US" sz="2400" dirty="0">
                <a:latin typeface="Times New Roman" panose="02020603050405020304" pitchFamily="18" charset="0"/>
              </a:rPr>
              <a:t>（</a:t>
            </a:r>
            <a:r>
              <a:rPr lang="en-US" altLang="zh-CN" sz="2400" dirty="0">
                <a:latin typeface="Times New Roman" panose="02020603050405020304" pitchFamily="18" charset="0"/>
              </a:rPr>
              <a:t>Controller  Control  Table</a:t>
            </a:r>
            <a:r>
              <a:rPr lang="zh-CN" altLang="en-US" sz="2400" dirty="0">
                <a:latin typeface="Times New Roman" panose="02020603050405020304" pitchFamily="18" charset="0"/>
              </a:rPr>
              <a:t>）</a:t>
            </a:r>
          </a:p>
        </p:txBody>
      </p:sp>
      <p:sp>
        <p:nvSpPr>
          <p:cNvPr id="18" name="Text Box 8"/>
          <p:cNvSpPr txBox="1">
            <a:spLocks noChangeArrowheads="1"/>
          </p:cNvSpPr>
          <p:nvPr/>
        </p:nvSpPr>
        <p:spPr bwMode="auto">
          <a:xfrm>
            <a:off x="3109058" y="5134827"/>
            <a:ext cx="5569528" cy="833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spcBef>
                <a:spcPct val="0"/>
              </a:spcBef>
              <a:buClrTx/>
              <a:buSzTx/>
              <a:buNone/>
            </a:pPr>
            <a:r>
              <a:rPr lang="zh-CN" altLang="en-US" sz="2400" dirty="0">
                <a:latin typeface="Times New Roman" panose="02020603050405020304" pitchFamily="18" charset="0"/>
              </a:rPr>
              <a:t>通道控制表</a:t>
            </a:r>
            <a:r>
              <a:rPr lang="en-US" altLang="zh-CN" sz="2400" dirty="0">
                <a:latin typeface="Times New Roman" panose="02020603050405020304" pitchFamily="18" charset="0"/>
              </a:rPr>
              <a:t>CHCT</a:t>
            </a:r>
            <a:r>
              <a:rPr lang="zh-CN" altLang="en-US" sz="2400" dirty="0">
                <a:latin typeface="Times New Roman" panose="02020603050405020304" pitchFamily="18" charset="0"/>
              </a:rPr>
              <a:t>（</a:t>
            </a:r>
            <a:r>
              <a:rPr lang="en-US" altLang="zh-CN" sz="2400" dirty="0">
                <a:latin typeface="Times New Roman" panose="02020603050405020304" pitchFamily="18" charset="0"/>
              </a:rPr>
              <a:t>Channel  Control  Table</a:t>
            </a:r>
            <a:r>
              <a:rPr lang="zh-CN" altLang="en-US" sz="2400" dirty="0">
                <a:latin typeface="Times New Roman" panose="02020603050405020304" pitchFamily="18" charset="0"/>
              </a:rPr>
              <a:t>）</a:t>
            </a:r>
          </a:p>
        </p:txBody>
      </p:sp>
    </p:spTree>
    <p:extLst>
      <p:ext uri="{BB962C8B-B14F-4D97-AF65-F5344CB8AC3E}">
        <p14:creationId xmlns:p14="http://schemas.microsoft.com/office/powerpoint/2010/main" val="28976508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ppt_x</p:attrName>
                                        </p:attrNameLst>
                                      </p:cBhvr>
                                      <p:tavLst>
                                        <p:tav tm="0">
                                          <p:val>
                                            <p:strVal val="#ppt_x"/>
                                          </p:val>
                                        </p:tav>
                                        <p:tav tm="100000">
                                          <p:val>
                                            <p:strVal val="#ppt_x"/>
                                          </p:val>
                                        </p:tav>
                                      </p:tavLst>
                                    </p:anim>
                                    <p:anim calcmode="lin" valueType="num">
                                      <p:cBhvr>
                                        <p:cTn id="29" dur="1000" fill="hold"/>
                                        <p:tgtEl>
                                          <p:spTgt spid="1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1000"/>
                                        <p:tgtEl>
                                          <p:spTgt spid="15"/>
                                        </p:tgtEl>
                                      </p:cBhvr>
                                    </p:animEffect>
                                    <p:anim calcmode="lin" valueType="num">
                                      <p:cBhvr>
                                        <p:cTn id="33" dur="1000" fill="hold"/>
                                        <p:tgtEl>
                                          <p:spTgt spid="15"/>
                                        </p:tgtEl>
                                        <p:attrNameLst>
                                          <p:attrName>ppt_x</p:attrName>
                                        </p:attrNameLst>
                                      </p:cBhvr>
                                      <p:tavLst>
                                        <p:tav tm="0">
                                          <p:val>
                                            <p:strVal val="#ppt_x"/>
                                          </p:val>
                                        </p:tav>
                                        <p:tav tm="100000">
                                          <p:val>
                                            <p:strVal val="#ppt_x"/>
                                          </p:val>
                                        </p:tav>
                                      </p:tavLst>
                                    </p:anim>
                                    <p:anim calcmode="lin" valueType="num">
                                      <p:cBhvr>
                                        <p:cTn id="34" dur="1000" fill="hold"/>
                                        <p:tgtEl>
                                          <p:spTgt spid="15"/>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1000"/>
                                        <p:tgtEl>
                                          <p:spTgt spid="17"/>
                                        </p:tgtEl>
                                      </p:cBhvr>
                                    </p:animEffect>
                                    <p:anim calcmode="lin" valueType="num">
                                      <p:cBhvr>
                                        <p:cTn id="38" dur="1000" fill="hold"/>
                                        <p:tgtEl>
                                          <p:spTgt spid="17"/>
                                        </p:tgtEl>
                                        <p:attrNameLst>
                                          <p:attrName>ppt_x</p:attrName>
                                        </p:attrNameLst>
                                      </p:cBhvr>
                                      <p:tavLst>
                                        <p:tav tm="0">
                                          <p:val>
                                            <p:strVal val="#ppt_x"/>
                                          </p:val>
                                        </p:tav>
                                        <p:tav tm="100000">
                                          <p:val>
                                            <p:strVal val="#ppt_x"/>
                                          </p:val>
                                        </p:tav>
                                      </p:tavLst>
                                    </p:anim>
                                    <p:anim calcmode="lin" valueType="num">
                                      <p:cBhvr>
                                        <p:cTn id="39" dur="1000" fill="hold"/>
                                        <p:tgtEl>
                                          <p:spTgt spid="17"/>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1000"/>
                                        <p:tgtEl>
                                          <p:spTgt spid="18"/>
                                        </p:tgtEl>
                                      </p:cBhvr>
                                    </p:animEffect>
                                    <p:anim calcmode="lin" valueType="num">
                                      <p:cBhvr>
                                        <p:cTn id="43" dur="1000" fill="hold"/>
                                        <p:tgtEl>
                                          <p:spTgt spid="18"/>
                                        </p:tgtEl>
                                        <p:attrNameLst>
                                          <p:attrName>ppt_x</p:attrName>
                                        </p:attrNameLst>
                                      </p:cBhvr>
                                      <p:tavLst>
                                        <p:tav tm="0">
                                          <p:val>
                                            <p:strVal val="#ppt_x"/>
                                          </p:val>
                                        </p:tav>
                                        <p:tav tm="100000">
                                          <p:val>
                                            <p:strVal val="#ppt_x"/>
                                          </p:val>
                                        </p:tav>
                                      </p:tavLst>
                                    </p:anim>
                                    <p:anim calcmode="lin" valueType="num">
                                      <p:cBhvr>
                                        <p:cTn id="44"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p:bldP spid="11" grpId="0" animBg="1"/>
      <p:bldP spid="13" grpId="0"/>
      <p:bldP spid="15" grpId="0"/>
      <p:bldP spid="17" grpId="0"/>
      <p:bldP spid="1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38362" y="326598"/>
            <a:ext cx="6776938"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4.5.1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设备</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信息描述</a:t>
            </a: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4</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3" name="Text Box 8"/>
          <p:cNvSpPr txBox="1">
            <a:spLocks noChangeArrowheads="1"/>
          </p:cNvSpPr>
          <p:nvPr/>
        </p:nvSpPr>
        <p:spPr bwMode="auto">
          <a:xfrm>
            <a:off x="1849191" y="1114862"/>
            <a:ext cx="6756268" cy="2310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spcBef>
                <a:spcPct val="0"/>
              </a:spcBef>
              <a:buClrTx/>
              <a:buSzTx/>
              <a:buNone/>
            </a:pPr>
            <a:r>
              <a:rPr lang="zh-CN" altLang="en-US" sz="2400" dirty="0">
                <a:latin typeface="Times New Roman" panose="02020603050405020304" pitchFamily="18" charset="0"/>
              </a:rPr>
              <a:t>系统设备表记录系统中</a:t>
            </a:r>
            <a:r>
              <a:rPr lang="zh-CN" altLang="en-US" sz="2400" dirty="0">
                <a:solidFill>
                  <a:srgbClr val="FF0000"/>
                </a:solidFill>
                <a:latin typeface="Times New Roman" panose="02020603050405020304" pitchFamily="18" charset="0"/>
              </a:rPr>
              <a:t>所有设备资源的状态</a:t>
            </a:r>
            <a:r>
              <a:rPr lang="zh-CN" altLang="en-US" sz="2400" dirty="0">
                <a:latin typeface="Times New Roman" panose="02020603050405020304" pitchFamily="18" charset="0"/>
              </a:rPr>
              <a:t>。在整个系统中设置惟一的系统设备表</a:t>
            </a:r>
            <a:r>
              <a:rPr lang="en-US" altLang="zh-CN" sz="2400" dirty="0">
                <a:latin typeface="Times New Roman" panose="02020603050405020304" pitchFamily="18" charset="0"/>
              </a:rPr>
              <a:t>SDT</a:t>
            </a:r>
            <a:r>
              <a:rPr lang="zh-CN" altLang="en-US" sz="2400" dirty="0">
                <a:latin typeface="Times New Roman" panose="02020603050405020304" pitchFamily="18" charset="0"/>
              </a:rPr>
              <a:t>，是</a:t>
            </a:r>
            <a:r>
              <a:rPr lang="zh-CN" altLang="en-US" sz="2400" dirty="0">
                <a:solidFill>
                  <a:srgbClr val="FF0000"/>
                </a:solidFill>
                <a:latin typeface="Times New Roman" panose="02020603050405020304" pitchFamily="18" charset="0"/>
              </a:rPr>
              <a:t>系统范围的数据结构</a:t>
            </a:r>
            <a:r>
              <a:rPr lang="zh-CN" altLang="en-US" sz="2400" dirty="0">
                <a:latin typeface="Times New Roman" panose="02020603050405020304" pitchFamily="18" charset="0"/>
              </a:rPr>
              <a:t>，记录了系统中全部设备情况，并为每个设备设置了一个表项，如图</a:t>
            </a:r>
            <a:r>
              <a:rPr lang="en-US" altLang="zh-CN" sz="2400" dirty="0">
                <a:latin typeface="Times New Roman" panose="02020603050405020304" pitchFamily="18" charset="0"/>
              </a:rPr>
              <a:t>4.15</a:t>
            </a:r>
            <a:r>
              <a:rPr lang="zh-CN" altLang="en-US" sz="2400" dirty="0">
                <a:latin typeface="Times New Roman" panose="02020603050405020304" pitchFamily="18" charset="0"/>
              </a:rPr>
              <a:t>所示。</a:t>
            </a:r>
            <a:r>
              <a:rPr lang="en-US" altLang="zh-CN" sz="2400" dirty="0">
                <a:latin typeface="Times New Roman" panose="02020603050405020304" pitchFamily="18" charset="0"/>
              </a:rPr>
              <a:t>SDT</a:t>
            </a:r>
            <a:r>
              <a:rPr lang="zh-CN" altLang="en-US" sz="2400" dirty="0">
                <a:latin typeface="Times New Roman" panose="02020603050405020304" pitchFamily="18" charset="0"/>
              </a:rPr>
              <a:t>的每个表项主要包括：设备类型、设备标识符、指向</a:t>
            </a:r>
            <a:r>
              <a:rPr lang="en-US" altLang="zh-CN" sz="2400" dirty="0">
                <a:latin typeface="Times New Roman" panose="02020603050405020304" pitchFamily="18" charset="0"/>
              </a:rPr>
              <a:t>DCT</a:t>
            </a:r>
            <a:r>
              <a:rPr lang="zh-CN" altLang="en-US" sz="2400" dirty="0">
                <a:latin typeface="Times New Roman" panose="02020603050405020304" pitchFamily="18" charset="0"/>
              </a:rPr>
              <a:t>的指针以及驱动程序入口。</a:t>
            </a:r>
          </a:p>
        </p:txBody>
      </p:sp>
      <p:sp>
        <p:nvSpPr>
          <p:cNvPr id="14" name="文本框 13"/>
          <p:cNvSpPr txBox="1"/>
          <p:nvPr/>
        </p:nvSpPr>
        <p:spPr>
          <a:xfrm>
            <a:off x="450620" y="1786375"/>
            <a:ext cx="615553" cy="4229100"/>
          </a:xfrm>
          <a:prstGeom prst="rect">
            <a:avLst/>
          </a:prstGeom>
          <a:noFill/>
        </p:spPr>
        <p:txBody>
          <a:bodyPr vert="eaVert" wrap="square" rtlCol="0">
            <a:spAutoFit/>
          </a:bodyPr>
          <a:lstStyle/>
          <a:p>
            <a:r>
              <a:rPr lang="zh-CN" altLang="en-US" sz="2800" b="1" dirty="0">
                <a:solidFill>
                  <a:srgbClr val="FF0000"/>
                </a:solidFill>
                <a:latin typeface="Tahoma" panose="020B0604030504040204" pitchFamily="34" charset="0"/>
                <a:ea typeface="宋体" panose="02010600030101010101" pitchFamily="2" charset="-122"/>
              </a:rPr>
              <a:t>系统设备表</a:t>
            </a:r>
            <a:r>
              <a:rPr lang="en-US" altLang="zh-CN" sz="2800" b="1" dirty="0">
                <a:solidFill>
                  <a:srgbClr val="FF0000"/>
                </a:solidFill>
                <a:latin typeface="Tahoma" panose="020B0604030504040204" pitchFamily="34" charset="0"/>
                <a:ea typeface="宋体" panose="02010600030101010101" pitchFamily="2" charset="-122"/>
              </a:rPr>
              <a:t>SDT</a:t>
            </a:r>
          </a:p>
        </p:txBody>
      </p:sp>
      <p:sp>
        <p:nvSpPr>
          <p:cNvPr id="19" name="矩形 9"/>
          <p:cNvSpPr>
            <a:spLocks noChangeArrowheads="1"/>
          </p:cNvSpPr>
          <p:nvPr/>
        </p:nvSpPr>
        <p:spPr bwMode="auto">
          <a:xfrm>
            <a:off x="3305225" y="5409334"/>
            <a:ext cx="28432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000" b="0"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图</a:t>
            </a:r>
            <a:r>
              <a:rPr kumimoji="1" lang="en-US" altLang="zh-CN" sz="2000" b="0"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4.15 </a:t>
            </a:r>
            <a:r>
              <a:rPr kumimoji="1" lang="zh-CN" altLang="en-US" sz="2000" b="0"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系统设备表</a:t>
            </a:r>
          </a:p>
        </p:txBody>
      </p:sp>
      <p:graphicFrame>
        <p:nvGraphicFramePr>
          <p:cNvPr id="20" name="Object 3"/>
          <p:cNvGraphicFramePr>
            <a:graphicFrameLocks noChangeAspect="1"/>
          </p:cNvGraphicFramePr>
          <p:nvPr>
            <p:extLst>
              <p:ext uri="{D42A27DB-BD31-4B8C-83A1-F6EECF244321}">
                <p14:modId xmlns:p14="http://schemas.microsoft.com/office/powerpoint/2010/main" val="356676731"/>
              </p:ext>
            </p:extLst>
          </p:nvPr>
        </p:nvGraphicFramePr>
        <p:xfrm>
          <a:off x="2457450" y="3532909"/>
          <a:ext cx="4286250" cy="1876425"/>
        </p:xfrm>
        <a:graphic>
          <a:graphicData uri="http://schemas.openxmlformats.org/presentationml/2006/ole">
            <mc:AlternateContent xmlns:mc="http://schemas.openxmlformats.org/markup-compatibility/2006">
              <mc:Choice xmlns:v="urn:schemas-microsoft-com:vml" Requires="v">
                <p:oleObj spid="_x0000_s14373" name="Visio" r:id="rId3" imgW="2062886" imgH="910917" progId="Visio.Drawing.11">
                  <p:embed/>
                </p:oleObj>
              </mc:Choice>
              <mc:Fallback>
                <p:oleObj name="Visio" r:id="rId3" imgW="2062886" imgH="910917"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57450" y="3532909"/>
                        <a:ext cx="4286250" cy="1876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641672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1000"/>
                                        <p:tgtEl>
                                          <p:spTgt spid="14"/>
                                        </p:tgtEl>
                                      </p:cBhvr>
                                    </p:animEffect>
                                    <p:anim calcmode="lin" valueType="num">
                                      <p:cBhvr>
                                        <p:cTn id="16" dur="1000" fill="hold"/>
                                        <p:tgtEl>
                                          <p:spTgt spid="14"/>
                                        </p:tgtEl>
                                        <p:attrNameLst>
                                          <p:attrName>ppt_x</p:attrName>
                                        </p:attrNameLst>
                                      </p:cBhvr>
                                      <p:tavLst>
                                        <p:tav tm="0">
                                          <p:val>
                                            <p:strVal val="#ppt_x"/>
                                          </p:val>
                                        </p:tav>
                                        <p:tav tm="100000">
                                          <p:val>
                                            <p:strVal val="#ppt_x"/>
                                          </p:val>
                                        </p:tav>
                                      </p:tavLst>
                                    </p:anim>
                                    <p:anim calcmode="lin" valueType="num">
                                      <p:cBhvr>
                                        <p:cTn id="17"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ppt_x"/>
                                          </p:val>
                                        </p:tav>
                                        <p:tav tm="100000">
                                          <p:val>
                                            <p:strVal val="#ppt_x"/>
                                          </p:val>
                                        </p:tav>
                                      </p:tavLst>
                                    </p:anim>
                                    <p:anim calcmode="lin" valueType="num">
                                      <p:cBhvr additive="base">
                                        <p:cTn id="2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500" fill="hold"/>
                                        <p:tgtEl>
                                          <p:spTgt spid="20"/>
                                        </p:tgtEl>
                                        <p:attrNameLst>
                                          <p:attrName>ppt_x</p:attrName>
                                        </p:attrNameLst>
                                      </p:cBhvr>
                                      <p:tavLst>
                                        <p:tav tm="0">
                                          <p:val>
                                            <p:strVal val="#ppt_x"/>
                                          </p:val>
                                        </p:tav>
                                        <p:tav tm="100000">
                                          <p:val>
                                            <p:strVal val="#ppt_x"/>
                                          </p:val>
                                        </p:tav>
                                      </p:tavLst>
                                    </p:anim>
                                    <p:anim calcmode="lin" valueType="num">
                                      <p:cBhvr additive="base">
                                        <p:cTn id="29" dur="500" fill="hold"/>
                                        <p:tgtEl>
                                          <p:spTgt spid="20"/>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anim calcmode="lin" valueType="num">
                                      <p:cBhvr additive="base">
                                        <p:cTn id="32" dur="500" fill="hold"/>
                                        <p:tgtEl>
                                          <p:spTgt spid="19"/>
                                        </p:tgtEl>
                                        <p:attrNameLst>
                                          <p:attrName>ppt_x</p:attrName>
                                        </p:attrNameLst>
                                      </p:cBhvr>
                                      <p:tavLst>
                                        <p:tav tm="0">
                                          <p:val>
                                            <p:strVal val="#ppt_x"/>
                                          </p:val>
                                        </p:tav>
                                        <p:tav tm="100000">
                                          <p:val>
                                            <p:strVal val="#ppt_x"/>
                                          </p:val>
                                        </p:tav>
                                      </p:tavLst>
                                    </p:anim>
                                    <p:anim calcmode="lin" valueType="num">
                                      <p:cBhvr additive="base">
                                        <p:cTn id="33"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p:bldP spid="14" grpId="0"/>
      <p:bldP spid="1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38362" y="326598"/>
            <a:ext cx="6776938"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4.5.1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设备</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信息描述</a:t>
            </a: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4</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3" name="Text Box 8"/>
          <p:cNvSpPr txBox="1">
            <a:spLocks noChangeArrowheads="1"/>
          </p:cNvSpPr>
          <p:nvPr/>
        </p:nvSpPr>
        <p:spPr bwMode="auto">
          <a:xfrm>
            <a:off x="1849191" y="1114862"/>
            <a:ext cx="6756268" cy="2310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spcBef>
                <a:spcPct val="0"/>
              </a:spcBef>
              <a:buClrTx/>
              <a:buSzTx/>
              <a:buNone/>
            </a:pPr>
            <a:r>
              <a:rPr lang="zh-CN" altLang="en-US" sz="2400" dirty="0">
                <a:latin typeface="Times New Roman" panose="02020603050405020304" pitchFamily="18" charset="0"/>
              </a:rPr>
              <a:t>对系统范围内的任何</a:t>
            </a:r>
            <a:r>
              <a:rPr lang="zh-CN" altLang="en-US" sz="2400" dirty="0">
                <a:solidFill>
                  <a:srgbClr val="FF0000"/>
                </a:solidFill>
                <a:latin typeface="Times New Roman" panose="02020603050405020304" pitchFamily="18" charset="0"/>
              </a:rPr>
              <a:t>一台设备</a:t>
            </a:r>
            <a:r>
              <a:rPr lang="zh-CN" altLang="en-US" sz="2400" dirty="0">
                <a:latin typeface="Times New Roman" panose="02020603050405020304" pitchFamily="18" charset="0"/>
              </a:rPr>
              <a:t>，操作系统都配置了</a:t>
            </a:r>
            <a:r>
              <a:rPr lang="zh-CN" altLang="en-US" sz="2400" dirty="0">
                <a:solidFill>
                  <a:srgbClr val="FF0000"/>
                </a:solidFill>
                <a:latin typeface="Times New Roman" panose="02020603050405020304" pitchFamily="18" charset="0"/>
              </a:rPr>
              <a:t>一张设备控制表</a:t>
            </a:r>
            <a:r>
              <a:rPr lang="en-US" altLang="zh-CN" sz="2400" dirty="0">
                <a:solidFill>
                  <a:srgbClr val="FF0000"/>
                </a:solidFill>
                <a:latin typeface="Times New Roman" panose="02020603050405020304" pitchFamily="18" charset="0"/>
              </a:rPr>
              <a:t>DCT</a:t>
            </a:r>
            <a:r>
              <a:rPr lang="zh-CN" altLang="en-US" sz="2400" dirty="0">
                <a:latin typeface="Times New Roman" panose="02020603050405020304" pitchFamily="18" charset="0"/>
              </a:rPr>
              <a:t>，用来记录设备的特性、设备和</a:t>
            </a:r>
            <a:r>
              <a:rPr lang="en-US" altLang="zh-CN" sz="2400" dirty="0">
                <a:latin typeface="Times New Roman" panose="02020603050405020304" pitchFamily="18" charset="0"/>
              </a:rPr>
              <a:t>I/O</a:t>
            </a:r>
            <a:r>
              <a:rPr lang="zh-CN" altLang="en-US" sz="2400" dirty="0">
                <a:latin typeface="Times New Roman" panose="02020603050405020304" pitchFamily="18" charset="0"/>
              </a:rPr>
              <a:t>控制器的连接情况以及设备的</a:t>
            </a:r>
            <a:r>
              <a:rPr lang="zh-CN" altLang="en-US" sz="2400" dirty="0">
                <a:solidFill>
                  <a:srgbClr val="FF0000"/>
                </a:solidFill>
                <a:latin typeface="Times New Roman" panose="02020603050405020304" pitchFamily="18" charset="0"/>
              </a:rPr>
              <a:t>分配和使用情况</a:t>
            </a:r>
            <a:r>
              <a:rPr lang="zh-CN" altLang="en-US" sz="2400" dirty="0">
                <a:latin typeface="Times New Roman" panose="02020603050405020304" pitchFamily="18" charset="0"/>
              </a:rPr>
              <a:t>，如图</a:t>
            </a:r>
            <a:r>
              <a:rPr lang="en-US" altLang="zh-CN" sz="2400" dirty="0">
                <a:latin typeface="Times New Roman" panose="02020603050405020304" pitchFamily="18" charset="0"/>
              </a:rPr>
              <a:t>4.16</a:t>
            </a:r>
            <a:r>
              <a:rPr lang="zh-CN" altLang="en-US" sz="2400" dirty="0">
                <a:latin typeface="Times New Roman" panose="02020603050405020304" pitchFamily="18" charset="0"/>
              </a:rPr>
              <a:t>所示。</a:t>
            </a:r>
            <a:r>
              <a:rPr lang="en-US" altLang="zh-CN" sz="2400" dirty="0">
                <a:latin typeface="Times New Roman" panose="02020603050405020304" pitchFamily="18" charset="0"/>
              </a:rPr>
              <a:t>DCT</a:t>
            </a:r>
            <a:r>
              <a:rPr lang="zh-CN" altLang="en-US" sz="2400" dirty="0">
                <a:latin typeface="Times New Roman" panose="02020603050405020304" pitchFamily="18" charset="0"/>
              </a:rPr>
              <a:t>在系统生成时或在该设备和系统连接时创建，但表中的内容则可根据系统执行情况动态修改。</a:t>
            </a:r>
          </a:p>
        </p:txBody>
      </p:sp>
      <p:sp>
        <p:nvSpPr>
          <p:cNvPr id="14" name="文本框 13"/>
          <p:cNvSpPr txBox="1"/>
          <p:nvPr/>
        </p:nvSpPr>
        <p:spPr>
          <a:xfrm>
            <a:off x="450620" y="1786375"/>
            <a:ext cx="615553" cy="4229100"/>
          </a:xfrm>
          <a:prstGeom prst="rect">
            <a:avLst/>
          </a:prstGeom>
          <a:noFill/>
        </p:spPr>
        <p:txBody>
          <a:bodyPr vert="eaVert" wrap="square" rtlCol="0">
            <a:spAutoFit/>
          </a:bodyPr>
          <a:lstStyle/>
          <a:p>
            <a:r>
              <a:rPr lang="zh-CN" altLang="en-US" sz="2800" b="1" dirty="0">
                <a:solidFill>
                  <a:srgbClr val="FF0000"/>
                </a:solidFill>
                <a:latin typeface="Tahoma" panose="020B0604030504040204" pitchFamily="34" charset="0"/>
                <a:ea typeface="宋体" panose="02010600030101010101" pitchFamily="2" charset="-122"/>
              </a:rPr>
              <a:t>设备控制表</a:t>
            </a:r>
            <a:r>
              <a:rPr lang="en-US" altLang="zh-CN" sz="2800" b="1" dirty="0">
                <a:solidFill>
                  <a:srgbClr val="FF0000"/>
                </a:solidFill>
                <a:latin typeface="Tahoma" panose="020B0604030504040204" pitchFamily="34" charset="0"/>
                <a:ea typeface="宋体" panose="02010600030101010101" pitchFamily="2" charset="-122"/>
              </a:rPr>
              <a:t>DCT</a:t>
            </a:r>
          </a:p>
        </p:txBody>
      </p:sp>
      <p:sp>
        <p:nvSpPr>
          <p:cNvPr id="11" name="矩形 9"/>
          <p:cNvSpPr>
            <a:spLocks noChangeArrowheads="1"/>
          </p:cNvSpPr>
          <p:nvPr/>
        </p:nvSpPr>
        <p:spPr bwMode="auto">
          <a:xfrm>
            <a:off x="3316000" y="5648759"/>
            <a:ext cx="28432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000" b="0"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图</a:t>
            </a:r>
            <a:r>
              <a:rPr kumimoji="1" lang="en-US" altLang="zh-CN" sz="2000" b="0"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4.16 </a:t>
            </a:r>
            <a:r>
              <a:rPr kumimoji="1" lang="zh-CN" altLang="en-US" sz="2000" b="0"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设备控制表</a:t>
            </a:r>
          </a:p>
        </p:txBody>
      </p:sp>
      <p:graphicFrame>
        <p:nvGraphicFramePr>
          <p:cNvPr id="12" name="Object 4"/>
          <p:cNvGraphicFramePr>
            <a:graphicFrameLocks noChangeAspect="1"/>
          </p:cNvGraphicFramePr>
          <p:nvPr>
            <p:extLst>
              <p:ext uri="{D42A27DB-BD31-4B8C-83A1-F6EECF244321}">
                <p14:modId xmlns:p14="http://schemas.microsoft.com/office/powerpoint/2010/main" val="2137321666"/>
              </p:ext>
            </p:extLst>
          </p:nvPr>
        </p:nvGraphicFramePr>
        <p:xfrm>
          <a:off x="2244437" y="3577071"/>
          <a:ext cx="5051425" cy="2000250"/>
        </p:xfrm>
        <a:graphic>
          <a:graphicData uri="http://schemas.openxmlformats.org/presentationml/2006/ole">
            <mc:AlternateContent xmlns:mc="http://schemas.openxmlformats.org/markup-compatibility/2006">
              <mc:Choice xmlns:v="urn:schemas-microsoft-com:vml" Requires="v">
                <p:oleObj spid="_x0000_s15397" name="Visio" r:id="rId3" imgW="3233160" imgH="1217160" progId="Visio.Drawing.11">
                  <p:embed/>
                </p:oleObj>
              </mc:Choice>
              <mc:Fallback>
                <p:oleObj name="Visio" r:id="rId3" imgW="3233160" imgH="121716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4437" y="3577071"/>
                        <a:ext cx="5051425" cy="2000250"/>
                      </a:xfrm>
                      <a:prstGeom prst="rect">
                        <a:avLst/>
                      </a:prstGeom>
                      <a:noFill/>
                      <a:extLst>
                        <a:ext uri="{909E8E84-426E-40DD-AFC4-6F175D3DCCD1}">
                          <a14:hiddenFill xmlns:a14="http://schemas.microsoft.com/office/drawing/2010/main">
                            <a:solidFill>
                              <a:srgbClr val="00CC99"/>
                            </a:solidFill>
                          </a14:hiddenFill>
                        </a:ext>
                      </a:extLst>
                    </p:spPr>
                  </p:pic>
                </p:oleObj>
              </mc:Fallback>
            </mc:AlternateContent>
          </a:graphicData>
        </a:graphic>
      </p:graphicFrame>
    </p:spTree>
    <p:extLst>
      <p:ext uri="{BB962C8B-B14F-4D97-AF65-F5344CB8AC3E}">
        <p14:creationId xmlns:p14="http://schemas.microsoft.com/office/powerpoint/2010/main" val="21204272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1000"/>
                                        <p:tgtEl>
                                          <p:spTgt spid="14"/>
                                        </p:tgtEl>
                                      </p:cBhvr>
                                    </p:animEffect>
                                    <p:anim calcmode="lin" valueType="num">
                                      <p:cBhvr>
                                        <p:cTn id="16" dur="1000" fill="hold"/>
                                        <p:tgtEl>
                                          <p:spTgt spid="14"/>
                                        </p:tgtEl>
                                        <p:attrNameLst>
                                          <p:attrName>ppt_x</p:attrName>
                                        </p:attrNameLst>
                                      </p:cBhvr>
                                      <p:tavLst>
                                        <p:tav tm="0">
                                          <p:val>
                                            <p:strVal val="#ppt_x"/>
                                          </p:val>
                                        </p:tav>
                                        <p:tav tm="100000">
                                          <p:val>
                                            <p:strVal val="#ppt_x"/>
                                          </p:val>
                                        </p:tav>
                                      </p:tavLst>
                                    </p:anim>
                                    <p:anim calcmode="lin" valueType="num">
                                      <p:cBhvr>
                                        <p:cTn id="17"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ppt_x"/>
                                          </p:val>
                                        </p:tav>
                                        <p:tav tm="100000">
                                          <p:val>
                                            <p:strVal val="#ppt_x"/>
                                          </p:val>
                                        </p:tav>
                                      </p:tavLst>
                                    </p:anim>
                                    <p:anim calcmode="lin" valueType="num">
                                      <p:cBhvr additive="base">
                                        <p:cTn id="2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500" fill="hold"/>
                                        <p:tgtEl>
                                          <p:spTgt spid="12"/>
                                        </p:tgtEl>
                                        <p:attrNameLst>
                                          <p:attrName>ppt_x</p:attrName>
                                        </p:attrNameLst>
                                      </p:cBhvr>
                                      <p:tavLst>
                                        <p:tav tm="0">
                                          <p:val>
                                            <p:strVal val="#ppt_x"/>
                                          </p:val>
                                        </p:tav>
                                        <p:tav tm="100000">
                                          <p:val>
                                            <p:strVal val="#ppt_x"/>
                                          </p:val>
                                        </p:tav>
                                      </p:tavLst>
                                    </p:anim>
                                    <p:anim calcmode="lin" valueType="num">
                                      <p:cBhvr additive="base">
                                        <p:cTn id="29" dur="500" fill="hold"/>
                                        <p:tgtEl>
                                          <p:spTgt spid="12"/>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additive="base">
                                        <p:cTn id="32" dur="500" fill="hold"/>
                                        <p:tgtEl>
                                          <p:spTgt spid="11"/>
                                        </p:tgtEl>
                                        <p:attrNameLst>
                                          <p:attrName>ppt_x</p:attrName>
                                        </p:attrNameLst>
                                      </p:cBhvr>
                                      <p:tavLst>
                                        <p:tav tm="0">
                                          <p:val>
                                            <p:strVal val="#ppt_x"/>
                                          </p:val>
                                        </p:tav>
                                        <p:tav tm="100000">
                                          <p:val>
                                            <p:strVal val="#ppt_x"/>
                                          </p:val>
                                        </p:tav>
                                      </p:tavLst>
                                    </p:anim>
                                    <p:anim calcmode="lin" valueType="num">
                                      <p:cBhvr additive="base">
                                        <p:cTn id="3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p:bldP spid="14" grpId="0"/>
      <p:bldP spid="1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38362" y="326598"/>
            <a:ext cx="6776938"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4.5.1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设备</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信息描述</a:t>
            </a: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4</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3" name="Text Box 8"/>
          <p:cNvSpPr txBox="1">
            <a:spLocks noChangeArrowheads="1"/>
          </p:cNvSpPr>
          <p:nvPr/>
        </p:nvSpPr>
        <p:spPr bwMode="auto">
          <a:xfrm>
            <a:off x="1849191" y="1114862"/>
            <a:ext cx="6756268" cy="833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spcBef>
                <a:spcPct val="0"/>
              </a:spcBef>
              <a:buClrTx/>
              <a:buSzTx/>
              <a:buNone/>
            </a:pPr>
            <a:r>
              <a:rPr lang="zh-CN" altLang="en-US" sz="2400" dirty="0">
                <a:latin typeface="Times New Roman" panose="02020603050405020304" pitchFamily="18" charset="0"/>
              </a:rPr>
              <a:t>系统为</a:t>
            </a:r>
            <a:r>
              <a:rPr lang="zh-CN" altLang="en-US" sz="2400" dirty="0">
                <a:solidFill>
                  <a:srgbClr val="FF0000"/>
                </a:solidFill>
                <a:latin typeface="Times New Roman" panose="02020603050405020304" pitchFamily="18" charset="0"/>
              </a:rPr>
              <a:t>每个控制器都设置了一个</a:t>
            </a:r>
            <a:r>
              <a:rPr lang="en-US" altLang="zh-CN" sz="2400" dirty="0">
                <a:solidFill>
                  <a:srgbClr val="FF0000"/>
                </a:solidFill>
                <a:latin typeface="Times New Roman" panose="02020603050405020304" pitchFamily="18" charset="0"/>
              </a:rPr>
              <a:t>COCT</a:t>
            </a:r>
            <a:r>
              <a:rPr lang="zh-CN" altLang="en-US" sz="2400" dirty="0">
                <a:latin typeface="Times New Roman" panose="02020603050405020304" pitchFamily="18" charset="0"/>
              </a:rPr>
              <a:t>，用它来反映</a:t>
            </a:r>
            <a:r>
              <a:rPr lang="en-US" altLang="zh-CN" sz="2400" dirty="0">
                <a:latin typeface="Times New Roman" panose="02020603050405020304" pitchFamily="18" charset="0"/>
              </a:rPr>
              <a:t>I/O</a:t>
            </a:r>
            <a:r>
              <a:rPr lang="zh-CN" altLang="en-US" sz="2400" dirty="0">
                <a:latin typeface="Times New Roman" panose="02020603050405020304" pitchFamily="18" charset="0"/>
              </a:rPr>
              <a:t>控制器的使用情况以及所连接的通道情况。</a:t>
            </a:r>
          </a:p>
        </p:txBody>
      </p:sp>
      <p:sp>
        <p:nvSpPr>
          <p:cNvPr id="14" name="文本框 13"/>
          <p:cNvSpPr txBox="1"/>
          <p:nvPr/>
        </p:nvSpPr>
        <p:spPr>
          <a:xfrm>
            <a:off x="450620" y="1786375"/>
            <a:ext cx="615553" cy="4229100"/>
          </a:xfrm>
          <a:prstGeom prst="rect">
            <a:avLst/>
          </a:prstGeom>
          <a:noFill/>
        </p:spPr>
        <p:txBody>
          <a:bodyPr vert="eaVert" wrap="square" rtlCol="0">
            <a:spAutoFit/>
          </a:bodyPr>
          <a:lstStyle/>
          <a:p>
            <a:r>
              <a:rPr lang="zh-CN" altLang="en-US" sz="2800" b="1" dirty="0">
                <a:solidFill>
                  <a:srgbClr val="FF0000"/>
                </a:solidFill>
                <a:latin typeface="Tahoma" panose="020B0604030504040204" pitchFamily="34" charset="0"/>
                <a:ea typeface="宋体" panose="02010600030101010101" pitchFamily="2" charset="-122"/>
              </a:rPr>
              <a:t>控制器控制表</a:t>
            </a:r>
            <a:r>
              <a:rPr lang="en-US" altLang="zh-CN" sz="2800" b="1" dirty="0">
                <a:solidFill>
                  <a:srgbClr val="FF0000"/>
                </a:solidFill>
                <a:latin typeface="Tahoma" panose="020B0604030504040204" pitchFamily="34" charset="0"/>
                <a:ea typeface="宋体" panose="02010600030101010101" pitchFamily="2" charset="-122"/>
              </a:rPr>
              <a:t>COCT</a:t>
            </a:r>
          </a:p>
        </p:txBody>
      </p:sp>
      <p:sp>
        <p:nvSpPr>
          <p:cNvPr id="15" name="Text Box 8"/>
          <p:cNvSpPr txBox="1">
            <a:spLocks noChangeArrowheads="1"/>
          </p:cNvSpPr>
          <p:nvPr/>
        </p:nvSpPr>
        <p:spPr bwMode="auto">
          <a:xfrm>
            <a:off x="1849191" y="2628471"/>
            <a:ext cx="6756268" cy="1571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spcBef>
                <a:spcPct val="0"/>
              </a:spcBef>
              <a:buClrTx/>
              <a:buSzTx/>
              <a:buNone/>
            </a:pPr>
            <a:r>
              <a:rPr lang="zh-CN" altLang="en-US" sz="2400" dirty="0">
                <a:latin typeface="Times New Roman" panose="02020603050405020304" pitchFamily="18" charset="0"/>
              </a:rPr>
              <a:t>主要包括：</a:t>
            </a:r>
            <a:r>
              <a:rPr lang="zh-CN" altLang="en-US" sz="2400" dirty="0">
                <a:solidFill>
                  <a:srgbClr val="FF0000"/>
                </a:solidFill>
                <a:latin typeface="Times New Roman" panose="02020603050405020304" pitchFamily="18" charset="0"/>
              </a:rPr>
              <a:t>控制器标识符、控制器的状态、与控制器相连接的通道表指针、控制器队列的队首指针、控制器队列的队尾指针</a:t>
            </a:r>
            <a:r>
              <a:rPr lang="zh-CN" altLang="en-US" sz="2400" dirty="0">
                <a:latin typeface="Times New Roman" panose="02020603050405020304" pitchFamily="18" charset="0"/>
              </a:rPr>
              <a:t>，各相应项意义与</a:t>
            </a:r>
            <a:r>
              <a:rPr lang="en-US" altLang="zh-CN" sz="2400" dirty="0">
                <a:latin typeface="Times New Roman" panose="02020603050405020304" pitchFamily="18" charset="0"/>
              </a:rPr>
              <a:t>DCT</a:t>
            </a:r>
            <a:r>
              <a:rPr lang="zh-CN" altLang="en-US" sz="2400" dirty="0">
                <a:latin typeface="Times New Roman" panose="02020603050405020304" pitchFamily="18" charset="0"/>
              </a:rPr>
              <a:t>类似</a:t>
            </a:r>
            <a:r>
              <a:rPr lang="zh-CN" altLang="en-US" sz="2400" dirty="0" smtClean="0">
                <a:latin typeface="Times New Roman" panose="02020603050405020304" pitchFamily="18" charset="0"/>
              </a:rPr>
              <a:t>。</a:t>
            </a:r>
            <a:endParaRPr lang="zh-CN" altLang="en-US" sz="2400" dirty="0">
              <a:latin typeface="Times New Roman" panose="02020603050405020304" pitchFamily="18" charset="0"/>
            </a:endParaRPr>
          </a:p>
        </p:txBody>
      </p:sp>
    </p:spTree>
    <p:extLst>
      <p:ext uri="{BB962C8B-B14F-4D97-AF65-F5344CB8AC3E}">
        <p14:creationId xmlns:p14="http://schemas.microsoft.com/office/powerpoint/2010/main" val="27399487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1000"/>
                                        <p:tgtEl>
                                          <p:spTgt spid="14"/>
                                        </p:tgtEl>
                                      </p:cBhvr>
                                    </p:animEffect>
                                    <p:anim calcmode="lin" valueType="num">
                                      <p:cBhvr>
                                        <p:cTn id="16" dur="1000" fill="hold"/>
                                        <p:tgtEl>
                                          <p:spTgt spid="14"/>
                                        </p:tgtEl>
                                        <p:attrNameLst>
                                          <p:attrName>ppt_x</p:attrName>
                                        </p:attrNameLst>
                                      </p:cBhvr>
                                      <p:tavLst>
                                        <p:tav tm="0">
                                          <p:val>
                                            <p:strVal val="#ppt_x"/>
                                          </p:val>
                                        </p:tav>
                                        <p:tav tm="100000">
                                          <p:val>
                                            <p:strVal val="#ppt_x"/>
                                          </p:val>
                                        </p:tav>
                                      </p:tavLst>
                                    </p:anim>
                                    <p:anim calcmode="lin" valueType="num">
                                      <p:cBhvr>
                                        <p:cTn id="17"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ppt_x"/>
                                          </p:val>
                                        </p:tav>
                                        <p:tav tm="100000">
                                          <p:val>
                                            <p:strVal val="#ppt_x"/>
                                          </p:val>
                                        </p:tav>
                                      </p:tavLst>
                                    </p:anim>
                                    <p:anim calcmode="lin" valueType="num">
                                      <p:cBhvr additive="base">
                                        <p:cTn id="2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additive="base">
                                        <p:cTn id="28" dur="500" fill="hold"/>
                                        <p:tgtEl>
                                          <p:spTgt spid="15"/>
                                        </p:tgtEl>
                                        <p:attrNameLst>
                                          <p:attrName>ppt_x</p:attrName>
                                        </p:attrNameLst>
                                      </p:cBhvr>
                                      <p:tavLst>
                                        <p:tav tm="0">
                                          <p:val>
                                            <p:strVal val="#ppt_x"/>
                                          </p:val>
                                        </p:tav>
                                        <p:tav tm="100000">
                                          <p:val>
                                            <p:strVal val="#ppt_x"/>
                                          </p:val>
                                        </p:tav>
                                      </p:tavLst>
                                    </p:anim>
                                    <p:anim calcmode="lin" valueType="num">
                                      <p:cBhvr additive="base">
                                        <p:cTn id="29"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p:bldP spid="14" grpId="0"/>
      <p:bldP spid="1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38362" y="326598"/>
            <a:ext cx="6776938"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4.5.1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设备</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信息描述</a:t>
            </a: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4</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3" name="Text Box 8"/>
          <p:cNvSpPr txBox="1">
            <a:spLocks noChangeArrowheads="1"/>
          </p:cNvSpPr>
          <p:nvPr/>
        </p:nvSpPr>
        <p:spPr bwMode="auto">
          <a:xfrm>
            <a:off x="1849191" y="1114862"/>
            <a:ext cx="6756268" cy="1202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spcBef>
                <a:spcPct val="0"/>
              </a:spcBef>
              <a:buClrTx/>
              <a:buSzTx/>
              <a:buNone/>
            </a:pPr>
            <a:r>
              <a:rPr lang="zh-CN" altLang="en-US" sz="2400" dirty="0">
                <a:latin typeface="Times New Roman" panose="02020603050405020304" pitchFamily="18" charset="0"/>
              </a:rPr>
              <a:t>在设置有通道的系统中，操作系统为每个通道都配有一张通道控制表，如图</a:t>
            </a:r>
            <a:r>
              <a:rPr lang="en-US" altLang="zh-CN" sz="2400" dirty="0">
                <a:latin typeface="Times New Roman" panose="02020603050405020304" pitchFamily="18" charset="0"/>
              </a:rPr>
              <a:t>4.18</a:t>
            </a:r>
            <a:r>
              <a:rPr lang="zh-CN" altLang="en-US" sz="2400" dirty="0">
                <a:latin typeface="Times New Roman" panose="02020603050405020304" pitchFamily="18" charset="0"/>
              </a:rPr>
              <a:t>所示，它与</a:t>
            </a:r>
            <a:r>
              <a:rPr lang="en-US" altLang="zh-CN" sz="2400" dirty="0">
                <a:latin typeface="Times New Roman" panose="02020603050405020304" pitchFamily="18" charset="0"/>
              </a:rPr>
              <a:t>COCT</a:t>
            </a:r>
            <a:r>
              <a:rPr lang="zh-CN" altLang="en-US" sz="2400" dirty="0" smtClean="0">
                <a:latin typeface="Times New Roman" panose="02020603050405020304" pitchFamily="18" charset="0"/>
              </a:rPr>
              <a:t>类似。</a:t>
            </a:r>
            <a:endParaRPr lang="zh-CN" altLang="en-US" sz="2400" dirty="0">
              <a:latin typeface="Times New Roman" panose="02020603050405020304" pitchFamily="18" charset="0"/>
            </a:endParaRPr>
          </a:p>
        </p:txBody>
      </p:sp>
      <p:sp>
        <p:nvSpPr>
          <p:cNvPr id="14" name="文本框 13"/>
          <p:cNvSpPr txBox="1"/>
          <p:nvPr/>
        </p:nvSpPr>
        <p:spPr>
          <a:xfrm>
            <a:off x="450620" y="1786375"/>
            <a:ext cx="615553" cy="4229100"/>
          </a:xfrm>
          <a:prstGeom prst="rect">
            <a:avLst/>
          </a:prstGeom>
          <a:noFill/>
        </p:spPr>
        <p:txBody>
          <a:bodyPr vert="eaVert" wrap="square" rtlCol="0">
            <a:spAutoFit/>
          </a:bodyPr>
          <a:lstStyle/>
          <a:p>
            <a:r>
              <a:rPr lang="zh-CN" altLang="en-US" sz="2800" b="1" dirty="0">
                <a:solidFill>
                  <a:srgbClr val="FF0000"/>
                </a:solidFill>
                <a:latin typeface="Tahoma" panose="020B0604030504040204" pitchFamily="34" charset="0"/>
                <a:ea typeface="宋体" panose="02010600030101010101" pitchFamily="2" charset="-122"/>
              </a:rPr>
              <a:t>通道控制表</a:t>
            </a:r>
            <a:r>
              <a:rPr lang="en-US" altLang="zh-CN" sz="2800" b="1" dirty="0">
                <a:solidFill>
                  <a:srgbClr val="FF0000"/>
                </a:solidFill>
                <a:latin typeface="Tahoma" panose="020B0604030504040204" pitchFamily="34" charset="0"/>
                <a:ea typeface="宋体" panose="02010600030101010101" pitchFamily="2" charset="-122"/>
              </a:rPr>
              <a:t>CHCT</a:t>
            </a:r>
          </a:p>
        </p:txBody>
      </p:sp>
      <p:sp>
        <p:nvSpPr>
          <p:cNvPr id="10" name="矩形 10"/>
          <p:cNvSpPr>
            <a:spLocks noChangeArrowheads="1"/>
          </p:cNvSpPr>
          <p:nvPr/>
        </p:nvSpPr>
        <p:spPr bwMode="auto">
          <a:xfrm>
            <a:off x="3875854" y="5185213"/>
            <a:ext cx="2900362"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 </a:t>
            </a:r>
            <a:endParaRPr kumimoji="1" lang="zh-CN" altLang="en-US" sz="24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4.18 </a:t>
            </a:r>
            <a:r>
              <a:rPr kumimoji="1" lang="zh-CN" altLang="en-US" sz="24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通道控制表</a:t>
            </a:r>
          </a:p>
        </p:txBody>
      </p:sp>
      <p:graphicFrame>
        <p:nvGraphicFramePr>
          <p:cNvPr id="11" name="Object 3"/>
          <p:cNvGraphicFramePr>
            <a:graphicFrameLocks noChangeAspect="1"/>
          </p:cNvGraphicFramePr>
          <p:nvPr>
            <p:extLst>
              <p:ext uri="{D42A27DB-BD31-4B8C-83A1-F6EECF244321}">
                <p14:modId xmlns:p14="http://schemas.microsoft.com/office/powerpoint/2010/main" val="2999013260"/>
              </p:ext>
            </p:extLst>
          </p:nvPr>
        </p:nvGraphicFramePr>
        <p:xfrm>
          <a:off x="3090041" y="2899213"/>
          <a:ext cx="3832225" cy="2571750"/>
        </p:xfrm>
        <a:graphic>
          <a:graphicData uri="http://schemas.openxmlformats.org/presentationml/2006/ole">
            <mc:AlternateContent xmlns:mc="http://schemas.openxmlformats.org/markup-compatibility/2006">
              <mc:Choice xmlns:v="urn:schemas-microsoft-com:vml" Requires="v">
                <p:oleObj spid="_x0000_s23577" name="Visio" r:id="rId3" imgW="1414969" imgH="946796" progId="Visio.Drawing.11">
                  <p:embed/>
                </p:oleObj>
              </mc:Choice>
              <mc:Fallback>
                <p:oleObj name="Visio" r:id="rId3" imgW="1414969" imgH="946796"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0041" y="2899213"/>
                        <a:ext cx="3832225" cy="2571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8250199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1000"/>
                                        <p:tgtEl>
                                          <p:spTgt spid="14"/>
                                        </p:tgtEl>
                                      </p:cBhvr>
                                    </p:animEffect>
                                    <p:anim calcmode="lin" valueType="num">
                                      <p:cBhvr>
                                        <p:cTn id="16" dur="1000" fill="hold"/>
                                        <p:tgtEl>
                                          <p:spTgt spid="14"/>
                                        </p:tgtEl>
                                        <p:attrNameLst>
                                          <p:attrName>ppt_x</p:attrName>
                                        </p:attrNameLst>
                                      </p:cBhvr>
                                      <p:tavLst>
                                        <p:tav tm="0">
                                          <p:val>
                                            <p:strVal val="#ppt_x"/>
                                          </p:val>
                                        </p:tav>
                                        <p:tav tm="100000">
                                          <p:val>
                                            <p:strVal val="#ppt_x"/>
                                          </p:val>
                                        </p:tav>
                                      </p:tavLst>
                                    </p:anim>
                                    <p:anim calcmode="lin" valueType="num">
                                      <p:cBhvr>
                                        <p:cTn id="17"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ppt_x"/>
                                          </p:val>
                                        </p:tav>
                                        <p:tav tm="100000">
                                          <p:val>
                                            <p:strVal val="#ppt_x"/>
                                          </p:val>
                                        </p:tav>
                                      </p:tavLst>
                                    </p:anim>
                                    <p:anim calcmode="lin" valueType="num">
                                      <p:cBhvr additive="base">
                                        <p:cTn id="2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38362" y="326598"/>
            <a:ext cx="4017047" cy="461665"/>
          </a:xfrm>
          <a:prstGeom prst="rect">
            <a:avLst/>
          </a:prstGeom>
          <a:noFill/>
        </p:spPr>
        <p:txBody>
          <a:bodyPr wrap="square" rtlCol="0">
            <a:spAutoFit/>
          </a:bodyPr>
          <a:lstStyle/>
          <a:p>
            <a:pPr algn="ct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4.1.1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设备</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分类</a:t>
            </a:r>
            <a:endParaRPr lang="en-US" altLang="zh-CN" sz="2400" b="1" dirty="0">
              <a:latin typeface="微软雅黑" panose="020B0503020204020204" pitchFamily="34" charset="-122"/>
              <a:ea typeface="微软雅黑" panose="020B0503020204020204" pitchFamily="34" charset="-122"/>
            </a:endParaRPr>
          </a:p>
        </p:txBody>
      </p:sp>
      <p:sp>
        <p:nvSpPr>
          <p:cNvPr id="37" name="Text Box 11"/>
          <p:cNvSpPr txBox="1">
            <a:spLocks noChangeArrowheads="1"/>
          </p:cNvSpPr>
          <p:nvPr/>
        </p:nvSpPr>
        <p:spPr bwMode="auto">
          <a:xfrm>
            <a:off x="1257299" y="3025474"/>
            <a:ext cx="7167357" cy="1990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lgn="just">
              <a:lnSpc>
                <a:spcPct val="110000"/>
              </a:lnSpc>
              <a:spcBef>
                <a:spcPct val="50000"/>
              </a:spcBef>
              <a:buNone/>
            </a:pPr>
            <a:r>
              <a:rPr lang="zh-CN" altLang="en-US" sz="2800" dirty="0"/>
              <a:t>（</a:t>
            </a:r>
            <a:r>
              <a:rPr lang="en-US" altLang="zh-CN" sz="2800" dirty="0" smtClean="0"/>
              <a:t>2</a:t>
            </a:r>
            <a:r>
              <a:rPr lang="zh-CN" altLang="en-US" sz="2800" dirty="0" smtClean="0"/>
              <a:t>）</a:t>
            </a:r>
            <a:r>
              <a:rPr lang="zh-CN" altLang="en-US" sz="2800" dirty="0" smtClean="0">
                <a:solidFill>
                  <a:srgbClr val="FF0000"/>
                </a:solidFill>
              </a:rPr>
              <a:t>输入</a:t>
            </a:r>
            <a:r>
              <a:rPr lang="en-US" altLang="zh-CN" sz="2800" dirty="0">
                <a:solidFill>
                  <a:srgbClr val="FF0000"/>
                </a:solidFill>
              </a:rPr>
              <a:t>/</a:t>
            </a:r>
            <a:r>
              <a:rPr lang="zh-CN" altLang="en-US" sz="2800" dirty="0">
                <a:solidFill>
                  <a:srgbClr val="FF0000"/>
                </a:solidFill>
              </a:rPr>
              <a:t>输出类设备</a:t>
            </a:r>
            <a:r>
              <a:rPr lang="zh-CN" altLang="en-US" sz="2800" dirty="0"/>
              <a:t>。主要完成把外界信息输入计算机，或者把运算结果从计算机输出的功能，例如键盘、显示器、打印机、音响、摄像头、扫描仪</a:t>
            </a:r>
            <a:r>
              <a:rPr lang="zh-CN" altLang="en-US" sz="2800" dirty="0" smtClean="0"/>
              <a:t>。</a:t>
            </a:r>
            <a:endParaRPr lang="zh-CN" altLang="en-US" sz="2400" dirty="0">
              <a:latin typeface="Times New Roman" panose="02020603050405020304" pitchFamily="18" charset="0"/>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4</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389129" y="1095810"/>
            <a:ext cx="7035528" cy="1988237"/>
          </a:xfrm>
          <a:prstGeom prst="rect">
            <a:avLst/>
          </a:prstGeom>
          <a:noFill/>
        </p:spPr>
        <p:txBody>
          <a:bodyPr wrap="square" rtlCol="0">
            <a:spAutoFit/>
          </a:bodyPr>
          <a:lstStyle/>
          <a:p>
            <a:pPr algn="just">
              <a:lnSpc>
                <a:spcPct val="110000"/>
              </a:lnSpc>
              <a:spcBef>
                <a:spcPct val="50000"/>
              </a:spcBef>
            </a:pPr>
            <a:r>
              <a:rPr lang="zh-CN" altLang="en-US" sz="2800" b="1" dirty="0" smtClean="0">
                <a:latin typeface="Tahoma" panose="020B0604030504040204" pitchFamily="34" charset="0"/>
                <a:ea typeface="宋体" panose="02010600030101010101" pitchFamily="2" charset="-122"/>
              </a:rPr>
              <a:t>（</a:t>
            </a:r>
            <a:r>
              <a:rPr lang="en-US" altLang="zh-CN" sz="2800" b="1" dirty="0" smtClean="0">
                <a:latin typeface="Tahoma" panose="020B0604030504040204" pitchFamily="34" charset="0"/>
                <a:ea typeface="宋体" panose="02010600030101010101" pitchFamily="2" charset="-122"/>
              </a:rPr>
              <a:t>1</a:t>
            </a:r>
            <a:r>
              <a:rPr lang="zh-CN" altLang="en-US" sz="2800" b="1" dirty="0">
                <a:latin typeface="Tahoma" panose="020B0604030504040204" pitchFamily="34" charset="0"/>
                <a:ea typeface="宋体" panose="02010600030101010101" pitchFamily="2" charset="-122"/>
              </a:rPr>
              <a:t>）</a:t>
            </a:r>
            <a:r>
              <a:rPr lang="zh-CN" altLang="en-US" sz="2800" b="1" dirty="0">
                <a:solidFill>
                  <a:srgbClr val="FF0000"/>
                </a:solidFill>
                <a:latin typeface="Tahoma" panose="020B0604030504040204" pitchFamily="34" charset="0"/>
                <a:ea typeface="宋体" panose="02010600030101010101" pitchFamily="2" charset="-122"/>
              </a:rPr>
              <a:t>存储类设备</a:t>
            </a:r>
            <a:r>
              <a:rPr lang="zh-CN" altLang="en-US" sz="2800" b="1" dirty="0">
                <a:latin typeface="Tahoma" panose="020B0604030504040204" pitchFamily="34" charset="0"/>
                <a:ea typeface="宋体" panose="02010600030101010101" pitchFamily="2" charset="-122"/>
              </a:rPr>
              <a:t>。通常以存贮大量信息和快速检索为目标，也称外存或后备存储器、辅助存储器，是计算机系统用以存储信息的主要设备，如</a:t>
            </a:r>
            <a:r>
              <a:rPr lang="en-US" altLang="zh-CN" sz="2800" b="1" dirty="0">
                <a:latin typeface="Tahoma" panose="020B0604030504040204" pitchFamily="34" charset="0"/>
                <a:ea typeface="宋体" panose="02010600030101010101" pitchFamily="2" charset="-122"/>
              </a:rPr>
              <a:t>U</a:t>
            </a:r>
            <a:r>
              <a:rPr lang="zh-CN" altLang="en-US" sz="2800" b="1" dirty="0">
                <a:latin typeface="Tahoma" panose="020B0604030504040204" pitchFamily="34" charset="0"/>
                <a:ea typeface="宋体" panose="02010600030101010101" pitchFamily="2" charset="-122"/>
              </a:rPr>
              <a:t>盘、光盘等。</a:t>
            </a:r>
            <a:endParaRPr lang="en-US" altLang="zh-CN" sz="2800" b="1" dirty="0">
              <a:latin typeface="Tahoma" panose="020B0604030504040204" pitchFamily="34" charset="0"/>
              <a:ea typeface="宋体" panose="02010600030101010101" pitchFamily="2" charset="-122"/>
            </a:endParaRPr>
          </a:p>
        </p:txBody>
      </p:sp>
      <p:sp>
        <p:nvSpPr>
          <p:cNvPr id="10" name="Text Box 11"/>
          <p:cNvSpPr txBox="1">
            <a:spLocks noChangeArrowheads="1"/>
          </p:cNvSpPr>
          <p:nvPr/>
        </p:nvSpPr>
        <p:spPr bwMode="auto">
          <a:xfrm>
            <a:off x="1323214" y="5013711"/>
            <a:ext cx="7167358" cy="1387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buNone/>
            </a:pPr>
            <a:r>
              <a:rPr lang="zh-CN" altLang="en-US" sz="2800" dirty="0" smtClean="0"/>
              <a:t>（</a:t>
            </a:r>
            <a:r>
              <a:rPr lang="en-US" altLang="zh-CN" sz="2800" dirty="0" smtClean="0"/>
              <a:t>3</a:t>
            </a:r>
            <a:r>
              <a:rPr lang="zh-CN" altLang="en-US" sz="2800" dirty="0" smtClean="0"/>
              <a:t>）</a:t>
            </a:r>
            <a:r>
              <a:rPr lang="zh-CN" altLang="en-US" sz="2800" dirty="0" smtClean="0">
                <a:solidFill>
                  <a:srgbClr val="FF0000"/>
                </a:solidFill>
              </a:rPr>
              <a:t>通信</a:t>
            </a:r>
            <a:r>
              <a:rPr lang="zh-CN" altLang="en-US" sz="2800" dirty="0">
                <a:solidFill>
                  <a:srgbClr val="FF0000"/>
                </a:solidFill>
              </a:rPr>
              <a:t>类设备</a:t>
            </a:r>
            <a:r>
              <a:rPr lang="zh-CN" altLang="en-US" sz="2800" dirty="0"/>
              <a:t>。这类设备主要完成计算机和外界的通信过程，如网卡、红外设备、蓝牙设备等。</a:t>
            </a:r>
          </a:p>
        </p:txBody>
      </p:sp>
      <p:sp>
        <p:nvSpPr>
          <p:cNvPr id="2" name="文本框 1"/>
          <p:cNvSpPr txBox="1"/>
          <p:nvPr/>
        </p:nvSpPr>
        <p:spPr>
          <a:xfrm>
            <a:off x="402756" y="1963882"/>
            <a:ext cx="615553" cy="2899063"/>
          </a:xfrm>
          <a:prstGeom prst="rect">
            <a:avLst/>
          </a:prstGeom>
          <a:noFill/>
        </p:spPr>
        <p:txBody>
          <a:bodyPr vert="eaVert" wrap="square" rtlCol="0">
            <a:spAutoFit/>
          </a:bodyPr>
          <a:lstStyle/>
          <a:p>
            <a:r>
              <a:rPr lang="zh-CN" altLang="en-US" sz="2800" b="1" dirty="0">
                <a:solidFill>
                  <a:srgbClr val="FF0000"/>
                </a:solidFill>
                <a:latin typeface="Tahoma" panose="020B0604030504040204" pitchFamily="34" charset="0"/>
                <a:ea typeface="宋体" panose="02010600030101010101" pitchFamily="2" charset="-122"/>
              </a:rPr>
              <a:t>按服务功能</a:t>
            </a:r>
            <a:r>
              <a:rPr lang="zh-CN" altLang="en-US" sz="2800" b="1" dirty="0" smtClean="0">
                <a:solidFill>
                  <a:srgbClr val="FF0000"/>
                </a:solidFill>
                <a:latin typeface="Tahoma" panose="020B0604030504040204" pitchFamily="34" charset="0"/>
                <a:ea typeface="宋体" panose="02010600030101010101" pitchFamily="2" charset="-122"/>
              </a:rPr>
              <a:t>分类</a:t>
            </a:r>
            <a:endParaRPr lang="zh-CN" altLang="en-US" dirty="0">
              <a:solidFill>
                <a:srgbClr val="FF0000"/>
              </a:solidFill>
            </a:endParaRPr>
          </a:p>
        </p:txBody>
      </p:sp>
    </p:spTree>
    <p:extLst>
      <p:ext uri="{BB962C8B-B14F-4D97-AF65-F5344CB8AC3E}">
        <p14:creationId xmlns:p14="http://schemas.microsoft.com/office/powerpoint/2010/main" val="28425038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1000"/>
                                        <p:tgtEl>
                                          <p:spTgt spid="2"/>
                                        </p:tgtEl>
                                      </p:cBhvr>
                                    </p:animEffect>
                                    <p:anim calcmode="lin" valueType="num">
                                      <p:cBhvr>
                                        <p:cTn id="16" dur="1000" fill="hold"/>
                                        <p:tgtEl>
                                          <p:spTgt spid="2"/>
                                        </p:tgtEl>
                                        <p:attrNameLst>
                                          <p:attrName>ppt_x</p:attrName>
                                        </p:attrNameLst>
                                      </p:cBhvr>
                                      <p:tavLst>
                                        <p:tav tm="0">
                                          <p:val>
                                            <p:strVal val="#ppt_x"/>
                                          </p:val>
                                        </p:tav>
                                        <p:tav tm="100000">
                                          <p:val>
                                            <p:strVal val="#ppt_x"/>
                                          </p:val>
                                        </p:tav>
                                      </p:tavLst>
                                    </p:anim>
                                    <p:anim calcmode="lin" valueType="num">
                                      <p:cBhvr>
                                        <p:cTn id="17"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fill="hold"/>
                                        <p:tgtEl>
                                          <p:spTgt spid="3"/>
                                        </p:tgtEl>
                                        <p:attrNameLst>
                                          <p:attrName>ppt_x</p:attrName>
                                        </p:attrNameLst>
                                      </p:cBhvr>
                                      <p:tavLst>
                                        <p:tav tm="0">
                                          <p:val>
                                            <p:strVal val="#ppt_x"/>
                                          </p:val>
                                        </p:tav>
                                        <p:tav tm="100000">
                                          <p:val>
                                            <p:strVal val="#ppt_x"/>
                                          </p:val>
                                        </p:tav>
                                      </p:tavLst>
                                    </p:anim>
                                    <p:anim calcmode="lin" valueType="num">
                                      <p:cBhvr additive="base">
                                        <p:cTn id="2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37"/>
                                        </p:tgtEl>
                                        <p:attrNameLst>
                                          <p:attrName>style.visibility</p:attrName>
                                        </p:attrNameLst>
                                      </p:cBhvr>
                                      <p:to>
                                        <p:strVal val="visible"/>
                                      </p:to>
                                    </p:set>
                                    <p:anim calcmode="lin" valueType="num">
                                      <p:cBhvr additive="base">
                                        <p:cTn id="28" dur="500" fill="hold"/>
                                        <p:tgtEl>
                                          <p:spTgt spid="37"/>
                                        </p:tgtEl>
                                        <p:attrNameLst>
                                          <p:attrName>ppt_x</p:attrName>
                                        </p:attrNameLst>
                                      </p:cBhvr>
                                      <p:tavLst>
                                        <p:tav tm="0">
                                          <p:val>
                                            <p:strVal val="#ppt_x"/>
                                          </p:val>
                                        </p:tav>
                                        <p:tav tm="100000">
                                          <p:val>
                                            <p:strVal val="#ppt_x"/>
                                          </p:val>
                                        </p:tav>
                                      </p:tavLst>
                                    </p:anim>
                                    <p:anim calcmode="lin" valueType="num">
                                      <p:cBhvr additive="base">
                                        <p:cTn id="29"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500" fill="hold"/>
                                        <p:tgtEl>
                                          <p:spTgt spid="10"/>
                                        </p:tgtEl>
                                        <p:attrNameLst>
                                          <p:attrName>ppt_x</p:attrName>
                                        </p:attrNameLst>
                                      </p:cBhvr>
                                      <p:tavLst>
                                        <p:tav tm="0">
                                          <p:val>
                                            <p:strVal val="#ppt_x"/>
                                          </p:val>
                                        </p:tav>
                                        <p:tav tm="100000">
                                          <p:val>
                                            <p:strVal val="#ppt_x"/>
                                          </p:val>
                                        </p:tav>
                                      </p:tavLst>
                                    </p:anim>
                                    <p:anim calcmode="lin" valueType="num">
                                      <p:cBhvr additive="base">
                                        <p:cTn id="3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7" grpId="0"/>
      <p:bldP spid="3" grpId="0"/>
      <p:bldP spid="10" grpId="0"/>
      <p:bldP spid="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38362" y="326598"/>
            <a:ext cx="6776938"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4.5.2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设备分配策略</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4</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3" name="Text Box 8"/>
          <p:cNvSpPr txBox="1">
            <a:spLocks noChangeArrowheads="1"/>
          </p:cNvSpPr>
          <p:nvPr/>
        </p:nvSpPr>
        <p:spPr bwMode="auto">
          <a:xfrm>
            <a:off x="1327819" y="946146"/>
            <a:ext cx="7629145" cy="1202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spcBef>
                <a:spcPct val="0"/>
              </a:spcBef>
              <a:buClrTx/>
              <a:buSzTx/>
              <a:buNone/>
            </a:pPr>
            <a:r>
              <a:rPr lang="zh-CN" altLang="en-US" sz="2400" dirty="0" smtClean="0">
                <a:latin typeface="Times New Roman" panose="02020603050405020304" pitchFamily="18" charset="0"/>
              </a:rPr>
              <a:t>按照设备本身使用属性，设备分成</a:t>
            </a:r>
            <a:r>
              <a:rPr lang="zh-CN" altLang="en-US" sz="2400" dirty="0" smtClean="0">
                <a:solidFill>
                  <a:srgbClr val="FF0000"/>
                </a:solidFill>
                <a:latin typeface="Times New Roman" panose="02020603050405020304" pitchFamily="18" charset="0"/>
              </a:rPr>
              <a:t>独占设备、共享设备和虚拟设备</a:t>
            </a:r>
            <a:r>
              <a:rPr lang="zh-CN" altLang="en-US" sz="2400" dirty="0" smtClean="0">
                <a:latin typeface="Times New Roman" panose="02020603050405020304" pitchFamily="18" charset="0"/>
              </a:rPr>
              <a:t>三类，相应的设备分配策略就叫</a:t>
            </a:r>
            <a:r>
              <a:rPr lang="zh-CN" altLang="en-US" sz="2400" dirty="0" smtClean="0">
                <a:solidFill>
                  <a:srgbClr val="FF0000"/>
                </a:solidFill>
                <a:latin typeface="Times New Roman" panose="02020603050405020304" pitchFamily="18" charset="0"/>
              </a:rPr>
              <a:t>独占方式、共享方式和虚拟方式</a:t>
            </a:r>
            <a:r>
              <a:rPr lang="zh-CN" altLang="en-US" sz="2400" dirty="0" smtClean="0">
                <a:latin typeface="Times New Roman" panose="02020603050405020304" pitchFamily="18" charset="0"/>
              </a:rPr>
              <a:t>。</a:t>
            </a:r>
            <a:endParaRPr lang="zh-CN" altLang="en-US" sz="2400" dirty="0">
              <a:latin typeface="Times New Roman" panose="02020603050405020304" pitchFamily="18" charset="0"/>
            </a:endParaRPr>
          </a:p>
        </p:txBody>
      </p:sp>
      <p:sp>
        <p:nvSpPr>
          <p:cNvPr id="12" name="Text Box 8"/>
          <p:cNvSpPr txBox="1">
            <a:spLocks noChangeArrowheads="1"/>
          </p:cNvSpPr>
          <p:nvPr/>
        </p:nvSpPr>
        <p:spPr bwMode="auto">
          <a:xfrm>
            <a:off x="1338362" y="2241536"/>
            <a:ext cx="7618602" cy="1571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spcBef>
                <a:spcPct val="0"/>
              </a:spcBef>
              <a:buClrTx/>
              <a:buSzTx/>
              <a:buNone/>
            </a:pPr>
            <a:r>
              <a:rPr lang="zh-CN" altLang="en-US" sz="2400" dirty="0">
                <a:solidFill>
                  <a:srgbClr val="FF0000"/>
                </a:solidFill>
                <a:latin typeface="Times New Roman" panose="02020603050405020304" pitchFamily="18" charset="0"/>
              </a:rPr>
              <a:t>独占方式</a:t>
            </a:r>
            <a:r>
              <a:rPr lang="zh-CN" altLang="en-US" sz="2400" dirty="0">
                <a:latin typeface="Times New Roman" panose="02020603050405020304" pitchFamily="18" charset="0"/>
              </a:rPr>
              <a:t>就是把一台设备</a:t>
            </a:r>
            <a:r>
              <a:rPr lang="zh-CN" altLang="en-US" sz="2400" dirty="0">
                <a:solidFill>
                  <a:srgbClr val="FF0000"/>
                </a:solidFill>
                <a:latin typeface="Times New Roman" panose="02020603050405020304" pitchFamily="18" charset="0"/>
              </a:rPr>
              <a:t>固定地分配</a:t>
            </a:r>
            <a:r>
              <a:rPr lang="zh-CN" altLang="en-US" sz="2400" dirty="0">
                <a:latin typeface="Times New Roman" panose="02020603050405020304" pitchFamily="18" charset="0"/>
              </a:rPr>
              <a:t>给一个用户或进程，直到它运行结束。这种方式对用户来说是方便的，管理起来也简单，但资源往往造成浪费。因为用户程序或进程运行过程中不会自始至终都使用像打印机这类设备。</a:t>
            </a:r>
          </a:p>
        </p:txBody>
      </p:sp>
      <p:sp>
        <p:nvSpPr>
          <p:cNvPr id="17" name="Text Box 8"/>
          <p:cNvSpPr txBox="1">
            <a:spLocks noChangeArrowheads="1"/>
          </p:cNvSpPr>
          <p:nvPr/>
        </p:nvSpPr>
        <p:spPr bwMode="auto">
          <a:xfrm>
            <a:off x="1359383" y="4182709"/>
            <a:ext cx="7680708" cy="1571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spcBef>
                <a:spcPct val="0"/>
              </a:spcBef>
              <a:buClrTx/>
              <a:buSzTx/>
              <a:buNone/>
            </a:pPr>
            <a:r>
              <a:rPr lang="zh-CN" altLang="en-US" sz="2400" dirty="0">
                <a:solidFill>
                  <a:srgbClr val="FF0000"/>
                </a:solidFill>
                <a:latin typeface="Times New Roman" panose="02020603050405020304" pitchFamily="18" charset="0"/>
              </a:rPr>
              <a:t>共享方式</a:t>
            </a:r>
            <a:r>
              <a:rPr lang="zh-CN" altLang="en-US" sz="2400" dirty="0">
                <a:latin typeface="Times New Roman" panose="02020603050405020304" pitchFamily="18" charset="0"/>
              </a:rPr>
              <a:t>是指设备可以在多个用户（或进程）</a:t>
            </a:r>
            <a:r>
              <a:rPr lang="zh-CN" altLang="en-US" sz="2400" dirty="0">
                <a:solidFill>
                  <a:srgbClr val="FF0000"/>
                </a:solidFill>
                <a:latin typeface="Times New Roman" panose="02020603050405020304" pitchFamily="18" charset="0"/>
              </a:rPr>
              <a:t>“交替”使用</a:t>
            </a:r>
            <a:r>
              <a:rPr lang="zh-CN" altLang="en-US" sz="2400" dirty="0">
                <a:latin typeface="Times New Roman" panose="02020603050405020304" pitchFamily="18" charset="0"/>
              </a:rPr>
              <a:t>，即一个进程需要时，便申请它，获得后使用它，用完就释放它。其他进程也如此方式使用。磁盘、磁带就是可共享方式分配、使用的设备。</a:t>
            </a:r>
          </a:p>
        </p:txBody>
      </p:sp>
    </p:spTree>
    <p:extLst>
      <p:ext uri="{BB962C8B-B14F-4D97-AF65-F5344CB8AC3E}">
        <p14:creationId xmlns:p14="http://schemas.microsoft.com/office/powerpoint/2010/main" val="35277539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ppt_x"/>
                                          </p:val>
                                        </p:tav>
                                        <p:tav tm="100000">
                                          <p:val>
                                            <p:strVal val="#ppt_x"/>
                                          </p:val>
                                        </p:tav>
                                      </p:tavLst>
                                    </p:anim>
                                    <p:anim calcmode="lin" valueType="num">
                                      <p:cBhvr additive="base">
                                        <p:cTn id="2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p:bldP spid="12" grpId="0"/>
      <p:bldP spid="1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38362" y="326598"/>
            <a:ext cx="6776938"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4.5.2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设备分配策略</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4</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3" name="Text Box 8"/>
          <p:cNvSpPr txBox="1">
            <a:spLocks noChangeArrowheads="1"/>
          </p:cNvSpPr>
          <p:nvPr/>
        </p:nvSpPr>
        <p:spPr bwMode="auto">
          <a:xfrm>
            <a:off x="1327819" y="946146"/>
            <a:ext cx="7629145" cy="1571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spcBef>
                <a:spcPct val="0"/>
              </a:spcBef>
              <a:buClrTx/>
              <a:buSzTx/>
              <a:buNone/>
            </a:pPr>
            <a:r>
              <a:rPr lang="zh-CN" altLang="en-US" sz="2400" dirty="0">
                <a:latin typeface="Times New Roman" panose="02020603050405020304" pitchFamily="18" charset="0"/>
              </a:rPr>
              <a:t>虚拟</a:t>
            </a:r>
            <a:r>
              <a:rPr lang="zh-CN" altLang="en-US" sz="2400" dirty="0" smtClean="0">
                <a:latin typeface="Times New Roman" panose="02020603050405020304" pitchFamily="18" charset="0"/>
              </a:rPr>
              <a:t>方式：为了</a:t>
            </a:r>
            <a:r>
              <a:rPr lang="zh-CN" altLang="en-US" sz="2400" dirty="0">
                <a:latin typeface="Times New Roman" panose="02020603050405020304" pitchFamily="18" charset="0"/>
              </a:rPr>
              <a:t>提高独占设备的利用率，提高进程并行程度，引入了虚拟设备技术。</a:t>
            </a:r>
            <a:r>
              <a:rPr lang="zh-CN" altLang="en-US" sz="2400" dirty="0">
                <a:solidFill>
                  <a:srgbClr val="FF0000"/>
                </a:solidFill>
                <a:latin typeface="Times New Roman" panose="02020603050405020304" pitchFamily="18" charset="0"/>
              </a:rPr>
              <a:t>虚拟设备技术就是利用快速、共享设备（例如磁盘）把慢速、独占设备模拟成为同类物理设备</a:t>
            </a:r>
            <a:r>
              <a:rPr lang="zh-CN" altLang="en-US" sz="2400" dirty="0">
                <a:latin typeface="Times New Roman" panose="02020603050405020304" pitchFamily="18" charset="0"/>
              </a:rPr>
              <a:t>。</a:t>
            </a:r>
          </a:p>
        </p:txBody>
      </p:sp>
      <p:sp>
        <p:nvSpPr>
          <p:cNvPr id="12" name="Text Box 8"/>
          <p:cNvSpPr txBox="1">
            <a:spLocks noChangeArrowheads="1"/>
          </p:cNvSpPr>
          <p:nvPr/>
        </p:nvSpPr>
        <p:spPr bwMode="auto">
          <a:xfrm>
            <a:off x="1359381" y="2825315"/>
            <a:ext cx="7452109" cy="2310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spcBef>
                <a:spcPct val="0"/>
              </a:spcBef>
              <a:buClrTx/>
              <a:buSzTx/>
              <a:buNone/>
            </a:pPr>
            <a:r>
              <a:rPr lang="zh-CN" altLang="en-US" sz="2400" dirty="0">
                <a:latin typeface="Times New Roman" panose="02020603050405020304" pitchFamily="18" charset="0"/>
              </a:rPr>
              <a:t>例如，一个用户需要一台打印机，这时系统分配给它的不是一台物理打印机，而是一磁盘文件，用户进程输出，向该磁盘文件输出，用户进程结束，系统把该磁盘文件传输给打印机进程，依次排队，打印输出。</a:t>
            </a:r>
            <a:r>
              <a:rPr lang="zh-CN" altLang="en-US" sz="2400" dirty="0">
                <a:solidFill>
                  <a:srgbClr val="FF0000"/>
                </a:solidFill>
                <a:latin typeface="Times New Roman" panose="02020603050405020304" pitchFamily="18" charset="0"/>
              </a:rPr>
              <a:t>从用户看来，每个用户都感到是系统为自己提供了一台物理打印机</a:t>
            </a:r>
            <a:r>
              <a:rPr lang="zh-CN" altLang="en-US" sz="2400" dirty="0">
                <a:latin typeface="Times New Roman" panose="02020603050405020304" pitchFamily="18" charset="0"/>
              </a:rPr>
              <a:t>。</a:t>
            </a:r>
          </a:p>
        </p:txBody>
      </p:sp>
      <p:sp>
        <p:nvSpPr>
          <p:cNvPr id="17" name="Text Box 8"/>
          <p:cNvSpPr txBox="1">
            <a:spLocks noChangeArrowheads="1"/>
          </p:cNvSpPr>
          <p:nvPr/>
        </p:nvSpPr>
        <p:spPr bwMode="auto">
          <a:xfrm>
            <a:off x="1327819" y="5462881"/>
            <a:ext cx="7483672" cy="833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spcBef>
                <a:spcPct val="0"/>
              </a:spcBef>
              <a:buClrTx/>
              <a:buSzTx/>
              <a:buNone/>
            </a:pPr>
            <a:r>
              <a:rPr lang="zh-CN" altLang="en-US" sz="2400" dirty="0">
                <a:solidFill>
                  <a:srgbClr val="FF0000"/>
                </a:solidFill>
                <a:latin typeface="Times New Roman" panose="02020603050405020304" pitchFamily="18" charset="0"/>
              </a:rPr>
              <a:t> 计算机的屏幕也是独占设备，图形界面的窗口是虚拟屏幕，使用窗口可以使不同应用程序共享屏幕。</a:t>
            </a:r>
            <a:endParaRPr lang="zh-CN" altLang="en-US" sz="2400" dirty="0">
              <a:latin typeface="Times New Roman" panose="02020603050405020304" pitchFamily="18" charset="0"/>
            </a:endParaRPr>
          </a:p>
        </p:txBody>
      </p:sp>
    </p:spTree>
    <p:extLst>
      <p:ext uri="{BB962C8B-B14F-4D97-AF65-F5344CB8AC3E}">
        <p14:creationId xmlns:p14="http://schemas.microsoft.com/office/powerpoint/2010/main" val="4006945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ppt_x"/>
                                          </p:val>
                                        </p:tav>
                                        <p:tav tm="100000">
                                          <p:val>
                                            <p:strVal val="#ppt_x"/>
                                          </p:val>
                                        </p:tav>
                                      </p:tavLst>
                                    </p:anim>
                                    <p:anim calcmode="lin" valueType="num">
                                      <p:cBhvr additive="base">
                                        <p:cTn id="2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p:bldP spid="12" grpId="0"/>
      <p:bldP spid="1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38362" y="326598"/>
            <a:ext cx="6776938"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4.5.3 </a:t>
            </a:r>
            <a:r>
              <a:rPr lang="en-US" altLang="zh-CN" sz="2400" b="1" dirty="0" err="1">
                <a:solidFill>
                  <a:schemeClr val="tx1">
                    <a:lumMod val="75000"/>
                    <a:lumOff val="25000"/>
                  </a:schemeClr>
                </a:solidFill>
                <a:latin typeface="微软雅黑" panose="020B0503020204020204" pitchFamily="34" charset="-122"/>
                <a:ea typeface="微软雅黑" panose="020B0503020204020204" pitchFamily="34" charset="-122"/>
              </a:rPr>
              <a:t>SPOOLing</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技术</a:t>
            </a: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4</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3" name="Text Box 8"/>
          <p:cNvSpPr txBox="1">
            <a:spLocks noChangeArrowheads="1"/>
          </p:cNvSpPr>
          <p:nvPr/>
        </p:nvSpPr>
        <p:spPr bwMode="auto">
          <a:xfrm>
            <a:off x="1327819" y="946146"/>
            <a:ext cx="7629145" cy="1571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spcBef>
                <a:spcPct val="0"/>
              </a:spcBef>
              <a:buClrTx/>
              <a:buSzTx/>
              <a:buNone/>
            </a:pPr>
            <a:r>
              <a:rPr lang="zh-CN" altLang="en-US" sz="2400" dirty="0">
                <a:latin typeface="Times New Roman" panose="02020603050405020304" pitchFamily="18" charset="0"/>
              </a:rPr>
              <a:t>早期，人们为了缓和</a:t>
            </a:r>
            <a:r>
              <a:rPr lang="en-US" altLang="zh-CN" sz="2400" dirty="0">
                <a:latin typeface="Times New Roman" panose="02020603050405020304" pitchFamily="18" charset="0"/>
              </a:rPr>
              <a:t>CPU</a:t>
            </a:r>
            <a:r>
              <a:rPr lang="zh-CN" altLang="en-US" sz="2400" dirty="0">
                <a:latin typeface="Times New Roman" panose="02020603050405020304" pitchFamily="18" charset="0"/>
              </a:rPr>
              <a:t>的高速性与</a:t>
            </a:r>
            <a:r>
              <a:rPr lang="en-US" altLang="zh-CN" sz="2400" dirty="0">
                <a:latin typeface="Times New Roman" panose="02020603050405020304" pitchFamily="18" charset="0"/>
              </a:rPr>
              <a:t>I/O</a:t>
            </a:r>
            <a:r>
              <a:rPr lang="zh-CN" altLang="en-US" sz="2400" dirty="0">
                <a:latin typeface="Times New Roman" panose="02020603050405020304" pitchFamily="18" charset="0"/>
              </a:rPr>
              <a:t>设备的低速性之间的矛盾而引入了</a:t>
            </a:r>
            <a:r>
              <a:rPr lang="zh-CN" altLang="en-US" sz="2400" dirty="0">
                <a:solidFill>
                  <a:srgbClr val="FF0000"/>
                </a:solidFill>
                <a:latin typeface="Times New Roman" panose="02020603050405020304" pitchFamily="18" charset="0"/>
              </a:rPr>
              <a:t>脱机输入输出技术</a:t>
            </a:r>
            <a:r>
              <a:rPr lang="zh-CN" altLang="en-US" sz="2400" dirty="0">
                <a:latin typeface="Times New Roman" panose="02020603050405020304" pitchFamily="18" charset="0"/>
              </a:rPr>
              <a:t>，该技术是利用专门的外围控制机，实现低速</a:t>
            </a:r>
            <a:r>
              <a:rPr lang="en-US" altLang="zh-CN" sz="2400" dirty="0">
                <a:latin typeface="Times New Roman" panose="02020603050405020304" pitchFamily="18" charset="0"/>
              </a:rPr>
              <a:t>I/O</a:t>
            </a:r>
            <a:r>
              <a:rPr lang="zh-CN" altLang="en-US" sz="2400" dirty="0">
                <a:latin typeface="Times New Roman" panose="02020603050405020304" pitchFamily="18" charset="0"/>
              </a:rPr>
              <a:t>设备与高速磁盘的数据传输。</a:t>
            </a:r>
          </a:p>
        </p:txBody>
      </p:sp>
      <p:sp>
        <p:nvSpPr>
          <p:cNvPr id="12" name="Text Box 8"/>
          <p:cNvSpPr txBox="1">
            <a:spLocks noChangeArrowheads="1"/>
          </p:cNvSpPr>
          <p:nvPr/>
        </p:nvSpPr>
        <p:spPr bwMode="auto">
          <a:xfrm>
            <a:off x="1263408" y="2762569"/>
            <a:ext cx="7618602" cy="1571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spcBef>
                <a:spcPct val="0"/>
              </a:spcBef>
              <a:buClrTx/>
              <a:buSzTx/>
              <a:buNone/>
            </a:pPr>
            <a:r>
              <a:rPr lang="zh-CN" altLang="en-US" sz="2400" dirty="0">
                <a:latin typeface="Times New Roman" panose="02020603050405020304" pitchFamily="18" charset="0"/>
              </a:rPr>
              <a:t>当系统中引入了多道程序技术后，可以利用其中的</a:t>
            </a:r>
            <a:r>
              <a:rPr lang="zh-CN" altLang="en-US" sz="2400" dirty="0">
                <a:solidFill>
                  <a:srgbClr val="FF0000"/>
                </a:solidFill>
                <a:latin typeface="Times New Roman" panose="02020603050405020304" pitchFamily="18" charset="0"/>
              </a:rPr>
              <a:t>一道程序，来模拟脱机输入输出时的外围控制机功能</a:t>
            </a:r>
            <a:r>
              <a:rPr lang="zh-CN" altLang="en-US" sz="2400" dirty="0">
                <a:latin typeface="Times New Roman" panose="02020603050405020304" pitchFamily="18" charset="0"/>
              </a:rPr>
              <a:t>，把低速</a:t>
            </a:r>
            <a:r>
              <a:rPr lang="en-US" altLang="zh-CN" sz="2400" dirty="0">
                <a:latin typeface="Times New Roman" panose="02020603050405020304" pitchFamily="18" charset="0"/>
              </a:rPr>
              <a:t>I/O</a:t>
            </a:r>
            <a:r>
              <a:rPr lang="zh-CN" altLang="en-US" sz="2400" dirty="0">
                <a:latin typeface="Times New Roman" panose="02020603050405020304" pitchFamily="18" charset="0"/>
              </a:rPr>
              <a:t>设备上的数据传送到高速磁盘上；或者把数据从磁盘传送到低速输出设备上。</a:t>
            </a:r>
          </a:p>
        </p:txBody>
      </p:sp>
      <p:sp>
        <p:nvSpPr>
          <p:cNvPr id="17" name="Text Box 8"/>
          <p:cNvSpPr txBox="1">
            <a:spLocks noChangeArrowheads="1"/>
          </p:cNvSpPr>
          <p:nvPr/>
        </p:nvSpPr>
        <p:spPr bwMode="auto">
          <a:xfrm>
            <a:off x="1201302" y="4578992"/>
            <a:ext cx="7680708" cy="1571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spcBef>
                <a:spcPct val="0"/>
              </a:spcBef>
              <a:buClrTx/>
              <a:buSzTx/>
              <a:buNone/>
            </a:pPr>
            <a:r>
              <a:rPr lang="zh-CN" altLang="en-US" sz="2400" dirty="0">
                <a:latin typeface="Times New Roman" panose="02020603050405020304" pitchFamily="18" charset="0"/>
              </a:rPr>
              <a:t>这样，便可在主机的直接控制下，实现</a:t>
            </a:r>
            <a:r>
              <a:rPr lang="zh-CN" altLang="en-US" sz="2400" dirty="0">
                <a:solidFill>
                  <a:srgbClr val="FF0000"/>
                </a:solidFill>
                <a:latin typeface="Times New Roman" panose="02020603050405020304" pitchFamily="18" charset="0"/>
              </a:rPr>
              <a:t>脱机输入输出</a:t>
            </a:r>
            <a:r>
              <a:rPr lang="zh-CN" altLang="en-US" sz="2400" dirty="0">
                <a:latin typeface="Times New Roman" panose="02020603050405020304" pitchFamily="18" charset="0"/>
              </a:rPr>
              <a:t>功能。此时的外围操作与</a:t>
            </a:r>
            <a:r>
              <a:rPr lang="en-US" altLang="zh-CN" sz="2400" dirty="0">
                <a:latin typeface="Times New Roman" panose="02020603050405020304" pitchFamily="18" charset="0"/>
              </a:rPr>
              <a:t>CPU</a:t>
            </a:r>
            <a:r>
              <a:rPr lang="zh-CN" altLang="en-US" sz="2400" dirty="0">
                <a:latin typeface="Times New Roman" panose="02020603050405020304" pitchFamily="18" charset="0"/>
              </a:rPr>
              <a:t>对数据的处理同时进行，这种在联机情况下实现的同时外围操作称为</a:t>
            </a:r>
            <a:r>
              <a:rPr lang="en-US" altLang="zh-CN" sz="2400" dirty="0" err="1">
                <a:latin typeface="Times New Roman" panose="02020603050405020304" pitchFamily="18" charset="0"/>
              </a:rPr>
              <a:t>SPOOLing</a:t>
            </a:r>
            <a:r>
              <a:rPr lang="zh-CN" altLang="en-US" sz="2400" dirty="0">
                <a:latin typeface="Times New Roman" panose="02020603050405020304" pitchFamily="18" charset="0"/>
              </a:rPr>
              <a:t>，或称为假脱机系统。</a:t>
            </a:r>
          </a:p>
        </p:txBody>
      </p:sp>
    </p:spTree>
    <p:extLst>
      <p:ext uri="{BB962C8B-B14F-4D97-AF65-F5344CB8AC3E}">
        <p14:creationId xmlns:p14="http://schemas.microsoft.com/office/powerpoint/2010/main" val="32686513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ppt_x"/>
                                          </p:val>
                                        </p:tav>
                                        <p:tav tm="100000">
                                          <p:val>
                                            <p:strVal val="#ppt_x"/>
                                          </p:val>
                                        </p:tav>
                                      </p:tavLst>
                                    </p:anim>
                                    <p:anim calcmode="lin" valueType="num">
                                      <p:cBhvr additive="base">
                                        <p:cTn id="2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p:bldP spid="12" grpId="0"/>
      <p:bldP spid="1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38362" y="326598"/>
            <a:ext cx="6776938"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4.5.3 </a:t>
            </a:r>
            <a:r>
              <a:rPr lang="en-US" altLang="zh-CN" sz="2400" b="1" dirty="0" err="1">
                <a:solidFill>
                  <a:schemeClr val="tx1">
                    <a:lumMod val="75000"/>
                    <a:lumOff val="25000"/>
                  </a:schemeClr>
                </a:solidFill>
                <a:latin typeface="微软雅黑" panose="020B0503020204020204" pitchFamily="34" charset="-122"/>
                <a:ea typeface="微软雅黑" panose="020B0503020204020204" pitchFamily="34" charset="-122"/>
              </a:rPr>
              <a:t>SPOOLing</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技术</a:t>
            </a: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4</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7" name="Text Box 8"/>
          <p:cNvSpPr txBox="1">
            <a:spLocks noChangeArrowheads="1"/>
          </p:cNvSpPr>
          <p:nvPr/>
        </p:nvSpPr>
        <p:spPr bwMode="auto">
          <a:xfrm>
            <a:off x="6504709" y="1035674"/>
            <a:ext cx="2242218" cy="1571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spcBef>
                <a:spcPct val="0"/>
              </a:spcBef>
              <a:buClrTx/>
              <a:buSzTx/>
              <a:buNone/>
            </a:pPr>
            <a:r>
              <a:rPr lang="zh-CN" altLang="en-US" sz="2400" dirty="0">
                <a:solidFill>
                  <a:srgbClr val="FF0000"/>
                </a:solidFill>
                <a:latin typeface="Times New Roman" panose="02020603050405020304" pitchFamily="18" charset="0"/>
              </a:rPr>
              <a:t>输入井</a:t>
            </a:r>
            <a:r>
              <a:rPr lang="zh-CN" altLang="en-US" sz="2400" dirty="0">
                <a:latin typeface="Times New Roman" panose="02020603050405020304" pitchFamily="18" charset="0"/>
              </a:rPr>
              <a:t>模拟假脱机输入，用于</a:t>
            </a:r>
            <a:r>
              <a:rPr lang="zh-CN" altLang="en-US" sz="2400" dirty="0">
                <a:solidFill>
                  <a:srgbClr val="FF0000"/>
                </a:solidFill>
                <a:latin typeface="Times New Roman" panose="02020603050405020304" pitchFamily="18" charset="0"/>
              </a:rPr>
              <a:t>收容输入</a:t>
            </a:r>
            <a:r>
              <a:rPr lang="zh-CN" altLang="en-US" sz="2400" dirty="0">
                <a:latin typeface="Times New Roman" panose="02020603050405020304" pitchFamily="18" charset="0"/>
              </a:rPr>
              <a:t>的</a:t>
            </a:r>
            <a:r>
              <a:rPr lang="zh-CN" altLang="en-US" sz="2400" dirty="0" smtClean="0">
                <a:latin typeface="Times New Roman" panose="02020603050405020304" pitchFamily="18" charset="0"/>
              </a:rPr>
              <a:t>数据。</a:t>
            </a:r>
            <a:endParaRPr lang="zh-CN" altLang="en-US" sz="2400" dirty="0">
              <a:latin typeface="Times New Roman" panose="02020603050405020304" pitchFamily="18" charset="0"/>
            </a:endParaRPr>
          </a:p>
        </p:txBody>
      </p:sp>
      <p:graphicFrame>
        <p:nvGraphicFramePr>
          <p:cNvPr id="10" name="Object 3"/>
          <p:cNvGraphicFramePr>
            <a:graphicFrameLocks noChangeAspect="1"/>
          </p:cNvGraphicFramePr>
          <p:nvPr>
            <p:extLst>
              <p:ext uri="{D42A27DB-BD31-4B8C-83A1-F6EECF244321}">
                <p14:modId xmlns:p14="http://schemas.microsoft.com/office/powerpoint/2010/main" val="1524951200"/>
              </p:ext>
            </p:extLst>
          </p:nvPr>
        </p:nvGraphicFramePr>
        <p:xfrm>
          <a:off x="1702433" y="1114862"/>
          <a:ext cx="4362562" cy="2792587"/>
        </p:xfrm>
        <a:graphic>
          <a:graphicData uri="http://schemas.openxmlformats.org/presentationml/2006/ole">
            <mc:AlternateContent xmlns:mc="http://schemas.openxmlformats.org/markup-compatibility/2006">
              <mc:Choice xmlns:v="urn:schemas-microsoft-com:vml" Requires="v">
                <p:oleObj spid="_x0000_s17443" name="Visio" r:id="rId3" imgW="4421429" imgH="2686202" progId="Visio.Drawing.11">
                  <p:embed/>
                </p:oleObj>
              </mc:Choice>
              <mc:Fallback>
                <p:oleObj name="Visio" r:id="rId3" imgW="4421429" imgH="2686202"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2433" y="1114862"/>
                        <a:ext cx="4362562" cy="2792587"/>
                      </a:xfrm>
                      <a:prstGeom prst="rect">
                        <a:avLst/>
                      </a:prstGeom>
                      <a:noFill/>
                    </p:spPr>
                  </p:pic>
                </p:oleObj>
              </mc:Fallback>
            </mc:AlternateContent>
          </a:graphicData>
        </a:graphic>
      </p:graphicFrame>
      <p:sp>
        <p:nvSpPr>
          <p:cNvPr id="11" name="Rectangle 5"/>
          <p:cNvSpPr>
            <a:spLocks noChangeArrowheads="1"/>
          </p:cNvSpPr>
          <p:nvPr/>
        </p:nvSpPr>
        <p:spPr bwMode="auto">
          <a:xfrm>
            <a:off x="1475454" y="4050389"/>
            <a:ext cx="409460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261938" eaLnBrk="0" hangingPunct="0">
              <a:defRPr kumimoji="1"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marL="0" marR="0" lvl="0" indent="261938" algn="ctr" defTabSz="914400" eaLnBrk="0" fontAlgn="base" latinLnBrk="0" hangingPunct="0">
              <a:lnSpc>
                <a:spcPct val="100000"/>
              </a:lnSpc>
              <a:spcBef>
                <a:spcPct val="0"/>
              </a:spcBef>
              <a:spcAft>
                <a:spcPct val="0"/>
              </a:spcAft>
              <a:buClrTx/>
              <a:buSzTx/>
              <a:buFontTx/>
              <a:buNone/>
              <a:tabLst/>
              <a:defRPr/>
            </a:pPr>
            <a:r>
              <a:rPr kumimoji="1" lang="zh-CN" altLang="en-US" sz="20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rPr>
              <a:t>图</a:t>
            </a:r>
            <a:r>
              <a:rPr kumimoji="1" lang="en-US" altLang="zh-CN" sz="20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rPr>
              <a:t>4.19 </a:t>
            </a:r>
            <a:r>
              <a:rPr kumimoji="1" lang="en-US" altLang="zh-CN" sz="2000" b="0" i="0" u="none" strike="noStrike" kern="0" cap="none" spc="0" normalizeH="0" baseline="0" noProof="0" dirty="0" err="1" smtClean="0">
                <a:ln>
                  <a:noFill/>
                </a:ln>
                <a:solidFill>
                  <a:prstClr val="black"/>
                </a:solidFill>
                <a:effectLst/>
                <a:uLnTx/>
                <a:uFillTx/>
                <a:latin typeface="Times New Roman" panose="02020603050405020304" pitchFamily="18" charset="0"/>
                <a:ea typeface="宋体" panose="02010600030101010101" pitchFamily="2" charset="-122"/>
              </a:rPr>
              <a:t>SPOOLing</a:t>
            </a:r>
            <a:r>
              <a:rPr kumimoji="1" lang="zh-CN" altLang="en-US" sz="20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rPr>
              <a:t>系统结构</a:t>
            </a:r>
          </a:p>
        </p:txBody>
      </p:sp>
      <p:sp>
        <p:nvSpPr>
          <p:cNvPr id="14" name="文本框 13"/>
          <p:cNvSpPr txBox="1"/>
          <p:nvPr/>
        </p:nvSpPr>
        <p:spPr>
          <a:xfrm>
            <a:off x="450620" y="1786375"/>
            <a:ext cx="615553" cy="4229100"/>
          </a:xfrm>
          <a:prstGeom prst="rect">
            <a:avLst/>
          </a:prstGeom>
          <a:noFill/>
        </p:spPr>
        <p:txBody>
          <a:bodyPr vert="eaVert" wrap="square" rtlCol="0">
            <a:spAutoFit/>
          </a:bodyPr>
          <a:lstStyle/>
          <a:p>
            <a:r>
              <a:rPr lang="en-US" altLang="zh-CN" sz="2800" b="1" dirty="0" err="1">
                <a:solidFill>
                  <a:srgbClr val="FF0000"/>
                </a:solidFill>
                <a:latin typeface="Tahoma" panose="020B0604030504040204" pitchFamily="34" charset="0"/>
                <a:ea typeface="宋体" panose="02010600030101010101" pitchFamily="2" charset="-122"/>
              </a:rPr>
              <a:t>SPOOLing</a:t>
            </a:r>
            <a:r>
              <a:rPr lang="zh-CN" altLang="en-US" sz="2800" b="1" dirty="0">
                <a:solidFill>
                  <a:srgbClr val="FF0000"/>
                </a:solidFill>
                <a:latin typeface="Tahoma" panose="020B0604030504040204" pitchFamily="34" charset="0"/>
                <a:ea typeface="宋体" panose="02010600030101010101" pitchFamily="2" charset="-122"/>
              </a:rPr>
              <a:t>系统的组成 </a:t>
            </a:r>
          </a:p>
        </p:txBody>
      </p:sp>
      <p:sp>
        <p:nvSpPr>
          <p:cNvPr id="15" name="Text Box 8"/>
          <p:cNvSpPr txBox="1">
            <a:spLocks noChangeArrowheads="1"/>
          </p:cNvSpPr>
          <p:nvPr/>
        </p:nvSpPr>
        <p:spPr bwMode="auto">
          <a:xfrm>
            <a:off x="6504709" y="2678602"/>
            <a:ext cx="2377301" cy="1571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spcBef>
                <a:spcPct val="0"/>
              </a:spcBef>
              <a:buClrTx/>
              <a:buSzTx/>
              <a:buNone/>
            </a:pPr>
            <a:r>
              <a:rPr lang="zh-CN" altLang="en-US" sz="2400" dirty="0">
                <a:solidFill>
                  <a:srgbClr val="FF0000"/>
                </a:solidFill>
                <a:latin typeface="Times New Roman" panose="02020603050405020304" pitchFamily="18" charset="0"/>
              </a:rPr>
              <a:t>输出井</a:t>
            </a:r>
            <a:r>
              <a:rPr lang="zh-CN" altLang="en-US" sz="2400" dirty="0">
                <a:latin typeface="Times New Roman" panose="02020603050405020304" pitchFamily="18" charset="0"/>
              </a:rPr>
              <a:t>模拟脱机输出，用于</a:t>
            </a:r>
            <a:r>
              <a:rPr lang="zh-CN" altLang="en-US" sz="2400" dirty="0">
                <a:solidFill>
                  <a:srgbClr val="FF0000"/>
                </a:solidFill>
                <a:latin typeface="Times New Roman" panose="02020603050405020304" pitchFamily="18" charset="0"/>
              </a:rPr>
              <a:t>收容用户程序的输出数据</a:t>
            </a:r>
            <a:r>
              <a:rPr lang="zh-CN" altLang="en-US" sz="2400" dirty="0">
                <a:latin typeface="Times New Roman" panose="02020603050405020304" pitchFamily="18" charset="0"/>
              </a:rPr>
              <a:t>。</a:t>
            </a:r>
          </a:p>
        </p:txBody>
      </p:sp>
      <p:sp>
        <p:nvSpPr>
          <p:cNvPr id="18" name="Text Box 8"/>
          <p:cNvSpPr txBox="1">
            <a:spLocks noChangeArrowheads="1"/>
          </p:cNvSpPr>
          <p:nvPr/>
        </p:nvSpPr>
        <p:spPr bwMode="auto">
          <a:xfrm>
            <a:off x="1215736" y="4593439"/>
            <a:ext cx="7666274" cy="1202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spcBef>
                <a:spcPct val="0"/>
              </a:spcBef>
              <a:buClrTx/>
              <a:buSzTx/>
              <a:buNone/>
            </a:pPr>
            <a:r>
              <a:rPr lang="zh-CN" altLang="en-US" sz="2400" dirty="0">
                <a:solidFill>
                  <a:srgbClr val="FF0000"/>
                </a:solidFill>
                <a:latin typeface="Times New Roman" panose="02020603050405020304" pitchFamily="18" charset="0"/>
              </a:rPr>
              <a:t>预输入程序</a:t>
            </a:r>
            <a:r>
              <a:rPr lang="zh-CN" altLang="en-US" sz="2400" dirty="0">
                <a:latin typeface="Times New Roman" panose="02020603050405020304" pitchFamily="18" charset="0"/>
              </a:rPr>
              <a:t>模拟脱机输入时的</a:t>
            </a:r>
            <a:r>
              <a:rPr lang="zh-CN" altLang="en-US" sz="2400" dirty="0">
                <a:solidFill>
                  <a:srgbClr val="FF0000"/>
                </a:solidFill>
                <a:latin typeface="Times New Roman" panose="02020603050405020304" pitchFamily="18" charset="0"/>
              </a:rPr>
              <a:t>外围控制机</a:t>
            </a:r>
            <a:r>
              <a:rPr lang="zh-CN" altLang="en-US" sz="2400" dirty="0">
                <a:latin typeface="Times New Roman" panose="02020603050405020304" pitchFamily="18" charset="0"/>
              </a:rPr>
              <a:t>，将输入设备的输入信息送到输入井，当相关进程需要输入数据时，直接从输入井读入到内存中的用户程序区。</a:t>
            </a:r>
          </a:p>
        </p:txBody>
      </p:sp>
    </p:spTree>
    <p:extLst>
      <p:ext uri="{BB962C8B-B14F-4D97-AF65-F5344CB8AC3E}">
        <p14:creationId xmlns:p14="http://schemas.microsoft.com/office/powerpoint/2010/main" val="17298239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1000"/>
                                        <p:tgtEl>
                                          <p:spTgt spid="14"/>
                                        </p:tgtEl>
                                      </p:cBhvr>
                                    </p:animEffect>
                                    <p:anim calcmode="lin" valueType="num">
                                      <p:cBhvr>
                                        <p:cTn id="16" dur="1000" fill="hold"/>
                                        <p:tgtEl>
                                          <p:spTgt spid="14"/>
                                        </p:tgtEl>
                                        <p:attrNameLst>
                                          <p:attrName>ppt_x</p:attrName>
                                        </p:attrNameLst>
                                      </p:cBhvr>
                                      <p:tavLst>
                                        <p:tav tm="0">
                                          <p:val>
                                            <p:strVal val="#ppt_x"/>
                                          </p:val>
                                        </p:tav>
                                        <p:tav tm="100000">
                                          <p:val>
                                            <p:strVal val="#ppt_x"/>
                                          </p:val>
                                        </p:tav>
                                      </p:tavLst>
                                    </p:anim>
                                    <p:anim calcmode="lin" valueType="num">
                                      <p:cBhvr>
                                        <p:cTn id="17"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500" fill="hold"/>
                                        <p:tgtEl>
                                          <p:spTgt spid="10"/>
                                        </p:tgtEl>
                                        <p:attrNameLst>
                                          <p:attrName>ppt_x</p:attrName>
                                        </p:attrNameLst>
                                      </p:cBhvr>
                                      <p:tavLst>
                                        <p:tav tm="0">
                                          <p:val>
                                            <p:strVal val="#ppt_x"/>
                                          </p:val>
                                        </p:tav>
                                        <p:tav tm="100000">
                                          <p:val>
                                            <p:strVal val="#ppt_x"/>
                                          </p:val>
                                        </p:tav>
                                      </p:tavLst>
                                    </p:anim>
                                    <p:anim calcmode="lin" valueType="num">
                                      <p:cBhvr additive="base">
                                        <p:cTn id="23" dur="500" fill="hold"/>
                                        <p:tgtEl>
                                          <p:spTgt spid="10"/>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additive="base">
                                        <p:cTn id="26" dur="500" fill="hold"/>
                                        <p:tgtEl>
                                          <p:spTgt spid="11"/>
                                        </p:tgtEl>
                                        <p:attrNameLst>
                                          <p:attrName>ppt_x</p:attrName>
                                        </p:attrNameLst>
                                      </p:cBhvr>
                                      <p:tavLst>
                                        <p:tav tm="0">
                                          <p:val>
                                            <p:strVal val="#ppt_x"/>
                                          </p:val>
                                        </p:tav>
                                        <p:tav tm="100000">
                                          <p:val>
                                            <p:strVal val="#ppt_x"/>
                                          </p:val>
                                        </p:tav>
                                      </p:tavLst>
                                    </p:anim>
                                    <p:anim calcmode="lin" valueType="num">
                                      <p:cBhvr additive="base">
                                        <p:cTn id="27"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 calcmode="lin" valueType="num">
                                      <p:cBhvr additive="base">
                                        <p:cTn id="32" dur="500" fill="hold"/>
                                        <p:tgtEl>
                                          <p:spTgt spid="17"/>
                                        </p:tgtEl>
                                        <p:attrNameLst>
                                          <p:attrName>ppt_x</p:attrName>
                                        </p:attrNameLst>
                                      </p:cBhvr>
                                      <p:tavLst>
                                        <p:tav tm="0">
                                          <p:val>
                                            <p:strVal val="#ppt_x"/>
                                          </p:val>
                                        </p:tav>
                                        <p:tav tm="100000">
                                          <p:val>
                                            <p:strVal val="#ppt_x"/>
                                          </p:val>
                                        </p:tav>
                                      </p:tavLst>
                                    </p:anim>
                                    <p:anim calcmode="lin" valueType="num">
                                      <p:cBhvr additive="base">
                                        <p:cTn id="33"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15"/>
                                        </p:tgtEl>
                                        <p:attrNameLst>
                                          <p:attrName>style.visibility</p:attrName>
                                        </p:attrNameLst>
                                      </p:cBhvr>
                                      <p:to>
                                        <p:strVal val="visible"/>
                                      </p:to>
                                    </p:set>
                                    <p:anim calcmode="lin" valueType="num">
                                      <p:cBhvr additive="base">
                                        <p:cTn id="38" dur="500" fill="hold"/>
                                        <p:tgtEl>
                                          <p:spTgt spid="15"/>
                                        </p:tgtEl>
                                        <p:attrNameLst>
                                          <p:attrName>ppt_x</p:attrName>
                                        </p:attrNameLst>
                                      </p:cBhvr>
                                      <p:tavLst>
                                        <p:tav tm="0">
                                          <p:val>
                                            <p:strVal val="#ppt_x"/>
                                          </p:val>
                                        </p:tav>
                                        <p:tav tm="100000">
                                          <p:val>
                                            <p:strVal val="#ppt_x"/>
                                          </p:val>
                                        </p:tav>
                                      </p:tavLst>
                                    </p:anim>
                                    <p:anim calcmode="lin" valueType="num">
                                      <p:cBhvr additive="base">
                                        <p:cTn id="39"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18"/>
                                        </p:tgtEl>
                                        <p:attrNameLst>
                                          <p:attrName>style.visibility</p:attrName>
                                        </p:attrNameLst>
                                      </p:cBhvr>
                                      <p:to>
                                        <p:strVal val="visible"/>
                                      </p:to>
                                    </p:set>
                                    <p:anim calcmode="lin" valueType="num">
                                      <p:cBhvr additive="base">
                                        <p:cTn id="44" dur="500" fill="hold"/>
                                        <p:tgtEl>
                                          <p:spTgt spid="18"/>
                                        </p:tgtEl>
                                        <p:attrNameLst>
                                          <p:attrName>ppt_x</p:attrName>
                                        </p:attrNameLst>
                                      </p:cBhvr>
                                      <p:tavLst>
                                        <p:tav tm="0">
                                          <p:val>
                                            <p:strVal val="#ppt_x"/>
                                          </p:val>
                                        </p:tav>
                                        <p:tav tm="100000">
                                          <p:val>
                                            <p:strVal val="#ppt_x"/>
                                          </p:val>
                                        </p:tav>
                                      </p:tavLst>
                                    </p:anim>
                                    <p:anim calcmode="lin" valueType="num">
                                      <p:cBhvr additive="base">
                                        <p:cTn id="45"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7" grpId="0"/>
      <p:bldP spid="11" grpId="0"/>
      <p:bldP spid="14" grpId="0"/>
      <p:bldP spid="15" grpId="0"/>
      <p:bldP spid="18"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38362" y="326598"/>
            <a:ext cx="6776938"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4.5.3 </a:t>
            </a:r>
            <a:r>
              <a:rPr lang="en-US" altLang="zh-CN" sz="2400" b="1" dirty="0" err="1">
                <a:solidFill>
                  <a:schemeClr val="tx1">
                    <a:lumMod val="75000"/>
                    <a:lumOff val="25000"/>
                  </a:schemeClr>
                </a:solidFill>
                <a:latin typeface="微软雅黑" panose="020B0503020204020204" pitchFamily="34" charset="-122"/>
                <a:ea typeface="微软雅黑" panose="020B0503020204020204" pitchFamily="34" charset="-122"/>
              </a:rPr>
              <a:t>SPOOLing</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技术</a:t>
            </a: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4</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graphicFrame>
        <p:nvGraphicFramePr>
          <p:cNvPr id="10" name="Object 3"/>
          <p:cNvGraphicFramePr>
            <a:graphicFrameLocks noChangeAspect="1"/>
          </p:cNvGraphicFramePr>
          <p:nvPr>
            <p:extLst>
              <p:ext uri="{D42A27DB-BD31-4B8C-83A1-F6EECF244321}">
                <p14:modId xmlns:p14="http://schemas.microsoft.com/office/powerpoint/2010/main" val="1524951200"/>
              </p:ext>
            </p:extLst>
          </p:nvPr>
        </p:nvGraphicFramePr>
        <p:xfrm>
          <a:off x="1702433" y="1114862"/>
          <a:ext cx="4362562" cy="2792587"/>
        </p:xfrm>
        <a:graphic>
          <a:graphicData uri="http://schemas.openxmlformats.org/presentationml/2006/ole">
            <mc:AlternateContent xmlns:mc="http://schemas.openxmlformats.org/markup-compatibility/2006">
              <mc:Choice xmlns:v="urn:schemas-microsoft-com:vml" Requires="v">
                <p:oleObj spid="_x0000_s18467" name="Visio" r:id="rId3" imgW="4421429" imgH="2686202" progId="Visio.Drawing.11">
                  <p:embed/>
                </p:oleObj>
              </mc:Choice>
              <mc:Fallback>
                <p:oleObj name="Visio" r:id="rId3" imgW="4421429" imgH="2686202"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2433" y="1114862"/>
                        <a:ext cx="4362562" cy="2792587"/>
                      </a:xfrm>
                      <a:prstGeom prst="rect">
                        <a:avLst/>
                      </a:prstGeom>
                      <a:noFill/>
                    </p:spPr>
                  </p:pic>
                </p:oleObj>
              </mc:Fallback>
            </mc:AlternateContent>
          </a:graphicData>
        </a:graphic>
      </p:graphicFrame>
      <p:sp>
        <p:nvSpPr>
          <p:cNvPr id="11" name="Rectangle 5"/>
          <p:cNvSpPr>
            <a:spLocks noChangeArrowheads="1"/>
          </p:cNvSpPr>
          <p:nvPr/>
        </p:nvSpPr>
        <p:spPr bwMode="auto">
          <a:xfrm>
            <a:off x="1475454" y="4050389"/>
            <a:ext cx="409460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261938" eaLnBrk="0" hangingPunct="0">
              <a:defRPr kumimoji="1"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marL="0" marR="0" lvl="0" indent="261938" algn="ctr" defTabSz="914400" eaLnBrk="0" fontAlgn="base" latinLnBrk="0" hangingPunct="0">
              <a:lnSpc>
                <a:spcPct val="100000"/>
              </a:lnSpc>
              <a:spcBef>
                <a:spcPct val="0"/>
              </a:spcBef>
              <a:spcAft>
                <a:spcPct val="0"/>
              </a:spcAft>
              <a:buClrTx/>
              <a:buSzTx/>
              <a:buFontTx/>
              <a:buNone/>
              <a:tabLst/>
              <a:defRPr/>
            </a:pPr>
            <a:r>
              <a:rPr kumimoji="1" lang="zh-CN" altLang="en-US" sz="20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rPr>
              <a:t>图</a:t>
            </a:r>
            <a:r>
              <a:rPr kumimoji="1" lang="en-US" altLang="zh-CN" sz="20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rPr>
              <a:t>4.19 </a:t>
            </a:r>
            <a:r>
              <a:rPr kumimoji="1" lang="en-US" altLang="zh-CN" sz="2000" b="0" i="0" u="none" strike="noStrike" kern="0" cap="none" spc="0" normalizeH="0" baseline="0" noProof="0" dirty="0" err="1" smtClean="0">
                <a:ln>
                  <a:noFill/>
                </a:ln>
                <a:solidFill>
                  <a:prstClr val="black"/>
                </a:solidFill>
                <a:effectLst/>
                <a:uLnTx/>
                <a:uFillTx/>
                <a:latin typeface="Times New Roman" panose="02020603050405020304" pitchFamily="18" charset="0"/>
                <a:ea typeface="宋体" panose="02010600030101010101" pitchFamily="2" charset="-122"/>
              </a:rPr>
              <a:t>SPOOLing</a:t>
            </a:r>
            <a:r>
              <a:rPr kumimoji="1" lang="zh-CN" altLang="en-US" sz="20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rPr>
              <a:t>系统结构</a:t>
            </a:r>
          </a:p>
        </p:txBody>
      </p:sp>
      <p:sp>
        <p:nvSpPr>
          <p:cNvPr id="14" name="文本框 13"/>
          <p:cNvSpPr txBox="1"/>
          <p:nvPr/>
        </p:nvSpPr>
        <p:spPr>
          <a:xfrm>
            <a:off x="450620" y="1786375"/>
            <a:ext cx="615553" cy="4229100"/>
          </a:xfrm>
          <a:prstGeom prst="rect">
            <a:avLst/>
          </a:prstGeom>
          <a:noFill/>
        </p:spPr>
        <p:txBody>
          <a:bodyPr vert="eaVert" wrap="square" rtlCol="0">
            <a:spAutoFit/>
          </a:bodyPr>
          <a:lstStyle/>
          <a:p>
            <a:r>
              <a:rPr lang="en-US" altLang="zh-CN" sz="2800" b="1" dirty="0" err="1">
                <a:solidFill>
                  <a:srgbClr val="FF0000"/>
                </a:solidFill>
                <a:latin typeface="Tahoma" panose="020B0604030504040204" pitchFamily="34" charset="0"/>
                <a:ea typeface="宋体" panose="02010600030101010101" pitchFamily="2" charset="-122"/>
              </a:rPr>
              <a:t>SPOOLing</a:t>
            </a:r>
            <a:r>
              <a:rPr lang="zh-CN" altLang="en-US" sz="2800" b="1" dirty="0">
                <a:solidFill>
                  <a:srgbClr val="FF0000"/>
                </a:solidFill>
                <a:latin typeface="Tahoma" panose="020B0604030504040204" pitchFamily="34" charset="0"/>
                <a:ea typeface="宋体" panose="02010600030101010101" pitchFamily="2" charset="-122"/>
              </a:rPr>
              <a:t>系统的组成 </a:t>
            </a:r>
          </a:p>
        </p:txBody>
      </p:sp>
      <p:sp>
        <p:nvSpPr>
          <p:cNvPr id="18" name="Text Box 8"/>
          <p:cNvSpPr txBox="1">
            <a:spLocks noChangeArrowheads="1"/>
          </p:cNvSpPr>
          <p:nvPr/>
        </p:nvSpPr>
        <p:spPr bwMode="auto">
          <a:xfrm>
            <a:off x="6301228" y="1053988"/>
            <a:ext cx="2842772" cy="3049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spcBef>
                <a:spcPct val="0"/>
              </a:spcBef>
              <a:buClrTx/>
              <a:buSzTx/>
              <a:buNone/>
            </a:pPr>
            <a:r>
              <a:rPr lang="zh-CN" altLang="en-US" sz="2400" dirty="0">
                <a:solidFill>
                  <a:srgbClr val="FF0000"/>
                </a:solidFill>
                <a:latin typeface="Times New Roman" panose="02020603050405020304" pitchFamily="18" charset="0"/>
              </a:rPr>
              <a:t>缓输出程序</a:t>
            </a:r>
            <a:r>
              <a:rPr lang="zh-CN" altLang="en-US" sz="2400" dirty="0">
                <a:latin typeface="Times New Roman" panose="02020603050405020304" pitchFamily="18" charset="0"/>
              </a:rPr>
              <a:t>模拟脱机输出时的外围控制机，把用户要求输出的信息从用户程序区送到输出井，待输出设备空闲时，将输出井中的信息送到输出设备</a:t>
            </a:r>
            <a:r>
              <a:rPr lang="zh-CN" altLang="en-US" sz="2400" dirty="0" smtClean="0">
                <a:latin typeface="Times New Roman" panose="02020603050405020304" pitchFamily="18" charset="0"/>
              </a:rPr>
              <a:t>上。</a:t>
            </a:r>
            <a:endParaRPr lang="zh-CN" altLang="en-US" sz="2400" dirty="0">
              <a:latin typeface="Times New Roman" panose="02020603050405020304" pitchFamily="18" charset="0"/>
            </a:endParaRPr>
          </a:p>
        </p:txBody>
      </p:sp>
      <p:sp>
        <p:nvSpPr>
          <p:cNvPr id="13" name="Text Box 8"/>
          <p:cNvSpPr txBox="1">
            <a:spLocks noChangeArrowheads="1"/>
          </p:cNvSpPr>
          <p:nvPr/>
        </p:nvSpPr>
        <p:spPr bwMode="auto">
          <a:xfrm>
            <a:off x="1359382" y="4812965"/>
            <a:ext cx="7666274" cy="1571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spcBef>
                <a:spcPct val="0"/>
              </a:spcBef>
              <a:buClrTx/>
              <a:buSzTx/>
              <a:buNone/>
            </a:pPr>
            <a:r>
              <a:rPr lang="zh-CN" altLang="en-US" sz="2400" dirty="0">
                <a:solidFill>
                  <a:srgbClr val="FF0000"/>
                </a:solidFill>
                <a:latin typeface="Times New Roman" panose="02020603050405020304" pitchFamily="18" charset="0"/>
              </a:rPr>
              <a:t>井管理程序</a:t>
            </a:r>
            <a:r>
              <a:rPr lang="zh-CN" altLang="en-US" sz="2400" dirty="0">
                <a:latin typeface="Times New Roman" panose="02020603050405020304" pitchFamily="18" charset="0"/>
              </a:rPr>
              <a:t>负责管理</a:t>
            </a:r>
            <a:r>
              <a:rPr lang="zh-CN" altLang="en-US" sz="2400" dirty="0">
                <a:solidFill>
                  <a:srgbClr val="FF0000"/>
                </a:solidFill>
                <a:latin typeface="Times New Roman" panose="02020603050405020304" pitchFamily="18" charset="0"/>
              </a:rPr>
              <a:t>输入井与输出井的协调工作</a:t>
            </a:r>
            <a:r>
              <a:rPr lang="zh-CN" altLang="en-US" sz="2400" dirty="0">
                <a:latin typeface="Times New Roman" panose="02020603050405020304" pitchFamily="18" charset="0"/>
              </a:rPr>
              <a:t>。在进程执行过程中，如果请求启动某台设备的输入或者输出工作，操作系统得到该请求并调出井管理程序，控制从相应输入井读取信息或将信息送至输出井内</a:t>
            </a:r>
            <a:r>
              <a:rPr lang="zh-CN" altLang="en-US" sz="2400" dirty="0" smtClean="0">
                <a:latin typeface="Times New Roman" panose="02020603050405020304" pitchFamily="18" charset="0"/>
              </a:rPr>
              <a:t>。</a:t>
            </a:r>
            <a:endParaRPr lang="zh-CN" altLang="en-US" sz="2400" dirty="0">
              <a:latin typeface="Times New Roman" panose="02020603050405020304" pitchFamily="18" charset="0"/>
            </a:endParaRPr>
          </a:p>
        </p:txBody>
      </p:sp>
    </p:spTree>
    <p:extLst>
      <p:ext uri="{BB962C8B-B14F-4D97-AF65-F5344CB8AC3E}">
        <p14:creationId xmlns:p14="http://schemas.microsoft.com/office/powerpoint/2010/main" val="27213695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fill="hold"/>
                                        <p:tgtEl>
                                          <p:spTgt spid="18"/>
                                        </p:tgtEl>
                                        <p:attrNameLst>
                                          <p:attrName>ppt_x</p:attrName>
                                        </p:attrNameLst>
                                      </p:cBhvr>
                                      <p:tavLst>
                                        <p:tav tm="0">
                                          <p:val>
                                            <p:strVal val="#ppt_x"/>
                                          </p:val>
                                        </p:tav>
                                        <p:tav tm="100000">
                                          <p:val>
                                            <p:strVal val="#ppt_x"/>
                                          </p:val>
                                        </p:tav>
                                      </p:tavLst>
                                    </p:anim>
                                    <p:anim calcmode="lin" valueType="num">
                                      <p:cBhvr additive="base">
                                        <p:cTn id="1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ppt_x"/>
                                          </p:val>
                                        </p:tav>
                                        <p:tav tm="100000">
                                          <p:val>
                                            <p:strVal val="#ppt_x"/>
                                          </p:val>
                                        </p:tav>
                                      </p:tavLst>
                                    </p:anim>
                                    <p:anim calcmode="lin" valueType="num">
                                      <p:cBhvr additive="base">
                                        <p:cTn id="2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8" grpId="0"/>
      <p:bldP spid="13"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38362" y="326598"/>
            <a:ext cx="6776938"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4.5.3 </a:t>
            </a:r>
            <a:r>
              <a:rPr lang="en-US" altLang="zh-CN" sz="2400" b="1" dirty="0" err="1">
                <a:solidFill>
                  <a:schemeClr val="tx1">
                    <a:lumMod val="75000"/>
                    <a:lumOff val="25000"/>
                  </a:schemeClr>
                </a:solidFill>
                <a:latin typeface="微软雅黑" panose="020B0503020204020204" pitchFamily="34" charset="-122"/>
                <a:ea typeface="微软雅黑" panose="020B0503020204020204" pitchFamily="34" charset="-122"/>
              </a:rPr>
              <a:t>SPOOLing</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技术</a:t>
            </a: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4</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450620" y="1786375"/>
            <a:ext cx="615553" cy="4229100"/>
          </a:xfrm>
          <a:prstGeom prst="rect">
            <a:avLst/>
          </a:prstGeom>
          <a:noFill/>
        </p:spPr>
        <p:txBody>
          <a:bodyPr vert="eaVert" wrap="square" rtlCol="0">
            <a:spAutoFit/>
          </a:bodyPr>
          <a:lstStyle/>
          <a:p>
            <a:r>
              <a:rPr lang="zh-CN" altLang="en-US" sz="2800" b="1" dirty="0" smtClean="0">
                <a:solidFill>
                  <a:srgbClr val="FF0000"/>
                </a:solidFill>
                <a:latin typeface="Tahoma" panose="020B0604030504040204" pitchFamily="34" charset="0"/>
                <a:ea typeface="宋体" panose="02010600030101010101" pitchFamily="2" charset="-122"/>
              </a:rPr>
              <a:t>共享</a:t>
            </a:r>
            <a:r>
              <a:rPr lang="zh-CN" altLang="en-US" sz="2800" b="1" dirty="0">
                <a:solidFill>
                  <a:srgbClr val="FF0000"/>
                </a:solidFill>
                <a:latin typeface="Tahoma" panose="020B0604030504040204" pitchFamily="34" charset="0"/>
                <a:ea typeface="宋体" panose="02010600030101010101" pitchFamily="2" charset="-122"/>
              </a:rPr>
              <a:t>打印机</a:t>
            </a:r>
          </a:p>
        </p:txBody>
      </p:sp>
      <p:sp>
        <p:nvSpPr>
          <p:cNvPr id="18" name="Text Box 8"/>
          <p:cNvSpPr txBox="1">
            <a:spLocks noChangeArrowheads="1"/>
          </p:cNvSpPr>
          <p:nvPr/>
        </p:nvSpPr>
        <p:spPr bwMode="auto">
          <a:xfrm>
            <a:off x="1494500" y="1053988"/>
            <a:ext cx="7649500" cy="833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spcBef>
                <a:spcPct val="0"/>
              </a:spcBef>
              <a:buClrTx/>
              <a:buSzTx/>
              <a:buNone/>
            </a:pPr>
            <a:r>
              <a:rPr lang="zh-CN" altLang="en-US" sz="2400" dirty="0">
                <a:latin typeface="Times New Roman" panose="02020603050405020304" pitchFamily="18" charset="0"/>
              </a:rPr>
              <a:t>为了实现打印机的虚拟共享，应创建一个特殊的守护进程以及一个特殊的目录</a:t>
            </a:r>
            <a:r>
              <a:rPr lang="en-US" altLang="zh-CN" sz="2400" dirty="0">
                <a:latin typeface="Times New Roman" panose="02020603050405020304" pitchFamily="18" charset="0"/>
              </a:rPr>
              <a:t>——</a:t>
            </a:r>
            <a:r>
              <a:rPr lang="en-US" altLang="zh-CN" sz="2400" dirty="0" err="1">
                <a:latin typeface="Times New Roman" panose="02020603050405020304" pitchFamily="18" charset="0"/>
              </a:rPr>
              <a:t>SPOOLing</a:t>
            </a:r>
            <a:r>
              <a:rPr lang="zh-CN" altLang="en-US" sz="2400" dirty="0" smtClean="0">
                <a:latin typeface="Times New Roman" panose="02020603050405020304" pitchFamily="18" charset="0"/>
              </a:rPr>
              <a:t>目录。</a:t>
            </a:r>
            <a:endParaRPr lang="zh-CN" altLang="en-US" sz="2400" dirty="0">
              <a:latin typeface="Times New Roman" panose="02020603050405020304" pitchFamily="18" charset="0"/>
            </a:endParaRPr>
          </a:p>
        </p:txBody>
      </p:sp>
      <p:sp>
        <p:nvSpPr>
          <p:cNvPr id="13" name="Text Box 8"/>
          <p:cNvSpPr txBox="1">
            <a:spLocks noChangeArrowheads="1"/>
          </p:cNvSpPr>
          <p:nvPr/>
        </p:nvSpPr>
        <p:spPr bwMode="auto">
          <a:xfrm>
            <a:off x="1458680" y="3450369"/>
            <a:ext cx="7666274" cy="833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spcBef>
                <a:spcPct val="0"/>
              </a:spcBef>
              <a:buClrTx/>
              <a:buSzTx/>
              <a:buNone/>
            </a:pPr>
            <a:r>
              <a:rPr lang="zh-CN" altLang="en-US" sz="2400" dirty="0">
                <a:latin typeface="Times New Roman" panose="02020603050405020304" pitchFamily="18" charset="0"/>
              </a:rPr>
              <a:t>①由输出进程在输出井中为之</a:t>
            </a:r>
            <a:r>
              <a:rPr lang="zh-CN" altLang="en-US" sz="2400" dirty="0">
                <a:solidFill>
                  <a:srgbClr val="FF0000"/>
                </a:solidFill>
                <a:latin typeface="Times New Roman" panose="02020603050405020304" pitchFamily="18" charset="0"/>
              </a:rPr>
              <a:t>申请一个空闲磁盘块区，并将要打印的数据送入其中</a:t>
            </a:r>
            <a:r>
              <a:rPr lang="zh-CN" altLang="en-US" sz="2400" dirty="0" smtClean="0">
                <a:latin typeface="Times New Roman" panose="02020603050405020304" pitchFamily="18" charset="0"/>
              </a:rPr>
              <a:t>。</a:t>
            </a:r>
            <a:endParaRPr lang="zh-CN" altLang="en-US" sz="2400" dirty="0">
              <a:latin typeface="Times New Roman" panose="02020603050405020304" pitchFamily="18" charset="0"/>
            </a:endParaRPr>
          </a:p>
        </p:txBody>
      </p:sp>
      <p:sp>
        <p:nvSpPr>
          <p:cNvPr id="12" name="Text Box 8"/>
          <p:cNvSpPr txBox="1">
            <a:spLocks noChangeArrowheads="1"/>
          </p:cNvSpPr>
          <p:nvPr/>
        </p:nvSpPr>
        <p:spPr bwMode="auto">
          <a:xfrm>
            <a:off x="1475454" y="2034727"/>
            <a:ext cx="7649500" cy="1202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buNone/>
            </a:pPr>
            <a:r>
              <a:rPr lang="zh-CN" altLang="en-US" sz="2400" dirty="0"/>
              <a:t>当用户进程请求打印输出时，</a:t>
            </a:r>
            <a:r>
              <a:rPr lang="en-US" altLang="zh-CN" sz="2400" dirty="0" err="1"/>
              <a:t>SPOOLing</a:t>
            </a:r>
            <a:r>
              <a:rPr lang="zh-CN" altLang="en-US" sz="2400" dirty="0"/>
              <a:t>系统同意为它打印输出，但</a:t>
            </a:r>
            <a:r>
              <a:rPr lang="zh-CN" altLang="en-US" sz="2400" dirty="0">
                <a:solidFill>
                  <a:srgbClr val="FF0000"/>
                </a:solidFill>
              </a:rPr>
              <a:t>并不真正立即把打印机分配给该用户进程</a:t>
            </a:r>
            <a:r>
              <a:rPr lang="zh-CN" altLang="en-US" sz="2400" dirty="0"/>
              <a:t>， 而只为它做两件事：</a:t>
            </a:r>
            <a:endParaRPr lang="en-US" altLang="zh-CN" sz="2400" dirty="0"/>
          </a:p>
        </p:txBody>
      </p:sp>
      <p:sp>
        <p:nvSpPr>
          <p:cNvPr id="15" name="Text Box 8"/>
          <p:cNvSpPr txBox="1">
            <a:spLocks noChangeArrowheads="1"/>
          </p:cNvSpPr>
          <p:nvPr/>
        </p:nvSpPr>
        <p:spPr bwMode="auto">
          <a:xfrm>
            <a:off x="1458680" y="4556440"/>
            <a:ext cx="7666274" cy="1202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spcBef>
                <a:spcPct val="0"/>
              </a:spcBef>
              <a:buClrTx/>
              <a:buSzTx/>
              <a:buNone/>
            </a:pPr>
            <a:r>
              <a:rPr lang="zh-CN" altLang="en-US" sz="2400" dirty="0">
                <a:latin typeface="Times New Roman" panose="02020603050405020304" pitchFamily="18" charset="0"/>
              </a:rPr>
              <a:t>② 输出进程再为用户进程申请一张空白的用户请求打印表，并将用户的打印要求填入其中， 再将该表</a:t>
            </a:r>
            <a:r>
              <a:rPr lang="zh-CN" altLang="en-US" sz="2400" dirty="0">
                <a:solidFill>
                  <a:srgbClr val="FF0000"/>
                </a:solidFill>
                <a:latin typeface="Times New Roman" panose="02020603050405020304" pitchFamily="18" charset="0"/>
              </a:rPr>
              <a:t>挂到请求打印队列上</a:t>
            </a:r>
            <a:r>
              <a:rPr lang="zh-CN" altLang="en-US" sz="2400" dirty="0">
                <a:latin typeface="Times New Roman" panose="02020603050405020304" pitchFamily="18" charset="0"/>
              </a:rPr>
              <a:t>。</a:t>
            </a:r>
          </a:p>
        </p:txBody>
      </p:sp>
    </p:spTree>
    <p:extLst>
      <p:ext uri="{BB962C8B-B14F-4D97-AF65-F5344CB8AC3E}">
        <p14:creationId xmlns:p14="http://schemas.microsoft.com/office/powerpoint/2010/main" val="3298708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500" fill="hold"/>
                                        <p:tgtEl>
                                          <p:spTgt spid="18"/>
                                        </p:tgtEl>
                                        <p:attrNameLst>
                                          <p:attrName>ppt_x</p:attrName>
                                        </p:attrNameLst>
                                      </p:cBhvr>
                                      <p:tavLst>
                                        <p:tav tm="0">
                                          <p:val>
                                            <p:strVal val="#ppt_x"/>
                                          </p:val>
                                        </p:tav>
                                        <p:tav tm="100000">
                                          <p:val>
                                            <p:strVal val="#ppt_x"/>
                                          </p:val>
                                        </p:tav>
                                      </p:tavLst>
                                    </p:anim>
                                    <p:anim calcmode="lin" valueType="num">
                                      <p:cBhvr additive="base">
                                        <p:cTn id="2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ppt_x"/>
                                          </p:val>
                                        </p:tav>
                                        <p:tav tm="100000">
                                          <p:val>
                                            <p:strVal val="#ppt_x"/>
                                          </p:val>
                                        </p:tav>
                                      </p:tavLst>
                                    </p:anim>
                                    <p:anim calcmode="lin" valueType="num">
                                      <p:cBhvr additive="base">
                                        <p:cTn id="3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ppt_x"/>
                                          </p:val>
                                        </p:tav>
                                        <p:tav tm="100000">
                                          <p:val>
                                            <p:strVal val="#ppt_x"/>
                                          </p:val>
                                        </p:tav>
                                      </p:tavLst>
                                    </p:anim>
                                    <p:anim calcmode="lin" valueType="num">
                                      <p:cBhvr additive="base">
                                        <p:cTn id="4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p:bldP spid="18" grpId="0"/>
      <p:bldP spid="13" grpId="0"/>
      <p:bldP spid="12" grpId="0"/>
      <p:bldP spid="15"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38362" y="326598"/>
            <a:ext cx="6776938"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4.5.3 </a:t>
            </a:r>
            <a:r>
              <a:rPr lang="en-US" altLang="zh-CN" sz="2400" b="1" dirty="0" err="1">
                <a:solidFill>
                  <a:schemeClr val="tx1">
                    <a:lumMod val="75000"/>
                    <a:lumOff val="25000"/>
                  </a:schemeClr>
                </a:solidFill>
                <a:latin typeface="微软雅黑" panose="020B0503020204020204" pitchFamily="34" charset="-122"/>
                <a:ea typeface="微软雅黑" panose="020B0503020204020204" pitchFamily="34" charset="-122"/>
              </a:rPr>
              <a:t>SPOOLing</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技术</a:t>
            </a: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4</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450620" y="1786375"/>
            <a:ext cx="615553" cy="4229100"/>
          </a:xfrm>
          <a:prstGeom prst="rect">
            <a:avLst/>
          </a:prstGeom>
          <a:noFill/>
        </p:spPr>
        <p:txBody>
          <a:bodyPr vert="eaVert" wrap="square" rtlCol="0">
            <a:spAutoFit/>
          </a:bodyPr>
          <a:lstStyle/>
          <a:p>
            <a:r>
              <a:rPr lang="zh-CN" altLang="en-US" sz="2800" b="1" dirty="0" smtClean="0">
                <a:solidFill>
                  <a:srgbClr val="FF0000"/>
                </a:solidFill>
                <a:latin typeface="Tahoma" panose="020B0604030504040204" pitchFamily="34" charset="0"/>
                <a:ea typeface="宋体" panose="02010600030101010101" pitchFamily="2" charset="-122"/>
              </a:rPr>
              <a:t>共享</a:t>
            </a:r>
            <a:r>
              <a:rPr lang="zh-CN" altLang="en-US" sz="2800" b="1" dirty="0">
                <a:solidFill>
                  <a:srgbClr val="FF0000"/>
                </a:solidFill>
                <a:latin typeface="Tahoma" panose="020B0604030504040204" pitchFamily="34" charset="0"/>
                <a:ea typeface="宋体" panose="02010600030101010101" pitchFamily="2" charset="-122"/>
              </a:rPr>
              <a:t>打印机</a:t>
            </a:r>
          </a:p>
        </p:txBody>
      </p:sp>
      <p:sp>
        <p:nvSpPr>
          <p:cNvPr id="18" name="Text Box 8"/>
          <p:cNvSpPr txBox="1">
            <a:spLocks noChangeArrowheads="1"/>
          </p:cNvSpPr>
          <p:nvPr/>
        </p:nvSpPr>
        <p:spPr bwMode="auto">
          <a:xfrm>
            <a:off x="1494500" y="1461888"/>
            <a:ext cx="7649500" cy="1571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spcBef>
                <a:spcPct val="0"/>
              </a:spcBef>
              <a:buClrTx/>
              <a:buSzTx/>
              <a:buNone/>
            </a:pPr>
            <a:r>
              <a:rPr lang="zh-CN" altLang="en-US" sz="2400" dirty="0">
                <a:latin typeface="Times New Roman" panose="02020603050405020304" pitchFamily="18" charset="0"/>
              </a:rPr>
              <a:t>实际上，当进程把该文件</a:t>
            </a:r>
            <a:r>
              <a:rPr lang="zh-CN" altLang="en-US" sz="2400" dirty="0">
                <a:solidFill>
                  <a:srgbClr val="FF0000"/>
                </a:solidFill>
                <a:latin typeface="Times New Roman" panose="02020603050405020304" pitchFamily="18" charset="0"/>
              </a:rPr>
              <a:t>放到</a:t>
            </a:r>
            <a:r>
              <a:rPr lang="en-US" altLang="zh-CN" sz="2400" dirty="0" err="1">
                <a:solidFill>
                  <a:srgbClr val="FF0000"/>
                </a:solidFill>
                <a:latin typeface="Times New Roman" panose="02020603050405020304" pitchFamily="18" charset="0"/>
              </a:rPr>
              <a:t>SPOOLing</a:t>
            </a:r>
            <a:r>
              <a:rPr lang="zh-CN" altLang="en-US" sz="2400" dirty="0">
                <a:solidFill>
                  <a:srgbClr val="FF0000"/>
                </a:solidFill>
                <a:latin typeface="Times New Roman" panose="02020603050405020304" pitchFamily="18" charset="0"/>
              </a:rPr>
              <a:t>系统中之后就可以认为打印过程已经完成</a:t>
            </a:r>
            <a:r>
              <a:rPr lang="zh-CN" altLang="en-US" sz="2400" dirty="0">
                <a:latin typeface="Times New Roman" panose="02020603050405020304" pitchFamily="18" charset="0"/>
              </a:rPr>
              <a:t>，虽然打印机还没有进行该文件的打印，因此</a:t>
            </a:r>
            <a:r>
              <a:rPr lang="en-US" altLang="zh-CN" sz="2400" dirty="0" err="1">
                <a:latin typeface="Times New Roman" panose="02020603050405020304" pitchFamily="18" charset="0"/>
              </a:rPr>
              <a:t>SPOOLing</a:t>
            </a:r>
            <a:r>
              <a:rPr lang="zh-CN" altLang="en-US" sz="2400" dirty="0">
                <a:latin typeface="Times New Roman" panose="02020603050405020304" pitchFamily="18" charset="0"/>
              </a:rPr>
              <a:t>也称为打印的“假脱机”过程。</a:t>
            </a:r>
          </a:p>
        </p:txBody>
      </p:sp>
      <p:sp>
        <p:nvSpPr>
          <p:cNvPr id="13" name="Text Box 8"/>
          <p:cNvSpPr txBox="1">
            <a:spLocks noChangeArrowheads="1"/>
          </p:cNvSpPr>
          <p:nvPr/>
        </p:nvSpPr>
        <p:spPr bwMode="auto">
          <a:xfrm>
            <a:off x="1458680" y="3450369"/>
            <a:ext cx="7666274" cy="833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spcBef>
                <a:spcPct val="0"/>
              </a:spcBef>
              <a:buClrTx/>
              <a:buSzTx/>
              <a:buNone/>
            </a:pPr>
            <a:r>
              <a:rPr lang="zh-CN" altLang="en-US" sz="2400" dirty="0">
                <a:latin typeface="Times New Roman" panose="02020603050405020304" pitchFamily="18" charset="0"/>
              </a:rPr>
              <a:t> 而整个的打印作业由该守护进程进行处理，</a:t>
            </a:r>
            <a:r>
              <a:rPr lang="zh-CN" altLang="en-US" sz="2400" dirty="0">
                <a:solidFill>
                  <a:srgbClr val="FF0000"/>
                </a:solidFill>
                <a:latin typeface="Times New Roman" panose="02020603050405020304" pitchFamily="18" charset="0"/>
              </a:rPr>
              <a:t>只有该守护进程能够真正使用打印机设备文件</a:t>
            </a:r>
            <a:r>
              <a:rPr lang="zh-CN" altLang="en-US" sz="2400" dirty="0">
                <a:latin typeface="Times New Roman" panose="02020603050405020304" pitchFamily="18" charset="0"/>
              </a:rPr>
              <a:t>。</a:t>
            </a:r>
          </a:p>
        </p:txBody>
      </p:sp>
    </p:spTree>
    <p:extLst>
      <p:ext uri="{BB962C8B-B14F-4D97-AF65-F5344CB8AC3E}">
        <p14:creationId xmlns:p14="http://schemas.microsoft.com/office/powerpoint/2010/main" val="42808657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500" fill="hold"/>
                                        <p:tgtEl>
                                          <p:spTgt spid="18"/>
                                        </p:tgtEl>
                                        <p:attrNameLst>
                                          <p:attrName>ppt_x</p:attrName>
                                        </p:attrNameLst>
                                      </p:cBhvr>
                                      <p:tavLst>
                                        <p:tav tm="0">
                                          <p:val>
                                            <p:strVal val="#ppt_x"/>
                                          </p:val>
                                        </p:tav>
                                        <p:tav tm="100000">
                                          <p:val>
                                            <p:strVal val="#ppt_x"/>
                                          </p:val>
                                        </p:tav>
                                      </p:tavLst>
                                    </p:anim>
                                    <p:anim calcmode="lin" valueType="num">
                                      <p:cBhvr additive="base">
                                        <p:cTn id="2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ppt_x"/>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p:bldP spid="18" grpId="0"/>
      <p:bldP spid="13"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38362" y="326598"/>
            <a:ext cx="6776938"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4.5.3 </a:t>
            </a:r>
            <a:r>
              <a:rPr lang="en-US" altLang="zh-CN" sz="2400" b="1" dirty="0" err="1">
                <a:solidFill>
                  <a:schemeClr val="tx1">
                    <a:lumMod val="75000"/>
                    <a:lumOff val="25000"/>
                  </a:schemeClr>
                </a:solidFill>
                <a:latin typeface="微软雅黑" panose="020B0503020204020204" pitchFamily="34" charset="-122"/>
                <a:ea typeface="微软雅黑" panose="020B0503020204020204" pitchFamily="34" charset="-122"/>
              </a:rPr>
              <a:t>SPOOLing</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技术</a:t>
            </a: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4</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450620" y="1786375"/>
            <a:ext cx="615553" cy="4229100"/>
          </a:xfrm>
          <a:prstGeom prst="rect">
            <a:avLst/>
          </a:prstGeom>
          <a:noFill/>
        </p:spPr>
        <p:txBody>
          <a:bodyPr vert="eaVert" wrap="square" rtlCol="0">
            <a:spAutoFit/>
          </a:bodyPr>
          <a:lstStyle/>
          <a:p>
            <a:r>
              <a:rPr lang="en-US" altLang="zh-CN" sz="2800" b="1" dirty="0" err="1">
                <a:solidFill>
                  <a:srgbClr val="FF0000"/>
                </a:solidFill>
                <a:latin typeface="Tahoma" panose="020B0604030504040204" pitchFamily="34" charset="0"/>
                <a:ea typeface="宋体" panose="02010600030101010101" pitchFamily="2" charset="-122"/>
              </a:rPr>
              <a:t>SPOOLing</a:t>
            </a:r>
            <a:r>
              <a:rPr lang="zh-CN" altLang="en-US" sz="2800" b="1" dirty="0">
                <a:solidFill>
                  <a:srgbClr val="FF0000"/>
                </a:solidFill>
                <a:latin typeface="Tahoma" panose="020B0604030504040204" pitchFamily="34" charset="0"/>
                <a:ea typeface="宋体" panose="02010600030101010101" pitchFamily="2" charset="-122"/>
              </a:rPr>
              <a:t>技术的特点 </a:t>
            </a:r>
          </a:p>
        </p:txBody>
      </p:sp>
      <p:sp>
        <p:nvSpPr>
          <p:cNvPr id="18" name="Text Box 8"/>
          <p:cNvSpPr txBox="1">
            <a:spLocks noChangeArrowheads="1"/>
          </p:cNvSpPr>
          <p:nvPr/>
        </p:nvSpPr>
        <p:spPr bwMode="auto">
          <a:xfrm>
            <a:off x="1494500" y="1461888"/>
            <a:ext cx="7649500" cy="833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spcBef>
                <a:spcPct val="0"/>
              </a:spcBef>
              <a:buClrTx/>
              <a:buSzTx/>
              <a:buNone/>
            </a:pPr>
            <a:r>
              <a:rPr lang="zh-CN" altLang="en-US" sz="2400" dirty="0" smtClean="0">
                <a:latin typeface="Times New Roman" panose="02020603050405020304" pitchFamily="18" charset="0"/>
              </a:rPr>
              <a:t>（</a:t>
            </a:r>
            <a:r>
              <a:rPr lang="en-US" altLang="zh-CN" sz="2400" dirty="0" smtClean="0">
                <a:latin typeface="Times New Roman" panose="02020603050405020304" pitchFamily="18" charset="0"/>
              </a:rPr>
              <a:t>1</a:t>
            </a:r>
            <a:r>
              <a:rPr lang="zh-CN" altLang="en-US" sz="2400" dirty="0" smtClean="0">
                <a:latin typeface="Times New Roman" panose="02020603050405020304" pitchFamily="18" charset="0"/>
              </a:rPr>
              <a:t>）</a:t>
            </a:r>
            <a:r>
              <a:rPr lang="zh-CN" altLang="en-US" sz="2400" dirty="0" smtClean="0">
                <a:solidFill>
                  <a:srgbClr val="FF0000"/>
                </a:solidFill>
                <a:latin typeface="Times New Roman" panose="02020603050405020304" pitchFamily="18" charset="0"/>
              </a:rPr>
              <a:t>提高</a:t>
            </a:r>
            <a:r>
              <a:rPr lang="zh-CN" altLang="en-US" sz="2400" dirty="0">
                <a:solidFill>
                  <a:srgbClr val="FF0000"/>
                </a:solidFill>
                <a:latin typeface="Times New Roman" panose="02020603050405020304" pitchFamily="18" charset="0"/>
              </a:rPr>
              <a:t>了</a:t>
            </a:r>
            <a:r>
              <a:rPr lang="en-US" altLang="zh-CN" sz="2400" dirty="0">
                <a:solidFill>
                  <a:srgbClr val="FF0000"/>
                </a:solidFill>
                <a:latin typeface="Times New Roman" panose="02020603050405020304" pitchFamily="18" charset="0"/>
              </a:rPr>
              <a:t>I/O</a:t>
            </a:r>
            <a:r>
              <a:rPr lang="zh-CN" altLang="en-US" sz="2400" dirty="0">
                <a:solidFill>
                  <a:srgbClr val="FF0000"/>
                </a:solidFill>
                <a:latin typeface="Times New Roman" panose="02020603050405020304" pitchFamily="18" charset="0"/>
              </a:rPr>
              <a:t>的速度</a:t>
            </a:r>
            <a:r>
              <a:rPr lang="zh-CN" altLang="en-US" sz="2400" dirty="0">
                <a:latin typeface="Times New Roman" panose="02020603050405020304" pitchFamily="18" charset="0"/>
              </a:rPr>
              <a:t>，缓和了高速的处理器与低速输入输出设备之间的矛盾。 </a:t>
            </a:r>
          </a:p>
        </p:txBody>
      </p:sp>
      <p:sp>
        <p:nvSpPr>
          <p:cNvPr id="13" name="Text Box 8"/>
          <p:cNvSpPr txBox="1">
            <a:spLocks noChangeArrowheads="1"/>
          </p:cNvSpPr>
          <p:nvPr/>
        </p:nvSpPr>
        <p:spPr bwMode="auto">
          <a:xfrm>
            <a:off x="1494500" y="3196656"/>
            <a:ext cx="7666274" cy="833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spcBef>
                <a:spcPct val="0"/>
              </a:spcBef>
              <a:buClrTx/>
              <a:buSzTx/>
              <a:buNone/>
            </a:pPr>
            <a:r>
              <a:rPr lang="zh-CN" altLang="en-US" sz="2400" dirty="0" smtClean="0">
                <a:latin typeface="Times New Roman" panose="02020603050405020304" pitchFamily="18" charset="0"/>
              </a:rPr>
              <a:t>（</a:t>
            </a:r>
            <a:r>
              <a:rPr lang="en-US" altLang="zh-CN" sz="2400" dirty="0" smtClean="0">
                <a:latin typeface="Times New Roman" panose="02020603050405020304" pitchFamily="18" charset="0"/>
              </a:rPr>
              <a:t>2</a:t>
            </a:r>
            <a:r>
              <a:rPr lang="zh-CN" altLang="en-US" sz="2400" dirty="0" smtClean="0">
                <a:latin typeface="Times New Roman" panose="02020603050405020304" pitchFamily="18" charset="0"/>
              </a:rPr>
              <a:t>）将</a:t>
            </a:r>
            <a:r>
              <a:rPr lang="zh-CN" altLang="en-US" sz="2400" dirty="0">
                <a:latin typeface="Times New Roman" panose="02020603050405020304" pitchFamily="18" charset="0"/>
              </a:rPr>
              <a:t>独占设备改造为共享设备，</a:t>
            </a:r>
            <a:r>
              <a:rPr lang="zh-CN" altLang="en-US" sz="2400" dirty="0">
                <a:solidFill>
                  <a:srgbClr val="FF0000"/>
                </a:solidFill>
                <a:latin typeface="Times New Roman" panose="02020603050405020304" pitchFamily="18" charset="0"/>
              </a:rPr>
              <a:t>提高了设备的</a:t>
            </a:r>
            <a:r>
              <a:rPr lang="zh-CN" altLang="en-US" sz="2400" dirty="0" smtClean="0">
                <a:solidFill>
                  <a:srgbClr val="FF0000"/>
                </a:solidFill>
                <a:latin typeface="Times New Roman" panose="02020603050405020304" pitchFamily="18" charset="0"/>
              </a:rPr>
              <a:t>利用率</a:t>
            </a:r>
            <a:r>
              <a:rPr lang="zh-CN" altLang="en-US" sz="2400" dirty="0" smtClean="0">
                <a:latin typeface="Times New Roman" panose="02020603050405020304" pitchFamily="18" charset="0"/>
              </a:rPr>
              <a:t>。</a:t>
            </a:r>
            <a:endParaRPr lang="zh-CN" altLang="en-US" sz="2400" dirty="0">
              <a:latin typeface="Times New Roman" panose="02020603050405020304" pitchFamily="18" charset="0"/>
            </a:endParaRPr>
          </a:p>
        </p:txBody>
      </p:sp>
      <p:sp>
        <p:nvSpPr>
          <p:cNvPr id="10" name="Text Box 8"/>
          <p:cNvSpPr txBox="1">
            <a:spLocks noChangeArrowheads="1"/>
          </p:cNvSpPr>
          <p:nvPr/>
        </p:nvSpPr>
        <p:spPr bwMode="auto">
          <a:xfrm>
            <a:off x="1494500" y="4605672"/>
            <a:ext cx="7666274" cy="833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spcBef>
                <a:spcPct val="0"/>
              </a:spcBef>
              <a:buClrTx/>
              <a:buSzTx/>
              <a:buNone/>
            </a:pPr>
            <a:r>
              <a:rPr lang="zh-CN" altLang="en-US" sz="2400" dirty="0" smtClean="0">
                <a:latin typeface="Times New Roman" panose="02020603050405020304" pitchFamily="18" charset="0"/>
              </a:rPr>
              <a:t>（</a:t>
            </a:r>
            <a:r>
              <a:rPr lang="en-US" altLang="zh-CN" sz="2400" dirty="0" smtClean="0">
                <a:latin typeface="Times New Roman" panose="02020603050405020304" pitchFamily="18" charset="0"/>
              </a:rPr>
              <a:t>3</a:t>
            </a:r>
            <a:r>
              <a:rPr lang="zh-CN" altLang="en-US" sz="2400" dirty="0" smtClean="0">
                <a:latin typeface="Times New Roman" panose="02020603050405020304" pitchFamily="18" charset="0"/>
              </a:rPr>
              <a:t>）</a:t>
            </a:r>
            <a:r>
              <a:rPr lang="zh-CN" altLang="en-US" sz="2400" dirty="0" smtClean="0">
                <a:solidFill>
                  <a:srgbClr val="FF0000"/>
                </a:solidFill>
                <a:latin typeface="Times New Roman" panose="02020603050405020304" pitchFamily="18" charset="0"/>
              </a:rPr>
              <a:t>实现</a:t>
            </a:r>
            <a:r>
              <a:rPr lang="zh-CN" altLang="en-US" sz="2400" dirty="0">
                <a:solidFill>
                  <a:srgbClr val="FF0000"/>
                </a:solidFill>
                <a:latin typeface="Times New Roman" panose="02020603050405020304" pitchFamily="18" charset="0"/>
              </a:rPr>
              <a:t>了虚拟设备功能</a:t>
            </a:r>
            <a:r>
              <a:rPr lang="zh-CN" altLang="en-US" sz="2400" dirty="0">
                <a:latin typeface="Times New Roman" panose="02020603050405020304" pitchFamily="18" charset="0"/>
              </a:rPr>
              <a:t>，将物理的单个设备变换为多个对应的逻辑设备。 </a:t>
            </a:r>
          </a:p>
        </p:txBody>
      </p:sp>
    </p:spTree>
    <p:extLst>
      <p:ext uri="{BB962C8B-B14F-4D97-AF65-F5344CB8AC3E}">
        <p14:creationId xmlns:p14="http://schemas.microsoft.com/office/powerpoint/2010/main" val="14547091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500" fill="hold"/>
                                        <p:tgtEl>
                                          <p:spTgt spid="18"/>
                                        </p:tgtEl>
                                        <p:attrNameLst>
                                          <p:attrName>ppt_x</p:attrName>
                                        </p:attrNameLst>
                                      </p:cBhvr>
                                      <p:tavLst>
                                        <p:tav tm="0">
                                          <p:val>
                                            <p:strVal val="#ppt_x"/>
                                          </p:val>
                                        </p:tav>
                                        <p:tav tm="100000">
                                          <p:val>
                                            <p:strVal val="#ppt_x"/>
                                          </p:val>
                                        </p:tav>
                                      </p:tavLst>
                                    </p:anim>
                                    <p:anim calcmode="lin" valueType="num">
                                      <p:cBhvr additive="base">
                                        <p:cTn id="2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ppt_x"/>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fill="hold"/>
                                        <p:tgtEl>
                                          <p:spTgt spid="10"/>
                                        </p:tgtEl>
                                        <p:attrNameLst>
                                          <p:attrName>ppt_x</p:attrName>
                                        </p:attrNameLst>
                                      </p:cBhvr>
                                      <p:tavLst>
                                        <p:tav tm="0">
                                          <p:val>
                                            <p:strVal val="#ppt_x"/>
                                          </p:val>
                                        </p:tav>
                                        <p:tav tm="100000">
                                          <p:val>
                                            <p:strVal val="#ppt_x"/>
                                          </p:val>
                                        </p:tav>
                                      </p:tavLst>
                                    </p:anim>
                                    <p:anim calcmode="lin" valueType="num">
                                      <p:cBhvr additive="base">
                                        <p:cTn id="3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p:bldP spid="18" grpId="0"/>
      <p:bldP spid="13" grpId="0"/>
      <p:bldP spid="10"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38362" y="326598"/>
            <a:ext cx="6776938"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4.5.4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设备分配算法</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4</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8" name="Text Box 8"/>
          <p:cNvSpPr txBox="1">
            <a:spLocks noChangeArrowheads="1"/>
          </p:cNvSpPr>
          <p:nvPr/>
        </p:nvSpPr>
        <p:spPr bwMode="auto">
          <a:xfrm>
            <a:off x="1416431" y="907890"/>
            <a:ext cx="7649500" cy="2310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spcBef>
                <a:spcPct val="0"/>
              </a:spcBef>
              <a:buClrTx/>
              <a:buSzTx/>
              <a:buNone/>
            </a:pPr>
            <a:r>
              <a:rPr lang="zh-CN" altLang="en-US" sz="2400" dirty="0" smtClean="0">
                <a:latin typeface="Times New Roman" panose="02020603050405020304" pitchFamily="18" charset="0"/>
              </a:rPr>
              <a:t>（</a:t>
            </a:r>
            <a:r>
              <a:rPr lang="en-US" altLang="zh-CN" sz="2400" dirty="0" smtClean="0">
                <a:latin typeface="Times New Roman" panose="02020603050405020304" pitchFamily="18" charset="0"/>
              </a:rPr>
              <a:t>1</a:t>
            </a:r>
            <a:r>
              <a:rPr lang="zh-CN" altLang="en-US" sz="2400" dirty="0">
                <a:latin typeface="Times New Roman" panose="02020603050405020304" pitchFamily="18" charset="0"/>
              </a:rPr>
              <a:t>） </a:t>
            </a:r>
            <a:r>
              <a:rPr lang="zh-CN" altLang="en-US" sz="2400" dirty="0">
                <a:solidFill>
                  <a:srgbClr val="FF0000"/>
                </a:solidFill>
                <a:latin typeface="Times New Roman" panose="02020603050405020304" pitchFamily="18" charset="0"/>
              </a:rPr>
              <a:t>先来先服务算法</a:t>
            </a:r>
            <a:r>
              <a:rPr lang="zh-CN" altLang="en-US" sz="2400" dirty="0">
                <a:latin typeface="Times New Roman" panose="02020603050405020304" pitchFamily="18" charset="0"/>
              </a:rPr>
              <a:t>。系统允许多个进程请求同一个设备，也允许一个进程请求多个设备。当有多个进程对同一设备提出</a:t>
            </a:r>
            <a:r>
              <a:rPr lang="en-US" altLang="zh-CN" sz="2400" dirty="0">
                <a:latin typeface="Times New Roman" panose="02020603050405020304" pitchFamily="18" charset="0"/>
              </a:rPr>
              <a:t>I/O</a:t>
            </a:r>
            <a:r>
              <a:rPr lang="zh-CN" altLang="en-US" sz="2400" dirty="0">
                <a:latin typeface="Times New Roman" panose="02020603050405020304" pitchFamily="18" charset="0"/>
              </a:rPr>
              <a:t>请求时，或者是在同一设备上进行多次</a:t>
            </a:r>
            <a:r>
              <a:rPr lang="en-US" altLang="zh-CN" sz="2400" dirty="0">
                <a:latin typeface="Times New Roman" panose="02020603050405020304" pitchFamily="18" charset="0"/>
              </a:rPr>
              <a:t>I/O</a:t>
            </a:r>
            <a:r>
              <a:rPr lang="zh-CN" altLang="en-US" sz="2400" dirty="0">
                <a:latin typeface="Times New Roman" panose="02020603050405020304" pitchFamily="18" charset="0"/>
              </a:rPr>
              <a:t>操作时，系统按照提出请求的先后顺序，将对应进程组织成一个设备请求队列。当设备空闲时，设备分配程序总是把此设备首先分配给队首</a:t>
            </a:r>
            <a:r>
              <a:rPr lang="zh-CN" altLang="en-US" sz="2400" dirty="0" smtClean="0">
                <a:latin typeface="Times New Roman" panose="02020603050405020304" pitchFamily="18" charset="0"/>
              </a:rPr>
              <a:t>进程。 </a:t>
            </a:r>
            <a:endParaRPr lang="zh-CN" altLang="en-US" sz="2400" dirty="0">
              <a:latin typeface="Times New Roman" panose="02020603050405020304" pitchFamily="18" charset="0"/>
            </a:endParaRPr>
          </a:p>
        </p:txBody>
      </p:sp>
      <p:sp>
        <p:nvSpPr>
          <p:cNvPr id="13" name="Text Box 8"/>
          <p:cNvSpPr txBox="1">
            <a:spLocks noChangeArrowheads="1"/>
          </p:cNvSpPr>
          <p:nvPr/>
        </p:nvSpPr>
        <p:spPr bwMode="auto">
          <a:xfrm>
            <a:off x="1475454" y="3397581"/>
            <a:ext cx="7666274" cy="2679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spcBef>
                <a:spcPct val="0"/>
              </a:spcBef>
              <a:buClrTx/>
              <a:buSzTx/>
              <a:buNone/>
            </a:pPr>
            <a:r>
              <a:rPr lang="zh-CN" altLang="en-US" sz="2400" dirty="0" smtClean="0">
                <a:latin typeface="Times New Roman" panose="02020603050405020304" pitchFamily="18" charset="0"/>
              </a:rPr>
              <a:t>（</a:t>
            </a:r>
            <a:r>
              <a:rPr lang="en-US" altLang="zh-CN" sz="2400" dirty="0">
                <a:latin typeface="Times New Roman" panose="02020603050405020304" pitchFamily="18" charset="0"/>
              </a:rPr>
              <a:t>2</a:t>
            </a:r>
            <a:r>
              <a:rPr lang="zh-CN" altLang="en-US" sz="2400" dirty="0">
                <a:latin typeface="Times New Roman" panose="02020603050405020304" pitchFamily="18" charset="0"/>
              </a:rPr>
              <a:t>） </a:t>
            </a:r>
            <a:r>
              <a:rPr lang="zh-CN" altLang="en-US" sz="2400" dirty="0">
                <a:solidFill>
                  <a:srgbClr val="FF0000"/>
                </a:solidFill>
                <a:latin typeface="Times New Roman" panose="02020603050405020304" pitchFamily="18" charset="0"/>
              </a:rPr>
              <a:t>优先级高者优先算法</a:t>
            </a:r>
            <a:r>
              <a:rPr lang="zh-CN" altLang="en-US" sz="2400" dirty="0">
                <a:latin typeface="Times New Roman" panose="02020603050405020304" pitchFamily="18" charset="0"/>
              </a:rPr>
              <a:t>。首先对有</a:t>
            </a:r>
            <a:r>
              <a:rPr lang="en-US" altLang="zh-CN" sz="2400" dirty="0">
                <a:latin typeface="Times New Roman" panose="02020603050405020304" pitchFamily="18" charset="0"/>
              </a:rPr>
              <a:t>I/O</a:t>
            </a:r>
            <a:r>
              <a:rPr lang="zh-CN" altLang="en-US" sz="2400" dirty="0">
                <a:latin typeface="Times New Roman" panose="02020603050405020304" pitchFamily="18" charset="0"/>
              </a:rPr>
              <a:t>的进程按照其优先级的高低进行排列，高优先级进程排在设备队列前面，低优先级进程排在后面。当有一个新进程要加入设备请求队列中时，并不是简单地把它挂在队尾，而是根据进程的优先级插在适当的位置。这样就能保证在该设备空闲时，系统能从</a:t>
            </a:r>
            <a:r>
              <a:rPr lang="en-US" altLang="zh-CN" sz="2400" dirty="0">
                <a:latin typeface="Times New Roman" panose="02020603050405020304" pitchFamily="18" charset="0"/>
              </a:rPr>
              <a:t>I/O</a:t>
            </a:r>
            <a:r>
              <a:rPr lang="zh-CN" altLang="en-US" sz="2400" dirty="0">
                <a:latin typeface="Times New Roman" panose="02020603050405020304" pitchFamily="18" charset="0"/>
              </a:rPr>
              <a:t>请求队列的队首取下一个具有最高优先级进程，并将设备分配给它</a:t>
            </a:r>
            <a:r>
              <a:rPr lang="zh-CN" altLang="en-US" sz="2400" dirty="0" smtClean="0">
                <a:latin typeface="Times New Roman" panose="02020603050405020304" pitchFamily="18" charset="0"/>
              </a:rPr>
              <a:t>。</a:t>
            </a:r>
            <a:endParaRPr lang="zh-CN" altLang="en-US" sz="2400" dirty="0">
              <a:latin typeface="Times New Roman" panose="02020603050405020304" pitchFamily="18" charset="0"/>
            </a:endParaRPr>
          </a:p>
        </p:txBody>
      </p:sp>
    </p:spTree>
    <p:extLst>
      <p:ext uri="{BB962C8B-B14F-4D97-AF65-F5344CB8AC3E}">
        <p14:creationId xmlns:p14="http://schemas.microsoft.com/office/powerpoint/2010/main" val="41865706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fill="hold"/>
                                        <p:tgtEl>
                                          <p:spTgt spid="18"/>
                                        </p:tgtEl>
                                        <p:attrNameLst>
                                          <p:attrName>ppt_x</p:attrName>
                                        </p:attrNameLst>
                                      </p:cBhvr>
                                      <p:tavLst>
                                        <p:tav tm="0">
                                          <p:val>
                                            <p:strVal val="#ppt_x"/>
                                          </p:val>
                                        </p:tav>
                                        <p:tav tm="100000">
                                          <p:val>
                                            <p:strVal val="#ppt_x"/>
                                          </p:val>
                                        </p:tav>
                                      </p:tavLst>
                                    </p:anim>
                                    <p:anim calcmode="lin" valueType="num">
                                      <p:cBhvr additive="base">
                                        <p:cTn id="1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ppt_x"/>
                                          </p:val>
                                        </p:tav>
                                        <p:tav tm="100000">
                                          <p:val>
                                            <p:strVal val="#ppt_x"/>
                                          </p:val>
                                        </p:tav>
                                      </p:tavLst>
                                    </p:anim>
                                    <p:anim calcmode="lin" valueType="num">
                                      <p:cBhvr additive="base">
                                        <p:cTn id="2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8" grpId="0"/>
      <p:bldP spid="13"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38362" y="326598"/>
            <a:ext cx="6776938"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4.5.5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设备</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分配与回收过程</a:t>
            </a: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4</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450620" y="1786375"/>
            <a:ext cx="615553" cy="4229100"/>
          </a:xfrm>
          <a:prstGeom prst="rect">
            <a:avLst/>
          </a:prstGeom>
          <a:noFill/>
        </p:spPr>
        <p:txBody>
          <a:bodyPr vert="eaVert" wrap="square" rtlCol="0">
            <a:spAutoFit/>
          </a:bodyPr>
          <a:lstStyle/>
          <a:p>
            <a:r>
              <a:rPr lang="zh-CN" altLang="en-US" sz="2800" b="1" dirty="0" smtClean="0">
                <a:solidFill>
                  <a:srgbClr val="FF0000"/>
                </a:solidFill>
                <a:latin typeface="Tahoma" panose="020B0604030504040204" pitchFamily="34" charset="0"/>
                <a:ea typeface="宋体" panose="02010600030101010101" pitchFamily="2" charset="-122"/>
              </a:rPr>
              <a:t>设备分配</a:t>
            </a:r>
            <a:endParaRPr lang="zh-CN" altLang="en-US" sz="2800" b="1" dirty="0">
              <a:solidFill>
                <a:srgbClr val="FF0000"/>
              </a:solidFill>
              <a:latin typeface="Tahoma" panose="020B0604030504040204" pitchFamily="34" charset="0"/>
              <a:ea typeface="宋体" panose="02010600030101010101" pitchFamily="2" charset="-122"/>
            </a:endParaRPr>
          </a:p>
        </p:txBody>
      </p:sp>
      <p:sp>
        <p:nvSpPr>
          <p:cNvPr id="18" name="Text Box 8"/>
          <p:cNvSpPr txBox="1">
            <a:spLocks noChangeArrowheads="1"/>
          </p:cNvSpPr>
          <p:nvPr/>
        </p:nvSpPr>
        <p:spPr bwMode="auto">
          <a:xfrm>
            <a:off x="1416431" y="1229757"/>
            <a:ext cx="7649500" cy="1571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spcBef>
                <a:spcPct val="0"/>
              </a:spcBef>
              <a:buClrTx/>
              <a:buSzTx/>
              <a:buNone/>
            </a:pPr>
            <a:r>
              <a:rPr lang="zh-CN" altLang="en-US" sz="2400" dirty="0">
                <a:latin typeface="Times New Roman" panose="02020603050405020304" pitchFamily="18" charset="0"/>
              </a:rPr>
              <a:t>当系统中已经具备了设备分配的</a:t>
            </a:r>
            <a:r>
              <a:rPr lang="zh-CN" altLang="en-US" sz="2400" dirty="0">
                <a:solidFill>
                  <a:srgbClr val="FF0000"/>
                </a:solidFill>
                <a:latin typeface="Times New Roman" panose="02020603050405020304" pitchFamily="18" charset="0"/>
              </a:rPr>
              <a:t>数据结构</a:t>
            </a:r>
            <a:r>
              <a:rPr lang="zh-CN" altLang="en-US" sz="2400" dirty="0">
                <a:latin typeface="Times New Roman" panose="02020603050405020304" pitchFamily="18" charset="0"/>
              </a:rPr>
              <a:t>，而且在设备分配总原则下确定了一定</a:t>
            </a:r>
            <a:r>
              <a:rPr lang="zh-CN" altLang="en-US" sz="2400" dirty="0">
                <a:solidFill>
                  <a:srgbClr val="FF0000"/>
                </a:solidFill>
                <a:latin typeface="Times New Roman" panose="02020603050405020304" pitchFamily="18" charset="0"/>
              </a:rPr>
              <a:t>分配算法</a:t>
            </a:r>
            <a:r>
              <a:rPr lang="zh-CN" altLang="en-US" sz="2400" dirty="0">
                <a:latin typeface="Times New Roman" panose="02020603050405020304" pitchFamily="18" charset="0"/>
              </a:rPr>
              <a:t>后，若某进程提出</a:t>
            </a:r>
            <a:r>
              <a:rPr lang="en-US" altLang="zh-CN" sz="2400" dirty="0">
                <a:latin typeface="Times New Roman" panose="02020603050405020304" pitchFamily="18" charset="0"/>
              </a:rPr>
              <a:t>I/O</a:t>
            </a:r>
            <a:r>
              <a:rPr lang="zh-CN" altLang="en-US" sz="2400" dirty="0">
                <a:latin typeface="Times New Roman" panose="02020603050405020304" pitchFamily="18" charset="0"/>
              </a:rPr>
              <a:t>请求，设备分配程序便可进行分配。主要分配步骤如图</a:t>
            </a:r>
            <a:r>
              <a:rPr lang="en-US" altLang="zh-CN" sz="2400" dirty="0">
                <a:latin typeface="Times New Roman" panose="02020603050405020304" pitchFamily="18" charset="0"/>
              </a:rPr>
              <a:t>4.20</a:t>
            </a:r>
            <a:r>
              <a:rPr lang="zh-CN" altLang="en-US" sz="2400" dirty="0">
                <a:latin typeface="Times New Roman" panose="02020603050405020304" pitchFamily="18" charset="0"/>
              </a:rPr>
              <a:t>所示。</a:t>
            </a:r>
          </a:p>
        </p:txBody>
      </p:sp>
      <p:sp>
        <p:nvSpPr>
          <p:cNvPr id="13" name="Text Box 8"/>
          <p:cNvSpPr txBox="1">
            <a:spLocks noChangeArrowheads="1"/>
          </p:cNvSpPr>
          <p:nvPr/>
        </p:nvSpPr>
        <p:spPr bwMode="auto">
          <a:xfrm>
            <a:off x="1416431" y="3397581"/>
            <a:ext cx="7666274" cy="1571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spcBef>
                <a:spcPct val="0"/>
              </a:spcBef>
              <a:buClrTx/>
              <a:buSzTx/>
              <a:buNone/>
            </a:pPr>
            <a:r>
              <a:rPr lang="zh-CN" altLang="en-US" sz="2400" dirty="0">
                <a:latin typeface="Times New Roman" panose="02020603050405020304" pitchFamily="18" charset="0"/>
              </a:rPr>
              <a:t>设备分配过程是</a:t>
            </a:r>
            <a:r>
              <a:rPr lang="zh-CN" altLang="en-US" sz="2400" dirty="0">
                <a:solidFill>
                  <a:srgbClr val="FF0000"/>
                </a:solidFill>
                <a:latin typeface="Times New Roman" panose="02020603050405020304" pitchFamily="18" charset="0"/>
              </a:rPr>
              <a:t>逐步由抽象信息表格到具体物理设备的过程</a:t>
            </a:r>
            <a:r>
              <a:rPr lang="zh-CN" altLang="en-US" sz="2400" dirty="0">
                <a:latin typeface="Times New Roman" panose="02020603050405020304" pitchFamily="18" charset="0"/>
              </a:rPr>
              <a:t>，首先使用了管理逻辑设备信息的系统设备表，继而查找设备控制表，然后通过设备控制器利用通道启动设备，传输信息。</a:t>
            </a:r>
          </a:p>
        </p:txBody>
      </p:sp>
    </p:spTree>
    <p:extLst>
      <p:ext uri="{BB962C8B-B14F-4D97-AF65-F5344CB8AC3E}">
        <p14:creationId xmlns:p14="http://schemas.microsoft.com/office/powerpoint/2010/main" val="12504055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500" fill="hold"/>
                                        <p:tgtEl>
                                          <p:spTgt spid="18"/>
                                        </p:tgtEl>
                                        <p:attrNameLst>
                                          <p:attrName>ppt_x</p:attrName>
                                        </p:attrNameLst>
                                      </p:cBhvr>
                                      <p:tavLst>
                                        <p:tav tm="0">
                                          <p:val>
                                            <p:strVal val="#ppt_x"/>
                                          </p:val>
                                        </p:tav>
                                        <p:tav tm="100000">
                                          <p:val>
                                            <p:strVal val="#ppt_x"/>
                                          </p:val>
                                        </p:tav>
                                      </p:tavLst>
                                    </p:anim>
                                    <p:anim calcmode="lin" valueType="num">
                                      <p:cBhvr additive="base">
                                        <p:cTn id="2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ppt_x"/>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p:bldP spid="18"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38362" y="326598"/>
            <a:ext cx="4017047" cy="461665"/>
          </a:xfrm>
          <a:prstGeom prst="rect">
            <a:avLst/>
          </a:prstGeom>
          <a:noFill/>
        </p:spPr>
        <p:txBody>
          <a:bodyPr wrap="square" rtlCol="0">
            <a:spAutoFit/>
          </a:bodyPr>
          <a:lstStyle/>
          <a:p>
            <a:pPr algn="ct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4.1.1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设备</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分类</a:t>
            </a:r>
            <a:endParaRPr lang="en-US" altLang="zh-CN" sz="2400" b="1" dirty="0">
              <a:latin typeface="微软雅黑" panose="020B0503020204020204" pitchFamily="34" charset="-122"/>
              <a:ea typeface="微软雅黑" panose="020B0503020204020204" pitchFamily="34" charset="-122"/>
            </a:endParaRPr>
          </a:p>
        </p:txBody>
      </p:sp>
      <p:sp>
        <p:nvSpPr>
          <p:cNvPr id="37" name="Text Box 11"/>
          <p:cNvSpPr txBox="1">
            <a:spLocks noChangeArrowheads="1"/>
          </p:cNvSpPr>
          <p:nvPr/>
        </p:nvSpPr>
        <p:spPr bwMode="auto">
          <a:xfrm>
            <a:off x="1494500" y="3025474"/>
            <a:ext cx="6930156" cy="2464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lgn="just">
              <a:lnSpc>
                <a:spcPct val="110000"/>
              </a:lnSpc>
              <a:spcBef>
                <a:spcPct val="50000"/>
              </a:spcBef>
              <a:buNone/>
            </a:pPr>
            <a:r>
              <a:rPr lang="zh-CN" altLang="en-US" sz="2800" dirty="0"/>
              <a:t>（</a:t>
            </a:r>
            <a:r>
              <a:rPr lang="en-US" altLang="zh-CN" sz="2800" dirty="0"/>
              <a:t>2</a:t>
            </a:r>
            <a:r>
              <a:rPr lang="zh-CN" altLang="en-US" sz="2800" dirty="0"/>
              <a:t>）</a:t>
            </a:r>
            <a:r>
              <a:rPr lang="zh-CN" altLang="en-US" sz="2800" dirty="0">
                <a:solidFill>
                  <a:srgbClr val="FF0000"/>
                </a:solidFill>
              </a:rPr>
              <a:t>块设备</a:t>
            </a:r>
            <a:r>
              <a:rPr lang="zh-CN" altLang="en-US" sz="2800" dirty="0"/>
              <a:t>。指以数据块为单位来组织和传送数据的设备，属于有结构设备，如磁盘、摄像头等。磁盘输入输出以一个扇区为基本单位</a:t>
            </a:r>
            <a:r>
              <a:rPr lang="en-US" altLang="zh-CN" sz="2800" dirty="0"/>
              <a:t>,</a:t>
            </a:r>
            <a:r>
              <a:rPr lang="zh-CN" altLang="en-US" sz="2800" dirty="0"/>
              <a:t>摄像头</a:t>
            </a:r>
            <a:r>
              <a:rPr lang="en-US" altLang="zh-CN" sz="2800" dirty="0"/>
              <a:t>(</a:t>
            </a:r>
            <a:r>
              <a:rPr lang="zh-CN" altLang="en-US" sz="2800" dirty="0"/>
              <a:t>或图形屏幕</a:t>
            </a:r>
            <a:r>
              <a:rPr lang="en-US" altLang="zh-CN" sz="2800" dirty="0"/>
              <a:t>)</a:t>
            </a:r>
            <a:r>
              <a:rPr lang="zh-CN" altLang="en-US" sz="2800" dirty="0"/>
              <a:t>抓取</a:t>
            </a:r>
            <a:r>
              <a:rPr lang="en-US" altLang="zh-CN" sz="2800" dirty="0"/>
              <a:t>(</a:t>
            </a:r>
            <a:r>
              <a:rPr lang="zh-CN" altLang="en-US" sz="2800" dirty="0"/>
              <a:t>或显示</a:t>
            </a:r>
            <a:r>
              <a:rPr lang="en-US" altLang="zh-CN" sz="2800" dirty="0"/>
              <a:t>)</a:t>
            </a:r>
            <a:r>
              <a:rPr lang="zh-CN" altLang="en-US" sz="2800" dirty="0"/>
              <a:t>以一帧为单位</a:t>
            </a:r>
            <a:r>
              <a:rPr lang="zh-CN" altLang="en-US" sz="2800" dirty="0" smtClean="0"/>
              <a:t>。</a:t>
            </a:r>
            <a:endParaRPr lang="zh-CN" altLang="en-US" sz="2400" dirty="0">
              <a:latin typeface="Times New Roman" panose="02020603050405020304" pitchFamily="18" charset="0"/>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4</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389129" y="1095810"/>
            <a:ext cx="7035528" cy="1514261"/>
          </a:xfrm>
          <a:prstGeom prst="rect">
            <a:avLst/>
          </a:prstGeom>
          <a:noFill/>
        </p:spPr>
        <p:txBody>
          <a:bodyPr wrap="square" rtlCol="0">
            <a:spAutoFit/>
          </a:bodyPr>
          <a:lstStyle/>
          <a:p>
            <a:pPr algn="just">
              <a:lnSpc>
                <a:spcPct val="110000"/>
              </a:lnSpc>
              <a:spcBef>
                <a:spcPct val="50000"/>
              </a:spcBef>
            </a:pPr>
            <a:r>
              <a:rPr lang="zh-CN" altLang="en-US" sz="2800" b="1" dirty="0">
                <a:latin typeface="Tahoma" panose="020B0604030504040204" pitchFamily="34" charset="0"/>
                <a:ea typeface="宋体" panose="02010600030101010101" pitchFamily="2" charset="-122"/>
              </a:rPr>
              <a:t>（</a:t>
            </a:r>
            <a:r>
              <a:rPr lang="en-US" altLang="zh-CN" sz="2800" b="1" dirty="0">
                <a:latin typeface="Tahoma" panose="020B0604030504040204" pitchFamily="34" charset="0"/>
                <a:ea typeface="宋体" panose="02010600030101010101" pitchFamily="2" charset="-122"/>
              </a:rPr>
              <a:t>1</a:t>
            </a:r>
            <a:r>
              <a:rPr lang="zh-CN" altLang="en-US" sz="2800" b="1" dirty="0">
                <a:latin typeface="Tahoma" panose="020B0604030504040204" pitchFamily="34" charset="0"/>
                <a:ea typeface="宋体" panose="02010600030101010101" pitchFamily="2" charset="-122"/>
              </a:rPr>
              <a:t>）</a:t>
            </a:r>
            <a:r>
              <a:rPr lang="zh-CN" altLang="en-US" sz="2800" b="1" dirty="0">
                <a:solidFill>
                  <a:srgbClr val="FF0000"/>
                </a:solidFill>
                <a:latin typeface="Tahoma" panose="020B0604030504040204" pitchFamily="34" charset="0"/>
                <a:ea typeface="宋体" panose="02010600030101010101" pitchFamily="2" charset="-122"/>
              </a:rPr>
              <a:t>字符设备</a:t>
            </a:r>
            <a:r>
              <a:rPr lang="zh-CN" altLang="en-US" sz="2800" b="1" dirty="0">
                <a:latin typeface="Tahoma" panose="020B0604030504040204" pitchFamily="34" charset="0"/>
                <a:ea typeface="宋体" panose="02010600030101010101" pitchFamily="2" charset="-122"/>
              </a:rPr>
              <a:t>。指以单个字符为单位来传送信息的设备，如字符显示终端、键盘、打印机、异步通讯接口</a:t>
            </a:r>
            <a:r>
              <a:rPr lang="zh-CN" altLang="en-US" sz="2800" b="1" dirty="0" smtClean="0">
                <a:latin typeface="Tahoma" panose="020B0604030504040204" pitchFamily="34" charset="0"/>
                <a:ea typeface="宋体" panose="02010600030101010101" pitchFamily="2" charset="-122"/>
              </a:rPr>
              <a:t>等。</a:t>
            </a:r>
            <a:endParaRPr lang="en-US" altLang="zh-CN" sz="2800" b="1" dirty="0">
              <a:latin typeface="Tahoma" panose="020B0604030504040204" pitchFamily="34" charset="0"/>
              <a:ea typeface="宋体" panose="02010600030101010101" pitchFamily="2" charset="-122"/>
            </a:endParaRPr>
          </a:p>
        </p:txBody>
      </p:sp>
      <p:sp>
        <p:nvSpPr>
          <p:cNvPr id="2" name="文本框 1"/>
          <p:cNvSpPr txBox="1"/>
          <p:nvPr/>
        </p:nvSpPr>
        <p:spPr>
          <a:xfrm>
            <a:off x="402756" y="1963882"/>
            <a:ext cx="615553" cy="4364182"/>
          </a:xfrm>
          <a:prstGeom prst="rect">
            <a:avLst/>
          </a:prstGeom>
          <a:noFill/>
        </p:spPr>
        <p:txBody>
          <a:bodyPr vert="eaVert" wrap="square" rtlCol="0">
            <a:spAutoFit/>
          </a:bodyPr>
          <a:lstStyle/>
          <a:p>
            <a:r>
              <a:rPr lang="zh-CN" altLang="en-US" sz="2800" b="1" dirty="0">
                <a:solidFill>
                  <a:srgbClr val="FF0000"/>
                </a:solidFill>
                <a:latin typeface="Tahoma" panose="020B0604030504040204" pitchFamily="34" charset="0"/>
                <a:ea typeface="宋体" panose="02010600030101010101" pitchFamily="2" charset="-122"/>
              </a:rPr>
              <a:t>按每次信息交换的单位分类</a:t>
            </a:r>
            <a:endParaRPr lang="en-US" altLang="zh-CN" sz="2800" b="1" dirty="0">
              <a:solidFill>
                <a:srgbClr val="FF0000"/>
              </a:solidFill>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25416833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1000"/>
                                        <p:tgtEl>
                                          <p:spTgt spid="2"/>
                                        </p:tgtEl>
                                      </p:cBhvr>
                                    </p:animEffect>
                                    <p:anim calcmode="lin" valueType="num">
                                      <p:cBhvr>
                                        <p:cTn id="16" dur="1000" fill="hold"/>
                                        <p:tgtEl>
                                          <p:spTgt spid="2"/>
                                        </p:tgtEl>
                                        <p:attrNameLst>
                                          <p:attrName>ppt_x</p:attrName>
                                        </p:attrNameLst>
                                      </p:cBhvr>
                                      <p:tavLst>
                                        <p:tav tm="0">
                                          <p:val>
                                            <p:strVal val="#ppt_x"/>
                                          </p:val>
                                        </p:tav>
                                        <p:tav tm="100000">
                                          <p:val>
                                            <p:strVal val="#ppt_x"/>
                                          </p:val>
                                        </p:tav>
                                      </p:tavLst>
                                    </p:anim>
                                    <p:anim calcmode="lin" valueType="num">
                                      <p:cBhvr>
                                        <p:cTn id="17"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fill="hold"/>
                                        <p:tgtEl>
                                          <p:spTgt spid="3"/>
                                        </p:tgtEl>
                                        <p:attrNameLst>
                                          <p:attrName>ppt_x</p:attrName>
                                        </p:attrNameLst>
                                      </p:cBhvr>
                                      <p:tavLst>
                                        <p:tav tm="0">
                                          <p:val>
                                            <p:strVal val="#ppt_x"/>
                                          </p:val>
                                        </p:tav>
                                        <p:tav tm="100000">
                                          <p:val>
                                            <p:strVal val="#ppt_x"/>
                                          </p:val>
                                        </p:tav>
                                      </p:tavLst>
                                    </p:anim>
                                    <p:anim calcmode="lin" valueType="num">
                                      <p:cBhvr additive="base">
                                        <p:cTn id="2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37"/>
                                        </p:tgtEl>
                                        <p:attrNameLst>
                                          <p:attrName>style.visibility</p:attrName>
                                        </p:attrNameLst>
                                      </p:cBhvr>
                                      <p:to>
                                        <p:strVal val="visible"/>
                                      </p:to>
                                    </p:set>
                                    <p:anim calcmode="lin" valueType="num">
                                      <p:cBhvr additive="base">
                                        <p:cTn id="28" dur="500" fill="hold"/>
                                        <p:tgtEl>
                                          <p:spTgt spid="37"/>
                                        </p:tgtEl>
                                        <p:attrNameLst>
                                          <p:attrName>ppt_x</p:attrName>
                                        </p:attrNameLst>
                                      </p:cBhvr>
                                      <p:tavLst>
                                        <p:tav tm="0">
                                          <p:val>
                                            <p:strVal val="#ppt_x"/>
                                          </p:val>
                                        </p:tav>
                                        <p:tav tm="100000">
                                          <p:val>
                                            <p:strVal val="#ppt_x"/>
                                          </p:val>
                                        </p:tav>
                                      </p:tavLst>
                                    </p:anim>
                                    <p:anim calcmode="lin" valueType="num">
                                      <p:cBhvr additive="base">
                                        <p:cTn id="29"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7" grpId="0"/>
      <p:bldP spid="3" grpId="0"/>
      <p:bldP spid="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38362" y="326598"/>
            <a:ext cx="6776938"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4.5.5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设备</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分配与回收过程</a:t>
            </a: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4</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450620" y="1786375"/>
            <a:ext cx="615553" cy="4229100"/>
          </a:xfrm>
          <a:prstGeom prst="rect">
            <a:avLst/>
          </a:prstGeom>
          <a:noFill/>
        </p:spPr>
        <p:txBody>
          <a:bodyPr vert="eaVert" wrap="square" rtlCol="0">
            <a:spAutoFit/>
          </a:bodyPr>
          <a:lstStyle/>
          <a:p>
            <a:r>
              <a:rPr lang="zh-CN" altLang="en-US" sz="2800" b="1" dirty="0" smtClean="0">
                <a:solidFill>
                  <a:srgbClr val="FF0000"/>
                </a:solidFill>
                <a:latin typeface="Tahoma" panose="020B0604030504040204" pitchFamily="34" charset="0"/>
                <a:ea typeface="宋体" panose="02010600030101010101" pitchFamily="2" charset="-122"/>
              </a:rPr>
              <a:t>设备分配</a:t>
            </a:r>
            <a:endParaRPr lang="zh-CN" altLang="en-US" sz="2800" b="1" dirty="0">
              <a:solidFill>
                <a:srgbClr val="FF0000"/>
              </a:solidFill>
              <a:latin typeface="Tahoma" panose="020B0604030504040204" pitchFamily="34" charset="0"/>
              <a:ea typeface="宋体" panose="02010600030101010101" pitchFamily="2" charset="-122"/>
            </a:endParaRPr>
          </a:p>
        </p:txBody>
      </p:sp>
      <p:graphicFrame>
        <p:nvGraphicFramePr>
          <p:cNvPr id="10" name="Object 3"/>
          <p:cNvGraphicFramePr>
            <a:graphicFrameLocks noChangeAspect="1"/>
          </p:cNvGraphicFramePr>
          <p:nvPr>
            <p:extLst>
              <p:ext uri="{D42A27DB-BD31-4B8C-83A1-F6EECF244321}">
                <p14:modId xmlns:p14="http://schemas.microsoft.com/office/powerpoint/2010/main" val="3150117502"/>
              </p:ext>
            </p:extLst>
          </p:nvPr>
        </p:nvGraphicFramePr>
        <p:xfrm>
          <a:off x="1779485" y="925156"/>
          <a:ext cx="6491677" cy="4721220"/>
        </p:xfrm>
        <a:graphic>
          <a:graphicData uri="http://schemas.openxmlformats.org/presentationml/2006/ole">
            <mc:AlternateContent xmlns:mc="http://schemas.openxmlformats.org/markup-compatibility/2006">
              <mc:Choice xmlns:v="urn:schemas-microsoft-com:vml" Requires="v">
                <p:oleObj spid="_x0000_s19490" name="Visio" r:id="rId3" imgW="7252716" imgH="6944563" progId="Visio.Drawing.11">
                  <p:embed/>
                </p:oleObj>
              </mc:Choice>
              <mc:Fallback>
                <p:oleObj name="Visio" r:id="rId3" imgW="7252716" imgH="6944563"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9485" y="925156"/>
                        <a:ext cx="6491677" cy="4721220"/>
                      </a:xfrm>
                      <a:prstGeom prst="rect">
                        <a:avLst/>
                      </a:prstGeom>
                      <a:noFill/>
                    </p:spPr>
                  </p:pic>
                </p:oleObj>
              </mc:Fallback>
            </mc:AlternateContent>
          </a:graphicData>
        </a:graphic>
      </p:graphicFrame>
      <p:sp>
        <p:nvSpPr>
          <p:cNvPr id="11" name="Rectangle 5"/>
          <p:cNvSpPr>
            <a:spLocks noChangeArrowheads="1"/>
          </p:cNvSpPr>
          <p:nvPr/>
        </p:nvSpPr>
        <p:spPr bwMode="auto">
          <a:xfrm>
            <a:off x="4028616" y="5696264"/>
            <a:ext cx="27423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266700" eaLnBrk="0" hangingPunct="0">
              <a:tabLst>
                <a:tab pos="5133975" algn="l"/>
              </a:tabLst>
              <a:defRPr kumimoji="1" sz="4000">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5133975" algn="l"/>
              </a:tabLst>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5133975" algn="l"/>
              </a:tabLst>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5133975" algn="l"/>
              </a:tabLst>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5133975" algn="l"/>
              </a:tabLst>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5133975" algn="l"/>
              </a:tabLs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5133975" algn="l"/>
              </a:tabLs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5133975" algn="l"/>
              </a:tabLs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5133975" algn="l"/>
              </a:tabLst>
              <a:defRPr kumimoji="1" sz="4000">
                <a:solidFill>
                  <a:schemeClr val="tx1"/>
                </a:solidFill>
                <a:latin typeface="Times New Roman" panose="02020603050405020304" pitchFamily="18" charset="0"/>
                <a:ea typeface="宋体" panose="02010600030101010101" pitchFamily="2" charset="-122"/>
              </a:defRPr>
            </a:lvl9pPr>
          </a:lstStyle>
          <a:p>
            <a:pPr marL="0" marR="0" lvl="0" indent="266700" algn="ctr" defTabSz="914400" eaLnBrk="0" fontAlgn="base" latinLnBrk="0" hangingPunct="0">
              <a:lnSpc>
                <a:spcPct val="100000"/>
              </a:lnSpc>
              <a:spcBef>
                <a:spcPct val="0"/>
              </a:spcBef>
              <a:spcAft>
                <a:spcPct val="0"/>
              </a:spcAft>
              <a:buClrTx/>
              <a:buSzTx/>
              <a:buFontTx/>
              <a:buNone/>
              <a:tabLst>
                <a:tab pos="5133975" algn="l"/>
              </a:tabLst>
              <a:defRPr/>
            </a:pPr>
            <a:r>
              <a:rPr kumimoji="1" lang="zh-CN" altLang="en-US" sz="20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rPr>
              <a:t>图</a:t>
            </a:r>
            <a:r>
              <a:rPr kumimoji="1" lang="en-US" altLang="zh-CN" sz="20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rPr>
              <a:t>4.20 </a:t>
            </a:r>
            <a:r>
              <a:rPr kumimoji="1" lang="zh-CN" altLang="en-US" sz="20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rPr>
              <a:t>设备分配过程</a:t>
            </a:r>
          </a:p>
        </p:txBody>
      </p:sp>
    </p:spTree>
    <p:extLst>
      <p:ext uri="{BB962C8B-B14F-4D97-AF65-F5344CB8AC3E}">
        <p14:creationId xmlns:p14="http://schemas.microsoft.com/office/powerpoint/2010/main" val="18244673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p:bldP spid="11"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38362" y="326598"/>
            <a:ext cx="6776938"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4.5.5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设备</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分配与回收过程</a:t>
            </a: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4</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450620" y="1786375"/>
            <a:ext cx="615553" cy="4229100"/>
          </a:xfrm>
          <a:prstGeom prst="rect">
            <a:avLst/>
          </a:prstGeom>
          <a:noFill/>
        </p:spPr>
        <p:txBody>
          <a:bodyPr vert="eaVert" wrap="square" rtlCol="0">
            <a:spAutoFit/>
          </a:bodyPr>
          <a:lstStyle/>
          <a:p>
            <a:r>
              <a:rPr lang="zh-CN" altLang="en-US" sz="2800" b="1" dirty="0">
                <a:solidFill>
                  <a:srgbClr val="FF0000"/>
                </a:solidFill>
                <a:latin typeface="Tahoma" panose="020B0604030504040204" pitchFamily="34" charset="0"/>
                <a:ea typeface="宋体" panose="02010600030101010101" pitchFamily="2" charset="-122"/>
              </a:rPr>
              <a:t>设备回收</a:t>
            </a:r>
          </a:p>
        </p:txBody>
      </p:sp>
      <p:sp>
        <p:nvSpPr>
          <p:cNvPr id="18" name="Text Box 8"/>
          <p:cNvSpPr txBox="1">
            <a:spLocks noChangeArrowheads="1"/>
          </p:cNvSpPr>
          <p:nvPr/>
        </p:nvSpPr>
        <p:spPr bwMode="auto">
          <a:xfrm>
            <a:off x="1416431" y="1229757"/>
            <a:ext cx="7649500" cy="833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spcBef>
                <a:spcPct val="0"/>
              </a:spcBef>
              <a:buClrTx/>
              <a:buSzTx/>
              <a:buNone/>
            </a:pPr>
            <a:r>
              <a:rPr lang="zh-CN" altLang="en-US" sz="2400" dirty="0">
                <a:latin typeface="Times New Roman" panose="02020603050405020304" pitchFamily="18" charset="0"/>
              </a:rPr>
              <a:t>当某一作业（或进程）使用完设备后，则需“释放设备”，设备</a:t>
            </a:r>
            <a:r>
              <a:rPr lang="zh-CN" altLang="en-US" sz="2400" dirty="0">
                <a:solidFill>
                  <a:srgbClr val="FF0000"/>
                </a:solidFill>
                <a:latin typeface="Times New Roman" panose="02020603050405020304" pitchFamily="18" charset="0"/>
              </a:rPr>
              <a:t>回收过程是设备分配过程的逆过程</a:t>
            </a:r>
            <a:r>
              <a:rPr lang="zh-CN" altLang="en-US" sz="2400" dirty="0">
                <a:latin typeface="Times New Roman" panose="02020603050405020304" pitchFamily="18" charset="0"/>
              </a:rPr>
              <a:t>。</a:t>
            </a:r>
          </a:p>
        </p:txBody>
      </p:sp>
      <p:sp>
        <p:nvSpPr>
          <p:cNvPr id="13" name="Text Box 8"/>
          <p:cNvSpPr txBox="1">
            <a:spLocks noChangeArrowheads="1"/>
          </p:cNvSpPr>
          <p:nvPr/>
        </p:nvSpPr>
        <p:spPr bwMode="auto">
          <a:xfrm>
            <a:off x="1416431" y="3397581"/>
            <a:ext cx="7666274" cy="1571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spcBef>
                <a:spcPct val="0"/>
              </a:spcBef>
              <a:buClrTx/>
              <a:buSzTx/>
              <a:buNone/>
            </a:pPr>
            <a:r>
              <a:rPr lang="zh-CN" altLang="en-US" sz="2400" dirty="0">
                <a:latin typeface="Times New Roman" panose="02020603050405020304" pitchFamily="18" charset="0"/>
              </a:rPr>
              <a:t>回收时，要请求操作系统</a:t>
            </a:r>
            <a:r>
              <a:rPr lang="zh-CN" altLang="en-US" sz="2400" dirty="0">
                <a:solidFill>
                  <a:srgbClr val="FF0000"/>
                </a:solidFill>
                <a:latin typeface="Times New Roman" panose="02020603050405020304" pitchFamily="18" charset="0"/>
              </a:rPr>
              <a:t>依次修改与设备有关的通道控制表、设备控制器控制表、设备控制表和系统设备表</a:t>
            </a:r>
            <a:r>
              <a:rPr lang="zh-CN" altLang="en-US" sz="2400" dirty="0">
                <a:latin typeface="Times New Roman" panose="02020603050405020304" pitchFamily="18" charset="0"/>
              </a:rPr>
              <a:t>，主要是修改其中的状态信息，以使设备能够及时被下一个进程使用。</a:t>
            </a:r>
          </a:p>
        </p:txBody>
      </p:sp>
    </p:spTree>
    <p:extLst>
      <p:ext uri="{BB962C8B-B14F-4D97-AF65-F5344CB8AC3E}">
        <p14:creationId xmlns:p14="http://schemas.microsoft.com/office/powerpoint/2010/main" val="27787626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500" fill="hold"/>
                                        <p:tgtEl>
                                          <p:spTgt spid="18"/>
                                        </p:tgtEl>
                                        <p:attrNameLst>
                                          <p:attrName>ppt_x</p:attrName>
                                        </p:attrNameLst>
                                      </p:cBhvr>
                                      <p:tavLst>
                                        <p:tav tm="0">
                                          <p:val>
                                            <p:strVal val="#ppt_x"/>
                                          </p:val>
                                        </p:tav>
                                        <p:tav tm="100000">
                                          <p:val>
                                            <p:strVal val="#ppt_x"/>
                                          </p:val>
                                        </p:tav>
                                      </p:tavLst>
                                    </p:anim>
                                    <p:anim calcmode="lin" valueType="num">
                                      <p:cBhvr additive="base">
                                        <p:cTn id="2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ppt_x"/>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p:bldP spid="18" grpId="0"/>
      <p:bldP spid="13"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38362" y="326598"/>
            <a:ext cx="6776938"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4.6 </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Windows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中</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的</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I/O</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设备管理</a:t>
            </a: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4</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8" name="Text Box 8"/>
          <p:cNvSpPr txBox="1">
            <a:spLocks noChangeArrowheads="1"/>
          </p:cNvSpPr>
          <p:nvPr/>
        </p:nvSpPr>
        <p:spPr bwMode="auto">
          <a:xfrm>
            <a:off x="1424818" y="1711976"/>
            <a:ext cx="7649500" cy="833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spcBef>
                <a:spcPct val="0"/>
              </a:spcBef>
              <a:buClrTx/>
              <a:buSzTx/>
              <a:buNone/>
            </a:pPr>
            <a:r>
              <a:rPr lang="zh-CN" altLang="en-US" sz="2400" dirty="0">
                <a:latin typeface="Times New Roman" panose="02020603050405020304" pitchFamily="18" charset="0"/>
              </a:rPr>
              <a:t>在输入输出设备管理方面，</a:t>
            </a:r>
            <a:r>
              <a:rPr lang="en-US" altLang="zh-CN" sz="2400" dirty="0">
                <a:latin typeface="Times New Roman" panose="02020603050405020304" pitchFamily="18" charset="0"/>
              </a:rPr>
              <a:t>Windows</a:t>
            </a:r>
            <a:r>
              <a:rPr lang="zh-CN" altLang="en-US" sz="2400" dirty="0">
                <a:latin typeface="Times New Roman" panose="02020603050405020304" pitchFamily="18" charset="0"/>
              </a:rPr>
              <a:t>系列操作系统的基本原理上与其他操作系统是</a:t>
            </a:r>
            <a:r>
              <a:rPr lang="zh-CN" altLang="en-US" sz="2400" dirty="0">
                <a:solidFill>
                  <a:srgbClr val="FF0000"/>
                </a:solidFill>
                <a:latin typeface="Times New Roman" panose="02020603050405020304" pitchFamily="18" charset="0"/>
              </a:rPr>
              <a:t>相通</a:t>
            </a:r>
            <a:r>
              <a:rPr lang="zh-CN" altLang="en-US" sz="2400" dirty="0">
                <a:latin typeface="Times New Roman" panose="02020603050405020304" pitchFamily="18" charset="0"/>
              </a:rPr>
              <a:t>的。</a:t>
            </a:r>
          </a:p>
        </p:txBody>
      </p:sp>
      <p:sp>
        <p:nvSpPr>
          <p:cNvPr id="13" name="Text Box 8"/>
          <p:cNvSpPr txBox="1">
            <a:spLocks noChangeArrowheads="1"/>
          </p:cNvSpPr>
          <p:nvPr/>
        </p:nvSpPr>
        <p:spPr bwMode="auto">
          <a:xfrm>
            <a:off x="1416431" y="3397581"/>
            <a:ext cx="7666274" cy="1202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spcBef>
                <a:spcPct val="0"/>
              </a:spcBef>
              <a:buClrTx/>
              <a:buSzTx/>
              <a:buNone/>
            </a:pPr>
            <a:r>
              <a:rPr lang="zh-CN" altLang="en-US" sz="2400" dirty="0">
                <a:latin typeface="Times New Roman" panose="02020603050405020304" pitchFamily="18" charset="0"/>
              </a:rPr>
              <a:t>但在实现技术和细节上，</a:t>
            </a:r>
            <a:r>
              <a:rPr lang="en-US" altLang="zh-CN" sz="2400" dirty="0">
                <a:latin typeface="Times New Roman" panose="02020603050405020304" pitchFamily="18" charset="0"/>
              </a:rPr>
              <a:t>Windows</a:t>
            </a:r>
            <a:r>
              <a:rPr lang="zh-CN" altLang="en-US" sz="2400" dirty="0">
                <a:latin typeface="Times New Roman" panose="02020603050405020304" pitchFamily="18" charset="0"/>
              </a:rPr>
              <a:t>系列操作系统有着自身的特点。</a:t>
            </a:r>
            <a:r>
              <a:rPr lang="zh-CN" altLang="en-US" sz="2400" dirty="0" smtClean="0">
                <a:latin typeface="Times New Roman" panose="02020603050405020304" pitchFamily="18" charset="0"/>
              </a:rPr>
              <a:t>从</a:t>
            </a:r>
            <a:r>
              <a:rPr lang="en-US" altLang="zh-CN" sz="2400" dirty="0" smtClean="0">
                <a:latin typeface="Times New Roman" panose="02020603050405020304" pitchFamily="18" charset="0"/>
              </a:rPr>
              <a:t>Windows </a:t>
            </a:r>
            <a:r>
              <a:rPr lang="en-US" altLang="zh-CN" sz="2400" dirty="0">
                <a:latin typeface="Times New Roman" panose="02020603050405020304" pitchFamily="18" charset="0"/>
              </a:rPr>
              <a:t>2000</a:t>
            </a:r>
            <a:r>
              <a:rPr lang="zh-CN" altLang="en-US" sz="2400" dirty="0">
                <a:latin typeface="Times New Roman" panose="02020603050405020304" pitchFamily="18" charset="0"/>
              </a:rPr>
              <a:t>、</a:t>
            </a:r>
            <a:r>
              <a:rPr lang="en-US" altLang="zh-CN" sz="2400" dirty="0" smtClean="0">
                <a:latin typeface="Times New Roman" panose="02020603050405020304" pitchFamily="18" charset="0"/>
              </a:rPr>
              <a:t>XP</a:t>
            </a:r>
            <a:r>
              <a:rPr lang="zh-CN" altLang="en-US" sz="2400" dirty="0" smtClean="0">
                <a:latin typeface="Times New Roman" panose="02020603050405020304" pitchFamily="18" charset="0"/>
              </a:rPr>
              <a:t>、</a:t>
            </a:r>
            <a:r>
              <a:rPr lang="en-US" altLang="zh-CN" sz="2400" dirty="0" err="1" smtClean="0">
                <a:latin typeface="Times New Roman" panose="02020603050405020304" pitchFamily="18" charset="0"/>
              </a:rPr>
              <a:t>Windwos</a:t>
            </a:r>
            <a:r>
              <a:rPr lang="en-US" altLang="zh-CN" sz="2400" dirty="0" smtClean="0">
                <a:latin typeface="Times New Roman" panose="02020603050405020304" pitchFamily="18" charset="0"/>
              </a:rPr>
              <a:t> 7</a:t>
            </a:r>
            <a:r>
              <a:rPr lang="zh-CN" altLang="en-US" sz="2400" dirty="0" smtClean="0">
                <a:latin typeface="Times New Roman" panose="02020603050405020304" pitchFamily="18" charset="0"/>
              </a:rPr>
              <a:t>直到</a:t>
            </a:r>
            <a:r>
              <a:rPr lang="en-US" altLang="zh-CN" sz="2400" dirty="0" smtClean="0">
                <a:latin typeface="Times New Roman" panose="02020603050405020304" pitchFamily="18" charset="0"/>
              </a:rPr>
              <a:t>Windows10</a:t>
            </a:r>
            <a:r>
              <a:rPr lang="zh-CN" altLang="en-US" sz="2400" dirty="0" smtClean="0">
                <a:latin typeface="Times New Roman" panose="02020603050405020304" pitchFamily="18" charset="0"/>
              </a:rPr>
              <a:t>都</a:t>
            </a:r>
            <a:r>
              <a:rPr lang="zh-CN" altLang="en-US" sz="2400" dirty="0">
                <a:latin typeface="Times New Roman" panose="02020603050405020304" pitchFamily="18" charset="0"/>
              </a:rPr>
              <a:t>在不断地</a:t>
            </a:r>
            <a:r>
              <a:rPr lang="zh-CN" altLang="en-US" sz="2400" dirty="0">
                <a:solidFill>
                  <a:srgbClr val="FF0000"/>
                </a:solidFill>
                <a:latin typeface="Times New Roman" panose="02020603050405020304" pitchFamily="18" charset="0"/>
              </a:rPr>
              <a:t>优化和改进</a:t>
            </a:r>
            <a:r>
              <a:rPr lang="zh-CN" altLang="en-US" sz="2400" dirty="0">
                <a:latin typeface="Times New Roman" panose="02020603050405020304" pitchFamily="18" charset="0"/>
              </a:rPr>
              <a:t>。</a:t>
            </a:r>
          </a:p>
        </p:txBody>
      </p:sp>
    </p:spTree>
    <p:extLst>
      <p:ext uri="{BB962C8B-B14F-4D97-AF65-F5344CB8AC3E}">
        <p14:creationId xmlns:p14="http://schemas.microsoft.com/office/powerpoint/2010/main" val="7358099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fill="hold"/>
                                        <p:tgtEl>
                                          <p:spTgt spid="18"/>
                                        </p:tgtEl>
                                        <p:attrNameLst>
                                          <p:attrName>ppt_x</p:attrName>
                                        </p:attrNameLst>
                                      </p:cBhvr>
                                      <p:tavLst>
                                        <p:tav tm="0">
                                          <p:val>
                                            <p:strVal val="#ppt_x"/>
                                          </p:val>
                                        </p:tav>
                                        <p:tav tm="100000">
                                          <p:val>
                                            <p:strVal val="#ppt_x"/>
                                          </p:val>
                                        </p:tav>
                                      </p:tavLst>
                                    </p:anim>
                                    <p:anim calcmode="lin" valueType="num">
                                      <p:cBhvr additive="base">
                                        <p:cTn id="1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ppt_x"/>
                                          </p:val>
                                        </p:tav>
                                        <p:tav tm="100000">
                                          <p:val>
                                            <p:strVal val="#ppt_x"/>
                                          </p:val>
                                        </p:tav>
                                      </p:tavLst>
                                    </p:anim>
                                    <p:anim calcmode="lin" valueType="num">
                                      <p:cBhvr additive="base">
                                        <p:cTn id="2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8" grpId="0"/>
      <p:bldP spid="13"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38362" y="326598"/>
            <a:ext cx="6776938"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4.6.1 </a:t>
            </a:r>
            <a:r>
              <a:rPr lang="en-US" altLang="zh-CN" sz="2400" b="1" dirty="0" err="1">
                <a:solidFill>
                  <a:schemeClr val="tx1">
                    <a:lumMod val="75000"/>
                    <a:lumOff val="25000"/>
                  </a:schemeClr>
                </a:solidFill>
                <a:latin typeface="微软雅黑" panose="020B0503020204020204" pitchFamily="34" charset="-122"/>
                <a:ea typeface="微软雅黑" panose="020B0503020204020204" pitchFamily="34" charset="-122"/>
              </a:rPr>
              <a:t>WindowsI</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/O</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系统软件层次结构</a:t>
            </a: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4</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0" name="Rectangle 5"/>
          <p:cNvSpPr>
            <a:spLocks noChangeArrowheads="1"/>
          </p:cNvSpPr>
          <p:nvPr/>
        </p:nvSpPr>
        <p:spPr bwMode="auto">
          <a:xfrm>
            <a:off x="2214563" y="5317301"/>
            <a:ext cx="40719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000" b="0" i="0" u="none" strike="noStrike" kern="0" cap="none" spc="0" normalizeH="0" baseline="0" noProof="0" smtClean="0">
                <a:ln>
                  <a:noFill/>
                </a:ln>
                <a:solidFill>
                  <a:prstClr val="black"/>
                </a:solidFill>
                <a:effectLst/>
                <a:uLnTx/>
                <a:uFillTx/>
                <a:latin typeface="Times New Roman" panose="02020603050405020304" pitchFamily="18" charset="0"/>
                <a:ea typeface="宋体" panose="02010600030101010101" pitchFamily="2" charset="-122"/>
              </a:rPr>
              <a:t>图</a:t>
            </a:r>
            <a:r>
              <a:rPr kumimoji="1" lang="en-US" altLang="zh-CN" sz="20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rPr>
              <a:t>4.21 Windows I/O</a:t>
            </a:r>
            <a:r>
              <a:rPr kumimoji="1" lang="zh-CN" altLang="en-US" sz="20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rPr>
              <a:t>系统层次</a:t>
            </a:r>
          </a:p>
        </p:txBody>
      </p:sp>
      <p:graphicFrame>
        <p:nvGraphicFramePr>
          <p:cNvPr id="11" name="Object 3"/>
          <p:cNvGraphicFramePr>
            <a:graphicFrameLocks noChangeAspect="1"/>
          </p:cNvGraphicFramePr>
          <p:nvPr/>
        </p:nvGraphicFramePr>
        <p:xfrm>
          <a:off x="714375" y="1357313"/>
          <a:ext cx="7858125" cy="3551237"/>
        </p:xfrm>
        <a:graphic>
          <a:graphicData uri="http://schemas.openxmlformats.org/presentationml/2006/ole">
            <mc:AlternateContent xmlns:mc="http://schemas.openxmlformats.org/markup-compatibility/2006">
              <mc:Choice xmlns:v="urn:schemas-microsoft-com:vml" Requires="v">
                <p:oleObj spid="_x0000_s20514" name="Visio" r:id="rId3" imgW="7119214" imgH="2118360" progId="Visio.Drawing.11">
                  <p:embed/>
                </p:oleObj>
              </mc:Choice>
              <mc:Fallback>
                <p:oleObj name="Visio" r:id="rId3" imgW="7119214" imgH="211836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375" y="1357313"/>
                        <a:ext cx="7858125" cy="3551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643143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38362" y="326598"/>
            <a:ext cx="6776938"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4.6.1 Windows I/O</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系统软件层次结构</a:t>
            </a: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4</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2" name="Text Box 8"/>
          <p:cNvSpPr txBox="1">
            <a:spLocks noChangeArrowheads="1"/>
          </p:cNvSpPr>
          <p:nvPr/>
        </p:nvSpPr>
        <p:spPr bwMode="auto">
          <a:xfrm>
            <a:off x="1338362" y="1199550"/>
            <a:ext cx="7649500" cy="1571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spcBef>
                <a:spcPct val="0"/>
              </a:spcBef>
              <a:buClrTx/>
              <a:buSzTx/>
              <a:buNone/>
            </a:pPr>
            <a:r>
              <a:rPr lang="zh-CN" altLang="en-US" sz="2400" dirty="0">
                <a:latin typeface="Times New Roman" panose="02020603050405020304" pitchFamily="18" charset="0"/>
              </a:rPr>
              <a:t>硬件抽象层（</a:t>
            </a:r>
            <a:r>
              <a:rPr lang="en-US" altLang="zh-CN" sz="2400" dirty="0" err="1">
                <a:latin typeface="Times New Roman" panose="02020603050405020304" pitchFamily="18" charset="0"/>
              </a:rPr>
              <a:t>HAL:Hardware</a:t>
            </a:r>
            <a:r>
              <a:rPr lang="en-US" altLang="zh-CN" sz="2400" dirty="0">
                <a:latin typeface="Times New Roman" panose="02020603050405020304" pitchFamily="18" charset="0"/>
              </a:rPr>
              <a:t> Abstract Layer</a:t>
            </a:r>
            <a:r>
              <a:rPr lang="zh-CN" altLang="en-US" sz="2400" dirty="0">
                <a:latin typeface="Times New Roman" panose="02020603050405020304" pitchFamily="18" charset="0"/>
              </a:rPr>
              <a:t>）实际上中断处理程序，它</a:t>
            </a:r>
            <a:r>
              <a:rPr lang="zh-CN" altLang="en-US" sz="2400" dirty="0">
                <a:solidFill>
                  <a:srgbClr val="FF0000"/>
                </a:solidFill>
                <a:latin typeface="Times New Roman" panose="02020603050405020304" pitchFamily="18" charset="0"/>
              </a:rPr>
              <a:t>把上层的各种驱动程序与下层的多种硬件设施隔离开来</a:t>
            </a:r>
            <a:r>
              <a:rPr lang="zh-CN" altLang="en-US" sz="2400" dirty="0">
                <a:latin typeface="Times New Roman" panose="02020603050405020304" pitchFamily="18" charset="0"/>
              </a:rPr>
              <a:t>，以确保在</a:t>
            </a:r>
            <a:r>
              <a:rPr lang="en-US" altLang="zh-CN" sz="2400" dirty="0">
                <a:latin typeface="Times New Roman" panose="02020603050405020304" pitchFamily="18" charset="0"/>
              </a:rPr>
              <a:t>Windows</a:t>
            </a:r>
            <a:r>
              <a:rPr lang="zh-CN" altLang="en-US" sz="2400" dirty="0">
                <a:latin typeface="Times New Roman" panose="02020603050405020304" pitchFamily="18" charset="0"/>
              </a:rPr>
              <a:t>支持的硬件体系结构的计算机中能够移植</a:t>
            </a:r>
            <a:r>
              <a:rPr lang="zh-CN" altLang="en-US" sz="2400" dirty="0" smtClean="0">
                <a:latin typeface="Times New Roman" panose="02020603050405020304" pitchFamily="18" charset="0"/>
              </a:rPr>
              <a:t>。</a:t>
            </a:r>
            <a:endParaRPr lang="zh-CN" altLang="en-US" sz="2400" dirty="0">
              <a:latin typeface="Times New Roman" panose="02020603050405020304" pitchFamily="18" charset="0"/>
            </a:endParaRPr>
          </a:p>
        </p:txBody>
      </p:sp>
      <p:sp>
        <p:nvSpPr>
          <p:cNvPr id="13" name="Text Box 8"/>
          <p:cNvSpPr txBox="1">
            <a:spLocks noChangeArrowheads="1"/>
          </p:cNvSpPr>
          <p:nvPr/>
        </p:nvSpPr>
        <p:spPr bwMode="auto">
          <a:xfrm>
            <a:off x="1338362" y="3357396"/>
            <a:ext cx="7649500" cy="1571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buNone/>
            </a:pPr>
            <a:r>
              <a:rPr lang="zh-CN" altLang="en-US" sz="2400" dirty="0"/>
              <a:t>磁盘驱动程序、打印机驱动程序、</a:t>
            </a:r>
            <a:r>
              <a:rPr lang="en-US" altLang="zh-CN" sz="2400" dirty="0"/>
              <a:t>PnP</a:t>
            </a:r>
            <a:r>
              <a:rPr lang="zh-CN" altLang="en-US" sz="2400" dirty="0"/>
              <a:t>驱动程序等所在层次是</a:t>
            </a:r>
            <a:r>
              <a:rPr lang="zh-CN" altLang="en-US" sz="2400" dirty="0">
                <a:solidFill>
                  <a:srgbClr val="FF0000"/>
                </a:solidFill>
              </a:rPr>
              <a:t>设备驱动程序层</a:t>
            </a:r>
            <a:r>
              <a:rPr lang="zh-CN" altLang="en-US" sz="2400" dirty="0"/>
              <a:t>，主要是为对应的设备提供一个</a:t>
            </a:r>
            <a:r>
              <a:rPr lang="en-US" altLang="zh-CN" sz="2400" dirty="0"/>
              <a:t>I/O</a:t>
            </a:r>
            <a:r>
              <a:rPr lang="zh-CN" altLang="en-US" sz="2400" dirty="0"/>
              <a:t>接口，结合具体的硬件完成设备独立性程序与中断处理程序之间的信息传递和设备驱动工作。</a:t>
            </a:r>
          </a:p>
        </p:txBody>
      </p:sp>
    </p:spTree>
    <p:extLst>
      <p:ext uri="{BB962C8B-B14F-4D97-AF65-F5344CB8AC3E}">
        <p14:creationId xmlns:p14="http://schemas.microsoft.com/office/powerpoint/2010/main" val="16126112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ppt_x"/>
                                          </p:val>
                                        </p:tav>
                                        <p:tav tm="100000">
                                          <p:val>
                                            <p:strVal val="#ppt_x"/>
                                          </p:val>
                                        </p:tav>
                                      </p:tavLst>
                                    </p:anim>
                                    <p:anim calcmode="lin" valueType="num">
                                      <p:cBhvr additive="base">
                                        <p:cTn id="2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p:bldP spid="13"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38362" y="326598"/>
            <a:ext cx="6776938"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4.6.1 </a:t>
            </a:r>
            <a:r>
              <a:rPr lang="en-US" altLang="zh-CN" sz="2400" b="1" dirty="0" err="1">
                <a:solidFill>
                  <a:schemeClr val="tx1">
                    <a:lumMod val="75000"/>
                    <a:lumOff val="25000"/>
                  </a:schemeClr>
                </a:solidFill>
                <a:latin typeface="微软雅黑" panose="020B0503020204020204" pitchFamily="34" charset="-122"/>
                <a:ea typeface="微软雅黑" panose="020B0503020204020204" pitchFamily="34" charset="-122"/>
              </a:rPr>
              <a:t>WindowsI</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/O</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系统软件层次结构</a:t>
            </a: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4</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2" name="Text Box 8"/>
          <p:cNvSpPr txBox="1">
            <a:spLocks noChangeArrowheads="1"/>
          </p:cNvSpPr>
          <p:nvPr/>
        </p:nvSpPr>
        <p:spPr bwMode="auto">
          <a:xfrm>
            <a:off x="1359382" y="1048189"/>
            <a:ext cx="7649500" cy="1202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spcBef>
                <a:spcPct val="0"/>
              </a:spcBef>
              <a:buClrTx/>
              <a:buSzTx/>
              <a:buNone/>
            </a:pPr>
            <a:r>
              <a:rPr lang="en-US" altLang="zh-CN" sz="2400" dirty="0">
                <a:latin typeface="Times New Roman" panose="02020603050405020304" pitchFamily="18" charset="0"/>
              </a:rPr>
              <a:t>I/O</a:t>
            </a:r>
            <a:r>
              <a:rPr lang="zh-CN" altLang="en-US" sz="2400" dirty="0">
                <a:latin typeface="Times New Roman" panose="02020603050405020304" pitchFamily="18" charset="0"/>
              </a:rPr>
              <a:t>管理软件把用户层应用程序或者系统组件连接到各种虚拟的、逻辑的或者物理的设备上，并且在逻辑上定义了一个</a:t>
            </a:r>
            <a:r>
              <a:rPr lang="zh-CN" altLang="en-US" sz="2400" dirty="0">
                <a:solidFill>
                  <a:srgbClr val="FF0000"/>
                </a:solidFill>
                <a:latin typeface="Times New Roman" panose="02020603050405020304" pitchFamily="18" charset="0"/>
              </a:rPr>
              <a:t>适用于设备驱动程序的基本框架</a:t>
            </a:r>
            <a:r>
              <a:rPr lang="zh-CN" altLang="en-US" sz="2400" dirty="0">
                <a:latin typeface="Times New Roman" panose="02020603050405020304" pitchFamily="18" charset="0"/>
              </a:rPr>
              <a:t>。</a:t>
            </a:r>
          </a:p>
        </p:txBody>
      </p:sp>
      <p:sp>
        <p:nvSpPr>
          <p:cNvPr id="13" name="Text Box 8"/>
          <p:cNvSpPr txBox="1">
            <a:spLocks noChangeArrowheads="1"/>
          </p:cNvSpPr>
          <p:nvPr/>
        </p:nvSpPr>
        <p:spPr bwMode="auto">
          <a:xfrm>
            <a:off x="1338362" y="2339683"/>
            <a:ext cx="7649500" cy="833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buNone/>
            </a:pPr>
            <a:r>
              <a:rPr lang="zh-CN" altLang="en-US" sz="2400" dirty="0"/>
              <a:t>电源管理软件通过与</a:t>
            </a:r>
            <a:r>
              <a:rPr lang="en-US" altLang="zh-CN" sz="2400" dirty="0"/>
              <a:t>I/O</a:t>
            </a:r>
            <a:r>
              <a:rPr lang="zh-CN" altLang="en-US" sz="2400" dirty="0"/>
              <a:t>管理软件的协同工作来检测整个系统或者某个硬件设备，完成不能电源状态的转换。</a:t>
            </a:r>
          </a:p>
        </p:txBody>
      </p:sp>
      <p:sp>
        <p:nvSpPr>
          <p:cNvPr id="10" name="Text Box 8"/>
          <p:cNvSpPr txBox="1">
            <a:spLocks noChangeArrowheads="1"/>
          </p:cNvSpPr>
          <p:nvPr/>
        </p:nvSpPr>
        <p:spPr bwMode="auto">
          <a:xfrm>
            <a:off x="1416431" y="3261845"/>
            <a:ext cx="7649500" cy="1941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buNone/>
            </a:pPr>
            <a:r>
              <a:rPr lang="en-US" altLang="zh-CN" sz="2400" dirty="0"/>
              <a:t>WDM</a:t>
            </a:r>
            <a:r>
              <a:rPr lang="zh-CN" altLang="en-US" sz="2400" dirty="0"/>
              <a:t>管理软件，是</a:t>
            </a:r>
            <a:r>
              <a:rPr lang="en-US" altLang="zh-CN" sz="2400" dirty="0"/>
              <a:t>Windows</a:t>
            </a:r>
            <a:r>
              <a:rPr lang="zh-CN" altLang="en-US" sz="2400" dirty="0"/>
              <a:t>驱动程序模型（</a:t>
            </a:r>
            <a:r>
              <a:rPr lang="en-US" altLang="zh-CN" sz="2400" dirty="0"/>
              <a:t>WDM: Windows Driver Model</a:t>
            </a:r>
            <a:r>
              <a:rPr lang="zh-CN" altLang="en-US" sz="2400" dirty="0"/>
              <a:t>）的缩写，提供</a:t>
            </a:r>
            <a:r>
              <a:rPr lang="en-US" altLang="zh-CN" sz="2400" dirty="0"/>
              <a:t>WMI</a:t>
            </a:r>
            <a:r>
              <a:rPr lang="zh-CN" altLang="en-US" sz="2400" dirty="0"/>
              <a:t>（</a:t>
            </a:r>
            <a:r>
              <a:rPr lang="en-US" altLang="zh-CN" sz="2400" dirty="0"/>
              <a:t>Windows Management </a:t>
            </a:r>
            <a:r>
              <a:rPr lang="en-US" altLang="zh-CN" sz="2400" dirty="0" err="1"/>
              <a:t>Instrumention</a:t>
            </a:r>
            <a:r>
              <a:rPr lang="zh-CN" altLang="en-US" sz="2400" dirty="0"/>
              <a:t>）服务的支持程序，</a:t>
            </a:r>
            <a:r>
              <a:rPr lang="zh-CN" altLang="en-US" sz="2400" dirty="0">
                <a:solidFill>
                  <a:srgbClr val="FF0000"/>
                </a:solidFill>
              </a:rPr>
              <a:t>允许下层的驱动程序使用这些程序与用户层的</a:t>
            </a:r>
            <a:r>
              <a:rPr lang="en-US" altLang="zh-CN" sz="2400" dirty="0">
                <a:solidFill>
                  <a:srgbClr val="FF0000"/>
                </a:solidFill>
              </a:rPr>
              <a:t>WMI</a:t>
            </a:r>
            <a:r>
              <a:rPr lang="zh-CN" altLang="en-US" sz="2400" dirty="0">
                <a:solidFill>
                  <a:srgbClr val="FF0000"/>
                </a:solidFill>
              </a:rPr>
              <a:t>服务通信</a:t>
            </a:r>
            <a:r>
              <a:rPr lang="zh-CN" altLang="en-US" sz="2400" dirty="0"/>
              <a:t>。</a:t>
            </a:r>
          </a:p>
        </p:txBody>
      </p:sp>
      <p:sp>
        <p:nvSpPr>
          <p:cNvPr id="11" name="Text Box 8"/>
          <p:cNvSpPr txBox="1">
            <a:spLocks noChangeArrowheads="1"/>
          </p:cNvSpPr>
          <p:nvPr/>
        </p:nvSpPr>
        <p:spPr bwMode="auto">
          <a:xfrm>
            <a:off x="1338362" y="5203018"/>
            <a:ext cx="7649500" cy="1202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buNone/>
            </a:pPr>
            <a:r>
              <a:rPr lang="zh-CN" altLang="en-US" sz="2400" dirty="0"/>
              <a:t>即插即用（</a:t>
            </a:r>
            <a:r>
              <a:rPr lang="en-US" altLang="zh-CN" sz="2400" dirty="0"/>
              <a:t>PnP: Plug and Play</a:t>
            </a:r>
            <a:r>
              <a:rPr lang="zh-CN" altLang="en-US" sz="2400" dirty="0"/>
              <a:t>）管理软件通过与</a:t>
            </a:r>
            <a:r>
              <a:rPr lang="en-US" altLang="zh-CN" sz="2400" dirty="0"/>
              <a:t>I/O</a:t>
            </a:r>
            <a:r>
              <a:rPr lang="zh-CN" altLang="en-US" sz="2400" dirty="0"/>
              <a:t>管理软件、</a:t>
            </a:r>
            <a:r>
              <a:rPr lang="zh-CN" altLang="en-US" sz="2400" dirty="0">
                <a:solidFill>
                  <a:srgbClr val="FF0000"/>
                </a:solidFill>
              </a:rPr>
              <a:t>相关驱动程序的协同工作</a:t>
            </a:r>
            <a:r>
              <a:rPr lang="zh-CN" altLang="en-US" sz="2400" dirty="0"/>
              <a:t>来检测硬件设备的添加、删除或者相应设备的硬件资源分配情况。</a:t>
            </a:r>
          </a:p>
        </p:txBody>
      </p:sp>
    </p:spTree>
    <p:extLst>
      <p:ext uri="{BB962C8B-B14F-4D97-AF65-F5344CB8AC3E}">
        <p14:creationId xmlns:p14="http://schemas.microsoft.com/office/powerpoint/2010/main" val="25317001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ppt_x"/>
                                          </p:val>
                                        </p:tav>
                                        <p:tav tm="100000">
                                          <p:val>
                                            <p:strVal val="#ppt_x"/>
                                          </p:val>
                                        </p:tav>
                                      </p:tavLst>
                                    </p:anim>
                                    <p:anim calcmode="lin" valueType="num">
                                      <p:cBhvr additive="base">
                                        <p:cTn id="2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ppt_x"/>
                                          </p:val>
                                        </p:tav>
                                        <p:tav tm="100000">
                                          <p:val>
                                            <p:strVal val="#ppt_x"/>
                                          </p:val>
                                        </p:tav>
                                      </p:tavLst>
                                    </p:anim>
                                    <p:anim calcmode="lin" valueType="num">
                                      <p:cBhvr additive="base">
                                        <p:cTn id="3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p:bldP spid="13" grpId="0"/>
      <p:bldP spid="10" grpId="0"/>
      <p:bldP spid="11"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38362" y="326598"/>
            <a:ext cx="6776938"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4.6.1 </a:t>
            </a:r>
            <a:r>
              <a:rPr lang="en-US" altLang="zh-CN" sz="2400" b="1" dirty="0" err="1">
                <a:solidFill>
                  <a:schemeClr val="tx1">
                    <a:lumMod val="75000"/>
                    <a:lumOff val="25000"/>
                  </a:schemeClr>
                </a:solidFill>
                <a:latin typeface="微软雅黑" panose="020B0503020204020204" pitchFamily="34" charset="-122"/>
                <a:ea typeface="微软雅黑" panose="020B0503020204020204" pitchFamily="34" charset="-122"/>
              </a:rPr>
              <a:t>WindowsI</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/O</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系统软件层次结构</a:t>
            </a: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4</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2" name="Text Box 8"/>
          <p:cNvSpPr txBox="1">
            <a:spLocks noChangeArrowheads="1"/>
          </p:cNvSpPr>
          <p:nvPr/>
        </p:nvSpPr>
        <p:spPr bwMode="auto">
          <a:xfrm>
            <a:off x="1416431" y="1205017"/>
            <a:ext cx="7649500"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spcBef>
                <a:spcPct val="0"/>
              </a:spcBef>
              <a:buClrTx/>
              <a:buSzTx/>
              <a:buNone/>
            </a:pPr>
            <a:r>
              <a:rPr lang="zh-CN" altLang="en-US" sz="2400" dirty="0">
                <a:latin typeface="Times New Roman" panose="02020603050405020304" pitchFamily="18" charset="0"/>
              </a:rPr>
              <a:t>在用户层的</a:t>
            </a:r>
            <a:r>
              <a:rPr lang="en-US" altLang="zh-CN" sz="2400" dirty="0">
                <a:latin typeface="Times New Roman" panose="02020603050405020304" pitchFamily="18" charset="0"/>
              </a:rPr>
              <a:t>I/O</a:t>
            </a:r>
            <a:r>
              <a:rPr lang="zh-CN" altLang="en-US" sz="2400" dirty="0">
                <a:latin typeface="Times New Roman" panose="02020603050405020304" pitchFamily="18" charset="0"/>
              </a:rPr>
              <a:t>软件由两个层面来构成。</a:t>
            </a:r>
          </a:p>
        </p:txBody>
      </p:sp>
      <p:sp>
        <p:nvSpPr>
          <p:cNvPr id="13" name="Text Box 8"/>
          <p:cNvSpPr txBox="1">
            <a:spLocks noChangeArrowheads="1"/>
          </p:cNvSpPr>
          <p:nvPr/>
        </p:nvSpPr>
        <p:spPr bwMode="auto">
          <a:xfrm>
            <a:off x="1475453" y="3071072"/>
            <a:ext cx="6816491" cy="1202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buNone/>
            </a:pPr>
            <a:r>
              <a:rPr lang="zh-CN" altLang="en-US" sz="2400" dirty="0" smtClean="0"/>
              <a:t>另外一部分</a:t>
            </a:r>
            <a:r>
              <a:rPr lang="zh-CN" altLang="en-US" sz="2400" dirty="0"/>
              <a:t>是</a:t>
            </a:r>
            <a:r>
              <a:rPr lang="zh-CN" altLang="en-US" sz="2400" dirty="0">
                <a:solidFill>
                  <a:srgbClr val="FF0000"/>
                </a:solidFill>
              </a:rPr>
              <a:t>可以向最终用户或应用程序提供二次开发功能的相应服务或软件</a:t>
            </a:r>
            <a:r>
              <a:rPr lang="zh-CN" altLang="en-US" sz="2400" dirty="0"/>
              <a:t>，比如</a:t>
            </a:r>
            <a:r>
              <a:rPr lang="en-US" altLang="zh-CN" sz="2400" dirty="0"/>
              <a:t>WMI</a:t>
            </a:r>
            <a:r>
              <a:rPr lang="zh-CN" altLang="en-US" sz="2400" dirty="0"/>
              <a:t>服务、</a:t>
            </a:r>
            <a:r>
              <a:rPr lang="en-US" altLang="zh-CN" sz="2400" dirty="0"/>
              <a:t>WIN32</a:t>
            </a:r>
            <a:r>
              <a:rPr lang="zh-CN" altLang="en-US" sz="2400" dirty="0"/>
              <a:t>服务、注册表以及各种支撑库等。</a:t>
            </a:r>
          </a:p>
        </p:txBody>
      </p:sp>
      <p:sp>
        <p:nvSpPr>
          <p:cNvPr id="14" name="Text Box 8"/>
          <p:cNvSpPr txBox="1">
            <a:spLocks noChangeArrowheads="1"/>
          </p:cNvSpPr>
          <p:nvPr/>
        </p:nvSpPr>
        <p:spPr bwMode="auto">
          <a:xfrm>
            <a:off x="1471121" y="2085617"/>
            <a:ext cx="7512408"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spcBef>
                <a:spcPct val="0"/>
              </a:spcBef>
              <a:buClrTx/>
              <a:buSzTx/>
              <a:buNone/>
            </a:pPr>
            <a:r>
              <a:rPr lang="zh-CN" altLang="en-US" sz="2400" dirty="0" smtClean="0">
                <a:latin typeface="Times New Roman" panose="02020603050405020304" pitchFamily="18" charset="0"/>
              </a:rPr>
              <a:t>一部分是</a:t>
            </a:r>
            <a:r>
              <a:rPr lang="zh-CN" altLang="en-US" sz="2400" dirty="0" smtClean="0">
                <a:solidFill>
                  <a:srgbClr val="FF0000"/>
                </a:solidFill>
                <a:latin typeface="Times New Roman" panose="02020603050405020304" pitchFamily="18" charset="0"/>
              </a:rPr>
              <a:t>用户程序</a:t>
            </a:r>
            <a:r>
              <a:rPr lang="zh-CN" altLang="en-US" sz="2400" dirty="0" smtClean="0">
                <a:latin typeface="Times New Roman" panose="02020603050405020304" pitchFamily="18" charset="0"/>
              </a:rPr>
              <a:t>。</a:t>
            </a:r>
            <a:endParaRPr lang="zh-CN" altLang="en-US" sz="2400" dirty="0">
              <a:latin typeface="Times New Roman" panose="02020603050405020304" pitchFamily="18" charset="0"/>
            </a:endParaRPr>
          </a:p>
        </p:txBody>
      </p:sp>
    </p:spTree>
    <p:extLst>
      <p:ext uri="{BB962C8B-B14F-4D97-AF65-F5344CB8AC3E}">
        <p14:creationId xmlns:p14="http://schemas.microsoft.com/office/powerpoint/2010/main" val="42460307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ppt_x"/>
                                          </p:val>
                                        </p:tav>
                                        <p:tav tm="100000">
                                          <p:val>
                                            <p:strVal val="#ppt_x"/>
                                          </p:val>
                                        </p:tav>
                                      </p:tavLst>
                                    </p:anim>
                                    <p:anim calcmode="lin" valueType="num">
                                      <p:cBhvr additive="base">
                                        <p:cTn id="2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ppt_x"/>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p:bldP spid="13" grpId="0"/>
      <p:bldP spid="14"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38362" y="326598"/>
            <a:ext cx="6776938"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4.6.2 I/O</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系统的数据结构</a:t>
            </a: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4</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2" name="Text Box 8"/>
          <p:cNvSpPr txBox="1">
            <a:spLocks noChangeArrowheads="1"/>
          </p:cNvSpPr>
          <p:nvPr/>
        </p:nvSpPr>
        <p:spPr bwMode="auto">
          <a:xfrm>
            <a:off x="1475454" y="1129899"/>
            <a:ext cx="7200955" cy="1941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spcBef>
                <a:spcPct val="0"/>
              </a:spcBef>
              <a:buClrTx/>
              <a:buSzTx/>
              <a:buNone/>
            </a:pPr>
            <a:r>
              <a:rPr lang="zh-CN" altLang="en-US" sz="2400" dirty="0">
                <a:latin typeface="Times New Roman" panose="02020603050405020304" pitchFamily="18" charset="0"/>
              </a:rPr>
              <a:t>在</a:t>
            </a:r>
            <a:r>
              <a:rPr lang="en-US" altLang="zh-CN" sz="2400" dirty="0">
                <a:latin typeface="Times New Roman" panose="02020603050405020304" pitchFamily="18" charset="0"/>
              </a:rPr>
              <a:t>Windows </a:t>
            </a:r>
            <a:r>
              <a:rPr lang="zh-CN" altLang="en-US" sz="2400" dirty="0" smtClean="0">
                <a:latin typeface="Times New Roman" panose="02020603050405020304" pitchFamily="18" charset="0"/>
              </a:rPr>
              <a:t>系统中</a:t>
            </a:r>
            <a:r>
              <a:rPr lang="zh-CN" altLang="en-US" sz="2400" dirty="0">
                <a:latin typeface="Times New Roman" panose="02020603050405020304" pitchFamily="18" charset="0"/>
              </a:rPr>
              <a:t>，文件作为对象来处理，它是两个或多个用户态线程可共享的系统资源，</a:t>
            </a:r>
            <a:r>
              <a:rPr lang="zh-CN" altLang="en-US" sz="2400" dirty="0">
                <a:solidFill>
                  <a:srgbClr val="FF0000"/>
                </a:solidFill>
                <a:latin typeface="Times New Roman" panose="02020603050405020304" pitchFamily="18" charset="0"/>
              </a:rPr>
              <a:t>文件对象作为设备资源的管理方式，有时称为虚拟文件</a:t>
            </a:r>
            <a:r>
              <a:rPr lang="zh-CN" altLang="en-US" sz="2400" dirty="0">
                <a:latin typeface="Times New Roman" panose="02020603050405020304" pitchFamily="18" charset="0"/>
              </a:rPr>
              <a:t>，是指用于</a:t>
            </a:r>
            <a:r>
              <a:rPr lang="en-US" altLang="zh-CN" sz="2400" dirty="0">
                <a:latin typeface="Times New Roman" panose="02020603050405020304" pitchFamily="18" charset="0"/>
              </a:rPr>
              <a:t>I/O</a:t>
            </a:r>
            <a:r>
              <a:rPr lang="zh-CN" altLang="en-US" sz="2400" dirty="0">
                <a:latin typeface="Times New Roman" panose="02020603050405020304" pitchFamily="18" charset="0"/>
              </a:rPr>
              <a:t>的所有源或目标，它们都被当做文件来处理</a:t>
            </a:r>
            <a:r>
              <a:rPr lang="en-US" altLang="zh-CN" sz="2400" dirty="0">
                <a:latin typeface="Times New Roman" panose="02020603050405020304" pitchFamily="18" charset="0"/>
              </a:rPr>
              <a:t>(</a:t>
            </a:r>
            <a:r>
              <a:rPr lang="zh-CN" altLang="en-US" sz="2400" dirty="0">
                <a:latin typeface="Times New Roman" panose="02020603050405020304" pitchFamily="18" charset="0"/>
              </a:rPr>
              <a:t>例如文件、目录、管道和邮箱</a:t>
            </a:r>
            <a:r>
              <a:rPr lang="en-US" altLang="zh-CN" sz="2400" dirty="0">
                <a:latin typeface="Times New Roman" panose="02020603050405020304" pitchFamily="18" charset="0"/>
              </a:rPr>
              <a:t>)</a:t>
            </a:r>
            <a:r>
              <a:rPr lang="zh-CN" altLang="en-US" sz="2400" dirty="0">
                <a:latin typeface="Times New Roman" panose="02020603050405020304" pitchFamily="18" charset="0"/>
              </a:rPr>
              <a:t>。</a:t>
            </a:r>
          </a:p>
        </p:txBody>
      </p:sp>
      <p:sp>
        <p:nvSpPr>
          <p:cNvPr id="13" name="Text Box 8"/>
          <p:cNvSpPr txBox="1">
            <a:spLocks noChangeArrowheads="1"/>
          </p:cNvSpPr>
          <p:nvPr/>
        </p:nvSpPr>
        <p:spPr bwMode="auto">
          <a:xfrm>
            <a:off x="1359382" y="3704918"/>
            <a:ext cx="7649500" cy="1941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buNone/>
            </a:pPr>
            <a:r>
              <a:rPr lang="zh-CN" altLang="en-US" sz="2400" dirty="0"/>
              <a:t> 所有被</a:t>
            </a:r>
            <a:r>
              <a:rPr lang="zh-CN" altLang="en-US" sz="2400" dirty="0">
                <a:solidFill>
                  <a:srgbClr val="FF0000"/>
                </a:solidFill>
              </a:rPr>
              <a:t>读取或写入的数据都可以看作是直接读写到这些虚拟文件的流</a:t>
            </a:r>
            <a:r>
              <a:rPr lang="zh-CN" altLang="en-US" sz="2400" dirty="0"/>
              <a:t>。它提供基于主存储器的共享物理资源的表示。系统中所有的</a:t>
            </a:r>
            <a:r>
              <a:rPr lang="en-US" altLang="zh-CN" sz="2400" dirty="0"/>
              <a:t>I/O </a:t>
            </a:r>
            <a:r>
              <a:rPr lang="zh-CN" altLang="en-US" sz="2400" dirty="0"/>
              <a:t>操作都通过虚拟文件执行，隐藏了</a:t>
            </a:r>
            <a:r>
              <a:rPr lang="en-US" altLang="zh-CN" sz="2400" dirty="0"/>
              <a:t>I/O </a:t>
            </a:r>
            <a:r>
              <a:rPr lang="zh-CN" altLang="en-US" sz="2400" dirty="0"/>
              <a:t>操作中具体硬件设备的实现细节，为应用程序提供了一个统一的接口。</a:t>
            </a:r>
          </a:p>
        </p:txBody>
      </p:sp>
      <p:sp>
        <p:nvSpPr>
          <p:cNvPr id="10" name="文本框 9"/>
          <p:cNvSpPr txBox="1"/>
          <p:nvPr/>
        </p:nvSpPr>
        <p:spPr>
          <a:xfrm>
            <a:off x="450620" y="1786375"/>
            <a:ext cx="615553" cy="4229100"/>
          </a:xfrm>
          <a:prstGeom prst="rect">
            <a:avLst/>
          </a:prstGeom>
          <a:noFill/>
        </p:spPr>
        <p:txBody>
          <a:bodyPr vert="eaVert" wrap="square" rtlCol="0">
            <a:spAutoFit/>
          </a:bodyPr>
          <a:lstStyle/>
          <a:p>
            <a:r>
              <a:rPr lang="zh-CN" altLang="en-US" sz="2800" b="1" dirty="0" smtClean="0">
                <a:solidFill>
                  <a:srgbClr val="FF0000"/>
                </a:solidFill>
                <a:latin typeface="Tahoma" panose="020B0604030504040204" pitchFamily="34" charset="0"/>
                <a:ea typeface="宋体" panose="02010600030101010101" pitchFamily="2" charset="-122"/>
              </a:rPr>
              <a:t>文件对象</a:t>
            </a:r>
            <a:endParaRPr lang="zh-CN" altLang="en-US" sz="2800" b="1" dirty="0">
              <a:solidFill>
                <a:srgbClr val="FF0000"/>
              </a:solidFill>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19497604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ppt_x"/>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p:bldP spid="13" grpId="0"/>
      <p:bldP spid="10"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38362" y="326598"/>
            <a:ext cx="6776938"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4.6.2 I/O</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系统的数据结构</a:t>
            </a: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4</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2" name="Text Box 8"/>
          <p:cNvSpPr txBox="1">
            <a:spLocks noChangeArrowheads="1"/>
          </p:cNvSpPr>
          <p:nvPr/>
        </p:nvSpPr>
        <p:spPr bwMode="auto">
          <a:xfrm>
            <a:off x="1475454" y="1129899"/>
            <a:ext cx="7200955" cy="1941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spcBef>
                <a:spcPct val="0"/>
              </a:spcBef>
              <a:buClrTx/>
              <a:buSzTx/>
              <a:buNone/>
            </a:pPr>
            <a:r>
              <a:rPr lang="zh-CN" altLang="en-US" sz="2400" dirty="0">
                <a:latin typeface="Times New Roman" panose="02020603050405020304" pitchFamily="18" charset="0"/>
              </a:rPr>
              <a:t>在进行</a:t>
            </a:r>
            <a:r>
              <a:rPr lang="en-US" altLang="zh-CN" sz="2400" dirty="0">
                <a:latin typeface="Times New Roman" panose="02020603050405020304" pitchFamily="18" charset="0"/>
              </a:rPr>
              <a:t>I/O</a:t>
            </a:r>
            <a:r>
              <a:rPr lang="zh-CN" altLang="en-US" sz="2400" dirty="0">
                <a:latin typeface="Times New Roman" panose="02020603050405020304" pitchFamily="18" charset="0"/>
              </a:rPr>
              <a:t>操作时，当线程首先打开文件对象对应的句柄，</a:t>
            </a:r>
            <a:r>
              <a:rPr lang="en-US" altLang="zh-CN" sz="2400" dirty="0">
                <a:latin typeface="Times New Roman" panose="02020603050405020304" pitchFamily="18" charset="0"/>
              </a:rPr>
              <a:t>I/O</a:t>
            </a:r>
            <a:r>
              <a:rPr lang="zh-CN" altLang="en-US" sz="2400" dirty="0">
                <a:latin typeface="Times New Roman" panose="02020603050405020304" pitchFamily="18" charset="0"/>
              </a:rPr>
              <a:t>管理软件为为文件对象选择合适的驱动程序对象。</a:t>
            </a:r>
            <a:r>
              <a:rPr lang="zh-CN" altLang="en-US" sz="2400" dirty="0">
                <a:solidFill>
                  <a:srgbClr val="FF0000"/>
                </a:solidFill>
                <a:latin typeface="Times New Roman" panose="02020603050405020304" pitchFamily="18" charset="0"/>
              </a:rPr>
              <a:t>驱动程序对象在系统中代表一个独立的驱动程序，</a:t>
            </a:r>
            <a:r>
              <a:rPr lang="zh-CN" altLang="en-US" sz="2400" dirty="0">
                <a:latin typeface="Times New Roman" panose="02020603050405020304" pitchFamily="18" charset="0"/>
              </a:rPr>
              <a:t>并且为</a:t>
            </a:r>
            <a:r>
              <a:rPr lang="en-US" altLang="zh-CN" sz="2400" dirty="0">
                <a:latin typeface="Times New Roman" panose="02020603050405020304" pitchFamily="18" charset="0"/>
              </a:rPr>
              <a:t>I/O</a:t>
            </a:r>
            <a:r>
              <a:rPr lang="zh-CN" altLang="en-US" sz="2400" dirty="0">
                <a:latin typeface="Times New Roman" panose="02020603050405020304" pitchFamily="18" charset="0"/>
              </a:rPr>
              <a:t>记录每个驱动程序的调度例程的</a:t>
            </a:r>
            <a:r>
              <a:rPr lang="zh-CN" altLang="en-US" sz="2400" dirty="0">
                <a:solidFill>
                  <a:srgbClr val="FF0000"/>
                </a:solidFill>
                <a:latin typeface="Times New Roman" panose="02020603050405020304" pitchFamily="18" charset="0"/>
              </a:rPr>
              <a:t>入口</a:t>
            </a:r>
            <a:r>
              <a:rPr lang="zh-CN" altLang="en-US" sz="2400" dirty="0">
                <a:latin typeface="Times New Roman" panose="02020603050405020304" pitchFamily="18" charset="0"/>
              </a:rPr>
              <a:t>。</a:t>
            </a:r>
          </a:p>
        </p:txBody>
      </p:sp>
      <p:sp>
        <p:nvSpPr>
          <p:cNvPr id="13" name="Text Box 8"/>
          <p:cNvSpPr txBox="1">
            <a:spLocks noChangeArrowheads="1"/>
          </p:cNvSpPr>
          <p:nvPr/>
        </p:nvSpPr>
        <p:spPr bwMode="auto">
          <a:xfrm>
            <a:off x="1359382" y="3704918"/>
            <a:ext cx="7649500" cy="1941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buNone/>
            </a:pPr>
            <a:r>
              <a:rPr lang="zh-CN" altLang="en-US" sz="2400" dirty="0"/>
              <a:t>当驱动程序被加载到系统中时，系统将创建一个驱动程序对象，然后它</a:t>
            </a:r>
            <a:r>
              <a:rPr lang="zh-CN" altLang="en-US" sz="2400" dirty="0">
                <a:solidFill>
                  <a:srgbClr val="FF0000"/>
                </a:solidFill>
              </a:rPr>
              <a:t>调用驱动程序的初始化例程</a:t>
            </a:r>
            <a:r>
              <a:rPr lang="zh-CN" altLang="en-US" sz="2400" dirty="0"/>
              <a:t>，该例程把驱动程序的入口填放到该驱动程序对象中。初始化例程还创建用于每个设备的设备对象，这样就使设备对象脱离了驱动程序对象。</a:t>
            </a:r>
          </a:p>
        </p:txBody>
      </p:sp>
      <p:sp>
        <p:nvSpPr>
          <p:cNvPr id="10" name="文本框 9"/>
          <p:cNvSpPr txBox="1"/>
          <p:nvPr/>
        </p:nvSpPr>
        <p:spPr>
          <a:xfrm>
            <a:off x="450620" y="1786375"/>
            <a:ext cx="615553" cy="4229100"/>
          </a:xfrm>
          <a:prstGeom prst="rect">
            <a:avLst/>
          </a:prstGeom>
          <a:noFill/>
        </p:spPr>
        <p:txBody>
          <a:bodyPr vert="eaVert" wrap="square" rtlCol="0">
            <a:spAutoFit/>
          </a:bodyPr>
          <a:lstStyle/>
          <a:p>
            <a:r>
              <a:rPr lang="zh-CN" altLang="en-US" sz="2800" b="1" dirty="0">
                <a:solidFill>
                  <a:srgbClr val="FF0000"/>
                </a:solidFill>
                <a:latin typeface="Tahoma" panose="020B0604030504040204" pitchFamily="34" charset="0"/>
                <a:ea typeface="宋体" panose="02010600030101010101" pitchFamily="2" charset="-122"/>
              </a:rPr>
              <a:t>驱动程序对象</a:t>
            </a:r>
          </a:p>
        </p:txBody>
      </p:sp>
    </p:spTree>
    <p:extLst>
      <p:ext uri="{BB962C8B-B14F-4D97-AF65-F5344CB8AC3E}">
        <p14:creationId xmlns:p14="http://schemas.microsoft.com/office/powerpoint/2010/main" val="417827963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ppt_x"/>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p:bldP spid="13" grpId="0"/>
      <p:bldP spid="10"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38362" y="326598"/>
            <a:ext cx="6776938"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4.6.2 I/O</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系统的数据结构</a:t>
            </a: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4</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2" name="Text Box 8"/>
          <p:cNvSpPr txBox="1">
            <a:spLocks noChangeArrowheads="1"/>
          </p:cNvSpPr>
          <p:nvPr/>
        </p:nvSpPr>
        <p:spPr bwMode="auto">
          <a:xfrm>
            <a:off x="1416431" y="1881691"/>
            <a:ext cx="7200955" cy="833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spcBef>
                <a:spcPct val="0"/>
              </a:spcBef>
              <a:buClrTx/>
              <a:buSzTx/>
              <a:buNone/>
            </a:pPr>
            <a:r>
              <a:rPr lang="zh-CN" altLang="en-US" sz="2400" dirty="0">
                <a:latin typeface="Times New Roman" panose="02020603050405020304" pitchFamily="18" charset="0"/>
              </a:rPr>
              <a:t>设备对象在系统中代表一个</a:t>
            </a:r>
            <a:r>
              <a:rPr lang="zh-CN" altLang="en-US" sz="2400" dirty="0">
                <a:solidFill>
                  <a:srgbClr val="FF0000"/>
                </a:solidFill>
                <a:latin typeface="Times New Roman" panose="02020603050405020304" pitchFamily="18" charset="0"/>
              </a:rPr>
              <a:t>物理的、逻辑的或虚拟的设备并描述了它的特征</a:t>
            </a:r>
            <a:r>
              <a:rPr lang="zh-CN" altLang="en-US" sz="2400" dirty="0">
                <a:latin typeface="Times New Roman" panose="02020603050405020304" pitchFamily="18" charset="0"/>
              </a:rPr>
              <a:t>。</a:t>
            </a:r>
          </a:p>
        </p:txBody>
      </p:sp>
      <p:sp>
        <p:nvSpPr>
          <p:cNvPr id="13" name="Text Box 8"/>
          <p:cNvSpPr txBox="1">
            <a:spLocks noChangeArrowheads="1"/>
          </p:cNvSpPr>
          <p:nvPr/>
        </p:nvSpPr>
        <p:spPr bwMode="auto">
          <a:xfrm>
            <a:off x="1338362" y="3538663"/>
            <a:ext cx="7649500" cy="833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buNone/>
            </a:pPr>
            <a:r>
              <a:rPr lang="zh-CN" altLang="en-US" sz="2400" dirty="0"/>
              <a:t>设备对象以</a:t>
            </a:r>
            <a:r>
              <a:rPr lang="en-US" altLang="zh-CN" sz="2400" dirty="0"/>
              <a:t>DEVICE_OBJECT</a:t>
            </a:r>
            <a:r>
              <a:rPr lang="zh-CN" altLang="en-US" sz="2400" dirty="0"/>
              <a:t>结构来描述，它是</a:t>
            </a:r>
            <a:r>
              <a:rPr lang="zh-CN" altLang="en-US" sz="2400" dirty="0">
                <a:solidFill>
                  <a:srgbClr val="FF0000"/>
                </a:solidFill>
              </a:rPr>
              <a:t>驱动程序对象数据结构中的一个成员</a:t>
            </a:r>
            <a:r>
              <a:rPr lang="zh-CN" altLang="en-US" sz="2400" dirty="0"/>
              <a:t>。</a:t>
            </a:r>
          </a:p>
        </p:txBody>
      </p:sp>
      <p:sp>
        <p:nvSpPr>
          <p:cNvPr id="10" name="文本框 9"/>
          <p:cNvSpPr txBox="1"/>
          <p:nvPr/>
        </p:nvSpPr>
        <p:spPr>
          <a:xfrm>
            <a:off x="450620" y="1786375"/>
            <a:ext cx="615553" cy="4229100"/>
          </a:xfrm>
          <a:prstGeom prst="rect">
            <a:avLst/>
          </a:prstGeom>
          <a:noFill/>
        </p:spPr>
        <p:txBody>
          <a:bodyPr vert="eaVert" wrap="square" rtlCol="0">
            <a:spAutoFit/>
          </a:bodyPr>
          <a:lstStyle/>
          <a:p>
            <a:r>
              <a:rPr lang="zh-CN" altLang="en-US" sz="2800" b="1" dirty="0">
                <a:solidFill>
                  <a:srgbClr val="FF0000"/>
                </a:solidFill>
                <a:latin typeface="Tahoma" panose="020B0604030504040204" pitchFamily="34" charset="0"/>
                <a:ea typeface="宋体" panose="02010600030101010101" pitchFamily="2" charset="-122"/>
              </a:rPr>
              <a:t>设备对象</a:t>
            </a:r>
          </a:p>
        </p:txBody>
      </p:sp>
    </p:spTree>
    <p:extLst>
      <p:ext uri="{BB962C8B-B14F-4D97-AF65-F5344CB8AC3E}">
        <p14:creationId xmlns:p14="http://schemas.microsoft.com/office/powerpoint/2010/main" val="17018095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ppt_x"/>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p:bldP spid="13"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38362" y="326598"/>
            <a:ext cx="4017047" cy="461665"/>
          </a:xfrm>
          <a:prstGeom prst="rect">
            <a:avLst/>
          </a:prstGeom>
          <a:noFill/>
        </p:spPr>
        <p:txBody>
          <a:bodyPr wrap="square" rtlCol="0">
            <a:spAutoFit/>
          </a:bodyPr>
          <a:lstStyle/>
          <a:p>
            <a:pPr algn="ct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4.1.1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设备</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分类</a:t>
            </a:r>
            <a:endParaRPr lang="en-US" altLang="zh-CN" sz="2400" b="1" dirty="0">
              <a:latin typeface="微软雅黑" panose="020B0503020204020204" pitchFamily="34" charset="-122"/>
              <a:ea typeface="微软雅黑" panose="020B0503020204020204" pitchFamily="34" charset="-122"/>
            </a:endParaRPr>
          </a:p>
        </p:txBody>
      </p:sp>
      <p:sp>
        <p:nvSpPr>
          <p:cNvPr id="37" name="Text Box 11"/>
          <p:cNvSpPr txBox="1">
            <a:spLocks noChangeArrowheads="1"/>
          </p:cNvSpPr>
          <p:nvPr/>
        </p:nvSpPr>
        <p:spPr bwMode="auto">
          <a:xfrm>
            <a:off x="1470010" y="2343812"/>
            <a:ext cx="7277987" cy="1990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lgn="just">
              <a:lnSpc>
                <a:spcPct val="110000"/>
              </a:lnSpc>
              <a:spcBef>
                <a:spcPct val="50000"/>
              </a:spcBef>
              <a:buNone/>
            </a:pPr>
            <a:r>
              <a:rPr lang="zh-CN" altLang="en-US" sz="2800" dirty="0"/>
              <a:t>（</a:t>
            </a:r>
            <a:r>
              <a:rPr lang="en-US" altLang="zh-CN" sz="2800" dirty="0"/>
              <a:t>2</a:t>
            </a:r>
            <a:r>
              <a:rPr lang="zh-CN" altLang="en-US" sz="2800" dirty="0"/>
              <a:t>）</a:t>
            </a:r>
            <a:r>
              <a:rPr lang="zh-CN" altLang="en-US" sz="2800" dirty="0">
                <a:solidFill>
                  <a:srgbClr val="FF0000"/>
                </a:solidFill>
              </a:rPr>
              <a:t>共享设备</a:t>
            </a:r>
            <a:r>
              <a:rPr lang="zh-CN" altLang="en-US" sz="2800" dirty="0"/>
              <a:t>。这类设备通常指磁带、磁盘一类的存取设备。这里的共享是指多个用户进程运行期间可以交替地使用它们，对它们进行读写</a:t>
            </a:r>
            <a:r>
              <a:rPr lang="zh-CN" altLang="en-US" sz="2800" dirty="0" smtClean="0"/>
              <a:t>。</a:t>
            </a:r>
            <a:endParaRPr lang="zh-CN" altLang="en-US" sz="2400" dirty="0">
              <a:latin typeface="Times New Roman" panose="02020603050405020304" pitchFamily="18" charset="0"/>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4</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416431" y="970913"/>
            <a:ext cx="7274517" cy="1514261"/>
          </a:xfrm>
          <a:prstGeom prst="rect">
            <a:avLst/>
          </a:prstGeom>
          <a:noFill/>
        </p:spPr>
        <p:txBody>
          <a:bodyPr wrap="square" rtlCol="0">
            <a:spAutoFit/>
          </a:bodyPr>
          <a:lstStyle/>
          <a:p>
            <a:pPr algn="just">
              <a:lnSpc>
                <a:spcPct val="110000"/>
              </a:lnSpc>
              <a:spcBef>
                <a:spcPct val="50000"/>
              </a:spcBef>
            </a:pPr>
            <a:r>
              <a:rPr lang="zh-CN" altLang="en-US" sz="2800" b="1" dirty="0">
                <a:latin typeface="Tahoma" panose="020B0604030504040204" pitchFamily="34" charset="0"/>
                <a:ea typeface="宋体" panose="02010600030101010101" pitchFamily="2" charset="-122"/>
              </a:rPr>
              <a:t>（</a:t>
            </a:r>
            <a:r>
              <a:rPr lang="en-US" altLang="zh-CN" sz="2800" b="1" dirty="0">
                <a:latin typeface="Tahoma" panose="020B0604030504040204" pitchFamily="34" charset="0"/>
                <a:ea typeface="宋体" panose="02010600030101010101" pitchFamily="2" charset="-122"/>
              </a:rPr>
              <a:t>1</a:t>
            </a:r>
            <a:r>
              <a:rPr lang="zh-CN" altLang="en-US" sz="2800" b="1" dirty="0">
                <a:latin typeface="Tahoma" panose="020B0604030504040204" pitchFamily="34" charset="0"/>
                <a:ea typeface="宋体" panose="02010600030101010101" pitchFamily="2" charset="-122"/>
              </a:rPr>
              <a:t>）</a:t>
            </a:r>
            <a:r>
              <a:rPr lang="zh-CN" altLang="en-US" sz="2800" b="1" dirty="0">
                <a:solidFill>
                  <a:srgbClr val="FF0000"/>
                </a:solidFill>
                <a:latin typeface="Tahoma" panose="020B0604030504040204" pitchFamily="34" charset="0"/>
                <a:ea typeface="宋体" panose="02010600030101010101" pitchFamily="2" charset="-122"/>
              </a:rPr>
              <a:t>独占设备。</a:t>
            </a:r>
            <a:r>
              <a:rPr lang="zh-CN" altLang="en-US" sz="2800" b="1" dirty="0">
                <a:latin typeface="Tahoma" panose="020B0604030504040204" pitchFamily="34" charset="0"/>
                <a:ea typeface="宋体" panose="02010600030101010101" pitchFamily="2" charset="-122"/>
              </a:rPr>
              <a:t>这类设备在用户作业的整个运行期间必须为此用户所独占，才能保证传送信息的连贯性。独占性是设备本身的属性</a:t>
            </a:r>
            <a:r>
              <a:rPr lang="zh-CN" altLang="en-US" sz="2800" b="1" dirty="0" smtClean="0">
                <a:latin typeface="Tahoma" panose="020B0604030504040204" pitchFamily="34" charset="0"/>
                <a:ea typeface="宋体" panose="02010600030101010101" pitchFamily="2" charset="-122"/>
              </a:rPr>
              <a:t>。</a:t>
            </a:r>
            <a:endParaRPr lang="en-US" altLang="zh-CN" sz="2800" b="1" dirty="0">
              <a:latin typeface="Tahoma" panose="020B0604030504040204" pitchFamily="34" charset="0"/>
              <a:ea typeface="宋体" panose="02010600030101010101" pitchFamily="2" charset="-122"/>
            </a:endParaRPr>
          </a:p>
        </p:txBody>
      </p:sp>
      <p:sp>
        <p:nvSpPr>
          <p:cNvPr id="10" name="Text Box 11"/>
          <p:cNvSpPr txBox="1">
            <a:spLocks noChangeArrowheads="1"/>
          </p:cNvSpPr>
          <p:nvPr/>
        </p:nvSpPr>
        <p:spPr bwMode="auto">
          <a:xfrm>
            <a:off x="1416431" y="4088919"/>
            <a:ext cx="7712680" cy="2679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buNone/>
            </a:pPr>
            <a:r>
              <a:rPr lang="zh-CN" altLang="en-US" sz="2800" dirty="0"/>
              <a:t>（</a:t>
            </a:r>
            <a:r>
              <a:rPr lang="en-US" altLang="zh-CN" sz="2800" dirty="0"/>
              <a:t>3</a:t>
            </a:r>
            <a:r>
              <a:rPr lang="zh-CN" altLang="en-US" sz="2800" dirty="0"/>
              <a:t>）</a:t>
            </a:r>
            <a:r>
              <a:rPr lang="zh-CN" altLang="en-US" sz="2800" dirty="0">
                <a:solidFill>
                  <a:srgbClr val="FF0000"/>
                </a:solidFill>
              </a:rPr>
              <a:t>虚拟设备</a:t>
            </a:r>
            <a:r>
              <a:rPr lang="zh-CN" altLang="en-US" sz="2800" dirty="0"/>
              <a:t>。为了将慢速的独占设备改造成多个用户可共享的设备，以提高设备的利用率、提高系统进程并行的程度，可借助于假脱机技术（</a:t>
            </a:r>
            <a:r>
              <a:rPr lang="en-US" altLang="zh-CN" sz="1200" dirty="0"/>
              <a:t>Simultaneously Peripheral Operation On Line</a:t>
            </a:r>
            <a:r>
              <a:rPr lang="zh-CN" altLang="en-US" sz="1200" dirty="0"/>
              <a:t>，</a:t>
            </a:r>
            <a:r>
              <a:rPr lang="en-US" altLang="zh-CN" sz="1200" dirty="0" err="1"/>
              <a:t>SPOOLing</a:t>
            </a:r>
            <a:r>
              <a:rPr lang="zh-CN" altLang="en-US" sz="2800" dirty="0"/>
              <a:t>）进行模拟。模拟独占设备的那部分共享设备的空间称为虚拟设备。</a:t>
            </a:r>
          </a:p>
        </p:txBody>
      </p:sp>
      <p:sp>
        <p:nvSpPr>
          <p:cNvPr id="2" name="文本框 1"/>
          <p:cNvSpPr txBox="1"/>
          <p:nvPr/>
        </p:nvSpPr>
        <p:spPr>
          <a:xfrm>
            <a:off x="402756" y="1963882"/>
            <a:ext cx="615553" cy="2899063"/>
          </a:xfrm>
          <a:prstGeom prst="rect">
            <a:avLst/>
          </a:prstGeom>
          <a:noFill/>
        </p:spPr>
        <p:txBody>
          <a:bodyPr vert="eaVert" wrap="square" rtlCol="0">
            <a:spAutoFit/>
          </a:bodyPr>
          <a:lstStyle/>
          <a:p>
            <a:r>
              <a:rPr lang="zh-CN" altLang="en-US" sz="2800" b="1" dirty="0">
                <a:solidFill>
                  <a:srgbClr val="FF0000"/>
                </a:solidFill>
                <a:latin typeface="Tahoma" panose="020B0604030504040204" pitchFamily="34" charset="0"/>
                <a:ea typeface="宋体" panose="02010600030101010101" pitchFamily="2" charset="-122"/>
              </a:rPr>
              <a:t>按使用特征分类</a:t>
            </a:r>
          </a:p>
        </p:txBody>
      </p:sp>
    </p:spTree>
    <p:extLst>
      <p:ext uri="{BB962C8B-B14F-4D97-AF65-F5344CB8AC3E}">
        <p14:creationId xmlns:p14="http://schemas.microsoft.com/office/powerpoint/2010/main" val="37572918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1000"/>
                                        <p:tgtEl>
                                          <p:spTgt spid="2"/>
                                        </p:tgtEl>
                                      </p:cBhvr>
                                    </p:animEffect>
                                    <p:anim calcmode="lin" valueType="num">
                                      <p:cBhvr>
                                        <p:cTn id="16" dur="1000" fill="hold"/>
                                        <p:tgtEl>
                                          <p:spTgt spid="2"/>
                                        </p:tgtEl>
                                        <p:attrNameLst>
                                          <p:attrName>ppt_x</p:attrName>
                                        </p:attrNameLst>
                                      </p:cBhvr>
                                      <p:tavLst>
                                        <p:tav tm="0">
                                          <p:val>
                                            <p:strVal val="#ppt_x"/>
                                          </p:val>
                                        </p:tav>
                                        <p:tav tm="100000">
                                          <p:val>
                                            <p:strVal val="#ppt_x"/>
                                          </p:val>
                                        </p:tav>
                                      </p:tavLst>
                                    </p:anim>
                                    <p:anim calcmode="lin" valueType="num">
                                      <p:cBhvr>
                                        <p:cTn id="17"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fill="hold"/>
                                        <p:tgtEl>
                                          <p:spTgt spid="3"/>
                                        </p:tgtEl>
                                        <p:attrNameLst>
                                          <p:attrName>ppt_x</p:attrName>
                                        </p:attrNameLst>
                                      </p:cBhvr>
                                      <p:tavLst>
                                        <p:tav tm="0">
                                          <p:val>
                                            <p:strVal val="#ppt_x"/>
                                          </p:val>
                                        </p:tav>
                                        <p:tav tm="100000">
                                          <p:val>
                                            <p:strVal val="#ppt_x"/>
                                          </p:val>
                                        </p:tav>
                                      </p:tavLst>
                                    </p:anim>
                                    <p:anim calcmode="lin" valueType="num">
                                      <p:cBhvr additive="base">
                                        <p:cTn id="2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37"/>
                                        </p:tgtEl>
                                        <p:attrNameLst>
                                          <p:attrName>style.visibility</p:attrName>
                                        </p:attrNameLst>
                                      </p:cBhvr>
                                      <p:to>
                                        <p:strVal val="visible"/>
                                      </p:to>
                                    </p:set>
                                    <p:anim calcmode="lin" valueType="num">
                                      <p:cBhvr additive="base">
                                        <p:cTn id="28" dur="500" fill="hold"/>
                                        <p:tgtEl>
                                          <p:spTgt spid="37"/>
                                        </p:tgtEl>
                                        <p:attrNameLst>
                                          <p:attrName>ppt_x</p:attrName>
                                        </p:attrNameLst>
                                      </p:cBhvr>
                                      <p:tavLst>
                                        <p:tav tm="0">
                                          <p:val>
                                            <p:strVal val="#ppt_x"/>
                                          </p:val>
                                        </p:tav>
                                        <p:tav tm="100000">
                                          <p:val>
                                            <p:strVal val="#ppt_x"/>
                                          </p:val>
                                        </p:tav>
                                      </p:tavLst>
                                    </p:anim>
                                    <p:anim calcmode="lin" valueType="num">
                                      <p:cBhvr additive="base">
                                        <p:cTn id="29"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500" fill="hold"/>
                                        <p:tgtEl>
                                          <p:spTgt spid="10"/>
                                        </p:tgtEl>
                                        <p:attrNameLst>
                                          <p:attrName>ppt_x</p:attrName>
                                        </p:attrNameLst>
                                      </p:cBhvr>
                                      <p:tavLst>
                                        <p:tav tm="0">
                                          <p:val>
                                            <p:strVal val="#ppt_x"/>
                                          </p:val>
                                        </p:tav>
                                        <p:tav tm="100000">
                                          <p:val>
                                            <p:strVal val="#ppt_x"/>
                                          </p:val>
                                        </p:tav>
                                      </p:tavLst>
                                    </p:anim>
                                    <p:anim calcmode="lin" valueType="num">
                                      <p:cBhvr additive="base">
                                        <p:cTn id="3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7" grpId="0"/>
      <p:bldP spid="3" grpId="0"/>
      <p:bldP spid="10" grpId="0"/>
      <p:bldP spid="2"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38362" y="326598"/>
            <a:ext cx="6776938"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4.6.2 I/O</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系统的数据结构</a:t>
            </a: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4</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2" name="Text Box 8"/>
          <p:cNvSpPr txBox="1">
            <a:spLocks noChangeArrowheads="1"/>
          </p:cNvSpPr>
          <p:nvPr/>
        </p:nvSpPr>
        <p:spPr bwMode="auto">
          <a:xfrm>
            <a:off x="1359382" y="1377666"/>
            <a:ext cx="7200955" cy="1571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spcBef>
                <a:spcPct val="0"/>
              </a:spcBef>
              <a:buClrTx/>
              <a:buSzTx/>
              <a:buNone/>
            </a:pPr>
            <a:r>
              <a:rPr lang="en-US" altLang="zh-CN" sz="2400" dirty="0">
                <a:latin typeface="Times New Roman" panose="02020603050405020304" pitchFamily="18" charset="0"/>
              </a:rPr>
              <a:t>I/O</a:t>
            </a:r>
            <a:r>
              <a:rPr lang="zh-CN" altLang="en-US" sz="2400" dirty="0">
                <a:latin typeface="Times New Roman" panose="02020603050405020304" pitchFamily="18" charset="0"/>
              </a:rPr>
              <a:t>请求包（</a:t>
            </a:r>
            <a:r>
              <a:rPr lang="en-US" altLang="zh-CN" sz="2400" dirty="0">
                <a:latin typeface="Times New Roman" panose="02020603050405020304" pitchFamily="18" charset="0"/>
              </a:rPr>
              <a:t>IRP:I/O Request Package</a:t>
            </a:r>
            <a:r>
              <a:rPr lang="zh-CN" altLang="en-US" sz="2400" dirty="0">
                <a:latin typeface="Times New Roman" panose="02020603050405020304" pitchFamily="18" charset="0"/>
              </a:rPr>
              <a:t>）是</a:t>
            </a:r>
            <a:r>
              <a:rPr lang="en-US" altLang="zh-CN" sz="2400" dirty="0">
                <a:latin typeface="Times New Roman" panose="02020603050405020304" pitchFamily="18" charset="0"/>
              </a:rPr>
              <a:t>I/O</a:t>
            </a:r>
            <a:r>
              <a:rPr lang="zh-CN" altLang="en-US" sz="2400" dirty="0">
                <a:latin typeface="Times New Roman" panose="02020603050405020304" pitchFamily="18" charset="0"/>
              </a:rPr>
              <a:t>系统用来存储处理</a:t>
            </a:r>
            <a:r>
              <a:rPr lang="en-US" altLang="zh-CN" sz="2400" dirty="0">
                <a:latin typeface="Times New Roman" panose="02020603050405020304" pitchFamily="18" charset="0"/>
              </a:rPr>
              <a:t>I/O</a:t>
            </a:r>
            <a:r>
              <a:rPr lang="zh-CN" altLang="en-US" sz="2400" dirty="0">
                <a:latin typeface="Times New Roman" panose="02020603050405020304" pitchFamily="18" charset="0"/>
              </a:rPr>
              <a:t>请求</a:t>
            </a:r>
            <a:r>
              <a:rPr lang="zh-CN" altLang="en-US" sz="2400" dirty="0">
                <a:solidFill>
                  <a:srgbClr val="FF0000"/>
                </a:solidFill>
                <a:latin typeface="Times New Roman" panose="02020603050405020304" pitchFamily="18" charset="0"/>
              </a:rPr>
              <a:t>所需信息的数据结构</a:t>
            </a:r>
            <a:r>
              <a:rPr lang="zh-CN" altLang="en-US" sz="2400" dirty="0">
                <a:latin typeface="Times New Roman" panose="02020603050405020304" pitchFamily="18" charset="0"/>
              </a:rPr>
              <a:t>。当有进程或者线程调用</a:t>
            </a:r>
            <a:r>
              <a:rPr lang="en-US" altLang="zh-CN" sz="2400" dirty="0">
                <a:latin typeface="Times New Roman" panose="02020603050405020304" pitchFamily="18" charset="0"/>
              </a:rPr>
              <a:t>I/O</a:t>
            </a:r>
            <a:r>
              <a:rPr lang="zh-CN" altLang="en-US" sz="2400" dirty="0">
                <a:latin typeface="Times New Roman" panose="02020603050405020304" pitchFamily="18" charset="0"/>
              </a:rPr>
              <a:t>服务时，</a:t>
            </a:r>
            <a:r>
              <a:rPr lang="en-US" altLang="zh-CN" sz="2400" dirty="0">
                <a:latin typeface="Times New Roman" panose="02020603050405020304" pitchFamily="18" charset="0"/>
              </a:rPr>
              <a:t>I/O</a:t>
            </a:r>
            <a:r>
              <a:rPr lang="zh-CN" altLang="en-US" sz="2400" dirty="0">
                <a:latin typeface="Times New Roman" panose="02020603050405020304" pitchFamily="18" charset="0"/>
              </a:rPr>
              <a:t>管理软件就构造一个</a:t>
            </a:r>
            <a:r>
              <a:rPr lang="en-US" altLang="zh-CN" sz="2400" dirty="0">
                <a:latin typeface="Times New Roman" panose="02020603050405020304" pitchFamily="18" charset="0"/>
              </a:rPr>
              <a:t>IRP</a:t>
            </a:r>
            <a:r>
              <a:rPr lang="zh-CN" altLang="en-US" sz="2400" dirty="0">
                <a:latin typeface="Times New Roman" panose="02020603050405020304" pitchFamily="18" charset="0"/>
              </a:rPr>
              <a:t>来表示在整个系统</a:t>
            </a:r>
            <a:r>
              <a:rPr lang="en-US" altLang="zh-CN" sz="2400" dirty="0">
                <a:latin typeface="Times New Roman" panose="02020603050405020304" pitchFamily="18" charset="0"/>
              </a:rPr>
              <a:t>I/O</a:t>
            </a:r>
            <a:r>
              <a:rPr lang="zh-CN" altLang="en-US" sz="2400" dirty="0">
                <a:latin typeface="Times New Roman" panose="02020603050405020304" pitchFamily="18" charset="0"/>
              </a:rPr>
              <a:t>进展中要进行的操作。</a:t>
            </a:r>
          </a:p>
        </p:txBody>
      </p:sp>
      <p:sp>
        <p:nvSpPr>
          <p:cNvPr id="13" name="Text Box 8"/>
          <p:cNvSpPr txBox="1">
            <a:spLocks noChangeArrowheads="1"/>
          </p:cNvSpPr>
          <p:nvPr/>
        </p:nvSpPr>
        <p:spPr bwMode="auto">
          <a:xfrm>
            <a:off x="1338362" y="3538663"/>
            <a:ext cx="7649500" cy="1941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buNone/>
            </a:pPr>
            <a:r>
              <a:rPr lang="en-US" altLang="zh-CN" sz="2400" dirty="0"/>
              <a:t>IRP </a:t>
            </a:r>
            <a:r>
              <a:rPr lang="zh-CN" altLang="en-US" sz="2400" dirty="0"/>
              <a:t>由两部分组成：</a:t>
            </a:r>
            <a:r>
              <a:rPr lang="zh-CN" altLang="en-US" sz="2400" dirty="0">
                <a:solidFill>
                  <a:srgbClr val="FF0000"/>
                </a:solidFill>
              </a:rPr>
              <a:t>固定部分</a:t>
            </a:r>
            <a:r>
              <a:rPr lang="en-US" altLang="zh-CN" sz="2400" dirty="0">
                <a:solidFill>
                  <a:srgbClr val="FF0000"/>
                </a:solidFill>
              </a:rPr>
              <a:t>(</a:t>
            </a:r>
            <a:r>
              <a:rPr lang="zh-CN" altLang="en-US" sz="2400" dirty="0">
                <a:solidFill>
                  <a:srgbClr val="FF0000"/>
                </a:solidFill>
              </a:rPr>
              <a:t>也称作标题</a:t>
            </a:r>
            <a:r>
              <a:rPr lang="en-US" altLang="zh-CN" sz="2400" dirty="0">
                <a:solidFill>
                  <a:srgbClr val="FF0000"/>
                </a:solidFill>
              </a:rPr>
              <a:t>)</a:t>
            </a:r>
            <a:r>
              <a:rPr lang="zh-CN" altLang="en-US" sz="2400" dirty="0">
                <a:solidFill>
                  <a:srgbClr val="FF0000"/>
                </a:solidFill>
              </a:rPr>
              <a:t>和若干个堆栈单元</a:t>
            </a:r>
            <a:r>
              <a:rPr lang="zh-CN" altLang="en-US" sz="2400" dirty="0"/>
              <a:t>。固定部分信息包括请求的类型和数据大小、指向缓冲区的指针和相关状态信息等等。</a:t>
            </a:r>
            <a:r>
              <a:rPr lang="en-US" altLang="zh-CN" sz="2400" dirty="0"/>
              <a:t>IRP </a:t>
            </a:r>
            <a:r>
              <a:rPr lang="zh-CN" altLang="en-US" sz="2400" dirty="0"/>
              <a:t>的堆栈单元包括功能码、与功能相关的参数和指向调用者文件对象的指针。</a:t>
            </a:r>
          </a:p>
        </p:txBody>
      </p:sp>
      <p:sp>
        <p:nvSpPr>
          <p:cNvPr id="10" name="文本框 9"/>
          <p:cNvSpPr txBox="1"/>
          <p:nvPr/>
        </p:nvSpPr>
        <p:spPr>
          <a:xfrm>
            <a:off x="450620" y="1786375"/>
            <a:ext cx="615553" cy="4229100"/>
          </a:xfrm>
          <a:prstGeom prst="rect">
            <a:avLst/>
          </a:prstGeom>
          <a:noFill/>
        </p:spPr>
        <p:txBody>
          <a:bodyPr vert="eaVert" wrap="square" rtlCol="0">
            <a:spAutoFit/>
          </a:bodyPr>
          <a:lstStyle/>
          <a:p>
            <a:r>
              <a:rPr lang="en-US" altLang="zh-CN" sz="2800" b="1" dirty="0">
                <a:solidFill>
                  <a:srgbClr val="FF0000"/>
                </a:solidFill>
                <a:latin typeface="Tahoma" panose="020B0604030504040204" pitchFamily="34" charset="0"/>
                <a:ea typeface="宋体" panose="02010600030101010101" pitchFamily="2" charset="-122"/>
              </a:rPr>
              <a:t>I/O</a:t>
            </a:r>
            <a:r>
              <a:rPr lang="zh-CN" altLang="en-US" sz="2800" b="1" dirty="0">
                <a:solidFill>
                  <a:srgbClr val="FF0000"/>
                </a:solidFill>
                <a:latin typeface="Tahoma" panose="020B0604030504040204" pitchFamily="34" charset="0"/>
                <a:ea typeface="宋体" panose="02010600030101010101" pitchFamily="2" charset="-122"/>
              </a:rPr>
              <a:t>请求包</a:t>
            </a:r>
          </a:p>
        </p:txBody>
      </p:sp>
    </p:spTree>
    <p:extLst>
      <p:ext uri="{BB962C8B-B14F-4D97-AF65-F5344CB8AC3E}">
        <p14:creationId xmlns:p14="http://schemas.microsoft.com/office/powerpoint/2010/main" val="16609312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ppt_x"/>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p:bldP spid="13" grpId="0"/>
      <p:bldP spid="10"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38362" y="326598"/>
            <a:ext cx="6776938"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4.6.3 I/O</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的处理过程</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4</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2" name="Text Box 8"/>
          <p:cNvSpPr txBox="1">
            <a:spLocks noChangeArrowheads="1"/>
          </p:cNvSpPr>
          <p:nvPr/>
        </p:nvSpPr>
        <p:spPr bwMode="auto">
          <a:xfrm>
            <a:off x="1359382" y="1377666"/>
            <a:ext cx="7200955"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spcBef>
                <a:spcPct val="0"/>
              </a:spcBef>
              <a:buClrTx/>
              <a:buSzTx/>
              <a:buNone/>
            </a:pPr>
            <a:r>
              <a:rPr lang="pt-BR" altLang="zh-CN" sz="2400" dirty="0">
                <a:latin typeface="Times New Roman" panose="02020603050405020304" pitchFamily="18" charset="0"/>
              </a:rPr>
              <a:t>(1)</a:t>
            </a:r>
            <a:r>
              <a:rPr lang="zh-CN" altLang="pt-BR" sz="2400" dirty="0">
                <a:solidFill>
                  <a:srgbClr val="FF0000"/>
                </a:solidFill>
                <a:latin typeface="Times New Roman" panose="02020603050405020304" pitchFamily="18" charset="0"/>
              </a:rPr>
              <a:t>同步</a:t>
            </a:r>
            <a:r>
              <a:rPr lang="pt-BR" altLang="zh-CN" sz="2400" dirty="0">
                <a:solidFill>
                  <a:srgbClr val="FF0000"/>
                </a:solidFill>
                <a:latin typeface="Times New Roman" panose="02020603050405020304" pitchFamily="18" charset="0"/>
              </a:rPr>
              <a:t>I/O</a:t>
            </a:r>
            <a:r>
              <a:rPr lang="zh-CN" altLang="pt-BR" sz="2400" dirty="0">
                <a:solidFill>
                  <a:srgbClr val="FF0000"/>
                </a:solidFill>
                <a:latin typeface="Times New Roman" panose="02020603050405020304" pitchFamily="18" charset="0"/>
              </a:rPr>
              <a:t>与异步</a:t>
            </a:r>
            <a:r>
              <a:rPr lang="pt-BR" altLang="zh-CN" sz="2400" dirty="0">
                <a:solidFill>
                  <a:srgbClr val="FF0000"/>
                </a:solidFill>
                <a:latin typeface="Times New Roman" panose="02020603050405020304" pitchFamily="18" charset="0"/>
              </a:rPr>
              <a:t>I/O</a:t>
            </a:r>
          </a:p>
        </p:txBody>
      </p:sp>
      <p:sp>
        <p:nvSpPr>
          <p:cNvPr id="13" name="Text Box 8"/>
          <p:cNvSpPr txBox="1">
            <a:spLocks noChangeArrowheads="1"/>
          </p:cNvSpPr>
          <p:nvPr/>
        </p:nvSpPr>
        <p:spPr bwMode="auto">
          <a:xfrm>
            <a:off x="1359382" y="1902341"/>
            <a:ext cx="7649500" cy="1571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buNone/>
            </a:pPr>
            <a:r>
              <a:rPr lang="zh-CN" altLang="en-US" sz="2400" dirty="0">
                <a:solidFill>
                  <a:srgbClr val="FF0000"/>
                </a:solidFill>
              </a:rPr>
              <a:t>同步</a:t>
            </a:r>
            <a:r>
              <a:rPr lang="en-US" altLang="zh-CN" sz="2400" dirty="0">
                <a:solidFill>
                  <a:srgbClr val="FF0000"/>
                </a:solidFill>
              </a:rPr>
              <a:t>I/O</a:t>
            </a:r>
            <a:r>
              <a:rPr lang="zh-CN" altLang="en-US" sz="2400" dirty="0"/>
              <a:t>：当调用者启动</a:t>
            </a:r>
            <a:r>
              <a:rPr lang="en-US" altLang="zh-CN" sz="2400" dirty="0"/>
              <a:t>I/O</a:t>
            </a:r>
            <a:r>
              <a:rPr lang="zh-CN" altLang="en-US" sz="2400" dirty="0"/>
              <a:t>设备之后，等待设备执行数据传输并在</a:t>
            </a:r>
            <a:r>
              <a:rPr lang="en-US" altLang="zh-CN" sz="2400" dirty="0"/>
              <a:t>I/O</a:t>
            </a:r>
            <a:r>
              <a:rPr lang="zh-CN" altLang="en-US" sz="2400" dirty="0"/>
              <a:t>完成时收到一个状态码，然后程序就可以访问被传输的数据。通常的</a:t>
            </a:r>
            <a:r>
              <a:rPr lang="en-US" altLang="zh-CN" sz="2400" dirty="0"/>
              <a:t>I/O</a:t>
            </a:r>
            <a:r>
              <a:rPr lang="zh-CN" altLang="en-US" sz="2400" dirty="0"/>
              <a:t>操作大都以同步方式实现。</a:t>
            </a:r>
          </a:p>
        </p:txBody>
      </p:sp>
      <p:sp>
        <p:nvSpPr>
          <p:cNvPr id="10" name="文本框 9"/>
          <p:cNvSpPr txBox="1"/>
          <p:nvPr/>
        </p:nvSpPr>
        <p:spPr>
          <a:xfrm>
            <a:off x="450620" y="1786375"/>
            <a:ext cx="615553" cy="4229100"/>
          </a:xfrm>
          <a:prstGeom prst="rect">
            <a:avLst/>
          </a:prstGeom>
          <a:noFill/>
        </p:spPr>
        <p:txBody>
          <a:bodyPr vert="eaVert" wrap="square" rtlCol="0">
            <a:spAutoFit/>
          </a:bodyPr>
          <a:lstStyle/>
          <a:p>
            <a:r>
              <a:rPr lang="en-US" altLang="zh-CN" sz="2800" b="1" dirty="0">
                <a:solidFill>
                  <a:srgbClr val="FF0000"/>
                </a:solidFill>
                <a:latin typeface="Tahoma" panose="020B0604030504040204" pitchFamily="34" charset="0"/>
                <a:ea typeface="宋体" panose="02010600030101010101" pitchFamily="2" charset="-122"/>
              </a:rPr>
              <a:t>I/O</a:t>
            </a:r>
            <a:r>
              <a:rPr lang="zh-CN" altLang="en-US" sz="2800" b="1" dirty="0">
                <a:solidFill>
                  <a:srgbClr val="FF0000"/>
                </a:solidFill>
                <a:latin typeface="Tahoma" panose="020B0604030504040204" pitchFamily="34" charset="0"/>
                <a:ea typeface="宋体" panose="02010600030101010101" pitchFamily="2" charset="-122"/>
              </a:rPr>
              <a:t>类型</a:t>
            </a:r>
          </a:p>
        </p:txBody>
      </p:sp>
      <p:sp>
        <p:nvSpPr>
          <p:cNvPr id="11" name="Text Box 8"/>
          <p:cNvSpPr txBox="1">
            <a:spLocks noChangeArrowheads="1"/>
          </p:cNvSpPr>
          <p:nvPr/>
        </p:nvSpPr>
        <p:spPr bwMode="auto">
          <a:xfrm>
            <a:off x="1338362" y="3900925"/>
            <a:ext cx="7649500" cy="1571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buNone/>
            </a:pPr>
            <a:r>
              <a:rPr lang="zh-CN" altLang="en-US" sz="2400" dirty="0">
                <a:solidFill>
                  <a:srgbClr val="FF0000"/>
                </a:solidFill>
              </a:rPr>
              <a:t>异步</a:t>
            </a:r>
            <a:r>
              <a:rPr lang="en-US" altLang="zh-CN" sz="2400" dirty="0">
                <a:solidFill>
                  <a:srgbClr val="FF0000"/>
                </a:solidFill>
              </a:rPr>
              <a:t>I/O </a:t>
            </a:r>
            <a:r>
              <a:rPr lang="zh-CN" altLang="en-US" sz="2400" dirty="0"/>
              <a:t>：允许应用程序发布</a:t>
            </a:r>
            <a:r>
              <a:rPr lang="en-US" altLang="zh-CN" sz="2400" dirty="0"/>
              <a:t>I/O</a:t>
            </a:r>
            <a:r>
              <a:rPr lang="zh-CN" altLang="en-US" sz="2400" dirty="0"/>
              <a:t>请求，在设备传输数据的同时，应用程序不必等待，可以继续执行其他工作。在传输期间调用者不能访问来自</a:t>
            </a:r>
            <a:r>
              <a:rPr lang="en-US" altLang="zh-CN" sz="2400" dirty="0"/>
              <a:t>I/O</a:t>
            </a:r>
            <a:r>
              <a:rPr lang="zh-CN" altLang="en-US" sz="2400" dirty="0"/>
              <a:t>的数据，当设备完成数据传输时，将有相应的信号状态产生。</a:t>
            </a:r>
          </a:p>
        </p:txBody>
      </p:sp>
    </p:spTree>
    <p:extLst>
      <p:ext uri="{BB962C8B-B14F-4D97-AF65-F5344CB8AC3E}">
        <p14:creationId xmlns:p14="http://schemas.microsoft.com/office/powerpoint/2010/main" val="26463533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ppt_x"/>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ppt_x"/>
                                          </p:val>
                                        </p:tav>
                                        <p:tav tm="100000">
                                          <p:val>
                                            <p:strVal val="#ppt_x"/>
                                          </p:val>
                                        </p:tav>
                                      </p:tavLst>
                                    </p:anim>
                                    <p:anim calcmode="lin" valueType="num">
                                      <p:cBhvr additive="base">
                                        <p:cTn id="3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p:bldP spid="13" grpId="0"/>
      <p:bldP spid="10" grpId="0"/>
      <p:bldP spid="11"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38362" y="326598"/>
            <a:ext cx="6776938"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4.6.3 I/O</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的处理过程</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4</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3" name="Text Box 8"/>
          <p:cNvSpPr txBox="1">
            <a:spLocks noChangeArrowheads="1"/>
          </p:cNvSpPr>
          <p:nvPr/>
        </p:nvSpPr>
        <p:spPr bwMode="auto">
          <a:xfrm>
            <a:off x="1338362" y="1019559"/>
            <a:ext cx="7649500" cy="1448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buNone/>
            </a:pPr>
            <a:r>
              <a:rPr lang="zh-CN" altLang="en-US" sz="2400" dirty="0">
                <a:solidFill>
                  <a:srgbClr val="FF0000"/>
                </a:solidFill>
              </a:rPr>
              <a:t>（</a:t>
            </a:r>
            <a:r>
              <a:rPr lang="en-US" altLang="zh-CN" sz="2400" dirty="0">
                <a:solidFill>
                  <a:srgbClr val="FF0000"/>
                </a:solidFill>
              </a:rPr>
              <a:t>2</a:t>
            </a:r>
            <a:r>
              <a:rPr lang="zh-CN" altLang="en-US" sz="2400" dirty="0">
                <a:solidFill>
                  <a:srgbClr val="FF0000"/>
                </a:solidFill>
              </a:rPr>
              <a:t>）快速</a:t>
            </a:r>
            <a:r>
              <a:rPr lang="en-US" altLang="zh-CN" sz="2400" dirty="0">
                <a:solidFill>
                  <a:srgbClr val="FF0000"/>
                </a:solidFill>
              </a:rPr>
              <a:t>I/O</a:t>
            </a:r>
          </a:p>
          <a:p>
            <a:pPr>
              <a:buNone/>
            </a:pPr>
            <a:r>
              <a:rPr lang="zh-CN" altLang="en-US" sz="2000" dirty="0" smtClean="0"/>
              <a:t>快速</a:t>
            </a:r>
            <a:r>
              <a:rPr lang="en-US" altLang="zh-CN" sz="2000" dirty="0"/>
              <a:t>I/O </a:t>
            </a:r>
            <a:r>
              <a:rPr lang="zh-CN" altLang="en-US" sz="2000" dirty="0"/>
              <a:t>是</a:t>
            </a:r>
            <a:r>
              <a:rPr lang="en-US" altLang="zh-CN" sz="2000" dirty="0"/>
              <a:t>Windows</a:t>
            </a:r>
            <a:r>
              <a:rPr lang="zh-CN" altLang="en-US" sz="2000" dirty="0"/>
              <a:t>提供的一种特殊输入输出机制，它允许</a:t>
            </a:r>
            <a:r>
              <a:rPr lang="en-US" altLang="zh-CN" sz="2000" dirty="0"/>
              <a:t>I/0 </a:t>
            </a:r>
            <a:r>
              <a:rPr lang="zh-CN" altLang="en-US" sz="2000" dirty="0"/>
              <a:t>系统不产生</a:t>
            </a:r>
            <a:r>
              <a:rPr lang="en-US" altLang="zh-CN" sz="2000" dirty="0"/>
              <a:t>IRP </a:t>
            </a:r>
            <a:r>
              <a:rPr lang="zh-CN" altLang="en-US" sz="2000" dirty="0"/>
              <a:t>而直接到文件系统驱动程序或高速缓存管理器去执行</a:t>
            </a:r>
            <a:r>
              <a:rPr lang="en-US" altLang="zh-CN" sz="2000" dirty="0"/>
              <a:t>I/O </a:t>
            </a:r>
            <a:r>
              <a:rPr lang="zh-CN" altLang="en-US" sz="2000" dirty="0"/>
              <a:t>请求。这种机制为特定的环境下加快</a:t>
            </a:r>
            <a:r>
              <a:rPr lang="en-US" altLang="zh-CN" sz="2000" dirty="0"/>
              <a:t>I/O</a:t>
            </a:r>
            <a:r>
              <a:rPr lang="zh-CN" altLang="en-US" sz="2000" dirty="0"/>
              <a:t>过程而提供了可能。</a:t>
            </a:r>
          </a:p>
        </p:txBody>
      </p:sp>
      <p:sp>
        <p:nvSpPr>
          <p:cNvPr id="10" name="文本框 9"/>
          <p:cNvSpPr txBox="1"/>
          <p:nvPr/>
        </p:nvSpPr>
        <p:spPr>
          <a:xfrm>
            <a:off x="450620" y="1786375"/>
            <a:ext cx="615553" cy="4229100"/>
          </a:xfrm>
          <a:prstGeom prst="rect">
            <a:avLst/>
          </a:prstGeom>
          <a:noFill/>
        </p:spPr>
        <p:txBody>
          <a:bodyPr vert="eaVert" wrap="square" rtlCol="0">
            <a:spAutoFit/>
          </a:bodyPr>
          <a:lstStyle/>
          <a:p>
            <a:r>
              <a:rPr lang="en-US" altLang="zh-CN" sz="2800" b="1" dirty="0">
                <a:solidFill>
                  <a:srgbClr val="FF0000"/>
                </a:solidFill>
                <a:latin typeface="Tahoma" panose="020B0604030504040204" pitchFamily="34" charset="0"/>
                <a:ea typeface="宋体" panose="02010600030101010101" pitchFamily="2" charset="-122"/>
              </a:rPr>
              <a:t>I/O</a:t>
            </a:r>
            <a:r>
              <a:rPr lang="zh-CN" altLang="en-US" sz="2800" b="1" dirty="0">
                <a:solidFill>
                  <a:srgbClr val="FF0000"/>
                </a:solidFill>
                <a:latin typeface="Tahoma" panose="020B0604030504040204" pitchFamily="34" charset="0"/>
                <a:ea typeface="宋体" panose="02010600030101010101" pitchFamily="2" charset="-122"/>
              </a:rPr>
              <a:t>类型</a:t>
            </a:r>
          </a:p>
        </p:txBody>
      </p:sp>
      <p:sp>
        <p:nvSpPr>
          <p:cNvPr id="11" name="Text Box 8"/>
          <p:cNvSpPr txBox="1">
            <a:spLocks noChangeArrowheads="1"/>
          </p:cNvSpPr>
          <p:nvPr/>
        </p:nvSpPr>
        <p:spPr bwMode="auto">
          <a:xfrm>
            <a:off x="1416431" y="2468290"/>
            <a:ext cx="7649500" cy="2064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buNone/>
            </a:pPr>
            <a:r>
              <a:rPr lang="en-US" altLang="zh-CN" sz="2400" dirty="0">
                <a:solidFill>
                  <a:srgbClr val="FF0000"/>
                </a:solidFill>
              </a:rPr>
              <a:t>(3)</a:t>
            </a:r>
            <a:r>
              <a:rPr lang="zh-CN" altLang="en-US" sz="2400" dirty="0">
                <a:solidFill>
                  <a:srgbClr val="FF0000"/>
                </a:solidFill>
              </a:rPr>
              <a:t>分散</a:t>
            </a:r>
            <a:r>
              <a:rPr lang="en-US" altLang="zh-CN" sz="2400" dirty="0">
                <a:solidFill>
                  <a:srgbClr val="FF0000"/>
                </a:solidFill>
              </a:rPr>
              <a:t>I/O</a:t>
            </a:r>
            <a:r>
              <a:rPr lang="zh-CN" altLang="en-US" sz="2400" dirty="0">
                <a:solidFill>
                  <a:srgbClr val="FF0000"/>
                </a:solidFill>
              </a:rPr>
              <a:t>与集中</a:t>
            </a:r>
            <a:r>
              <a:rPr lang="en-US" altLang="zh-CN" sz="2400" dirty="0">
                <a:solidFill>
                  <a:srgbClr val="FF0000"/>
                </a:solidFill>
              </a:rPr>
              <a:t>I/O</a:t>
            </a:r>
          </a:p>
          <a:p>
            <a:pPr>
              <a:buNone/>
            </a:pPr>
            <a:r>
              <a:rPr lang="zh-CN" altLang="en-US" sz="2000" dirty="0"/>
              <a:t>从虚拟内存的分散着多个缓冲区读取数据并写到磁盘上文件的一个集中的连续区域里，这种</a:t>
            </a:r>
            <a:r>
              <a:rPr lang="en-US" altLang="zh-CN" sz="2000" dirty="0"/>
              <a:t>I/O</a:t>
            </a:r>
            <a:r>
              <a:rPr lang="zh-CN" altLang="en-US" sz="2000" dirty="0"/>
              <a:t>过程，读取时是分散开的，而写时则是集中的，反之也可以。这种特殊类型的高性能</a:t>
            </a:r>
            <a:r>
              <a:rPr lang="en-US" altLang="zh-CN" sz="2000" dirty="0"/>
              <a:t>I/0</a:t>
            </a:r>
            <a:r>
              <a:rPr lang="zh-CN" altLang="en-US" sz="2000" dirty="0"/>
              <a:t>，它被称作“分散</a:t>
            </a:r>
            <a:r>
              <a:rPr lang="en-US" altLang="zh-CN" sz="2000" dirty="0"/>
              <a:t>/</a:t>
            </a:r>
            <a:r>
              <a:rPr lang="zh-CN" altLang="en-US" sz="2000" dirty="0"/>
              <a:t>集中”</a:t>
            </a:r>
            <a:r>
              <a:rPr lang="en-US" altLang="zh-CN" sz="2000" dirty="0"/>
              <a:t>(scatter/gather)</a:t>
            </a:r>
            <a:r>
              <a:rPr lang="zh-CN" altLang="en-US" sz="2000" dirty="0"/>
              <a:t>，可通过</a:t>
            </a:r>
            <a:r>
              <a:rPr lang="en-US" altLang="zh-CN" sz="2000" dirty="0"/>
              <a:t>Win32 </a:t>
            </a:r>
            <a:r>
              <a:rPr lang="zh-CN" altLang="en-US" sz="2000" dirty="0"/>
              <a:t>的</a:t>
            </a:r>
            <a:r>
              <a:rPr lang="en-US" altLang="zh-CN" sz="2000" dirty="0" err="1"/>
              <a:t>ReadFileScatter</a:t>
            </a:r>
            <a:r>
              <a:rPr lang="en-US" altLang="zh-CN" sz="2000" dirty="0"/>
              <a:t> </a:t>
            </a:r>
            <a:r>
              <a:rPr lang="zh-CN" altLang="en-US" sz="2000" dirty="0"/>
              <a:t>和</a:t>
            </a:r>
            <a:r>
              <a:rPr lang="en-US" altLang="zh-CN" sz="2000" dirty="0" err="1"/>
              <a:t>WriteFileScatter</a:t>
            </a:r>
            <a:r>
              <a:rPr lang="en-US" altLang="zh-CN" sz="2000" dirty="0"/>
              <a:t> </a:t>
            </a:r>
            <a:r>
              <a:rPr lang="zh-CN" altLang="en-US" sz="2000" dirty="0"/>
              <a:t>函数来实现。</a:t>
            </a:r>
          </a:p>
        </p:txBody>
      </p:sp>
      <p:sp>
        <p:nvSpPr>
          <p:cNvPr id="14" name="Text Box 8"/>
          <p:cNvSpPr txBox="1">
            <a:spLocks noChangeArrowheads="1"/>
          </p:cNvSpPr>
          <p:nvPr/>
        </p:nvSpPr>
        <p:spPr bwMode="auto">
          <a:xfrm>
            <a:off x="1402575" y="4532574"/>
            <a:ext cx="7649500" cy="1756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buNone/>
            </a:pPr>
            <a:r>
              <a:rPr lang="en-US" altLang="zh-CN" sz="2400" dirty="0">
                <a:solidFill>
                  <a:srgbClr val="FF0000"/>
                </a:solidFill>
              </a:rPr>
              <a:t>(4) </a:t>
            </a:r>
            <a:r>
              <a:rPr lang="zh-CN" altLang="en-US" sz="2400" dirty="0">
                <a:solidFill>
                  <a:srgbClr val="FF0000"/>
                </a:solidFill>
              </a:rPr>
              <a:t>映射文件</a:t>
            </a:r>
            <a:r>
              <a:rPr lang="en-US" altLang="zh-CN" sz="2400" dirty="0">
                <a:solidFill>
                  <a:srgbClr val="FF0000"/>
                </a:solidFill>
              </a:rPr>
              <a:t>I/O</a:t>
            </a:r>
          </a:p>
          <a:p>
            <a:pPr>
              <a:buNone/>
            </a:pPr>
            <a:r>
              <a:rPr lang="zh-CN" altLang="en-US" sz="2000" dirty="0"/>
              <a:t>映射文件</a:t>
            </a:r>
            <a:r>
              <a:rPr lang="en-US" altLang="zh-CN" sz="2000" dirty="0"/>
              <a:t>I/O</a:t>
            </a:r>
            <a:r>
              <a:rPr lang="zh-CN" altLang="en-US" sz="2000" dirty="0"/>
              <a:t>是指把磁盘中的文件视为进程的虚拟内存的一部分。程序可以把文件作为一个大的内存数组来访问，而无需做缓冲数据或执行磁盘</a:t>
            </a:r>
            <a:r>
              <a:rPr lang="en-US" altLang="zh-CN" sz="2000" dirty="0"/>
              <a:t>I/O</a:t>
            </a:r>
            <a:r>
              <a:rPr lang="zh-CN" altLang="en-US" sz="2000" dirty="0"/>
              <a:t>的工作，它需要借助虚拟内存管理功能，通过使用</a:t>
            </a:r>
            <a:r>
              <a:rPr lang="en-US" altLang="zh-CN" sz="2000" dirty="0"/>
              <a:t>Win32 </a:t>
            </a:r>
            <a:r>
              <a:rPr lang="zh-CN" altLang="en-US" sz="2000" dirty="0"/>
              <a:t>的</a:t>
            </a:r>
            <a:r>
              <a:rPr lang="en-US" altLang="zh-CN" sz="2000" dirty="0" err="1"/>
              <a:t>CreateFileMapping</a:t>
            </a:r>
            <a:r>
              <a:rPr lang="zh-CN" altLang="en-US" sz="2000" dirty="0"/>
              <a:t>和</a:t>
            </a:r>
            <a:r>
              <a:rPr lang="en-US" altLang="zh-CN" sz="2000" dirty="0"/>
              <a:t>Map </a:t>
            </a:r>
            <a:r>
              <a:rPr lang="en-US" altLang="zh-CN" sz="2000" dirty="0" err="1"/>
              <a:t>ViewOfFile</a:t>
            </a:r>
            <a:r>
              <a:rPr lang="en-US" altLang="zh-CN" sz="2000" dirty="0"/>
              <a:t> </a:t>
            </a:r>
            <a:r>
              <a:rPr lang="zh-CN" altLang="en-US" sz="2000" dirty="0"/>
              <a:t>函数来实现。</a:t>
            </a:r>
          </a:p>
        </p:txBody>
      </p:sp>
    </p:spTree>
    <p:extLst>
      <p:ext uri="{BB962C8B-B14F-4D97-AF65-F5344CB8AC3E}">
        <p14:creationId xmlns:p14="http://schemas.microsoft.com/office/powerpoint/2010/main" val="8238107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ppt_x"/>
                                          </p:val>
                                        </p:tav>
                                        <p:tav tm="100000">
                                          <p:val>
                                            <p:strVal val="#ppt_x"/>
                                          </p:val>
                                        </p:tav>
                                      </p:tavLst>
                                    </p:anim>
                                    <p:anim calcmode="lin" valueType="num">
                                      <p:cBhvr additive="base">
                                        <p:cTn id="2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500" fill="hold"/>
                                        <p:tgtEl>
                                          <p:spTgt spid="14"/>
                                        </p:tgtEl>
                                        <p:attrNameLst>
                                          <p:attrName>ppt_x</p:attrName>
                                        </p:attrNameLst>
                                      </p:cBhvr>
                                      <p:tavLst>
                                        <p:tav tm="0">
                                          <p:val>
                                            <p:strVal val="#ppt_x"/>
                                          </p:val>
                                        </p:tav>
                                        <p:tav tm="100000">
                                          <p:val>
                                            <p:strVal val="#ppt_x"/>
                                          </p:val>
                                        </p:tav>
                                      </p:tavLst>
                                    </p:anim>
                                    <p:anim calcmode="lin" valueType="num">
                                      <p:cBhvr additive="base">
                                        <p:cTn id="3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p:bldP spid="10" grpId="0"/>
      <p:bldP spid="11" grpId="0"/>
      <p:bldP spid="14"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38362" y="326598"/>
            <a:ext cx="6776938"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4.6.3 I/O</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的处理过程</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4</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3" name="Text Box 8"/>
          <p:cNvSpPr txBox="1">
            <a:spLocks noChangeArrowheads="1"/>
          </p:cNvSpPr>
          <p:nvPr/>
        </p:nvSpPr>
        <p:spPr bwMode="auto">
          <a:xfrm>
            <a:off x="1338362" y="1096110"/>
            <a:ext cx="7649500" cy="1571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buSzPct val="100000"/>
              <a:buNone/>
            </a:pPr>
            <a:r>
              <a:rPr lang="zh-CN" altLang="en-US" sz="2400" dirty="0" smtClean="0"/>
              <a:t>（</a:t>
            </a:r>
            <a:r>
              <a:rPr lang="en-US" altLang="zh-CN" sz="2400" dirty="0" smtClean="0"/>
              <a:t>1</a:t>
            </a:r>
            <a:r>
              <a:rPr lang="zh-CN" altLang="en-US" sz="2400" dirty="0" smtClean="0"/>
              <a:t>）</a:t>
            </a:r>
            <a:r>
              <a:rPr lang="en-US" altLang="zh-CN" sz="2400" dirty="0" smtClean="0"/>
              <a:t>I/O</a:t>
            </a:r>
            <a:r>
              <a:rPr lang="zh-CN" altLang="en-US" sz="2400" dirty="0"/>
              <a:t>库函数经过语言的运行库时转换成对子系统</a:t>
            </a:r>
            <a:r>
              <a:rPr lang="en-US" altLang="zh-CN" sz="2400" dirty="0"/>
              <a:t>DLL</a:t>
            </a:r>
            <a:r>
              <a:rPr lang="zh-CN" altLang="en-US" sz="2400" dirty="0"/>
              <a:t>的调用，</a:t>
            </a:r>
            <a:r>
              <a:rPr lang="en-US" altLang="zh-CN" sz="2400" dirty="0"/>
              <a:t>I/O</a:t>
            </a:r>
            <a:r>
              <a:rPr lang="zh-CN" altLang="en-US" sz="2400" dirty="0"/>
              <a:t>管理软件根据调用命令</a:t>
            </a:r>
            <a:r>
              <a:rPr lang="zh-CN" altLang="en-US" sz="2400" dirty="0">
                <a:solidFill>
                  <a:srgbClr val="FF0000"/>
                </a:solidFill>
              </a:rPr>
              <a:t>生成一个</a:t>
            </a:r>
            <a:r>
              <a:rPr lang="en-US" altLang="zh-CN" sz="2400" dirty="0">
                <a:solidFill>
                  <a:srgbClr val="FF0000"/>
                </a:solidFill>
              </a:rPr>
              <a:t>I/O</a:t>
            </a:r>
            <a:r>
              <a:rPr lang="zh-CN" altLang="en-US" sz="2400" dirty="0">
                <a:solidFill>
                  <a:srgbClr val="FF0000"/>
                </a:solidFill>
              </a:rPr>
              <a:t>请求包</a:t>
            </a:r>
            <a:r>
              <a:rPr lang="zh-CN" altLang="en-US" sz="2400" dirty="0"/>
              <a:t>，包括：指向文件对象的指针、所执行的操作和参数，初始化堆栈单元；</a:t>
            </a:r>
          </a:p>
        </p:txBody>
      </p:sp>
      <p:sp>
        <p:nvSpPr>
          <p:cNvPr id="10" name="文本框 9"/>
          <p:cNvSpPr txBox="1"/>
          <p:nvPr/>
        </p:nvSpPr>
        <p:spPr>
          <a:xfrm>
            <a:off x="450620" y="1786375"/>
            <a:ext cx="615553" cy="4229100"/>
          </a:xfrm>
          <a:prstGeom prst="rect">
            <a:avLst/>
          </a:prstGeom>
          <a:noFill/>
        </p:spPr>
        <p:txBody>
          <a:bodyPr vert="eaVert" wrap="square" rtlCol="0">
            <a:spAutoFit/>
          </a:bodyPr>
          <a:lstStyle/>
          <a:p>
            <a:r>
              <a:rPr lang="en-US" altLang="zh-CN" sz="2800" b="1" dirty="0" smtClean="0">
                <a:solidFill>
                  <a:srgbClr val="FF0000"/>
                </a:solidFill>
                <a:latin typeface="Tahoma" panose="020B0604030504040204" pitchFamily="34" charset="0"/>
                <a:ea typeface="宋体" panose="02010600030101010101" pitchFamily="2" charset="-122"/>
              </a:rPr>
              <a:t>I/O</a:t>
            </a:r>
            <a:r>
              <a:rPr lang="zh-CN" altLang="en-US" sz="2800" b="1" dirty="0">
                <a:solidFill>
                  <a:srgbClr val="FF0000"/>
                </a:solidFill>
                <a:latin typeface="Tahoma" panose="020B0604030504040204" pitchFamily="34" charset="0"/>
                <a:ea typeface="宋体" panose="02010600030101010101" pitchFamily="2" charset="-122"/>
              </a:rPr>
              <a:t>处理过程</a:t>
            </a:r>
          </a:p>
        </p:txBody>
      </p:sp>
      <p:sp>
        <p:nvSpPr>
          <p:cNvPr id="11" name="Text Box 8"/>
          <p:cNvSpPr txBox="1">
            <a:spLocks noChangeArrowheads="1"/>
          </p:cNvSpPr>
          <p:nvPr/>
        </p:nvSpPr>
        <p:spPr bwMode="auto">
          <a:xfrm>
            <a:off x="1416431" y="2708929"/>
            <a:ext cx="7649500"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buNone/>
            </a:pPr>
            <a:r>
              <a:rPr lang="zh-CN" altLang="en-US" sz="2400" dirty="0" smtClean="0"/>
              <a:t>（</a:t>
            </a:r>
            <a:r>
              <a:rPr lang="en-US" altLang="zh-CN" sz="2400" dirty="0" smtClean="0"/>
              <a:t>2</a:t>
            </a:r>
            <a:r>
              <a:rPr lang="zh-CN" altLang="en-US" sz="2400" dirty="0" smtClean="0"/>
              <a:t>）子系统</a:t>
            </a:r>
            <a:r>
              <a:rPr lang="en-US" altLang="zh-CN" sz="2400" dirty="0"/>
              <a:t>DLL </a:t>
            </a:r>
            <a:r>
              <a:rPr lang="zh-CN" altLang="en-US" sz="2400" dirty="0">
                <a:solidFill>
                  <a:srgbClr val="FF0000"/>
                </a:solidFill>
              </a:rPr>
              <a:t>调用</a:t>
            </a:r>
            <a:r>
              <a:rPr lang="en-US" altLang="zh-CN" sz="2400" dirty="0">
                <a:solidFill>
                  <a:srgbClr val="FF0000"/>
                </a:solidFill>
              </a:rPr>
              <a:t>I/0 </a:t>
            </a:r>
            <a:r>
              <a:rPr lang="zh-CN" altLang="en-US" sz="2400" dirty="0">
                <a:solidFill>
                  <a:srgbClr val="FF0000"/>
                </a:solidFill>
              </a:rPr>
              <a:t>管理器的相关</a:t>
            </a:r>
            <a:r>
              <a:rPr lang="zh-CN" altLang="en-US" sz="2400" dirty="0" smtClean="0">
                <a:solidFill>
                  <a:srgbClr val="FF0000"/>
                </a:solidFill>
              </a:rPr>
              <a:t>服务</a:t>
            </a:r>
            <a:r>
              <a:rPr lang="zh-CN" altLang="en-US" sz="2400" dirty="0"/>
              <a:t>。</a:t>
            </a:r>
          </a:p>
        </p:txBody>
      </p:sp>
      <p:sp>
        <p:nvSpPr>
          <p:cNvPr id="12" name="Text Box 8"/>
          <p:cNvSpPr txBox="1">
            <a:spLocks noChangeArrowheads="1"/>
          </p:cNvSpPr>
          <p:nvPr/>
        </p:nvSpPr>
        <p:spPr bwMode="auto">
          <a:xfrm>
            <a:off x="1416431" y="3213752"/>
            <a:ext cx="7649500" cy="1202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buNone/>
            </a:pPr>
            <a:r>
              <a:rPr lang="zh-CN" altLang="en-US" sz="2400" dirty="0" smtClean="0"/>
              <a:t>（</a:t>
            </a:r>
            <a:r>
              <a:rPr lang="en-US" altLang="zh-CN" sz="2400" dirty="0" smtClean="0"/>
              <a:t>3</a:t>
            </a:r>
            <a:r>
              <a:rPr lang="zh-CN" altLang="en-US" sz="2400" dirty="0" smtClean="0"/>
              <a:t>）</a:t>
            </a:r>
            <a:r>
              <a:rPr lang="en-US" altLang="zh-CN" sz="2400" dirty="0"/>
              <a:t>I/O</a:t>
            </a:r>
            <a:r>
              <a:rPr lang="zh-CN" altLang="en-US" sz="2400" dirty="0"/>
              <a:t>系统服务</a:t>
            </a:r>
            <a:r>
              <a:rPr lang="zh-CN" altLang="en-US" sz="2400" dirty="0">
                <a:solidFill>
                  <a:srgbClr val="FF0000"/>
                </a:solidFill>
              </a:rPr>
              <a:t>调用对象管理程序</a:t>
            </a:r>
            <a:r>
              <a:rPr lang="zh-CN" altLang="en-US" sz="2400" dirty="0"/>
              <a:t>，检查给定的文件名，再搜索名字空间，把控制权交给</a:t>
            </a:r>
            <a:r>
              <a:rPr lang="en-US" altLang="zh-CN" sz="2400" dirty="0"/>
              <a:t>I/O</a:t>
            </a:r>
            <a:r>
              <a:rPr lang="zh-CN" altLang="en-US" sz="2400" dirty="0"/>
              <a:t>管理软件寻找文件对象。</a:t>
            </a:r>
          </a:p>
        </p:txBody>
      </p:sp>
      <p:sp>
        <p:nvSpPr>
          <p:cNvPr id="14" name="Text Box 8"/>
          <p:cNvSpPr txBox="1">
            <a:spLocks noChangeArrowheads="1"/>
          </p:cNvSpPr>
          <p:nvPr/>
        </p:nvSpPr>
        <p:spPr bwMode="auto">
          <a:xfrm>
            <a:off x="1416431" y="4685798"/>
            <a:ext cx="7649500" cy="1571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buNone/>
            </a:pPr>
            <a:r>
              <a:rPr lang="zh-CN" altLang="en-US" sz="2400" dirty="0" smtClean="0"/>
              <a:t>（</a:t>
            </a:r>
            <a:r>
              <a:rPr lang="en-US" altLang="zh-CN" sz="2400" dirty="0" smtClean="0"/>
              <a:t>4</a:t>
            </a:r>
            <a:r>
              <a:rPr lang="zh-CN" altLang="en-US" sz="2400" dirty="0" smtClean="0"/>
              <a:t>）</a:t>
            </a:r>
            <a:r>
              <a:rPr lang="zh-CN" altLang="en-US" sz="2400" dirty="0" smtClean="0">
                <a:solidFill>
                  <a:srgbClr val="FF0000"/>
                </a:solidFill>
              </a:rPr>
              <a:t>驱动程序</a:t>
            </a:r>
            <a:r>
              <a:rPr lang="zh-CN" altLang="en-US" sz="2400" dirty="0">
                <a:solidFill>
                  <a:srgbClr val="FF0000"/>
                </a:solidFill>
              </a:rPr>
              <a:t>询问安全子系统</a:t>
            </a:r>
            <a:r>
              <a:rPr lang="zh-CN" altLang="en-US" sz="2400" dirty="0"/>
              <a:t>，确定线程的存取权限。如果不允许，就出错返回；否则，由对象管理器把所允许的存取权限和返回的文件句柄连在一起，返回用户态线程，之后线程用文件句柄对文件实施操作。</a:t>
            </a:r>
          </a:p>
        </p:txBody>
      </p:sp>
    </p:spTree>
    <p:extLst>
      <p:ext uri="{BB962C8B-B14F-4D97-AF65-F5344CB8AC3E}">
        <p14:creationId xmlns:p14="http://schemas.microsoft.com/office/powerpoint/2010/main" val="35058589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ppt_x"/>
                                          </p:val>
                                        </p:tav>
                                        <p:tav tm="100000">
                                          <p:val>
                                            <p:strVal val="#ppt_x"/>
                                          </p:val>
                                        </p:tav>
                                      </p:tavLst>
                                    </p:anim>
                                    <p:anim calcmode="lin" valueType="num">
                                      <p:cBhvr additive="base">
                                        <p:cTn id="2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ppt_x"/>
                                          </p:val>
                                        </p:tav>
                                        <p:tav tm="100000">
                                          <p:val>
                                            <p:strVal val="#ppt_x"/>
                                          </p:val>
                                        </p:tav>
                                      </p:tavLst>
                                    </p:anim>
                                    <p:anim calcmode="lin" valueType="num">
                                      <p:cBhvr additive="base">
                                        <p:cTn id="3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500" fill="hold"/>
                                        <p:tgtEl>
                                          <p:spTgt spid="14"/>
                                        </p:tgtEl>
                                        <p:attrNameLst>
                                          <p:attrName>ppt_x</p:attrName>
                                        </p:attrNameLst>
                                      </p:cBhvr>
                                      <p:tavLst>
                                        <p:tav tm="0">
                                          <p:val>
                                            <p:strVal val="#ppt_x"/>
                                          </p:val>
                                        </p:tav>
                                        <p:tav tm="100000">
                                          <p:val>
                                            <p:strVal val="#ppt_x"/>
                                          </p:val>
                                        </p:tav>
                                      </p:tavLst>
                                    </p:anim>
                                    <p:anim calcmode="lin" valueType="num">
                                      <p:cBhvr additive="base">
                                        <p:cTn id="4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p:bldP spid="10" grpId="0"/>
      <p:bldP spid="11" grpId="0"/>
      <p:bldP spid="12" grpId="0"/>
      <p:bldP spid="14"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38362" y="326598"/>
            <a:ext cx="6776938"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4.6.3 I/O</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的处理过程</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4</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3" name="Text Box 8"/>
          <p:cNvSpPr txBox="1">
            <a:spLocks noChangeArrowheads="1"/>
          </p:cNvSpPr>
          <p:nvPr/>
        </p:nvSpPr>
        <p:spPr bwMode="auto">
          <a:xfrm>
            <a:off x="1338362" y="1096110"/>
            <a:ext cx="7649500" cy="1202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buSzPct val="100000"/>
              <a:buNone/>
            </a:pPr>
            <a:r>
              <a:rPr lang="zh-CN" altLang="en-US" sz="2400" dirty="0" smtClean="0"/>
              <a:t>（</a:t>
            </a:r>
            <a:r>
              <a:rPr lang="en-US" altLang="zh-CN" sz="2400" dirty="0" smtClean="0"/>
              <a:t>5</a:t>
            </a:r>
            <a:r>
              <a:rPr lang="zh-CN" altLang="en-US" sz="2400" dirty="0" smtClean="0"/>
              <a:t>）</a:t>
            </a:r>
            <a:r>
              <a:rPr lang="en-US" altLang="zh-CN" sz="2400" dirty="0"/>
              <a:t>I/O</a:t>
            </a:r>
            <a:r>
              <a:rPr lang="zh-CN" altLang="en-US" sz="2400" dirty="0"/>
              <a:t>管理软件</a:t>
            </a:r>
            <a:r>
              <a:rPr lang="zh-CN" altLang="en-US" sz="2400" dirty="0">
                <a:solidFill>
                  <a:srgbClr val="FF0000"/>
                </a:solidFill>
              </a:rPr>
              <a:t>以</a:t>
            </a:r>
            <a:r>
              <a:rPr lang="en-US" altLang="zh-CN" sz="2400" dirty="0">
                <a:solidFill>
                  <a:srgbClr val="FF0000"/>
                </a:solidFill>
              </a:rPr>
              <a:t>IRP</a:t>
            </a:r>
            <a:r>
              <a:rPr lang="zh-CN" altLang="en-US" sz="2400" dirty="0">
                <a:solidFill>
                  <a:srgbClr val="FF0000"/>
                </a:solidFill>
              </a:rPr>
              <a:t>的形式定位设备对象</a:t>
            </a:r>
            <a:r>
              <a:rPr lang="zh-CN" altLang="en-US" sz="2400" dirty="0"/>
              <a:t>，找到设备驱动程序，将</a:t>
            </a:r>
            <a:r>
              <a:rPr lang="en-US" altLang="zh-CN" sz="2400" dirty="0"/>
              <a:t>I/O</a:t>
            </a:r>
            <a:r>
              <a:rPr lang="zh-CN" altLang="en-US" sz="2400" dirty="0"/>
              <a:t>请求传送给设备驱动程序，驱动程序启动设备，执行</a:t>
            </a:r>
            <a:r>
              <a:rPr lang="en-US" altLang="zh-CN" sz="2400" dirty="0"/>
              <a:t>I/O</a:t>
            </a:r>
            <a:r>
              <a:rPr lang="zh-CN" altLang="en-US" sz="2400" dirty="0"/>
              <a:t>操作。</a:t>
            </a:r>
          </a:p>
        </p:txBody>
      </p:sp>
      <p:sp>
        <p:nvSpPr>
          <p:cNvPr id="10" name="文本框 9"/>
          <p:cNvSpPr txBox="1"/>
          <p:nvPr/>
        </p:nvSpPr>
        <p:spPr>
          <a:xfrm>
            <a:off x="450620" y="1786375"/>
            <a:ext cx="615553" cy="4229100"/>
          </a:xfrm>
          <a:prstGeom prst="rect">
            <a:avLst/>
          </a:prstGeom>
          <a:noFill/>
        </p:spPr>
        <p:txBody>
          <a:bodyPr vert="eaVert" wrap="square" rtlCol="0">
            <a:spAutoFit/>
          </a:bodyPr>
          <a:lstStyle/>
          <a:p>
            <a:r>
              <a:rPr lang="en-US" altLang="zh-CN" sz="2800" b="1" dirty="0" smtClean="0">
                <a:solidFill>
                  <a:srgbClr val="FF0000"/>
                </a:solidFill>
                <a:latin typeface="Tahoma" panose="020B0604030504040204" pitchFamily="34" charset="0"/>
                <a:ea typeface="宋体" panose="02010600030101010101" pitchFamily="2" charset="-122"/>
              </a:rPr>
              <a:t>I/O</a:t>
            </a:r>
            <a:r>
              <a:rPr lang="zh-CN" altLang="en-US" sz="2800" b="1" dirty="0">
                <a:solidFill>
                  <a:srgbClr val="FF0000"/>
                </a:solidFill>
                <a:latin typeface="Tahoma" panose="020B0604030504040204" pitchFamily="34" charset="0"/>
                <a:ea typeface="宋体" panose="02010600030101010101" pitchFamily="2" charset="-122"/>
              </a:rPr>
              <a:t>处理过程</a:t>
            </a:r>
          </a:p>
        </p:txBody>
      </p:sp>
      <p:sp>
        <p:nvSpPr>
          <p:cNvPr id="11" name="Text Box 8"/>
          <p:cNvSpPr txBox="1">
            <a:spLocks noChangeArrowheads="1"/>
          </p:cNvSpPr>
          <p:nvPr/>
        </p:nvSpPr>
        <p:spPr bwMode="auto">
          <a:xfrm>
            <a:off x="1416431" y="2425562"/>
            <a:ext cx="7649500" cy="833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buNone/>
            </a:pPr>
            <a:r>
              <a:rPr lang="zh-CN" altLang="en-US" sz="2400" dirty="0" smtClean="0"/>
              <a:t>（</a:t>
            </a:r>
            <a:r>
              <a:rPr lang="en-US" altLang="zh-CN" sz="2400" dirty="0" smtClean="0"/>
              <a:t>6</a:t>
            </a:r>
            <a:r>
              <a:rPr lang="zh-CN" altLang="en-US" sz="2400" dirty="0" smtClean="0"/>
              <a:t>）</a:t>
            </a:r>
            <a:r>
              <a:rPr lang="zh-CN" altLang="en-US" sz="2400" dirty="0"/>
              <a:t>设备完成指定的操作，</a:t>
            </a:r>
            <a:r>
              <a:rPr lang="zh-CN" altLang="en-US" sz="2400" dirty="0">
                <a:solidFill>
                  <a:srgbClr val="FF0000"/>
                </a:solidFill>
              </a:rPr>
              <a:t>请求</a:t>
            </a:r>
            <a:r>
              <a:rPr lang="en-US" altLang="zh-CN" sz="2400" dirty="0">
                <a:solidFill>
                  <a:srgbClr val="FF0000"/>
                </a:solidFill>
              </a:rPr>
              <a:t>I/O</a:t>
            </a:r>
            <a:r>
              <a:rPr lang="zh-CN" altLang="en-US" sz="2400" dirty="0">
                <a:solidFill>
                  <a:srgbClr val="FF0000"/>
                </a:solidFill>
              </a:rPr>
              <a:t>中断，转入设备驱动程序的中断处理程序进行中断处理</a:t>
            </a:r>
            <a:r>
              <a:rPr lang="zh-CN" altLang="en-US" sz="2400" dirty="0"/>
              <a:t>。</a:t>
            </a:r>
          </a:p>
        </p:txBody>
      </p:sp>
      <p:sp>
        <p:nvSpPr>
          <p:cNvPr id="12" name="Text Box 8"/>
          <p:cNvSpPr txBox="1">
            <a:spLocks noChangeArrowheads="1"/>
          </p:cNvSpPr>
          <p:nvPr/>
        </p:nvSpPr>
        <p:spPr bwMode="auto">
          <a:xfrm>
            <a:off x="1416431" y="3213752"/>
            <a:ext cx="7649500" cy="833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buNone/>
            </a:pPr>
            <a:r>
              <a:rPr lang="zh-CN" altLang="en-US" sz="2400" dirty="0" smtClean="0"/>
              <a:t>（</a:t>
            </a:r>
            <a:r>
              <a:rPr lang="en-US" altLang="zh-CN" sz="2400" dirty="0" smtClean="0"/>
              <a:t>7</a:t>
            </a:r>
            <a:r>
              <a:rPr lang="zh-CN" altLang="en-US" sz="2400" dirty="0" smtClean="0"/>
              <a:t>）</a:t>
            </a:r>
            <a:r>
              <a:rPr lang="en-US" altLang="zh-CN" sz="2400" dirty="0"/>
              <a:t>I/O</a:t>
            </a:r>
            <a:r>
              <a:rPr lang="zh-CN" altLang="en-US" sz="2400" dirty="0"/>
              <a:t>管理软件调用</a:t>
            </a:r>
            <a:r>
              <a:rPr lang="en-US" altLang="zh-CN" sz="2400" dirty="0"/>
              <a:t>I/O</a:t>
            </a:r>
            <a:r>
              <a:rPr lang="zh-CN" altLang="en-US" sz="2400" dirty="0"/>
              <a:t>完成中断处理，将</a:t>
            </a:r>
            <a:r>
              <a:rPr lang="zh-CN" altLang="en-US" sz="2400" dirty="0">
                <a:solidFill>
                  <a:srgbClr val="FF0000"/>
                </a:solidFill>
              </a:rPr>
              <a:t>完成状态返回给调用线程</a:t>
            </a:r>
            <a:r>
              <a:rPr lang="zh-CN" altLang="en-US" sz="2400" dirty="0"/>
              <a:t>。</a:t>
            </a:r>
          </a:p>
        </p:txBody>
      </p:sp>
      <p:sp>
        <p:nvSpPr>
          <p:cNvPr id="14" name="Text Box 8"/>
          <p:cNvSpPr txBox="1">
            <a:spLocks noChangeArrowheads="1"/>
          </p:cNvSpPr>
          <p:nvPr/>
        </p:nvSpPr>
        <p:spPr bwMode="auto">
          <a:xfrm>
            <a:off x="1416431" y="4046930"/>
            <a:ext cx="7649500" cy="833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buNone/>
            </a:pPr>
            <a:r>
              <a:rPr lang="zh-CN" altLang="en-US" sz="2400" dirty="0" smtClean="0"/>
              <a:t>（</a:t>
            </a:r>
            <a:r>
              <a:rPr lang="en-US" altLang="zh-CN" sz="2400" dirty="0"/>
              <a:t>8</a:t>
            </a:r>
            <a:r>
              <a:rPr lang="zh-CN" altLang="en-US" sz="2400" dirty="0" smtClean="0"/>
              <a:t>）对</a:t>
            </a:r>
            <a:r>
              <a:rPr lang="zh-CN" altLang="en-US" sz="2400" dirty="0"/>
              <a:t>与异步</a:t>
            </a:r>
            <a:r>
              <a:rPr lang="en-US" altLang="zh-CN" sz="2400" dirty="0"/>
              <a:t>I/O</a:t>
            </a:r>
            <a:r>
              <a:rPr lang="zh-CN" altLang="en-US" sz="2400" dirty="0"/>
              <a:t>，</a:t>
            </a:r>
            <a:r>
              <a:rPr lang="en-US" altLang="zh-CN" sz="2400" dirty="0"/>
              <a:t>I/O</a:t>
            </a:r>
            <a:r>
              <a:rPr lang="zh-CN" altLang="en-US" sz="2400" dirty="0"/>
              <a:t>管理软件将</a:t>
            </a:r>
            <a:r>
              <a:rPr lang="zh-CN" altLang="en-US" sz="2400" dirty="0">
                <a:solidFill>
                  <a:srgbClr val="FF0000"/>
                </a:solidFill>
              </a:rPr>
              <a:t>控制权返回给调用线程，使得调用线程与</a:t>
            </a:r>
            <a:r>
              <a:rPr lang="en-US" altLang="zh-CN" sz="2400" dirty="0">
                <a:solidFill>
                  <a:srgbClr val="FF0000"/>
                </a:solidFill>
              </a:rPr>
              <a:t>I/O</a:t>
            </a:r>
            <a:r>
              <a:rPr lang="zh-CN" altLang="en-US" sz="2400" dirty="0">
                <a:solidFill>
                  <a:srgbClr val="FF0000"/>
                </a:solidFill>
              </a:rPr>
              <a:t>操作并行执行</a:t>
            </a:r>
            <a:r>
              <a:rPr lang="zh-CN" altLang="en-US" sz="2400" dirty="0"/>
              <a:t>。</a:t>
            </a:r>
          </a:p>
        </p:txBody>
      </p:sp>
      <p:sp>
        <p:nvSpPr>
          <p:cNvPr id="15" name="Text Box 8"/>
          <p:cNvSpPr txBox="1">
            <a:spLocks noChangeArrowheads="1"/>
          </p:cNvSpPr>
          <p:nvPr/>
        </p:nvSpPr>
        <p:spPr bwMode="auto">
          <a:xfrm>
            <a:off x="1416431" y="5009821"/>
            <a:ext cx="7649500" cy="833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buNone/>
            </a:pPr>
            <a:r>
              <a:rPr lang="zh-CN" altLang="en-US" sz="2400" dirty="0" smtClean="0"/>
              <a:t>根据</a:t>
            </a:r>
            <a:r>
              <a:rPr lang="en-US" altLang="zh-CN" sz="2400" dirty="0"/>
              <a:t>I/O</a:t>
            </a:r>
            <a:r>
              <a:rPr lang="zh-CN" altLang="en-US" sz="2400" dirty="0"/>
              <a:t>请求所指向设备种类和进行</a:t>
            </a:r>
            <a:r>
              <a:rPr lang="en-US" altLang="zh-CN" sz="2400" dirty="0"/>
              <a:t>I/O</a:t>
            </a:r>
            <a:r>
              <a:rPr lang="zh-CN" altLang="en-US" sz="2400" dirty="0"/>
              <a:t>类型的不同，</a:t>
            </a:r>
            <a:r>
              <a:rPr lang="en-US" altLang="zh-CN" sz="2400" dirty="0"/>
              <a:t>I/O</a:t>
            </a:r>
            <a:r>
              <a:rPr lang="zh-CN" altLang="en-US" sz="2400" dirty="0"/>
              <a:t>处理的过程会有一定的差异性，但原理上是一致的</a:t>
            </a:r>
            <a:r>
              <a:rPr lang="zh-CN" altLang="en-US" sz="2400" dirty="0" smtClean="0"/>
              <a:t>。</a:t>
            </a:r>
            <a:endParaRPr lang="zh-CN" altLang="en-US" sz="2400" dirty="0"/>
          </a:p>
        </p:txBody>
      </p:sp>
    </p:spTree>
    <p:extLst>
      <p:ext uri="{BB962C8B-B14F-4D97-AF65-F5344CB8AC3E}">
        <p14:creationId xmlns:p14="http://schemas.microsoft.com/office/powerpoint/2010/main" val="30466858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ppt_x"/>
                                          </p:val>
                                        </p:tav>
                                        <p:tav tm="100000">
                                          <p:val>
                                            <p:strVal val="#ppt_x"/>
                                          </p:val>
                                        </p:tav>
                                      </p:tavLst>
                                    </p:anim>
                                    <p:anim calcmode="lin" valueType="num">
                                      <p:cBhvr additive="base">
                                        <p:cTn id="2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ppt_x"/>
                                          </p:val>
                                        </p:tav>
                                        <p:tav tm="100000">
                                          <p:val>
                                            <p:strVal val="#ppt_x"/>
                                          </p:val>
                                        </p:tav>
                                      </p:tavLst>
                                    </p:anim>
                                    <p:anim calcmode="lin" valueType="num">
                                      <p:cBhvr additive="base">
                                        <p:cTn id="3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500" fill="hold"/>
                                        <p:tgtEl>
                                          <p:spTgt spid="14"/>
                                        </p:tgtEl>
                                        <p:attrNameLst>
                                          <p:attrName>ppt_x</p:attrName>
                                        </p:attrNameLst>
                                      </p:cBhvr>
                                      <p:tavLst>
                                        <p:tav tm="0">
                                          <p:val>
                                            <p:strVal val="#ppt_x"/>
                                          </p:val>
                                        </p:tav>
                                        <p:tav tm="100000">
                                          <p:val>
                                            <p:strVal val="#ppt_x"/>
                                          </p:val>
                                        </p:tav>
                                      </p:tavLst>
                                    </p:anim>
                                    <p:anim calcmode="lin" valueType="num">
                                      <p:cBhvr additive="base">
                                        <p:cTn id="4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anim calcmode="lin" valueType="num">
                                      <p:cBhvr additive="base">
                                        <p:cTn id="45" dur="500" fill="hold"/>
                                        <p:tgtEl>
                                          <p:spTgt spid="15"/>
                                        </p:tgtEl>
                                        <p:attrNameLst>
                                          <p:attrName>ppt_x</p:attrName>
                                        </p:attrNameLst>
                                      </p:cBhvr>
                                      <p:tavLst>
                                        <p:tav tm="0">
                                          <p:val>
                                            <p:strVal val="#ppt_x"/>
                                          </p:val>
                                        </p:tav>
                                        <p:tav tm="100000">
                                          <p:val>
                                            <p:strVal val="#ppt_x"/>
                                          </p:val>
                                        </p:tav>
                                      </p:tavLst>
                                    </p:anim>
                                    <p:anim calcmode="lin" valueType="num">
                                      <p:cBhvr additive="base">
                                        <p:cTn id="4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p:bldP spid="10" grpId="0"/>
      <p:bldP spid="11" grpId="0"/>
      <p:bldP spid="12" grpId="0"/>
      <p:bldP spid="14" grpId="0"/>
      <p:bldP spid="15"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38362" y="326598"/>
            <a:ext cx="6776938"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4.6.4 </a:t>
            </a:r>
            <a:r>
              <a:rPr lang="zh-CN" altLang="zh-CN" sz="2400" b="1" dirty="0" smtClean="0"/>
              <a:t>通用</a:t>
            </a:r>
            <a:r>
              <a:rPr lang="zh-CN" altLang="zh-CN" sz="2400" b="1" dirty="0"/>
              <a:t>驱动程序</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4</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3" name="Text Box 8"/>
          <p:cNvSpPr txBox="1">
            <a:spLocks noChangeArrowheads="1"/>
          </p:cNvSpPr>
          <p:nvPr/>
        </p:nvSpPr>
        <p:spPr bwMode="auto">
          <a:xfrm>
            <a:off x="1338362" y="854188"/>
            <a:ext cx="7727569" cy="1571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buSzPct val="100000"/>
              <a:buNone/>
            </a:pPr>
            <a:r>
              <a:rPr lang="zh-CN" altLang="en-US" sz="2400" dirty="0"/>
              <a:t>从</a:t>
            </a:r>
            <a:r>
              <a:rPr lang="en-US" altLang="zh-CN" sz="2400" dirty="0"/>
              <a:t>Windows 10</a:t>
            </a:r>
            <a:r>
              <a:rPr lang="zh-CN" altLang="en-US" sz="2400" dirty="0"/>
              <a:t>开始，微软公司采用</a:t>
            </a:r>
            <a:r>
              <a:rPr lang="en-US" altLang="zh-CN" sz="2400" dirty="0">
                <a:solidFill>
                  <a:srgbClr val="FF0000"/>
                </a:solidFill>
              </a:rPr>
              <a:t>Universal Windows drivers</a:t>
            </a:r>
            <a:r>
              <a:rPr lang="zh-CN" altLang="en-US" sz="2400" dirty="0">
                <a:solidFill>
                  <a:srgbClr val="FF0000"/>
                </a:solidFill>
              </a:rPr>
              <a:t>（通用</a:t>
            </a:r>
            <a:r>
              <a:rPr lang="en-US" altLang="zh-CN" sz="2400" dirty="0">
                <a:solidFill>
                  <a:srgbClr val="FF0000"/>
                </a:solidFill>
              </a:rPr>
              <a:t>Windows</a:t>
            </a:r>
            <a:r>
              <a:rPr lang="zh-CN" altLang="en-US" sz="2400" dirty="0">
                <a:solidFill>
                  <a:srgbClr val="FF0000"/>
                </a:solidFill>
              </a:rPr>
              <a:t>驱动程序）</a:t>
            </a:r>
            <a:r>
              <a:rPr lang="zh-CN" altLang="en-US" sz="2400" dirty="0"/>
              <a:t>。来满足基于</a:t>
            </a:r>
            <a:r>
              <a:rPr lang="en-US" altLang="zh-CN" sz="2400" dirty="0"/>
              <a:t>Windows10</a:t>
            </a:r>
            <a:r>
              <a:rPr lang="zh-CN" altLang="en-US" sz="2400" dirty="0"/>
              <a:t>公共核心提供的</a:t>
            </a:r>
            <a:r>
              <a:rPr lang="en-US" altLang="zh-CN" sz="2400" dirty="0"/>
              <a:t>API</a:t>
            </a:r>
            <a:r>
              <a:rPr lang="zh-CN" altLang="en-US" sz="2400" dirty="0"/>
              <a:t>和设备驱动程序接口（</a:t>
            </a:r>
            <a:r>
              <a:rPr lang="en-US" altLang="zh-CN" sz="2400" dirty="0"/>
              <a:t>DDI</a:t>
            </a:r>
            <a:r>
              <a:rPr lang="zh-CN" altLang="en-US" sz="2400" dirty="0"/>
              <a:t>）的情况下编写设备驱动程序。。</a:t>
            </a:r>
          </a:p>
        </p:txBody>
      </p:sp>
      <p:sp>
        <p:nvSpPr>
          <p:cNvPr id="11" name="Text Box 8"/>
          <p:cNvSpPr txBox="1">
            <a:spLocks noChangeArrowheads="1"/>
          </p:cNvSpPr>
          <p:nvPr/>
        </p:nvSpPr>
        <p:spPr bwMode="auto">
          <a:xfrm>
            <a:off x="1250176" y="3298398"/>
            <a:ext cx="7649500" cy="1571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buNone/>
            </a:pPr>
            <a:r>
              <a:rPr lang="zh-CN" altLang="en-US" sz="2400" dirty="0"/>
              <a:t>通用</a:t>
            </a:r>
            <a:r>
              <a:rPr lang="en-US" altLang="zh-CN" sz="2400" dirty="0"/>
              <a:t>Windows</a:t>
            </a:r>
            <a:r>
              <a:rPr lang="zh-CN" altLang="en-US" sz="2400" dirty="0"/>
              <a:t>驱动程序包</a:t>
            </a:r>
            <a:r>
              <a:rPr lang="zh-CN" altLang="en-US" sz="2400" dirty="0">
                <a:solidFill>
                  <a:srgbClr val="FF0000"/>
                </a:solidFill>
              </a:rPr>
              <a:t>包含</a:t>
            </a:r>
            <a:r>
              <a:rPr lang="en-US" altLang="zh-CN" sz="2400" dirty="0">
                <a:solidFill>
                  <a:srgbClr val="FF0000"/>
                </a:solidFill>
              </a:rPr>
              <a:t>INF</a:t>
            </a:r>
            <a:r>
              <a:rPr lang="zh-CN" altLang="en-US" sz="2400" dirty="0">
                <a:solidFill>
                  <a:srgbClr val="FF0000"/>
                </a:solidFill>
              </a:rPr>
              <a:t>文件和二进制文件</a:t>
            </a:r>
            <a:r>
              <a:rPr lang="zh-CN" altLang="en-US" sz="2400" dirty="0"/>
              <a:t>，这些文件和二进制文件可在基于</a:t>
            </a:r>
            <a:r>
              <a:rPr lang="en-US" altLang="zh-CN" sz="2400" dirty="0"/>
              <a:t>Windows 10</a:t>
            </a:r>
            <a:r>
              <a:rPr lang="zh-CN" altLang="en-US" sz="2400" dirty="0"/>
              <a:t>的通用</a:t>
            </a:r>
            <a:r>
              <a:rPr lang="en-US" altLang="zh-CN" sz="2400" dirty="0"/>
              <a:t>Windows</a:t>
            </a:r>
            <a:r>
              <a:rPr lang="zh-CN" altLang="en-US" sz="2400" dirty="0"/>
              <a:t>平台（</a:t>
            </a:r>
            <a:r>
              <a:rPr lang="en-US" altLang="zh-CN" sz="2400" dirty="0"/>
              <a:t>UWP</a:t>
            </a:r>
            <a:r>
              <a:rPr lang="zh-CN" altLang="en-US" sz="2400" dirty="0"/>
              <a:t>）版本，以及共享一组通用接口的其他</a:t>
            </a:r>
            <a:r>
              <a:rPr lang="en-US" altLang="zh-CN" sz="2400" dirty="0"/>
              <a:t>Windows 10</a:t>
            </a:r>
            <a:r>
              <a:rPr lang="zh-CN" altLang="en-US" sz="2400" dirty="0"/>
              <a:t>版本上安装和运行</a:t>
            </a:r>
          </a:p>
        </p:txBody>
      </p:sp>
    </p:spTree>
    <p:extLst>
      <p:ext uri="{BB962C8B-B14F-4D97-AF65-F5344CB8AC3E}">
        <p14:creationId xmlns:p14="http://schemas.microsoft.com/office/powerpoint/2010/main" val="35143174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p:bldP spid="11"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38362" y="326598"/>
            <a:ext cx="6776938"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4.6.4 </a:t>
            </a:r>
            <a:r>
              <a:rPr lang="zh-CN" altLang="zh-CN" sz="2400" b="1" dirty="0" smtClean="0"/>
              <a:t>通用</a:t>
            </a:r>
            <a:r>
              <a:rPr lang="zh-CN" altLang="zh-CN" sz="2400" b="1" dirty="0"/>
              <a:t>驱动程序</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4</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3" name="Text Box 8"/>
          <p:cNvSpPr txBox="1">
            <a:spLocks noChangeArrowheads="1"/>
          </p:cNvSpPr>
          <p:nvPr/>
        </p:nvSpPr>
        <p:spPr bwMode="auto">
          <a:xfrm>
            <a:off x="1338362" y="854188"/>
            <a:ext cx="7727569" cy="1571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buSzPct val="100000"/>
              <a:buNone/>
            </a:pPr>
            <a:r>
              <a:rPr lang="zh-CN" altLang="en-US" sz="2400" dirty="0" smtClean="0"/>
              <a:t>通用</a:t>
            </a:r>
            <a:r>
              <a:rPr lang="zh-CN" altLang="en-US" sz="2400" dirty="0"/>
              <a:t>驱动程序由以下部分组成：</a:t>
            </a:r>
            <a:r>
              <a:rPr lang="zh-CN" altLang="en-US" sz="2400" dirty="0">
                <a:solidFill>
                  <a:srgbClr val="FF0000"/>
                </a:solidFill>
              </a:rPr>
              <a:t>基本驱动程序，可选组件包和可选的硬件支持应用程序。</a:t>
            </a:r>
            <a:r>
              <a:rPr lang="zh-CN" altLang="en-US" sz="2400" dirty="0"/>
              <a:t>基本驱动程序包含所有核心功能和共享代码。另外，可选组件包可以包含自定义和其他设置</a:t>
            </a:r>
            <a:r>
              <a:rPr lang="zh-CN" altLang="en-US" sz="2400" dirty="0" smtClean="0"/>
              <a:t>。</a:t>
            </a:r>
            <a:endParaRPr lang="zh-CN" altLang="en-US" sz="2400" dirty="0"/>
          </a:p>
        </p:txBody>
      </p:sp>
      <p:sp>
        <p:nvSpPr>
          <p:cNvPr id="14" name="Text Box 8"/>
          <p:cNvSpPr txBox="1">
            <a:spLocks noChangeArrowheads="1"/>
          </p:cNvSpPr>
          <p:nvPr/>
        </p:nvSpPr>
        <p:spPr bwMode="auto">
          <a:xfrm>
            <a:off x="1338362" y="2955465"/>
            <a:ext cx="7649500" cy="833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buNone/>
            </a:pPr>
            <a:r>
              <a:rPr lang="zh-CN" altLang="en-US" sz="2400" dirty="0"/>
              <a:t>通常，</a:t>
            </a:r>
            <a:r>
              <a:rPr lang="zh-CN" altLang="en-US" sz="2400" dirty="0">
                <a:solidFill>
                  <a:srgbClr val="FF0000"/>
                </a:solidFill>
              </a:rPr>
              <a:t>独立硬件制造商（</a:t>
            </a:r>
            <a:r>
              <a:rPr lang="en-US" altLang="zh-CN" sz="2400" dirty="0">
                <a:solidFill>
                  <a:srgbClr val="FF0000"/>
                </a:solidFill>
              </a:rPr>
              <a:t>IHV</a:t>
            </a:r>
            <a:r>
              <a:rPr lang="zh-CN" altLang="en-US" sz="2400" dirty="0">
                <a:solidFill>
                  <a:srgbClr val="FF0000"/>
                </a:solidFill>
              </a:rPr>
              <a:t>）编写基本驱动程序，系统构建商（</a:t>
            </a:r>
            <a:r>
              <a:rPr lang="en-US" altLang="zh-CN" sz="2400" dirty="0">
                <a:solidFill>
                  <a:srgbClr val="FF0000"/>
                </a:solidFill>
              </a:rPr>
              <a:t>OEM</a:t>
            </a:r>
            <a:r>
              <a:rPr lang="zh-CN" altLang="en-US" sz="2400" dirty="0">
                <a:solidFill>
                  <a:srgbClr val="FF0000"/>
                </a:solidFill>
              </a:rPr>
              <a:t>）提供任何可选组件包</a:t>
            </a:r>
            <a:r>
              <a:rPr lang="zh-CN" altLang="en-US" sz="2400" dirty="0"/>
              <a:t>。</a:t>
            </a:r>
          </a:p>
        </p:txBody>
      </p:sp>
      <p:sp>
        <p:nvSpPr>
          <p:cNvPr id="15" name="Text Box 8"/>
          <p:cNvSpPr txBox="1">
            <a:spLocks noChangeArrowheads="1"/>
          </p:cNvSpPr>
          <p:nvPr/>
        </p:nvSpPr>
        <p:spPr bwMode="auto">
          <a:xfrm>
            <a:off x="1338362" y="4136984"/>
            <a:ext cx="7649500" cy="833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buNone/>
            </a:pPr>
            <a:r>
              <a:rPr lang="zh-CN" altLang="en-US" sz="2400" dirty="0"/>
              <a:t>通用驱动程序通过</a:t>
            </a:r>
            <a:r>
              <a:rPr lang="en-US" altLang="zh-CN" sz="2400" dirty="0">
                <a:solidFill>
                  <a:srgbClr val="FF0000"/>
                </a:solidFill>
              </a:rPr>
              <a:t>Windows Update</a:t>
            </a:r>
            <a:r>
              <a:rPr lang="zh-CN" altLang="en-US" sz="2400" dirty="0"/>
              <a:t>分发，硬件支持应用程序通过</a:t>
            </a:r>
            <a:r>
              <a:rPr lang="en-US" altLang="zh-CN" sz="2400" dirty="0">
                <a:solidFill>
                  <a:srgbClr val="FF0000"/>
                </a:solidFill>
              </a:rPr>
              <a:t>Store</a:t>
            </a:r>
            <a:r>
              <a:rPr lang="zh-CN" altLang="en-US" sz="2400" dirty="0"/>
              <a:t>分发。</a:t>
            </a:r>
          </a:p>
        </p:txBody>
      </p:sp>
    </p:spTree>
    <p:extLst>
      <p:ext uri="{BB962C8B-B14F-4D97-AF65-F5344CB8AC3E}">
        <p14:creationId xmlns:p14="http://schemas.microsoft.com/office/powerpoint/2010/main" val="42174795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ppt_x"/>
                                          </p:val>
                                        </p:tav>
                                        <p:tav tm="100000">
                                          <p:val>
                                            <p:strVal val="#ppt_x"/>
                                          </p:val>
                                        </p:tav>
                                      </p:tavLst>
                                    </p:anim>
                                    <p:anim calcmode="lin" valueType="num">
                                      <p:cBhvr additive="base">
                                        <p:cTn id="2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ppt_x"/>
                                          </p:val>
                                        </p:tav>
                                        <p:tav tm="100000">
                                          <p:val>
                                            <p:strVal val="#ppt_x"/>
                                          </p:val>
                                        </p:tav>
                                      </p:tavLst>
                                    </p:anim>
                                    <p:anim calcmode="lin" valueType="num">
                                      <p:cBhvr additive="base">
                                        <p:cTn id="2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p:bldP spid="14" grpId="0"/>
      <p:bldP spid="15"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38362" y="326598"/>
            <a:ext cx="6776938"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4.6.4 </a:t>
            </a:r>
            <a:r>
              <a:rPr lang="zh-CN" altLang="zh-CN" sz="2400" b="1" dirty="0" smtClean="0"/>
              <a:t>通用</a:t>
            </a:r>
            <a:r>
              <a:rPr lang="zh-CN" altLang="zh-CN" sz="2400" b="1" dirty="0"/>
              <a:t>驱动程序</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4</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3" name="Text Box 8"/>
          <p:cNvSpPr txBox="1">
            <a:spLocks noChangeArrowheads="1"/>
          </p:cNvSpPr>
          <p:nvPr/>
        </p:nvSpPr>
        <p:spPr bwMode="auto">
          <a:xfrm>
            <a:off x="1338362" y="854188"/>
            <a:ext cx="7727569" cy="833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buSzPct val="100000"/>
              <a:buNone/>
            </a:pPr>
            <a:r>
              <a:rPr lang="en-US" altLang="zh-CN" sz="2400" dirty="0">
                <a:solidFill>
                  <a:srgbClr val="FF0000"/>
                </a:solidFill>
              </a:rPr>
              <a:t>D</a:t>
            </a:r>
            <a:r>
              <a:rPr lang="zh-CN" altLang="en-US" sz="2400" dirty="0">
                <a:solidFill>
                  <a:srgbClr val="FF0000"/>
                </a:solidFill>
              </a:rPr>
              <a:t>（</a:t>
            </a:r>
            <a:r>
              <a:rPr lang="en-US" altLang="zh-CN" sz="2400" dirty="0">
                <a:solidFill>
                  <a:srgbClr val="FF0000"/>
                </a:solidFill>
              </a:rPr>
              <a:t>Declarative</a:t>
            </a:r>
            <a:r>
              <a:rPr lang="zh-CN" altLang="en-US" sz="2400" dirty="0">
                <a:solidFill>
                  <a:srgbClr val="FF0000"/>
                </a:solidFill>
              </a:rPr>
              <a:t>，声明）</a:t>
            </a:r>
            <a:r>
              <a:rPr lang="zh-CN" altLang="en-US" sz="2400" dirty="0"/>
              <a:t>：仅使用声明性</a:t>
            </a:r>
            <a:r>
              <a:rPr lang="en-US" altLang="zh-CN" sz="2400" dirty="0"/>
              <a:t>INF</a:t>
            </a:r>
            <a:r>
              <a:rPr lang="zh-CN" altLang="en-US" sz="2400" dirty="0"/>
              <a:t>指令安装驱动程序，不包括任何共同安装程序，</a:t>
            </a:r>
            <a:r>
              <a:rPr lang="en-US" altLang="zh-CN" sz="2400" dirty="0" err="1"/>
              <a:t>RegisterDlls</a:t>
            </a:r>
            <a:r>
              <a:rPr lang="zh-CN" altLang="en-US" sz="2400" dirty="0"/>
              <a:t>等。</a:t>
            </a:r>
          </a:p>
        </p:txBody>
      </p:sp>
      <p:sp>
        <p:nvSpPr>
          <p:cNvPr id="14" name="Text Box 8"/>
          <p:cNvSpPr txBox="1">
            <a:spLocks noChangeArrowheads="1"/>
          </p:cNvSpPr>
          <p:nvPr/>
        </p:nvSpPr>
        <p:spPr bwMode="auto">
          <a:xfrm>
            <a:off x="1338362" y="1989111"/>
            <a:ext cx="7649500" cy="1571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buNone/>
            </a:pPr>
            <a:r>
              <a:rPr lang="en-US" altLang="zh-CN" sz="2400" dirty="0">
                <a:solidFill>
                  <a:srgbClr val="FF0000"/>
                </a:solidFill>
              </a:rPr>
              <a:t>C</a:t>
            </a:r>
            <a:r>
              <a:rPr lang="zh-CN" altLang="en-US" sz="2400" dirty="0">
                <a:solidFill>
                  <a:srgbClr val="FF0000"/>
                </a:solidFill>
              </a:rPr>
              <a:t>（</a:t>
            </a:r>
            <a:r>
              <a:rPr lang="en-US" altLang="zh-CN" sz="2400" dirty="0">
                <a:solidFill>
                  <a:srgbClr val="FF0000"/>
                </a:solidFill>
              </a:rPr>
              <a:t>Componentized</a:t>
            </a:r>
            <a:r>
              <a:rPr lang="zh-CN" altLang="en-US" sz="2400" dirty="0">
                <a:solidFill>
                  <a:srgbClr val="FF0000"/>
                </a:solidFill>
              </a:rPr>
              <a:t>，组件化）</a:t>
            </a:r>
            <a:r>
              <a:rPr lang="zh-CN" altLang="en-US" sz="2400" dirty="0"/>
              <a:t>：驱动程序的特定于版本，</a:t>
            </a:r>
            <a:r>
              <a:rPr lang="en-US" altLang="zh-CN" sz="2400" dirty="0"/>
              <a:t>OEM</a:t>
            </a:r>
            <a:r>
              <a:rPr lang="zh-CN" altLang="en-US" sz="2400" dirty="0"/>
              <a:t>特定和可选的自定义与基本驱动程序包分开，因此可以独立于目标和服务的基本驱动程序（仅提供核心设备功能）自定义。</a:t>
            </a:r>
          </a:p>
        </p:txBody>
      </p:sp>
      <p:sp>
        <p:nvSpPr>
          <p:cNvPr id="15" name="Text Box 8"/>
          <p:cNvSpPr txBox="1">
            <a:spLocks noChangeArrowheads="1"/>
          </p:cNvSpPr>
          <p:nvPr/>
        </p:nvSpPr>
        <p:spPr bwMode="auto">
          <a:xfrm>
            <a:off x="1338362" y="3728469"/>
            <a:ext cx="7649500" cy="1202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buNone/>
            </a:pPr>
            <a:r>
              <a:rPr lang="en-US" altLang="zh-CN" sz="2400" dirty="0">
                <a:solidFill>
                  <a:srgbClr val="FF0000"/>
                </a:solidFill>
              </a:rPr>
              <a:t>H</a:t>
            </a:r>
            <a:r>
              <a:rPr lang="zh-CN" altLang="en-US" sz="2400" dirty="0">
                <a:solidFill>
                  <a:srgbClr val="FF0000"/>
                </a:solidFill>
              </a:rPr>
              <a:t>（</a:t>
            </a:r>
            <a:r>
              <a:rPr lang="en-US" altLang="zh-CN" sz="2400" dirty="0">
                <a:solidFill>
                  <a:srgbClr val="FF0000"/>
                </a:solidFill>
              </a:rPr>
              <a:t>Hardware Support Apps</a:t>
            </a:r>
            <a:r>
              <a:rPr lang="zh-CN" altLang="en-US" sz="2400" dirty="0">
                <a:solidFill>
                  <a:srgbClr val="FF0000"/>
                </a:solidFill>
              </a:rPr>
              <a:t>，硬件支持应用程序）</a:t>
            </a:r>
            <a:r>
              <a:rPr lang="zh-CN" altLang="en-US" sz="2400" dirty="0"/>
              <a:t>：与通用驱动程序关联的任何用户界面（</a:t>
            </a:r>
            <a:r>
              <a:rPr lang="en-US" altLang="zh-CN" sz="2400" dirty="0"/>
              <a:t>UI</a:t>
            </a:r>
            <a:r>
              <a:rPr lang="zh-CN" altLang="en-US" sz="2400" dirty="0"/>
              <a:t>）组件必须打包为硬件支持应用程序（</a:t>
            </a:r>
            <a:r>
              <a:rPr lang="en-US" altLang="zh-CN" sz="2400" dirty="0"/>
              <a:t>HSA</a:t>
            </a:r>
            <a:r>
              <a:rPr lang="zh-CN" altLang="en-US" sz="2400" dirty="0"/>
              <a:t>）或预装在</a:t>
            </a:r>
            <a:r>
              <a:rPr lang="en-US" altLang="zh-CN" sz="2400" dirty="0"/>
              <a:t>OEM</a:t>
            </a:r>
            <a:r>
              <a:rPr lang="zh-CN" altLang="en-US" sz="2400" dirty="0"/>
              <a:t>设备上。</a:t>
            </a:r>
          </a:p>
        </p:txBody>
      </p:sp>
      <p:sp>
        <p:nvSpPr>
          <p:cNvPr id="10" name="文本框 9"/>
          <p:cNvSpPr txBox="1"/>
          <p:nvPr/>
        </p:nvSpPr>
        <p:spPr>
          <a:xfrm>
            <a:off x="450620" y="1786375"/>
            <a:ext cx="615553" cy="4229100"/>
          </a:xfrm>
          <a:prstGeom prst="rect">
            <a:avLst/>
          </a:prstGeom>
          <a:noFill/>
        </p:spPr>
        <p:txBody>
          <a:bodyPr vert="eaVert" wrap="square" rtlCol="0">
            <a:spAutoFit/>
          </a:bodyPr>
          <a:lstStyle/>
          <a:p>
            <a:r>
              <a:rPr lang="zh-CN" altLang="en-US" sz="2800" b="1" dirty="0">
                <a:solidFill>
                  <a:srgbClr val="FF0000"/>
                </a:solidFill>
                <a:latin typeface="Tahoma" panose="020B0604030504040204" pitchFamily="34" charset="0"/>
                <a:ea typeface="宋体" panose="02010600030101010101" pitchFamily="2" charset="-122"/>
              </a:rPr>
              <a:t>四个设计原则</a:t>
            </a:r>
            <a:r>
              <a:rPr lang="en-US" altLang="zh-CN" sz="2800" b="1" dirty="0">
                <a:solidFill>
                  <a:srgbClr val="FF0000"/>
                </a:solidFill>
                <a:latin typeface="Tahoma" panose="020B0604030504040204" pitchFamily="34" charset="0"/>
                <a:ea typeface="宋体" panose="02010600030101010101" pitchFamily="2" charset="-122"/>
              </a:rPr>
              <a:t>DCHU</a:t>
            </a:r>
            <a:endParaRPr lang="zh-CN" altLang="en-US" sz="2800" b="1" dirty="0">
              <a:solidFill>
                <a:srgbClr val="FF0000"/>
              </a:solidFill>
              <a:latin typeface="Tahoma" panose="020B0604030504040204" pitchFamily="34" charset="0"/>
              <a:ea typeface="宋体" panose="02010600030101010101" pitchFamily="2" charset="-122"/>
            </a:endParaRPr>
          </a:p>
        </p:txBody>
      </p:sp>
      <p:sp>
        <p:nvSpPr>
          <p:cNvPr id="11" name="Text Box 8"/>
          <p:cNvSpPr txBox="1">
            <a:spLocks noChangeArrowheads="1"/>
          </p:cNvSpPr>
          <p:nvPr/>
        </p:nvSpPr>
        <p:spPr bwMode="auto">
          <a:xfrm>
            <a:off x="1338362" y="5031447"/>
            <a:ext cx="7649500" cy="1202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buNone/>
            </a:pPr>
            <a:r>
              <a:rPr lang="en-US" altLang="zh-CN" sz="2400" dirty="0">
                <a:solidFill>
                  <a:srgbClr val="FF0000"/>
                </a:solidFill>
              </a:rPr>
              <a:t>U</a:t>
            </a:r>
            <a:r>
              <a:rPr lang="zh-CN" altLang="en-US" sz="2400" dirty="0">
                <a:solidFill>
                  <a:srgbClr val="FF0000"/>
                </a:solidFill>
              </a:rPr>
              <a:t>（</a:t>
            </a:r>
            <a:r>
              <a:rPr lang="en-US" altLang="zh-CN" sz="2400" dirty="0">
                <a:solidFill>
                  <a:srgbClr val="FF0000"/>
                </a:solidFill>
              </a:rPr>
              <a:t>Universal API compliance</a:t>
            </a:r>
            <a:r>
              <a:rPr lang="zh-CN" altLang="en-US" sz="2400" dirty="0">
                <a:solidFill>
                  <a:srgbClr val="FF0000"/>
                </a:solidFill>
              </a:rPr>
              <a:t>，通用</a:t>
            </a:r>
            <a:r>
              <a:rPr lang="en-US" altLang="zh-CN" sz="2400" dirty="0">
                <a:solidFill>
                  <a:srgbClr val="FF0000"/>
                </a:solidFill>
              </a:rPr>
              <a:t>API</a:t>
            </a:r>
            <a:r>
              <a:rPr lang="zh-CN" altLang="en-US" sz="2400" dirty="0">
                <a:solidFill>
                  <a:srgbClr val="FF0000"/>
                </a:solidFill>
              </a:rPr>
              <a:t>合规性）：</a:t>
            </a:r>
            <a:r>
              <a:rPr lang="zh-CN" altLang="en-US" sz="2400" dirty="0"/>
              <a:t>通用驱动程序包中的二进制文件仅调用</a:t>
            </a:r>
            <a:r>
              <a:rPr lang="en-US" altLang="zh-CN" sz="2400" dirty="0"/>
              <a:t>Windows 10</a:t>
            </a:r>
            <a:r>
              <a:rPr lang="zh-CN" altLang="en-US" sz="2400" dirty="0"/>
              <a:t>的基于</a:t>
            </a:r>
            <a:r>
              <a:rPr lang="en-US" altLang="zh-CN" sz="2400" dirty="0"/>
              <a:t>UWP</a:t>
            </a:r>
            <a:r>
              <a:rPr lang="zh-CN" altLang="en-US" sz="2400" dirty="0"/>
              <a:t>的版本中包含的</a:t>
            </a:r>
            <a:r>
              <a:rPr lang="en-US" altLang="zh-CN" sz="2400" dirty="0"/>
              <a:t>API</a:t>
            </a:r>
            <a:r>
              <a:rPr lang="zh-CN" altLang="en-US" sz="2400" dirty="0"/>
              <a:t>和</a:t>
            </a:r>
            <a:r>
              <a:rPr lang="en-US" altLang="zh-CN" sz="2400" dirty="0"/>
              <a:t>DDI</a:t>
            </a:r>
            <a:r>
              <a:rPr lang="zh-CN" altLang="en-US" sz="2400" dirty="0"/>
              <a:t>。</a:t>
            </a:r>
          </a:p>
        </p:txBody>
      </p:sp>
    </p:spTree>
    <p:extLst>
      <p:ext uri="{BB962C8B-B14F-4D97-AF65-F5344CB8AC3E}">
        <p14:creationId xmlns:p14="http://schemas.microsoft.com/office/powerpoint/2010/main" val="357311517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ppt_x"/>
                                          </p:val>
                                        </p:tav>
                                        <p:tav tm="100000">
                                          <p:val>
                                            <p:strVal val="#ppt_x"/>
                                          </p:val>
                                        </p:tav>
                                      </p:tavLst>
                                    </p:anim>
                                    <p:anim calcmode="lin" valueType="num">
                                      <p:cBhvr additive="base">
                                        <p:cTn id="2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ppt_x"/>
                                          </p:val>
                                        </p:tav>
                                        <p:tav tm="100000">
                                          <p:val>
                                            <p:strVal val="#ppt_x"/>
                                          </p:val>
                                        </p:tav>
                                      </p:tavLst>
                                    </p:anim>
                                    <p:anim calcmode="lin" valueType="num">
                                      <p:cBhvr additive="base">
                                        <p:cTn id="2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fill="hold"/>
                                        <p:tgtEl>
                                          <p:spTgt spid="10"/>
                                        </p:tgtEl>
                                        <p:attrNameLst>
                                          <p:attrName>ppt_x</p:attrName>
                                        </p:attrNameLst>
                                      </p:cBhvr>
                                      <p:tavLst>
                                        <p:tav tm="0">
                                          <p:val>
                                            <p:strVal val="#ppt_x"/>
                                          </p:val>
                                        </p:tav>
                                        <p:tav tm="100000">
                                          <p:val>
                                            <p:strVal val="#ppt_x"/>
                                          </p:val>
                                        </p:tav>
                                      </p:tavLst>
                                    </p:anim>
                                    <p:anim calcmode="lin" valueType="num">
                                      <p:cBhvr additive="base">
                                        <p:cTn id="3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p:bldP spid="14" grpId="0"/>
      <p:bldP spid="15" grpId="0"/>
      <p:bldP spid="10" grpId="0"/>
      <p:bldP spid="11"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38362" y="326598"/>
            <a:ext cx="6776938"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4.6.5 </a:t>
            </a:r>
            <a:r>
              <a:rPr lang="en-US" altLang="zh-CN" sz="2400" b="1" dirty="0"/>
              <a:t>USB </a:t>
            </a:r>
            <a:r>
              <a:rPr lang="zh-CN" altLang="zh-CN" sz="2400" b="1" dirty="0"/>
              <a:t>的新增功能</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4</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3" name="Text Box 8"/>
          <p:cNvSpPr txBox="1">
            <a:spLocks noChangeArrowheads="1"/>
          </p:cNvSpPr>
          <p:nvPr/>
        </p:nvSpPr>
        <p:spPr bwMode="auto">
          <a:xfrm>
            <a:off x="1338362" y="854188"/>
            <a:ext cx="7727569" cy="1645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buSzPct val="100000"/>
              <a:buNone/>
            </a:pPr>
            <a:r>
              <a:rPr lang="en-US" altLang="zh-CN" sz="2400" dirty="0">
                <a:solidFill>
                  <a:srgbClr val="FF0000"/>
                </a:solidFill>
              </a:rPr>
              <a:t>1</a:t>
            </a:r>
            <a:r>
              <a:rPr lang="zh-CN" altLang="en-US" sz="2400" dirty="0">
                <a:solidFill>
                  <a:srgbClr val="FF0000"/>
                </a:solidFill>
              </a:rPr>
              <a:t>、</a:t>
            </a:r>
            <a:r>
              <a:rPr lang="en-US" altLang="zh-CN" sz="2400" dirty="0">
                <a:solidFill>
                  <a:srgbClr val="FF0000"/>
                </a:solidFill>
              </a:rPr>
              <a:t>UCSI </a:t>
            </a:r>
            <a:r>
              <a:rPr lang="zh-CN" altLang="en-US" sz="2400" dirty="0">
                <a:solidFill>
                  <a:srgbClr val="FF0000"/>
                </a:solidFill>
              </a:rPr>
              <a:t>驱动程序扩展</a:t>
            </a:r>
          </a:p>
          <a:p>
            <a:pPr>
              <a:buSzPct val="100000"/>
              <a:buNone/>
            </a:pPr>
            <a:r>
              <a:rPr lang="zh-CN" altLang="en-US" sz="2400" dirty="0"/>
              <a:t>从 </a:t>
            </a:r>
            <a:r>
              <a:rPr lang="en-US" altLang="zh-CN" sz="2400" dirty="0"/>
              <a:t>Windows 10 1809 </a:t>
            </a:r>
            <a:r>
              <a:rPr lang="zh-CN" altLang="en-US" sz="2400" dirty="0"/>
              <a:t>版开始，添加了一个新的 </a:t>
            </a:r>
            <a:r>
              <a:rPr lang="en-US" altLang="zh-CN" sz="2400" dirty="0"/>
              <a:t>UCSI </a:t>
            </a:r>
            <a:r>
              <a:rPr lang="zh-CN" altLang="en-US" sz="2400" dirty="0"/>
              <a:t>（</a:t>
            </a:r>
            <a:r>
              <a:rPr lang="en-US" altLang="zh-CN" sz="2400" dirty="0" err="1"/>
              <a:t>UcmUcsiCx</a:t>
            </a:r>
            <a:r>
              <a:rPr lang="zh-CN" altLang="en-US" sz="2400" dirty="0"/>
              <a:t>）类扩展，该扩展以与传输无关的方式实现 </a:t>
            </a:r>
            <a:r>
              <a:rPr lang="en-US" altLang="zh-CN" sz="2400" dirty="0"/>
              <a:t>UCSI </a:t>
            </a:r>
            <a:r>
              <a:rPr lang="zh-CN" altLang="en-US" sz="2400" dirty="0"/>
              <a:t>规范。</a:t>
            </a:r>
          </a:p>
        </p:txBody>
      </p:sp>
      <p:sp>
        <p:nvSpPr>
          <p:cNvPr id="14" name="Text Box 8"/>
          <p:cNvSpPr txBox="1">
            <a:spLocks noChangeArrowheads="1"/>
          </p:cNvSpPr>
          <p:nvPr/>
        </p:nvSpPr>
        <p:spPr bwMode="auto">
          <a:xfrm>
            <a:off x="1338362" y="2829080"/>
            <a:ext cx="7649500" cy="1276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buNone/>
            </a:pPr>
            <a:r>
              <a:rPr lang="en-US" altLang="zh-CN" sz="2400" dirty="0">
                <a:solidFill>
                  <a:srgbClr val="FF0000"/>
                </a:solidFill>
              </a:rPr>
              <a:t>2</a:t>
            </a:r>
            <a:r>
              <a:rPr lang="zh-CN" altLang="en-US" sz="2400" dirty="0">
                <a:solidFill>
                  <a:srgbClr val="FF0000"/>
                </a:solidFill>
              </a:rPr>
              <a:t>、</a:t>
            </a:r>
            <a:r>
              <a:rPr lang="en-US" altLang="zh-CN" sz="2400" dirty="0">
                <a:solidFill>
                  <a:srgbClr val="FF0000"/>
                </a:solidFill>
              </a:rPr>
              <a:t>USB </a:t>
            </a:r>
            <a:r>
              <a:rPr lang="zh-CN" altLang="en-US" sz="2400" dirty="0">
                <a:solidFill>
                  <a:srgbClr val="FF0000"/>
                </a:solidFill>
              </a:rPr>
              <a:t>类型</a:t>
            </a:r>
            <a:r>
              <a:rPr lang="en-US" altLang="zh-CN" sz="2400" dirty="0">
                <a:solidFill>
                  <a:srgbClr val="FF0000"/>
                </a:solidFill>
              </a:rPr>
              <a:t>-C </a:t>
            </a:r>
            <a:r>
              <a:rPr lang="zh-CN" altLang="en-US" sz="2400" dirty="0">
                <a:solidFill>
                  <a:srgbClr val="FF0000"/>
                </a:solidFill>
              </a:rPr>
              <a:t>端口控制器接口</a:t>
            </a:r>
          </a:p>
          <a:p>
            <a:pPr>
              <a:buNone/>
            </a:pPr>
            <a:r>
              <a:rPr lang="en-US" altLang="zh-CN" sz="2400" dirty="0"/>
              <a:t>Windows 10 </a:t>
            </a:r>
            <a:r>
              <a:rPr lang="zh-CN" altLang="en-US" sz="2400" dirty="0"/>
              <a:t>版本</a:t>
            </a:r>
            <a:r>
              <a:rPr lang="en-US" altLang="zh-CN" sz="2400" dirty="0"/>
              <a:t>1703</a:t>
            </a:r>
            <a:r>
              <a:rPr lang="zh-CN" altLang="en-US" sz="2400" dirty="0"/>
              <a:t>提供支持通用串行总线类型 </a:t>
            </a:r>
            <a:r>
              <a:rPr lang="en-US" altLang="zh-CN" sz="2400" dirty="0"/>
              <a:t>C </a:t>
            </a:r>
            <a:r>
              <a:rPr lang="zh-CN" altLang="en-US" sz="2400" dirty="0"/>
              <a:t>端口控制器接口规范的类扩展（</a:t>
            </a:r>
            <a:r>
              <a:rPr lang="en-US" altLang="zh-CN" sz="2400" dirty="0" err="1"/>
              <a:t>UcmTcpciCx</a:t>
            </a:r>
            <a:r>
              <a:rPr lang="zh-CN" altLang="en-US" sz="2400" dirty="0"/>
              <a:t>）。</a:t>
            </a:r>
          </a:p>
        </p:txBody>
      </p:sp>
      <p:sp>
        <p:nvSpPr>
          <p:cNvPr id="15" name="Text Box 8"/>
          <p:cNvSpPr txBox="1">
            <a:spLocks noChangeArrowheads="1"/>
          </p:cNvSpPr>
          <p:nvPr/>
        </p:nvSpPr>
        <p:spPr bwMode="auto">
          <a:xfrm>
            <a:off x="1338362" y="4434641"/>
            <a:ext cx="7649500" cy="1645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buNone/>
            </a:pPr>
            <a:r>
              <a:rPr lang="en-US" altLang="zh-CN" sz="2400" dirty="0">
                <a:solidFill>
                  <a:srgbClr val="FF0000"/>
                </a:solidFill>
              </a:rPr>
              <a:t>3</a:t>
            </a:r>
            <a:r>
              <a:rPr lang="zh-CN" altLang="en-US" sz="2400" dirty="0">
                <a:solidFill>
                  <a:srgbClr val="FF0000"/>
                </a:solidFill>
              </a:rPr>
              <a:t>、</a:t>
            </a:r>
            <a:r>
              <a:rPr lang="en-US" altLang="zh-CN" sz="2400" dirty="0">
                <a:solidFill>
                  <a:srgbClr val="FF0000"/>
                </a:solidFill>
              </a:rPr>
              <a:t>USB </a:t>
            </a:r>
            <a:r>
              <a:rPr lang="zh-CN" altLang="en-US" sz="2400" dirty="0">
                <a:solidFill>
                  <a:srgbClr val="FF0000"/>
                </a:solidFill>
              </a:rPr>
              <a:t>双重角色支持。</a:t>
            </a:r>
          </a:p>
          <a:p>
            <a:pPr>
              <a:buNone/>
            </a:pPr>
            <a:r>
              <a:rPr lang="en-US" altLang="zh-CN" sz="2400" dirty="0"/>
              <a:t>Windows 10 </a:t>
            </a:r>
            <a:r>
              <a:rPr lang="zh-CN" altLang="en-US" sz="2400" dirty="0"/>
              <a:t>中现在支持 </a:t>
            </a:r>
            <a:r>
              <a:rPr lang="en-US" altLang="zh-CN" sz="2400" dirty="0"/>
              <a:t>USB </a:t>
            </a:r>
            <a:r>
              <a:rPr lang="zh-CN" altLang="en-US" sz="2400" dirty="0"/>
              <a:t>双重角色控制器。 </a:t>
            </a:r>
            <a:r>
              <a:rPr lang="en-US" altLang="zh-CN" sz="2400" dirty="0"/>
              <a:t>Windows </a:t>
            </a:r>
            <a:r>
              <a:rPr lang="zh-CN" altLang="en-US" sz="2400" dirty="0"/>
              <a:t>包括的随机客户端驱动程序适用于 </a:t>
            </a:r>
            <a:r>
              <a:rPr lang="en-US" altLang="zh-CN" sz="2400" dirty="0" err="1"/>
              <a:t>ChipIdea</a:t>
            </a:r>
            <a:r>
              <a:rPr lang="en-US" altLang="zh-CN" sz="2400" dirty="0"/>
              <a:t> </a:t>
            </a:r>
            <a:r>
              <a:rPr lang="zh-CN" altLang="en-US" sz="2400" dirty="0"/>
              <a:t>和 </a:t>
            </a:r>
            <a:r>
              <a:rPr lang="en-US" altLang="zh-CN" sz="2400" dirty="0"/>
              <a:t>Synopsys </a:t>
            </a:r>
            <a:r>
              <a:rPr lang="zh-CN" altLang="en-US" sz="2400" dirty="0"/>
              <a:t>控制器。 </a:t>
            </a:r>
          </a:p>
        </p:txBody>
      </p:sp>
    </p:spTree>
    <p:extLst>
      <p:ext uri="{BB962C8B-B14F-4D97-AF65-F5344CB8AC3E}">
        <p14:creationId xmlns:p14="http://schemas.microsoft.com/office/powerpoint/2010/main" val="41502234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ppt_x"/>
                                          </p:val>
                                        </p:tav>
                                        <p:tav tm="100000">
                                          <p:val>
                                            <p:strVal val="#ppt_x"/>
                                          </p:val>
                                        </p:tav>
                                      </p:tavLst>
                                    </p:anim>
                                    <p:anim calcmode="lin" valueType="num">
                                      <p:cBhvr additive="base">
                                        <p:cTn id="2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ppt_x"/>
                                          </p:val>
                                        </p:tav>
                                        <p:tav tm="100000">
                                          <p:val>
                                            <p:strVal val="#ppt_x"/>
                                          </p:val>
                                        </p:tav>
                                      </p:tavLst>
                                    </p:anim>
                                    <p:anim calcmode="lin" valueType="num">
                                      <p:cBhvr additive="base">
                                        <p:cTn id="2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p:bldP spid="14" grpId="0"/>
      <p:bldP spid="15"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38362" y="326598"/>
            <a:ext cx="6776938"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4.6.5 </a:t>
            </a:r>
            <a:r>
              <a:rPr lang="en-US" altLang="zh-CN" sz="2400" b="1" dirty="0"/>
              <a:t>USB </a:t>
            </a:r>
            <a:r>
              <a:rPr lang="zh-CN" altLang="zh-CN" sz="2400" b="1" dirty="0"/>
              <a:t>的新增功能</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4</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3" name="Text Box 8"/>
          <p:cNvSpPr txBox="1">
            <a:spLocks noChangeArrowheads="1"/>
          </p:cNvSpPr>
          <p:nvPr/>
        </p:nvSpPr>
        <p:spPr bwMode="auto">
          <a:xfrm>
            <a:off x="1338362" y="1428095"/>
            <a:ext cx="7727569" cy="2015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buSzPct val="100000"/>
              <a:buNone/>
            </a:pPr>
            <a:r>
              <a:rPr lang="en-US" altLang="zh-CN" sz="2400" dirty="0">
                <a:solidFill>
                  <a:srgbClr val="FF0000"/>
                </a:solidFill>
              </a:rPr>
              <a:t>4</a:t>
            </a:r>
            <a:r>
              <a:rPr lang="zh-CN" altLang="en-US" sz="2400" dirty="0">
                <a:solidFill>
                  <a:srgbClr val="FF0000"/>
                </a:solidFill>
              </a:rPr>
              <a:t>、用于开发 </a:t>
            </a:r>
            <a:r>
              <a:rPr lang="en-US" altLang="zh-CN" sz="2400" dirty="0">
                <a:solidFill>
                  <a:srgbClr val="FF0000"/>
                </a:solidFill>
              </a:rPr>
              <a:t>USB </a:t>
            </a:r>
            <a:r>
              <a:rPr lang="zh-CN" altLang="en-US" sz="2400" dirty="0">
                <a:solidFill>
                  <a:srgbClr val="FF0000"/>
                </a:solidFill>
              </a:rPr>
              <a:t>类型 </a:t>
            </a:r>
            <a:r>
              <a:rPr lang="en-US" altLang="zh-CN" sz="2400" dirty="0">
                <a:solidFill>
                  <a:srgbClr val="FF0000"/>
                </a:solidFill>
              </a:rPr>
              <a:t>C </a:t>
            </a:r>
            <a:r>
              <a:rPr lang="zh-CN" altLang="en-US" sz="2400" dirty="0">
                <a:solidFill>
                  <a:srgbClr val="FF0000"/>
                </a:solidFill>
              </a:rPr>
              <a:t>连接器驱动程序的一组新的编程接口。</a:t>
            </a:r>
          </a:p>
          <a:p>
            <a:pPr>
              <a:buSzPct val="100000"/>
              <a:buNone/>
            </a:pPr>
            <a:r>
              <a:rPr lang="zh-CN" altLang="en-US" sz="2400" dirty="0"/>
              <a:t>此版本引入了对 </a:t>
            </a:r>
            <a:r>
              <a:rPr lang="en-US" altLang="zh-CN" sz="2400" dirty="0" err="1"/>
              <a:t>usb</a:t>
            </a:r>
            <a:r>
              <a:rPr lang="en-US" altLang="zh-CN" sz="2400" dirty="0"/>
              <a:t> 3.1 </a:t>
            </a:r>
            <a:r>
              <a:rPr lang="zh-CN" altLang="en-US" sz="2400" dirty="0"/>
              <a:t>规范中定义的 </a:t>
            </a:r>
            <a:r>
              <a:rPr lang="en-US" altLang="zh-CN" sz="2400" dirty="0"/>
              <a:t>USB </a:t>
            </a:r>
            <a:r>
              <a:rPr lang="zh-CN" altLang="en-US" sz="2400" dirty="0"/>
              <a:t>类型 </a:t>
            </a:r>
            <a:r>
              <a:rPr lang="en-US" altLang="zh-CN" sz="2400" dirty="0"/>
              <a:t>C </a:t>
            </a:r>
            <a:r>
              <a:rPr lang="zh-CN" altLang="en-US" sz="2400" dirty="0"/>
              <a:t>的本机支持。 此功能可让设备使用可逆连接器、对称电缆、更快的充电和通过 </a:t>
            </a:r>
            <a:r>
              <a:rPr lang="en-US" altLang="zh-CN" sz="2400" dirty="0"/>
              <a:t>USB </a:t>
            </a:r>
            <a:r>
              <a:rPr lang="zh-CN" altLang="en-US" sz="2400" dirty="0"/>
              <a:t>电缆运行的备用模式。</a:t>
            </a:r>
          </a:p>
        </p:txBody>
      </p:sp>
      <p:sp>
        <p:nvSpPr>
          <p:cNvPr id="15" name="Text Box 8"/>
          <p:cNvSpPr txBox="1">
            <a:spLocks noChangeArrowheads="1"/>
          </p:cNvSpPr>
          <p:nvPr/>
        </p:nvSpPr>
        <p:spPr bwMode="auto">
          <a:xfrm>
            <a:off x="1338362" y="4180755"/>
            <a:ext cx="7649500" cy="2015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buNone/>
            </a:pPr>
            <a:r>
              <a:rPr lang="en-US" altLang="zh-CN" sz="2400" dirty="0">
                <a:solidFill>
                  <a:srgbClr val="FF0000"/>
                </a:solidFill>
              </a:rPr>
              <a:t>5</a:t>
            </a:r>
            <a:r>
              <a:rPr lang="zh-CN" altLang="zh-CN" sz="2400" dirty="0">
                <a:solidFill>
                  <a:srgbClr val="FF0000"/>
                </a:solidFill>
              </a:rPr>
              <a:t>、</a:t>
            </a:r>
            <a:r>
              <a:rPr lang="zh-CN" altLang="en-US" sz="2400" dirty="0" smtClean="0">
                <a:solidFill>
                  <a:srgbClr val="FF0000"/>
                </a:solidFill>
              </a:rPr>
              <a:t>用于</a:t>
            </a:r>
            <a:r>
              <a:rPr lang="zh-CN" altLang="en-US" sz="2400" dirty="0">
                <a:solidFill>
                  <a:srgbClr val="FF0000"/>
                </a:solidFill>
              </a:rPr>
              <a:t>开发模拟主机控制器和连接的虚拟设备的一组新的编程接口。</a:t>
            </a:r>
          </a:p>
          <a:p>
            <a:pPr>
              <a:buNone/>
            </a:pPr>
            <a:r>
              <a:rPr lang="en-US" altLang="zh-CN" sz="2400" dirty="0"/>
              <a:t>Windows 10 </a:t>
            </a:r>
            <a:r>
              <a:rPr lang="zh-CN" altLang="en-US" sz="2400" dirty="0"/>
              <a:t>引入了对模拟设备的支持。 现在可以开发模拟通用串行总线 </a:t>
            </a:r>
            <a:r>
              <a:rPr lang="en-US" altLang="zh-CN" sz="2400" dirty="0"/>
              <a:t>(USB) </a:t>
            </a:r>
            <a:r>
              <a:rPr lang="zh-CN" altLang="en-US" sz="2400" dirty="0"/>
              <a:t>主控制器驱动程序和连接的虚拟 </a:t>
            </a:r>
            <a:r>
              <a:rPr lang="en-US" altLang="zh-CN" sz="2400" dirty="0"/>
              <a:t>USB </a:t>
            </a:r>
            <a:r>
              <a:rPr lang="zh-CN" altLang="en-US" sz="2400" dirty="0"/>
              <a:t>设备。 </a:t>
            </a:r>
          </a:p>
        </p:txBody>
      </p:sp>
    </p:spTree>
    <p:extLst>
      <p:ext uri="{BB962C8B-B14F-4D97-AF65-F5344CB8AC3E}">
        <p14:creationId xmlns:p14="http://schemas.microsoft.com/office/powerpoint/2010/main" val="14785339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fill="hold"/>
                                        <p:tgtEl>
                                          <p:spTgt spid="15"/>
                                        </p:tgtEl>
                                        <p:attrNameLst>
                                          <p:attrName>ppt_x</p:attrName>
                                        </p:attrNameLst>
                                      </p:cBhvr>
                                      <p:tavLst>
                                        <p:tav tm="0">
                                          <p:val>
                                            <p:strVal val="#ppt_x"/>
                                          </p:val>
                                        </p:tav>
                                        <p:tav tm="100000">
                                          <p:val>
                                            <p:strVal val="#ppt_x"/>
                                          </p:val>
                                        </p:tav>
                                      </p:tavLst>
                                    </p:anim>
                                    <p:anim calcmode="lin" valueType="num">
                                      <p:cBhvr additive="base">
                                        <p:cTn id="2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38362" y="326598"/>
            <a:ext cx="6776938" cy="461665"/>
          </a:xfrm>
          <a:prstGeom prst="rect">
            <a:avLst/>
          </a:prstGeom>
          <a:noFill/>
        </p:spPr>
        <p:txBody>
          <a:bodyPr wrap="square" rtlCol="0">
            <a:spAutoFit/>
          </a:bodyPr>
          <a:lstStyle/>
          <a:p>
            <a:pPr algn="ct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4.1.2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设备管理</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的目标、功能和</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结构</a:t>
            </a:r>
            <a:endParaRPr lang="en-US" altLang="zh-CN" sz="2400" b="1" dirty="0">
              <a:latin typeface="微软雅黑" panose="020B0503020204020204" pitchFamily="34" charset="-122"/>
              <a:ea typeface="微软雅黑" panose="020B0503020204020204" pitchFamily="34"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4</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359382" y="1506570"/>
            <a:ext cx="7274517" cy="1988237"/>
          </a:xfrm>
          <a:prstGeom prst="rect">
            <a:avLst/>
          </a:prstGeom>
          <a:noFill/>
        </p:spPr>
        <p:txBody>
          <a:bodyPr wrap="square" rtlCol="0">
            <a:spAutoFit/>
          </a:bodyPr>
          <a:lstStyle/>
          <a:p>
            <a:pPr algn="just">
              <a:lnSpc>
                <a:spcPct val="110000"/>
              </a:lnSpc>
              <a:spcBef>
                <a:spcPct val="50000"/>
              </a:spcBef>
            </a:pPr>
            <a:r>
              <a:rPr lang="zh-CN" altLang="en-US" sz="2800" b="1" dirty="0">
                <a:latin typeface="Tahoma" panose="020B0604030504040204" pitchFamily="34" charset="0"/>
                <a:ea typeface="宋体" panose="02010600030101010101" pitchFamily="2" charset="-122"/>
              </a:rPr>
              <a:t>（</a:t>
            </a:r>
            <a:r>
              <a:rPr lang="en-US" altLang="zh-CN" sz="2800" b="1" dirty="0">
                <a:latin typeface="Tahoma" panose="020B0604030504040204" pitchFamily="34" charset="0"/>
                <a:ea typeface="宋体" panose="02010600030101010101" pitchFamily="2" charset="-122"/>
              </a:rPr>
              <a:t>1</a:t>
            </a:r>
            <a:r>
              <a:rPr lang="zh-CN" altLang="en-US" sz="2800" b="1" dirty="0">
                <a:latin typeface="Tahoma" panose="020B0604030504040204" pitchFamily="34" charset="0"/>
                <a:ea typeface="宋体" panose="02010600030101010101" pitchFamily="2" charset="-122"/>
              </a:rPr>
              <a:t>）</a:t>
            </a:r>
            <a:r>
              <a:rPr lang="zh-CN" altLang="en-US" sz="2800" b="1" dirty="0">
                <a:solidFill>
                  <a:srgbClr val="FF0000"/>
                </a:solidFill>
                <a:latin typeface="Tahoma" panose="020B0604030504040204" pitchFamily="34" charset="0"/>
                <a:ea typeface="宋体" panose="02010600030101010101" pitchFamily="2" charset="-122"/>
              </a:rPr>
              <a:t>提高使用效率</a:t>
            </a:r>
            <a:r>
              <a:rPr lang="zh-CN" altLang="en-US" sz="2800" b="1" dirty="0">
                <a:latin typeface="Tahoma" panose="020B0604030504040204" pitchFamily="34" charset="0"/>
                <a:ea typeface="宋体" panose="02010600030101010101" pitchFamily="2" charset="-122"/>
              </a:rPr>
              <a:t>。要尽量提高</a:t>
            </a:r>
            <a:r>
              <a:rPr lang="en-US" altLang="zh-CN" sz="2800" b="1" dirty="0">
                <a:latin typeface="Tahoma" panose="020B0604030504040204" pitchFamily="34" charset="0"/>
                <a:ea typeface="宋体" panose="02010600030101010101" pitchFamily="2" charset="-122"/>
              </a:rPr>
              <a:t>CPU</a:t>
            </a:r>
            <a:r>
              <a:rPr lang="zh-CN" altLang="en-US" sz="2800" b="1" dirty="0">
                <a:latin typeface="Tahoma" panose="020B0604030504040204" pitchFamily="34" charset="0"/>
                <a:ea typeface="宋体" panose="02010600030101010101" pitchFamily="2" charset="-122"/>
              </a:rPr>
              <a:t>和外设之间以及外设与外设之间的并行度，均衡系统中各设备的负载，最大限度地发挥所有设备的潜力，以使操作系统获得最佳效率</a:t>
            </a:r>
            <a:r>
              <a:rPr lang="zh-CN" altLang="en-US" sz="2800" b="1" dirty="0" smtClean="0">
                <a:latin typeface="Tahoma" panose="020B0604030504040204" pitchFamily="34" charset="0"/>
                <a:ea typeface="宋体" panose="02010600030101010101" pitchFamily="2" charset="-122"/>
              </a:rPr>
              <a:t>。</a:t>
            </a:r>
            <a:endParaRPr lang="en-US" altLang="zh-CN" sz="2800" b="1" dirty="0">
              <a:latin typeface="Tahoma" panose="020B0604030504040204" pitchFamily="34" charset="0"/>
              <a:ea typeface="宋体" panose="02010600030101010101" pitchFamily="2" charset="-122"/>
            </a:endParaRPr>
          </a:p>
        </p:txBody>
      </p:sp>
      <p:sp>
        <p:nvSpPr>
          <p:cNvPr id="10" name="Text Box 11"/>
          <p:cNvSpPr txBox="1">
            <a:spLocks noChangeArrowheads="1"/>
          </p:cNvSpPr>
          <p:nvPr/>
        </p:nvSpPr>
        <p:spPr bwMode="auto">
          <a:xfrm>
            <a:off x="1325539" y="4088919"/>
            <a:ext cx="7382044" cy="1818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buNone/>
            </a:pPr>
            <a:r>
              <a:rPr lang="zh-CN" altLang="en-US" sz="2800" dirty="0"/>
              <a:t>（</a:t>
            </a:r>
            <a:r>
              <a:rPr lang="en-US" altLang="zh-CN" sz="2800" dirty="0"/>
              <a:t>2</a:t>
            </a:r>
            <a:r>
              <a:rPr lang="zh-CN" altLang="en-US" sz="2800" dirty="0"/>
              <a:t>）</a:t>
            </a:r>
            <a:r>
              <a:rPr lang="zh-CN" altLang="en-US" sz="2800" dirty="0">
                <a:solidFill>
                  <a:srgbClr val="FF0000"/>
                </a:solidFill>
              </a:rPr>
              <a:t>提供便捷的界面</a:t>
            </a:r>
            <a:r>
              <a:rPr lang="zh-CN" altLang="en-US" sz="2800" dirty="0"/>
              <a:t>。所谓便捷，一方面是指用户能独立于具体设备的复杂物理特性而方便地使用设备；另一方面是指对多种不同设备尽量能有统一的操作方式</a:t>
            </a:r>
            <a:r>
              <a:rPr lang="zh-CN" altLang="en-US" sz="2800" dirty="0" smtClean="0"/>
              <a:t>。</a:t>
            </a:r>
            <a:endParaRPr lang="zh-CN" altLang="en-US" sz="2800" dirty="0"/>
          </a:p>
        </p:txBody>
      </p:sp>
      <p:sp>
        <p:nvSpPr>
          <p:cNvPr id="2" name="文本框 1"/>
          <p:cNvSpPr txBox="1"/>
          <p:nvPr/>
        </p:nvSpPr>
        <p:spPr>
          <a:xfrm>
            <a:off x="402756" y="1963882"/>
            <a:ext cx="615553" cy="2899063"/>
          </a:xfrm>
          <a:prstGeom prst="rect">
            <a:avLst/>
          </a:prstGeom>
          <a:noFill/>
        </p:spPr>
        <p:txBody>
          <a:bodyPr vert="eaVert" wrap="square" rtlCol="0">
            <a:spAutoFit/>
          </a:bodyPr>
          <a:lstStyle/>
          <a:p>
            <a:r>
              <a:rPr lang="zh-CN" altLang="en-US" sz="2800" b="1" dirty="0">
                <a:solidFill>
                  <a:srgbClr val="FF0000"/>
                </a:solidFill>
                <a:latin typeface="Tahoma" panose="020B0604030504040204" pitchFamily="34" charset="0"/>
                <a:ea typeface="宋体" panose="02010600030101010101" pitchFamily="2" charset="-122"/>
              </a:rPr>
              <a:t>设备管理的目标</a:t>
            </a:r>
          </a:p>
        </p:txBody>
      </p:sp>
    </p:spTree>
    <p:extLst>
      <p:ext uri="{BB962C8B-B14F-4D97-AF65-F5344CB8AC3E}">
        <p14:creationId xmlns:p14="http://schemas.microsoft.com/office/powerpoint/2010/main" val="76640510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1000"/>
                                        <p:tgtEl>
                                          <p:spTgt spid="2"/>
                                        </p:tgtEl>
                                      </p:cBhvr>
                                    </p:animEffect>
                                    <p:anim calcmode="lin" valueType="num">
                                      <p:cBhvr>
                                        <p:cTn id="16" dur="1000" fill="hold"/>
                                        <p:tgtEl>
                                          <p:spTgt spid="2"/>
                                        </p:tgtEl>
                                        <p:attrNameLst>
                                          <p:attrName>ppt_x</p:attrName>
                                        </p:attrNameLst>
                                      </p:cBhvr>
                                      <p:tavLst>
                                        <p:tav tm="0">
                                          <p:val>
                                            <p:strVal val="#ppt_x"/>
                                          </p:val>
                                        </p:tav>
                                        <p:tav tm="100000">
                                          <p:val>
                                            <p:strVal val="#ppt_x"/>
                                          </p:val>
                                        </p:tav>
                                      </p:tavLst>
                                    </p:anim>
                                    <p:anim calcmode="lin" valueType="num">
                                      <p:cBhvr>
                                        <p:cTn id="17"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fill="hold"/>
                                        <p:tgtEl>
                                          <p:spTgt spid="3"/>
                                        </p:tgtEl>
                                        <p:attrNameLst>
                                          <p:attrName>ppt_x</p:attrName>
                                        </p:attrNameLst>
                                      </p:cBhvr>
                                      <p:tavLst>
                                        <p:tav tm="0">
                                          <p:val>
                                            <p:strVal val="#ppt_x"/>
                                          </p:val>
                                        </p:tav>
                                        <p:tav tm="100000">
                                          <p:val>
                                            <p:strVal val="#ppt_x"/>
                                          </p:val>
                                        </p:tav>
                                      </p:tavLst>
                                    </p:anim>
                                    <p:anim calcmode="lin" valueType="num">
                                      <p:cBhvr additive="base">
                                        <p:cTn id="2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p:bldP spid="10" grpId="0"/>
      <p:bldP spid="2"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38362" y="326598"/>
            <a:ext cx="6776938"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4.6.5 </a:t>
            </a:r>
            <a:r>
              <a:rPr lang="en-US" altLang="zh-CN" sz="2400" b="1" dirty="0"/>
              <a:t>USB </a:t>
            </a:r>
            <a:r>
              <a:rPr lang="zh-CN" altLang="zh-CN" sz="2400" b="1" dirty="0"/>
              <a:t>的新增功能</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4</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3" name="Text Box 8"/>
          <p:cNvSpPr txBox="1">
            <a:spLocks noChangeArrowheads="1"/>
          </p:cNvSpPr>
          <p:nvPr/>
        </p:nvSpPr>
        <p:spPr bwMode="auto">
          <a:xfrm>
            <a:off x="1302553" y="3133451"/>
            <a:ext cx="7727569" cy="1645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buSzPct val="100000"/>
              <a:buNone/>
            </a:pPr>
            <a:r>
              <a:rPr lang="en-US" altLang="zh-CN" sz="2400" dirty="0">
                <a:solidFill>
                  <a:srgbClr val="FF0000"/>
                </a:solidFill>
              </a:rPr>
              <a:t>7</a:t>
            </a:r>
            <a:r>
              <a:rPr lang="zh-CN" altLang="en-US" sz="2400" dirty="0">
                <a:solidFill>
                  <a:srgbClr val="FF0000"/>
                </a:solidFill>
              </a:rPr>
              <a:t>、用于开发 </a:t>
            </a:r>
            <a:r>
              <a:rPr lang="en-US" altLang="zh-CN" sz="2400" dirty="0">
                <a:solidFill>
                  <a:srgbClr val="FF0000"/>
                </a:solidFill>
              </a:rPr>
              <a:t>USB </a:t>
            </a:r>
            <a:r>
              <a:rPr lang="zh-CN" altLang="en-US" sz="2400" dirty="0">
                <a:solidFill>
                  <a:srgbClr val="FF0000"/>
                </a:solidFill>
              </a:rPr>
              <a:t>函数控制器驱动程序的一组新的编程接口。</a:t>
            </a:r>
          </a:p>
          <a:p>
            <a:pPr>
              <a:buSzPct val="100000"/>
              <a:buNone/>
            </a:pPr>
            <a:r>
              <a:rPr lang="zh-CN" altLang="en-US" sz="2400" dirty="0"/>
              <a:t>可以编写与 </a:t>
            </a:r>
            <a:r>
              <a:rPr lang="en-US" altLang="zh-CN" sz="2400" dirty="0"/>
              <a:t>USB </a:t>
            </a:r>
            <a:r>
              <a:rPr lang="zh-CN" altLang="en-US" sz="2400" dirty="0"/>
              <a:t>函数类扩展（</a:t>
            </a:r>
            <a:r>
              <a:rPr lang="en-US" altLang="zh-CN" sz="2400" dirty="0"/>
              <a:t>UFX</a:t>
            </a:r>
            <a:r>
              <a:rPr lang="zh-CN" altLang="en-US" sz="2400" dirty="0"/>
              <a:t>）通信的客户端驱动程序，并实现控制器特定的操作。</a:t>
            </a:r>
          </a:p>
        </p:txBody>
      </p:sp>
      <p:sp>
        <p:nvSpPr>
          <p:cNvPr id="15" name="Text Box 8"/>
          <p:cNvSpPr txBox="1">
            <a:spLocks noChangeArrowheads="1"/>
          </p:cNvSpPr>
          <p:nvPr/>
        </p:nvSpPr>
        <p:spPr bwMode="auto">
          <a:xfrm>
            <a:off x="1338362" y="4876946"/>
            <a:ext cx="7649500" cy="1276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buNone/>
            </a:pPr>
            <a:r>
              <a:rPr lang="en-US" altLang="zh-CN" sz="2400" dirty="0">
                <a:solidFill>
                  <a:srgbClr val="FF0000"/>
                </a:solidFill>
              </a:rPr>
              <a:t>8</a:t>
            </a:r>
            <a:r>
              <a:rPr lang="zh-CN" altLang="en-US" sz="2400" dirty="0">
                <a:solidFill>
                  <a:srgbClr val="FF0000"/>
                </a:solidFill>
              </a:rPr>
              <a:t>、改善了 </a:t>
            </a:r>
            <a:r>
              <a:rPr lang="en-US" altLang="zh-CN" sz="2400" dirty="0">
                <a:solidFill>
                  <a:srgbClr val="FF0000"/>
                </a:solidFill>
              </a:rPr>
              <a:t>USB CDC </a:t>
            </a:r>
            <a:r>
              <a:rPr lang="zh-CN" altLang="en-US" sz="2400" dirty="0">
                <a:solidFill>
                  <a:srgbClr val="FF0000"/>
                </a:solidFill>
              </a:rPr>
              <a:t>（串行）设备的体验。</a:t>
            </a:r>
          </a:p>
          <a:p>
            <a:pPr>
              <a:buSzPct val="100000"/>
              <a:buNone/>
            </a:pPr>
            <a:r>
              <a:rPr lang="zh-CN" altLang="en-US" sz="2400" dirty="0"/>
              <a:t>通过 </a:t>
            </a:r>
            <a:r>
              <a:rPr lang="en-US" altLang="zh-CN" sz="2400" dirty="0" err="1"/>
              <a:t>Usbser</a:t>
            </a:r>
            <a:r>
              <a:rPr lang="en-US" altLang="zh-CN" sz="2400" dirty="0"/>
              <a:t> </a:t>
            </a:r>
            <a:r>
              <a:rPr lang="zh-CN" altLang="en-US" sz="2400" dirty="0"/>
              <a:t>驱动程序，允许与 </a:t>
            </a:r>
            <a:r>
              <a:rPr lang="en-US" altLang="zh-CN" sz="2400" dirty="0"/>
              <a:t>USB </a:t>
            </a:r>
            <a:r>
              <a:rPr lang="zh-CN" altLang="en-US" sz="2400" dirty="0"/>
              <a:t>通信设备类（类</a:t>
            </a:r>
            <a:r>
              <a:rPr lang="en-US" altLang="zh-CN" sz="2400" dirty="0"/>
              <a:t>_02 &amp; </a:t>
            </a:r>
            <a:r>
              <a:rPr lang="zh-CN" altLang="en-US" sz="2400" dirty="0"/>
              <a:t>子类</a:t>
            </a:r>
            <a:r>
              <a:rPr lang="en-US" altLang="zh-CN" sz="2400" dirty="0"/>
              <a:t>_02</a:t>
            </a:r>
            <a:r>
              <a:rPr lang="zh-CN" altLang="en-US" sz="2400" dirty="0"/>
              <a:t>）兼容的设备使用 </a:t>
            </a:r>
            <a:r>
              <a:rPr lang="en-US" altLang="zh-CN" sz="2400" dirty="0"/>
              <a:t>Windows 10</a:t>
            </a:r>
            <a:r>
              <a:rPr lang="zh-CN" altLang="en-US" sz="2400" dirty="0"/>
              <a:t>。 </a:t>
            </a:r>
          </a:p>
        </p:txBody>
      </p:sp>
      <p:sp>
        <p:nvSpPr>
          <p:cNvPr id="12" name="Text Box 8"/>
          <p:cNvSpPr txBox="1">
            <a:spLocks noChangeArrowheads="1"/>
          </p:cNvSpPr>
          <p:nvPr/>
        </p:nvSpPr>
        <p:spPr bwMode="auto">
          <a:xfrm>
            <a:off x="1302553" y="1020624"/>
            <a:ext cx="7649500" cy="2015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buNone/>
            </a:pPr>
            <a:r>
              <a:rPr lang="en-US" altLang="zh-CN" sz="2400" dirty="0">
                <a:solidFill>
                  <a:srgbClr val="FF0000"/>
                </a:solidFill>
              </a:rPr>
              <a:t>6</a:t>
            </a:r>
            <a:r>
              <a:rPr lang="zh-CN" altLang="en-US" sz="2400" dirty="0">
                <a:solidFill>
                  <a:srgbClr val="FF0000"/>
                </a:solidFill>
              </a:rPr>
              <a:t>、用于开发 </a:t>
            </a:r>
            <a:r>
              <a:rPr lang="en-US" altLang="zh-CN" sz="2400" dirty="0">
                <a:solidFill>
                  <a:srgbClr val="FF0000"/>
                </a:solidFill>
              </a:rPr>
              <a:t>USB </a:t>
            </a:r>
            <a:r>
              <a:rPr lang="zh-CN" altLang="en-US" sz="2400" dirty="0">
                <a:solidFill>
                  <a:srgbClr val="FF0000"/>
                </a:solidFill>
              </a:rPr>
              <a:t>主机控制器驱动程序的一组新的编程接口。</a:t>
            </a:r>
          </a:p>
          <a:p>
            <a:pPr>
              <a:buNone/>
            </a:pPr>
            <a:r>
              <a:rPr lang="zh-CN" altLang="en-US" sz="2400" dirty="0"/>
              <a:t>如果你的硬件不符合规范 </a:t>
            </a:r>
            <a:r>
              <a:rPr lang="en-US" altLang="zh-CN" sz="2400" dirty="0" err="1"/>
              <a:t>xHCI</a:t>
            </a:r>
            <a:r>
              <a:rPr lang="en-US" altLang="zh-CN" sz="2400" dirty="0"/>
              <a:t> </a:t>
            </a:r>
            <a:r>
              <a:rPr lang="zh-CN" altLang="en-US" sz="2400" dirty="0"/>
              <a:t>或正在写入虚拟主机控制器，则可以开发主机控制器，如通过 </a:t>
            </a:r>
            <a:r>
              <a:rPr lang="en-US" altLang="zh-CN" sz="2400" dirty="0"/>
              <a:t>TCP </a:t>
            </a:r>
            <a:r>
              <a:rPr lang="zh-CN" altLang="en-US" sz="2400" dirty="0"/>
              <a:t>连接将 </a:t>
            </a:r>
            <a:r>
              <a:rPr lang="en-US" altLang="zh-CN" sz="2400" dirty="0"/>
              <a:t>USB </a:t>
            </a:r>
            <a:r>
              <a:rPr lang="zh-CN" altLang="en-US" sz="2400" dirty="0"/>
              <a:t>流量路由到连接到设备的外围设备的控制器。</a:t>
            </a:r>
          </a:p>
        </p:txBody>
      </p:sp>
    </p:spTree>
    <p:extLst>
      <p:ext uri="{BB962C8B-B14F-4D97-AF65-F5344CB8AC3E}">
        <p14:creationId xmlns:p14="http://schemas.microsoft.com/office/powerpoint/2010/main" val="295932142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fill="hold"/>
                                        <p:tgtEl>
                                          <p:spTgt spid="15"/>
                                        </p:tgtEl>
                                        <p:attrNameLst>
                                          <p:attrName>ppt_x</p:attrName>
                                        </p:attrNameLst>
                                      </p:cBhvr>
                                      <p:tavLst>
                                        <p:tav tm="0">
                                          <p:val>
                                            <p:strVal val="#ppt_x"/>
                                          </p:val>
                                        </p:tav>
                                        <p:tav tm="100000">
                                          <p:val>
                                            <p:strVal val="#ppt_x"/>
                                          </p:val>
                                        </p:tav>
                                      </p:tavLst>
                                    </p:anim>
                                    <p:anim calcmode="lin" valueType="num">
                                      <p:cBhvr additive="base">
                                        <p:cTn id="2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p:bldP spid="15" grpId="0"/>
      <p:bldP spid="12"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38362" y="326598"/>
            <a:ext cx="6776938"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4.6.6 Windows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设备管理特性</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4</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graphicFrame>
        <p:nvGraphicFramePr>
          <p:cNvPr id="17" name="Object 3"/>
          <p:cNvGraphicFramePr>
            <a:graphicFrameLocks noChangeAspect="1"/>
          </p:cNvGraphicFramePr>
          <p:nvPr>
            <p:extLst>
              <p:ext uri="{D42A27DB-BD31-4B8C-83A1-F6EECF244321}">
                <p14:modId xmlns:p14="http://schemas.microsoft.com/office/powerpoint/2010/main" val="1002784105"/>
              </p:ext>
            </p:extLst>
          </p:nvPr>
        </p:nvGraphicFramePr>
        <p:xfrm>
          <a:off x="1449159" y="1114862"/>
          <a:ext cx="5365450" cy="4370713"/>
        </p:xfrm>
        <a:graphic>
          <a:graphicData uri="http://schemas.openxmlformats.org/presentationml/2006/ole">
            <mc:AlternateContent xmlns:mc="http://schemas.openxmlformats.org/markup-compatibility/2006">
              <mc:Choice xmlns:v="urn:schemas-microsoft-com:vml" Requires="v">
                <p:oleObj spid="_x0000_s22558" name="Visio" r:id="rId3" imgW="3286963" imgH="2674925" progId="Visio.Drawing.11">
                  <p:embed/>
                </p:oleObj>
              </mc:Choice>
              <mc:Fallback>
                <p:oleObj name="Visio" r:id="rId3" imgW="3286963" imgH="2674925"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9159" y="1114862"/>
                        <a:ext cx="5365450" cy="4370713"/>
                      </a:xfrm>
                      <a:prstGeom prst="rect">
                        <a:avLst/>
                      </a:prstGeom>
                      <a:noFill/>
                    </p:spPr>
                  </p:pic>
                </p:oleObj>
              </mc:Fallback>
            </mc:AlternateContent>
          </a:graphicData>
        </a:graphic>
      </p:graphicFrame>
      <p:sp>
        <p:nvSpPr>
          <p:cNvPr id="18" name="Rectangle 5"/>
          <p:cNvSpPr>
            <a:spLocks noChangeArrowheads="1"/>
          </p:cNvSpPr>
          <p:nvPr/>
        </p:nvSpPr>
        <p:spPr bwMode="auto">
          <a:xfrm>
            <a:off x="1494500" y="5590821"/>
            <a:ext cx="47148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zh-CN" altLang="en-US" sz="20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rPr>
              <a:t>图</a:t>
            </a:r>
            <a:r>
              <a:rPr kumimoji="1" lang="en-US" altLang="zh-CN" sz="20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rPr>
              <a:t>4.25 Windows </a:t>
            </a:r>
            <a:r>
              <a:rPr kumimoji="1" lang="zh-CN" altLang="en-US" sz="20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rPr>
              <a:t>设备系统结构图</a:t>
            </a:r>
          </a:p>
        </p:txBody>
      </p:sp>
      <p:sp>
        <p:nvSpPr>
          <p:cNvPr id="19" name="Text Box 8"/>
          <p:cNvSpPr txBox="1">
            <a:spLocks noChangeArrowheads="1"/>
          </p:cNvSpPr>
          <p:nvPr/>
        </p:nvSpPr>
        <p:spPr bwMode="auto">
          <a:xfrm>
            <a:off x="7107382" y="1096110"/>
            <a:ext cx="1880480" cy="37878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buSzPct val="100000"/>
              <a:buNone/>
            </a:pPr>
            <a:r>
              <a:rPr lang="zh-CN" altLang="en-US" sz="2400" dirty="0" smtClean="0">
                <a:solidFill>
                  <a:srgbClr val="FF0000"/>
                </a:solidFill>
              </a:rPr>
              <a:t>设备</a:t>
            </a:r>
            <a:r>
              <a:rPr lang="zh-CN" altLang="en-US" sz="2400" dirty="0">
                <a:solidFill>
                  <a:srgbClr val="FF0000"/>
                </a:solidFill>
              </a:rPr>
              <a:t>元数据系统、设备显示对象、设备与打印机、</a:t>
            </a:r>
            <a:r>
              <a:rPr lang="en-US" altLang="zh-CN" sz="2400" dirty="0">
                <a:solidFill>
                  <a:srgbClr val="FF0000"/>
                </a:solidFill>
              </a:rPr>
              <a:t>Windows</a:t>
            </a:r>
            <a:r>
              <a:rPr lang="zh-CN" altLang="en-US" sz="2400" dirty="0">
                <a:solidFill>
                  <a:srgbClr val="FF0000"/>
                </a:solidFill>
              </a:rPr>
              <a:t>功能模块</a:t>
            </a:r>
            <a:r>
              <a:rPr lang="zh-CN" altLang="en-US" sz="2400" dirty="0"/>
              <a:t>是</a:t>
            </a:r>
            <a:r>
              <a:rPr lang="en-US" altLang="zh-CN" sz="2400" dirty="0"/>
              <a:t>Windows 7</a:t>
            </a:r>
            <a:r>
              <a:rPr lang="zh-CN" altLang="en-US" sz="2400" dirty="0"/>
              <a:t>新增加的模块。</a:t>
            </a:r>
          </a:p>
        </p:txBody>
      </p:sp>
    </p:spTree>
    <p:extLst>
      <p:ext uri="{BB962C8B-B14F-4D97-AF65-F5344CB8AC3E}">
        <p14:creationId xmlns:p14="http://schemas.microsoft.com/office/powerpoint/2010/main" val="34647992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1000"/>
                                        <p:tgtEl>
                                          <p:spTgt spid="17"/>
                                        </p:tgtEl>
                                      </p:cBhvr>
                                    </p:animEffect>
                                    <p:anim calcmode="lin" valueType="num">
                                      <p:cBhvr>
                                        <p:cTn id="16" dur="1000" fill="hold"/>
                                        <p:tgtEl>
                                          <p:spTgt spid="17"/>
                                        </p:tgtEl>
                                        <p:attrNameLst>
                                          <p:attrName>ppt_x</p:attrName>
                                        </p:attrNameLst>
                                      </p:cBhvr>
                                      <p:tavLst>
                                        <p:tav tm="0">
                                          <p:val>
                                            <p:strVal val="#ppt_x"/>
                                          </p:val>
                                        </p:tav>
                                        <p:tav tm="100000">
                                          <p:val>
                                            <p:strVal val="#ppt_x"/>
                                          </p:val>
                                        </p:tav>
                                      </p:tavLst>
                                    </p:anim>
                                    <p:anim calcmode="lin" valueType="num">
                                      <p:cBhvr>
                                        <p:cTn id="17" dur="1000" fill="hold"/>
                                        <p:tgtEl>
                                          <p:spTgt spid="17"/>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1000"/>
                                        <p:tgtEl>
                                          <p:spTgt spid="18"/>
                                        </p:tgtEl>
                                      </p:cBhvr>
                                    </p:animEffect>
                                    <p:anim calcmode="lin" valueType="num">
                                      <p:cBhvr>
                                        <p:cTn id="21" dur="1000" fill="hold"/>
                                        <p:tgtEl>
                                          <p:spTgt spid="18"/>
                                        </p:tgtEl>
                                        <p:attrNameLst>
                                          <p:attrName>ppt_x</p:attrName>
                                        </p:attrNameLst>
                                      </p:cBhvr>
                                      <p:tavLst>
                                        <p:tav tm="0">
                                          <p:val>
                                            <p:strVal val="#ppt_x"/>
                                          </p:val>
                                        </p:tav>
                                        <p:tav tm="100000">
                                          <p:val>
                                            <p:strVal val="#ppt_x"/>
                                          </p:val>
                                        </p:tav>
                                      </p:tavLst>
                                    </p:anim>
                                    <p:anim calcmode="lin" valueType="num">
                                      <p:cBhvr>
                                        <p:cTn id="22"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ppt_x"/>
                                          </p:val>
                                        </p:tav>
                                        <p:tav tm="100000">
                                          <p:val>
                                            <p:strVal val="#ppt_x"/>
                                          </p:val>
                                        </p:tav>
                                      </p:tavLst>
                                    </p:anim>
                                    <p:anim calcmode="lin" valueType="num">
                                      <p:cBhvr additive="base">
                                        <p:cTn id="2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8" grpId="0"/>
      <p:bldP spid="19"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38362" y="326598"/>
            <a:ext cx="6776938"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4.6.6 Windows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设备管理特性</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4</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50620" y="1786375"/>
            <a:ext cx="615553" cy="4229100"/>
          </a:xfrm>
          <a:prstGeom prst="rect">
            <a:avLst/>
          </a:prstGeom>
          <a:noFill/>
        </p:spPr>
        <p:txBody>
          <a:bodyPr vert="eaVert" wrap="square" rtlCol="0">
            <a:spAutoFit/>
          </a:bodyPr>
          <a:lstStyle/>
          <a:p>
            <a:r>
              <a:rPr lang="zh-CN" altLang="en-US" sz="2800" b="1" dirty="0">
                <a:solidFill>
                  <a:srgbClr val="FF0000"/>
                </a:solidFill>
                <a:latin typeface="Tahoma" panose="020B0604030504040204" pitchFamily="34" charset="0"/>
                <a:ea typeface="宋体" panose="02010600030101010101" pitchFamily="2" charset="-122"/>
              </a:rPr>
              <a:t>设备元数据系统</a:t>
            </a:r>
          </a:p>
        </p:txBody>
      </p:sp>
      <p:sp>
        <p:nvSpPr>
          <p:cNvPr id="11" name="Text Box 8"/>
          <p:cNvSpPr txBox="1">
            <a:spLocks noChangeArrowheads="1"/>
          </p:cNvSpPr>
          <p:nvPr/>
        </p:nvSpPr>
        <p:spPr bwMode="auto">
          <a:xfrm>
            <a:off x="1338362" y="1096110"/>
            <a:ext cx="7649500" cy="1571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buSzPct val="100000"/>
              <a:buNone/>
            </a:pPr>
            <a:r>
              <a:rPr lang="zh-CN" altLang="en-US" sz="2400" dirty="0"/>
              <a:t>在</a:t>
            </a:r>
            <a:r>
              <a:rPr lang="en-US" altLang="zh-CN" sz="2400" dirty="0"/>
              <a:t>Windows </a:t>
            </a:r>
            <a:r>
              <a:rPr lang="zh-CN" altLang="en-US" sz="2400" dirty="0" smtClean="0"/>
              <a:t>中</a:t>
            </a:r>
            <a:r>
              <a:rPr lang="zh-CN" altLang="en-US" sz="2400" dirty="0"/>
              <a:t>，设备元数据系统 </a:t>
            </a:r>
            <a:r>
              <a:rPr lang="en-US" altLang="zh-CN" sz="2400" dirty="0"/>
              <a:t>(Device Metadata System) </a:t>
            </a:r>
            <a:r>
              <a:rPr lang="zh-CN" altLang="en-US" sz="2400" dirty="0"/>
              <a:t>为设备制造商定义和分发设备元数据包提供了一个端到端的流程，</a:t>
            </a:r>
            <a:r>
              <a:rPr lang="zh-CN" altLang="en-US" sz="2400" dirty="0">
                <a:solidFill>
                  <a:srgbClr val="FF0000"/>
                </a:solidFill>
              </a:rPr>
              <a:t>体现了“</a:t>
            </a:r>
            <a:r>
              <a:rPr lang="en-US" altLang="zh-CN" sz="2400" dirty="0">
                <a:solidFill>
                  <a:srgbClr val="FF0000"/>
                </a:solidFill>
              </a:rPr>
              <a:t>Devices and Printers”</a:t>
            </a:r>
            <a:r>
              <a:rPr lang="zh-CN" altLang="en-US" sz="2400" dirty="0">
                <a:solidFill>
                  <a:srgbClr val="FF0000"/>
                </a:solidFill>
              </a:rPr>
              <a:t>元数据包的资源流程</a:t>
            </a:r>
            <a:r>
              <a:rPr lang="zh-CN" altLang="en-US" sz="2400" dirty="0"/>
              <a:t>。</a:t>
            </a:r>
          </a:p>
        </p:txBody>
      </p:sp>
      <p:sp>
        <p:nvSpPr>
          <p:cNvPr id="12" name="Text Box 8"/>
          <p:cNvSpPr txBox="1">
            <a:spLocks noChangeArrowheads="1"/>
          </p:cNvSpPr>
          <p:nvPr/>
        </p:nvSpPr>
        <p:spPr bwMode="auto">
          <a:xfrm>
            <a:off x="1359382" y="3132614"/>
            <a:ext cx="7649500" cy="833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buSzPct val="100000"/>
              <a:buNone/>
            </a:pPr>
            <a:r>
              <a:rPr lang="zh-CN" altLang="en-US" sz="2400" dirty="0"/>
              <a:t> 设备元数据包包含表示设备属性及其功能的设备体验 </a:t>
            </a:r>
            <a:r>
              <a:rPr lang="en-US" altLang="zh-CN" sz="2400" dirty="0"/>
              <a:t>XML </a:t>
            </a:r>
            <a:r>
              <a:rPr lang="zh-CN" altLang="en-US" sz="2400" dirty="0"/>
              <a:t>文档，以及</a:t>
            </a:r>
            <a:r>
              <a:rPr lang="zh-CN" altLang="en-US" sz="2400" dirty="0">
                <a:solidFill>
                  <a:srgbClr val="FF0000"/>
                </a:solidFill>
              </a:rPr>
              <a:t>支持该设备的应用程序和服务</a:t>
            </a:r>
            <a:r>
              <a:rPr lang="zh-CN" altLang="en-US" sz="2400" dirty="0"/>
              <a:t>。</a:t>
            </a:r>
          </a:p>
        </p:txBody>
      </p:sp>
    </p:spTree>
    <p:extLst>
      <p:ext uri="{BB962C8B-B14F-4D97-AF65-F5344CB8AC3E}">
        <p14:creationId xmlns:p14="http://schemas.microsoft.com/office/powerpoint/2010/main" val="24386665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p:bldP spid="11" grpId="0"/>
      <p:bldP spid="12"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38362" y="326598"/>
            <a:ext cx="6776938"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4.6.6 Windows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设备管理新特性</a:t>
            </a: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4</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50620" y="1786375"/>
            <a:ext cx="615553" cy="4229100"/>
          </a:xfrm>
          <a:prstGeom prst="rect">
            <a:avLst/>
          </a:prstGeom>
          <a:noFill/>
        </p:spPr>
        <p:txBody>
          <a:bodyPr vert="eaVert" wrap="square" rtlCol="0">
            <a:spAutoFit/>
          </a:bodyPr>
          <a:lstStyle/>
          <a:p>
            <a:r>
              <a:rPr lang="en-US" altLang="zh-CN" sz="2800" b="1" dirty="0">
                <a:solidFill>
                  <a:srgbClr val="FF0000"/>
                </a:solidFill>
                <a:latin typeface="Tahoma" panose="020B0604030504040204" pitchFamily="34" charset="0"/>
                <a:ea typeface="宋体" panose="02010600030101010101" pitchFamily="2" charset="-122"/>
              </a:rPr>
              <a:t>Device Stage</a:t>
            </a:r>
          </a:p>
        </p:txBody>
      </p:sp>
      <p:sp>
        <p:nvSpPr>
          <p:cNvPr id="11" name="Text Box 8"/>
          <p:cNvSpPr txBox="1">
            <a:spLocks noChangeArrowheads="1"/>
          </p:cNvSpPr>
          <p:nvPr/>
        </p:nvSpPr>
        <p:spPr bwMode="auto">
          <a:xfrm>
            <a:off x="1338362" y="1096110"/>
            <a:ext cx="7649500" cy="1571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buSzPct val="100000"/>
              <a:buNone/>
            </a:pPr>
            <a:r>
              <a:rPr lang="en-US" altLang="zh-CN" sz="2400" dirty="0"/>
              <a:t>Device Stage</a:t>
            </a:r>
            <a:r>
              <a:rPr lang="zh-CN" altLang="en-US" sz="2400" dirty="0"/>
              <a:t>技术是</a:t>
            </a:r>
            <a:r>
              <a:rPr lang="en-US" altLang="zh-CN" sz="2400" dirty="0"/>
              <a:t>Windows </a:t>
            </a:r>
            <a:r>
              <a:rPr lang="en-US" altLang="zh-CN" sz="2400" dirty="0" smtClean="0"/>
              <a:t>7</a:t>
            </a:r>
            <a:r>
              <a:rPr lang="zh-CN" altLang="en-US" sz="2400" dirty="0" smtClean="0"/>
              <a:t>开始新</a:t>
            </a:r>
            <a:r>
              <a:rPr lang="zh-CN" altLang="en-US" sz="2400" dirty="0"/>
              <a:t>增加的一个设备解决方案，它为用户提供了一种与 </a:t>
            </a:r>
            <a:r>
              <a:rPr lang="en-US" altLang="zh-CN" sz="2400" dirty="0"/>
              <a:t>Windows </a:t>
            </a:r>
            <a:r>
              <a:rPr lang="zh-CN" altLang="en-US" sz="2400" dirty="0" smtClean="0"/>
              <a:t>中</a:t>
            </a:r>
            <a:r>
              <a:rPr lang="zh-CN" altLang="en-US" sz="2400" dirty="0"/>
              <a:t>的合格设备进行交互的新方法，可以将其看成是一个</a:t>
            </a:r>
            <a:r>
              <a:rPr lang="zh-CN" altLang="en-US" sz="2400" dirty="0">
                <a:solidFill>
                  <a:srgbClr val="FF0000"/>
                </a:solidFill>
              </a:rPr>
              <a:t>增强版的即插即用技术</a:t>
            </a:r>
            <a:r>
              <a:rPr lang="zh-CN" altLang="en-US" sz="2400" dirty="0"/>
              <a:t>。</a:t>
            </a:r>
          </a:p>
        </p:txBody>
      </p:sp>
      <p:sp>
        <p:nvSpPr>
          <p:cNvPr id="12" name="Text Box 8"/>
          <p:cNvSpPr txBox="1">
            <a:spLocks noChangeArrowheads="1"/>
          </p:cNvSpPr>
          <p:nvPr/>
        </p:nvSpPr>
        <p:spPr bwMode="auto">
          <a:xfrm>
            <a:off x="1359382" y="2878012"/>
            <a:ext cx="7649500" cy="1202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buSzPct val="100000"/>
              <a:buNone/>
            </a:pPr>
            <a:r>
              <a:rPr lang="zh-CN" altLang="en-US" sz="2400" dirty="0"/>
              <a:t>它包含一个直观的界面，用户可以很方便地查找和使用其设备的应用程序和服务。</a:t>
            </a:r>
            <a:r>
              <a:rPr lang="en-US" altLang="zh-CN" sz="2400" dirty="0">
                <a:solidFill>
                  <a:srgbClr val="FF0000"/>
                </a:solidFill>
              </a:rPr>
              <a:t>Device Stage </a:t>
            </a:r>
            <a:r>
              <a:rPr lang="zh-CN" altLang="en-US" sz="2400" dirty="0">
                <a:solidFill>
                  <a:srgbClr val="FF0000"/>
                </a:solidFill>
              </a:rPr>
              <a:t>也为特定的合格设备提供了一个多功能版的 </a:t>
            </a:r>
            <a:r>
              <a:rPr lang="en-US" altLang="zh-CN" sz="2400" dirty="0">
                <a:solidFill>
                  <a:srgbClr val="FF0000"/>
                </a:solidFill>
              </a:rPr>
              <a:t>AutoPlay</a:t>
            </a:r>
            <a:r>
              <a:rPr lang="zh-CN" altLang="en-US" sz="2400" dirty="0"/>
              <a:t>。</a:t>
            </a:r>
          </a:p>
        </p:txBody>
      </p:sp>
      <p:sp>
        <p:nvSpPr>
          <p:cNvPr id="13" name="Text Box 8"/>
          <p:cNvSpPr txBox="1">
            <a:spLocks noChangeArrowheads="1"/>
          </p:cNvSpPr>
          <p:nvPr/>
        </p:nvSpPr>
        <p:spPr bwMode="auto">
          <a:xfrm>
            <a:off x="1338362" y="4290582"/>
            <a:ext cx="7649500" cy="1571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buSzPct val="100000"/>
              <a:buNone/>
            </a:pPr>
            <a:r>
              <a:rPr lang="zh-CN" altLang="en-US" sz="2400" dirty="0"/>
              <a:t>对于便携设备，</a:t>
            </a:r>
            <a:r>
              <a:rPr lang="en-US" altLang="zh-CN" sz="2400" dirty="0"/>
              <a:t>Device Stage </a:t>
            </a:r>
            <a:r>
              <a:rPr lang="zh-CN" altLang="en-US" sz="2400" dirty="0"/>
              <a:t>通过新的设备服务支持行业标准的媒体传输协议 </a:t>
            </a:r>
            <a:r>
              <a:rPr lang="en-US" altLang="zh-CN" sz="2400" dirty="0"/>
              <a:t>(Media Transfer Protocol, MTP) 1.0</a:t>
            </a:r>
            <a:r>
              <a:rPr lang="zh-CN" altLang="en-US" sz="2400" dirty="0"/>
              <a:t>，这些新的设备</a:t>
            </a:r>
            <a:r>
              <a:rPr lang="zh-CN" altLang="en-US" sz="2400" dirty="0">
                <a:solidFill>
                  <a:srgbClr val="FF0000"/>
                </a:solidFill>
              </a:rPr>
              <a:t>服务在 </a:t>
            </a:r>
            <a:r>
              <a:rPr lang="en-US" altLang="zh-CN" sz="2400" dirty="0">
                <a:solidFill>
                  <a:srgbClr val="FF0000"/>
                </a:solidFill>
              </a:rPr>
              <a:t>Windows </a:t>
            </a:r>
            <a:r>
              <a:rPr lang="zh-CN" altLang="en-US" sz="2400" dirty="0" smtClean="0">
                <a:solidFill>
                  <a:srgbClr val="FF0000"/>
                </a:solidFill>
              </a:rPr>
              <a:t>中</a:t>
            </a:r>
            <a:r>
              <a:rPr lang="zh-CN" altLang="en-US" sz="2400" dirty="0">
                <a:solidFill>
                  <a:srgbClr val="FF0000"/>
                </a:solidFill>
              </a:rPr>
              <a:t>启用一组新功能</a:t>
            </a:r>
            <a:r>
              <a:rPr lang="zh-CN" altLang="en-US" sz="2400" dirty="0"/>
              <a:t>。</a:t>
            </a:r>
          </a:p>
        </p:txBody>
      </p:sp>
    </p:spTree>
    <p:extLst>
      <p:ext uri="{BB962C8B-B14F-4D97-AF65-F5344CB8AC3E}">
        <p14:creationId xmlns:p14="http://schemas.microsoft.com/office/powerpoint/2010/main" val="18349676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ppt_x"/>
                                          </p:val>
                                        </p:tav>
                                        <p:tav tm="100000">
                                          <p:val>
                                            <p:strVal val="#ppt_x"/>
                                          </p:val>
                                        </p:tav>
                                      </p:tavLst>
                                    </p:anim>
                                    <p:anim calcmode="lin" valueType="num">
                                      <p:cBhvr additive="base">
                                        <p:cTn id="3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p:bldP spid="11" grpId="0"/>
      <p:bldP spid="12" grpId="0"/>
      <p:bldP spid="13"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38362" y="326598"/>
            <a:ext cx="6776938"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4.6.6 Windows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设备管理</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新特性</a:t>
            </a: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4</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50620" y="1786375"/>
            <a:ext cx="615553" cy="4229100"/>
          </a:xfrm>
          <a:prstGeom prst="rect">
            <a:avLst/>
          </a:prstGeom>
          <a:noFill/>
        </p:spPr>
        <p:txBody>
          <a:bodyPr vert="eaVert" wrap="square" rtlCol="0">
            <a:spAutoFit/>
          </a:bodyPr>
          <a:lstStyle/>
          <a:p>
            <a:r>
              <a:rPr lang="zh-CN" altLang="en-US" sz="2800" b="1" dirty="0">
                <a:solidFill>
                  <a:srgbClr val="FF0000"/>
                </a:solidFill>
                <a:latin typeface="Tahoma" panose="020B0604030504040204" pitchFamily="34" charset="0"/>
                <a:ea typeface="宋体" panose="02010600030101010101" pitchFamily="2" charset="-122"/>
              </a:rPr>
              <a:t>设备容器</a:t>
            </a:r>
          </a:p>
        </p:txBody>
      </p:sp>
      <p:sp>
        <p:nvSpPr>
          <p:cNvPr id="11" name="Text Box 8"/>
          <p:cNvSpPr txBox="1">
            <a:spLocks noChangeArrowheads="1"/>
          </p:cNvSpPr>
          <p:nvPr/>
        </p:nvSpPr>
        <p:spPr bwMode="auto">
          <a:xfrm>
            <a:off x="1338362" y="1096110"/>
            <a:ext cx="7649500" cy="1941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buSzPct val="100000"/>
              <a:buNone/>
            </a:pPr>
            <a:r>
              <a:rPr lang="zh-CN" altLang="en-US" sz="2400" dirty="0"/>
              <a:t>“设备容器”是</a:t>
            </a:r>
            <a:r>
              <a:rPr lang="en-US" altLang="zh-CN" sz="2400" dirty="0"/>
              <a:t>Windows </a:t>
            </a:r>
            <a:r>
              <a:rPr lang="en-US" altLang="zh-CN" sz="2400" dirty="0" smtClean="0"/>
              <a:t>7</a:t>
            </a:r>
            <a:r>
              <a:rPr lang="zh-CN" altLang="en-US" sz="2400" dirty="0" smtClean="0"/>
              <a:t>开始提出</a:t>
            </a:r>
            <a:r>
              <a:rPr lang="zh-CN" altLang="en-US" sz="2400" dirty="0"/>
              <a:t>的一个概念，能有效、便捷地识别多功能设备。 可以将一个或多个设备功能分组到相应设备容器中，</a:t>
            </a:r>
            <a:r>
              <a:rPr lang="zh-CN" altLang="en-US" sz="2400" dirty="0">
                <a:solidFill>
                  <a:srgbClr val="FF0000"/>
                </a:solidFill>
              </a:rPr>
              <a:t>相当于把每个功能当作标签放入标签盒</a:t>
            </a:r>
            <a:r>
              <a:rPr lang="zh-CN" altLang="en-US" sz="2400" dirty="0"/>
              <a:t>，这样更接近用户对物理设备及其功能的理解。</a:t>
            </a:r>
          </a:p>
        </p:txBody>
      </p:sp>
      <p:sp>
        <p:nvSpPr>
          <p:cNvPr id="12" name="Text Box 8"/>
          <p:cNvSpPr txBox="1">
            <a:spLocks noChangeArrowheads="1"/>
          </p:cNvSpPr>
          <p:nvPr/>
        </p:nvSpPr>
        <p:spPr bwMode="auto">
          <a:xfrm>
            <a:off x="1338362" y="3719676"/>
            <a:ext cx="7649500" cy="833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buSzPct val="100000"/>
              <a:buNone/>
            </a:pPr>
            <a:r>
              <a:rPr lang="zh-CN" altLang="en-US" sz="2400" dirty="0" smtClean="0"/>
              <a:t>“设备容器”</a:t>
            </a:r>
            <a:r>
              <a:rPr lang="zh-CN" altLang="en-US" sz="2400" dirty="0"/>
              <a:t>功能是借由新的随插即用特征“</a:t>
            </a:r>
            <a:r>
              <a:rPr lang="en-US" altLang="zh-CN" sz="2400" dirty="0" err="1"/>
              <a:t>ContainerID</a:t>
            </a:r>
            <a:r>
              <a:rPr lang="en-US" altLang="zh-CN" sz="2400" dirty="0"/>
              <a:t>”</a:t>
            </a:r>
            <a:r>
              <a:rPr lang="zh-CN" altLang="en-US" sz="2400" dirty="0"/>
              <a:t>来达成，它</a:t>
            </a:r>
            <a:r>
              <a:rPr lang="zh-CN" altLang="en-US" sz="2400" dirty="0">
                <a:solidFill>
                  <a:srgbClr val="FF0000"/>
                </a:solidFill>
              </a:rPr>
              <a:t>是一个全局唯一识别码</a:t>
            </a:r>
            <a:r>
              <a:rPr lang="zh-CN" altLang="en-US" sz="2400" dirty="0"/>
              <a:t>。</a:t>
            </a:r>
          </a:p>
        </p:txBody>
      </p:sp>
    </p:spTree>
    <p:extLst>
      <p:ext uri="{BB962C8B-B14F-4D97-AF65-F5344CB8AC3E}">
        <p14:creationId xmlns:p14="http://schemas.microsoft.com/office/powerpoint/2010/main" val="11763832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p:bldP spid="11" grpId="0"/>
      <p:bldP spid="12"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38362" y="326598"/>
            <a:ext cx="6776938"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4.6.6 Windows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设备管理新特性</a:t>
            </a: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4</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50620" y="1786375"/>
            <a:ext cx="615553" cy="4229100"/>
          </a:xfrm>
          <a:prstGeom prst="rect">
            <a:avLst/>
          </a:prstGeom>
          <a:noFill/>
        </p:spPr>
        <p:txBody>
          <a:bodyPr vert="eaVert" wrap="square" rtlCol="0">
            <a:spAutoFit/>
          </a:bodyPr>
          <a:lstStyle/>
          <a:p>
            <a:r>
              <a:rPr lang="zh-CN" altLang="en-US" sz="2800" b="1" dirty="0">
                <a:solidFill>
                  <a:srgbClr val="FF0000"/>
                </a:solidFill>
                <a:latin typeface="Tahoma" panose="020B0604030504040204" pitchFamily="34" charset="0"/>
                <a:ea typeface="宋体" panose="02010600030101010101" pitchFamily="2" charset="-122"/>
              </a:rPr>
              <a:t>设备容器</a:t>
            </a:r>
          </a:p>
        </p:txBody>
      </p:sp>
      <p:sp>
        <p:nvSpPr>
          <p:cNvPr id="11" name="Text Box 8"/>
          <p:cNvSpPr txBox="1">
            <a:spLocks noChangeArrowheads="1"/>
          </p:cNvSpPr>
          <p:nvPr/>
        </p:nvSpPr>
        <p:spPr bwMode="auto">
          <a:xfrm>
            <a:off x="1338362" y="1096110"/>
            <a:ext cx="7649500" cy="833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buSzPct val="100000"/>
              <a:buNone/>
            </a:pPr>
            <a:r>
              <a:rPr lang="zh-CN" altLang="en-US" sz="2400" dirty="0"/>
              <a:t>通过“设备容器”这一功能，使得</a:t>
            </a:r>
            <a:r>
              <a:rPr lang="en-US" altLang="zh-CN" sz="2400" dirty="0"/>
              <a:t>Windows </a:t>
            </a:r>
            <a:r>
              <a:rPr lang="zh-CN" altLang="en-US" sz="2400" dirty="0" smtClean="0"/>
              <a:t>在</a:t>
            </a:r>
            <a:r>
              <a:rPr lang="zh-CN" altLang="en-US" sz="2400" dirty="0"/>
              <a:t>设备管理方面具有以下优势：</a:t>
            </a:r>
          </a:p>
        </p:txBody>
      </p:sp>
      <p:sp>
        <p:nvSpPr>
          <p:cNvPr id="12" name="Text Box 8"/>
          <p:cNvSpPr txBox="1">
            <a:spLocks noChangeArrowheads="1"/>
          </p:cNvSpPr>
          <p:nvPr/>
        </p:nvSpPr>
        <p:spPr bwMode="auto">
          <a:xfrm>
            <a:off x="1338362" y="2237135"/>
            <a:ext cx="7649500" cy="3492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buSzPct val="100000"/>
              <a:buNone/>
            </a:pPr>
            <a:r>
              <a:rPr lang="en-US" altLang="zh-CN" sz="2400" dirty="0" smtClean="0"/>
              <a:t>(1)</a:t>
            </a:r>
            <a:r>
              <a:rPr lang="zh-CN" altLang="en-US" sz="2400" dirty="0" smtClean="0"/>
              <a:t>将</a:t>
            </a:r>
            <a:r>
              <a:rPr lang="zh-CN" altLang="en-US" sz="2400" dirty="0"/>
              <a:t>设备功能按组</a:t>
            </a:r>
            <a:r>
              <a:rPr lang="zh-CN" altLang="en-US" sz="2400" dirty="0">
                <a:solidFill>
                  <a:srgbClr val="FF0000"/>
                </a:solidFill>
              </a:rPr>
              <a:t>归类到一个代表物理设备的容器 </a:t>
            </a:r>
          </a:p>
          <a:p>
            <a:pPr>
              <a:buSzPct val="100000"/>
              <a:buNone/>
            </a:pPr>
            <a:endParaRPr lang="zh-CN" altLang="en-US" sz="2400" dirty="0"/>
          </a:p>
          <a:p>
            <a:pPr>
              <a:buSzPct val="100000"/>
              <a:buNone/>
            </a:pPr>
            <a:r>
              <a:rPr lang="en-US" altLang="zh-CN" sz="2400" dirty="0"/>
              <a:t>(2) </a:t>
            </a:r>
            <a:r>
              <a:rPr lang="zh-CN" altLang="en-US" sz="2400" dirty="0">
                <a:solidFill>
                  <a:srgbClr val="FF0000"/>
                </a:solidFill>
              </a:rPr>
              <a:t>允许</a:t>
            </a:r>
            <a:r>
              <a:rPr lang="en-US" altLang="zh-CN" sz="2400" dirty="0">
                <a:solidFill>
                  <a:srgbClr val="FF0000"/>
                </a:solidFill>
              </a:rPr>
              <a:t>Windows</a:t>
            </a:r>
            <a:r>
              <a:rPr lang="zh-CN" altLang="en-US" sz="2400" dirty="0">
                <a:solidFill>
                  <a:srgbClr val="FF0000"/>
                </a:solidFill>
              </a:rPr>
              <a:t>决定各功能间如何关联 </a:t>
            </a:r>
          </a:p>
          <a:p>
            <a:pPr>
              <a:buSzPct val="100000"/>
              <a:buNone/>
            </a:pPr>
            <a:endParaRPr lang="zh-CN" altLang="en-US" sz="2400" dirty="0"/>
          </a:p>
          <a:p>
            <a:pPr>
              <a:buSzPct val="100000"/>
              <a:buNone/>
            </a:pPr>
            <a:r>
              <a:rPr lang="en-US" altLang="zh-CN" sz="2400" dirty="0"/>
              <a:t>(3) </a:t>
            </a:r>
            <a:r>
              <a:rPr lang="zh-CN" altLang="en-US" sz="2400" dirty="0"/>
              <a:t>关联的功能可被</a:t>
            </a:r>
            <a:r>
              <a:rPr lang="zh-CN" altLang="en-US" sz="2400" dirty="0">
                <a:solidFill>
                  <a:srgbClr val="FF0000"/>
                </a:solidFill>
              </a:rPr>
              <a:t>呈现为一个设备 </a:t>
            </a:r>
          </a:p>
          <a:p>
            <a:pPr>
              <a:buSzPct val="100000"/>
              <a:buNone/>
            </a:pPr>
            <a:endParaRPr lang="zh-CN" altLang="en-US" sz="2400" dirty="0"/>
          </a:p>
          <a:p>
            <a:pPr>
              <a:buSzPct val="100000"/>
              <a:buNone/>
            </a:pPr>
            <a:r>
              <a:rPr lang="en-US" altLang="zh-CN" sz="2400" dirty="0"/>
              <a:t>(4) </a:t>
            </a:r>
            <a:r>
              <a:rPr lang="zh-CN" altLang="en-US" sz="2400" dirty="0"/>
              <a:t>在以更自然的方式呈现设备的同时，</a:t>
            </a:r>
            <a:r>
              <a:rPr lang="zh-CN" altLang="en-US" sz="2400" dirty="0">
                <a:solidFill>
                  <a:srgbClr val="FF0000"/>
                </a:solidFill>
              </a:rPr>
              <a:t>保持了现有的设备节点模式</a:t>
            </a:r>
          </a:p>
        </p:txBody>
      </p:sp>
    </p:spTree>
    <p:extLst>
      <p:ext uri="{BB962C8B-B14F-4D97-AF65-F5344CB8AC3E}">
        <p14:creationId xmlns:p14="http://schemas.microsoft.com/office/powerpoint/2010/main" val="11556752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p:bldP spid="11" grpId="0"/>
      <p:bldP spid="12"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38362" y="326598"/>
            <a:ext cx="6776938"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4.7 Linux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操作系统中的</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I/O</a:t>
            </a:r>
            <a:r>
              <a:rPr lang="zh-CN" altLang="en-US" sz="2400" b="1" smtClean="0">
                <a:solidFill>
                  <a:schemeClr val="tx1">
                    <a:lumMod val="75000"/>
                    <a:lumOff val="25000"/>
                  </a:schemeClr>
                </a:solidFill>
                <a:latin typeface="微软雅黑" panose="020B0503020204020204" pitchFamily="34" charset="-122"/>
                <a:ea typeface="微软雅黑" panose="020B0503020204020204" pitchFamily="34" charset="-122"/>
              </a:rPr>
              <a:t>设备管理</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4</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1" name="Text Box 8"/>
          <p:cNvSpPr txBox="1">
            <a:spLocks noChangeArrowheads="1"/>
          </p:cNvSpPr>
          <p:nvPr/>
        </p:nvSpPr>
        <p:spPr bwMode="auto">
          <a:xfrm>
            <a:off x="1214528" y="1531817"/>
            <a:ext cx="7649500" cy="3935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buSzPct val="100000"/>
              <a:buNone/>
            </a:pPr>
            <a:r>
              <a:rPr lang="en-US" altLang="zh-CN" sz="2400" dirty="0"/>
              <a:t>Linux </a:t>
            </a:r>
            <a:r>
              <a:rPr lang="zh-CN" altLang="en-US" sz="2400" dirty="0"/>
              <a:t>系统沿用了</a:t>
            </a:r>
            <a:r>
              <a:rPr lang="en-US" altLang="zh-CN" sz="2400" dirty="0"/>
              <a:t>UNIX</a:t>
            </a:r>
            <a:r>
              <a:rPr lang="zh-CN" altLang="en-US" sz="2400" dirty="0"/>
              <a:t>的设备管理做法，</a:t>
            </a:r>
            <a:r>
              <a:rPr lang="zh-CN" altLang="en-US" sz="2400" dirty="0">
                <a:solidFill>
                  <a:srgbClr val="FF0000"/>
                </a:solidFill>
              </a:rPr>
              <a:t>“把系统中的一切设备都当做文件”</a:t>
            </a:r>
            <a:r>
              <a:rPr lang="zh-CN" altLang="en-US" sz="2400" dirty="0"/>
              <a:t>，用户可以像处理常规文件一样来操作设备</a:t>
            </a:r>
            <a:r>
              <a:rPr lang="zh-CN" altLang="en-US" sz="2400" dirty="0" smtClean="0"/>
              <a:t>。</a:t>
            </a:r>
            <a:endParaRPr lang="en-US" altLang="zh-CN" sz="2400" dirty="0" smtClean="0"/>
          </a:p>
          <a:p>
            <a:pPr>
              <a:buSzPct val="100000"/>
              <a:buNone/>
            </a:pPr>
            <a:r>
              <a:rPr lang="zh-CN" altLang="en-US" sz="2400" dirty="0" smtClean="0">
                <a:solidFill>
                  <a:srgbClr val="FF0000"/>
                </a:solidFill>
              </a:rPr>
              <a:t>每个</a:t>
            </a:r>
            <a:r>
              <a:rPr lang="zh-CN" altLang="en-US" sz="2400" dirty="0">
                <a:solidFill>
                  <a:srgbClr val="FF0000"/>
                </a:solidFill>
              </a:rPr>
              <a:t>设备，在 </a:t>
            </a:r>
            <a:r>
              <a:rPr lang="en-US" altLang="zh-CN" sz="2400" dirty="0">
                <a:solidFill>
                  <a:srgbClr val="FF0000"/>
                </a:solidFill>
              </a:rPr>
              <a:t>/dev </a:t>
            </a:r>
            <a:r>
              <a:rPr lang="zh-CN" altLang="en-US" sz="2400" dirty="0">
                <a:solidFill>
                  <a:srgbClr val="FF0000"/>
                </a:solidFill>
              </a:rPr>
              <a:t>目录中都有对一个设备文件（</a:t>
            </a:r>
            <a:r>
              <a:rPr lang="en-US" altLang="zh-CN" sz="2400" dirty="0">
                <a:solidFill>
                  <a:srgbClr val="FF0000"/>
                </a:solidFill>
              </a:rPr>
              <a:t>device file</a:t>
            </a:r>
            <a:r>
              <a:rPr lang="zh-CN" altLang="en-US" sz="2400" dirty="0">
                <a:solidFill>
                  <a:srgbClr val="FF0000"/>
                </a:solidFill>
              </a:rPr>
              <a:t>），</a:t>
            </a:r>
            <a:r>
              <a:rPr lang="zh-CN" altLang="en-US" sz="2400" dirty="0"/>
              <a:t>比如 </a:t>
            </a:r>
            <a:r>
              <a:rPr lang="en-US" altLang="zh-CN" sz="2400" dirty="0"/>
              <a:t>/dev/</a:t>
            </a:r>
            <a:r>
              <a:rPr lang="en-US" altLang="zh-CN" sz="2400" dirty="0" err="1"/>
              <a:t>sda</a:t>
            </a:r>
            <a:r>
              <a:rPr lang="en-US" altLang="zh-CN" sz="2400" dirty="0"/>
              <a:t> </a:t>
            </a:r>
            <a:r>
              <a:rPr lang="zh-CN" altLang="en-US" sz="2400" dirty="0"/>
              <a:t>表示第一个 </a:t>
            </a:r>
            <a:r>
              <a:rPr lang="en-US" altLang="zh-CN" sz="2400" dirty="0"/>
              <a:t>SCSI/IDE </a:t>
            </a:r>
            <a:r>
              <a:rPr lang="zh-CN" altLang="en-US" sz="2400" dirty="0"/>
              <a:t>盘，</a:t>
            </a:r>
            <a:r>
              <a:rPr lang="en-US" altLang="zh-CN" sz="2400" dirty="0"/>
              <a:t>/dev/</a:t>
            </a:r>
            <a:r>
              <a:rPr lang="en-US" altLang="zh-CN" sz="2400" dirty="0" err="1"/>
              <a:t>vda</a:t>
            </a:r>
            <a:r>
              <a:rPr lang="en-US" altLang="zh-CN" sz="2400" dirty="0"/>
              <a:t> </a:t>
            </a:r>
            <a:r>
              <a:rPr lang="zh-CN" altLang="en-US" sz="2400" dirty="0"/>
              <a:t>表示第一个 </a:t>
            </a:r>
            <a:r>
              <a:rPr lang="en-US" altLang="zh-CN" sz="2400" dirty="0" err="1"/>
              <a:t>virtio</a:t>
            </a:r>
            <a:r>
              <a:rPr lang="en-US" altLang="zh-CN" sz="2400" dirty="0"/>
              <a:t> </a:t>
            </a:r>
            <a:r>
              <a:rPr lang="zh-CN" altLang="en-US" sz="2400" dirty="0"/>
              <a:t>磁盘</a:t>
            </a:r>
            <a:r>
              <a:rPr lang="zh-CN" altLang="en-US" sz="2400" dirty="0" smtClean="0"/>
              <a:t>。</a:t>
            </a:r>
            <a:endParaRPr lang="en-US" altLang="zh-CN" sz="2400" dirty="0" smtClean="0"/>
          </a:p>
          <a:p>
            <a:pPr>
              <a:buSzPct val="100000"/>
              <a:buNone/>
            </a:pPr>
            <a:r>
              <a:rPr lang="en-US" altLang="zh-CN" sz="2400" dirty="0" smtClean="0"/>
              <a:t>Linux</a:t>
            </a:r>
            <a:r>
              <a:rPr lang="zh-CN" altLang="en-US" sz="2400" dirty="0"/>
              <a:t>内核将不同功能的外部设备，例如</a:t>
            </a:r>
            <a:r>
              <a:rPr lang="en-US" altLang="zh-CN" sz="2400" dirty="0"/>
              <a:t>Disk</a:t>
            </a:r>
            <a:r>
              <a:rPr lang="zh-CN" altLang="en-US" sz="2400" dirty="0"/>
              <a:t>设备（硬盘、磁盘、</a:t>
            </a:r>
            <a:r>
              <a:rPr lang="en-US" altLang="zh-CN" sz="2400" dirty="0"/>
              <a:t>NAND Flash</a:t>
            </a:r>
            <a:r>
              <a:rPr lang="zh-CN" altLang="en-US" sz="2400" dirty="0"/>
              <a:t>、</a:t>
            </a:r>
            <a:r>
              <a:rPr lang="en-US" altLang="zh-CN" sz="2400" dirty="0"/>
              <a:t>Nor Flash</a:t>
            </a:r>
            <a:r>
              <a:rPr lang="zh-CN" altLang="en-US" sz="2400" dirty="0"/>
              <a:t>等）、输入输出设备、显示设备等等，抽象为可以</a:t>
            </a:r>
            <a:r>
              <a:rPr lang="zh-CN" altLang="en-US" sz="2400" dirty="0">
                <a:solidFill>
                  <a:srgbClr val="FF0000"/>
                </a:solidFill>
              </a:rPr>
              <a:t>通过统一的文件操作接口（</a:t>
            </a:r>
            <a:r>
              <a:rPr lang="en-US" altLang="zh-CN" sz="2400" dirty="0">
                <a:solidFill>
                  <a:srgbClr val="FF0000"/>
                </a:solidFill>
              </a:rPr>
              <a:t>open</a:t>
            </a:r>
            <a:r>
              <a:rPr lang="zh-CN" altLang="en-US" sz="2400" dirty="0">
                <a:solidFill>
                  <a:srgbClr val="FF0000"/>
                </a:solidFill>
              </a:rPr>
              <a:t>、</a:t>
            </a:r>
            <a:r>
              <a:rPr lang="en-US" altLang="zh-CN" sz="2400" dirty="0">
                <a:solidFill>
                  <a:srgbClr val="FF0000"/>
                </a:solidFill>
              </a:rPr>
              <a:t>close</a:t>
            </a:r>
            <a:r>
              <a:rPr lang="zh-CN" altLang="en-US" sz="2400" dirty="0">
                <a:solidFill>
                  <a:srgbClr val="FF0000"/>
                </a:solidFill>
              </a:rPr>
              <a:t>、</a:t>
            </a:r>
            <a:r>
              <a:rPr lang="en-US" altLang="zh-CN" sz="2400" dirty="0">
                <a:solidFill>
                  <a:srgbClr val="FF0000"/>
                </a:solidFill>
              </a:rPr>
              <a:t>read</a:t>
            </a:r>
            <a:r>
              <a:rPr lang="zh-CN" altLang="en-US" sz="2400" dirty="0">
                <a:solidFill>
                  <a:srgbClr val="FF0000"/>
                </a:solidFill>
              </a:rPr>
              <a:t>、</a:t>
            </a:r>
            <a:r>
              <a:rPr lang="en-US" altLang="zh-CN" sz="2400" dirty="0">
                <a:solidFill>
                  <a:srgbClr val="FF0000"/>
                </a:solidFill>
              </a:rPr>
              <a:t>write</a:t>
            </a:r>
            <a:r>
              <a:rPr lang="zh-CN" altLang="en-US" sz="2400" dirty="0">
                <a:solidFill>
                  <a:srgbClr val="FF0000"/>
                </a:solidFill>
              </a:rPr>
              <a:t>等）来访问</a:t>
            </a:r>
            <a:r>
              <a:rPr lang="zh-CN" altLang="en-US" sz="2400" dirty="0"/>
              <a:t>。</a:t>
            </a:r>
          </a:p>
        </p:txBody>
      </p:sp>
    </p:spTree>
    <p:extLst>
      <p:ext uri="{BB962C8B-B14F-4D97-AF65-F5344CB8AC3E}">
        <p14:creationId xmlns:p14="http://schemas.microsoft.com/office/powerpoint/2010/main" val="27840242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38362" y="326598"/>
            <a:ext cx="6776938"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4.7.1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虚拟</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文件系统 </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VFS</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4</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2" name="Text Box 8"/>
          <p:cNvSpPr txBox="1">
            <a:spLocks noChangeArrowheads="1"/>
          </p:cNvSpPr>
          <p:nvPr/>
        </p:nvSpPr>
        <p:spPr bwMode="auto">
          <a:xfrm>
            <a:off x="782448" y="3943964"/>
            <a:ext cx="7888765" cy="2458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buSzPct val="100000"/>
              <a:buNone/>
            </a:pPr>
            <a:r>
              <a:rPr lang="en-US" altLang="zh-CN" sz="2400" dirty="0">
                <a:solidFill>
                  <a:srgbClr val="FF0000"/>
                </a:solidFill>
              </a:rPr>
              <a:t>VFS</a:t>
            </a:r>
            <a:r>
              <a:rPr lang="zh-CN" altLang="en-US" sz="2400" dirty="0">
                <a:solidFill>
                  <a:srgbClr val="FF0000"/>
                </a:solidFill>
              </a:rPr>
              <a:t>（</a:t>
            </a:r>
            <a:r>
              <a:rPr lang="en-US" altLang="zh-CN" sz="2400" dirty="0">
                <a:solidFill>
                  <a:srgbClr val="FF0000"/>
                </a:solidFill>
              </a:rPr>
              <a:t>Virtual File System</a:t>
            </a:r>
            <a:r>
              <a:rPr lang="zh-CN" altLang="en-US" sz="2400" dirty="0">
                <a:solidFill>
                  <a:srgbClr val="FF0000"/>
                </a:solidFill>
              </a:rPr>
              <a:t>），虚拟文件系统，只存在于内存中，它在系统启动时被创建，系统关闭时注销</a:t>
            </a:r>
            <a:r>
              <a:rPr lang="zh-CN" altLang="en-US" sz="2400" dirty="0" smtClean="0">
                <a:solidFill>
                  <a:srgbClr val="FF0000"/>
                </a:solidFill>
              </a:rPr>
              <a:t>。</a:t>
            </a:r>
            <a:endParaRPr lang="en-US" altLang="zh-CN" sz="2400" dirty="0" smtClean="0">
              <a:solidFill>
                <a:srgbClr val="FF0000"/>
              </a:solidFill>
            </a:endParaRPr>
          </a:p>
          <a:p>
            <a:pPr>
              <a:buSzPct val="100000"/>
              <a:buNone/>
            </a:pPr>
            <a:r>
              <a:rPr lang="en-US" altLang="zh-CN" sz="2400" dirty="0" smtClean="0"/>
              <a:t>VFS</a:t>
            </a:r>
            <a:r>
              <a:rPr lang="zh-CN" altLang="en-US" sz="2400" dirty="0"/>
              <a:t>的作用就是屏蔽各类文件系统和设备的差异，给用户、应用程序、甚至</a:t>
            </a:r>
            <a:r>
              <a:rPr lang="en-US" altLang="zh-CN" sz="2400" dirty="0"/>
              <a:t>Linux</a:t>
            </a:r>
            <a:r>
              <a:rPr lang="zh-CN" altLang="en-US" sz="2400" dirty="0"/>
              <a:t>其他管理模块提供统一的接口集合</a:t>
            </a:r>
            <a:r>
              <a:rPr lang="zh-CN" altLang="en-US" sz="2400" dirty="0" smtClean="0"/>
              <a:t>。</a:t>
            </a:r>
            <a:endParaRPr lang="en-US" altLang="zh-CN" sz="2400" dirty="0" smtClean="0"/>
          </a:p>
          <a:p>
            <a:pPr>
              <a:buSzPct val="100000"/>
              <a:buNone/>
            </a:pPr>
            <a:r>
              <a:rPr lang="en-US" altLang="zh-CN" sz="2400" dirty="0">
                <a:solidFill>
                  <a:srgbClr val="FF0000"/>
                </a:solidFill>
              </a:rPr>
              <a:t>VFS</a:t>
            </a:r>
            <a:r>
              <a:rPr lang="zh-CN" altLang="en-US" sz="2400" dirty="0">
                <a:solidFill>
                  <a:srgbClr val="FF0000"/>
                </a:solidFill>
              </a:rPr>
              <a:t>及其下层实际文件系统和设备的逻辑关系如图</a:t>
            </a:r>
            <a:r>
              <a:rPr lang="en-US" altLang="zh-CN" sz="2400" dirty="0">
                <a:solidFill>
                  <a:srgbClr val="FF0000"/>
                </a:solidFill>
              </a:rPr>
              <a:t>4.28</a:t>
            </a:r>
            <a:r>
              <a:rPr lang="zh-CN" altLang="en-US" sz="2400" dirty="0">
                <a:solidFill>
                  <a:srgbClr val="FF0000"/>
                </a:solidFill>
              </a:rPr>
              <a:t>所示，可以看到用户层只能与</a:t>
            </a:r>
            <a:r>
              <a:rPr lang="en-US" altLang="zh-CN" sz="2400" dirty="0">
                <a:solidFill>
                  <a:srgbClr val="FF0000"/>
                </a:solidFill>
              </a:rPr>
              <a:t>VFS</a:t>
            </a:r>
            <a:r>
              <a:rPr lang="zh-CN" altLang="en-US" sz="2400" dirty="0">
                <a:solidFill>
                  <a:srgbClr val="FF0000"/>
                </a:solidFill>
              </a:rPr>
              <a:t>打交道</a:t>
            </a:r>
          </a:p>
        </p:txBody>
      </p:sp>
      <p:sp>
        <p:nvSpPr>
          <p:cNvPr id="2" name="Rectangle 2"/>
          <p:cNvSpPr>
            <a:spLocks noChangeArrowheads="1"/>
          </p:cNvSpPr>
          <p:nvPr/>
        </p:nvSpPr>
        <p:spPr bwMode="auto">
          <a:xfrm>
            <a:off x="2360814" y="88705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4577" name="图片 7" descr="J}9DB@C{0%I9J[E[@@6DA5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1280" y="1065262"/>
            <a:ext cx="3989891" cy="239866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1475454" y="3626972"/>
            <a:ext cx="521995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图</a:t>
            </a:r>
            <a:r>
              <a:rPr kumimoji="0" lang="en-US" altLang="zh-CN" sz="20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4.28 VFS</a:t>
            </a:r>
            <a:r>
              <a:rPr kumimoji="0" lang="zh-CN" altLang="en-US" sz="20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实际文件系统和设备的逻辑关系</a:t>
            </a:r>
            <a:endParaRPr kumimoji="0" lang="zh-CN" alt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025002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38362" y="326598"/>
            <a:ext cx="6776938"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4.7.1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虚拟</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文件系统 </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VFS</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4</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2360814" y="88705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5603" name="图片 6" descr="C:\Users\Administrator\AppData\Roaming\Tencent\Users\1377716415\QQ\WinTemp\RichOle\33[1$0A6IMU7V7%`X@D27$I.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4500" y="788263"/>
            <a:ext cx="5881004" cy="5277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2621768" y="5983567"/>
            <a:ext cx="2105063" cy="400110"/>
          </a:xfrm>
          <a:prstGeom prst="rect">
            <a:avLst/>
          </a:prstGeom>
        </p:spPr>
        <p:txBody>
          <a:bodyPr wrap="none">
            <a:spAutoFit/>
          </a:bodyPr>
          <a:lstStyle/>
          <a:p>
            <a:pPr algn="ctr">
              <a:spcAft>
                <a:spcPts val="0"/>
              </a:spcAft>
            </a:pPr>
            <a:r>
              <a:rPr lang="zh-CN" altLang="zh-CN" sz="2000" kern="0" dirty="0">
                <a:latin typeface="Calibri" panose="020F0502020204030204" pitchFamily="34" charset="0"/>
                <a:ea typeface="宋体" panose="02010600030101010101" pitchFamily="2" charset="-122"/>
                <a:cs typeface="宋体" panose="02010600030101010101" pitchFamily="2" charset="-122"/>
              </a:rPr>
              <a:t>图</a:t>
            </a:r>
            <a:r>
              <a:rPr lang="en-US" altLang="zh-CN" sz="2000" kern="0" dirty="0">
                <a:latin typeface="Calibri" panose="020F0502020204030204" pitchFamily="34" charset="0"/>
                <a:ea typeface="宋体" panose="02010600030101010101" pitchFamily="2" charset="-122"/>
                <a:cs typeface="宋体" panose="02010600030101010101" pitchFamily="2" charset="-122"/>
              </a:rPr>
              <a:t>4.29 VFS</a:t>
            </a:r>
            <a:r>
              <a:rPr lang="zh-CN" altLang="zh-CN" sz="2000" kern="0" dirty="0">
                <a:latin typeface="Calibri" panose="020F0502020204030204" pitchFamily="34" charset="0"/>
                <a:ea typeface="宋体" panose="02010600030101010101" pitchFamily="2" charset="-122"/>
                <a:cs typeface="宋体" panose="02010600030101010101" pitchFamily="2" charset="-122"/>
              </a:rPr>
              <a:t>的构成</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0119228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38362" y="326598"/>
            <a:ext cx="6776938"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4.7.1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虚拟</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文件系统 </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VFS</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4</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2360814" y="88705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矩形 2"/>
          <p:cNvSpPr/>
          <p:nvPr/>
        </p:nvSpPr>
        <p:spPr>
          <a:xfrm>
            <a:off x="1172096" y="984845"/>
            <a:ext cx="7747460" cy="5262979"/>
          </a:xfrm>
          <a:prstGeom prst="rect">
            <a:avLst/>
          </a:prstGeom>
        </p:spPr>
        <p:txBody>
          <a:bodyPr wrap="square">
            <a:spAutoFit/>
          </a:bodyPr>
          <a:lstStyle/>
          <a:p>
            <a:pPr indent="276225" algn="just">
              <a:spcAft>
                <a:spcPts val="0"/>
              </a:spcAft>
            </a:pPr>
            <a:r>
              <a:rPr lang="en-US" altLang="zh-CN" sz="24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1</a:t>
            </a:r>
            <a:r>
              <a:rPr lang="en-US" altLang="zh-CN" sz="24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 Device Drivers</a:t>
            </a:r>
            <a:r>
              <a:rPr lang="zh-CN" altLang="zh-CN" sz="2400" b="1" kern="100" dirty="0">
                <a:solidFill>
                  <a:srgbClr val="FF0000"/>
                </a:solidFill>
                <a:latin typeface="Calibri" panose="020F0502020204030204" pitchFamily="34" charset="0"/>
                <a:ea typeface="宋体" panose="02010600030101010101" pitchFamily="2" charset="-122"/>
                <a:cs typeface="Times New Roman" panose="02020603050405020304" pitchFamily="18" charset="0"/>
              </a:rPr>
              <a:t>：设备驱动</a:t>
            </a:r>
            <a:r>
              <a:rPr lang="zh-CN" altLang="zh-CN" sz="2400" b="1"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，用于控制所有的外部设备及控制器</a:t>
            </a:r>
            <a:r>
              <a:rPr lang="zh-CN" altLang="zh-CN" sz="2400" b="1" kern="100" dirty="0" smtClean="0">
                <a:solidFill>
                  <a:srgbClr val="000000"/>
                </a:solidFill>
                <a:latin typeface="Calibri" panose="020F0502020204030204" pitchFamily="34" charset="0"/>
                <a:ea typeface="宋体" panose="02010600030101010101" pitchFamily="2" charset="-122"/>
                <a:cs typeface="Times New Roman" panose="02020603050405020304" pitchFamily="18" charset="0"/>
              </a:rPr>
              <a:t>。</a:t>
            </a:r>
            <a:endParaRPr lang="zh-CN" altLang="zh-CN" sz="2400" b="1" kern="100" dirty="0">
              <a:latin typeface="Calibri" panose="020F0502020204030204" pitchFamily="34" charset="0"/>
              <a:ea typeface="宋体" panose="02010600030101010101" pitchFamily="2" charset="-122"/>
              <a:cs typeface="Times New Roman" panose="02020603050405020304" pitchFamily="18" charset="0"/>
            </a:endParaRPr>
          </a:p>
          <a:p>
            <a:pPr indent="276225" algn="just">
              <a:spcAft>
                <a:spcPts val="0"/>
              </a:spcAft>
            </a:pPr>
            <a:r>
              <a:rPr lang="en-US" altLang="zh-CN" sz="24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2. </a:t>
            </a:r>
            <a:r>
              <a:rPr lang="en-US" altLang="zh-CN" sz="24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Device Independent Interface</a:t>
            </a:r>
            <a:r>
              <a:rPr lang="zh-CN" altLang="zh-CN" sz="2400" b="1" kern="100" dirty="0">
                <a:solidFill>
                  <a:srgbClr val="FF0000"/>
                </a:solidFill>
                <a:latin typeface="Calibri" panose="020F0502020204030204" pitchFamily="34" charset="0"/>
                <a:ea typeface="宋体" panose="02010600030101010101" pitchFamily="2" charset="-122"/>
                <a:cs typeface="Times New Roman" panose="02020603050405020304" pitchFamily="18" charset="0"/>
              </a:rPr>
              <a:t>：设备独立性接口</a:t>
            </a:r>
            <a:r>
              <a:rPr lang="zh-CN" altLang="zh-CN" sz="2400" b="1"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 该模块定义了描述硬件设备的统一方式（统一设备</a:t>
            </a:r>
            <a:r>
              <a:rPr lang="zh-CN" altLang="zh-CN" sz="2400" b="1" kern="100" dirty="0" smtClean="0">
                <a:solidFill>
                  <a:srgbClr val="000000"/>
                </a:solidFill>
                <a:latin typeface="Calibri" panose="020F0502020204030204" pitchFamily="34" charset="0"/>
                <a:ea typeface="宋体" panose="02010600030101010101" pitchFamily="2" charset="-122"/>
                <a:cs typeface="Times New Roman" panose="02020603050405020304" pitchFamily="18" charset="0"/>
              </a:rPr>
              <a:t>模型。</a:t>
            </a:r>
            <a:r>
              <a:rPr lang="zh-CN" altLang="zh-CN" sz="2400" b="1"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这一层体现了</a:t>
            </a:r>
            <a:r>
              <a:rPr lang="en-US" altLang="zh-CN" sz="2400" b="1" kern="100" dirty="0" err="1">
                <a:solidFill>
                  <a:srgbClr val="000000"/>
                </a:solidFill>
                <a:latin typeface="Calibri" panose="020F0502020204030204" pitchFamily="34" charset="0"/>
                <a:ea typeface="宋体" panose="02010600030101010101" pitchFamily="2" charset="-122"/>
                <a:cs typeface="Times New Roman" panose="02020603050405020304" pitchFamily="18" charset="0"/>
              </a:rPr>
              <a:t>linux</a:t>
            </a:r>
            <a:r>
              <a:rPr lang="zh-CN" altLang="zh-CN" sz="2400" b="1"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设备驱动模型的核心思想。</a:t>
            </a:r>
            <a:endParaRPr lang="zh-CN" altLang="zh-CN" sz="2400" b="1" kern="100" dirty="0">
              <a:latin typeface="Calibri" panose="020F0502020204030204" pitchFamily="34" charset="0"/>
              <a:ea typeface="宋体" panose="02010600030101010101" pitchFamily="2" charset="-122"/>
              <a:cs typeface="Times New Roman" panose="02020603050405020304" pitchFamily="18" charset="0"/>
            </a:endParaRPr>
          </a:p>
          <a:p>
            <a:pPr indent="276225" algn="just">
              <a:spcAft>
                <a:spcPts val="0"/>
              </a:spcAft>
            </a:pPr>
            <a:r>
              <a:rPr lang="en-US" altLang="zh-CN" sz="24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3. </a:t>
            </a:r>
            <a:r>
              <a:rPr lang="en-US" altLang="zh-CN" sz="24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Logical Systems</a:t>
            </a:r>
            <a:r>
              <a:rPr lang="zh-CN" altLang="zh-CN" sz="2400" b="1" kern="100" dirty="0">
                <a:solidFill>
                  <a:srgbClr val="FF0000"/>
                </a:solidFill>
                <a:latin typeface="Calibri" panose="020F0502020204030204" pitchFamily="34" charset="0"/>
                <a:ea typeface="宋体" panose="02010600030101010101" pitchFamily="2" charset="-122"/>
                <a:cs typeface="Times New Roman" panose="02020603050405020304" pitchFamily="18" charset="0"/>
              </a:rPr>
              <a:t>：逻辑系统</a:t>
            </a:r>
            <a:r>
              <a:rPr lang="zh-CN" altLang="zh-CN" sz="2400" b="1"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，每一种文件系统，都会对应一个</a:t>
            </a:r>
            <a:r>
              <a:rPr lang="en-US" altLang="zh-CN" sz="2400" b="1"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Logical System</a:t>
            </a:r>
            <a:r>
              <a:rPr lang="zh-CN" altLang="zh-CN" sz="2400" b="1"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（逻辑文件系统），它会实现具体的文件系统逻辑。使用</a:t>
            </a:r>
            <a:r>
              <a:rPr lang="en-US" altLang="zh-CN" sz="2400" b="1"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mount</a:t>
            </a:r>
            <a:r>
              <a:rPr lang="zh-CN" altLang="zh-CN" sz="2400" b="1"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命令可以看到。</a:t>
            </a:r>
            <a:endParaRPr lang="zh-CN" altLang="zh-CN" sz="2400" b="1" kern="100" dirty="0">
              <a:latin typeface="Calibri" panose="020F0502020204030204" pitchFamily="34" charset="0"/>
              <a:ea typeface="宋体" panose="02010600030101010101" pitchFamily="2" charset="-122"/>
              <a:cs typeface="Times New Roman" panose="02020603050405020304" pitchFamily="18" charset="0"/>
            </a:endParaRPr>
          </a:p>
          <a:p>
            <a:pPr indent="276225" algn="just">
              <a:spcAft>
                <a:spcPts val="0"/>
              </a:spcAft>
            </a:pPr>
            <a:r>
              <a:rPr lang="en-US" altLang="zh-CN" sz="24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4. </a:t>
            </a:r>
            <a:r>
              <a:rPr lang="en-US" altLang="zh-CN" sz="24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System Independent Interface</a:t>
            </a:r>
            <a:r>
              <a:rPr lang="zh-CN" altLang="zh-CN" sz="2400" b="1" kern="100" dirty="0">
                <a:solidFill>
                  <a:srgbClr val="FF0000"/>
                </a:solidFill>
                <a:latin typeface="Calibri" panose="020F0502020204030204" pitchFamily="34" charset="0"/>
                <a:ea typeface="宋体" panose="02010600030101010101" pitchFamily="2" charset="-122"/>
                <a:cs typeface="Times New Roman" panose="02020603050405020304" pitchFamily="18" charset="0"/>
              </a:rPr>
              <a:t>：系统独立性接口</a:t>
            </a:r>
            <a:r>
              <a:rPr lang="zh-CN" altLang="zh-CN" sz="2400" b="1"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，该模块负责以统一的接口（块设备和字符设备）表示硬件设备和逻辑文件系统，这样上层软件就不再关心具体的硬件形态了。</a:t>
            </a:r>
            <a:endParaRPr lang="zh-CN" altLang="zh-CN" sz="2400" b="1" kern="100" dirty="0">
              <a:latin typeface="Calibri" panose="020F0502020204030204" pitchFamily="34" charset="0"/>
              <a:ea typeface="宋体" panose="02010600030101010101" pitchFamily="2" charset="-122"/>
              <a:cs typeface="Times New Roman" panose="02020603050405020304" pitchFamily="18" charset="0"/>
            </a:endParaRPr>
          </a:p>
          <a:p>
            <a:pPr indent="276225" algn="just">
              <a:spcAft>
                <a:spcPts val="0"/>
              </a:spcAft>
            </a:pPr>
            <a:r>
              <a:rPr lang="en-US" altLang="zh-CN" sz="24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5. </a:t>
            </a:r>
            <a:r>
              <a:rPr lang="en-US" altLang="zh-CN" sz="24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System Call Interface</a:t>
            </a:r>
            <a:r>
              <a:rPr lang="zh-CN" altLang="zh-CN" sz="2400" b="1" kern="100" dirty="0">
                <a:solidFill>
                  <a:srgbClr val="FF0000"/>
                </a:solidFill>
                <a:latin typeface="Calibri" panose="020F0502020204030204" pitchFamily="34" charset="0"/>
                <a:ea typeface="宋体" panose="02010600030101010101" pitchFamily="2" charset="-122"/>
                <a:cs typeface="Times New Roman" panose="02020603050405020304" pitchFamily="18" charset="0"/>
              </a:rPr>
              <a:t>：系统调用接口</a:t>
            </a:r>
            <a:r>
              <a:rPr lang="zh-CN" altLang="zh-CN" sz="2400" b="1"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，向用户空间提供访问文件系统和硬件设备的统一的接口。</a:t>
            </a:r>
            <a:endParaRPr lang="zh-CN" altLang="zh-CN" sz="2400" b="1" kern="100" dirty="0">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7872764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38362" y="326598"/>
            <a:ext cx="6776938" cy="461665"/>
          </a:xfrm>
          <a:prstGeom prst="rect">
            <a:avLst/>
          </a:prstGeom>
          <a:noFill/>
        </p:spPr>
        <p:txBody>
          <a:bodyPr wrap="square" rtlCol="0">
            <a:spAutoFit/>
          </a:bodyPr>
          <a:lstStyle/>
          <a:p>
            <a:pPr algn="ct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4.1.2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设备管理</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的目标、功能和</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结构</a:t>
            </a:r>
            <a:endParaRPr lang="en-US" altLang="zh-CN" sz="2400" b="1" dirty="0">
              <a:latin typeface="微软雅黑" panose="020B0503020204020204" pitchFamily="34" charset="-122"/>
              <a:ea typeface="微软雅黑" panose="020B0503020204020204" pitchFamily="34"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4</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359382" y="1506570"/>
            <a:ext cx="7274517" cy="2462213"/>
          </a:xfrm>
          <a:prstGeom prst="rect">
            <a:avLst/>
          </a:prstGeom>
          <a:noFill/>
        </p:spPr>
        <p:txBody>
          <a:bodyPr wrap="square" rtlCol="0">
            <a:spAutoFit/>
          </a:bodyPr>
          <a:lstStyle/>
          <a:p>
            <a:pPr algn="just">
              <a:lnSpc>
                <a:spcPct val="110000"/>
              </a:lnSpc>
              <a:spcBef>
                <a:spcPct val="50000"/>
              </a:spcBef>
            </a:pPr>
            <a:r>
              <a:rPr lang="zh-CN" altLang="en-US" sz="2800" b="1" dirty="0">
                <a:latin typeface="Tahoma" panose="020B0604030504040204" pitchFamily="34" charset="0"/>
                <a:ea typeface="宋体" panose="02010600030101010101" pitchFamily="2" charset="-122"/>
              </a:rPr>
              <a:t>（</a:t>
            </a:r>
            <a:r>
              <a:rPr lang="en-US" altLang="zh-CN" sz="2800" b="1" dirty="0">
                <a:latin typeface="Tahoma" panose="020B0604030504040204" pitchFamily="34" charset="0"/>
                <a:ea typeface="宋体" panose="02010600030101010101" pitchFamily="2" charset="-122"/>
              </a:rPr>
              <a:t>1</a:t>
            </a:r>
            <a:r>
              <a:rPr lang="zh-CN" altLang="en-US" sz="2800" b="1" dirty="0">
                <a:latin typeface="Tahoma" panose="020B0604030504040204" pitchFamily="34" charset="0"/>
                <a:ea typeface="宋体" panose="02010600030101010101" pitchFamily="2" charset="-122"/>
              </a:rPr>
              <a:t>）</a:t>
            </a:r>
            <a:r>
              <a:rPr lang="zh-CN" altLang="en-US" sz="2800" b="1" dirty="0">
                <a:solidFill>
                  <a:srgbClr val="FF0000"/>
                </a:solidFill>
                <a:latin typeface="Tahoma" panose="020B0604030504040204" pitchFamily="34" charset="0"/>
                <a:ea typeface="宋体" panose="02010600030101010101" pitchFamily="2" charset="-122"/>
              </a:rPr>
              <a:t>设备的分配与回收</a:t>
            </a:r>
            <a:r>
              <a:rPr lang="zh-CN" altLang="en-US" sz="2800" b="1" dirty="0">
                <a:latin typeface="Tahoma" panose="020B0604030504040204" pitchFamily="34" charset="0"/>
                <a:ea typeface="宋体" panose="02010600030101010101" pitchFamily="2" charset="-122"/>
              </a:rPr>
              <a:t>。在多道程序环境下，多个用户或进程往往同时要求使用同一类或同一台设备。操作系统一方面根据进程的请求分配设备，另一方面在进程使用设备结束后，回收设备，以便重新分配</a:t>
            </a:r>
            <a:r>
              <a:rPr lang="zh-CN" altLang="en-US" sz="2800" b="1" dirty="0" smtClean="0">
                <a:latin typeface="Tahoma" panose="020B0604030504040204" pitchFamily="34" charset="0"/>
                <a:ea typeface="宋体" panose="02010600030101010101" pitchFamily="2" charset="-122"/>
              </a:rPr>
              <a:t>。</a:t>
            </a:r>
            <a:endParaRPr lang="en-US" altLang="zh-CN" sz="2800" b="1" dirty="0">
              <a:latin typeface="Tahoma" panose="020B0604030504040204" pitchFamily="34" charset="0"/>
              <a:ea typeface="宋体" panose="02010600030101010101" pitchFamily="2" charset="-122"/>
            </a:endParaRPr>
          </a:p>
        </p:txBody>
      </p:sp>
      <p:sp>
        <p:nvSpPr>
          <p:cNvPr id="10" name="Text Box 11"/>
          <p:cNvSpPr txBox="1">
            <a:spLocks noChangeArrowheads="1"/>
          </p:cNvSpPr>
          <p:nvPr/>
        </p:nvSpPr>
        <p:spPr bwMode="auto">
          <a:xfrm>
            <a:off x="1325539" y="4088919"/>
            <a:ext cx="7382044" cy="224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buNone/>
            </a:pPr>
            <a:r>
              <a:rPr lang="zh-CN" altLang="en-US" sz="2800" dirty="0"/>
              <a:t>（</a:t>
            </a:r>
            <a:r>
              <a:rPr lang="en-US" altLang="zh-CN" sz="2800" dirty="0"/>
              <a:t>2</a:t>
            </a:r>
            <a:r>
              <a:rPr lang="zh-CN" altLang="en-US" sz="2800" dirty="0"/>
              <a:t>）</a:t>
            </a:r>
            <a:r>
              <a:rPr lang="zh-CN" altLang="en-US" sz="2800" dirty="0">
                <a:solidFill>
                  <a:srgbClr val="FF0000"/>
                </a:solidFill>
              </a:rPr>
              <a:t>缓冲区管理</a:t>
            </a:r>
            <a:r>
              <a:rPr lang="zh-CN" altLang="en-US" sz="2800" dirty="0"/>
              <a:t>。为了实现低速的输入</a:t>
            </a:r>
            <a:r>
              <a:rPr lang="en-US" altLang="zh-CN" sz="2800" dirty="0"/>
              <a:t>/</a:t>
            </a:r>
            <a:r>
              <a:rPr lang="zh-CN" altLang="en-US" sz="2800" dirty="0"/>
              <a:t>输出设备与高速处理器之间的协调工作，一般都在内存中开辟一块存储区作为设立缓冲区，使</a:t>
            </a:r>
            <a:r>
              <a:rPr lang="en-US" altLang="zh-CN" sz="2800" dirty="0"/>
              <a:t>CPU</a:t>
            </a:r>
            <a:r>
              <a:rPr lang="zh-CN" altLang="en-US" sz="2800" dirty="0"/>
              <a:t>和设备通过缓冲区传送数据，从而使设备与设备之间、设备与</a:t>
            </a:r>
            <a:r>
              <a:rPr lang="en-US" altLang="zh-CN" sz="2800" dirty="0"/>
              <a:t>CPU</a:t>
            </a:r>
            <a:r>
              <a:rPr lang="zh-CN" altLang="en-US" sz="2800" dirty="0"/>
              <a:t>之间的工作协调</a:t>
            </a:r>
            <a:r>
              <a:rPr lang="zh-CN" altLang="en-US" sz="2800" dirty="0" smtClean="0"/>
              <a:t>起来。</a:t>
            </a:r>
            <a:endParaRPr lang="zh-CN" altLang="en-US" sz="2800" dirty="0"/>
          </a:p>
        </p:txBody>
      </p:sp>
      <p:sp>
        <p:nvSpPr>
          <p:cNvPr id="2" name="文本框 1"/>
          <p:cNvSpPr txBox="1"/>
          <p:nvPr/>
        </p:nvSpPr>
        <p:spPr>
          <a:xfrm>
            <a:off x="402756" y="1963882"/>
            <a:ext cx="615553" cy="3532909"/>
          </a:xfrm>
          <a:prstGeom prst="rect">
            <a:avLst/>
          </a:prstGeom>
          <a:noFill/>
        </p:spPr>
        <p:txBody>
          <a:bodyPr vert="eaVert" wrap="square" rtlCol="0">
            <a:spAutoFit/>
          </a:bodyPr>
          <a:lstStyle/>
          <a:p>
            <a:r>
              <a:rPr lang="zh-CN" altLang="en-US" sz="2800" b="1" dirty="0">
                <a:solidFill>
                  <a:srgbClr val="FF0000"/>
                </a:solidFill>
                <a:latin typeface="Tahoma" panose="020B0604030504040204" pitchFamily="34" charset="0"/>
                <a:ea typeface="宋体" panose="02010600030101010101" pitchFamily="2" charset="-122"/>
              </a:rPr>
              <a:t>设备管理的</a:t>
            </a:r>
            <a:r>
              <a:rPr lang="zh-CN" altLang="en-US" sz="2800" b="1" dirty="0" smtClean="0">
                <a:solidFill>
                  <a:srgbClr val="FF0000"/>
                </a:solidFill>
                <a:latin typeface="Tahoma" panose="020B0604030504040204" pitchFamily="34" charset="0"/>
                <a:ea typeface="宋体" panose="02010600030101010101" pitchFamily="2" charset="-122"/>
              </a:rPr>
              <a:t>功能（一）</a:t>
            </a:r>
            <a:endParaRPr lang="zh-CN" altLang="en-US" sz="2800" b="1" dirty="0">
              <a:solidFill>
                <a:srgbClr val="FF0000"/>
              </a:solidFill>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390390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1000"/>
                                        <p:tgtEl>
                                          <p:spTgt spid="2"/>
                                        </p:tgtEl>
                                      </p:cBhvr>
                                    </p:animEffect>
                                    <p:anim calcmode="lin" valueType="num">
                                      <p:cBhvr>
                                        <p:cTn id="16" dur="1000" fill="hold"/>
                                        <p:tgtEl>
                                          <p:spTgt spid="2"/>
                                        </p:tgtEl>
                                        <p:attrNameLst>
                                          <p:attrName>ppt_x</p:attrName>
                                        </p:attrNameLst>
                                      </p:cBhvr>
                                      <p:tavLst>
                                        <p:tav tm="0">
                                          <p:val>
                                            <p:strVal val="#ppt_x"/>
                                          </p:val>
                                        </p:tav>
                                        <p:tav tm="100000">
                                          <p:val>
                                            <p:strVal val="#ppt_x"/>
                                          </p:val>
                                        </p:tav>
                                      </p:tavLst>
                                    </p:anim>
                                    <p:anim calcmode="lin" valueType="num">
                                      <p:cBhvr>
                                        <p:cTn id="17"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fill="hold"/>
                                        <p:tgtEl>
                                          <p:spTgt spid="3"/>
                                        </p:tgtEl>
                                        <p:attrNameLst>
                                          <p:attrName>ppt_x</p:attrName>
                                        </p:attrNameLst>
                                      </p:cBhvr>
                                      <p:tavLst>
                                        <p:tav tm="0">
                                          <p:val>
                                            <p:strVal val="#ppt_x"/>
                                          </p:val>
                                        </p:tav>
                                        <p:tav tm="100000">
                                          <p:val>
                                            <p:strVal val="#ppt_x"/>
                                          </p:val>
                                        </p:tav>
                                      </p:tavLst>
                                    </p:anim>
                                    <p:anim calcmode="lin" valueType="num">
                                      <p:cBhvr additive="base">
                                        <p:cTn id="2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p:bldP spid="10" grpId="0"/>
      <p:bldP spid="2"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38362" y="326598"/>
            <a:ext cx="6776938"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4.7.2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平台</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总线驱动模型</a:t>
            </a: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4</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1" name="Text Box 8"/>
          <p:cNvSpPr txBox="1">
            <a:spLocks noChangeArrowheads="1"/>
          </p:cNvSpPr>
          <p:nvPr/>
        </p:nvSpPr>
        <p:spPr bwMode="auto">
          <a:xfrm>
            <a:off x="1259629" y="1578706"/>
            <a:ext cx="7427171" cy="3713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buSzPct val="100000"/>
              <a:buNone/>
            </a:pPr>
            <a:r>
              <a:rPr lang="zh-CN" altLang="en-US" sz="2400" dirty="0"/>
              <a:t>从</a:t>
            </a:r>
            <a:r>
              <a:rPr lang="en-US" altLang="zh-CN" sz="2400" dirty="0"/>
              <a:t>Linux2.6</a:t>
            </a:r>
            <a:r>
              <a:rPr lang="zh-CN" altLang="en-US" sz="2400" dirty="0"/>
              <a:t>开始</a:t>
            </a:r>
            <a:r>
              <a:rPr lang="en-US" altLang="zh-CN" sz="2400" dirty="0"/>
              <a:t>Linux</a:t>
            </a:r>
            <a:r>
              <a:rPr lang="zh-CN" altLang="en-US" sz="2400" dirty="0"/>
              <a:t>加入了一套驱动管理和注册机制</a:t>
            </a:r>
            <a:r>
              <a:rPr lang="en-US" altLang="zh-CN" sz="2400" dirty="0"/>
              <a:t>—platform</a:t>
            </a:r>
            <a:r>
              <a:rPr lang="zh-CN" altLang="en-US" sz="2400" dirty="0"/>
              <a:t>平台总线驱动模型</a:t>
            </a:r>
            <a:r>
              <a:rPr lang="zh-CN" altLang="en-US" sz="2400" dirty="0" smtClean="0"/>
              <a:t>。</a:t>
            </a:r>
            <a:endParaRPr lang="en-US" altLang="zh-CN" sz="2400" dirty="0" smtClean="0"/>
          </a:p>
          <a:p>
            <a:pPr>
              <a:buSzPct val="100000"/>
              <a:buNone/>
            </a:pPr>
            <a:endParaRPr lang="en-US" altLang="zh-CN" sz="2400" dirty="0" smtClean="0"/>
          </a:p>
          <a:p>
            <a:pPr>
              <a:buSzPct val="100000"/>
              <a:buNone/>
            </a:pPr>
            <a:r>
              <a:rPr lang="zh-CN" altLang="en-US" sz="2400" dirty="0" smtClean="0"/>
              <a:t>相对</a:t>
            </a:r>
            <a:r>
              <a:rPr lang="zh-CN" altLang="en-US" sz="2400" dirty="0"/>
              <a:t>于</a:t>
            </a:r>
            <a:r>
              <a:rPr lang="en-US" altLang="zh-CN" sz="2400" dirty="0"/>
              <a:t>USB</a:t>
            </a:r>
            <a:r>
              <a:rPr lang="zh-CN" altLang="en-US" sz="2400" dirty="0"/>
              <a:t>、</a:t>
            </a:r>
            <a:r>
              <a:rPr lang="en-US" altLang="zh-CN" sz="2400" dirty="0"/>
              <a:t>PCI</a:t>
            </a:r>
            <a:r>
              <a:rPr lang="zh-CN" altLang="en-US" sz="2400" dirty="0"/>
              <a:t>、</a:t>
            </a:r>
            <a:r>
              <a:rPr lang="en-US" altLang="zh-CN" sz="2400" dirty="0"/>
              <a:t>I2C</a:t>
            </a:r>
            <a:r>
              <a:rPr lang="zh-CN" altLang="en-US" sz="2400" dirty="0"/>
              <a:t>、</a:t>
            </a:r>
            <a:r>
              <a:rPr lang="en-US" altLang="zh-CN" sz="2400" dirty="0"/>
              <a:t>SPI</a:t>
            </a:r>
            <a:r>
              <a:rPr lang="zh-CN" altLang="en-US" sz="2400" dirty="0"/>
              <a:t>等物理总线来说，</a:t>
            </a:r>
            <a:r>
              <a:rPr lang="en-US" altLang="zh-CN" sz="2400" dirty="0">
                <a:solidFill>
                  <a:srgbClr val="FF0000"/>
                </a:solidFill>
              </a:rPr>
              <a:t>platform</a:t>
            </a:r>
            <a:r>
              <a:rPr lang="zh-CN" altLang="en-US" sz="2400" dirty="0">
                <a:solidFill>
                  <a:srgbClr val="FF0000"/>
                </a:solidFill>
              </a:rPr>
              <a:t>总线是一种虚拟、抽象出来的总线</a:t>
            </a:r>
            <a:r>
              <a:rPr lang="zh-CN" altLang="en-US" sz="2400" dirty="0"/>
              <a:t>，实际中并不存在这样的总线</a:t>
            </a:r>
            <a:r>
              <a:rPr lang="zh-CN" altLang="en-US" sz="2400" dirty="0" smtClean="0"/>
              <a:t>。</a:t>
            </a:r>
            <a:endParaRPr lang="en-US" altLang="zh-CN" sz="2400" dirty="0" smtClean="0"/>
          </a:p>
          <a:p>
            <a:pPr>
              <a:buSzPct val="100000"/>
              <a:buNone/>
            </a:pPr>
            <a:endParaRPr lang="en-US" altLang="zh-CN" sz="2400" dirty="0" smtClean="0"/>
          </a:p>
          <a:p>
            <a:pPr>
              <a:buSzPct val="100000"/>
              <a:buNone/>
            </a:pPr>
            <a:r>
              <a:rPr lang="zh-CN" altLang="en-US" sz="2400" dirty="0" smtClean="0"/>
              <a:t>它</a:t>
            </a:r>
            <a:r>
              <a:rPr lang="zh-CN" altLang="en-US" sz="2400" dirty="0"/>
              <a:t>是</a:t>
            </a:r>
            <a:r>
              <a:rPr lang="en-US" altLang="zh-CN" sz="2400" dirty="0"/>
              <a:t>Linux</a:t>
            </a:r>
            <a:r>
              <a:rPr lang="zh-CN" altLang="en-US" sz="2400" dirty="0"/>
              <a:t>设备驱动模型为了</a:t>
            </a:r>
            <a:r>
              <a:rPr lang="zh-CN" altLang="en-US" sz="2400" dirty="0">
                <a:solidFill>
                  <a:srgbClr val="FF0000"/>
                </a:solidFill>
              </a:rPr>
              <a:t>保持设备驱动的统一性</a:t>
            </a:r>
            <a:r>
              <a:rPr lang="zh-CN" altLang="en-US" sz="2400" dirty="0"/>
              <a:t>而虚拟出来的总线。</a:t>
            </a:r>
          </a:p>
        </p:txBody>
      </p:sp>
    </p:spTree>
    <p:extLst>
      <p:ext uri="{BB962C8B-B14F-4D97-AF65-F5344CB8AC3E}">
        <p14:creationId xmlns:p14="http://schemas.microsoft.com/office/powerpoint/2010/main" val="13308659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38362" y="326598"/>
            <a:ext cx="6776938"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4.7.2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平台</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总线驱动模型</a:t>
            </a: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4</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2" name="Text Box 8"/>
          <p:cNvSpPr txBox="1">
            <a:spLocks noChangeArrowheads="1"/>
          </p:cNvSpPr>
          <p:nvPr/>
        </p:nvSpPr>
        <p:spPr bwMode="auto">
          <a:xfrm>
            <a:off x="1089560" y="4265441"/>
            <a:ext cx="7649500" cy="2310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buSzPct val="100000"/>
              <a:buNone/>
            </a:pPr>
            <a:r>
              <a:rPr lang="zh-CN" altLang="en-US" sz="2400" dirty="0"/>
              <a:t>如图</a:t>
            </a:r>
            <a:r>
              <a:rPr lang="en-US" altLang="zh-CN" sz="2400" dirty="0"/>
              <a:t>4.30</a:t>
            </a:r>
            <a:r>
              <a:rPr lang="zh-CN" altLang="en-US" sz="2400" dirty="0"/>
              <a:t>所示</a:t>
            </a:r>
            <a:r>
              <a:rPr lang="zh-CN" altLang="en-US" sz="2400" dirty="0" smtClean="0"/>
              <a:t>，在</a:t>
            </a:r>
            <a:r>
              <a:rPr lang="zh-CN" altLang="en-US" sz="2400" dirty="0"/>
              <a:t>总线设备驱动模型中，</a:t>
            </a:r>
            <a:r>
              <a:rPr lang="zh-CN" altLang="en-US" sz="2400" dirty="0" smtClean="0"/>
              <a:t>需</a:t>
            </a:r>
            <a:r>
              <a:rPr lang="zh-CN" altLang="en-US" sz="2400" dirty="0" smtClean="0">
                <a:solidFill>
                  <a:srgbClr val="FF0000"/>
                </a:solidFill>
              </a:rPr>
              <a:t>总线</a:t>
            </a:r>
            <a:r>
              <a:rPr lang="zh-CN" altLang="en-US" sz="2400" dirty="0">
                <a:solidFill>
                  <a:srgbClr val="FF0000"/>
                </a:solidFill>
              </a:rPr>
              <a:t>、设备和驱动这</a:t>
            </a:r>
            <a:r>
              <a:rPr lang="en-US" altLang="zh-CN" sz="2400" dirty="0" smtClean="0">
                <a:solidFill>
                  <a:srgbClr val="FF0000"/>
                </a:solidFill>
              </a:rPr>
              <a:t>3</a:t>
            </a:r>
            <a:r>
              <a:rPr lang="zh-CN" altLang="en-US" sz="2400" dirty="0" smtClean="0">
                <a:solidFill>
                  <a:srgbClr val="FF0000"/>
                </a:solidFill>
              </a:rPr>
              <a:t>个</a:t>
            </a:r>
            <a:r>
              <a:rPr lang="zh-CN" altLang="en-US" sz="2400" dirty="0">
                <a:solidFill>
                  <a:srgbClr val="FF0000"/>
                </a:solidFill>
              </a:rPr>
              <a:t>结构体，总线将设备和驱动绑定</a:t>
            </a:r>
            <a:r>
              <a:rPr lang="zh-CN" altLang="en-US" sz="2400" dirty="0" smtClean="0"/>
              <a:t>。</a:t>
            </a:r>
            <a:r>
              <a:rPr lang="en-US" altLang="zh-CN" sz="2400" dirty="0" err="1" smtClean="0"/>
              <a:t>platform_driver_register</a:t>
            </a:r>
            <a:r>
              <a:rPr lang="zh-CN" altLang="en-US" sz="2400" dirty="0"/>
              <a:t>函数将驱动程序注册到总线，并将其放入所属总线的</a:t>
            </a:r>
            <a:r>
              <a:rPr lang="en-US" altLang="zh-CN" sz="2400" dirty="0" err="1"/>
              <a:t>drv</a:t>
            </a:r>
            <a:r>
              <a:rPr lang="zh-CN" altLang="en-US" sz="2400" dirty="0"/>
              <a:t>链表</a:t>
            </a:r>
            <a:r>
              <a:rPr lang="zh-CN" altLang="en-US" sz="2400" dirty="0" smtClean="0"/>
              <a:t>中。</a:t>
            </a:r>
            <a:r>
              <a:rPr lang="en-US" altLang="zh-CN" sz="2400" dirty="0" err="1" smtClean="0"/>
              <a:t>platform_device_register</a:t>
            </a:r>
            <a:r>
              <a:rPr lang="zh-CN" altLang="en-US" sz="2400" dirty="0"/>
              <a:t>函数将设备注册到总线，并将其放入所属总线的</a:t>
            </a:r>
            <a:r>
              <a:rPr lang="en-US" altLang="zh-CN" sz="2400" dirty="0"/>
              <a:t>dev</a:t>
            </a:r>
            <a:r>
              <a:rPr lang="zh-CN" altLang="en-US" sz="2400" dirty="0"/>
              <a:t>链表</a:t>
            </a:r>
            <a:r>
              <a:rPr lang="zh-CN" altLang="en-US" sz="2400" dirty="0" smtClean="0"/>
              <a:t>中。</a:t>
            </a:r>
            <a:endParaRPr lang="zh-CN" altLang="en-US" sz="2400" dirty="0">
              <a:solidFill>
                <a:srgbClr val="FF0000"/>
              </a:solidFill>
            </a:endParaRPr>
          </a:p>
        </p:txBody>
      </p:sp>
      <p:pic>
        <p:nvPicPr>
          <p:cNvPr id="2662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4500" y="904324"/>
            <a:ext cx="4695504" cy="3147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6400800" y="2477958"/>
            <a:ext cx="2219498" cy="646331"/>
          </a:xfrm>
          <a:prstGeom prst="rect">
            <a:avLst/>
          </a:prstGeom>
        </p:spPr>
        <p:txBody>
          <a:bodyPr wrap="square">
            <a:spAutoFit/>
          </a:bodyPr>
          <a:lstStyle/>
          <a:p>
            <a:pPr indent="276225" algn="ctr">
              <a:spcAft>
                <a:spcPts val="0"/>
              </a:spcAft>
            </a:pPr>
            <a:r>
              <a:rPr lang="zh-CN" altLang="zh-CN" kern="100" dirty="0">
                <a:latin typeface="Calibri" panose="020F0502020204030204" pitchFamily="34" charset="0"/>
                <a:ea typeface="宋体" panose="02010600030101010101" pitchFamily="2" charset="-122"/>
                <a:cs typeface="Times New Roman" panose="02020603050405020304" pitchFamily="18" charset="0"/>
              </a:rPr>
              <a:t>图</a:t>
            </a:r>
            <a:r>
              <a:rPr lang="en-US" altLang="zh-CN" kern="100" dirty="0">
                <a:latin typeface="Calibri" panose="020F0502020204030204" pitchFamily="34" charset="0"/>
                <a:ea typeface="宋体" panose="02010600030101010101" pitchFamily="2" charset="-122"/>
                <a:cs typeface="Times New Roman" panose="02020603050405020304" pitchFamily="18" charset="0"/>
              </a:rPr>
              <a:t>4.30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平台总线驱动模型</a:t>
            </a:r>
          </a:p>
        </p:txBody>
      </p:sp>
    </p:spTree>
    <p:extLst>
      <p:ext uri="{BB962C8B-B14F-4D97-AF65-F5344CB8AC3E}">
        <p14:creationId xmlns:p14="http://schemas.microsoft.com/office/powerpoint/2010/main" val="12927252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38362" y="351365"/>
            <a:ext cx="6776938"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4.7.3 </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I/O</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流程</a:t>
            </a: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4</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pic>
        <p:nvPicPr>
          <p:cNvPr id="27650" name="图片 8" descr="C:\Users\Administrator\AppData\Roaming\Tencent\Users\1377716415\QQ\WinTemp\RichOle\IQQWEJOT%X$)CK3~(A0ON8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2215" y="1709000"/>
            <a:ext cx="3887515" cy="30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1416431" y="5179077"/>
            <a:ext cx="5341816" cy="400110"/>
          </a:xfrm>
          <a:prstGeom prst="rect">
            <a:avLst/>
          </a:prstGeom>
        </p:spPr>
        <p:txBody>
          <a:bodyPr wrap="square">
            <a:spAutoFit/>
          </a:bodyPr>
          <a:lstStyle/>
          <a:p>
            <a:pPr indent="276225" algn="ctr">
              <a:spcAft>
                <a:spcPts val="0"/>
              </a:spcAft>
            </a:pPr>
            <a:r>
              <a:rPr lang="zh-CN" altLang="zh-CN" sz="20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图</a:t>
            </a:r>
            <a:r>
              <a:rPr lang="en-US" altLang="zh-CN" sz="20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4.31 I/O</a:t>
            </a:r>
            <a:r>
              <a:rPr lang="zh-CN" altLang="zh-CN" sz="20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系统调用在内核空间处理的层次</a:t>
            </a:r>
            <a:endParaRPr lang="zh-CN" altLang="zh-CN" sz="2000" kern="100" dirty="0">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09610174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38362" y="351365"/>
            <a:ext cx="6776938"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4.7.3 </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I/O</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流程</a:t>
            </a: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4</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2" name="Text Box 8"/>
          <p:cNvSpPr txBox="1">
            <a:spLocks noChangeArrowheads="1"/>
          </p:cNvSpPr>
          <p:nvPr/>
        </p:nvSpPr>
        <p:spPr bwMode="auto">
          <a:xfrm>
            <a:off x="1189313" y="886050"/>
            <a:ext cx="7879872" cy="5708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marL="457200" indent="-457200">
              <a:buSzPct val="100000"/>
              <a:buFont typeface="+mj-lt"/>
              <a:buAutoNum type="arabicPeriod"/>
            </a:pPr>
            <a:r>
              <a:rPr lang="zh-CN" altLang="en-US" sz="2400" dirty="0"/>
              <a:t>虚拟文件系统层的作用是</a:t>
            </a:r>
            <a:r>
              <a:rPr lang="zh-CN" altLang="en-US" sz="2400" dirty="0">
                <a:solidFill>
                  <a:srgbClr val="FF0000"/>
                </a:solidFill>
              </a:rPr>
              <a:t>屏蔽下层具体文件系统操作的差异</a:t>
            </a:r>
            <a:r>
              <a:rPr lang="zh-CN" altLang="en-US" sz="2400" dirty="0"/>
              <a:t>，为上层的操作</a:t>
            </a:r>
            <a:r>
              <a:rPr lang="zh-CN" altLang="en-US" sz="2400" dirty="0">
                <a:solidFill>
                  <a:srgbClr val="FF0000"/>
                </a:solidFill>
              </a:rPr>
              <a:t>提供一个统一的接口</a:t>
            </a:r>
            <a:r>
              <a:rPr lang="zh-CN" altLang="en-US" sz="2400" dirty="0" smtClean="0"/>
              <a:t>。</a:t>
            </a:r>
            <a:endParaRPr lang="en-US" altLang="zh-CN" sz="2400" dirty="0" smtClean="0"/>
          </a:p>
          <a:p>
            <a:pPr marL="457200" indent="-457200">
              <a:buSzPct val="100000"/>
              <a:buFont typeface="+mj-lt"/>
              <a:buAutoNum type="arabicPeriod"/>
            </a:pPr>
            <a:r>
              <a:rPr lang="zh-CN" altLang="en-US" sz="2400" dirty="0" smtClean="0"/>
              <a:t>每</a:t>
            </a:r>
            <a:r>
              <a:rPr lang="zh-CN" altLang="en-US" sz="2400" dirty="0"/>
              <a:t>种</a:t>
            </a:r>
            <a:r>
              <a:rPr lang="zh-CN" altLang="en-US" sz="2400" dirty="0" smtClean="0"/>
              <a:t>文件系统</a:t>
            </a:r>
            <a:r>
              <a:rPr lang="zh-CN" altLang="en-US" sz="2400" dirty="0">
                <a:solidFill>
                  <a:srgbClr val="FF0000"/>
                </a:solidFill>
              </a:rPr>
              <a:t>具体</a:t>
            </a:r>
            <a:r>
              <a:rPr lang="zh-CN" altLang="en-US" sz="2400" dirty="0" smtClean="0">
                <a:solidFill>
                  <a:srgbClr val="FF0000"/>
                </a:solidFill>
              </a:rPr>
              <a:t>定义</a:t>
            </a:r>
            <a:r>
              <a:rPr lang="zh-CN" altLang="en-US" sz="2400" dirty="0">
                <a:solidFill>
                  <a:srgbClr val="FF0000"/>
                </a:solidFill>
              </a:rPr>
              <a:t>了自己的操作集合</a:t>
            </a:r>
            <a:r>
              <a:rPr lang="zh-CN" altLang="en-US" sz="2400" dirty="0" smtClean="0"/>
              <a:t>。</a:t>
            </a:r>
            <a:endParaRPr lang="en-US" altLang="zh-CN" sz="2400" dirty="0" smtClean="0"/>
          </a:p>
          <a:p>
            <a:pPr marL="457200" indent="-457200">
              <a:buSzPct val="100000"/>
              <a:buFont typeface="+mj-lt"/>
              <a:buAutoNum type="arabicPeriod"/>
            </a:pPr>
            <a:r>
              <a:rPr lang="zh-CN" altLang="en-US" sz="2400" dirty="0" smtClean="0"/>
              <a:t>引入 </a:t>
            </a:r>
            <a:r>
              <a:rPr lang="en-US" altLang="zh-CN" sz="2400" dirty="0"/>
              <a:t>cache </a:t>
            </a:r>
            <a:r>
              <a:rPr lang="zh-CN" altLang="en-US" sz="2400" dirty="0"/>
              <a:t>层的目的是为了</a:t>
            </a:r>
            <a:r>
              <a:rPr lang="zh-CN" altLang="en-US" sz="2400" dirty="0">
                <a:solidFill>
                  <a:srgbClr val="FF0000"/>
                </a:solidFill>
              </a:rPr>
              <a:t>提高 </a:t>
            </a:r>
            <a:r>
              <a:rPr lang="en-US" altLang="zh-CN" sz="2400" dirty="0" err="1">
                <a:solidFill>
                  <a:srgbClr val="FF0000"/>
                </a:solidFill>
              </a:rPr>
              <a:t>linux</a:t>
            </a:r>
            <a:r>
              <a:rPr lang="en-US" altLang="zh-CN" sz="2400" dirty="0">
                <a:solidFill>
                  <a:srgbClr val="FF0000"/>
                </a:solidFill>
              </a:rPr>
              <a:t> </a:t>
            </a:r>
            <a:r>
              <a:rPr lang="zh-CN" altLang="en-US" sz="2400" dirty="0">
                <a:solidFill>
                  <a:srgbClr val="FF0000"/>
                </a:solidFill>
              </a:rPr>
              <a:t>操作系统对磁盘访问的</a:t>
            </a:r>
            <a:r>
              <a:rPr lang="zh-CN" altLang="en-US" sz="2400" dirty="0" smtClean="0">
                <a:solidFill>
                  <a:srgbClr val="FF0000"/>
                </a:solidFill>
              </a:rPr>
              <a:t>性能</a:t>
            </a:r>
            <a:r>
              <a:rPr lang="zh-CN" altLang="en-US" sz="2400" dirty="0" smtClean="0"/>
              <a:t>。</a:t>
            </a:r>
            <a:endParaRPr lang="en-US" altLang="zh-CN" sz="2400" dirty="0" smtClean="0"/>
          </a:p>
          <a:p>
            <a:pPr marL="457200" indent="-457200">
              <a:buSzPct val="100000"/>
              <a:buFont typeface="+mj-lt"/>
              <a:buAutoNum type="arabicPeriod"/>
            </a:pPr>
            <a:r>
              <a:rPr lang="zh-CN" altLang="en-US" sz="2400" dirty="0" smtClean="0"/>
              <a:t>通用</a:t>
            </a:r>
            <a:r>
              <a:rPr lang="zh-CN" altLang="en-US" sz="2400" dirty="0"/>
              <a:t>块层的主要工作是接收上层发出的磁盘请求，并最终发出 </a:t>
            </a:r>
            <a:r>
              <a:rPr lang="en-US" altLang="zh-CN" sz="2400" dirty="0" smtClean="0"/>
              <a:t>I/O </a:t>
            </a:r>
            <a:r>
              <a:rPr lang="zh-CN" altLang="en-US" sz="2400" dirty="0"/>
              <a:t>请求。该层隐藏了底层硬件块设备的特性，为块设备</a:t>
            </a:r>
            <a:r>
              <a:rPr lang="zh-CN" altLang="en-US" sz="2400" dirty="0">
                <a:solidFill>
                  <a:srgbClr val="FF0000"/>
                </a:solidFill>
              </a:rPr>
              <a:t>提供了一个通用的抽象视图</a:t>
            </a:r>
            <a:r>
              <a:rPr lang="zh-CN" altLang="en-US" sz="2400" dirty="0" smtClean="0"/>
              <a:t>。</a:t>
            </a:r>
            <a:endParaRPr lang="en-US" altLang="zh-CN" sz="2400" dirty="0" smtClean="0"/>
          </a:p>
          <a:p>
            <a:pPr marL="457200" indent="-457200">
              <a:buSzPct val="100000"/>
              <a:buFont typeface="+mj-lt"/>
              <a:buAutoNum type="arabicPeriod"/>
            </a:pPr>
            <a:r>
              <a:rPr lang="en-US" altLang="zh-CN" sz="2400" dirty="0" smtClean="0"/>
              <a:t>I/O </a:t>
            </a:r>
            <a:r>
              <a:rPr lang="zh-CN" altLang="en-US" sz="2400" dirty="0"/>
              <a:t>调度层的</a:t>
            </a:r>
            <a:r>
              <a:rPr lang="zh-CN" altLang="en-US" sz="2400" dirty="0" smtClean="0"/>
              <a:t>功能根据</a:t>
            </a:r>
            <a:r>
              <a:rPr lang="zh-CN" altLang="en-US" sz="2400" dirty="0">
                <a:solidFill>
                  <a:srgbClr val="FF0000"/>
                </a:solidFill>
              </a:rPr>
              <a:t>设置好的调度算法</a:t>
            </a:r>
            <a:r>
              <a:rPr lang="zh-CN" altLang="en-US" sz="2400" dirty="0"/>
              <a:t>，回调驱动层提供的请求处理函数，以</a:t>
            </a:r>
            <a:r>
              <a:rPr lang="zh-CN" altLang="en-US" sz="2400" dirty="0">
                <a:solidFill>
                  <a:srgbClr val="FF0000"/>
                </a:solidFill>
              </a:rPr>
              <a:t>处理具体的 </a:t>
            </a:r>
            <a:r>
              <a:rPr lang="en-US" altLang="zh-CN" sz="2400" dirty="0" smtClean="0">
                <a:solidFill>
                  <a:srgbClr val="FF0000"/>
                </a:solidFill>
              </a:rPr>
              <a:t>I/O </a:t>
            </a:r>
            <a:r>
              <a:rPr lang="zh-CN" altLang="en-US" sz="2400" dirty="0">
                <a:solidFill>
                  <a:srgbClr val="FF0000"/>
                </a:solidFill>
              </a:rPr>
              <a:t>请求</a:t>
            </a:r>
            <a:r>
              <a:rPr lang="zh-CN" altLang="en-US" sz="2400" dirty="0" smtClean="0"/>
              <a:t>。</a:t>
            </a:r>
            <a:endParaRPr lang="en-US" altLang="zh-CN" sz="2400" dirty="0" smtClean="0"/>
          </a:p>
          <a:p>
            <a:pPr marL="457200" indent="-457200">
              <a:buSzPct val="100000"/>
              <a:buFont typeface="+mj-lt"/>
              <a:buAutoNum type="arabicPeriod"/>
            </a:pPr>
            <a:r>
              <a:rPr lang="zh-CN" altLang="en-US" sz="2400" dirty="0" smtClean="0"/>
              <a:t>驱动</a:t>
            </a:r>
            <a:r>
              <a:rPr lang="zh-CN" altLang="en-US" sz="2400" dirty="0"/>
              <a:t>层中的驱动程序对应具体的物理块设备</a:t>
            </a:r>
            <a:r>
              <a:rPr lang="zh-CN" altLang="en-US" sz="2400" dirty="0" smtClean="0"/>
              <a:t>。根据上层 </a:t>
            </a:r>
            <a:r>
              <a:rPr lang="en-US" altLang="zh-CN" sz="2400" dirty="0" smtClean="0"/>
              <a:t>I/O </a:t>
            </a:r>
            <a:r>
              <a:rPr lang="zh-CN" altLang="en-US" sz="2400" dirty="0"/>
              <a:t>请求中指定的信息，通过向具体块设备的设备控制器发送命令的方式，来</a:t>
            </a:r>
            <a:r>
              <a:rPr lang="zh-CN" altLang="en-US" sz="2400" dirty="0">
                <a:solidFill>
                  <a:srgbClr val="FF0000"/>
                </a:solidFill>
              </a:rPr>
              <a:t>操纵设备传输数据</a:t>
            </a:r>
            <a:r>
              <a:rPr lang="zh-CN" altLang="en-US" sz="2400" dirty="0" smtClean="0"/>
              <a:t>。</a:t>
            </a:r>
            <a:endParaRPr lang="en-US" altLang="zh-CN" sz="2400" dirty="0" smtClean="0"/>
          </a:p>
          <a:p>
            <a:pPr marL="457200" indent="-457200">
              <a:buSzPct val="100000"/>
              <a:buFont typeface="+mj-lt"/>
              <a:buAutoNum type="arabicPeriod"/>
            </a:pPr>
            <a:r>
              <a:rPr lang="zh-CN" altLang="en-US" sz="2400" dirty="0" smtClean="0"/>
              <a:t>设备</a:t>
            </a:r>
            <a:r>
              <a:rPr lang="zh-CN" altLang="en-US" sz="2400" dirty="0"/>
              <a:t>层中都是具体的物理设备。</a:t>
            </a:r>
            <a:endParaRPr lang="zh-CN" altLang="en-US" sz="2400" dirty="0">
              <a:solidFill>
                <a:srgbClr val="FF0000"/>
              </a:solidFill>
            </a:endParaRPr>
          </a:p>
        </p:txBody>
      </p:sp>
    </p:spTree>
    <p:extLst>
      <p:ext uri="{BB962C8B-B14F-4D97-AF65-F5344CB8AC3E}">
        <p14:creationId xmlns:p14="http://schemas.microsoft.com/office/powerpoint/2010/main" val="31173652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38362" y="351365"/>
            <a:ext cx="6776938"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4. 8 Android</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中的</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I/O</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设备管理</a:t>
            </a: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4</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1979008" y="946146"/>
            <a:ext cx="3435556" cy="523220"/>
          </a:xfrm>
          <a:prstGeom prst="rect">
            <a:avLst/>
          </a:prstGeom>
        </p:spPr>
        <p:txBody>
          <a:bodyPr wrap="none">
            <a:spAutoFit/>
          </a:bodyPr>
          <a:lstStyle/>
          <a:p>
            <a:r>
              <a:rPr lang="en-US" altLang="zh-CN" sz="2800" b="1" kern="100" dirty="0">
                <a:latin typeface="宋体" panose="02010600030101010101" pitchFamily="2" charset="-122"/>
                <a:cs typeface="Times New Roman" panose="02020603050405020304" pitchFamily="18" charset="0"/>
              </a:rPr>
              <a:t>4.8.1 </a:t>
            </a:r>
            <a:r>
              <a:rPr lang="zh-CN" altLang="zh-CN" sz="2800" b="1" kern="100" dirty="0">
                <a:ea typeface="宋体" panose="02010600030101010101" pitchFamily="2" charset="-122"/>
                <a:cs typeface="Times New Roman" panose="02020603050405020304" pitchFamily="18" charset="0"/>
              </a:rPr>
              <a:t>存储设备类型</a:t>
            </a:r>
            <a:endParaRPr lang="zh-CN" altLang="en-US" sz="2800" dirty="0"/>
          </a:p>
        </p:txBody>
      </p:sp>
      <p:sp>
        <p:nvSpPr>
          <p:cNvPr id="3" name="矩形 2"/>
          <p:cNvSpPr/>
          <p:nvPr/>
        </p:nvSpPr>
        <p:spPr>
          <a:xfrm>
            <a:off x="1180407" y="1720840"/>
            <a:ext cx="7523018" cy="4154984"/>
          </a:xfrm>
          <a:prstGeom prst="rect">
            <a:avLst/>
          </a:prstGeom>
        </p:spPr>
        <p:txBody>
          <a:bodyPr wrap="square">
            <a:spAutoFit/>
          </a:bodyPr>
          <a:lstStyle/>
          <a:p>
            <a:r>
              <a:rPr lang="en-US" altLang="zh-CN" sz="2400" b="1" dirty="0" smtClean="0">
                <a:solidFill>
                  <a:srgbClr val="FF0000"/>
                </a:solidFill>
                <a:latin typeface="Tahoma" panose="020B0604030504040204" pitchFamily="34" charset="0"/>
                <a:ea typeface="宋体" panose="02010600030101010101" pitchFamily="2" charset="-122"/>
              </a:rPr>
              <a:t>      </a:t>
            </a:r>
            <a:r>
              <a:rPr lang="zh-CN" altLang="zh-CN" sz="2400" b="1" dirty="0" smtClean="0">
                <a:solidFill>
                  <a:srgbClr val="FF0000"/>
                </a:solidFill>
                <a:latin typeface="Tahoma" panose="020B0604030504040204" pitchFamily="34" charset="0"/>
                <a:ea typeface="宋体" panose="02010600030101010101" pitchFamily="2" charset="-122"/>
              </a:rPr>
              <a:t>两</a:t>
            </a:r>
            <a:r>
              <a:rPr lang="zh-CN" altLang="zh-CN" sz="2400" b="1" dirty="0">
                <a:solidFill>
                  <a:srgbClr val="FF0000"/>
                </a:solidFill>
                <a:latin typeface="Tahoma" panose="020B0604030504040204" pitchFamily="34" charset="0"/>
                <a:ea typeface="宋体" panose="02010600030101010101" pitchFamily="2" charset="-122"/>
              </a:rPr>
              <a:t>个存储装置</a:t>
            </a:r>
            <a:r>
              <a:rPr lang="en-US" altLang="zh-CN" sz="2400" b="1" dirty="0">
                <a:solidFill>
                  <a:srgbClr val="FF0000"/>
                </a:solidFill>
                <a:latin typeface="Tahoma" panose="020B0604030504040204" pitchFamily="34" charset="0"/>
                <a:ea typeface="宋体" panose="02010600030101010101" pitchFamily="2" charset="-122"/>
              </a:rPr>
              <a:t>:</a:t>
            </a:r>
            <a:r>
              <a:rPr lang="zh-CN" altLang="zh-CN" sz="2400" b="1" dirty="0" smtClean="0">
                <a:latin typeface="Tahoma" panose="020B0604030504040204" pitchFamily="34" charset="0"/>
                <a:ea typeface="宋体" panose="02010600030101010101" pitchFamily="2" charset="-122"/>
              </a:rPr>
              <a:t>一</a:t>
            </a:r>
            <a:r>
              <a:rPr lang="zh-CN" altLang="zh-CN" sz="2400" b="1" dirty="0">
                <a:latin typeface="Tahoma" panose="020B0604030504040204" pitchFamily="34" charset="0"/>
                <a:ea typeface="宋体" panose="02010600030101010101" pitchFamily="2" charset="-122"/>
              </a:rPr>
              <a:t>个就是内置的手机设备中不可手动拆卸的存储卡，我们称之为</a:t>
            </a:r>
            <a:r>
              <a:rPr lang="zh-CN" altLang="zh-CN" sz="2400" b="1" dirty="0">
                <a:solidFill>
                  <a:srgbClr val="FF0000"/>
                </a:solidFill>
                <a:latin typeface="Tahoma" panose="020B0604030504040204" pitchFamily="34" charset="0"/>
                <a:ea typeface="宋体" panose="02010600030101010101" pitchFamily="2" charset="-122"/>
              </a:rPr>
              <a:t>内置存储卡</a:t>
            </a:r>
            <a:r>
              <a:rPr lang="zh-CN" altLang="zh-CN" sz="2400" b="1" dirty="0">
                <a:latin typeface="Tahoma" panose="020B0604030504040204" pitchFamily="34" charset="0"/>
                <a:ea typeface="宋体" panose="02010600030101010101" pitchFamily="2" charset="-122"/>
              </a:rPr>
              <a:t>，另一个是可手动插拔外置存储卡，我们称之为</a:t>
            </a:r>
            <a:r>
              <a:rPr lang="zh-CN" altLang="zh-CN" sz="2400" b="1" dirty="0">
                <a:solidFill>
                  <a:srgbClr val="FF0000"/>
                </a:solidFill>
                <a:latin typeface="Tahoma" panose="020B0604030504040204" pitchFamily="34" charset="0"/>
                <a:ea typeface="宋体" panose="02010600030101010101" pitchFamily="2" charset="-122"/>
              </a:rPr>
              <a:t>外置</a:t>
            </a:r>
            <a:r>
              <a:rPr lang="en-US" altLang="zh-CN" sz="2400" b="1" dirty="0">
                <a:solidFill>
                  <a:srgbClr val="FF0000"/>
                </a:solidFill>
                <a:latin typeface="Tahoma" panose="020B0604030504040204" pitchFamily="34" charset="0"/>
                <a:ea typeface="宋体" panose="02010600030101010101" pitchFamily="2" charset="-122"/>
              </a:rPr>
              <a:t>SD</a:t>
            </a:r>
            <a:r>
              <a:rPr lang="zh-CN" altLang="zh-CN" sz="2400" b="1" dirty="0">
                <a:solidFill>
                  <a:srgbClr val="FF0000"/>
                </a:solidFill>
                <a:latin typeface="Tahoma" panose="020B0604030504040204" pitchFamily="34" charset="0"/>
                <a:ea typeface="宋体" panose="02010600030101010101" pitchFamily="2" charset="-122"/>
              </a:rPr>
              <a:t>卡</a:t>
            </a:r>
            <a:r>
              <a:rPr lang="zh-CN" altLang="zh-CN" sz="2400" b="1" dirty="0" smtClean="0">
                <a:latin typeface="Tahoma" panose="020B0604030504040204" pitchFamily="34" charset="0"/>
                <a:ea typeface="宋体" panose="02010600030101010101" pitchFamily="2" charset="-122"/>
              </a:rPr>
              <a:t>。这种</a:t>
            </a:r>
            <a:r>
              <a:rPr lang="zh-CN" altLang="zh-CN" sz="2400" b="1" dirty="0">
                <a:latin typeface="Tahoma" panose="020B0604030504040204" pitchFamily="34" charset="0"/>
                <a:ea typeface="宋体" panose="02010600030101010101" pitchFamily="2" charset="-122"/>
              </a:rPr>
              <a:t>内置存储卡和外置</a:t>
            </a:r>
            <a:r>
              <a:rPr lang="en-US" altLang="zh-CN" sz="2400" b="1" dirty="0">
                <a:latin typeface="Tahoma" panose="020B0604030504040204" pitchFamily="34" charset="0"/>
                <a:ea typeface="宋体" panose="02010600030101010101" pitchFamily="2" charset="-122"/>
              </a:rPr>
              <a:t>SD</a:t>
            </a:r>
            <a:r>
              <a:rPr lang="zh-CN" altLang="zh-CN" sz="2400" b="1" dirty="0">
                <a:latin typeface="Tahoma" panose="020B0604030504040204" pitchFamily="34" charset="0"/>
                <a:ea typeface="宋体" panose="02010600030101010101" pitchFamily="2" charset="-122"/>
              </a:rPr>
              <a:t>卡是不同物理存储装置上的划分，一个是内置到设备上，一个是在插在</a:t>
            </a:r>
            <a:r>
              <a:rPr lang="en-US" altLang="zh-CN" sz="2400" b="1" dirty="0">
                <a:latin typeface="Tahoma" panose="020B0604030504040204" pitchFamily="34" charset="0"/>
                <a:ea typeface="宋体" panose="02010600030101010101" pitchFamily="2" charset="-122"/>
              </a:rPr>
              <a:t>SD</a:t>
            </a:r>
            <a:r>
              <a:rPr lang="zh-CN" altLang="zh-CN" sz="2400" b="1" dirty="0">
                <a:latin typeface="Tahoma" panose="020B0604030504040204" pitchFamily="34" charset="0"/>
                <a:ea typeface="宋体" panose="02010600030101010101" pitchFamily="2" charset="-122"/>
              </a:rPr>
              <a:t>卡卡槽上</a:t>
            </a:r>
            <a:r>
              <a:rPr lang="zh-CN" altLang="zh-CN" sz="2400" b="1" dirty="0" smtClean="0">
                <a:latin typeface="Tahoma" panose="020B0604030504040204" pitchFamily="34" charset="0"/>
                <a:ea typeface="宋体" panose="02010600030101010101" pitchFamily="2" charset="-122"/>
              </a:rPr>
              <a:t>。</a:t>
            </a:r>
            <a:endParaRPr lang="en-US" altLang="zh-CN" sz="2400" b="1" dirty="0" smtClean="0">
              <a:latin typeface="Tahoma" panose="020B0604030504040204" pitchFamily="34" charset="0"/>
              <a:ea typeface="宋体" panose="02010600030101010101" pitchFamily="2" charset="-122"/>
            </a:endParaRPr>
          </a:p>
          <a:p>
            <a:endParaRPr lang="en-US" altLang="zh-CN" sz="2400" b="1" dirty="0" smtClean="0">
              <a:latin typeface="Tahoma" panose="020B0604030504040204" pitchFamily="34" charset="0"/>
              <a:ea typeface="宋体" panose="02010600030101010101" pitchFamily="2" charset="-122"/>
            </a:endParaRPr>
          </a:p>
          <a:p>
            <a:r>
              <a:rPr lang="en-US" altLang="zh-CN" sz="2400" b="1" dirty="0" smtClean="0">
                <a:latin typeface="Tahoma" panose="020B0604030504040204" pitchFamily="34" charset="0"/>
                <a:ea typeface="宋体" panose="02010600030101010101" pitchFamily="2" charset="-122"/>
              </a:rPr>
              <a:t>    </a:t>
            </a:r>
            <a:r>
              <a:rPr lang="zh-CN" altLang="zh-CN" sz="2400" b="1" dirty="0" smtClean="0">
                <a:latin typeface="Tahoma" panose="020B0604030504040204" pitchFamily="34" charset="0"/>
                <a:ea typeface="宋体" panose="02010600030101010101" pitchFamily="2" charset="-122"/>
              </a:rPr>
              <a:t>内部</a:t>
            </a:r>
            <a:r>
              <a:rPr lang="zh-CN" altLang="zh-CN" sz="2400" b="1" dirty="0">
                <a:latin typeface="Tahoma" panose="020B0604030504040204" pitchFamily="34" charset="0"/>
                <a:ea typeface="宋体" panose="02010600030101010101" pitchFamily="2" charset="-122"/>
              </a:rPr>
              <a:t>存储和外部存储以是否是应用的安装目录来划分，</a:t>
            </a:r>
            <a:r>
              <a:rPr lang="zh-CN" altLang="zh-CN" sz="2400" b="1" dirty="0">
                <a:solidFill>
                  <a:srgbClr val="FF0000"/>
                </a:solidFill>
                <a:latin typeface="Tahoma" panose="020B0604030504040204" pitchFamily="34" charset="0"/>
                <a:ea typeface="宋体" panose="02010600030101010101" pitchFamily="2" charset="-122"/>
              </a:rPr>
              <a:t>内部存储是在应用的安装目录</a:t>
            </a:r>
            <a:r>
              <a:rPr lang="zh-CN" altLang="zh-CN" sz="2400" b="1" dirty="0">
                <a:latin typeface="Tahoma" panose="020B0604030504040204" pitchFamily="34" charset="0"/>
                <a:ea typeface="宋体" panose="02010600030101010101" pitchFamily="2" charset="-122"/>
              </a:rPr>
              <a:t>下，</a:t>
            </a:r>
            <a:r>
              <a:rPr lang="zh-CN" altLang="zh-CN" sz="2400" b="1" dirty="0">
                <a:solidFill>
                  <a:srgbClr val="FF0000"/>
                </a:solidFill>
                <a:latin typeface="Tahoma" panose="020B0604030504040204" pitchFamily="34" charset="0"/>
                <a:ea typeface="宋体" panose="02010600030101010101" pitchFamily="2" charset="-122"/>
              </a:rPr>
              <a:t>外部存储在应用的安装目录</a:t>
            </a:r>
            <a:r>
              <a:rPr lang="zh-CN" altLang="zh-CN" sz="2400" b="1" dirty="0">
                <a:latin typeface="Tahoma" panose="020B0604030504040204" pitchFamily="34" charset="0"/>
                <a:ea typeface="宋体" panose="02010600030101010101" pitchFamily="2" charset="-122"/>
              </a:rPr>
              <a:t>外。一般情况下，内部存储往往是</a:t>
            </a:r>
            <a:r>
              <a:rPr lang="en-US" altLang="zh-CN" sz="2400" b="1" dirty="0">
                <a:latin typeface="Tahoma" panose="020B0604030504040204" pitchFamily="34" charset="0"/>
                <a:ea typeface="宋体" panose="02010600030101010101" pitchFamily="2" charset="-122"/>
              </a:rPr>
              <a:t>Android</a:t>
            </a:r>
            <a:r>
              <a:rPr lang="zh-CN" altLang="zh-CN" sz="2400" b="1" dirty="0">
                <a:latin typeface="Tahoma" panose="020B0604030504040204" pitchFamily="34" charset="0"/>
                <a:ea typeface="宋体" panose="02010600030101010101" pitchFamily="2" charset="-122"/>
              </a:rPr>
              <a:t>系统所在的介质空间，外部存储经常是通过相关接口挂接的存储介质。</a:t>
            </a:r>
            <a:endParaRPr lang="zh-CN" altLang="en-US" sz="2400" b="1" dirty="0">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15363081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38362" y="351365"/>
            <a:ext cx="6776938"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4. </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8.2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不</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可变的设备 </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ID</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4</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2" name="Text Box 8"/>
          <p:cNvSpPr txBox="1">
            <a:spLocks noChangeArrowheads="1"/>
          </p:cNvSpPr>
          <p:nvPr/>
        </p:nvSpPr>
        <p:spPr bwMode="auto">
          <a:xfrm>
            <a:off x="1175362" y="1690332"/>
            <a:ext cx="7649500" cy="3344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buSzPct val="100000"/>
              <a:buNone/>
            </a:pPr>
            <a:r>
              <a:rPr lang="zh-CN" altLang="en-US" sz="2400" dirty="0"/>
              <a:t>在 </a:t>
            </a:r>
            <a:r>
              <a:rPr lang="en-US" altLang="zh-CN" sz="2400" dirty="0"/>
              <a:t>Android 6 </a:t>
            </a:r>
            <a:r>
              <a:rPr lang="zh-CN" altLang="en-US" sz="2400" dirty="0"/>
              <a:t>及更高版本中，</a:t>
            </a:r>
            <a:r>
              <a:rPr lang="en-US" altLang="zh-CN" sz="2400" dirty="0"/>
              <a:t>WLAN </a:t>
            </a:r>
            <a:r>
              <a:rPr lang="zh-CN" altLang="en-US" sz="2400" dirty="0"/>
              <a:t>服务提供商和数据包分析器已无法再使用 </a:t>
            </a:r>
            <a:r>
              <a:rPr lang="en-US" altLang="zh-CN" sz="2400" dirty="0"/>
              <a:t>WLAN </a:t>
            </a:r>
            <a:r>
              <a:rPr lang="zh-CN" altLang="en-US" sz="2400" dirty="0"/>
              <a:t>堆栈通过网络请求检索设备的出厂 </a:t>
            </a:r>
            <a:r>
              <a:rPr lang="en-US" altLang="zh-CN" sz="2400" dirty="0"/>
              <a:t>MAC </a:t>
            </a:r>
            <a:r>
              <a:rPr lang="zh-CN" altLang="en-US" sz="2400" dirty="0"/>
              <a:t>地址</a:t>
            </a:r>
            <a:r>
              <a:rPr lang="zh-CN" altLang="en-US" sz="2400" dirty="0" smtClean="0"/>
              <a:t>。</a:t>
            </a:r>
            <a:endParaRPr lang="en-US" altLang="zh-CN" sz="2400" dirty="0" smtClean="0"/>
          </a:p>
          <a:p>
            <a:pPr>
              <a:buSzPct val="100000"/>
              <a:buNone/>
            </a:pPr>
            <a:endParaRPr lang="en-US" altLang="zh-CN" sz="2400" dirty="0"/>
          </a:p>
          <a:p>
            <a:pPr>
              <a:buSzPct val="100000"/>
              <a:buNone/>
            </a:pPr>
            <a:endParaRPr lang="en-US" altLang="zh-CN" sz="2400" dirty="0" smtClean="0"/>
          </a:p>
          <a:p>
            <a:pPr>
              <a:buSzPct val="100000"/>
              <a:buNone/>
            </a:pPr>
            <a:endParaRPr lang="en-US" altLang="zh-CN" sz="2400" dirty="0"/>
          </a:p>
          <a:p>
            <a:pPr>
              <a:buSzPct val="100000"/>
              <a:buNone/>
            </a:pPr>
            <a:r>
              <a:rPr lang="zh-CN" altLang="en-US" sz="2400" dirty="0" smtClean="0"/>
              <a:t>从 </a:t>
            </a:r>
            <a:r>
              <a:rPr lang="en-US" altLang="zh-CN" sz="2400" dirty="0"/>
              <a:t>Android 10 </a:t>
            </a:r>
            <a:r>
              <a:rPr lang="zh-CN" altLang="en-US" sz="2400" dirty="0"/>
              <a:t>开始，系统增加了其他限制，</a:t>
            </a:r>
            <a:r>
              <a:rPr lang="zh-CN" altLang="en-US" sz="2400" dirty="0">
                <a:solidFill>
                  <a:srgbClr val="FF0000"/>
                </a:solidFill>
              </a:rPr>
              <a:t>只允许具有特许权限级别的应用访问设备标识符 </a:t>
            </a:r>
            <a:r>
              <a:rPr lang="en-US" altLang="zh-CN" sz="2400" dirty="0">
                <a:solidFill>
                  <a:srgbClr val="FF0000"/>
                </a:solidFill>
              </a:rPr>
              <a:t>(ID)</a:t>
            </a:r>
            <a:r>
              <a:rPr lang="zh-CN" altLang="en-US" sz="2400" dirty="0">
                <a:solidFill>
                  <a:srgbClr val="FF0000"/>
                </a:solidFill>
              </a:rPr>
              <a:t>。</a:t>
            </a:r>
          </a:p>
        </p:txBody>
      </p:sp>
    </p:spTree>
    <p:extLst>
      <p:ext uri="{BB962C8B-B14F-4D97-AF65-F5344CB8AC3E}">
        <p14:creationId xmlns:p14="http://schemas.microsoft.com/office/powerpoint/2010/main" val="4794314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38362" y="351365"/>
            <a:ext cx="6776938"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4. </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8.2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不</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可变的设备 </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ID</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4</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50620" y="1786375"/>
            <a:ext cx="615553" cy="4229100"/>
          </a:xfrm>
          <a:prstGeom prst="rect">
            <a:avLst/>
          </a:prstGeom>
          <a:noFill/>
        </p:spPr>
        <p:txBody>
          <a:bodyPr vert="eaVert" wrap="square" rtlCol="0">
            <a:spAutoFit/>
          </a:bodyPr>
          <a:lstStyle/>
          <a:p>
            <a:r>
              <a:rPr lang="zh-CN" altLang="en-US" sz="2800" b="1" dirty="0">
                <a:solidFill>
                  <a:srgbClr val="FF0000"/>
                </a:solidFill>
                <a:latin typeface="Tahoma" panose="020B0604030504040204" pitchFamily="34" charset="0"/>
                <a:ea typeface="宋体" panose="02010600030101010101" pitchFamily="2" charset="-122"/>
              </a:rPr>
              <a:t>访问设备 </a:t>
            </a:r>
            <a:r>
              <a:rPr lang="en-US" altLang="zh-CN" sz="2800" b="1" dirty="0" smtClean="0">
                <a:solidFill>
                  <a:srgbClr val="FF0000"/>
                </a:solidFill>
                <a:latin typeface="Tahoma" panose="020B0604030504040204" pitchFamily="34" charset="0"/>
                <a:ea typeface="宋体" panose="02010600030101010101" pitchFamily="2" charset="-122"/>
              </a:rPr>
              <a:t>ID</a:t>
            </a:r>
            <a:r>
              <a:rPr lang="zh-CN" altLang="en-US" sz="2800" b="1" dirty="0" smtClean="0">
                <a:solidFill>
                  <a:srgbClr val="FF0000"/>
                </a:solidFill>
                <a:latin typeface="Tahoma" panose="020B0604030504040204" pitchFamily="34" charset="0"/>
                <a:ea typeface="宋体" panose="02010600030101010101" pitchFamily="2" charset="-122"/>
              </a:rPr>
              <a:t>方法</a:t>
            </a:r>
            <a:endParaRPr lang="zh-CN" altLang="en-US" sz="2800" b="1" dirty="0">
              <a:solidFill>
                <a:srgbClr val="FF0000"/>
              </a:solidFill>
              <a:latin typeface="Tahoma" panose="020B0604030504040204" pitchFamily="34" charset="0"/>
              <a:ea typeface="宋体" panose="02010600030101010101" pitchFamily="2" charset="-122"/>
            </a:endParaRPr>
          </a:p>
        </p:txBody>
      </p:sp>
      <p:sp>
        <p:nvSpPr>
          <p:cNvPr id="12" name="Text Box 8"/>
          <p:cNvSpPr txBox="1">
            <a:spLocks noChangeArrowheads="1"/>
          </p:cNvSpPr>
          <p:nvPr/>
        </p:nvSpPr>
        <p:spPr bwMode="auto">
          <a:xfrm>
            <a:off x="1359382" y="1164396"/>
            <a:ext cx="7649500" cy="4969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buSzPct val="100000"/>
              <a:buNone/>
            </a:pPr>
            <a:r>
              <a:rPr lang="en-US" altLang="zh-CN" sz="2400" dirty="0"/>
              <a:t>1</a:t>
            </a:r>
            <a:r>
              <a:rPr lang="zh-CN" altLang="en-US" sz="2400" dirty="0"/>
              <a:t>、默认的短信应用</a:t>
            </a:r>
            <a:r>
              <a:rPr lang="zh-CN" altLang="en-US" sz="2400" dirty="0" smtClean="0"/>
              <a:t>。</a:t>
            </a:r>
            <a:endParaRPr lang="en-US" altLang="zh-CN" sz="2400" dirty="0" smtClean="0"/>
          </a:p>
          <a:p>
            <a:pPr>
              <a:buSzPct val="100000"/>
              <a:buNone/>
            </a:pPr>
            <a:endParaRPr lang="zh-CN" altLang="en-US" sz="2400" dirty="0"/>
          </a:p>
          <a:p>
            <a:pPr>
              <a:buSzPct val="100000"/>
              <a:buNone/>
            </a:pPr>
            <a:r>
              <a:rPr lang="en-US" altLang="zh-CN" sz="2400" dirty="0"/>
              <a:t>2</a:t>
            </a:r>
            <a:r>
              <a:rPr lang="zh-CN" altLang="en-US" sz="2400" dirty="0"/>
              <a:t>、在 </a:t>
            </a:r>
            <a:r>
              <a:rPr lang="en-US" altLang="zh-CN" sz="2400" dirty="0" err="1"/>
              <a:t>Manifest.permission</a:t>
            </a:r>
            <a:r>
              <a:rPr lang="en-US" altLang="zh-CN" sz="2400" dirty="0"/>
              <a:t> </a:t>
            </a:r>
            <a:r>
              <a:rPr lang="zh-CN" altLang="en-US" sz="2400" dirty="0"/>
              <a:t>类中具有 </a:t>
            </a:r>
            <a:r>
              <a:rPr lang="en-US" altLang="zh-CN" sz="2400" dirty="0"/>
              <a:t>READ_PRIVILEGED_PHONE_STATE </a:t>
            </a:r>
            <a:r>
              <a:rPr lang="zh-CN" altLang="en-US" sz="2400" dirty="0"/>
              <a:t>权限且在 </a:t>
            </a:r>
            <a:r>
              <a:rPr lang="en-US" altLang="zh-CN" sz="2400" dirty="0"/>
              <a:t>privapp-permission.xml </a:t>
            </a:r>
            <a:r>
              <a:rPr lang="zh-CN" altLang="en-US" sz="2400" dirty="0"/>
              <a:t>文件中列入白名单的应用。这些应用还必须加载到 </a:t>
            </a:r>
            <a:r>
              <a:rPr lang="en-US" altLang="zh-CN" sz="2400" dirty="0" err="1"/>
              <a:t>priv</a:t>
            </a:r>
            <a:r>
              <a:rPr lang="en-US" altLang="zh-CN" sz="2400" dirty="0"/>
              <a:t>-app </a:t>
            </a:r>
            <a:r>
              <a:rPr lang="zh-CN" altLang="en-US" sz="2400" dirty="0"/>
              <a:t>目录中</a:t>
            </a:r>
            <a:r>
              <a:rPr lang="zh-CN" altLang="en-US" sz="2400" dirty="0" smtClean="0"/>
              <a:t>。</a:t>
            </a:r>
            <a:endParaRPr lang="en-US" altLang="zh-CN" sz="2400" dirty="0" smtClean="0"/>
          </a:p>
          <a:p>
            <a:pPr>
              <a:buSzPct val="100000"/>
              <a:buNone/>
            </a:pPr>
            <a:endParaRPr lang="zh-CN" altLang="en-US" sz="2400" dirty="0"/>
          </a:p>
          <a:p>
            <a:pPr>
              <a:buSzPct val="100000"/>
              <a:buNone/>
            </a:pPr>
            <a:r>
              <a:rPr lang="en-US" altLang="zh-CN" sz="2400" dirty="0"/>
              <a:t>3</a:t>
            </a:r>
            <a:r>
              <a:rPr lang="zh-CN" altLang="en-US" sz="2400" dirty="0"/>
              <a:t>、具有 </a:t>
            </a:r>
            <a:r>
              <a:rPr lang="en-US" altLang="zh-CN" sz="2400" dirty="0"/>
              <a:t>UICC </a:t>
            </a:r>
            <a:r>
              <a:rPr lang="zh-CN" altLang="en-US" sz="2400" dirty="0"/>
              <a:t>运营商权限中定义的运营商权限的应用</a:t>
            </a:r>
            <a:r>
              <a:rPr lang="zh-CN" altLang="en-US" sz="2400" dirty="0" smtClean="0"/>
              <a:t>。</a:t>
            </a:r>
            <a:endParaRPr lang="en-US" altLang="zh-CN" sz="2400" dirty="0" smtClean="0"/>
          </a:p>
          <a:p>
            <a:pPr>
              <a:buSzPct val="100000"/>
              <a:buNone/>
            </a:pPr>
            <a:endParaRPr lang="zh-CN" altLang="en-US" sz="2400" dirty="0"/>
          </a:p>
          <a:p>
            <a:pPr>
              <a:buSzPct val="100000"/>
              <a:buNone/>
            </a:pPr>
            <a:r>
              <a:rPr lang="en-US" altLang="zh-CN" sz="2400" dirty="0"/>
              <a:t>4</a:t>
            </a:r>
            <a:r>
              <a:rPr lang="zh-CN" altLang="en-US" sz="2400" dirty="0"/>
              <a:t>、在 </a:t>
            </a:r>
            <a:r>
              <a:rPr lang="en-US" altLang="zh-CN" sz="2400" dirty="0" err="1"/>
              <a:t>Manifest.permission</a:t>
            </a:r>
            <a:r>
              <a:rPr lang="en-US" altLang="zh-CN" sz="2400" dirty="0"/>
              <a:t> </a:t>
            </a:r>
            <a:r>
              <a:rPr lang="zh-CN" altLang="en-US" sz="2400" dirty="0"/>
              <a:t>类中授予了 </a:t>
            </a:r>
            <a:r>
              <a:rPr lang="en-US" altLang="zh-CN" sz="2400" dirty="0"/>
              <a:t>READ_PHONE_STATE </a:t>
            </a:r>
            <a:r>
              <a:rPr lang="zh-CN" altLang="en-US" sz="2400" dirty="0"/>
              <a:t>权限的设备所有者或资料所有者应用（无需列入白名单）。</a:t>
            </a:r>
          </a:p>
        </p:txBody>
      </p:sp>
    </p:spTree>
    <p:extLst>
      <p:ext uri="{BB962C8B-B14F-4D97-AF65-F5344CB8AC3E}">
        <p14:creationId xmlns:p14="http://schemas.microsoft.com/office/powerpoint/2010/main" val="4480803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p:bldP spid="12"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38362" y="351365"/>
            <a:ext cx="6776938"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4. </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8.3 </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I/O</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方式</a:t>
            </a: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4</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2" name="Text Box 8"/>
          <p:cNvSpPr txBox="1">
            <a:spLocks noChangeArrowheads="1"/>
          </p:cNvSpPr>
          <p:nvPr/>
        </p:nvSpPr>
        <p:spPr bwMode="auto">
          <a:xfrm>
            <a:off x="1276255" y="4763806"/>
            <a:ext cx="7649500" cy="833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buSzPct val="100000"/>
              <a:buNone/>
            </a:pPr>
            <a:r>
              <a:rPr lang="en-US" altLang="zh-CN" sz="2400" dirty="0"/>
              <a:t>Android</a:t>
            </a:r>
            <a:r>
              <a:rPr lang="zh-CN" altLang="en-US" sz="2400" dirty="0"/>
              <a:t>系统中的</a:t>
            </a:r>
            <a:r>
              <a:rPr lang="en-US" altLang="zh-CN" sz="2400" dirty="0"/>
              <a:t>I/O </a:t>
            </a:r>
            <a:r>
              <a:rPr lang="zh-CN" altLang="en-US" sz="2400" dirty="0"/>
              <a:t>有三种方式：</a:t>
            </a:r>
            <a:r>
              <a:rPr lang="zh-CN" altLang="en-US" sz="2400" dirty="0">
                <a:solidFill>
                  <a:srgbClr val="FF0000"/>
                </a:solidFill>
              </a:rPr>
              <a:t>标准 </a:t>
            </a:r>
            <a:r>
              <a:rPr lang="en-US" altLang="zh-CN" sz="2400" dirty="0">
                <a:solidFill>
                  <a:srgbClr val="FF0000"/>
                </a:solidFill>
              </a:rPr>
              <a:t>I/O</a:t>
            </a:r>
            <a:r>
              <a:rPr lang="zh-CN" altLang="en-US" sz="2400" dirty="0">
                <a:solidFill>
                  <a:srgbClr val="FF0000"/>
                </a:solidFill>
              </a:rPr>
              <a:t>、</a:t>
            </a:r>
            <a:r>
              <a:rPr lang="en-US" altLang="zh-CN" sz="2400" dirty="0" err="1">
                <a:solidFill>
                  <a:srgbClr val="FF0000"/>
                </a:solidFill>
              </a:rPr>
              <a:t>mmap</a:t>
            </a:r>
            <a:r>
              <a:rPr lang="en-US" altLang="zh-CN" sz="2400" dirty="0">
                <a:solidFill>
                  <a:srgbClr val="FF0000"/>
                </a:solidFill>
              </a:rPr>
              <a:t> </a:t>
            </a:r>
            <a:r>
              <a:rPr lang="zh-CN" altLang="en-US" sz="2400" dirty="0">
                <a:solidFill>
                  <a:srgbClr val="FF0000"/>
                </a:solidFill>
              </a:rPr>
              <a:t>和 </a:t>
            </a:r>
            <a:r>
              <a:rPr lang="en-US" altLang="zh-CN" sz="2400" dirty="0">
                <a:solidFill>
                  <a:srgbClr val="FF0000"/>
                </a:solidFill>
              </a:rPr>
              <a:t>Direct I/O</a:t>
            </a:r>
            <a:r>
              <a:rPr lang="zh-CN" altLang="en-US" sz="2400" dirty="0">
                <a:solidFill>
                  <a:srgbClr val="FF0000"/>
                </a:solidFill>
              </a:rPr>
              <a:t>。</a:t>
            </a:r>
            <a:endParaRPr lang="en-US" altLang="zh-CN" sz="2400" dirty="0" smtClean="0">
              <a:solidFill>
                <a:srgbClr val="FF0000"/>
              </a:solidFill>
            </a:endParaRPr>
          </a:p>
        </p:txBody>
      </p:sp>
      <p:pic>
        <p:nvPicPr>
          <p:cNvPr id="28674" name="图片 9" descr="C:\Users\Administrator\AppData\Roaming\Tencent\Users\1377716415\QQ\WinTemp\RichOle\_4AF}TU83BN8IB97}{)V}A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4500" y="1164396"/>
            <a:ext cx="5512264" cy="3000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3039666" y="4331376"/>
            <a:ext cx="1917512" cy="369332"/>
          </a:xfrm>
          <a:prstGeom prst="rect">
            <a:avLst/>
          </a:prstGeom>
        </p:spPr>
        <p:txBody>
          <a:bodyPr wrap="none">
            <a:spAutoFit/>
          </a:bodyPr>
          <a:lstStyle/>
          <a:p>
            <a:pPr indent="276225" algn="ctr">
              <a:spcAft>
                <a:spcPts val="0"/>
              </a:spcAft>
            </a:pPr>
            <a:r>
              <a:rPr lang="zh-CN" altLang="zh-CN"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图</a:t>
            </a:r>
            <a:r>
              <a:rPr lang="en-US" altLang="zh-CN"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4.32 I/O</a:t>
            </a:r>
            <a:r>
              <a:rPr lang="zh-CN" altLang="zh-CN"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方式</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7005176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38362" y="351365"/>
            <a:ext cx="6776938"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4. </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8.3 </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I/O</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方式</a:t>
            </a: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4</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2" name="Text Box 8"/>
          <p:cNvSpPr txBox="1">
            <a:spLocks noChangeArrowheads="1"/>
          </p:cNvSpPr>
          <p:nvPr/>
        </p:nvSpPr>
        <p:spPr bwMode="auto">
          <a:xfrm>
            <a:off x="1273990" y="1011346"/>
            <a:ext cx="7649500" cy="526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buSzPct val="100000"/>
              <a:buNone/>
            </a:pPr>
            <a:r>
              <a:rPr lang="en-US" altLang="zh-CN" sz="2400" dirty="0">
                <a:solidFill>
                  <a:srgbClr val="FF0000"/>
                </a:solidFill>
              </a:rPr>
              <a:t>1</a:t>
            </a:r>
            <a:r>
              <a:rPr lang="zh-CN" altLang="en-US" sz="2400" dirty="0">
                <a:solidFill>
                  <a:srgbClr val="FF0000"/>
                </a:solidFill>
              </a:rPr>
              <a:t>、标准 </a:t>
            </a:r>
            <a:r>
              <a:rPr lang="en-US" altLang="zh-CN" sz="2400" dirty="0">
                <a:solidFill>
                  <a:srgbClr val="FF0000"/>
                </a:solidFill>
              </a:rPr>
              <a:t>I/O</a:t>
            </a:r>
          </a:p>
          <a:p>
            <a:pPr>
              <a:buSzPct val="100000"/>
              <a:buNone/>
            </a:pPr>
            <a:r>
              <a:rPr lang="zh-CN" altLang="en-US" sz="2400" dirty="0"/>
              <a:t>应用程序平时用到 </a:t>
            </a:r>
            <a:r>
              <a:rPr lang="en-US" altLang="zh-CN" sz="2400" dirty="0"/>
              <a:t>read/write </a:t>
            </a:r>
            <a:r>
              <a:rPr lang="zh-CN" altLang="en-US" sz="2400" dirty="0"/>
              <a:t>操作都属于标准 </a:t>
            </a:r>
            <a:r>
              <a:rPr lang="en-US" altLang="zh-CN" sz="2400" dirty="0"/>
              <a:t>I/O</a:t>
            </a:r>
            <a:r>
              <a:rPr lang="zh-CN" altLang="en-US" sz="2400" dirty="0"/>
              <a:t>，也就是缓存 </a:t>
            </a:r>
            <a:r>
              <a:rPr lang="en-US" altLang="zh-CN" sz="2400" dirty="0"/>
              <a:t>I/O</a:t>
            </a:r>
            <a:r>
              <a:rPr lang="zh-CN" altLang="en-US" sz="2400" dirty="0"/>
              <a:t>（</a:t>
            </a:r>
            <a:r>
              <a:rPr lang="en-US" altLang="zh-CN" sz="2400" dirty="0"/>
              <a:t>Buffered I/O</a:t>
            </a:r>
            <a:r>
              <a:rPr lang="zh-CN" altLang="en-US" sz="2400" dirty="0"/>
              <a:t>）</a:t>
            </a:r>
            <a:r>
              <a:rPr lang="zh-CN" altLang="en-US" sz="2400" dirty="0" smtClean="0"/>
              <a:t>。</a:t>
            </a:r>
            <a:endParaRPr lang="en-US" altLang="zh-CN" sz="2400" dirty="0" smtClean="0"/>
          </a:p>
          <a:p>
            <a:pPr>
              <a:buSzPct val="100000"/>
              <a:buNone/>
            </a:pPr>
            <a:r>
              <a:rPr lang="en-US" altLang="zh-CN" sz="2400" dirty="0">
                <a:solidFill>
                  <a:srgbClr val="FF0000"/>
                </a:solidFill>
              </a:rPr>
              <a:t>2</a:t>
            </a:r>
            <a:r>
              <a:rPr lang="zh-CN" altLang="en-US" sz="2400" dirty="0">
                <a:solidFill>
                  <a:srgbClr val="FF0000"/>
                </a:solidFill>
              </a:rPr>
              <a:t>、</a:t>
            </a:r>
            <a:r>
              <a:rPr lang="en-US" altLang="zh-CN" sz="2400" dirty="0" err="1">
                <a:solidFill>
                  <a:srgbClr val="FF0000"/>
                </a:solidFill>
              </a:rPr>
              <a:t>mmap</a:t>
            </a:r>
            <a:endParaRPr lang="en-US" altLang="zh-CN" sz="2400" dirty="0">
              <a:solidFill>
                <a:srgbClr val="FF0000"/>
              </a:solidFill>
            </a:endParaRPr>
          </a:p>
          <a:p>
            <a:pPr>
              <a:buSzPct val="100000"/>
              <a:buNone/>
            </a:pPr>
            <a:r>
              <a:rPr lang="en-US" altLang="zh-CN" sz="2400" dirty="0" err="1"/>
              <a:t>Mmap</a:t>
            </a:r>
            <a:r>
              <a:rPr lang="zh-CN" altLang="en-US" sz="2400" dirty="0"/>
              <a:t>方式把文件映射到进程的地址空间</a:t>
            </a:r>
            <a:r>
              <a:rPr lang="zh-CN" altLang="en-US" sz="2400" dirty="0" smtClean="0"/>
              <a:t>，事先</a:t>
            </a:r>
            <a:r>
              <a:rPr lang="zh-CN" altLang="en-US" sz="2400" dirty="0"/>
              <a:t>将文件映射到进程的地址空间，只需要一次 </a:t>
            </a:r>
            <a:r>
              <a:rPr lang="en-US" altLang="zh-CN" sz="2400" dirty="0" err="1"/>
              <a:t>mmap</a:t>
            </a:r>
            <a:r>
              <a:rPr lang="en-US" altLang="zh-CN" sz="2400" dirty="0"/>
              <a:t>() </a:t>
            </a:r>
            <a:r>
              <a:rPr lang="zh-CN" altLang="en-US" sz="2400" dirty="0"/>
              <a:t>系统调用，后续所有的调用像操作内存一样。由于做过内存映射，从磁盘只需要拷贝一次，不需要再拷贝回用户空间。</a:t>
            </a:r>
          </a:p>
          <a:p>
            <a:pPr>
              <a:buSzPct val="100000"/>
              <a:buNone/>
            </a:pPr>
            <a:r>
              <a:rPr lang="en-US" altLang="zh-CN" sz="2400" dirty="0" smtClean="0">
                <a:solidFill>
                  <a:srgbClr val="FF0000"/>
                </a:solidFill>
              </a:rPr>
              <a:t>3</a:t>
            </a:r>
            <a:r>
              <a:rPr lang="zh-CN" altLang="en-US" sz="2400" dirty="0">
                <a:solidFill>
                  <a:srgbClr val="FF0000"/>
                </a:solidFill>
              </a:rPr>
              <a:t>、</a:t>
            </a:r>
            <a:r>
              <a:rPr lang="en-US" altLang="zh-CN" sz="2400" dirty="0">
                <a:solidFill>
                  <a:srgbClr val="FF0000"/>
                </a:solidFill>
              </a:rPr>
              <a:t>Direct I/O</a:t>
            </a:r>
          </a:p>
          <a:p>
            <a:pPr>
              <a:buSzPct val="100000"/>
              <a:buNone/>
            </a:pPr>
            <a:r>
              <a:rPr lang="zh-CN" altLang="en-US" sz="2400" dirty="0"/>
              <a:t>直接 </a:t>
            </a:r>
            <a:r>
              <a:rPr lang="en-US" altLang="zh-CN" sz="2400" dirty="0"/>
              <a:t>I/O </a:t>
            </a:r>
            <a:r>
              <a:rPr lang="zh-CN" altLang="en-US" sz="2400" dirty="0"/>
              <a:t>访问文件方式减少了一次数据拷贝和一些系统调用的耗时，很大程度降低了 </a:t>
            </a:r>
            <a:r>
              <a:rPr lang="en-US" altLang="zh-CN" sz="2400" dirty="0"/>
              <a:t>CPU </a:t>
            </a:r>
            <a:r>
              <a:rPr lang="zh-CN" altLang="en-US" sz="2400" dirty="0"/>
              <a:t>的使用率以及内存的占用。负面影响就是读写操作都是同步执行，导致应用程序等待</a:t>
            </a:r>
            <a:r>
              <a:rPr lang="zh-CN" altLang="en-US" sz="2400" dirty="0" smtClean="0"/>
              <a:t>。</a:t>
            </a:r>
            <a:endParaRPr lang="zh-CN" altLang="en-US" sz="2400" dirty="0"/>
          </a:p>
        </p:txBody>
      </p:sp>
    </p:spTree>
    <p:extLst>
      <p:ext uri="{BB962C8B-B14F-4D97-AF65-F5344CB8AC3E}">
        <p14:creationId xmlns:p14="http://schemas.microsoft.com/office/powerpoint/2010/main" val="22790144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38361" y="351365"/>
            <a:ext cx="7614445"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4. 9 Windows</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Linux</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与</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Android</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中设备管理的比较</a:t>
            </a: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4</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50620" y="1786375"/>
            <a:ext cx="615553" cy="4229100"/>
          </a:xfrm>
          <a:prstGeom prst="rect">
            <a:avLst/>
          </a:prstGeom>
          <a:noFill/>
        </p:spPr>
        <p:txBody>
          <a:bodyPr vert="eaVert" wrap="square" rtlCol="0">
            <a:spAutoFit/>
          </a:bodyPr>
          <a:lstStyle/>
          <a:p>
            <a:r>
              <a:rPr lang="zh-CN" altLang="en-US" sz="2800" b="1" dirty="0">
                <a:solidFill>
                  <a:srgbClr val="FF0000"/>
                </a:solidFill>
                <a:latin typeface="Tahoma" panose="020B0604030504040204" pitchFamily="34" charset="0"/>
                <a:ea typeface="宋体" panose="02010600030101010101" pitchFamily="2" charset="-122"/>
              </a:rPr>
              <a:t>设备驱动架构不同</a:t>
            </a:r>
          </a:p>
        </p:txBody>
      </p:sp>
      <p:sp>
        <p:nvSpPr>
          <p:cNvPr id="12" name="Text Box 8"/>
          <p:cNvSpPr txBox="1">
            <a:spLocks noChangeArrowheads="1"/>
          </p:cNvSpPr>
          <p:nvPr/>
        </p:nvSpPr>
        <p:spPr bwMode="auto">
          <a:xfrm>
            <a:off x="1157613" y="1868731"/>
            <a:ext cx="7649500" cy="4378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buSzPct val="100000"/>
              <a:buNone/>
            </a:pPr>
            <a:r>
              <a:rPr lang="en-US" altLang="zh-CN" sz="2400" dirty="0"/>
              <a:t>Windows </a:t>
            </a:r>
            <a:r>
              <a:rPr lang="zh-CN" altLang="en-US" sz="2400" dirty="0"/>
              <a:t>驱动模型 </a:t>
            </a:r>
            <a:r>
              <a:rPr lang="en-US" altLang="zh-CN" sz="2400" dirty="0"/>
              <a:t>WDM </a:t>
            </a:r>
            <a:r>
              <a:rPr lang="zh-CN" altLang="en-US" sz="2400" dirty="0"/>
              <a:t>提供三种驱动， 它们形成了三个层</a:t>
            </a:r>
            <a:r>
              <a:rPr lang="zh-CN" altLang="en-US" sz="2400" dirty="0" smtClean="0"/>
              <a:t>：</a:t>
            </a:r>
            <a:r>
              <a:rPr lang="zh-CN" altLang="en-US" sz="2400" dirty="0" smtClean="0">
                <a:solidFill>
                  <a:srgbClr val="FF0000"/>
                </a:solidFill>
              </a:rPr>
              <a:t>过滤</a:t>
            </a:r>
            <a:r>
              <a:rPr lang="en-US" altLang="zh-CN" sz="2400" dirty="0">
                <a:solidFill>
                  <a:srgbClr val="FF0000"/>
                </a:solidFill>
              </a:rPr>
              <a:t>(Filter)</a:t>
            </a:r>
            <a:r>
              <a:rPr lang="zh-CN" altLang="en-US" sz="2400" dirty="0">
                <a:solidFill>
                  <a:srgbClr val="FF0000"/>
                </a:solidFill>
              </a:rPr>
              <a:t>驱动提供关于 </a:t>
            </a:r>
            <a:r>
              <a:rPr lang="en-US" altLang="zh-CN" sz="2400" dirty="0">
                <a:solidFill>
                  <a:srgbClr val="FF0000"/>
                </a:solidFill>
              </a:rPr>
              <a:t>IRP </a:t>
            </a:r>
            <a:r>
              <a:rPr lang="zh-CN" altLang="en-US" sz="2400" dirty="0">
                <a:solidFill>
                  <a:srgbClr val="FF0000"/>
                </a:solidFill>
              </a:rPr>
              <a:t>的可选附加处理。 功能</a:t>
            </a:r>
            <a:r>
              <a:rPr lang="en-US" altLang="zh-CN" sz="2400" dirty="0">
                <a:solidFill>
                  <a:srgbClr val="FF0000"/>
                </a:solidFill>
              </a:rPr>
              <a:t>(Function)</a:t>
            </a:r>
            <a:r>
              <a:rPr lang="zh-CN" altLang="en-US" sz="2400" dirty="0">
                <a:solidFill>
                  <a:srgbClr val="FF0000"/>
                </a:solidFill>
              </a:rPr>
              <a:t>驱动是实现接口和每个设备通信的主要驱动。 总线</a:t>
            </a:r>
            <a:r>
              <a:rPr lang="en-US" altLang="zh-CN" sz="2400" dirty="0">
                <a:solidFill>
                  <a:srgbClr val="FF0000"/>
                </a:solidFill>
              </a:rPr>
              <a:t>(Bus)</a:t>
            </a:r>
            <a:r>
              <a:rPr lang="zh-CN" altLang="en-US" sz="2400" dirty="0">
                <a:solidFill>
                  <a:srgbClr val="FF0000"/>
                </a:solidFill>
              </a:rPr>
              <a:t>驱动服务不同的配适器和不同的总线控制器，来实现主机模式控制设备</a:t>
            </a:r>
            <a:r>
              <a:rPr lang="zh-CN" altLang="en-US" sz="2400" dirty="0" smtClean="0"/>
              <a:t>。</a:t>
            </a:r>
            <a:endParaRPr lang="en-US" altLang="zh-CN" sz="2400" dirty="0" smtClean="0"/>
          </a:p>
          <a:p>
            <a:pPr>
              <a:buSzPct val="100000"/>
              <a:buNone/>
            </a:pPr>
            <a:endParaRPr lang="zh-CN" altLang="en-US" sz="2400" dirty="0"/>
          </a:p>
          <a:p>
            <a:pPr>
              <a:buSzPct val="100000"/>
              <a:buNone/>
            </a:pPr>
            <a:r>
              <a:rPr lang="zh-CN" altLang="en-US" sz="2400" dirty="0"/>
              <a:t>相比于 </a:t>
            </a:r>
            <a:r>
              <a:rPr lang="en-US" altLang="zh-CN" sz="2400" dirty="0"/>
              <a:t>Windows </a:t>
            </a:r>
            <a:r>
              <a:rPr lang="zh-CN" altLang="en-US" sz="2400" dirty="0"/>
              <a:t>设备驱动，</a:t>
            </a:r>
            <a:r>
              <a:rPr lang="en-US" altLang="zh-CN" sz="2400" dirty="0">
                <a:solidFill>
                  <a:srgbClr val="FF0000"/>
                </a:solidFill>
              </a:rPr>
              <a:t>Linux </a:t>
            </a:r>
            <a:r>
              <a:rPr lang="zh-CN" altLang="en-US" sz="2400" dirty="0">
                <a:solidFill>
                  <a:srgbClr val="FF0000"/>
                </a:solidFill>
              </a:rPr>
              <a:t>设备驱动架构根本性的不同就是 </a:t>
            </a:r>
            <a:r>
              <a:rPr lang="en-US" altLang="zh-CN" sz="2400" dirty="0">
                <a:solidFill>
                  <a:srgbClr val="FF0000"/>
                </a:solidFill>
              </a:rPr>
              <a:t>Linux </a:t>
            </a:r>
            <a:r>
              <a:rPr lang="zh-CN" altLang="en-US" sz="2400" dirty="0">
                <a:solidFill>
                  <a:srgbClr val="FF0000"/>
                </a:solidFill>
              </a:rPr>
              <a:t>没有一个标准的驱动模型也没有一个干净分隔的层。</a:t>
            </a:r>
            <a:r>
              <a:rPr lang="zh-CN" altLang="en-US" sz="2400" dirty="0"/>
              <a:t>每一个设备驱动都被当做一个能够自动的从内核中加载和卸载的模块来实现。</a:t>
            </a:r>
            <a:endParaRPr lang="en-US" altLang="zh-CN" sz="2400" dirty="0" smtClean="0"/>
          </a:p>
          <a:p>
            <a:pPr>
              <a:buSzPct val="100000"/>
              <a:buNone/>
            </a:pPr>
            <a:endParaRPr lang="zh-CN" altLang="en-US" sz="2400" dirty="0"/>
          </a:p>
        </p:txBody>
      </p:sp>
      <p:sp>
        <p:nvSpPr>
          <p:cNvPr id="2" name="矩形 1"/>
          <p:cNvSpPr/>
          <p:nvPr/>
        </p:nvSpPr>
        <p:spPr>
          <a:xfrm>
            <a:off x="1669195" y="1142303"/>
            <a:ext cx="5424883" cy="461665"/>
          </a:xfrm>
          <a:prstGeom prst="rect">
            <a:avLst/>
          </a:prstGeom>
        </p:spPr>
        <p:txBody>
          <a:bodyPr wrap="none">
            <a:spAutoFit/>
          </a:bodyPr>
          <a:lstStyle/>
          <a:p>
            <a:r>
              <a:rPr lang="en-US" altLang="zh-CN" sz="2400" b="1" kern="100" dirty="0">
                <a:latin typeface="宋体" panose="02010600030101010101" pitchFamily="2" charset="-122"/>
                <a:cs typeface="Times New Roman" panose="02020603050405020304" pitchFamily="18" charset="0"/>
              </a:rPr>
              <a:t>4.9.1 Windows</a:t>
            </a:r>
            <a:r>
              <a:rPr lang="zh-CN" altLang="zh-CN" sz="2400" b="1" kern="100" dirty="0">
                <a:ea typeface="宋体" panose="02010600030101010101" pitchFamily="2" charset="-122"/>
                <a:cs typeface="Times New Roman" panose="02020603050405020304" pitchFamily="18" charset="0"/>
              </a:rPr>
              <a:t>与</a:t>
            </a:r>
            <a:r>
              <a:rPr lang="en-US" altLang="zh-CN" sz="2400" b="1" kern="100" dirty="0">
                <a:ea typeface="宋体" panose="02010600030101010101" pitchFamily="2" charset="-122"/>
                <a:cs typeface="Times New Roman" panose="02020603050405020304" pitchFamily="18" charset="0"/>
              </a:rPr>
              <a:t>Linux</a:t>
            </a:r>
            <a:r>
              <a:rPr lang="zh-CN" altLang="zh-CN" sz="2400" b="1" kern="100" dirty="0">
                <a:ea typeface="宋体" panose="02010600030101010101" pitchFamily="2" charset="-122"/>
                <a:cs typeface="Times New Roman" panose="02020603050405020304" pitchFamily="18" charset="0"/>
              </a:rPr>
              <a:t>的设备管理比较</a:t>
            </a:r>
            <a:endParaRPr lang="zh-CN" altLang="en-US" sz="2400" dirty="0"/>
          </a:p>
        </p:txBody>
      </p:sp>
    </p:spTree>
    <p:extLst>
      <p:ext uri="{BB962C8B-B14F-4D97-AF65-F5344CB8AC3E}">
        <p14:creationId xmlns:p14="http://schemas.microsoft.com/office/powerpoint/2010/main" val="15575930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p:bldP spid="12"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d9597386e8f629be6b02d8dbe9645e79e1952"/>
</p:tagLst>
</file>

<file path=ppt/tags/tag2.xml><?xml version="1.0" encoding="utf-8"?>
<p:tagLst xmlns:a="http://schemas.openxmlformats.org/drawingml/2006/main" xmlns:r="http://schemas.openxmlformats.org/officeDocument/2006/relationships" xmlns:p="http://schemas.openxmlformats.org/presentationml/2006/main">
  <p:tag name="MH" val="20151108141239"/>
  <p:tag name="MH_LIBRARY" val="GRAPHIC"/>
  <p:tag name="MH_ORDER" val="Freeform 2"/>
</p:tagLst>
</file>

<file path=ppt/tags/tag3.xml><?xml version="1.0" encoding="utf-8"?>
<p:tagLst xmlns:a="http://schemas.openxmlformats.org/drawingml/2006/main" xmlns:r="http://schemas.openxmlformats.org/officeDocument/2006/relationships" xmlns:p="http://schemas.openxmlformats.org/presentationml/2006/main">
  <p:tag name="MH" val="20151108141239"/>
  <p:tag name="MH_LIBRARY" val="GRAPHIC"/>
  <p:tag name="MH_ORDER" val="Freeform 3"/>
</p:tagLst>
</file>

<file path=ppt/tags/tag4.xml><?xml version="1.0" encoding="utf-8"?>
<p:tagLst xmlns:a="http://schemas.openxmlformats.org/drawingml/2006/main" xmlns:r="http://schemas.openxmlformats.org/officeDocument/2006/relationships" xmlns:p="http://schemas.openxmlformats.org/presentationml/2006/main">
  <p:tag name="MH" val="20151108141239"/>
  <p:tag name="MH_LIBRARY" val="GRAPHIC"/>
  <p:tag name="MH_ORDER" val="Freeform 4"/>
</p:tagLst>
</file>

<file path=ppt/tags/tag5.xml><?xml version="1.0" encoding="utf-8"?>
<p:tagLst xmlns:a="http://schemas.openxmlformats.org/drawingml/2006/main" xmlns:r="http://schemas.openxmlformats.org/officeDocument/2006/relationships" xmlns:p="http://schemas.openxmlformats.org/presentationml/2006/main">
  <p:tag name="MH" val="20151108141239"/>
  <p:tag name="MH_LIBRARY" val="GRAPHIC"/>
  <p:tag name="MH_ORDER" val="文本框 5"/>
</p:tagLst>
</file>

<file path=ppt/tags/tag6.xml><?xml version="1.0" encoding="utf-8"?>
<p:tagLst xmlns:a="http://schemas.openxmlformats.org/drawingml/2006/main" xmlns:r="http://schemas.openxmlformats.org/officeDocument/2006/relationships" xmlns:p="http://schemas.openxmlformats.org/presentationml/2006/main">
  <p:tag name="MH" val="20151108141239"/>
  <p:tag name="MH_LIBRARY" val="GRAPHIC"/>
  <p:tag name="MH_ORDER" val="文本框 6"/>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l.potx" id="{57E8111E-9911-42A2-BFED-EBF1E5FE7E7D}" vid="{65E25C3B-9F8D-4390-8466-042600BB7A7B}"/>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model</Template>
  <TotalTime>1656</TotalTime>
  <Words>10246</Words>
  <Application>Microsoft Office PowerPoint</Application>
  <PresentationFormat>全屏显示(4:3)</PresentationFormat>
  <Paragraphs>588</Paragraphs>
  <Slides>106</Slides>
  <Notes>2</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vt:i4>
      </vt:variant>
      <vt:variant>
        <vt:lpstr>幻灯片标题</vt:lpstr>
      </vt:variant>
      <vt:variant>
        <vt:i4>106</vt:i4>
      </vt:variant>
    </vt:vector>
  </HeadingPairs>
  <TitlesOfParts>
    <vt:vector size="122" baseType="lpstr">
      <vt:lpstr>Bodoni MT Black</vt:lpstr>
      <vt:lpstr>等线</vt:lpstr>
      <vt:lpstr>等线 Light</vt:lpstr>
      <vt:lpstr>华文仿宋</vt:lpstr>
      <vt:lpstr>宋体</vt:lpstr>
      <vt:lpstr>微软雅黑</vt:lpstr>
      <vt:lpstr>微软雅黑 Light</vt:lpstr>
      <vt:lpstr>幼圆</vt:lpstr>
      <vt:lpstr>Arial</vt:lpstr>
      <vt:lpstr>Bell MT</vt:lpstr>
      <vt:lpstr>Calibri</vt:lpstr>
      <vt:lpstr>Tahoma</vt:lpstr>
      <vt:lpstr>Times New Roman</vt:lpstr>
      <vt:lpstr>Wingdings</vt:lpstr>
      <vt:lpstr>Office 主题​​</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LiJiang Zhang</dc:creator>
  <cp:lastModifiedBy>Windows 用户</cp:lastModifiedBy>
  <cp:revision>210</cp:revision>
  <dcterms:created xsi:type="dcterms:W3CDTF">2016-01-19T00:51:20Z</dcterms:created>
  <dcterms:modified xsi:type="dcterms:W3CDTF">2021-04-10T11:22:19Z</dcterms:modified>
</cp:coreProperties>
</file>