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5"/>
  </p:notesMasterIdLst>
  <p:handoutMasterIdLst>
    <p:handoutMasterId r:id="rId36"/>
  </p:handoutMasterIdLst>
  <p:sldIdLst>
    <p:sldId id="256" r:id="rId2"/>
    <p:sldId id="403" r:id="rId3"/>
    <p:sldId id="402" r:id="rId4"/>
    <p:sldId id="404" r:id="rId5"/>
    <p:sldId id="405" r:id="rId6"/>
    <p:sldId id="406" r:id="rId7"/>
    <p:sldId id="407" r:id="rId8"/>
    <p:sldId id="410" r:id="rId9"/>
    <p:sldId id="408" r:id="rId10"/>
    <p:sldId id="411" r:id="rId11"/>
    <p:sldId id="413" r:id="rId12"/>
    <p:sldId id="423" r:id="rId13"/>
    <p:sldId id="421" r:id="rId14"/>
    <p:sldId id="422" r:id="rId15"/>
    <p:sldId id="412" r:id="rId16"/>
    <p:sldId id="409" r:id="rId17"/>
    <p:sldId id="414" r:id="rId18"/>
    <p:sldId id="424" r:id="rId19"/>
    <p:sldId id="415" r:id="rId20"/>
    <p:sldId id="416" r:id="rId21"/>
    <p:sldId id="417" r:id="rId22"/>
    <p:sldId id="418" r:id="rId23"/>
    <p:sldId id="419" r:id="rId24"/>
    <p:sldId id="420" r:id="rId25"/>
    <p:sldId id="425" r:id="rId26"/>
    <p:sldId id="426" r:id="rId27"/>
    <p:sldId id="427" r:id="rId28"/>
    <p:sldId id="428" r:id="rId29"/>
    <p:sldId id="429" r:id="rId30"/>
    <p:sldId id="430" r:id="rId31"/>
    <p:sldId id="431" r:id="rId32"/>
    <p:sldId id="432" r:id="rId33"/>
    <p:sldId id="433" r:id="rId34"/>
  </p:sldIdLst>
  <p:sldSz cx="9906000" cy="6858000" type="A4"/>
  <p:notesSz cx="7010400" cy="92964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FFFF66"/>
    <a:srgbClr val="0000FF"/>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111" d="100"/>
          <a:sy n="111" d="100"/>
        </p:scale>
        <p:origin x="744"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D5E304A9-8BE3-478C-8607-4FA78E36E3AA}" type="slidenum">
              <a:rPr lang="zh-CN" altLang="en-US"/>
              <a:pPr>
                <a:defRPr/>
              </a:pPr>
              <a:t>‹#›</a:t>
            </a:fld>
            <a:endParaRPr lang="en-US" altLang="zh-CN"/>
          </a:p>
        </p:txBody>
      </p:sp>
    </p:spTree>
    <p:extLst>
      <p:ext uri="{BB962C8B-B14F-4D97-AF65-F5344CB8AC3E}">
        <p14:creationId xmlns:p14="http://schemas.microsoft.com/office/powerpoint/2010/main" val="2185518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ea typeface="+mn-ea"/>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endParaRPr lang="en-US" altLang="zh-CN" noProof="0" smtClean="0"/>
          </a:p>
          <a:p>
            <a:pPr lvl="1"/>
            <a:r>
              <a:rPr lang="en-US" altLang="zh-CN" noProof="0" smtClean="0"/>
              <a:t>5656</a:t>
            </a:r>
          </a:p>
          <a:p>
            <a:pPr lvl="2"/>
            <a:r>
              <a:rPr lang="zh-CN" altLang="en-US" noProof="0" smtClean="0"/>
              <a:t>第三级</a:t>
            </a:r>
            <a:endParaRPr lang="en-US" altLang="zh-CN" noProof="0" smtClean="0"/>
          </a:p>
          <a:p>
            <a:pPr lvl="3"/>
            <a:r>
              <a:rPr lang="zh-CN" altLang="en-US" noProof="0" smtClean="0"/>
              <a:t>第四级</a:t>
            </a:r>
            <a:endParaRPr lang="en-US" altLang="zh-CN" noProof="0" smtClean="0"/>
          </a:p>
          <a:p>
            <a:pPr lvl="4"/>
            <a:r>
              <a:rPr lang="zh-CN" altLang="en-US" noProof="0" smtClean="0"/>
              <a:t>第五级</a:t>
            </a:r>
            <a:endParaRPr lang="en-US" altLang="zh-CN" noProof="0"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ea typeface="+mn-ea"/>
              </a:defRPr>
            </a:lvl1pPr>
          </a:lstStyle>
          <a:p>
            <a:pPr>
              <a:defRPr/>
            </a:pPr>
            <a:fld id="{C7EDA483-EFF7-49CD-BA70-D7DA93141E21}" type="slidenum">
              <a:rPr lang="zh-CN" altLang="en-US"/>
              <a:pPr>
                <a:defRPr/>
              </a:pPr>
              <a:t>‹#›</a:t>
            </a:fld>
            <a:endParaRPr lang="en-US" altLang="zh-CN"/>
          </a:p>
        </p:txBody>
      </p:sp>
    </p:spTree>
    <p:extLst>
      <p:ext uri="{BB962C8B-B14F-4D97-AF65-F5344CB8AC3E}">
        <p14:creationId xmlns:p14="http://schemas.microsoft.com/office/powerpoint/2010/main" val="2849786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miter lim="800000"/>
            <a:headEnd/>
            <a:tailEnd/>
          </a:ln>
        </p:spPr>
        <p:txBody>
          <a:bodyPr/>
          <a:lstStyle/>
          <a:p>
            <a:fld id="{DD31E84B-C05D-4FA0-A275-3A492FF8FE12}" type="slidenum">
              <a:rPr lang="zh-CN" altLang="en-US" smtClean="0">
                <a:latin typeface="宋体" charset="-122"/>
              </a:rPr>
              <a:pPr/>
              <a:t>1</a:t>
            </a:fld>
            <a:endParaRPr lang="en-US" altLang="zh-CN" smtClean="0">
              <a:latin typeface="宋体" charset="-122"/>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pPr eaLnBrk="1" hangingPunct="1"/>
            <a:endParaRPr lang="zh-CN" altLang="en-US" smtClean="0">
              <a:latin typeface="宋体" charset="-122"/>
              <a:ea typeface="宋体" charset="-122"/>
            </a:endParaRPr>
          </a:p>
        </p:txBody>
      </p:sp>
    </p:spTree>
    <p:extLst>
      <p:ext uri="{BB962C8B-B14F-4D97-AF65-F5344CB8AC3E}">
        <p14:creationId xmlns:p14="http://schemas.microsoft.com/office/powerpoint/2010/main" val="3370192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EDA483-EFF7-49CD-BA70-D7DA93141E21}" type="slidenum">
              <a:rPr lang="zh-CN" altLang="en-US" smtClean="0"/>
              <a:pPr>
                <a:defRPr/>
              </a:pPr>
              <a:t>8</a:t>
            </a:fld>
            <a:endParaRPr lang="en-US" altLang="zh-CN"/>
          </a:p>
        </p:txBody>
      </p:sp>
    </p:spTree>
    <p:extLst>
      <p:ext uri="{BB962C8B-B14F-4D97-AF65-F5344CB8AC3E}">
        <p14:creationId xmlns:p14="http://schemas.microsoft.com/office/powerpoint/2010/main" val="111488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8" descr="Gold bar"/>
          <p:cNvSpPr>
            <a:spLocks noChangeArrowheads="1"/>
          </p:cNvSpPr>
          <p:nvPr/>
        </p:nvSpPr>
        <p:spPr bwMode="auto">
          <a:xfrm>
            <a:off x="247650" y="2889250"/>
            <a:ext cx="3109913" cy="201613"/>
          </a:xfrm>
          <a:prstGeom prst="rect">
            <a:avLst/>
          </a:prstGeom>
          <a:solidFill>
            <a:schemeClr val="bg2"/>
          </a:solidFill>
          <a:ln>
            <a:noFill/>
          </a:ln>
          <a:effectLst/>
          <a:extLst/>
        </p:spPr>
        <p:txBody>
          <a:bodyPr wrap="none" anchor="ctr"/>
          <a:lstStyle/>
          <a:p>
            <a:pPr eaLnBrk="0" hangingPunct="0">
              <a:defRPr/>
            </a:pPr>
            <a:endParaRPr lang="zh-CN" altLang="en-US">
              <a:ea typeface="+mn-ea"/>
            </a:endParaRPr>
          </a:p>
        </p:txBody>
      </p:sp>
      <p:sp>
        <p:nvSpPr>
          <p:cNvPr id="5"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p:spPr>
        <p:txBody>
          <a:bodyPr wrap="none" anchor="ctr"/>
          <a:lstStyle/>
          <a:p>
            <a:pPr eaLnBrk="0" hangingPunct="0">
              <a:defRPr/>
            </a:pPr>
            <a:endParaRPr lang="zh-CN" altLang="en-US">
              <a:ea typeface="+mn-ea"/>
            </a:endParaRPr>
          </a:p>
        </p:txBody>
      </p:sp>
      <p:sp>
        <p:nvSpPr>
          <p:cNvPr id="6"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pPr eaLnBrk="0" hangingPunct="0">
              <a:defRPr/>
            </a:pPr>
            <a:endParaRPr lang="zh-CN" altLang="en-US">
              <a:solidFill>
                <a:srgbClr val="333399"/>
              </a:solidFill>
              <a:ea typeface="+mn-ea"/>
            </a:endParaRPr>
          </a:p>
        </p:txBody>
      </p:sp>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7" name="Rectangle 4"/>
          <p:cNvSpPr>
            <a:spLocks noGrp="1" noChangeArrowheads="1"/>
          </p:cNvSpPr>
          <p:nvPr>
            <p:ph type="dt" sz="half" idx="10"/>
          </p:nvPr>
        </p:nvSpPr>
        <p:spPr>
          <a:xfrm>
            <a:off x="495300" y="6356350"/>
            <a:ext cx="2311400" cy="457200"/>
          </a:xfr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7099300" y="6356350"/>
            <a:ext cx="2311400" cy="457200"/>
          </a:xfrm>
        </p:spPr>
        <p:txBody>
          <a:bodyPr/>
          <a:lstStyle>
            <a:lvl1pPr>
              <a:defRPr/>
            </a:lvl1pPr>
          </a:lstStyle>
          <a:p>
            <a:pPr>
              <a:defRPr/>
            </a:pPr>
            <a:fld id="{617D9195-2DEA-432A-991B-3D0911AD171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5"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7"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8"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日期占位符 3"/>
          <p:cNvSpPr>
            <a:spLocks noGrp="1"/>
          </p:cNvSpPr>
          <p:nvPr>
            <p:ph type="dt" sz="half" idx="10"/>
          </p:nvPr>
        </p:nvSpPr>
        <p:spPr>
          <a:xfrm>
            <a:off x="495300" y="6356350"/>
            <a:ext cx="2311400" cy="457200"/>
          </a:xfrm>
        </p:spPr>
        <p:txBody>
          <a:bodyPr/>
          <a:lstStyle>
            <a:lvl1pPr>
              <a:defRPr dirty="0"/>
            </a:lvl1pPr>
          </a:lstStyle>
          <a:p>
            <a:pPr>
              <a:defRPr/>
            </a:pPr>
            <a:endParaRPr lang="en-US" altLang="zh-CN"/>
          </a:p>
        </p:txBody>
      </p:sp>
      <p:sp>
        <p:nvSpPr>
          <p:cNvPr id="10" name="页脚占位符 4"/>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7099300" y="6356350"/>
            <a:ext cx="2311400" cy="457200"/>
          </a:xfrm>
        </p:spPr>
        <p:txBody>
          <a:bodyPr/>
          <a:lstStyle>
            <a:lvl1pPr>
              <a:defRPr/>
            </a:lvl1pPr>
          </a:lstStyle>
          <a:p>
            <a:pPr>
              <a:defRPr/>
            </a:pPr>
            <a:fld id="{2118EAB0-0383-4FE4-929A-C5F270D7435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8"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9"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0" name="日期占位符 4"/>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1" name="页脚占位符 5"/>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2" name="灯片编号占位符 6"/>
          <p:cNvSpPr>
            <a:spLocks noGrp="1"/>
          </p:cNvSpPr>
          <p:nvPr>
            <p:ph type="sldNum" sz="quarter" idx="12"/>
          </p:nvPr>
        </p:nvSpPr>
        <p:spPr>
          <a:xfrm>
            <a:off x="7099300" y="6356350"/>
            <a:ext cx="2311400" cy="457200"/>
          </a:xfrm>
        </p:spPr>
        <p:txBody>
          <a:bodyPr/>
          <a:lstStyle>
            <a:lvl1pPr>
              <a:defRPr/>
            </a:lvl1pPr>
          </a:lstStyle>
          <a:p>
            <a:pPr>
              <a:defRPr/>
            </a:pPr>
            <a:fld id="{BC24B69B-E25D-4FE5-AB88-AEC3942A6B57}"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8"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9"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10"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11"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2" name="日期占位符 6"/>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3" name="页脚占位符 7"/>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4" name="灯片编号占位符 8"/>
          <p:cNvSpPr>
            <a:spLocks noGrp="1"/>
          </p:cNvSpPr>
          <p:nvPr>
            <p:ph type="sldNum" sz="quarter" idx="12"/>
          </p:nvPr>
        </p:nvSpPr>
        <p:spPr>
          <a:xfrm>
            <a:off x="7099300" y="6356350"/>
            <a:ext cx="2311400" cy="457200"/>
          </a:xfrm>
        </p:spPr>
        <p:txBody>
          <a:bodyPr/>
          <a:lstStyle>
            <a:lvl1pPr>
              <a:defRPr/>
            </a:lvl1pPr>
          </a:lstStyle>
          <a:p>
            <a:pPr>
              <a:defRPr/>
            </a:pPr>
            <a:fld id="{71F31F24-4BDB-4E82-A234-4B0E6CF4FDED}"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5"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7"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8"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3"/>
          <p:cNvSpPr>
            <a:spLocks noGrp="1"/>
          </p:cNvSpPr>
          <p:nvPr>
            <p:ph type="dt" sz="half" idx="10"/>
          </p:nvPr>
        </p:nvSpPr>
        <p:spPr>
          <a:xfrm>
            <a:off x="495300" y="6356350"/>
            <a:ext cx="2311400" cy="457200"/>
          </a:xfrm>
        </p:spPr>
        <p:txBody>
          <a:bodyPr/>
          <a:lstStyle>
            <a:lvl1pPr>
              <a:defRPr/>
            </a:lvl1pPr>
          </a:lstStyle>
          <a:p>
            <a:pPr>
              <a:defRPr/>
            </a:pPr>
            <a:endParaRPr lang="en-US" altLang="zh-CN"/>
          </a:p>
        </p:txBody>
      </p:sp>
      <p:sp>
        <p:nvSpPr>
          <p:cNvPr id="10" name="页脚占位符 4"/>
          <p:cNvSpPr>
            <a:spLocks noGrp="1"/>
          </p:cNvSpPr>
          <p:nvPr>
            <p:ph type="ftr" sz="quarter" idx="11"/>
          </p:nvPr>
        </p:nvSpPr>
        <p:spPr>
          <a:xfrm>
            <a:off x="3384550" y="6356350"/>
            <a:ext cx="3136900" cy="457200"/>
          </a:xfrm>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a:xfrm>
            <a:off x="7099300" y="6356350"/>
            <a:ext cx="2311400" cy="457200"/>
          </a:xfrm>
        </p:spPr>
        <p:txBody>
          <a:bodyPr/>
          <a:lstStyle>
            <a:lvl1pPr>
              <a:defRPr/>
            </a:lvl1pPr>
          </a:lstStyle>
          <a:p>
            <a:pPr>
              <a:defRPr/>
            </a:pPr>
            <a:fld id="{8EF73441-AD41-4BD9-9A54-2D8A258D662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6"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8"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9"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10"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5"/>
          <p:cNvSpPr>
            <a:spLocks noGrp="1"/>
          </p:cNvSpPr>
          <p:nvPr>
            <p:ph type="dt" sz="half" idx="10"/>
          </p:nvPr>
        </p:nvSpPr>
        <p:spPr/>
        <p:txBody>
          <a:bodyPr/>
          <a:lstStyle>
            <a:lvl1pPr>
              <a:defRPr/>
            </a:lvl1pPr>
          </a:lstStyle>
          <a:p>
            <a:pPr>
              <a:defRPr/>
            </a:pPr>
            <a:endParaRPr lang="en-US" altLang="zh-CN"/>
          </a:p>
        </p:txBody>
      </p:sp>
      <p:sp>
        <p:nvSpPr>
          <p:cNvPr id="12" name="页脚占位符 6"/>
          <p:cNvSpPr>
            <a:spLocks noGrp="1"/>
          </p:cNvSpPr>
          <p:nvPr>
            <p:ph type="ftr" sz="quarter" idx="11"/>
          </p:nvPr>
        </p:nvSpPr>
        <p:spPr/>
        <p:txBody>
          <a:bodyPr/>
          <a:lstStyle>
            <a:lvl1pPr>
              <a:defRPr/>
            </a:lvl1pPr>
          </a:lstStyle>
          <a:p>
            <a:pPr>
              <a:defRPr/>
            </a:pPr>
            <a:endParaRPr lang="en-US" altLang="zh-CN"/>
          </a:p>
        </p:txBody>
      </p:sp>
      <p:sp>
        <p:nvSpPr>
          <p:cNvPr id="13" name="灯片编号占位符 7"/>
          <p:cNvSpPr>
            <a:spLocks noGrp="1"/>
          </p:cNvSpPr>
          <p:nvPr>
            <p:ph type="sldNum" sz="quarter" idx="12"/>
          </p:nvPr>
        </p:nvSpPr>
        <p:spPr/>
        <p:txBody>
          <a:bodyPr/>
          <a:lstStyle>
            <a:lvl1pPr>
              <a:defRPr/>
            </a:lvl1pPr>
          </a:lstStyle>
          <a:p>
            <a:pPr>
              <a:defRPr/>
            </a:pPr>
            <a:fld id="{544CA6DC-5A65-4255-9415-4B74A69AD36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5" name="Rectangle 7" descr="Gold bar"/>
          <p:cNvSpPr>
            <a:spLocks noChangeArrowheads="1"/>
          </p:cNvSpPr>
          <p:nvPr/>
        </p:nvSpPr>
        <p:spPr bwMode="auto">
          <a:xfrm>
            <a:off x="0" y="0"/>
            <a:ext cx="247650" cy="2286000"/>
          </a:xfrm>
          <a:prstGeom prst="rect">
            <a:avLst/>
          </a:prstGeom>
          <a:solidFill>
            <a:schemeClr val="bg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6" name="Rectangle 9" descr="Orange bar"/>
          <p:cNvSpPr>
            <a:spLocks noChangeArrowheads="1"/>
          </p:cNvSpPr>
          <p:nvPr/>
        </p:nvSpPr>
        <p:spPr bwMode="auto">
          <a:xfrm>
            <a:off x="0" y="2286000"/>
            <a:ext cx="247650" cy="2286000"/>
          </a:xfrm>
          <a:prstGeom prst="rect">
            <a:avLst/>
          </a:prstGeom>
          <a:solidFill>
            <a:schemeClr val="accent2"/>
          </a:solidFill>
          <a:ln>
            <a:noFill/>
          </a:ln>
          <a:effectLst/>
          <a:extLst/>
        </p:spPr>
        <p:txBody>
          <a:bodyPr wrap="none" anchor="ctr"/>
          <a:lstStyle/>
          <a:p>
            <a:pPr algn="ctr">
              <a:defRPr/>
            </a:pPr>
            <a:endParaRPr lang="zh-CN" altLang="en-US" sz="2400">
              <a:latin typeface="Times New Roman" pitchFamily="18" charset="0"/>
              <a:ea typeface="宋体" pitchFamily="2" charset="-122"/>
            </a:endParaRPr>
          </a:p>
        </p:txBody>
      </p:sp>
      <p:sp>
        <p:nvSpPr>
          <p:cNvPr id="7"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a:defRPr/>
            </a:pPr>
            <a:endParaRPr lang="zh-CN" altLang="en-US" sz="2400">
              <a:latin typeface="Times New Roman" pitchFamily="18" charset="0"/>
              <a:ea typeface="宋体" pitchFamily="2" charset="-122"/>
            </a:endParaRPr>
          </a:p>
        </p:txBody>
      </p:sp>
      <p:pic>
        <p:nvPicPr>
          <p:cNvPr id="8" name="Picture 2" descr="computer networking 的图像结果"/>
          <p:cNvPicPr>
            <a:picLocks noChangeAspect="1" noChangeArrowheads="1"/>
          </p:cNvPicPr>
          <p:nvPr/>
        </p:nvPicPr>
        <p:blipFill>
          <a:blip r:embed="rId2"/>
          <a:srcRect/>
          <a:stretch>
            <a:fillRect/>
          </a:stretch>
        </p:blipFill>
        <p:spPr bwMode="auto">
          <a:xfrm>
            <a:off x="8769350" y="188913"/>
            <a:ext cx="1125538" cy="812800"/>
          </a:xfrm>
          <a:prstGeom prst="rect">
            <a:avLst/>
          </a:prstGeom>
          <a:noFill/>
          <a:ln w="9525">
            <a:noFill/>
            <a:miter lim="800000"/>
            <a:headEnd/>
            <a:tailEnd/>
          </a:ln>
        </p:spPr>
      </p:pic>
      <p:sp>
        <p:nvSpPr>
          <p:cNvPr id="9" name="Line 8"/>
          <p:cNvSpPr>
            <a:spLocks noChangeShapeType="1"/>
          </p:cNvSpPr>
          <p:nvPr userDrawn="1"/>
        </p:nvSpPr>
        <p:spPr bwMode="auto">
          <a:xfrm>
            <a:off x="495300" y="1052513"/>
            <a:ext cx="9066213" cy="0"/>
          </a:xfrm>
          <a:prstGeom prst="line">
            <a:avLst/>
          </a:prstGeom>
          <a:noFill/>
          <a:ln w="28575">
            <a:solidFill>
              <a:srgbClr val="333399"/>
            </a:solidFill>
            <a:round/>
            <a:headEnd/>
            <a:tailEnd/>
          </a:ln>
          <a:effectLst/>
          <a:extLst/>
        </p:spPr>
        <p:txBody>
          <a:bodyPr/>
          <a:lstStyle/>
          <a:p>
            <a:pPr eaLnBrk="0" hangingPunct="0">
              <a:defRPr/>
            </a:pPr>
            <a:endParaRPr lang="zh-CN" altLang="en-US">
              <a:ea typeface="+mn-ea"/>
            </a:endParaRPr>
          </a:p>
        </p:txBody>
      </p:sp>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pPr lvl="0"/>
            <a:r>
              <a:rPr lang="zh-CN" altLang="en-US" noProof="0" smtClean="0"/>
              <a:t>单击图标添加剪 贴画</a:t>
            </a:r>
            <a:endParaRPr lang="zh-CN" altLang="en-US" noProof="0"/>
          </a:p>
        </p:txBody>
      </p:sp>
      <p:sp>
        <p:nvSpPr>
          <p:cNvPr id="10" name="日期占位符 4"/>
          <p:cNvSpPr>
            <a:spLocks noGrp="1"/>
          </p:cNvSpPr>
          <p:nvPr>
            <p:ph type="dt" sz="half" idx="10"/>
          </p:nvPr>
        </p:nvSpPr>
        <p:spPr/>
        <p:txBody>
          <a:bodyPr/>
          <a:lstStyle>
            <a:lvl1pPr>
              <a:defRPr/>
            </a:lvl1pPr>
          </a:lstStyle>
          <a:p>
            <a:pPr>
              <a:defRPr/>
            </a:pPr>
            <a:endParaRPr lang="en-US" altLang="zh-CN"/>
          </a:p>
        </p:txBody>
      </p:sp>
      <p:sp>
        <p:nvSpPr>
          <p:cNvPr id="11" name="页脚占位符 5"/>
          <p:cNvSpPr>
            <a:spLocks noGrp="1"/>
          </p:cNvSpPr>
          <p:nvPr>
            <p:ph type="ftr" sz="quarter" idx="11"/>
          </p:nvPr>
        </p:nvSpPr>
        <p:spPr/>
        <p:txBody>
          <a:bodyPr/>
          <a:lstStyle>
            <a:lvl1pPr>
              <a:defRPr/>
            </a:lvl1pPr>
          </a:lstStyle>
          <a:p>
            <a:pPr>
              <a:defRPr/>
            </a:pPr>
            <a:endParaRPr lang="en-US" altLang="zh-CN"/>
          </a:p>
        </p:txBody>
      </p:sp>
      <p:sp>
        <p:nvSpPr>
          <p:cNvPr id="12" name="灯片编号占位符 6"/>
          <p:cNvSpPr>
            <a:spLocks noGrp="1"/>
          </p:cNvSpPr>
          <p:nvPr>
            <p:ph type="sldNum" sz="quarter" idx="12"/>
          </p:nvPr>
        </p:nvSpPr>
        <p:spPr/>
        <p:txBody>
          <a:bodyPr/>
          <a:lstStyle>
            <a:lvl1pPr>
              <a:defRPr/>
            </a:lvl1pPr>
          </a:lstStyle>
          <a:p>
            <a:pPr>
              <a:defRPr/>
            </a:pPr>
            <a:fld id="{CA97245B-BB47-49B6-88B0-28CEC72AA2F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2871" name="Rectangle 2"/>
          <p:cNvSpPr>
            <a:spLocks noGrp="1" noChangeArrowheads="1"/>
          </p:cNvSpPr>
          <p:nvPr>
            <p:ph type="title"/>
          </p:nvPr>
        </p:nvSpPr>
        <p:spPr bwMode="auto">
          <a:xfrm>
            <a:off x="495300" y="188913"/>
            <a:ext cx="9066213" cy="792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292872" name="Rectangle 3"/>
          <p:cNvSpPr>
            <a:spLocks noGrp="1" noChangeArrowheads="1"/>
          </p:cNvSpPr>
          <p:nvPr>
            <p:ph type="body" idx="1"/>
          </p:nvPr>
        </p:nvSpPr>
        <p:spPr bwMode="auto">
          <a:xfrm>
            <a:off x="495300" y="1196975"/>
            <a:ext cx="9066213" cy="4933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13" name="日期占位符 4"/>
          <p:cNvSpPr>
            <a:spLocks noGrp="1"/>
          </p:cNvSpPr>
          <p:nvPr>
            <p:ph type="dt" sz="half" idx="2"/>
          </p:nvPr>
        </p:nvSpPr>
        <p:spPr bwMode="auto">
          <a:xfrm>
            <a:off x="495300" y="6248400"/>
            <a:ext cx="2311400" cy="457200"/>
          </a:xfrm>
          <a:prstGeom prst="rect">
            <a:avLst/>
          </a:prstGeom>
          <a:extLst/>
        </p:spPr>
        <p:txBody>
          <a:bodyPr vert="horz" wrap="square" lIns="91440" tIns="45720" rIns="91440" bIns="45720" numCol="1" anchor="t" anchorCtr="0" compatLnSpc="1">
            <a:prstTxWarp prst="textNoShape">
              <a:avLst/>
            </a:prstTxWarp>
          </a:bodyPr>
          <a:lstStyle>
            <a:lvl1pPr>
              <a:defRPr sz="1000">
                <a:ea typeface="宋体" pitchFamily="2" charset="-122"/>
              </a:defRPr>
            </a:lvl1pPr>
          </a:lstStyle>
          <a:p>
            <a:pPr>
              <a:defRPr/>
            </a:pPr>
            <a:endParaRPr lang="en-US" altLang="zh-CN"/>
          </a:p>
        </p:txBody>
      </p:sp>
      <p:sp>
        <p:nvSpPr>
          <p:cNvPr id="14" name="页脚占位符 5"/>
          <p:cNvSpPr>
            <a:spLocks noGrp="1"/>
          </p:cNvSpPr>
          <p:nvPr>
            <p:ph type="ftr" sz="quarter" idx="3"/>
          </p:nvPr>
        </p:nvSpPr>
        <p:spPr bwMode="auto">
          <a:xfrm>
            <a:off x="3384550" y="6248400"/>
            <a:ext cx="3136900" cy="457200"/>
          </a:xfrm>
          <a:prstGeom prst="rect">
            <a:avLst/>
          </a:prstGeom>
          <a:ex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pPr>
              <a:defRPr/>
            </a:pPr>
            <a:endParaRPr lang="en-US" altLang="zh-CN"/>
          </a:p>
        </p:txBody>
      </p:sp>
      <p:sp>
        <p:nvSpPr>
          <p:cNvPr id="15" name="灯片编号占位符 6"/>
          <p:cNvSpPr>
            <a:spLocks noGrp="1"/>
          </p:cNvSpPr>
          <p:nvPr>
            <p:ph type="sldNum" sz="quarter" idx="4"/>
          </p:nvPr>
        </p:nvSpPr>
        <p:spPr bwMode="auto">
          <a:xfrm>
            <a:off x="7099300" y="6248400"/>
            <a:ext cx="2311400" cy="457200"/>
          </a:xfrm>
          <a:prstGeom prst="rect">
            <a:avLst/>
          </a:prstGeom>
          <a:ex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pPr>
              <a:defRPr/>
            </a:pPr>
            <a:fld id="{830BD588-0FBD-4CAF-AD89-25D0FC748DE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Lst>
  <p:txStyles>
    <p:titleStyle>
      <a:lvl1pPr algn="l" rtl="0" fontAlgn="base">
        <a:spcBef>
          <a:spcPct val="0"/>
        </a:spcBef>
        <a:spcAft>
          <a:spcPct val="0"/>
        </a:spcAft>
        <a:defRPr sz="4400" b="1">
          <a:solidFill>
            <a:srgbClr val="333399"/>
          </a:solidFill>
          <a:latin typeface="+mj-lt"/>
          <a:ea typeface="+mj-ea"/>
          <a:cs typeface="+mj-cs"/>
        </a:defRPr>
      </a:lvl1pPr>
      <a:lvl2pPr algn="l" rtl="0" fontAlgn="base">
        <a:spcBef>
          <a:spcPct val="0"/>
        </a:spcBef>
        <a:spcAft>
          <a:spcPct val="0"/>
        </a:spcAft>
        <a:defRPr sz="4400" b="1">
          <a:solidFill>
            <a:srgbClr val="333399"/>
          </a:solidFill>
          <a:latin typeface="Arial" charset="0"/>
          <a:ea typeface="黑体" pitchFamily="49" charset="-122"/>
        </a:defRPr>
      </a:lvl2pPr>
      <a:lvl3pPr algn="l" rtl="0" fontAlgn="base">
        <a:spcBef>
          <a:spcPct val="0"/>
        </a:spcBef>
        <a:spcAft>
          <a:spcPct val="0"/>
        </a:spcAft>
        <a:defRPr sz="4400" b="1">
          <a:solidFill>
            <a:srgbClr val="333399"/>
          </a:solidFill>
          <a:latin typeface="Arial" charset="0"/>
          <a:ea typeface="黑体" pitchFamily="49" charset="-122"/>
        </a:defRPr>
      </a:lvl3pPr>
      <a:lvl4pPr algn="l" rtl="0" fontAlgn="base">
        <a:spcBef>
          <a:spcPct val="0"/>
        </a:spcBef>
        <a:spcAft>
          <a:spcPct val="0"/>
        </a:spcAft>
        <a:defRPr sz="4400" b="1">
          <a:solidFill>
            <a:srgbClr val="333399"/>
          </a:solidFill>
          <a:latin typeface="Arial" charset="0"/>
          <a:ea typeface="黑体" pitchFamily="49" charset="-122"/>
        </a:defRPr>
      </a:lvl4pPr>
      <a:lvl5pPr algn="l" rtl="0" fontAlgn="base">
        <a:spcBef>
          <a:spcPct val="0"/>
        </a:spcBef>
        <a:spcAft>
          <a:spcPct val="0"/>
        </a:spcAft>
        <a:defRPr sz="4400" b="1">
          <a:solidFill>
            <a:srgbClr val="333399"/>
          </a:solidFill>
          <a:latin typeface="Arial" charset="0"/>
          <a:ea typeface="黑体" pitchFamily="49" charset="-122"/>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fontAlgn="base">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mn-ea"/>
          <a:cs typeface="+mn-cs"/>
        </a:defRPr>
      </a:lvl1pPr>
      <a:lvl2pPr marL="742950" indent="-285750" algn="l" rtl="0" fontAlgn="base">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mn-ea"/>
        </a:defRPr>
      </a:lvl2pPr>
      <a:lvl3pPr marL="1143000" indent="-228600" algn="l" rtl="0" fontAlgn="base">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mn-ea"/>
        </a:defRPr>
      </a:lvl3pPr>
      <a:lvl4pPr marL="1600200" indent="-228600" algn="l" rtl="0" fontAlgn="base">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mn-ea"/>
        </a:defRPr>
      </a:lvl4pPr>
      <a:lvl5pPr marL="2057400" indent="-228600" algn="l" rtl="0" fontAlgn="base">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mn-ea"/>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p:txBody>
          <a:bodyPr/>
          <a:lstStyle/>
          <a:p>
            <a:r>
              <a:rPr lang="zh-CN" altLang="en-US" smtClean="0">
                <a:latin typeface="Arial" charset="0"/>
                <a:ea typeface="黑体" pitchFamily="49" charset="-122"/>
              </a:rPr>
              <a:t>计算机网络习题</a:t>
            </a:r>
          </a:p>
        </p:txBody>
      </p:sp>
      <p:sp>
        <p:nvSpPr>
          <p:cNvPr id="17410" name="Rectangle 3"/>
          <p:cNvSpPr>
            <a:spLocks noGrp="1" noChangeArrowheads="1"/>
          </p:cNvSpPr>
          <p:nvPr>
            <p:ph type="subTitle" idx="1"/>
          </p:nvPr>
        </p:nvSpPr>
        <p:spPr/>
        <p:txBody>
          <a:bodyPr/>
          <a:lstStyle/>
          <a:p>
            <a:r>
              <a:rPr lang="zh-CN" altLang="en-US" smtClean="0">
                <a:latin typeface="黑体" pitchFamily="49" charset="-122"/>
                <a:ea typeface="宋体" charset="-122"/>
              </a:rPr>
              <a:t>姜秀柱</a:t>
            </a:r>
            <a:endParaRPr lang="en-US" altLang="zh-CN" smtClean="0">
              <a:latin typeface="黑体" pitchFamily="49" charset="-122"/>
              <a:ea typeface="宋体" charset="-122"/>
            </a:endParaRPr>
          </a:p>
          <a:p>
            <a:endParaRPr lang="en-US" altLang="zh-CN" smtClean="0">
              <a:latin typeface="黑体" pitchFamily="49" charset="-122"/>
              <a:ea typeface="宋体" charset="-122"/>
            </a:endParaRPr>
          </a:p>
          <a:p>
            <a:r>
              <a:rPr lang="en-US" altLang="zh-CN" smtClean="0">
                <a:latin typeface="黑体" pitchFamily="49" charset="-122"/>
                <a:ea typeface="宋体" charset="-122"/>
              </a:rPr>
              <a:t>2017.6</a:t>
            </a:r>
            <a:endParaRPr lang="zh-CN" altLang="en-US" smtClean="0">
              <a:latin typeface="黑体" pitchFamily="49" charset="-122"/>
              <a:ea typeface="宋体"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4-20</a:t>
            </a:r>
          </a:p>
        </p:txBody>
      </p:sp>
      <p:sp>
        <p:nvSpPr>
          <p:cNvPr id="304131" name="Rectangle 3"/>
          <p:cNvSpPr>
            <a:spLocks noGrp="1" noChangeArrowheads="1"/>
          </p:cNvSpPr>
          <p:nvPr>
            <p:ph type="body" idx="4294967295"/>
          </p:nvPr>
        </p:nvSpPr>
        <p:spPr>
          <a:xfrm>
            <a:off x="495300" y="1196975"/>
            <a:ext cx="9066213" cy="5400675"/>
          </a:xfrm>
        </p:spPr>
        <p:txBody>
          <a:bodyPr/>
          <a:lstStyle/>
          <a:p>
            <a:pPr>
              <a:lnSpc>
                <a:spcPct val="90000"/>
              </a:lnSpc>
            </a:pPr>
            <a:r>
              <a:rPr lang="zh-CN" altLang="en-US" sz="2000" b="0" dirty="0" smtClean="0">
                <a:latin typeface="Arial" charset="0"/>
                <a:ea typeface="黑体" pitchFamily="49" charset="-122"/>
              </a:rPr>
              <a:t>答：</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a:t>
            </a:r>
            <a:r>
              <a:rPr lang="zh-CN" altLang="en-US" sz="2000" b="0" dirty="0" smtClean="0">
                <a:latin typeface="Arial" charset="0"/>
                <a:ea typeface="黑体" pitchFamily="49" charset="-122"/>
              </a:rPr>
              <a:t>）分组的目的站</a:t>
            </a:r>
            <a:r>
              <a:rPr lang="en-US" altLang="zh-CN" sz="2000" b="0" dirty="0" smtClean="0">
                <a:latin typeface="Arial" charset="0"/>
                <a:ea typeface="黑体" pitchFamily="49" charset="-122"/>
              </a:rPr>
              <a:t>IP</a:t>
            </a:r>
            <a:r>
              <a:rPr lang="zh-CN" altLang="en-US" sz="2000" b="0" dirty="0" smtClean="0">
                <a:latin typeface="Arial" charset="0"/>
                <a:ea typeface="黑体" pitchFamily="49" charset="-122"/>
              </a:rPr>
              <a:t>地址为：</a:t>
            </a:r>
            <a:r>
              <a:rPr lang="en-US" altLang="zh-CN" sz="2000" b="0" dirty="0" smtClean="0">
                <a:latin typeface="Arial" charset="0"/>
                <a:ea typeface="黑体" pitchFamily="49" charset="-122"/>
              </a:rPr>
              <a:t>128.96.39.10</a:t>
            </a:r>
            <a:r>
              <a:rPr lang="zh-CN" altLang="en-US" sz="2000" b="0" dirty="0" smtClean="0">
                <a:latin typeface="Arial" charset="0"/>
                <a:ea typeface="黑体" pitchFamily="49" charset="-122"/>
              </a:rPr>
              <a:t>。先与子网掩码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相与，得</a:t>
            </a:r>
            <a:r>
              <a:rPr lang="en-US" altLang="zh-CN" sz="2000" b="0" dirty="0" smtClean="0">
                <a:latin typeface="Arial" charset="0"/>
                <a:ea typeface="黑体" pitchFamily="49" charset="-122"/>
              </a:rPr>
              <a:t>128.96.39.0</a:t>
            </a:r>
            <a:r>
              <a:rPr lang="zh-CN" altLang="en-US" sz="2000" b="0" dirty="0" smtClean="0">
                <a:latin typeface="Arial" charset="0"/>
                <a:ea typeface="黑体" pitchFamily="49" charset="-122"/>
              </a:rPr>
              <a:t>，可见该分组经接口</a:t>
            </a:r>
            <a:r>
              <a:rPr lang="en-US" altLang="zh-CN" sz="2000" b="0" dirty="0" smtClean="0">
                <a:latin typeface="Arial" charset="0"/>
                <a:ea typeface="黑体" pitchFamily="49" charset="-122"/>
              </a:rPr>
              <a:t>0</a:t>
            </a:r>
            <a:r>
              <a:rPr lang="zh-CN" altLang="en-US" sz="2000" b="0" dirty="0" smtClean="0">
                <a:latin typeface="Arial" charset="0"/>
                <a:ea typeface="黑体" pitchFamily="49" charset="-122"/>
              </a:rPr>
              <a:t>转发。</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2</a:t>
            </a:r>
            <a:r>
              <a:rPr lang="zh-CN" altLang="en-US" sz="2000" b="0" dirty="0" smtClean="0">
                <a:latin typeface="Arial" charset="0"/>
                <a:ea typeface="黑体" pitchFamily="49" charset="-122"/>
              </a:rPr>
              <a:t>）分组的目的</a:t>
            </a:r>
            <a:r>
              <a:rPr lang="en-US" altLang="zh-CN" sz="2000" b="0" dirty="0" smtClean="0">
                <a:latin typeface="Arial" charset="0"/>
                <a:ea typeface="黑体" pitchFamily="49" charset="-122"/>
              </a:rPr>
              <a:t>IP</a:t>
            </a:r>
            <a:r>
              <a:rPr lang="zh-CN" altLang="en-US" sz="2000" b="0" dirty="0" smtClean="0">
                <a:latin typeface="Arial" charset="0"/>
                <a:ea typeface="黑体" pitchFamily="49" charset="-122"/>
              </a:rPr>
              <a:t>地址为：</a:t>
            </a:r>
            <a:r>
              <a:rPr lang="en-US" altLang="zh-CN" sz="2000" b="0" dirty="0" smtClean="0">
                <a:latin typeface="Arial" charset="0"/>
                <a:ea typeface="黑体" pitchFamily="49" charset="-122"/>
              </a:rPr>
              <a:t>128.96.40.12</a:t>
            </a:r>
            <a:r>
              <a:rPr lang="zh-CN" altLang="en-US" sz="2000" b="0" dirty="0" smtClean="0">
                <a:latin typeface="Arial" charset="0"/>
                <a:ea typeface="黑体" pitchFamily="49" charset="-122"/>
              </a:rPr>
              <a:t>。</a:t>
            </a:r>
          </a:p>
          <a:p>
            <a:pPr>
              <a:lnSpc>
                <a:spcPct val="90000"/>
              </a:lnSpc>
            </a:pP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相与得</a:t>
            </a:r>
            <a:r>
              <a:rPr lang="en-US" altLang="zh-CN" sz="2000" b="0" dirty="0" smtClean="0">
                <a:latin typeface="Arial" charset="0"/>
                <a:ea typeface="黑体" pitchFamily="49" charset="-122"/>
              </a:rPr>
              <a:t>128.96.40.0</a:t>
            </a:r>
            <a:r>
              <a:rPr lang="zh-CN" altLang="en-US" sz="2000" b="0" dirty="0" smtClean="0">
                <a:latin typeface="Arial" charset="0"/>
                <a:ea typeface="黑体" pitchFamily="49" charset="-122"/>
              </a:rPr>
              <a:t>，不等于</a:t>
            </a:r>
            <a:r>
              <a:rPr lang="en-US" altLang="zh-CN" sz="2000" b="0" dirty="0" smtClean="0">
                <a:latin typeface="Arial" charset="0"/>
                <a:ea typeface="黑体" pitchFamily="49" charset="-122"/>
              </a:rPr>
              <a:t>128.96.39.0</a:t>
            </a:r>
            <a:r>
              <a:rPr lang="zh-CN" altLang="en-US" sz="2000" b="0" dirty="0" smtClean="0">
                <a:latin typeface="Arial" charset="0"/>
                <a:ea typeface="黑体" pitchFamily="49" charset="-122"/>
              </a:rPr>
              <a:t>。</a:t>
            </a:r>
          </a:p>
          <a:p>
            <a:pPr>
              <a:lnSpc>
                <a:spcPct val="90000"/>
              </a:lnSpc>
            </a:pP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相与得</a:t>
            </a:r>
            <a:r>
              <a:rPr lang="en-US" altLang="zh-CN" sz="2000" b="0" dirty="0" smtClean="0">
                <a:latin typeface="Arial" charset="0"/>
                <a:ea typeface="黑体" pitchFamily="49" charset="-122"/>
              </a:rPr>
              <a:t>128.96.40.0</a:t>
            </a:r>
            <a:r>
              <a:rPr lang="zh-CN" altLang="en-US" sz="2000" b="0" dirty="0" smtClean="0">
                <a:latin typeface="Arial" charset="0"/>
                <a:ea typeface="黑体" pitchFamily="49" charset="-122"/>
              </a:rPr>
              <a:t>，经查路由表可知，该项分组经</a:t>
            </a:r>
            <a:r>
              <a:rPr lang="en-US" altLang="zh-CN" sz="2000" b="0" dirty="0" smtClean="0">
                <a:latin typeface="Arial" charset="0"/>
                <a:ea typeface="黑体" pitchFamily="49" charset="-122"/>
              </a:rPr>
              <a:t>R2</a:t>
            </a:r>
            <a:r>
              <a:rPr lang="zh-CN" altLang="en-US" sz="2000" b="0" dirty="0" smtClean="0">
                <a:latin typeface="Arial" charset="0"/>
                <a:ea typeface="黑体" pitchFamily="49" charset="-122"/>
              </a:rPr>
              <a:t>转发。</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3</a:t>
            </a:r>
            <a:r>
              <a:rPr lang="zh-CN" altLang="en-US" sz="2000" b="0" dirty="0" smtClean="0">
                <a:latin typeface="Arial" charset="0"/>
                <a:ea typeface="黑体" pitchFamily="49" charset="-122"/>
              </a:rPr>
              <a:t>）分组的目的</a:t>
            </a:r>
            <a:r>
              <a:rPr lang="en-US" altLang="zh-CN" sz="2000" b="0" dirty="0" smtClean="0">
                <a:latin typeface="Arial" charset="0"/>
                <a:ea typeface="黑体" pitchFamily="49" charset="-122"/>
              </a:rPr>
              <a:t>IP</a:t>
            </a:r>
            <a:r>
              <a:rPr lang="zh-CN" altLang="en-US" sz="2000" b="0" dirty="0" smtClean="0">
                <a:latin typeface="Arial" charset="0"/>
                <a:ea typeface="黑体" pitchFamily="49" charset="-122"/>
              </a:rPr>
              <a:t>地址为：</a:t>
            </a:r>
            <a:r>
              <a:rPr lang="en-US" altLang="zh-CN" sz="2000" b="0" dirty="0" smtClean="0">
                <a:latin typeface="Arial" charset="0"/>
                <a:ea typeface="黑体" pitchFamily="49" charset="-122"/>
              </a:rPr>
              <a:t>128.96.40.151</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128.96.40.128</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255.255.255.192</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128.96.40.128</a:t>
            </a:r>
            <a:r>
              <a:rPr lang="zh-CN" altLang="en-US" sz="2000" b="0" dirty="0" smtClean="0">
                <a:latin typeface="Arial" charset="0"/>
                <a:ea typeface="黑体" pitchFamily="49" charset="-122"/>
              </a:rPr>
              <a:t>，经查路由表知，该分组转发选择默认路由，经</a:t>
            </a:r>
            <a:r>
              <a:rPr lang="en-US" altLang="zh-CN" sz="2000" b="0" dirty="0" smtClean="0">
                <a:latin typeface="Arial" charset="0"/>
                <a:ea typeface="黑体" pitchFamily="49" charset="-122"/>
              </a:rPr>
              <a:t>R4</a:t>
            </a:r>
            <a:r>
              <a:rPr lang="zh-CN" altLang="en-US" sz="2000" b="0" dirty="0" smtClean="0">
                <a:latin typeface="Arial" charset="0"/>
                <a:ea typeface="黑体" pitchFamily="49" charset="-122"/>
              </a:rPr>
              <a:t>转发。</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4</a:t>
            </a:r>
            <a:r>
              <a:rPr lang="zh-CN" altLang="en-US" sz="2000" b="0" dirty="0" smtClean="0">
                <a:latin typeface="Arial" charset="0"/>
                <a:ea typeface="黑体" pitchFamily="49" charset="-122"/>
              </a:rPr>
              <a:t>）分组的目的</a:t>
            </a:r>
            <a:r>
              <a:rPr lang="en-US" altLang="zh-CN" sz="2000" b="0" dirty="0" smtClean="0">
                <a:latin typeface="Arial" charset="0"/>
                <a:ea typeface="黑体" pitchFamily="49" charset="-122"/>
              </a:rPr>
              <a:t>IP</a:t>
            </a:r>
            <a:r>
              <a:rPr lang="zh-CN" altLang="en-US" sz="2000" b="0" dirty="0" smtClean="0">
                <a:latin typeface="Arial" charset="0"/>
                <a:ea typeface="黑体" pitchFamily="49" charset="-122"/>
              </a:rPr>
              <a:t>地址为：</a:t>
            </a:r>
            <a:r>
              <a:rPr lang="en-US" altLang="zh-CN" sz="2000" b="0" dirty="0" smtClean="0">
                <a:latin typeface="Arial" charset="0"/>
                <a:ea typeface="黑体" pitchFamily="49" charset="-122"/>
              </a:rPr>
              <a:t>192.4.153.17</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192.4.153.0</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255.255.255.192</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192.4.153.0</a:t>
            </a:r>
            <a:r>
              <a:rPr lang="zh-CN" altLang="en-US" sz="2000" b="0" dirty="0" smtClean="0">
                <a:latin typeface="Arial" charset="0"/>
                <a:ea typeface="黑体" pitchFamily="49" charset="-122"/>
              </a:rPr>
              <a:t>，经查路由表知，该分组经</a:t>
            </a:r>
            <a:r>
              <a:rPr lang="en-US" altLang="zh-CN" sz="2000" b="0" dirty="0" smtClean="0">
                <a:latin typeface="Arial" charset="0"/>
                <a:ea typeface="黑体" pitchFamily="49" charset="-122"/>
              </a:rPr>
              <a:t>R3</a:t>
            </a:r>
            <a:r>
              <a:rPr lang="zh-CN" altLang="en-US" sz="2000" b="0" dirty="0" smtClean="0">
                <a:latin typeface="Arial" charset="0"/>
                <a:ea typeface="黑体" pitchFamily="49" charset="-122"/>
              </a:rPr>
              <a:t>转发。</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5</a:t>
            </a:r>
            <a:r>
              <a:rPr lang="zh-CN" altLang="en-US" sz="2000" b="0" dirty="0" smtClean="0">
                <a:latin typeface="Arial" charset="0"/>
                <a:ea typeface="黑体" pitchFamily="49" charset="-122"/>
              </a:rPr>
              <a:t>）分组的目的</a:t>
            </a:r>
            <a:r>
              <a:rPr lang="en-US" altLang="zh-CN" sz="2000" b="0" dirty="0" smtClean="0">
                <a:latin typeface="Arial" charset="0"/>
                <a:ea typeface="黑体" pitchFamily="49" charset="-122"/>
              </a:rPr>
              <a:t>IP</a:t>
            </a:r>
            <a:r>
              <a:rPr lang="zh-CN" altLang="en-US" sz="2000" b="0" dirty="0" smtClean="0">
                <a:latin typeface="Arial" charset="0"/>
                <a:ea typeface="黑体" pitchFamily="49" charset="-122"/>
              </a:rPr>
              <a:t>地址为：</a:t>
            </a:r>
            <a:r>
              <a:rPr lang="en-US" altLang="zh-CN" sz="2000" b="0" dirty="0" smtClean="0">
                <a:latin typeface="Arial" charset="0"/>
                <a:ea typeface="黑体" pitchFamily="49" charset="-122"/>
              </a:rPr>
              <a:t>192.4.153.90</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255.255.255.128</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192.4.153.0</a:t>
            </a:r>
            <a:r>
              <a:rPr lang="zh-CN" altLang="en-US" sz="2000" b="0" dirty="0" smtClean="0">
                <a:latin typeface="Arial" charset="0"/>
                <a:ea typeface="黑体" pitchFamily="49" charset="-122"/>
              </a:rPr>
              <a:t>。与子网掩码</a:t>
            </a:r>
            <a:r>
              <a:rPr lang="en-US" altLang="zh-CN" sz="2000" b="0" dirty="0" smtClean="0">
                <a:latin typeface="Arial" charset="0"/>
                <a:ea typeface="黑体" pitchFamily="49" charset="-122"/>
              </a:rPr>
              <a:t>255.255.255.192</a:t>
            </a:r>
            <a:r>
              <a:rPr lang="zh-CN" altLang="en-US" sz="2000" b="0" dirty="0" smtClean="0">
                <a:latin typeface="Arial" charset="0"/>
                <a:ea typeface="黑体" pitchFamily="49" charset="-122"/>
              </a:rPr>
              <a:t>相与后得</a:t>
            </a:r>
            <a:r>
              <a:rPr lang="en-US" altLang="zh-CN" sz="2000" b="0" dirty="0" smtClean="0">
                <a:latin typeface="Arial" charset="0"/>
                <a:ea typeface="黑体" pitchFamily="49" charset="-122"/>
              </a:rPr>
              <a:t>192.4.153.64</a:t>
            </a:r>
            <a:r>
              <a:rPr lang="zh-CN" altLang="en-US" sz="2000" b="0" dirty="0" smtClean="0">
                <a:latin typeface="Arial" charset="0"/>
                <a:ea typeface="黑体" pitchFamily="49" charset="-122"/>
              </a:rPr>
              <a:t>，经查路由表知，该分组转发选择默认路由，经</a:t>
            </a:r>
            <a:r>
              <a:rPr lang="en-US" altLang="zh-CN" sz="2000" b="0" dirty="0" smtClean="0">
                <a:latin typeface="Arial" charset="0"/>
                <a:ea typeface="黑体" pitchFamily="49" charset="-122"/>
              </a:rPr>
              <a:t>R4</a:t>
            </a:r>
            <a:r>
              <a:rPr lang="zh-CN" altLang="en-US" sz="2000" b="0" dirty="0" smtClean="0">
                <a:latin typeface="Arial" charset="0"/>
                <a:ea typeface="黑体" pitchFamily="49" charset="-122"/>
              </a:rPr>
              <a:t>转发。</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4-21</a:t>
            </a:r>
          </a:p>
        </p:txBody>
      </p:sp>
      <p:sp>
        <p:nvSpPr>
          <p:cNvPr id="307203" name="Rectangle 3"/>
          <p:cNvSpPr>
            <a:spLocks noGrp="1" noChangeArrowheads="1"/>
          </p:cNvSpPr>
          <p:nvPr>
            <p:ph type="body" idx="4294967295"/>
          </p:nvPr>
        </p:nvSpPr>
        <p:spPr>
          <a:xfrm>
            <a:off x="200025" y="1125538"/>
            <a:ext cx="9577388" cy="5732462"/>
          </a:xfrm>
        </p:spPr>
        <p:txBody>
          <a:bodyPr/>
          <a:lstStyle/>
          <a:p>
            <a:pPr>
              <a:lnSpc>
                <a:spcPct val="90000"/>
              </a:lnSpc>
            </a:pPr>
            <a:r>
              <a:rPr lang="en-US" altLang="zh-CN" sz="1400" dirty="0" smtClean="0">
                <a:latin typeface="Arial" charset="0"/>
                <a:ea typeface="黑体" pitchFamily="49" charset="-122"/>
              </a:rPr>
              <a:t>21   </a:t>
            </a:r>
            <a:r>
              <a:rPr lang="zh-CN" altLang="en-US" sz="1400" dirty="0" smtClean="0">
                <a:latin typeface="Arial" charset="0"/>
                <a:ea typeface="黑体" pitchFamily="49" charset="-122"/>
              </a:rPr>
              <a:t>某单位分配到一个</a:t>
            </a:r>
            <a:r>
              <a:rPr lang="en-US" altLang="zh-CN" sz="1400" dirty="0" smtClean="0">
                <a:latin typeface="Arial" charset="0"/>
                <a:ea typeface="黑体" pitchFamily="49" charset="-122"/>
              </a:rPr>
              <a:t>B</a:t>
            </a:r>
            <a:r>
              <a:rPr lang="zh-CN" altLang="en-US" sz="1400" dirty="0" smtClean="0">
                <a:latin typeface="Arial" charset="0"/>
                <a:ea typeface="黑体" pitchFamily="49" charset="-122"/>
              </a:rPr>
              <a:t>类</a:t>
            </a:r>
            <a:r>
              <a:rPr lang="en-US" altLang="zh-CN" sz="1400" dirty="0" smtClean="0">
                <a:latin typeface="Arial" charset="0"/>
                <a:ea typeface="黑体" pitchFamily="49" charset="-122"/>
              </a:rPr>
              <a:t>IP</a:t>
            </a:r>
            <a:r>
              <a:rPr lang="zh-CN" altLang="en-US" sz="1400" dirty="0" smtClean="0">
                <a:latin typeface="Arial" charset="0"/>
                <a:ea typeface="黑体" pitchFamily="49" charset="-122"/>
              </a:rPr>
              <a:t>地址，其</a:t>
            </a:r>
            <a:r>
              <a:rPr lang="en-US" altLang="zh-CN" sz="1400" dirty="0" smtClean="0">
                <a:latin typeface="Arial" charset="0"/>
                <a:ea typeface="黑体" pitchFamily="49" charset="-122"/>
              </a:rPr>
              <a:t>net-id</a:t>
            </a:r>
            <a:r>
              <a:rPr lang="zh-CN" altLang="en-US" sz="1400" dirty="0" smtClean="0">
                <a:latin typeface="Arial" charset="0"/>
                <a:ea typeface="黑体" pitchFamily="49" charset="-122"/>
              </a:rPr>
              <a:t>为</a:t>
            </a:r>
            <a:r>
              <a:rPr lang="en-US" altLang="zh-CN" sz="1400" dirty="0" smtClean="0">
                <a:latin typeface="Arial" charset="0"/>
                <a:ea typeface="黑体" pitchFamily="49" charset="-122"/>
              </a:rPr>
              <a:t>129.250.0.0.</a:t>
            </a:r>
            <a:r>
              <a:rPr lang="zh-CN" altLang="en-US" sz="1400" dirty="0" smtClean="0">
                <a:latin typeface="Arial" charset="0"/>
                <a:ea typeface="黑体" pitchFamily="49" charset="-122"/>
              </a:rPr>
              <a:t>该单位有</a:t>
            </a:r>
            <a:r>
              <a:rPr lang="en-US" altLang="zh-CN" sz="1400" dirty="0" smtClean="0">
                <a:latin typeface="Arial" charset="0"/>
                <a:ea typeface="黑体" pitchFamily="49" charset="-122"/>
              </a:rPr>
              <a:t>4000</a:t>
            </a:r>
            <a:r>
              <a:rPr lang="zh-CN" altLang="en-US" sz="1400" dirty="0" smtClean="0">
                <a:latin typeface="Arial" charset="0"/>
                <a:ea typeface="黑体" pitchFamily="49" charset="-122"/>
              </a:rPr>
              <a:t>台机器，分布在</a:t>
            </a:r>
            <a:r>
              <a:rPr lang="en-US" altLang="zh-CN" sz="1400" dirty="0" smtClean="0">
                <a:latin typeface="Arial" charset="0"/>
                <a:ea typeface="黑体" pitchFamily="49" charset="-122"/>
              </a:rPr>
              <a:t>16</a:t>
            </a:r>
            <a:r>
              <a:rPr lang="zh-CN" altLang="en-US" sz="1400" dirty="0" smtClean="0">
                <a:latin typeface="Arial" charset="0"/>
                <a:ea typeface="黑体" pitchFamily="49" charset="-122"/>
              </a:rPr>
              <a:t>个不同的地点。如选用子网掩码为</a:t>
            </a:r>
            <a:r>
              <a:rPr lang="en-US" altLang="zh-CN" sz="1400" dirty="0" smtClean="0">
                <a:latin typeface="Arial" charset="0"/>
                <a:ea typeface="黑体" pitchFamily="49" charset="-122"/>
              </a:rPr>
              <a:t>255.255.255.0</a:t>
            </a:r>
            <a:r>
              <a:rPr lang="zh-CN" altLang="en-US" sz="1400" dirty="0" smtClean="0">
                <a:latin typeface="Arial" charset="0"/>
                <a:ea typeface="黑体" pitchFamily="49" charset="-122"/>
              </a:rPr>
              <a:t>，试给每一个地点分配一个子网掩码号，并算出每个地点主机号码的最小值和最大值</a:t>
            </a:r>
          </a:p>
          <a:p>
            <a:pPr>
              <a:lnSpc>
                <a:spcPct val="90000"/>
              </a:lnSpc>
              <a:buFont typeface="Wingdings" pitchFamily="2" charset="2"/>
              <a:buNone/>
            </a:pPr>
            <a:r>
              <a:rPr lang="zh-CN" altLang="en-US" sz="1400" dirty="0" smtClean="0">
                <a:latin typeface="Arial" charset="0"/>
                <a:ea typeface="黑体" pitchFamily="49" charset="-122"/>
              </a:rPr>
              <a:t>答：   </a:t>
            </a:r>
            <a:r>
              <a:rPr lang="en-US" altLang="zh-CN" sz="1400" dirty="0" smtClean="0">
                <a:latin typeface="Arial" charset="0"/>
                <a:ea typeface="黑体" pitchFamily="49" charset="-122"/>
              </a:rPr>
              <a:t>4000/16=250</a:t>
            </a:r>
            <a:r>
              <a:rPr lang="zh-CN" altLang="en-US" sz="1400" dirty="0" smtClean="0">
                <a:latin typeface="Arial" charset="0"/>
                <a:ea typeface="黑体" pitchFamily="49" charset="-122"/>
              </a:rPr>
              <a:t>，平均每个地点</a:t>
            </a:r>
            <a:r>
              <a:rPr lang="en-US" altLang="zh-CN" sz="1400" dirty="0" smtClean="0">
                <a:latin typeface="Arial" charset="0"/>
                <a:ea typeface="黑体" pitchFamily="49" charset="-122"/>
              </a:rPr>
              <a:t>250</a:t>
            </a:r>
            <a:r>
              <a:rPr lang="zh-CN" altLang="en-US" sz="1400" dirty="0" smtClean="0">
                <a:latin typeface="Arial" charset="0"/>
                <a:ea typeface="黑体" pitchFamily="49" charset="-122"/>
              </a:rPr>
              <a:t>台机器。如选</a:t>
            </a:r>
            <a:r>
              <a:rPr lang="en-US" altLang="zh-CN" sz="1400" dirty="0" smtClean="0">
                <a:latin typeface="Arial" charset="0"/>
                <a:ea typeface="黑体" pitchFamily="49" charset="-122"/>
              </a:rPr>
              <a:t>255.255.255.0</a:t>
            </a:r>
            <a:r>
              <a:rPr lang="zh-CN" altLang="en-US" sz="1400" dirty="0" smtClean="0">
                <a:latin typeface="Arial" charset="0"/>
                <a:ea typeface="黑体" pitchFamily="49" charset="-122"/>
              </a:rPr>
              <a:t>为掩码，则每个网络所连主机数</a:t>
            </a:r>
            <a:r>
              <a:rPr lang="en-US" altLang="zh-CN" sz="1400" dirty="0" smtClean="0">
                <a:latin typeface="Arial" charset="0"/>
                <a:ea typeface="黑体" pitchFamily="49" charset="-122"/>
              </a:rPr>
              <a:t>=2</a:t>
            </a:r>
            <a:r>
              <a:rPr lang="en-US" altLang="zh-CN" sz="1400" baseline="30000" dirty="0" smtClean="0">
                <a:latin typeface="Arial" charset="0"/>
                <a:ea typeface="黑体" pitchFamily="49" charset="-122"/>
              </a:rPr>
              <a:t>8</a:t>
            </a:r>
            <a:r>
              <a:rPr lang="en-US" altLang="zh-CN" sz="1400" dirty="0" smtClean="0">
                <a:latin typeface="Arial" charset="0"/>
                <a:ea typeface="黑体" pitchFamily="49" charset="-122"/>
              </a:rPr>
              <a:t>-2=254&gt;250</a:t>
            </a:r>
            <a:r>
              <a:rPr lang="zh-CN" altLang="en-US" sz="1400" dirty="0" smtClean="0">
                <a:latin typeface="Arial" charset="0"/>
                <a:ea typeface="黑体" pitchFamily="49" charset="-122"/>
              </a:rPr>
              <a:t>，共有子网数</a:t>
            </a:r>
            <a:r>
              <a:rPr lang="en-US" altLang="zh-CN" sz="1400" dirty="0" smtClean="0">
                <a:latin typeface="Arial" charset="0"/>
                <a:ea typeface="黑体" pitchFamily="49" charset="-122"/>
              </a:rPr>
              <a:t>=</a:t>
            </a:r>
            <a:r>
              <a:rPr lang="en-US" altLang="zh-CN" sz="1400" dirty="0" smtClean="0">
                <a:latin typeface="Arial" charset="0"/>
                <a:ea typeface="黑体" pitchFamily="49" charset="-122"/>
              </a:rPr>
              <a:t>2^8-2=254&gt;16</a:t>
            </a:r>
            <a:r>
              <a:rPr lang="zh-CN" altLang="en-US" sz="1400" dirty="0" smtClean="0">
                <a:latin typeface="Arial" charset="0"/>
                <a:ea typeface="黑体" pitchFamily="49" charset="-122"/>
              </a:rPr>
              <a:t>，能满足实际需求。</a:t>
            </a:r>
          </a:p>
          <a:p>
            <a:pPr>
              <a:lnSpc>
                <a:spcPct val="90000"/>
              </a:lnSpc>
            </a:pPr>
            <a:r>
              <a:rPr lang="zh-CN" altLang="en-US" sz="1400" dirty="0" smtClean="0">
                <a:latin typeface="Arial" charset="0"/>
                <a:ea typeface="黑体" pitchFamily="49" charset="-122"/>
              </a:rPr>
              <a:t>可给每个地点分配如下子网号码</a:t>
            </a:r>
          </a:p>
          <a:p>
            <a:pPr>
              <a:lnSpc>
                <a:spcPct val="90000"/>
              </a:lnSpc>
            </a:pPr>
            <a:r>
              <a:rPr lang="zh-CN" altLang="en-US" sz="1400" dirty="0" smtClean="0">
                <a:latin typeface="Arial" charset="0"/>
                <a:ea typeface="黑体" pitchFamily="49" charset="-122"/>
              </a:rPr>
              <a:t>地点： 子网号（</a:t>
            </a:r>
            <a:r>
              <a:rPr lang="en-US" altLang="zh-CN" sz="1400" dirty="0" smtClean="0">
                <a:latin typeface="Arial" charset="0"/>
                <a:ea typeface="黑体" pitchFamily="49" charset="-122"/>
              </a:rPr>
              <a:t>subnet-id</a:t>
            </a:r>
            <a:r>
              <a:rPr lang="zh-CN" altLang="en-US" sz="1400" dirty="0" smtClean="0">
                <a:latin typeface="Arial" charset="0"/>
                <a:ea typeface="黑体" pitchFamily="49" charset="-122"/>
              </a:rPr>
              <a:t>） 子网网络号   主机</a:t>
            </a:r>
            <a:r>
              <a:rPr lang="en-US" altLang="zh-CN" sz="1400" dirty="0" smtClean="0">
                <a:latin typeface="Arial" charset="0"/>
                <a:ea typeface="黑体" pitchFamily="49" charset="-122"/>
              </a:rPr>
              <a:t>IP</a:t>
            </a:r>
            <a:r>
              <a:rPr lang="zh-CN" altLang="en-US" sz="1400" dirty="0" smtClean="0">
                <a:latin typeface="Arial" charset="0"/>
                <a:ea typeface="黑体" pitchFamily="49" charset="-122"/>
              </a:rPr>
              <a:t>的最小值和最大值</a:t>
            </a:r>
          </a:p>
          <a:p>
            <a:pPr>
              <a:lnSpc>
                <a:spcPct val="90000"/>
              </a:lnSpc>
            </a:pPr>
            <a:r>
              <a:rPr lang="en-US" altLang="zh-CN" sz="1400" dirty="0" smtClean="0">
                <a:latin typeface="Arial" charset="0"/>
                <a:ea typeface="黑体" pitchFamily="49" charset="-122"/>
              </a:rPr>
              <a:t>1</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00000001           129.250.1.0    129.250.1.1---129.250.1.254   </a:t>
            </a:r>
          </a:p>
          <a:p>
            <a:pPr>
              <a:lnSpc>
                <a:spcPct val="90000"/>
              </a:lnSpc>
            </a:pPr>
            <a:r>
              <a:rPr lang="en-US" altLang="zh-CN" sz="1400" dirty="0" smtClean="0">
                <a:latin typeface="Arial" charset="0"/>
                <a:ea typeface="黑体" pitchFamily="49" charset="-122"/>
              </a:rPr>
              <a:t>2</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00000010           129.250.2.0    129.250.2.1---129.250.2.254</a:t>
            </a:r>
          </a:p>
          <a:p>
            <a:pPr>
              <a:lnSpc>
                <a:spcPct val="90000"/>
              </a:lnSpc>
            </a:pPr>
            <a:r>
              <a:rPr lang="en-US" altLang="zh-CN" sz="1400" dirty="0" smtClean="0">
                <a:latin typeface="Arial" charset="0"/>
                <a:ea typeface="黑体" pitchFamily="49" charset="-122"/>
              </a:rPr>
              <a:t>3</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00000011           129.250.3.0    129.250.3.1---129.250.3.254</a:t>
            </a:r>
          </a:p>
          <a:p>
            <a:pPr>
              <a:lnSpc>
                <a:spcPct val="90000"/>
              </a:lnSpc>
            </a:pPr>
            <a:r>
              <a:rPr lang="en-US" altLang="zh-CN" sz="1400" dirty="0" smtClean="0">
                <a:latin typeface="Arial" charset="0"/>
                <a:ea typeface="黑体" pitchFamily="49" charset="-122"/>
              </a:rPr>
              <a:t>4</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00000100           129.250.4.0    129.250.4.1---129.250.4.254</a:t>
            </a:r>
          </a:p>
          <a:p>
            <a:pPr>
              <a:lnSpc>
                <a:spcPct val="90000"/>
              </a:lnSpc>
            </a:pPr>
            <a:r>
              <a:rPr lang="en-US" altLang="zh-CN" sz="1400" dirty="0" smtClean="0">
                <a:latin typeface="Arial" charset="0"/>
                <a:ea typeface="黑体" pitchFamily="49" charset="-122"/>
              </a:rPr>
              <a:t>5</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00000101           129.250.5.0    129.250.5.1---129.250.5.254</a:t>
            </a:r>
          </a:p>
          <a:p>
            <a:pPr>
              <a:lnSpc>
                <a:spcPct val="90000"/>
              </a:lnSpc>
            </a:pPr>
            <a:r>
              <a:rPr lang="en-US" altLang="zh-CN" sz="1400" dirty="0" smtClean="0">
                <a:latin typeface="Arial" charset="0"/>
                <a:ea typeface="黑体" pitchFamily="49" charset="-122"/>
              </a:rPr>
              <a:t>6</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00000110           129.250.6.0    129.250.6.1---129.250.6.254</a:t>
            </a:r>
          </a:p>
          <a:p>
            <a:pPr>
              <a:lnSpc>
                <a:spcPct val="90000"/>
              </a:lnSpc>
            </a:pPr>
            <a:r>
              <a:rPr lang="en-US" altLang="zh-CN" sz="1400" dirty="0" smtClean="0">
                <a:latin typeface="Arial" charset="0"/>
                <a:ea typeface="黑体" pitchFamily="49" charset="-122"/>
              </a:rPr>
              <a:t>7</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00000111           129.250.7.0    129.250.7.1---129.250.7.254</a:t>
            </a:r>
          </a:p>
          <a:p>
            <a:pPr>
              <a:lnSpc>
                <a:spcPct val="90000"/>
              </a:lnSpc>
            </a:pPr>
            <a:r>
              <a:rPr lang="en-US" altLang="zh-CN" sz="1400" dirty="0" smtClean="0">
                <a:latin typeface="Arial" charset="0"/>
                <a:ea typeface="黑体" pitchFamily="49" charset="-122"/>
              </a:rPr>
              <a:t>8</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00001000           129.250.8.0    129.250.8.1---129.250.8.254</a:t>
            </a:r>
          </a:p>
          <a:p>
            <a:pPr>
              <a:lnSpc>
                <a:spcPct val="90000"/>
              </a:lnSpc>
            </a:pPr>
            <a:r>
              <a:rPr lang="en-US" altLang="zh-CN" sz="1400" dirty="0" smtClean="0">
                <a:latin typeface="Arial" charset="0"/>
                <a:ea typeface="黑体" pitchFamily="49" charset="-122"/>
              </a:rPr>
              <a:t>9</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00001001           129.250.9.0    129.250.9.1---129.250.9.254</a:t>
            </a:r>
          </a:p>
          <a:p>
            <a:pPr>
              <a:lnSpc>
                <a:spcPct val="90000"/>
              </a:lnSpc>
            </a:pPr>
            <a:r>
              <a:rPr lang="en-US" altLang="zh-CN" sz="1400" dirty="0" smtClean="0">
                <a:latin typeface="Arial" charset="0"/>
                <a:ea typeface="黑体" pitchFamily="49" charset="-122"/>
              </a:rPr>
              <a:t>10</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00001010           129.250.10.0   129.250.10.1---129.250.10.254</a:t>
            </a:r>
          </a:p>
          <a:p>
            <a:pPr>
              <a:lnSpc>
                <a:spcPct val="90000"/>
              </a:lnSpc>
            </a:pPr>
            <a:r>
              <a:rPr lang="en-US" altLang="zh-CN" sz="1400" dirty="0" smtClean="0">
                <a:latin typeface="Arial" charset="0"/>
                <a:ea typeface="黑体" pitchFamily="49" charset="-122"/>
              </a:rPr>
              <a:t>11</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00001011           129.250.11.0   129.250.11.1---129.250.11.254</a:t>
            </a:r>
          </a:p>
          <a:p>
            <a:pPr>
              <a:lnSpc>
                <a:spcPct val="90000"/>
              </a:lnSpc>
            </a:pPr>
            <a:r>
              <a:rPr lang="en-US" altLang="zh-CN" sz="1400" dirty="0" smtClean="0">
                <a:latin typeface="Arial" charset="0"/>
                <a:ea typeface="黑体" pitchFamily="49" charset="-122"/>
              </a:rPr>
              <a:t>12</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00001100           129.250.12.0   129.250.12.1---129.250.12.254</a:t>
            </a:r>
          </a:p>
          <a:p>
            <a:pPr>
              <a:lnSpc>
                <a:spcPct val="90000"/>
              </a:lnSpc>
            </a:pPr>
            <a:r>
              <a:rPr lang="en-US" altLang="zh-CN" sz="1400" dirty="0" smtClean="0">
                <a:latin typeface="Arial" charset="0"/>
                <a:ea typeface="黑体" pitchFamily="49" charset="-122"/>
              </a:rPr>
              <a:t>13</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00001101           129.250.13.0   129.250.13.1---129.250.13.254</a:t>
            </a:r>
          </a:p>
          <a:p>
            <a:pPr>
              <a:lnSpc>
                <a:spcPct val="90000"/>
              </a:lnSpc>
            </a:pPr>
            <a:r>
              <a:rPr lang="en-US" altLang="zh-CN" sz="1400" dirty="0" smtClean="0">
                <a:latin typeface="Arial" charset="0"/>
                <a:ea typeface="黑体" pitchFamily="49" charset="-122"/>
              </a:rPr>
              <a:t>14</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00001110           129.250.14.0   129.250.14.1---129.250.14.254</a:t>
            </a:r>
          </a:p>
          <a:p>
            <a:pPr>
              <a:lnSpc>
                <a:spcPct val="90000"/>
              </a:lnSpc>
            </a:pPr>
            <a:r>
              <a:rPr lang="en-US" altLang="zh-CN" sz="1400" dirty="0" smtClean="0">
                <a:latin typeface="Arial" charset="0"/>
                <a:ea typeface="黑体" pitchFamily="49" charset="-122"/>
              </a:rPr>
              <a:t>15</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00001111           129.250.15.0   129.250.15.1---129.250.15.254</a:t>
            </a:r>
          </a:p>
          <a:p>
            <a:pPr>
              <a:lnSpc>
                <a:spcPct val="90000"/>
              </a:lnSpc>
            </a:pPr>
            <a:r>
              <a:rPr lang="en-US" altLang="zh-CN" sz="1400" dirty="0" smtClean="0">
                <a:latin typeface="Arial" charset="0"/>
                <a:ea typeface="黑体" pitchFamily="49" charset="-122"/>
              </a:rPr>
              <a:t>16</a:t>
            </a:r>
            <a:r>
              <a:rPr lang="zh-CN" altLang="en-US" sz="1400" dirty="0" smtClean="0">
                <a:latin typeface="Arial" charset="0"/>
                <a:ea typeface="黑体" pitchFamily="49" charset="-122"/>
              </a:rPr>
              <a:t>：  </a:t>
            </a:r>
            <a:r>
              <a:rPr lang="en-US" altLang="zh-CN" sz="1400" dirty="0" smtClean="0">
                <a:latin typeface="Arial" charset="0"/>
                <a:ea typeface="黑体" pitchFamily="49" charset="-122"/>
              </a:rPr>
              <a:t>00010000           129.250.16.0   129.250.16.1---129.250.16.254</a:t>
            </a:r>
            <a:endParaRPr lang="zh-CN" altLang="en-US" sz="1400" dirty="0" smtClean="0">
              <a:latin typeface="Arial" charset="0"/>
              <a:ea typeface="黑体"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4-26</a:t>
            </a:r>
          </a:p>
        </p:txBody>
      </p:sp>
      <p:sp>
        <p:nvSpPr>
          <p:cNvPr id="317443" name="Rectangle 3"/>
          <p:cNvSpPr>
            <a:spLocks noGrp="1" noChangeArrowheads="1"/>
          </p:cNvSpPr>
          <p:nvPr>
            <p:ph type="body" idx="4294967295"/>
          </p:nvPr>
        </p:nvSpPr>
        <p:spPr>
          <a:xfrm>
            <a:off x="495300" y="1196975"/>
            <a:ext cx="9066213" cy="5400675"/>
          </a:xfrm>
        </p:spPr>
        <p:txBody>
          <a:bodyPr/>
          <a:lstStyle/>
          <a:p>
            <a:pPr>
              <a:lnSpc>
                <a:spcPct val="90000"/>
              </a:lnSpc>
            </a:pPr>
            <a:r>
              <a:rPr lang="en-US" altLang="zh-CN" sz="2400" dirty="0" smtClean="0">
                <a:latin typeface="Arial" charset="0"/>
                <a:ea typeface="黑体" pitchFamily="49" charset="-122"/>
              </a:rPr>
              <a:t>26.</a:t>
            </a:r>
            <a:r>
              <a:rPr lang="zh-CN" altLang="en-US" sz="2400" dirty="0" smtClean="0">
                <a:latin typeface="Arial" charset="0"/>
                <a:ea typeface="黑体" pitchFamily="49" charset="-122"/>
              </a:rPr>
              <a:t>有如下的</a:t>
            </a:r>
            <a:r>
              <a:rPr lang="en-US" altLang="zh-CN" sz="2400" dirty="0" smtClean="0">
                <a:latin typeface="Arial" charset="0"/>
                <a:ea typeface="黑体" pitchFamily="49" charset="-122"/>
              </a:rPr>
              <a:t>4</a:t>
            </a:r>
            <a:r>
              <a:rPr lang="zh-CN" altLang="en-US" sz="2400" dirty="0" smtClean="0">
                <a:latin typeface="Arial" charset="0"/>
                <a:ea typeface="黑体" pitchFamily="49" charset="-122"/>
              </a:rPr>
              <a:t>个</a:t>
            </a:r>
            <a:r>
              <a:rPr lang="en-US" altLang="zh-CN" sz="2400" dirty="0" smtClean="0">
                <a:latin typeface="Arial" charset="0"/>
                <a:ea typeface="黑体" pitchFamily="49" charset="-122"/>
              </a:rPr>
              <a:t>/24</a:t>
            </a:r>
            <a:r>
              <a:rPr lang="zh-CN" altLang="en-US" sz="2400" dirty="0" smtClean="0">
                <a:latin typeface="Arial" charset="0"/>
                <a:ea typeface="黑体" pitchFamily="49" charset="-122"/>
              </a:rPr>
              <a:t>地址块，试进行最大可能性的</a:t>
            </a:r>
            <a:r>
              <a:rPr lang="zh-CN" altLang="en-US" sz="2400" dirty="0" smtClean="0">
                <a:latin typeface="Arial" charset="0"/>
                <a:ea typeface="黑体" pitchFamily="49" charset="-122"/>
              </a:rPr>
              <a:t>聚合。</a:t>
            </a:r>
            <a:endParaRPr lang="zh-CN" altLang="en-US" sz="2400" dirty="0" smtClean="0">
              <a:latin typeface="Arial" charset="0"/>
              <a:ea typeface="黑体" pitchFamily="49" charset="-122"/>
            </a:endParaRPr>
          </a:p>
          <a:p>
            <a:pPr>
              <a:lnSpc>
                <a:spcPct val="90000"/>
              </a:lnSpc>
            </a:pPr>
            <a:r>
              <a:rPr lang="en-US" altLang="zh-CN" sz="2400" dirty="0" smtClean="0">
                <a:latin typeface="Arial" charset="0"/>
                <a:ea typeface="黑体" pitchFamily="49" charset="-122"/>
              </a:rPr>
              <a:t>212.56.132.0/24</a:t>
            </a:r>
          </a:p>
          <a:p>
            <a:pPr>
              <a:lnSpc>
                <a:spcPct val="90000"/>
              </a:lnSpc>
            </a:pPr>
            <a:r>
              <a:rPr lang="en-US" altLang="zh-CN" sz="2400" dirty="0" smtClean="0">
                <a:latin typeface="Arial" charset="0"/>
                <a:ea typeface="黑体" pitchFamily="49" charset="-122"/>
              </a:rPr>
              <a:t>212.56.133.0/24</a:t>
            </a:r>
          </a:p>
          <a:p>
            <a:pPr>
              <a:lnSpc>
                <a:spcPct val="90000"/>
              </a:lnSpc>
            </a:pPr>
            <a:r>
              <a:rPr lang="en-US" altLang="zh-CN" sz="2400" dirty="0" smtClean="0">
                <a:latin typeface="Arial" charset="0"/>
                <a:ea typeface="黑体" pitchFamily="49" charset="-122"/>
              </a:rPr>
              <a:t>212.56.134.0/24</a:t>
            </a:r>
          </a:p>
          <a:p>
            <a:pPr>
              <a:lnSpc>
                <a:spcPct val="90000"/>
              </a:lnSpc>
            </a:pPr>
            <a:r>
              <a:rPr lang="en-US" altLang="zh-CN" sz="2400" dirty="0" smtClean="0">
                <a:latin typeface="Arial" charset="0"/>
                <a:ea typeface="黑体" pitchFamily="49" charset="-122"/>
              </a:rPr>
              <a:t>212.56.135.0/24</a:t>
            </a:r>
          </a:p>
          <a:p>
            <a:pPr>
              <a:lnSpc>
                <a:spcPct val="90000"/>
              </a:lnSpc>
              <a:buFont typeface="Wingdings" pitchFamily="2" charset="2"/>
              <a:buNone/>
            </a:pPr>
            <a:endParaRPr lang="zh-CN" altLang="en-US" sz="2400" dirty="0" smtClean="0">
              <a:latin typeface="Arial" charset="0"/>
              <a:ea typeface="黑体" pitchFamily="49" charset="-122"/>
            </a:endParaRPr>
          </a:p>
          <a:p>
            <a:pPr>
              <a:lnSpc>
                <a:spcPct val="90000"/>
              </a:lnSpc>
              <a:buFont typeface="Wingdings" pitchFamily="2" charset="2"/>
              <a:buNone/>
            </a:pPr>
            <a:r>
              <a:rPr lang="zh-CN" altLang="en-US" sz="2400" dirty="0" smtClean="0">
                <a:latin typeface="Arial" charset="0"/>
                <a:ea typeface="黑体" pitchFamily="49" charset="-122"/>
              </a:rPr>
              <a:t>答： </a:t>
            </a:r>
            <a:r>
              <a:rPr lang="en-US" altLang="zh-CN" sz="2400" dirty="0" smtClean="0">
                <a:latin typeface="Arial" charset="0"/>
                <a:ea typeface="黑体" pitchFamily="49" charset="-122"/>
              </a:rPr>
              <a:t>212=</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11010100)</a:t>
            </a:r>
            <a:r>
              <a:rPr lang="en-US" altLang="zh-CN" sz="2400" baseline="-25000" dirty="0" smtClean="0">
                <a:latin typeface="Arial" charset="0"/>
                <a:ea typeface="黑体" pitchFamily="49" charset="-122"/>
              </a:rPr>
              <a:t>2</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56=</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00111000</a:t>
            </a:r>
            <a:r>
              <a:rPr lang="zh-CN" altLang="en-US" sz="2400" dirty="0" smtClean="0">
                <a:latin typeface="Arial" charset="0"/>
                <a:ea typeface="黑体" pitchFamily="49" charset="-122"/>
              </a:rPr>
              <a:t>）</a:t>
            </a:r>
            <a:r>
              <a:rPr lang="en-US" altLang="zh-CN" sz="2400" baseline="-25000" dirty="0" smtClean="0">
                <a:latin typeface="Arial" charset="0"/>
                <a:ea typeface="黑体" pitchFamily="49" charset="-122"/>
              </a:rPr>
              <a:t>2</a:t>
            </a:r>
          </a:p>
          <a:p>
            <a:pPr>
              <a:lnSpc>
                <a:spcPct val="90000"/>
              </a:lnSpc>
            </a:pPr>
            <a:r>
              <a:rPr lang="en-US" altLang="zh-CN" sz="2400" dirty="0" smtClean="0">
                <a:latin typeface="Arial" charset="0"/>
                <a:ea typeface="黑体" pitchFamily="49" charset="-122"/>
              </a:rPr>
              <a:t>    132=</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10000100)</a:t>
            </a:r>
            <a:r>
              <a:rPr lang="en-US" altLang="zh-CN" sz="2400" baseline="-25000" dirty="0" smtClean="0">
                <a:latin typeface="Arial" charset="0"/>
                <a:ea typeface="黑体" pitchFamily="49" charset="-122"/>
              </a:rPr>
              <a:t>2</a:t>
            </a:r>
            <a:r>
              <a:rPr lang="zh-CN" altLang="en-US" sz="2400" dirty="0" smtClean="0">
                <a:latin typeface="Arial" charset="0"/>
                <a:ea typeface="黑体" pitchFamily="49" charset="-122"/>
              </a:rPr>
              <a:t>，</a:t>
            </a:r>
          </a:p>
          <a:p>
            <a:pPr>
              <a:lnSpc>
                <a:spcPct val="90000"/>
              </a:lnSpc>
            </a:pPr>
            <a:r>
              <a:rPr lang="en-US" altLang="zh-CN" sz="2400" dirty="0" smtClean="0">
                <a:latin typeface="Arial" charset="0"/>
                <a:ea typeface="黑体" pitchFamily="49" charset="-122"/>
              </a:rPr>
              <a:t>    133=</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10000101)</a:t>
            </a:r>
            <a:r>
              <a:rPr lang="en-US" altLang="zh-CN" sz="2400" baseline="-25000" dirty="0" smtClean="0">
                <a:latin typeface="Arial" charset="0"/>
                <a:ea typeface="黑体" pitchFamily="49" charset="-122"/>
              </a:rPr>
              <a:t>2</a:t>
            </a:r>
          </a:p>
          <a:p>
            <a:pPr>
              <a:lnSpc>
                <a:spcPct val="90000"/>
              </a:lnSpc>
            </a:pPr>
            <a:r>
              <a:rPr lang="en-US" altLang="zh-CN" sz="2400" dirty="0" smtClean="0">
                <a:latin typeface="Arial" charset="0"/>
                <a:ea typeface="黑体" pitchFamily="49" charset="-122"/>
              </a:rPr>
              <a:t>    134=</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10000110)</a:t>
            </a:r>
            <a:r>
              <a:rPr lang="en-US" altLang="zh-CN" sz="2400" baseline="-25000" dirty="0" smtClean="0">
                <a:latin typeface="Arial" charset="0"/>
                <a:ea typeface="黑体" pitchFamily="49" charset="-122"/>
              </a:rPr>
              <a:t>2</a:t>
            </a:r>
            <a:r>
              <a:rPr lang="zh-CN" altLang="en-US" sz="2400" dirty="0" smtClean="0">
                <a:latin typeface="Arial" charset="0"/>
                <a:ea typeface="黑体" pitchFamily="49" charset="-122"/>
              </a:rPr>
              <a:t>，</a:t>
            </a:r>
          </a:p>
          <a:p>
            <a:pPr>
              <a:lnSpc>
                <a:spcPct val="90000"/>
              </a:lnSpc>
            </a:pPr>
            <a:r>
              <a:rPr lang="en-US" altLang="zh-CN" sz="2400" dirty="0" smtClean="0">
                <a:latin typeface="Arial" charset="0"/>
                <a:ea typeface="黑体" pitchFamily="49" charset="-122"/>
              </a:rPr>
              <a:t>    135=</a:t>
            </a:r>
            <a:r>
              <a:rPr lang="zh-CN" altLang="en-US" sz="2400" dirty="0" smtClean="0">
                <a:latin typeface="Arial" charset="0"/>
                <a:ea typeface="黑体" pitchFamily="49" charset="-122"/>
              </a:rPr>
              <a:t>（</a:t>
            </a:r>
            <a:r>
              <a:rPr lang="en-US" altLang="zh-CN" sz="2400" dirty="0" smtClean="0">
                <a:latin typeface="Arial" charset="0"/>
                <a:ea typeface="黑体" pitchFamily="49" charset="-122"/>
              </a:rPr>
              <a:t>10000111)</a:t>
            </a:r>
            <a:r>
              <a:rPr lang="en-US" altLang="zh-CN" sz="2400" baseline="-25000" dirty="0" smtClean="0">
                <a:latin typeface="Arial" charset="0"/>
                <a:ea typeface="黑体" pitchFamily="49" charset="-122"/>
              </a:rPr>
              <a:t>2</a:t>
            </a:r>
          </a:p>
          <a:p>
            <a:pPr>
              <a:lnSpc>
                <a:spcPct val="90000"/>
              </a:lnSpc>
            </a:pPr>
            <a:r>
              <a:rPr lang="zh-CN" altLang="en-US" sz="2400" dirty="0" smtClean="0">
                <a:latin typeface="Arial" charset="0"/>
                <a:ea typeface="黑体" pitchFamily="49" charset="-122"/>
              </a:rPr>
              <a:t>所以共同的前缀有</a:t>
            </a:r>
            <a:r>
              <a:rPr lang="en-US" altLang="zh-CN" sz="2400" dirty="0" smtClean="0">
                <a:latin typeface="Arial" charset="0"/>
                <a:ea typeface="黑体" pitchFamily="49" charset="-122"/>
              </a:rPr>
              <a:t>22</a:t>
            </a:r>
            <a:r>
              <a:rPr lang="zh-CN" altLang="en-US" sz="2400" dirty="0" smtClean="0">
                <a:latin typeface="Arial" charset="0"/>
                <a:ea typeface="黑体" pitchFamily="49" charset="-122"/>
              </a:rPr>
              <a:t>位，即</a:t>
            </a:r>
            <a:r>
              <a:rPr lang="en-US" altLang="zh-CN" sz="2400" dirty="0" smtClean="0">
                <a:latin typeface="Arial" charset="0"/>
                <a:ea typeface="黑体" pitchFamily="49" charset="-122"/>
              </a:rPr>
              <a:t>11010100 00111000 </a:t>
            </a:r>
            <a:r>
              <a:rPr lang="en-US" altLang="zh-CN" sz="2400" dirty="0" smtClean="0">
                <a:latin typeface="Arial" charset="0"/>
                <a:ea typeface="黑体" pitchFamily="49" charset="-122"/>
              </a:rPr>
              <a:t>100001</a:t>
            </a:r>
            <a:r>
              <a:rPr lang="zh-CN" altLang="en-US" sz="2400" dirty="0" smtClean="0">
                <a:latin typeface="Arial" charset="0"/>
                <a:ea typeface="黑体" pitchFamily="49" charset="-122"/>
              </a:rPr>
              <a:t>，</a:t>
            </a:r>
            <a:r>
              <a:rPr lang="zh-CN" altLang="en-US" sz="2400" dirty="0" smtClean="0">
                <a:latin typeface="Arial" charset="0"/>
                <a:ea typeface="黑体" pitchFamily="49" charset="-122"/>
              </a:rPr>
              <a:t>聚合的</a:t>
            </a:r>
            <a:r>
              <a:rPr lang="en-US" altLang="zh-CN" sz="2400" dirty="0" smtClean="0">
                <a:latin typeface="Arial" charset="0"/>
                <a:ea typeface="黑体" pitchFamily="49" charset="-122"/>
              </a:rPr>
              <a:t>CIDR</a:t>
            </a:r>
            <a:r>
              <a:rPr lang="zh-CN" altLang="en-US" sz="2400" dirty="0" smtClean="0">
                <a:latin typeface="Arial" charset="0"/>
                <a:ea typeface="黑体" pitchFamily="49" charset="-122"/>
              </a:rPr>
              <a:t>地址块是：</a:t>
            </a:r>
            <a:r>
              <a:rPr lang="en-US" altLang="zh-CN" sz="2400" dirty="0" smtClean="0">
                <a:latin typeface="Arial" charset="0"/>
                <a:ea typeface="黑体" pitchFamily="49" charset="-122"/>
              </a:rPr>
              <a:t>212.56.132.0/22</a:t>
            </a:r>
            <a:endParaRPr lang="zh-CN" altLang="en-US" sz="2400" dirty="0" smtClean="0">
              <a:latin typeface="Arial" charset="0"/>
              <a:ea typeface="黑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4-29</a:t>
            </a:r>
          </a:p>
        </p:txBody>
      </p:sp>
      <p:sp>
        <p:nvSpPr>
          <p:cNvPr id="315395" name="Rectangle 3"/>
          <p:cNvSpPr>
            <a:spLocks noGrp="1" noChangeArrowheads="1"/>
          </p:cNvSpPr>
          <p:nvPr>
            <p:ph type="body" idx="4294967295"/>
          </p:nvPr>
        </p:nvSpPr>
        <p:spPr>
          <a:xfrm>
            <a:off x="495300" y="1196975"/>
            <a:ext cx="9066213" cy="5400675"/>
          </a:xfrm>
        </p:spPr>
        <p:txBody>
          <a:bodyPr/>
          <a:lstStyle/>
          <a:p>
            <a:pPr>
              <a:lnSpc>
                <a:spcPct val="90000"/>
              </a:lnSpc>
            </a:pPr>
            <a:r>
              <a:rPr lang="en-US" altLang="zh-CN" sz="2000" dirty="0" smtClean="0">
                <a:latin typeface="Arial" charset="0"/>
                <a:ea typeface="黑体" pitchFamily="49" charset="-122"/>
              </a:rPr>
              <a:t>29.    </a:t>
            </a:r>
            <a:r>
              <a:rPr lang="zh-CN" altLang="en-US" sz="2000" dirty="0" smtClean="0">
                <a:latin typeface="Arial" charset="0"/>
                <a:ea typeface="黑体" pitchFamily="49" charset="-122"/>
              </a:rPr>
              <a:t>一个自治系统有</a:t>
            </a:r>
            <a:r>
              <a:rPr lang="en-US" altLang="zh-CN" sz="2000" dirty="0" smtClean="0">
                <a:latin typeface="Arial" charset="0"/>
                <a:ea typeface="黑体" pitchFamily="49" charset="-122"/>
              </a:rPr>
              <a:t>5</a:t>
            </a:r>
            <a:r>
              <a:rPr lang="zh-CN" altLang="en-US" sz="2000" dirty="0" smtClean="0">
                <a:latin typeface="Arial" charset="0"/>
                <a:ea typeface="黑体" pitchFamily="49" charset="-122"/>
              </a:rPr>
              <a:t>个局域网，其连接图如图</a:t>
            </a:r>
            <a:r>
              <a:rPr lang="en-US" altLang="zh-CN" sz="2000" dirty="0" smtClean="0">
                <a:latin typeface="Arial" charset="0"/>
                <a:ea typeface="黑体" pitchFamily="49" charset="-122"/>
              </a:rPr>
              <a:t>4-55</a:t>
            </a:r>
            <a:r>
              <a:rPr lang="zh-CN" altLang="en-US" sz="2000" dirty="0" smtClean="0">
                <a:latin typeface="Arial" charset="0"/>
                <a:ea typeface="黑体" pitchFamily="49" charset="-122"/>
              </a:rPr>
              <a:t>示。</a:t>
            </a:r>
            <a:r>
              <a:rPr lang="en-US" altLang="zh-CN" sz="2000" dirty="0" smtClean="0">
                <a:latin typeface="Arial" charset="0"/>
                <a:ea typeface="黑体" pitchFamily="49" charset="-122"/>
              </a:rPr>
              <a:t>LAN2</a:t>
            </a:r>
            <a:r>
              <a:rPr lang="zh-CN" altLang="en-US" sz="2000" dirty="0" smtClean="0">
                <a:latin typeface="Arial" charset="0"/>
                <a:ea typeface="黑体" pitchFamily="49" charset="-122"/>
              </a:rPr>
              <a:t>至</a:t>
            </a:r>
            <a:r>
              <a:rPr lang="en-US" altLang="zh-CN" sz="2000" dirty="0" smtClean="0">
                <a:latin typeface="Arial" charset="0"/>
                <a:ea typeface="黑体" pitchFamily="49" charset="-122"/>
              </a:rPr>
              <a:t>LAN5</a:t>
            </a:r>
            <a:r>
              <a:rPr lang="zh-CN" altLang="en-US" sz="2000" dirty="0" smtClean="0">
                <a:latin typeface="Arial" charset="0"/>
                <a:ea typeface="黑体" pitchFamily="49" charset="-122"/>
              </a:rPr>
              <a:t>上的主机数分别为：</a:t>
            </a:r>
            <a:r>
              <a:rPr lang="en-US" altLang="zh-CN" sz="2000" dirty="0" smtClean="0">
                <a:latin typeface="Arial" charset="0"/>
                <a:ea typeface="黑体" pitchFamily="49" charset="-122"/>
              </a:rPr>
              <a:t>91</a:t>
            </a:r>
            <a:r>
              <a:rPr lang="zh-CN" altLang="en-US" sz="2000" dirty="0" smtClean="0">
                <a:latin typeface="Arial" charset="0"/>
                <a:ea typeface="黑体" pitchFamily="49" charset="-122"/>
              </a:rPr>
              <a:t>，</a:t>
            </a:r>
            <a:r>
              <a:rPr lang="en-US" altLang="zh-CN" sz="2000" dirty="0" smtClean="0">
                <a:latin typeface="Arial" charset="0"/>
                <a:ea typeface="黑体" pitchFamily="49" charset="-122"/>
              </a:rPr>
              <a:t>150</a:t>
            </a:r>
            <a:r>
              <a:rPr lang="zh-CN" altLang="en-US" sz="2000" dirty="0" smtClean="0">
                <a:latin typeface="Arial" charset="0"/>
                <a:ea typeface="黑体" pitchFamily="49" charset="-122"/>
              </a:rPr>
              <a:t>，</a:t>
            </a:r>
            <a:r>
              <a:rPr lang="en-US" altLang="zh-CN" sz="2000" dirty="0" smtClean="0">
                <a:latin typeface="Arial" charset="0"/>
                <a:ea typeface="黑体" pitchFamily="49" charset="-122"/>
              </a:rPr>
              <a:t>3</a:t>
            </a:r>
            <a:r>
              <a:rPr lang="zh-CN" altLang="en-US" sz="2000" dirty="0" smtClean="0">
                <a:latin typeface="Arial" charset="0"/>
                <a:ea typeface="黑体" pitchFamily="49" charset="-122"/>
              </a:rPr>
              <a:t>和</a:t>
            </a:r>
            <a:r>
              <a:rPr lang="en-US" altLang="zh-CN" sz="2000" dirty="0" smtClean="0">
                <a:latin typeface="Arial" charset="0"/>
                <a:ea typeface="黑体" pitchFamily="49" charset="-122"/>
              </a:rPr>
              <a:t>15.</a:t>
            </a:r>
            <a:r>
              <a:rPr lang="zh-CN" altLang="en-US" sz="2000" dirty="0" smtClean="0">
                <a:latin typeface="Arial" charset="0"/>
                <a:ea typeface="黑体" pitchFamily="49" charset="-122"/>
              </a:rPr>
              <a:t>该自治系统分配到的</a:t>
            </a:r>
            <a:r>
              <a:rPr lang="en-US" altLang="zh-CN" sz="2000" dirty="0" smtClean="0">
                <a:latin typeface="Arial" charset="0"/>
                <a:ea typeface="黑体" pitchFamily="49" charset="-122"/>
              </a:rPr>
              <a:t>IP</a:t>
            </a:r>
            <a:r>
              <a:rPr lang="zh-CN" altLang="en-US" sz="2000" dirty="0" smtClean="0">
                <a:latin typeface="Arial" charset="0"/>
                <a:ea typeface="黑体" pitchFamily="49" charset="-122"/>
              </a:rPr>
              <a:t>地址块为</a:t>
            </a:r>
            <a:r>
              <a:rPr lang="en-US" altLang="zh-CN" sz="2000" dirty="0" smtClean="0">
                <a:latin typeface="Arial" charset="0"/>
                <a:ea typeface="黑体" pitchFamily="49" charset="-122"/>
              </a:rPr>
              <a:t>30.138.118.0/23</a:t>
            </a:r>
            <a:r>
              <a:rPr lang="zh-CN" altLang="en-US" sz="2000" dirty="0" smtClean="0">
                <a:latin typeface="Arial" charset="0"/>
                <a:ea typeface="黑体" pitchFamily="49" charset="-122"/>
              </a:rPr>
              <a:t>。试给出每一个局域网的地址块（包括前缀）。</a:t>
            </a:r>
          </a:p>
          <a:p>
            <a:pPr>
              <a:lnSpc>
                <a:spcPct val="90000"/>
              </a:lnSpc>
              <a:buFont typeface="Wingdings" pitchFamily="2" charset="2"/>
              <a:buNone/>
            </a:pPr>
            <a:r>
              <a:rPr lang="zh-CN" altLang="en-US" sz="2000" dirty="0" smtClean="0">
                <a:latin typeface="Arial" charset="0"/>
                <a:ea typeface="黑体" pitchFamily="49" charset="-122"/>
              </a:rPr>
              <a:t>答：   </a:t>
            </a:r>
            <a:r>
              <a:rPr lang="en-US" altLang="zh-CN" sz="2000" dirty="0" smtClean="0">
                <a:latin typeface="Arial" charset="0"/>
                <a:ea typeface="黑体" pitchFamily="49" charset="-122"/>
              </a:rPr>
              <a:t>30.138.118.0/23--   30.138.0111 </a:t>
            </a:r>
            <a:r>
              <a:rPr lang="en-US" altLang="zh-CN" sz="2000" dirty="0" smtClean="0">
                <a:latin typeface="Arial" charset="0"/>
                <a:ea typeface="黑体" pitchFamily="49" charset="-122"/>
              </a:rPr>
              <a:t>011 0.00000000</a:t>
            </a:r>
            <a:endParaRPr lang="en-US" altLang="zh-CN" sz="2000" dirty="0" smtClean="0">
              <a:latin typeface="Arial" charset="0"/>
              <a:ea typeface="黑体" pitchFamily="49" charset="-122"/>
            </a:endParaRPr>
          </a:p>
          <a:p>
            <a:pPr>
              <a:lnSpc>
                <a:spcPct val="90000"/>
              </a:lnSpc>
            </a:pPr>
            <a:r>
              <a:rPr lang="zh-CN" altLang="en-US" sz="2000" dirty="0" smtClean="0">
                <a:latin typeface="Arial" charset="0"/>
                <a:ea typeface="黑体" pitchFamily="49" charset="-122"/>
              </a:rPr>
              <a:t>分配网络前缀时应先分配地址数较多的前缀</a:t>
            </a:r>
          </a:p>
          <a:p>
            <a:pPr>
              <a:lnSpc>
                <a:spcPct val="90000"/>
              </a:lnSpc>
            </a:pPr>
            <a:r>
              <a:rPr lang="zh-CN" altLang="en-US" sz="2000" dirty="0" smtClean="0">
                <a:latin typeface="Arial" charset="0"/>
                <a:ea typeface="黑体" pitchFamily="49" charset="-122"/>
              </a:rPr>
              <a:t>题目没有说</a:t>
            </a:r>
            <a:r>
              <a:rPr lang="en-US" altLang="zh-CN" sz="2000" dirty="0" smtClean="0">
                <a:latin typeface="Arial" charset="0"/>
                <a:ea typeface="黑体" pitchFamily="49" charset="-122"/>
              </a:rPr>
              <a:t>LAN1</a:t>
            </a:r>
            <a:r>
              <a:rPr lang="zh-CN" altLang="en-US" sz="2000" dirty="0" smtClean="0">
                <a:latin typeface="Arial" charset="0"/>
                <a:ea typeface="黑体" pitchFamily="49" charset="-122"/>
              </a:rPr>
              <a:t>上有几个主机，但至少需要</a:t>
            </a:r>
            <a:r>
              <a:rPr lang="en-US" altLang="zh-CN" sz="2000" dirty="0" smtClean="0">
                <a:latin typeface="Arial" charset="0"/>
                <a:ea typeface="黑体" pitchFamily="49" charset="-122"/>
              </a:rPr>
              <a:t>3</a:t>
            </a:r>
            <a:r>
              <a:rPr lang="zh-CN" altLang="en-US" sz="2000" dirty="0" smtClean="0">
                <a:latin typeface="Arial" charset="0"/>
                <a:ea typeface="黑体" pitchFamily="49" charset="-122"/>
              </a:rPr>
              <a:t>个地址给三个路由器用。</a:t>
            </a:r>
          </a:p>
          <a:p>
            <a:pPr>
              <a:lnSpc>
                <a:spcPct val="90000"/>
              </a:lnSpc>
            </a:pPr>
            <a:r>
              <a:rPr lang="zh-CN" altLang="en-US" sz="2000" dirty="0" smtClean="0">
                <a:latin typeface="Arial" charset="0"/>
                <a:ea typeface="黑体" pitchFamily="49" charset="-122"/>
              </a:rPr>
              <a:t>本题的解答有很多种，下面给出两种不同的答案：</a:t>
            </a:r>
          </a:p>
          <a:p>
            <a:pPr>
              <a:lnSpc>
                <a:spcPct val="90000"/>
              </a:lnSpc>
            </a:pPr>
            <a:r>
              <a:rPr lang="zh-CN" altLang="en-US" sz="2000" dirty="0" smtClean="0">
                <a:latin typeface="Arial" charset="0"/>
                <a:ea typeface="黑体" pitchFamily="49" charset="-122"/>
              </a:rPr>
              <a:t>                      第一组答案            第二组答案   </a:t>
            </a:r>
          </a:p>
          <a:p>
            <a:pPr>
              <a:lnSpc>
                <a:spcPct val="90000"/>
              </a:lnSpc>
            </a:pPr>
            <a:r>
              <a:rPr lang="en-US" altLang="zh-CN" sz="2000" dirty="0" smtClean="0">
                <a:latin typeface="Arial" charset="0"/>
                <a:ea typeface="黑体" pitchFamily="49" charset="-122"/>
              </a:rPr>
              <a:t>LAN1       30.138.119.192/29       30.138.118.192/27</a:t>
            </a:r>
          </a:p>
          <a:p>
            <a:pPr>
              <a:lnSpc>
                <a:spcPct val="90000"/>
              </a:lnSpc>
            </a:pPr>
            <a:r>
              <a:rPr lang="en-US" altLang="zh-CN" sz="2000" dirty="0" smtClean="0">
                <a:latin typeface="Arial" charset="0"/>
                <a:ea typeface="黑体" pitchFamily="49" charset="-122"/>
              </a:rPr>
              <a:t>LAN2       30.138.119.0/25    </a:t>
            </a:r>
            <a:r>
              <a:rPr lang="en-US" altLang="zh-CN" sz="2000" dirty="0" smtClean="0">
                <a:latin typeface="Arial" charset="0"/>
                <a:ea typeface="黑体" pitchFamily="49" charset="-122"/>
              </a:rPr>
              <a:t>.     </a:t>
            </a:r>
            <a:r>
              <a:rPr lang="en-US" altLang="zh-CN" sz="2000" dirty="0" smtClean="0">
                <a:latin typeface="Arial" charset="0"/>
                <a:ea typeface="黑体" pitchFamily="49" charset="-122"/>
              </a:rPr>
              <a:t>30.138.118.0/25 </a:t>
            </a:r>
          </a:p>
          <a:p>
            <a:pPr>
              <a:lnSpc>
                <a:spcPct val="90000"/>
              </a:lnSpc>
            </a:pPr>
            <a:r>
              <a:rPr lang="en-US" altLang="zh-CN" sz="2000" dirty="0" smtClean="0">
                <a:latin typeface="Arial" charset="0"/>
                <a:ea typeface="黑体" pitchFamily="49" charset="-122"/>
              </a:rPr>
              <a:t>LAN3       30.138.118.0/24   </a:t>
            </a:r>
            <a:r>
              <a:rPr lang="en-US" altLang="zh-CN" sz="2000" dirty="0" smtClean="0">
                <a:latin typeface="Arial" charset="0"/>
                <a:ea typeface="黑体" pitchFamily="49" charset="-122"/>
              </a:rPr>
              <a:t>.      </a:t>
            </a:r>
            <a:r>
              <a:rPr lang="en-US" altLang="zh-CN" sz="2000" dirty="0" smtClean="0">
                <a:latin typeface="Arial" charset="0"/>
                <a:ea typeface="黑体" pitchFamily="49" charset="-122"/>
              </a:rPr>
              <a:t>30.138.119.0/24</a:t>
            </a:r>
          </a:p>
          <a:p>
            <a:pPr>
              <a:lnSpc>
                <a:spcPct val="90000"/>
              </a:lnSpc>
            </a:pPr>
            <a:r>
              <a:rPr lang="en-US" altLang="zh-CN" sz="2000" dirty="0" smtClean="0">
                <a:latin typeface="Arial" charset="0"/>
                <a:ea typeface="黑体" pitchFamily="49" charset="-122"/>
              </a:rPr>
              <a:t>LAN4       30.138.119.200/29       30.138.118.224/27</a:t>
            </a:r>
          </a:p>
          <a:p>
            <a:pPr>
              <a:lnSpc>
                <a:spcPct val="90000"/>
              </a:lnSpc>
            </a:pPr>
            <a:r>
              <a:rPr lang="en-US" altLang="zh-CN" sz="2000" dirty="0" smtClean="0">
                <a:latin typeface="Arial" charset="0"/>
                <a:ea typeface="黑体" pitchFamily="49" charset="-122"/>
              </a:rPr>
              <a:t>LAN5       30.138.119.128/26   </a:t>
            </a:r>
            <a:r>
              <a:rPr lang="en-US" altLang="zh-CN" sz="2000" dirty="0" smtClean="0">
                <a:latin typeface="Arial" charset="0"/>
                <a:ea typeface="黑体" pitchFamily="49" charset="-122"/>
              </a:rPr>
              <a:t>.    </a:t>
            </a:r>
            <a:r>
              <a:rPr lang="en-US" altLang="zh-CN" sz="2000" dirty="0" smtClean="0">
                <a:latin typeface="Arial" charset="0"/>
                <a:ea typeface="黑体" pitchFamily="49" charset="-122"/>
              </a:rPr>
              <a:t>30.138.118.128/27</a:t>
            </a:r>
            <a:endParaRPr lang="zh-CN" altLang="en-US" sz="2000" dirty="0" smtClean="0">
              <a:latin typeface="Arial" charset="0"/>
              <a:ea typeface="黑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4-31,4-32,4-33</a:t>
            </a:r>
          </a:p>
        </p:txBody>
      </p:sp>
      <p:sp>
        <p:nvSpPr>
          <p:cNvPr id="316419" name="Rectangle 3"/>
          <p:cNvSpPr>
            <a:spLocks noGrp="1" noChangeArrowheads="1"/>
          </p:cNvSpPr>
          <p:nvPr>
            <p:ph type="body" idx="4294967295"/>
          </p:nvPr>
        </p:nvSpPr>
        <p:spPr>
          <a:xfrm>
            <a:off x="495300" y="1196975"/>
            <a:ext cx="9066213" cy="5472113"/>
          </a:xfrm>
        </p:spPr>
        <p:txBody>
          <a:bodyPr/>
          <a:lstStyle/>
          <a:p>
            <a:pPr>
              <a:lnSpc>
                <a:spcPct val="90000"/>
              </a:lnSpc>
            </a:pPr>
            <a:r>
              <a:rPr lang="en-US" altLang="zh-CN" sz="1600" dirty="0" smtClean="0">
                <a:latin typeface="Arial" charset="0"/>
                <a:ea typeface="黑体" pitchFamily="49" charset="-122"/>
              </a:rPr>
              <a:t>31. </a:t>
            </a:r>
            <a:r>
              <a:rPr lang="zh-CN" altLang="en-US" sz="1600" dirty="0" smtClean="0">
                <a:latin typeface="Arial" charset="0"/>
                <a:ea typeface="黑体" pitchFamily="49" charset="-122"/>
              </a:rPr>
              <a:t>以下地址中的哪一个和</a:t>
            </a:r>
            <a:r>
              <a:rPr lang="en-US" altLang="zh-CN" sz="1600" dirty="0" smtClean="0">
                <a:latin typeface="Arial" charset="0"/>
                <a:ea typeface="黑体" pitchFamily="49" charset="-122"/>
              </a:rPr>
              <a:t>86.32/12</a:t>
            </a:r>
            <a:r>
              <a:rPr lang="zh-CN" altLang="en-US" sz="1600" dirty="0" smtClean="0">
                <a:latin typeface="Arial" charset="0"/>
                <a:ea typeface="黑体" pitchFamily="49" charset="-122"/>
              </a:rPr>
              <a:t>匹配：请说明理由。</a:t>
            </a:r>
          </a:p>
          <a:p>
            <a:pPr>
              <a:lnSpc>
                <a:spcPct val="90000"/>
              </a:lnSpc>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86.33.224</a:t>
            </a:r>
            <a:r>
              <a:rPr lang="en-US" altLang="zh-CN" sz="1600" dirty="0">
                <a:latin typeface="Arial" charset="0"/>
                <a:ea typeface="黑体" pitchFamily="49" charset="-122"/>
              </a:rPr>
              <a:t>.</a:t>
            </a:r>
            <a:r>
              <a:rPr lang="en-US" altLang="zh-CN" sz="1600" dirty="0" smtClean="0">
                <a:latin typeface="Arial" charset="0"/>
                <a:ea typeface="黑体" pitchFamily="49" charset="-122"/>
              </a:rPr>
              <a:t>123</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2</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86.79.65.216</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3</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86.58.119.74; (4)86.68.206.154</a:t>
            </a:r>
            <a:r>
              <a:rPr lang="zh-CN" altLang="en-US" sz="1600" dirty="0" smtClean="0">
                <a:latin typeface="Arial" charset="0"/>
                <a:ea typeface="黑体" pitchFamily="49" charset="-122"/>
              </a:rPr>
              <a:t>。 </a:t>
            </a:r>
          </a:p>
          <a:p>
            <a:pPr>
              <a:lnSpc>
                <a:spcPct val="90000"/>
              </a:lnSpc>
              <a:buFont typeface="Wingdings" pitchFamily="2" charset="2"/>
              <a:buNone/>
            </a:pPr>
            <a:r>
              <a:rPr lang="zh-CN" altLang="en-US" sz="1600" dirty="0" smtClean="0">
                <a:latin typeface="Arial" charset="0"/>
                <a:ea typeface="黑体" pitchFamily="49" charset="-122"/>
              </a:rPr>
              <a:t>答： </a:t>
            </a:r>
            <a:r>
              <a:rPr lang="en-US" altLang="zh-CN" sz="1600" dirty="0" smtClean="0">
                <a:latin typeface="Arial" charset="0"/>
                <a:ea typeface="黑体" pitchFamily="49" charset="-122"/>
              </a:rPr>
              <a:t>86.32/12     </a:t>
            </a:r>
            <a:r>
              <a:rPr lang="en-US" altLang="zh-CN" sz="1600" u="sng" dirty="0" smtClean="0">
                <a:latin typeface="Arial" charset="0"/>
                <a:ea typeface="黑体" pitchFamily="49" charset="-122"/>
              </a:rPr>
              <a:t>86.0010</a:t>
            </a:r>
            <a:r>
              <a:rPr lang="en-US" altLang="zh-CN" sz="1600" dirty="0" smtClean="0">
                <a:latin typeface="Arial" charset="0"/>
                <a:ea typeface="黑体" pitchFamily="49" charset="-122"/>
              </a:rPr>
              <a:t>0000  </a:t>
            </a:r>
            <a:r>
              <a:rPr lang="zh-CN" altLang="en-US" sz="1600" dirty="0" smtClean="0">
                <a:latin typeface="Arial" charset="0"/>
                <a:ea typeface="黑体" pitchFamily="49" charset="-122"/>
              </a:rPr>
              <a:t>下划线上为</a:t>
            </a:r>
            <a:r>
              <a:rPr lang="en-US" altLang="zh-CN" sz="1600" dirty="0" smtClean="0">
                <a:latin typeface="Arial" charset="0"/>
                <a:ea typeface="黑体" pitchFamily="49" charset="-122"/>
              </a:rPr>
              <a:t>12</a:t>
            </a:r>
            <a:r>
              <a:rPr lang="zh-CN" altLang="en-US" sz="1600" dirty="0" smtClean="0">
                <a:latin typeface="Arial" charset="0"/>
                <a:ea typeface="黑体" pitchFamily="49" charset="-122"/>
              </a:rPr>
              <a:t>位前缀说明第二字节的前</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位在前缀中。</a:t>
            </a:r>
          </a:p>
          <a:p>
            <a:pPr>
              <a:lnSpc>
                <a:spcPct val="90000"/>
              </a:lnSpc>
            </a:pPr>
            <a:r>
              <a:rPr lang="zh-CN" altLang="en-US" sz="1600" dirty="0" smtClean="0">
                <a:latin typeface="Arial" charset="0"/>
                <a:ea typeface="黑体" pitchFamily="49" charset="-122"/>
              </a:rPr>
              <a:t>给出的四个地址的第二字节的前</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位分别为：</a:t>
            </a:r>
            <a:r>
              <a:rPr lang="en-US" altLang="zh-CN" sz="1600" dirty="0" smtClean="0">
                <a:latin typeface="Arial" charset="0"/>
                <a:ea typeface="黑体" pitchFamily="49" charset="-122"/>
              </a:rPr>
              <a:t>0010 </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0100 </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0011</a:t>
            </a:r>
            <a:r>
              <a:rPr lang="zh-CN" altLang="en-US" sz="1600" dirty="0" smtClean="0">
                <a:latin typeface="Arial" charset="0"/>
                <a:ea typeface="黑体" pitchFamily="49" charset="-122"/>
              </a:rPr>
              <a:t>和</a:t>
            </a:r>
            <a:r>
              <a:rPr lang="en-US" altLang="zh-CN" sz="1600" dirty="0" smtClean="0">
                <a:latin typeface="Arial" charset="0"/>
                <a:ea typeface="黑体" pitchFamily="49" charset="-122"/>
              </a:rPr>
              <a:t>0100</a:t>
            </a:r>
            <a:r>
              <a:rPr lang="zh-CN" altLang="en-US" sz="1600" dirty="0" smtClean="0">
                <a:latin typeface="Arial" charset="0"/>
                <a:ea typeface="黑体" pitchFamily="49" charset="-122"/>
              </a:rPr>
              <a:t>。因此只有（</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）是匹配的。</a:t>
            </a:r>
          </a:p>
          <a:p>
            <a:pPr>
              <a:lnSpc>
                <a:spcPct val="90000"/>
              </a:lnSpc>
            </a:pPr>
            <a:endParaRPr lang="en-US" altLang="zh-CN" sz="1600" dirty="0" smtClean="0">
              <a:latin typeface="Arial" charset="0"/>
              <a:ea typeface="黑体" pitchFamily="49" charset="-122"/>
            </a:endParaRPr>
          </a:p>
          <a:p>
            <a:pPr>
              <a:lnSpc>
                <a:spcPct val="90000"/>
              </a:lnSpc>
            </a:pPr>
            <a:r>
              <a:rPr lang="en-US" altLang="zh-CN" sz="1600" dirty="0" smtClean="0">
                <a:latin typeface="Arial" charset="0"/>
                <a:ea typeface="黑体" pitchFamily="49" charset="-122"/>
              </a:rPr>
              <a:t>32. </a:t>
            </a:r>
            <a:r>
              <a:rPr lang="zh-CN" altLang="en-US" sz="1600" dirty="0" smtClean="0">
                <a:latin typeface="Arial" charset="0"/>
                <a:ea typeface="黑体" pitchFamily="49" charset="-122"/>
              </a:rPr>
              <a:t>以下地址中的哪一个地址</a:t>
            </a:r>
            <a:r>
              <a:rPr lang="en-US" altLang="zh-CN" sz="1600" dirty="0" smtClean="0">
                <a:latin typeface="Arial" charset="0"/>
                <a:ea typeface="黑体" pitchFamily="49" charset="-122"/>
              </a:rPr>
              <a:t>2.52.90</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140</a:t>
            </a:r>
            <a:r>
              <a:rPr lang="zh-CN" altLang="en-US" sz="1600" dirty="0" smtClean="0">
                <a:latin typeface="Arial" charset="0"/>
                <a:ea typeface="黑体" pitchFamily="49" charset="-122"/>
              </a:rPr>
              <a:t>匹配？请说明理由。</a:t>
            </a:r>
          </a:p>
          <a:p>
            <a:pPr>
              <a:lnSpc>
                <a:spcPct val="90000"/>
              </a:lnSpc>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0/4</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2</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32/4</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3</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4/6</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152.0/11</a:t>
            </a:r>
          </a:p>
          <a:p>
            <a:pPr>
              <a:lnSpc>
                <a:spcPct val="90000"/>
              </a:lnSpc>
              <a:buFont typeface="Wingdings" pitchFamily="2" charset="2"/>
              <a:buNone/>
            </a:pPr>
            <a:r>
              <a:rPr lang="zh-CN" altLang="en-US" sz="1600" dirty="0" smtClean="0">
                <a:latin typeface="Arial" charset="0"/>
                <a:ea typeface="黑体" pitchFamily="49" charset="-122"/>
              </a:rPr>
              <a:t>答： 前缀（</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）和地址</a:t>
            </a:r>
            <a:r>
              <a:rPr lang="en-US" altLang="zh-CN" sz="1600" dirty="0" smtClean="0">
                <a:latin typeface="Arial" charset="0"/>
                <a:ea typeface="黑体" pitchFamily="49" charset="-122"/>
              </a:rPr>
              <a:t>2.52.90.140</a:t>
            </a:r>
            <a:r>
              <a:rPr lang="zh-CN" altLang="en-US" sz="1600" dirty="0" smtClean="0">
                <a:latin typeface="Arial" charset="0"/>
                <a:ea typeface="黑体" pitchFamily="49" charset="-122"/>
              </a:rPr>
              <a:t>匹配</a:t>
            </a:r>
          </a:p>
          <a:p>
            <a:pPr>
              <a:lnSpc>
                <a:spcPct val="90000"/>
              </a:lnSpc>
            </a:pPr>
            <a:r>
              <a:rPr lang="en-US" altLang="zh-CN" sz="1600" dirty="0" smtClean="0">
                <a:latin typeface="Arial" charset="0"/>
                <a:ea typeface="黑体" pitchFamily="49" charset="-122"/>
              </a:rPr>
              <a:t>2.52.90.140    </a:t>
            </a:r>
            <a:r>
              <a:rPr lang="en-US" altLang="zh-CN" sz="1600" u="sng" dirty="0" smtClean="0">
                <a:latin typeface="Arial" charset="0"/>
                <a:ea typeface="黑体" pitchFamily="49" charset="-122"/>
              </a:rPr>
              <a:t>0000 0010</a:t>
            </a:r>
            <a:r>
              <a:rPr lang="en-US" altLang="zh-CN" sz="1600" dirty="0" smtClean="0">
                <a:latin typeface="Arial" charset="0"/>
                <a:ea typeface="黑体" pitchFamily="49" charset="-122"/>
              </a:rPr>
              <a:t>.52.90.140</a:t>
            </a:r>
          </a:p>
          <a:p>
            <a:pPr>
              <a:lnSpc>
                <a:spcPct val="90000"/>
              </a:lnSpc>
            </a:pPr>
            <a:r>
              <a:rPr lang="en-US" altLang="zh-CN" sz="1600" dirty="0" smtClean="0">
                <a:latin typeface="Arial" charset="0"/>
                <a:ea typeface="黑体" pitchFamily="49" charset="-122"/>
              </a:rPr>
              <a:t>0/4      </a:t>
            </a:r>
            <a:r>
              <a:rPr lang="en-US" altLang="zh-CN" sz="1600" u="sng" dirty="0" smtClean="0">
                <a:latin typeface="Arial" charset="0"/>
                <a:ea typeface="黑体" pitchFamily="49" charset="-122"/>
              </a:rPr>
              <a:t>0000</a:t>
            </a:r>
            <a:r>
              <a:rPr lang="en-US" altLang="zh-CN" sz="1600" dirty="0" smtClean="0">
                <a:latin typeface="Arial" charset="0"/>
                <a:ea typeface="黑体" pitchFamily="49" charset="-122"/>
              </a:rPr>
              <a:t> 0000</a:t>
            </a:r>
          </a:p>
          <a:p>
            <a:pPr>
              <a:lnSpc>
                <a:spcPct val="90000"/>
              </a:lnSpc>
            </a:pPr>
            <a:r>
              <a:rPr lang="en-US" altLang="zh-CN" sz="1600" dirty="0" smtClean="0">
                <a:latin typeface="Arial" charset="0"/>
                <a:ea typeface="黑体" pitchFamily="49" charset="-122"/>
              </a:rPr>
              <a:t>32/4     </a:t>
            </a:r>
            <a:r>
              <a:rPr lang="en-US" altLang="zh-CN" sz="1600" u="sng" dirty="0" smtClean="0">
                <a:latin typeface="Arial" charset="0"/>
                <a:ea typeface="黑体" pitchFamily="49" charset="-122"/>
              </a:rPr>
              <a:t>0010</a:t>
            </a:r>
            <a:r>
              <a:rPr lang="en-US" altLang="zh-CN" sz="1600" dirty="0" smtClean="0">
                <a:latin typeface="Arial" charset="0"/>
                <a:ea typeface="黑体" pitchFamily="49" charset="-122"/>
              </a:rPr>
              <a:t> 0000</a:t>
            </a:r>
          </a:p>
          <a:p>
            <a:pPr>
              <a:lnSpc>
                <a:spcPct val="90000"/>
              </a:lnSpc>
            </a:pPr>
            <a:r>
              <a:rPr lang="en-US" altLang="zh-CN" sz="1600" dirty="0" smtClean="0">
                <a:latin typeface="Arial" charset="0"/>
                <a:ea typeface="黑体" pitchFamily="49" charset="-122"/>
              </a:rPr>
              <a:t>4/6      </a:t>
            </a:r>
            <a:r>
              <a:rPr lang="en-US" altLang="zh-CN" sz="1600" u="sng" dirty="0" smtClean="0">
                <a:latin typeface="Arial" charset="0"/>
                <a:ea typeface="黑体" pitchFamily="49" charset="-122"/>
              </a:rPr>
              <a:t>0000</a:t>
            </a:r>
            <a:r>
              <a:rPr lang="en-US" altLang="zh-CN" sz="1600" dirty="0" smtClean="0">
                <a:latin typeface="Arial" charset="0"/>
                <a:ea typeface="黑体" pitchFamily="49" charset="-122"/>
              </a:rPr>
              <a:t> 0100</a:t>
            </a:r>
          </a:p>
          <a:p>
            <a:pPr>
              <a:lnSpc>
                <a:spcPct val="90000"/>
              </a:lnSpc>
            </a:pPr>
            <a:r>
              <a:rPr lang="en-US" altLang="zh-CN" sz="1600" dirty="0" smtClean="0">
                <a:latin typeface="Arial" charset="0"/>
                <a:ea typeface="黑体" pitchFamily="49" charset="-122"/>
              </a:rPr>
              <a:t>80/4     </a:t>
            </a:r>
            <a:r>
              <a:rPr lang="en-US" altLang="zh-CN" sz="1600" u="sng" dirty="0" smtClean="0">
                <a:latin typeface="Arial" charset="0"/>
                <a:ea typeface="黑体" pitchFamily="49" charset="-122"/>
              </a:rPr>
              <a:t>0101</a:t>
            </a:r>
            <a:r>
              <a:rPr lang="en-US" altLang="zh-CN" sz="1600" dirty="0" smtClean="0">
                <a:latin typeface="Arial" charset="0"/>
                <a:ea typeface="黑体" pitchFamily="49" charset="-122"/>
              </a:rPr>
              <a:t> 0000</a:t>
            </a:r>
          </a:p>
          <a:p>
            <a:pPr>
              <a:lnSpc>
                <a:spcPct val="90000"/>
              </a:lnSpc>
            </a:pPr>
            <a:endParaRPr lang="en-US" altLang="zh-CN" sz="1600" dirty="0" smtClean="0">
              <a:latin typeface="Arial" charset="0"/>
              <a:ea typeface="黑体" pitchFamily="49" charset="-122"/>
            </a:endParaRPr>
          </a:p>
          <a:p>
            <a:pPr>
              <a:lnSpc>
                <a:spcPct val="90000"/>
              </a:lnSpc>
            </a:pPr>
            <a:r>
              <a:rPr lang="en-US" altLang="zh-CN" sz="1600" dirty="0" smtClean="0">
                <a:latin typeface="Arial" charset="0"/>
                <a:ea typeface="黑体" pitchFamily="49" charset="-122"/>
              </a:rPr>
              <a:t>33. </a:t>
            </a:r>
            <a:r>
              <a:rPr lang="zh-CN" altLang="en-US" sz="1600" dirty="0" smtClean="0">
                <a:latin typeface="Arial" charset="0"/>
                <a:ea typeface="黑体" pitchFamily="49" charset="-122"/>
              </a:rPr>
              <a:t>下面的前缀中的哪一个和地址</a:t>
            </a:r>
            <a:r>
              <a:rPr lang="en-US" altLang="zh-CN" sz="1600" dirty="0" smtClean="0">
                <a:latin typeface="Arial" charset="0"/>
                <a:ea typeface="黑体" pitchFamily="49" charset="-122"/>
              </a:rPr>
              <a:t>152.7.77.159</a:t>
            </a:r>
            <a:r>
              <a:rPr lang="zh-CN" altLang="en-US" sz="1600" dirty="0" smtClean="0">
                <a:latin typeface="Arial" charset="0"/>
                <a:ea typeface="黑体" pitchFamily="49" charset="-122"/>
              </a:rPr>
              <a:t>及</a:t>
            </a:r>
            <a:r>
              <a:rPr lang="en-US" altLang="zh-CN" sz="1600" dirty="0" smtClean="0">
                <a:latin typeface="Arial" charset="0"/>
                <a:ea typeface="黑体" pitchFamily="49" charset="-122"/>
              </a:rPr>
              <a:t>152.31.47.252</a:t>
            </a:r>
            <a:r>
              <a:rPr lang="zh-CN" altLang="en-US" sz="1600" dirty="0" smtClean="0">
                <a:latin typeface="Arial" charset="0"/>
                <a:ea typeface="黑体" pitchFamily="49" charset="-122"/>
              </a:rPr>
              <a:t>都匹配？请说明理由。</a:t>
            </a:r>
          </a:p>
          <a:p>
            <a:pPr>
              <a:lnSpc>
                <a:spcPct val="90000"/>
              </a:lnSpc>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152.40/13</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2</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153.40/9</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3</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152.64/12</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152.0/11</a:t>
            </a:r>
            <a:r>
              <a:rPr lang="zh-CN" altLang="en-US" sz="1600" dirty="0" smtClean="0">
                <a:latin typeface="Arial" charset="0"/>
                <a:ea typeface="黑体" pitchFamily="49" charset="-122"/>
              </a:rPr>
              <a:t>。 </a:t>
            </a:r>
          </a:p>
          <a:p>
            <a:pPr>
              <a:lnSpc>
                <a:spcPct val="90000"/>
              </a:lnSpc>
              <a:buFont typeface="Wingdings" pitchFamily="2" charset="2"/>
              <a:buNone/>
            </a:pPr>
            <a:r>
              <a:rPr lang="zh-CN" altLang="en-US" sz="1600" dirty="0" smtClean="0">
                <a:latin typeface="Arial" charset="0"/>
                <a:ea typeface="黑体" pitchFamily="49" charset="-122"/>
              </a:rPr>
              <a:t>答： 前缀（</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）和这两个地址都匹配</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4-35,4-36</a:t>
            </a:r>
          </a:p>
        </p:txBody>
      </p:sp>
      <p:sp>
        <p:nvSpPr>
          <p:cNvPr id="305155" name="Rectangle 3"/>
          <p:cNvSpPr>
            <a:spLocks noGrp="1" noChangeArrowheads="1"/>
          </p:cNvSpPr>
          <p:nvPr>
            <p:ph type="body" idx="4294967295"/>
          </p:nvPr>
        </p:nvSpPr>
        <p:spPr>
          <a:xfrm>
            <a:off x="488950" y="1125538"/>
            <a:ext cx="9066213" cy="2447925"/>
          </a:xfrm>
        </p:spPr>
        <p:txBody>
          <a:bodyPr/>
          <a:lstStyle/>
          <a:p>
            <a:pPr>
              <a:lnSpc>
                <a:spcPct val="90000"/>
              </a:lnSpc>
            </a:pPr>
            <a:r>
              <a:rPr lang="en-US" altLang="zh-CN" sz="2000" smtClean="0">
                <a:latin typeface="Arial" charset="0"/>
                <a:ea typeface="黑体" pitchFamily="49" charset="-122"/>
              </a:rPr>
              <a:t>35.   </a:t>
            </a:r>
            <a:r>
              <a:rPr lang="zh-CN" altLang="en-US" sz="2000" smtClean="0">
                <a:latin typeface="Arial" charset="0"/>
                <a:ea typeface="黑体" pitchFamily="49" charset="-122"/>
              </a:rPr>
              <a:t>已知地址块中的一个地址是</a:t>
            </a:r>
            <a:r>
              <a:rPr lang="en-US" altLang="zh-CN" sz="2000" smtClean="0">
                <a:latin typeface="Arial" charset="0"/>
                <a:ea typeface="黑体" pitchFamily="49" charset="-122"/>
              </a:rPr>
              <a:t>140.120.84.24/20</a:t>
            </a:r>
            <a:r>
              <a:rPr lang="zh-CN" altLang="en-US" sz="2000" smtClean="0">
                <a:latin typeface="Arial" charset="0"/>
                <a:ea typeface="黑体" pitchFamily="49" charset="-122"/>
              </a:rPr>
              <a:t>。试求这个地址块中的最小地址和最大地址。地址掩码是什么？地址块中共有多少个地址？相当于多少个</a:t>
            </a:r>
            <a:r>
              <a:rPr lang="en-US" altLang="zh-CN" sz="2000" smtClean="0">
                <a:latin typeface="Arial" charset="0"/>
                <a:ea typeface="黑体" pitchFamily="49" charset="-122"/>
              </a:rPr>
              <a:t>C</a:t>
            </a:r>
            <a:r>
              <a:rPr lang="zh-CN" altLang="en-US" sz="2000" smtClean="0">
                <a:latin typeface="Arial" charset="0"/>
                <a:ea typeface="黑体" pitchFamily="49" charset="-122"/>
              </a:rPr>
              <a:t>类地址？</a:t>
            </a:r>
          </a:p>
          <a:p>
            <a:pPr>
              <a:lnSpc>
                <a:spcPct val="90000"/>
              </a:lnSpc>
            </a:pPr>
            <a:r>
              <a:rPr lang="en-US" altLang="zh-CN" sz="2000" smtClean="0">
                <a:latin typeface="Arial" charset="0"/>
                <a:ea typeface="黑体" pitchFamily="49" charset="-122"/>
              </a:rPr>
              <a:t>140.120.84.24       </a:t>
            </a:r>
            <a:r>
              <a:rPr lang="en-US" altLang="zh-CN" sz="2000" u="sng" smtClean="0">
                <a:latin typeface="Arial" charset="0"/>
                <a:ea typeface="黑体" pitchFamily="49" charset="-122"/>
              </a:rPr>
              <a:t>140.120.(0101</a:t>
            </a:r>
            <a:r>
              <a:rPr lang="en-US" altLang="zh-CN" sz="2000" smtClean="0">
                <a:latin typeface="Arial" charset="0"/>
                <a:ea typeface="黑体" pitchFamily="49" charset="-122"/>
              </a:rPr>
              <a:t> 0100).24</a:t>
            </a:r>
          </a:p>
          <a:p>
            <a:pPr>
              <a:lnSpc>
                <a:spcPct val="90000"/>
              </a:lnSpc>
            </a:pPr>
            <a:r>
              <a:rPr lang="en-US" altLang="zh-CN" sz="2000" smtClean="0">
                <a:latin typeface="Arial" charset="0"/>
                <a:ea typeface="黑体" pitchFamily="49" charset="-122"/>
              </a:rPr>
              <a:t>     </a:t>
            </a:r>
            <a:r>
              <a:rPr lang="zh-CN" altLang="en-US" sz="2000" smtClean="0">
                <a:latin typeface="Arial" charset="0"/>
                <a:ea typeface="黑体" pitchFamily="49" charset="-122"/>
              </a:rPr>
              <a:t>最小地址是       </a:t>
            </a:r>
            <a:r>
              <a:rPr lang="en-US" altLang="zh-CN" sz="2000" u="sng" smtClean="0">
                <a:latin typeface="Arial" charset="0"/>
                <a:ea typeface="黑体" pitchFamily="49" charset="-122"/>
              </a:rPr>
              <a:t>140.120.(0101</a:t>
            </a:r>
            <a:r>
              <a:rPr lang="en-US" altLang="zh-CN" sz="2000" smtClean="0">
                <a:latin typeface="Arial" charset="0"/>
                <a:ea typeface="黑体" pitchFamily="49" charset="-122"/>
              </a:rPr>
              <a:t> 0000).0/20  (80)</a:t>
            </a:r>
          </a:p>
          <a:p>
            <a:pPr>
              <a:lnSpc>
                <a:spcPct val="90000"/>
              </a:lnSpc>
            </a:pPr>
            <a:r>
              <a:rPr lang="en-US" altLang="zh-CN" sz="2000" smtClean="0">
                <a:latin typeface="Arial" charset="0"/>
                <a:ea typeface="黑体" pitchFamily="49" charset="-122"/>
              </a:rPr>
              <a:t>     </a:t>
            </a:r>
            <a:r>
              <a:rPr lang="zh-CN" altLang="en-US" sz="2000" smtClean="0">
                <a:latin typeface="Arial" charset="0"/>
                <a:ea typeface="黑体" pitchFamily="49" charset="-122"/>
              </a:rPr>
              <a:t>最大地址是       </a:t>
            </a:r>
            <a:r>
              <a:rPr lang="en-US" altLang="zh-CN" sz="2000" u="sng" smtClean="0">
                <a:latin typeface="Arial" charset="0"/>
                <a:ea typeface="黑体" pitchFamily="49" charset="-122"/>
              </a:rPr>
              <a:t>140.120.(0101</a:t>
            </a:r>
            <a:r>
              <a:rPr lang="en-US" altLang="zh-CN" sz="2000" smtClean="0">
                <a:latin typeface="Arial" charset="0"/>
                <a:ea typeface="黑体" pitchFamily="49" charset="-122"/>
              </a:rPr>
              <a:t> 1111).255/20 (95)</a:t>
            </a:r>
          </a:p>
          <a:p>
            <a:pPr>
              <a:lnSpc>
                <a:spcPct val="90000"/>
              </a:lnSpc>
            </a:pPr>
            <a:r>
              <a:rPr lang="en-US" altLang="zh-CN" sz="2000" smtClean="0">
                <a:latin typeface="Arial" charset="0"/>
                <a:ea typeface="黑体" pitchFamily="49" charset="-122"/>
              </a:rPr>
              <a:t>     </a:t>
            </a:r>
            <a:r>
              <a:rPr lang="zh-CN" altLang="en-US" sz="2000" smtClean="0">
                <a:latin typeface="Arial" charset="0"/>
                <a:ea typeface="黑体" pitchFamily="49" charset="-122"/>
              </a:rPr>
              <a:t>地址数是</a:t>
            </a:r>
            <a:r>
              <a:rPr lang="en-US" altLang="zh-CN" sz="2000" smtClean="0">
                <a:latin typeface="Arial" charset="0"/>
                <a:ea typeface="黑体" pitchFamily="49" charset="-122"/>
              </a:rPr>
              <a:t>4096.</a:t>
            </a:r>
            <a:r>
              <a:rPr lang="zh-CN" altLang="en-US" sz="2000" smtClean="0">
                <a:latin typeface="Arial" charset="0"/>
                <a:ea typeface="黑体" pitchFamily="49" charset="-122"/>
              </a:rPr>
              <a:t>相当于</a:t>
            </a:r>
            <a:r>
              <a:rPr lang="en-US" altLang="zh-CN" sz="2000" smtClean="0">
                <a:latin typeface="Arial" charset="0"/>
                <a:ea typeface="黑体" pitchFamily="49" charset="-122"/>
              </a:rPr>
              <a:t>16</a:t>
            </a:r>
            <a:r>
              <a:rPr lang="zh-CN" altLang="en-US" sz="2000" smtClean="0">
                <a:latin typeface="Arial" charset="0"/>
                <a:ea typeface="黑体" pitchFamily="49" charset="-122"/>
              </a:rPr>
              <a:t>个</a:t>
            </a:r>
            <a:r>
              <a:rPr lang="en-US" altLang="zh-CN" sz="2000" smtClean="0">
                <a:latin typeface="Arial" charset="0"/>
                <a:ea typeface="黑体" pitchFamily="49" charset="-122"/>
              </a:rPr>
              <a:t>C</a:t>
            </a:r>
            <a:r>
              <a:rPr lang="zh-CN" altLang="en-US" sz="2000" smtClean="0">
                <a:latin typeface="Arial" charset="0"/>
                <a:ea typeface="黑体" pitchFamily="49" charset="-122"/>
              </a:rPr>
              <a:t>类地址。</a:t>
            </a:r>
          </a:p>
        </p:txBody>
      </p:sp>
      <p:sp>
        <p:nvSpPr>
          <p:cNvPr id="305156" name="Rectangle 4"/>
          <p:cNvSpPr>
            <a:spLocks noChangeArrowheads="1"/>
          </p:cNvSpPr>
          <p:nvPr/>
        </p:nvSpPr>
        <p:spPr bwMode="auto">
          <a:xfrm>
            <a:off x="415925" y="3933825"/>
            <a:ext cx="9066213" cy="2160588"/>
          </a:xfrm>
          <a:prstGeom prst="rect">
            <a:avLst/>
          </a:prstGeom>
          <a:noFill/>
          <a:ln w="9525">
            <a:noFill/>
            <a:miter lim="800000"/>
            <a:headEnd/>
            <a:tailEnd/>
          </a:ln>
        </p:spPr>
        <p:txBody>
          <a:bodyPr/>
          <a:lstStyle/>
          <a:p>
            <a:pPr marL="342900" indent="-342900">
              <a:lnSpc>
                <a:spcPct val="90000"/>
              </a:lnSpc>
              <a:spcBef>
                <a:spcPts val="600"/>
              </a:spcBef>
              <a:buClr>
                <a:srgbClr val="333399"/>
              </a:buClr>
              <a:buSzPct val="75000"/>
              <a:buFont typeface="Wingdings" pitchFamily="2" charset="2"/>
              <a:buChar char="n"/>
            </a:pPr>
            <a:endParaRPr lang="zh-CN" altLang="en-US" b="1">
              <a:ea typeface="黑体" pitchFamily="49" charset="-122"/>
            </a:endParaRPr>
          </a:p>
        </p:txBody>
      </p:sp>
      <p:sp>
        <p:nvSpPr>
          <p:cNvPr id="305158" name="Rectangle 6"/>
          <p:cNvSpPr>
            <a:spLocks noChangeArrowheads="1"/>
          </p:cNvSpPr>
          <p:nvPr/>
        </p:nvSpPr>
        <p:spPr bwMode="auto">
          <a:xfrm>
            <a:off x="488950" y="3933825"/>
            <a:ext cx="9066213" cy="2590800"/>
          </a:xfrm>
          <a:prstGeom prst="rect">
            <a:avLst/>
          </a:prstGeom>
          <a:noFill/>
          <a:ln w="9525">
            <a:noFill/>
            <a:miter lim="800000"/>
            <a:headEnd/>
            <a:tailEnd/>
          </a:ln>
        </p:spPr>
        <p:txBody>
          <a:bodyPr/>
          <a:lstStyle/>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36.   </a:t>
            </a:r>
            <a:r>
              <a:rPr lang="zh-CN" altLang="en-US" sz="2000" b="1">
                <a:ea typeface="黑体" pitchFamily="49" charset="-122"/>
              </a:rPr>
              <a:t>已知地址块中的一个地址是</a:t>
            </a:r>
            <a:r>
              <a:rPr lang="en-US" altLang="zh-CN" sz="2000" b="1">
                <a:ea typeface="黑体" pitchFamily="49" charset="-122"/>
              </a:rPr>
              <a:t>190.87.140.202/29</a:t>
            </a:r>
            <a:r>
              <a:rPr lang="zh-CN" altLang="en-US" sz="2000" b="1">
                <a:ea typeface="黑体" pitchFamily="49" charset="-122"/>
              </a:rPr>
              <a:t>。重新计算上题。 </a:t>
            </a:r>
          </a:p>
          <a:p>
            <a:pPr marL="342900" indent="-342900">
              <a:lnSpc>
                <a:spcPct val="110000"/>
              </a:lnSpc>
              <a:spcBef>
                <a:spcPts val="600"/>
              </a:spcBef>
              <a:buClr>
                <a:srgbClr val="333399"/>
              </a:buClr>
              <a:buSzPct val="75000"/>
              <a:buFont typeface="Wingdings" pitchFamily="2" charset="2"/>
              <a:buChar char="n"/>
            </a:pPr>
            <a:r>
              <a:rPr lang="zh-CN" altLang="en-US" sz="2000" b="1">
                <a:ea typeface="黑体" pitchFamily="49" charset="-122"/>
              </a:rPr>
              <a:t> </a:t>
            </a:r>
            <a:r>
              <a:rPr lang="en-US" altLang="zh-CN" sz="2000" b="1">
                <a:ea typeface="黑体" pitchFamily="49" charset="-122"/>
              </a:rPr>
              <a:t>190.87.140.202/29     </a:t>
            </a:r>
            <a:r>
              <a:rPr lang="en-US" altLang="zh-CN" sz="2000" b="1" u="sng">
                <a:ea typeface="黑体" pitchFamily="49" charset="-122"/>
              </a:rPr>
              <a:t>190.87.140.(1100 1</a:t>
            </a:r>
            <a:r>
              <a:rPr lang="en-US" altLang="zh-CN" sz="2000" b="1">
                <a:ea typeface="黑体" pitchFamily="49" charset="-122"/>
              </a:rPr>
              <a:t>010)/29</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最小地址是           </a:t>
            </a:r>
            <a:r>
              <a:rPr lang="en-US" altLang="zh-CN" sz="2000" b="1" u="sng">
                <a:ea typeface="黑体" pitchFamily="49" charset="-122"/>
              </a:rPr>
              <a:t>190.87.140.(1100 1</a:t>
            </a:r>
            <a:r>
              <a:rPr lang="en-US" altLang="zh-CN" sz="2000" b="1">
                <a:ea typeface="黑体" pitchFamily="49" charset="-122"/>
              </a:rPr>
              <a:t>000)/29  200</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最大地址是           </a:t>
            </a:r>
            <a:r>
              <a:rPr lang="en-US" altLang="zh-CN" sz="2000" b="1" u="sng">
                <a:ea typeface="黑体" pitchFamily="49" charset="-122"/>
              </a:rPr>
              <a:t>190.87.140.(1100 1</a:t>
            </a:r>
            <a:r>
              <a:rPr lang="en-US" altLang="zh-CN" sz="2000" b="1">
                <a:ea typeface="黑体" pitchFamily="49" charset="-122"/>
              </a:rPr>
              <a:t>111)/29  207</a:t>
            </a:r>
          </a:p>
          <a:p>
            <a:pPr marL="342900" indent="-342900">
              <a:lnSpc>
                <a:spcPct val="110000"/>
              </a:lnSpc>
              <a:spcBef>
                <a:spcPts val="600"/>
              </a:spcBef>
              <a:buClr>
                <a:srgbClr val="333399"/>
              </a:buClr>
              <a:buSzPct val="75000"/>
              <a:buFont typeface="Wingdings" pitchFamily="2" charset="2"/>
              <a:buChar char="n"/>
            </a:pPr>
            <a:r>
              <a:rPr lang="en-US" altLang="zh-CN" sz="2000" b="1">
                <a:ea typeface="黑体" pitchFamily="49" charset="-122"/>
              </a:rPr>
              <a:t>     </a:t>
            </a:r>
            <a:r>
              <a:rPr lang="zh-CN" altLang="en-US" sz="2000" b="1">
                <a:ea typeface="黑体" pitchFamily="49" charset="-122"/>
              </a:rPr>
              <a:t>地址数是</a:t>
            </a:r>
            <a:r>
              <a:rPr lang="en-US" altLang="zh-CN" sz="2000" b="1">
                <a:ea typeface="黑体" pitchFamily="49" charset="-122"/>
              </a:rPr>
              <a:t>8.</a:t>
            </a:r>
            <a:r>
              <a:rPr lang="zh-CN" altLang="en-US" sz="2000" b="1">
                <a:ea typeface="黑体" pitchFamily="49" charset="-122"/>
              </a:rPr>
              <a:t>相当于</a:t>
            </a:r>
            <a:r>
              <a:rPr lang="en-US" altLang="zh-CN" sz="2000" b="1">
                <a:ea typeface="黑体" pitchFamily="49" charset="-122"/>
              </a:rPr>
              <a:t>1/32</a:t>
            </a:r>
            <a:r>
              <a:rPr lang="zh-CN" altLang="en-US" sz="2000" b="1">
                <a:ea typeface="黑体" pitchFamily="49" charset="-122"/>
              </a:rPr>
              <a:t>个</a:t>
            </a:r>
            <a:r>
              <a:rPr lang="en-US" altLang="zh-CN" sz="2000" b="1">
                <a:ea typeface="黑体" pitchFamily="49" charset="-122"/>
              </a:rPr>
              <a:t>C</a:t>
            </a:r>
            <a:r>
              <a:rPr lang="zh-CN" altLang="en-US" sz="2000" b="1">
                <a:ea typeface="黑体" pitchFamily="49" charset="-122"/>
              </a:rPr>
              <a:t>类地址。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4-37</a:t>
            </a:r>
          </a:p>
        </p:txBody>
      </p:sp>
      <p:sp>
        <p:nvSpPr>
          <p:cNvPr id="302084" name="Rectangle 4"/>
          <p:cNvSpPr>
            <a:spLocks noGrp="1" noChangeArrowheads="1"/>
          </p:cNvSpPr>
          <p:nvPr>
            <p:ph type="body" idx="4294967295"/>
          </p:nvPr>
        </p:nvSpPr>
        <p:spPr>
          <a:xfrm>
            <a:off x="495300" y="1196975"/>
            <a:ext cx="9066213" cy="5472113"/>
          </a:xfrm>
          <a:noFill/>
        </p:spPr>
        <p:txBody>
          <a:bodyPr/>
          <a:lstStyle/>
          <a:p>
            <a:pPr>
              <a:lnSpc>
                <a:spcPct val="90000"/>
              </a:lnSpc>
            </a:pPr>
            <a:r>
              <a:rPr lang="en-US" altLang="zh-CN" sz="1600" dirty="0" smtClean="0">
                <a:latin typeface="Arial" charset="0"/>
                <a:ea typeface="黑体" pitchFamily="49" charset="-122"/>
              </a:rPr>
              <a:t>37.</a:t>
            </a:r>
            <a:r>
              <a:rPr lang="zh-CN" altLang="en-US" sz="1600" dirty="0" smtClean="0">
                <a:latin typeface="Arial" charset="0"/>
                <a:ea typeface="黑体" pitchFamily="49" charset="-122"/>
              </a:rPr>
              <a:t>某单位分配到一个地址块</a:t>
            </a:r>
            <a:r>
              <a:rPr lang="en-US" altLang="zh-CN" sz="1600" dirty="0" smtClean="0">
                <a:latin typeface="Arial" charset="0"/>
                <a:ea typeface="黑体" pitchFamily="49" charset="-122"/>
              </a:rPr>
              <a:t>136.23.12.64/26</a:t>
            </a:r>
            <a:r>
              <a:rPr lang="zh-CN" altLang="en-US" sz="1600" dirty="0" smtClean="0">
                <a:latin typeface="Arial" charset="0"/>
                <a:ea typeface="黑体" pitchFamily="49" charset="-122"/>
              </a:rPr>
              <a:t>。现在需要进一步划分为</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个一样大的子网。试问</a:t>
            </a:r>
            <a:r>
              <a:rPr lang="en-US" altLang="zh-CN" sz="1600" dirty="0" smtClean="0">
                <a:latin typeface="Arial" charset="0"/>
                <a:ea typeface="黑体" pitchFamily="49" charset="-122"/>
              </a:rPr>
              <a:t>:</a:t>
            </a:r>
          </a:p>
          <a:p>
            <a:pPr>
              <a:lnSpc>
                <a:spcPct val="90000"/>
              </a:lnSpc>
              <a:buFont typeface="Wingdings" pitchFamily="2" charset="2"/>
              <a:buNone/>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）每一个子网的网络前缀有多长？      （</a:t>
            </a:r>
            <a:r>
              <a:rPr lang="en-US" altLang="zh-CN" sz="1600" dirty="0" smtClean="0">
                <a:latin typeface="Arial" charset="0"/>
                <a:ea typeface="黑体" pitchFamily="49" charset="-122"/>
              </a:rPr>
              <a:t>2</a:t>
            </a:r>
            <a:r>
              <a:rPr lang="zh-CN" altLang="en-US" sz="1600" dirty="0" smtClean="0">
                <a:latin typeface="Arial" charset="0"/>
                <a:ea typeface="黑体" pitchFamily="49" charset="-122"/>
              </a:rPr>
              <a:t>）每一个子网中有多少个地址？</a:t>
            </a:r>
          </a:p>
          <a:p>
            <a:pPr>
              <a:lnSpc>
                <a:spcPct val="90000"/>
              </a:lnSpc>
              <a:buFont typeface="Wingdings" pitchFamily="2" charset="2"/>
              <a:buNone/>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3</a:t>
            </a:r>
            <a:r>
              <a:rPr lang="zh-CN" altLang="en-US" sz="1600" dirty="0" smtClean="0">
                <a:latin typeface="Arial" charset="0"/>
                <a:ea typeface="黑体" pitchFamily="49" charset="-122"/>
              </a:rPr>
              <a:t>）每一个子网的地址是什么？             （</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）每一个子网可分配给主机使用的最小地址和最大地址是什么？</a:t>
            </a:r>
          </a:p>
          <a:p>
            <a:pPr>
              <a:lnSpc>
                <a:spcPct val="90000"/>
              </a:lnSpc>
            </a:pPr>
            <a:r>
              <a:rPr lang="zh-CN" altLang="en-US" sz="1600" dirty="0" smtClean="0">
                <a:latin typeface="Arial" charset="0"/>
                <a:ea typeface="黑体" pitchFamily="49" charset="-122"/>
              </a:rPr>
              <a:t>答：（</a:t>
            </a:r>
            <a:r>
              <a:rPr lang="en-US" altLang="zh-CN" sz="1600" dirty="0" smtClean="0">
                <a:latin typeface="Arial" charset="0"/>
                <a:ea typeface="黑体" pitchFamily="49" charset="-122"/>
              </a:rPr>
              <a:t>1</a:t>
            </a:r>
            <a:r>
              <a:rPr lang="zh-CN" altLang="en-US" sz="1600" dirty="0" smtClean="0">
                <a:latin typeface="Arial" charset="0"/>
                <a:ea typeface="黑体" pitchFamily="49" charset="-122"/>
              </a:rPr>
              <a:t>）每个子网前缀</a:t>
            </a:r>
            <a:r>
              <a:rPr lang="en-US" altLang="zh-CN" sz="1600" dirty="0" smtClean="0">
                <a:latin typeface="Arial" charset="0"/>
                <a:ea typeface="黑体" pitchFamily="49" charset="-122"/>
              </a:rPr>
              <a:t>28</a:t>
            </a:r>
            <a:r>
              <a:rPr lang="zh-CN" altLang="en-US" sz="1600" dirty="0" smtClean="0">
                <a:latin typeface="Arial" charset="0"/>
                <a:ea typeface="黑体" pitchFamily="49" charset="-122"/>
              </a:rPr>
              <a:t>位。（</a:t>
            </a:r>
            <a:r>
              <a:rPr lang="en-US" altLang="zh-CN" sz="1600" dirty="0" smtClean="0">
                <a:latin typeface="Arial" charset="0"/>
                <a:ea typeface="黑体" pitchFamily="49" charset="-122"/>
              </a:rPr>
              <a:t>2</a:t>
            </a:r>
            <a:r>
              <a:rPr lang="zh-CN" altLang="en-US" sz="1600" dirty="0" smtClean="0">
                <a:latin typeface="Arial" charset="0"/>
                <a:ea typeface="黑体" pitchFamily="49" charset="-122"/>
              </a:rPr>
              <a:t>）每个子网的地址中有</a:t>
            </a:r>
            <a:r>
              <a:rPr lang="en-US" altLang="zh-CN" sz="1600" dirty="0" smtClean="0">
                <a:latin typeface="Arial" charset="0"/>
                <a:ea typeface="黑体" pitchFamily="49" charset="-122"/>
              </a:rPr>
              <a:t>4</a:t>
            </a:r>
            <a:r>
              <a:rPr lang="zh-CN" altLang="en-US" sz="1600" dirty="0" smtClean="0">
                <a:latin typeface="Arial" charset="0"/>
                <a:ea typeface="黑体" pitchFamily="49" charset="-122"/>
              </a:rPr>
              <a:t>位留给主机用，因此共有</a:t>
            </a:r>
            <a:r>
              <a:rPr lang="en-US" altLang="zh-CN" sz="1600" dirty="0" smtClean="0">
                <a:latin typeface="Arial" charset="0"/>
                <a:ea typeface="黑体" pitchFamily="49" charset="-122"/>
              </a:rPr>
              <a:t>16</a:t>
            </a:r>
            <a:r>
              <a:rPr lang="zh-CN" altLang="en-US" sz="1600" dirty="0" smtClean="0">
                <a:latin typeface="Arial" charset="0"/>
                <a:ea typeface="黑体" pitchFamily="49" charset="-122"/>
              </a:rPr>
              <a:t>个地址。</a:t>
            </a:r>
          </a:p>
          <a:p>
            <a:pPr>
              <a:lnSpc>
                <a:spcPct val="90000"/>
              </a:lnSpc>
            </a:pPr>
            <a:r>
              <a:rPr lang="zh-CN" altLang="en-US" sz="1600" dirty="0" smtClean="0">
                <a:latin typeface="Arial" charset="0"/>
                <a:ea typeface="黑体" pitchFamily="49" charset="-122"/>
              </a:rPr>
              <a:t>       （</a:t>
            </a:r>
            <a:r>
              <a:rPr lang="en-US" altLang="zh-CN" sz="1600" dirty="0" smtClean="0">
                <a:latin typeface="Arial" charset="0"/>
                <a:ea typeface="黑体" pitchFamily="49" charset="-122"/>
              </a:rPr>
              <a:t>3</a:t>
            </a:r>
            <a:r>
              <a:rPr lang="zh-CN" altLang="en-US" sz="1600" dirty="0" smtClean="0">
                <a:latin typeface="Arial" charset="0"/>
                <a:ea typeface="黑体" pitchFamily="49" charset="-122"/>
              </a:rPr>
              <a:t>）四个子网的地址块是：</a:t>
            </a:r>
          </a:p>
          <a:p>
            <a:pPr>
              <a:lnSpc>
                <a:spcPct val="90000"/>
              </a:lnSpc>
            </a:pPr>
            <a:r>
              <a:rPr lang="zh-CN" altLang="en-US" sz="1600" dirty="0" smtClean="0">
                <a:latin typeface="Arial" charset="0"/>
                <a:ea typeface="黑体" pitchFamily="49" charset="-122"/>
              </a:rPr>
              <a:t>第一个地址块</a:t>
            </a:r>
            <a:r>
              <a:rPr lang="en-US" altLang="zh-CN" sz="1600" dirty="0" smtClean="0">
                <a:latin typeface="Arial" charset="0"/>
                <a:ea typeface="黑体" pitchFamily="49" charset="-122"/>
              </a:rPr>
              <a:t>136.23.12.64/28</a:t>
            </a:r>
            <a:r>
              <a:rPr lang="zh-CN" altLang="en-US" sz="1600" dirty="0" smtClean="0">
                <a:latin typeface="Arial" charset="0"/>
                <a:ea typeface="黑体" pitchFamily="49" charset="-122"/>
              </a:rPr>
              <a:t>，可分配给主机使用的</a:t>
            </a:r>
          </a:p>
          <a:p>
            <a:pPr>
              <a:lnSpc>
                <a:spcPct val="90000"/>
              </a:lnSpc>
            </a:pPr>
            <a:r>
              <a:rPr lang="zh-CN" altLang="en-US" sz="1600" dirty="0" smtClean="0">
                <a:latin typeface="Arial" charset="0"/>
                <a:ea typeface="黑体" pitchFamily="49" charset="-122"/>
              </a:rPr>
              <a:t>   最小地址：</a:t>
            </a:r>
            <a:r>
              <a:rPr lang="en-US" altLang="zh-CN" sz="1600" dirty="0" smtClean="0">
                <a:latin typeface="Arial" charset="0"/>
                <a:ea typeface="黑体" pitchFamily="49" charset="-122"/>
              </a:rPr>
              <a:t>136.23.12.01000001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136.23.12.65/28</a:t>
            </a:r>
          </a:p>
          <a:p>
            <a:pPr>
              <a:lnSpc>
                <a:spcPct val="90000"/>
              </a:lnSpc>
            </a:pPr>
            <a:r>
              <a:rPr lang="en-US" altLang="zh-CN" sz="1600" dirty="0" smtClean="0">
                <a:latin typeface="Arial" charset="0"/>
                <a:ea typeface="黑体" pitchFamily="49" charset="-122"/>
              </a:rPr>
              <a:t>   </a:t>
            </a:r>
            <a:r>
              <a:rPr lang="zh-CN" altLang="en-US" sz="1600" dirty="0" smtClean="0">
                <a:latin typeface="Arial" charset="0"/>
                <a:ea typeface="黑体" pitchFamily="49" charset="-122"/>
              </a:rPr>
              <a:t>最大地址：</a:t>
            </a:r>
            <a:r>
              <a:rPr lang="en-US" altLang="zh-CN" sz="1600" dirty="0" smtClean="0">
                <a:latin typeface="Arial" charset="0"/>
                <a:ea typeface="黑体" pitchFamily="49" charset="-122"/>
              </a:rPr>
              <a:t>136.23.12.01001110</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136.23.12.78/28</a:t>
            </a:r>
          </a:p>
          <a:p>
            <a:pPr>
              <a:lnSpc>
                <a:spcPct val="90000"/>
              </a:lnSpc>
            </a:pPr>
            <a:r>
              <a:rPr lang="zh-CN" altLang="en-US" sz="1600" dirty="0" smtClean="0">
                <a:latin typeface="Arial" charset="0"/>
                <a:ea typeface="黑体" pitchFamily="49" charset="-122"/>
              </a:rPr>
              <a:t>第二个地址块</a:t>
            </a:r>
            <a:r>
              <a:rPr lang="en-US" altLang="zh-CN" sz="1600" dirty="0" smtClean="0">
                <a:latin typeface="Arial" charset="0"/>
                <a:ea typeface="黑体" pitchFamily="49" charset="-122"/>
              </a:rPr>
              <a:t>136.23.12.80/28</a:t>
            </a:r>
            <a:r>
              <a:rPr lang="zh-CN" altLang="en-US" sz="1600" dirty="0" smtClean="0">
                <a:latin typeface="Arial" charset="0"/>
                <a:ea typeface="黑体" pitchFamily="49" charset="-122"/>
              </a:rPr>
              <a:t>，可分配给主机使用的</a:t>
            </a:r>
          </a:p>
          <a:p>
            <a:pPr>
              <a:lnSpc>
                <a:spcPct val="90000"/>
              </a:lnSpc>
            </a:pPr>
            <a:r>
              <a:rPr lang="zh-CN" altLang="en-US" sz="1600" dirty="0" smtClean="0">
                <a:latin typeface="Arial" charset="0"/>
                <a:ea typeface="黑体" pitchFamily="49" charset="-122"/>
              </a:rPr>
              <a:t>   最小地址：</a:t>
            </a:r>
            <a:r>
              <a:rPr lang="en-US" altLang="zh-CN" sz="1600" dirty="0" smtClean="0">
                <a:latin typeface="Arial" charset="0"/>
                <a:ea typeface="黑体" pitchFamily="49" charset="-122"/>
              </a:rPr>
              <a:t>136.23.12.01010001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136.23.12.81/28</a:t>
            </a:r>
          </a:p>
          <a:p>
            <a:pPr>
              <a:lnSpc>
                <a:spcPct val="90000"/>
              </a:lnSpc>
            </a:pPr>
            <a:r>
              <a:rPr lang="en-US" altLang="zh-CN" sz="1600" dirty="0" smtClean="0">
                <a:latin typeface="Arial" charset="0"/>
                <a:ea typeface="黑体" pitchFamily="49" charset="-122"/>
              </a:rPr>
              <a:t>   </a:t>
            </a:r>
            <a:r>
              <a:rPr lang="zh-CN" altLang="en-US" sz="1600" dirty="0" smtClean="0">
                <a:latin typeface="Arial" charset="0"/>
                <a:ea typeface="黑体" pitchFamily="49" charset="-122"/>
              </a:rPr>
              <a:t>最大地址：</a:t>
            </a:r>
            <a:r>
              <a:rPr lang="en-US" altLang="zh-CN" sz="1600" dirty="0" smtClean="0">
                <a:latin typeface="Arial" charset="0"/>
                <a:ea typeface="黑体" pitchFamily="49" charset="-122"/>
              </a:rPr>
              <a:t>136.23.12.01011110</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136.23.12.94/28</a:t>
            </a:r>
          </a:p>
          <a:p>
            <a:pPr>
              <a:lnSpc>
                <a:spcPct val="90000"/>
              </a:lnSpc>
            </a:pPr>
            <a:r>
              <a:rPr lang="zh-CN" altLang="en-US" sz="1600" dirty="0" smtClean="0">
                <a:latin typeface="Arial" charset="0"/>
                <a:ea typeface="黑体" pitchFamily="49" charset="-122"/>
              </a:rPr>
              <a:t>第三个地址块</a:t>
            </a:r>
            <a:r>
              <a:rPr lang="en-US" altLang="zh-CN" sz="1600" dirty="0" smtClean="0">
                <a:latin typeface="Arial" charset="0"/>
                <a:ea typeface="黑体" pitchFamily="49" charset="-122"/>
              </a:rPr>
              <a:t>136.23.12.96/28</a:t>
            </a:r>
            <a:r>
              <a:rPr lang="zh-CN" altLang="en-US" sz="1600" dirty="0" smtClean="0">
                <a:latin typeface="Arial" charset="0"/>
                <a:ea typeface="黑体" pitchFamily="49" charset="-122"/>
              </a:rPr>
              <a:t>，可分配给主机使用的</a:t>
            </a:r>
          </a:p>
          <a:p>
            <a:pPr>
              <a:lnSpc>
                <a:spcPct val="90000"/>
              </a:lnSpc>
            </a:pPr>
            <a:r>
              <a:rPr lang="zh-CN" altLang="en-US" sz="1600" dirty="0" smtClean="0">
                <a:latin typeface="Arial" charset="0"/>
                <a:ea typeface="黑体" pitchFamily="49" charset="-122"/>
              </a:rPr>
              <a:t>   最小地址：</a:t>
            </a:r>
            <a:r>
              <a:rPr lang="en-US" altLang="zh-CN" sz="1600" dirty="0" smtClean="0">
                <a:latin typeface="Arial" charset="0"/>
                <a:ea typeface="黑体" pitchFamily="49" charset="-122"/>
              </a:rPr>
              <a:t>136.23.12.01100001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136.23.12.97/28</a:t>
            </a:r>
          </a:p>
          <a:p>
            <a:pPr>
              <a:lnSpc>
                <a:spcPct val="90000"/>
              </a:lnSpc>
            </a:pPr>
            <a:r>
              <a:rPr lang="en-US" altLang="zh-CN" sz="1600" dirty="0" smtClean="0">
                <a:latin typeface="Arial" charset="0"/>
                <a:ea typeface="黑体" pitchFamily="49" charset="-122"/>
              </a:rPr>
              <a:t>   </a:t>
            </a:r>
            <a:r>
              <a:rPr lang="zh-CN" altLang="en-US" sz="1600" dirty="0" smtClean="0">
                <a:latin typeface="Arial" charset="0"/>
                <a:ea typeface="黑体" pitchFamily="49" charset="-122"/>
              </a:rPr>
              <a:t>最大地址：</a:t>
            </a:r>
            <a:r>
              <a:rPr lang="en-US" altLang="zh-CN" sz="1600" dirty="0" smtClean="0">
                <a:latin typeface="Arial" charset="0"/>
                <a:ea typeface="黑体" pitchFamily="49" charset="-122"/>
              </a:rPr>
              <a:t>136.23.12.01101110</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136.23.12.110/28</a:t>
            </a:r>
          </a:p>
          <a:p>
            <a:pPr>
              <a:lnSpc>
                <a:spcPct val="90000"/>
              </a:lnSpc>
            </a:pPr>
            <a:r>
              <a:rPr lang="zh-CN" altLang="en-US" sz="1600" dirty="0" smtClean="0">
                <a:latin typeface="Arial" charset="0"/>
                <a:ea typeface="黑体" pitchFamily="49" charset="-122"/>
              </a:rPr>
              <a:t>第四个地址块</a:t>
            </a:r>
            <a:r>
              <a:rPr lang="en-US" altLang="zh-CN" sz="1600" dirty="0" smtClean="0">
                <a:latin typeface="Arial" charset="0"/>
                <a:ea typeface="黑体" pitchFamily="49" charset="-122"/>
              </a:rPr>
              <a:t>136.23.12.112/28</a:t>
            </a:r>
            <a:r>
              <a:rPr lang="zh-CN" altLang="en-US" sz="1600" dirty="0" smtClean="0">
                <a:latin typeface="Arial" charset="0"/>
                <a:ea typeface="黑体" pitchFamily="49" charset="-122"/>
              </a:rPr>
              <a:t>，可分配给主机使用的</a:t>
            </a:r>
          </a:p>
          <a:p>
            <a:pPr>
              <a:lnSpc>
                <a:spcPct val="90000"/>
              </a:lnSpc>
            </a:pPr>
            <a:r>
              <a:rPr lang="zh-CN" altLang="en-US" sz="1600" dirty="0" smtClean="0">
                <a:latin typeface="Arial" charset="0"/>
                <a:ea typeface="黑体" pitchFamily="49" charset="-122"/>
              </a:rPr>
              <a:t>   最小地址：</a:t>
            </a:r>
            <a:r>
              <a:rPr lang="en-US" altLang="zh-CN" sz="1600" dirty="0" smtClean="0">
                <a:latin typeface="Arial" charset="0"/>
                <a:ea typeface="黑体" pitchFamily="49" charset="-122"/>
              </a:rPr>
              <a:t>136.23.12.01110001</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136.23.12.113/28</a:t>
            </a:r>
          </a:p>
          <a:p>
            <a:pPr>
              <a:lnSpc>
                <a:spcPct val="90000"/>
              </a:lnSpc>
            </a:pPr>
            <a:r>
              <a:rPr lang="en-US" altLang="zh-CN" sz="1600" dirty="0" smtClean="0">
                <a:latin typeface="Arial" charset="0"/>
                <a:ea typeface="黑体" pitchFamily="49" charset="-122"/>
              </a:rPr>
              <a:t>   </a:t>
            </a:r>
            <a:r>
              <a:rPr lang="zh-CN" altLang="en-US" sz="1600" dirty="0" smtClean="0">
                <a:latin typeface="Arial" charset="0"/>
                <a:ea typeface="黑体" pitchFamily="49" charset="-122"/>
              </a:rPr>
              <a:t>最大地址：</a:t>
            </a:r>
            <a:r>
              <a:rPr lang="en-US" altLang="zh-CN" sz="1600" dirty="0" smtClean="0">
                <a:latin typeface="Arial" charset="0"/>
                <a:ea typeface="黑体" pitchFamily="49" charset="-122"/>
              </a:rPr>
              <a:t>136.23.12.01111110</a:t>
            </a:r>
            <a:r>
              <a:rPr lang="zh-CN" altLang="en-US" sz="1600" dirty="0" smtClean="0">
                <a:latin typeface="Arial" charset="0"/>
                <a:ea typeface="黑体" pitchFamily="49" charset="-122"/>
              </a:rPr>
              <a:t>＝</a:t>
            </a:r>
            <a:r>
              <a:rPr lang="en-US" altLang="zh-CN" sz="1600" dirty="0" smtClean="0">
                <a:latin typeface="Arial" charset="0"/>
                <a:ea typeface="黑体" pitchFamily="49" charset="-122"/>
              </a:rPr>
              <a:t>136.23.12.126/28</a:t>
            </a:r>
            <a:endParaRPr lang="zh-CN" altLang="en-US" sz="1600" dirty="0" smtClean="0">
              <a:latin typeface="Arial" charset="0"/>
              <a:ea typeface="黑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4-41</a:t>
            </a:r>
          </a:p>
        </p:txBody>
      </p:sp>
      <p:sp>
        <p:nvSpPr>
          <p:cNvPr id="308227" name="Rectangle 3"/>
          <p:cNvSpPr>
            <a:spLocks noGrp="1" noChangeArrowheads="1"/>
          </p:cNvSpPr>
          <p:nvPr>
            <p:ph type="body" idx="4294967295"/>
          </p:nvPr>
        </p:nvSpPr>
        <p:spPr>
          <a:xfrm>
            <a:off x="495300" y="1196975"/>
            <a:ext cx="9066213" cy="5400675"/>
          </a:xfrm>
        </p:spPr>
        <p:txBody>
          <a:bodyPr/>
          <a:lstStyle/>
          <a:p>
            <a:pPr marL="609600" indent="-609600">
              <a:lnSpc>
                <a:spcPct val="90000"/>
              </a:lnSpc>
              <a:buFont typeface="Wingdings" pitchFamily="2" charset="2"/>
              <a:buNone/>
            </a:pPr>
            <a:r>
              <a:rPr lang="en-US" altLang="zh-CN" sz="1400" dirty="0" smtClean="0">
                <a:latin typeface="Arial" charset="0"/>
                <a:ea typeface="黑体" pitchFamily="49" charset="-122"/>
              </a:rPr>
              <a:t>41.  </a:t>
            </a:r>
            <a:r>
              <a:rPr lang="zh-CN" altLang="en-US" sz="1400" dirty="0" smtClean="0">
                <a:latin typeface="Arial" charset="0"/>
                <a:ea typeface="黑体" pitchFamily="49" charset="-122"/>
              </a:rPr>
              <a:t>假定网络中的路由器</a:t>
            </a:r>
            <a:r>
              <a:rPr lang="en-US" altLang="zh-CN" sz="1400" dirty="0" smtClean="0">
                <a:latin typeface="Arial" charset="0"/>
                <a:ea typeface="黑体" pitchFamily="49" charset="-122"/>
              </a:rPr>
              <a:t>B</a:t>
            </a:r>
            <a:r>
              <a:rPr lang="zh-CN" altLang="en-US" sz="1400" dirty="0" smtClean="0">
                <a:latin typeface="Arial" charset="0"/>
                <a:ea typeface="黑体" pitchFamily="49" charset="-122"/>
              </a:rPr>
              <a:t>的路由表有如下的项目（这三列分别表示“目的网络”、“距离”和“下一跳路由器”）</a:t>
            </a:r>
          </a:p>
          <a:p>
            <a:pPr marL="609600" indent="-609600">
              <a:lnSpc>
                <a:spcPct val="90000"/>
              </a:lnSpc>
            </a:pPr>
            <a:r>
              <a:rPr lang="zh-CN" altLang="en-US" sz="1400" dirty="0" smtClean="0">
                <a:latin typeface="Arial" charset="0"/>
                <a:ea typeface="黑体" pitchFamily="49" charset="-122"/>
              </a:rPr>
              <a:t>                  </a:t>
            </a:r>
            <a:r>
              <a:rPr lang="en-US" altLang="zh-CN" sz="1400" dirty="0" smtClean="0">
                <a:latin typeface="Arial" charset="0"/>
                <a:ea typeface="黑体" pitchFamily="49" charset="-122"/>
              </a:rPr>
              <a:t>N1        7        A</a:t>
            </a:r>
          </a:p>
          <a:p>
            <a:pPr marL="609600" indent="-609600">
              <a:lnSpc>
                <a:spcPct val="90000"/>
              </a:lnSpc>
            </a:pPr>
            <a:r>
              <a:rPr lang="en-US" altLang="zh-CN" sz="1400" dirty="0" smtClean="0">
                <a:latin typeface="Arial" charset="0"/>
                <a:ea typeface="黑体" pitchFamily="49" charset="-122"/>
              </a:rPr>
              <a:t>                  N2        2        B</a:t>
            </a:r>
          </a:p>
          <a:p>
            <a:pPr marL="609600" indent="-609600">
              <a:lnSpc>
                <a:spcPct val="90000"/>
              </a:lnSpc>
            </a:pPr>
            <a:r>
              <a:rPr lang="en-US" altLang="zh-CN" sz="1400" dirty="0" smtClean="0">
                <a:latin typeface="Arial" charset="0"/>
                <a:ea typeface="黑体" pitchFamily="49" charset="-122"/>
              </a:rPr>
              <a:t>                  N6        8        F</a:t>
            </a:r>
          </a:p>
          <a:p>
            <a:pPr marL="609600" indent="-609600">
              <a:lnSpc>
                <a:spcPct val="90000"/>
              </a:lnSpc>
            </a:pPr>
            <a:r>
              <a:rPr lang="en-US" altLang="zh-CN" sz="1400" dirty="0" smtClean="0">
                <a:latin typeface="Arial" charset="0"/>
                <a:ea typeface="黑体" pitchFamily="49" charset="-122"/>
              </a:rPr>
              <a:t>                  N8        4        E</a:t>
            </a:r>
          </a:p>
          <a:p>
            <a:pPr marL="609600" indent="-609600">
              <a:lnSpc>
                <a:spcPct val="90000"/>
              </a:lnSpc>
            </a:pPr>
            <a:r>
              <a:rPr lang="en-US" altLang="zh-CN" sz="1400" dirty="0" smtClean="0">
                <a:latin typeface="Arial" charset="0"/>
                <a:ea typeface="黑体" pitchFamily="49" charset="-122"/>
              </a:rPr>
              <a:t>                  N9        4        F</a:t>
            </a:r>
          </a:p>
          <a:p>
            <a:pPr marL="609600" indent="-609600">
              <a:lnSpc>
                <a:spcPct val="90000"/>
              </a:lnSpc>
            </a:pPr>
            <a:r>
              <a:rPr lang="zh-CN" altLang="en-US" sz="1400" dirty="0" smtClean="0">
                <a:latin typeface="Arial" charset="0"/>
                <a:ea typeface="黑体" pitchFamily="49" charset="-122"/>
              </a:rPr>
              <a:t>现在</a:t>
            </a:r>
            <a:r>
              <a:rPr lang="en-US" altLang="zh-CN" sz="1400" dirty="0" smtClean="0">
                <a:latin typeface="Arial" charset="0"/>
                <a:ea typeface="黑体" pitchFamily="49" charset="-122"/>
              </a:rPr>
              <a:t>B</a:t>
            </a:r>
            <a:r>
              <a:rPr lang="zh-CN" altLang="en-US" sz="1400" dirty="0" smtClean="0">
                <a:latin typeface="Arial" charset="0"/>
                <a:ea typeface="黑体" pitchFamily="49" charset="-122"/>
              </a:rPr>
              <a:t>收到从</a:t>
            </a:r>
            <a:r>
              <a:rPr lang="en-US" altLang="zh-CN" sz="1400" dirty="0" smtClean="0">
                <a:latin typeface="Arial" charset="0"/>
                <a:ea typeface="黑体" pitchFamily="49" charset="-122"/>
              </a:rPr>
              <a:t>C</a:t>
            </a:r>
            <a:r>
              <a:rPr lang="zh-CN" altLang="en-US" sz="1400" dirty="0" smtClean="0">
                <a:latin typeface="Arial" charset="0"/>
                <a:ea typeface="黑体" pitchFamily="49" charset="-122"/>
              </a:rPr>
              <a:t>发来的路由信息（这两列分别表示“目的网络”“距离”）：</a:t>
            </a:r>
          </a:p>
          <a:p>
            <a:pPr marL="609600" indent="-609600">
              <a:lnSpc>
                <a:spcPct val="90000"/>
              </a:lnSpc>
            </a:pPr>
            <a:r>
              <a:rPr lang="zh-CN" altLang="en-US" sz="1400" dirty="0" smtClean="0">
                <a:latin typeface="Arial" charset="0"/>
                <a:ea typeface="黑体" pitchFamily="49" charset="-122"/>
              </a:rPr>
              <a:t>                  </a:t>
            </a:r>
            <a:r>
              <a:rPr lang="en-US" altLang="zh-CN" sz="1400" dirty="0" smtClean="0">
                <a:latin typeface="Arial" charset="0"/>
                <a:ea typeface="黑体" pitchFamily="49" charset="-122"/>
              </a:rPr>
              <a:t>N2        4</a:t>
            </a:r>
          </a:p>
          <a:p>
            <a:pPr marL="609600" indent="-609600">
              <a:lnSpc>
                <a:spcPct val="90000"/>
              </a:lnSpc>
            </a:pPr>
            <a:r>
              <a:rPr lang="en-US" altLang="zh-CN" sz="1400" dirty="0" smtClean="0">
                <a:latin typeface="Arial" charset="0"/>
                <a:ea typeface="黑体" pitchFamily="49" charset="-122"/>
              </a:rPr>
              <a:t>                  N3        8</a:t>
            </a:r>
          </a:p>
          <a:p>
            <a:pPr marL="609600" indent="-609600">
              <a:lnSpc>
                <a:spcPct val="90000"/>
              </a:lnSpc>
            </a:pPr>
            <a:r>
              <a:rPr lang="en-US" altLang="zh-CN" sz="1400" dirty="0" smtClean="0">
                <a:latin typeface="Arial" charset="0"/>
                <a:ea typeface="黑体" pitchFamily="49" charset="-122"/>
              </a:rPr>
              <a:t>                  N6        4</a:t>
            </a:r>
          </a:p>
          <a:p>
            <a:pPr marL="609600" indent="-609600">
              <a:lnSpc>
                <a:spcPct val="90000"/>
              </a:lnSpc>
            </a:pPr>
            <a:r>
              <a:rPr lang="en-US" altLang="zh-CN" sz="1400" dirty="0" smtClean="0">
                <a:latin typeface="Arial" charset="0"/>
                <a:ea typeface="黑体" pitchFamily="49" charset="-122"/>
              </a:rPr>
              <a:t>                  N8        3</a:t>
            </a:r>
          </a:p>
          <a:p>
            <a:pPr marL="609600" indent="-609600">
              <a:lnSpc>
                <a:spcPct val="90000"/>
              </a:lnSpc>
            </a:pPr>
            <a:r>
              <a:rPr lang="en-US" altLang="zh-CN" sz="1400" dirty="0" smtClean="0">
                <a:latin typeface="Arial" charset="0"/>
                <a:ea typeface="黑体" pitchFamily="49" charset="-122"/>
              </a:rPr>
              <a:t>                  N9        5</a:t>
            </a:r>
          </a:p>
          <a:p>
            <a:pPr marL="609600" indent="-609600">
              <a:lnSpc>
                <a:spcPct val="90000"/>
              </a:lnSpc>
            </a:pPr>
            <a:r>
              <a:rPr lang="zh-CN" altLang="en-US" sz="1400" dirty="0" smtClean="0">
                <a:latin typeface="Arial" charset="0"/>
                <a:ea typeface="黑体" pitchFamily="49" charset="-122"/>
              </a:rPr>
              <a:t>试求出路由器</a:t>
            </a:r>
            <a:r>
              <a:rPr lang="en-US" altLang="zh-CN" sz="1400" dirty="0" smtClean="0">
                <a:latin typeface="Arial" charset="0"/>
                <a:ea typeface="黑体" pitchFamily="49" charset="-122"/>
              </a:rPr>
              <a:t>B</a:t>
            </a:r>
            <a:r>
              <a:rPr lang="zh-CN" altLang="en-US" sz="1400" dirty="0" smtClean="0">
                <a:latin typeface="Arial" charset="0"/>
                <a:ea typeface="黑体" pitchFamily="49" charset="-122"/>
              </a:rPr>
              <a:t>更新后的路由表（详细说明每一个步骤）。</a:t>
            </a:r>
          </a:p>
          <a:p>
            <a:pPr marL="609600" indent="-609600">
              <a:lnSpc>
                <a:spcPct val="90000"/>
              </a:lnSpc>
              <a:buFont typeface="Wingdings" pitchFamily="2" charset="2"/>
              <a:buNone/>
            </a:pPr>
            <a:r>
              <a:rPr lang="zh-CN" altLang="en-US" sz="1400" dirty="0" smtClean="0">
                <a:latin typeface="Arial" charset="0"/>
                <a:ea typeface="黑体" pitchFamily="49" charset="-122"/>
              </a:rPr>
              <a:t>答：      路由器</a:t>
            </a:r>
            <a:r>
              <a:rPr lang="en-US" altLang="zh-CN" sz="1400" dirty="0" smtClean="0">
                <a:latin typeface="Arial" charset="0"/>
                <a:ea typeface="黑体" pitchFamily="49" charset="-122"/>
              </a:rPr>
              <a:t>B</a:t>
            </a:r>
            <a:r>
              <a:rPr lang="zh-CN" altLang="en-US" sz="1400" dirty="0" smtClean="0">
                <a:latin typeface="Arial" charset="0"/>
                <a:ea typeface="黑体" pitchFamily="49" charset="-122"/>
              </a:rPr>
              <a:t>更新后的路由表如下：</a:t>
            </a:r>
          </a:p>
          <a:p>
            <a:pPr marL="609600" indent="-609600">
              <a:lnSpc>
                <a:spcPct val="90000"/>
              </a:lnSpc>
            </a:pPr>
            <a:r>
              <a:rPr lang="en-US" altLang="zh-CN" sz="1400" dirty="0" smtClean="0">
                <a:latin typeface="Arial" charset="0"/>
                <a:ea typeface="黑体" pitchFamily="49" charset="-122"/>
              </a:rPr>
              <a:t>N1   7  A    </a:t>
            </a:r>
            <a:r>
              <a:rPr lang="zh-CN" altLang="en-US" sz="1400" dirty="0" smtClean="0">
                <a:latin typeface="Arial" charset="0"/>
                <a:ea typeface="黑体" pitchFamily="49" charset="-122"/>
              </a:rPr>
              <a:t>无新信息，不改变</a:t>
            </a:r>
          </a:p>
          <a:p>
            <a:pPr marL="609600" indent="-609600">
              <a:lnSpc>
                <a:spcPct val="90000"/>
              </a:lnSpc>
            </a:pPr>
            <a:r>
              <a:rPr lang="en-US" altLang="zh-CN" sz="1400" dirty="0" smtClean="0">
                <a:latin typeface="Arial" charset="0"/>
                <a:ea typeface="黑体" pitchFamily="49" charset="-122"/>
              </a:rPr>
              <a:t>N2   5  C    </a:t>
            </a:r>
            <a:r>
              <a:rPr lang="zh-CN" altLang="en-US" sz="1400" dirty="0" smtClean="0">
                <a:latin typeface="Arial" charset="0"/>
                <a:ea typeface="黑体" pitchFamily="49" charset="-122"/>
              </a:rPr>
              <a:t>相同的下一跳，更新</a:t>
            </a:r>
          </a:p>
          <a:p>
            <a:pPr marL="609600" indent="-609600">
              <a:lnSpc>
                <a:spcPct val="90000"/>
              </a:lnSpc>
            </a:pPr>
            <a:r>
              <a:rPr lang="en-US" altLang="zh-CN" sz="1400" dirty="0" smtClean="0">
                <a:latin typeface="Arial" charset="0"/>
                <a:ea typeface="黑体" pitchFamily="49" charset="-122"/>
              </a:rPr>
              <a:t>N3   9  C    </a:t>
            </a:r>
            <a:r>
              <a:rPr lang="zh-CN" altLang="en-US" sz="1400" dirty="0" smtClean="0">
                <a:latin typeface="Arial" charset="0"/>
                <a:ea typeface="黑体" pitchFamily="49" charset="-122"/>
              </a:rPr>
              <a:t>新的项目，添加进来</a:t>
            </a:r>
          </a:p>
          <a:p>
            <a:pPr marL="609600" indent="-609600">
              <a:lnSpc>
                <a:spcPct val="90000"/>
              </a:lnSpc>
            </a:pPr>
            <a:r>
              <a:rPr lang="en-US" altLang="zh-CN" sz="1400" dirty="0" smtClean="0">
                <a:latin typeface="Arial" charset="0"/>
                <a:ea typeface="黑体" pitchFamily="49" charset="-122"/>
              </a:rPr>
              <a:t>N6   5  C    </a:t>
            </a:r>
            <a:r>
              <a:rPr lang="zh-CN" altLang="en-US" sz="1400" dirty="0" smtClean="0">
                <a:latin typeface="Arial" charset="0"/>
                <a:ea typeface="黑体" pitchFamily="49" charset="-122"/>
              </a:rPr>
              <a:t>不同的下一跳，距离更短，更新</a:t>
            </a:r>
          </a:p>
          <a:p>
            <a:pPr marL="609600" indent="-609600">
              <a:lnSpc>
                <a:spcPct val="90000"/>
              </a:lnSpc>
            </a:pPr>
            <a:r>
              <a:rPr lang="en-US" altLang="zh-CN" sz="1400" dirty="0" smtClean="0">
                <a:latin typeface="Arial" charset="0"/>
                <a:ea typeface="黑体" pitchFamily="49" charset="-122"/>
              </a:rPr>
              <a:t>N8   4  E    </a:t>
            </a:r>
            <a:r>
              <a:rPr lang="zh-CN" altLang="en-US" sz="1400" dirty="0" smtClean="0">
                <a:latin typeface="Arial" charset="0"/>
                <a:ea typeface="黑体" pitchFamily="49" charset="-122"/>
              </a:rPr>
              <a:t>不同的下一跳，距离一样，不改变</a:t>
            </a:r>
          </a:p>
          <a:p>
            <a:pPr marL="609600" indent="-609600">
              <a:lnSpc>
                <a:spcPct val="90000"/>
              </a:lnSpc>
            </a:pPr>
            <a:r>
              <a:rPr lang="en-US" altLang="zh-CN" sz="1400" dirty="0" smtClean="0">
                <a:latin typeface="Arial" charset="0"/>
                <a:ea typeface="黑体" pitchFamily="49" charset="-122"/>
              </a:rPr>
              <a:t>N9   4  F    </a:t>
            </a:r>
            <a:r>
              <a:rPr lang="zh-CN" altLang="en-US" sz="1400" dirty="0" smtClean="0">
                <a:latin typeface="Arial" charset="0"/>
                <a:ea typeface="黑体" pitchFamily="49" charset="-122"/>
              </a:rPr>
              <a:t>不同的下一跳，距离更大，不改变</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4-42</a:t>
            </a:r>
          </a:p>
        </p:txBody>
      </p:sp>
      <p:sp>
        <p:nvSpPr>
          <p:cNvPr id="318467" name="Rectangle 3"/>
          <p:cNvSpPr>
            <a:spLocks noGrp="1" noChangeArrowheads="1"/>
          </p:cNvSpPr>
          <p:nvPr>
            <p:ph type="body" idx="4294967295"/>
          </p:nvPr>
        </p:nvSpPr>
        <p:spPr>
          <a:xfrm>
            <a:off x="495300" y="1196975"/>
            <a:ext cx="9066213" cy="5472113"/>
          </a:xfrm>
        </p:spPr>
        <p:txBody>
          <a:bodyPr/>
          <a:lstStyle/>
          <a:p>
            <a:pPr>
              <a:lnSpc>
                <a:spcPct val="90000"/>
              </a:lnSpc>
              <a:buFont typeface="Wingdings" pitchFamily="2" charset="2"/>
              <a:buNone/>
            </a:pPr>
            <a:r>
              <a:rPr lang="en-US" altLang="zh-CN" sz="1800" smtClean="0">
                <a:latin typeface="Arial" charset="0"/>
                <a:ea typeface="黑体" pitchFamily="49" charset="-122"/>
              </a:rPr>
              <a:t>42.   </a:t>
            </a:r>
            <a:r>
              <a:rPr lang="zh-CN" altLang="en-US" sz="1800" smtClean="0">
                <a:latin typeface="Arial" charset="0"/>
                <a:ea typeface="黑体" pitchFamily="49" charset="-122"/>
              </a:rPr>
              <a:t>假定网络中的路由器</a:t>
            </a:r>
            <a:r>
              <a:rPr lang="en-US" altLang="zh-CN" sz="1800" smtClean="0">
                <a:latin typeface="Arial" charset="0"/>
                <a:ea typeface="黑体" pitchFamily="49" charset="-122"/>
              </a:rPr>
              <a:t>A</a:t>
            </a:r>
            <a:r>
              <a:rPr lang="zh-CN" altLang="en-US" sz="1800" smtClean="0">
                <a:latin typeface="Arial" charset="0"/>
                <a:ea typeface="黑体" pitchFamily="49" charset="-122"/>
              </a:rPr>
              <a:t>的路由表有如下的项目（格式同上题）：</a:t>
            </a:r>
          </a:p>
          <a:p>
            <a:pPr>
              <a:lnSpc>
                <a:spcPct val="90000"/>
              </a:lnSpc>
            </a:pPr>
            <a:r>
              <a:rPr lang="zh-CN" altLang="en-US" sz="1800" smtClean="0">
                <a:latin typeface="Arial" charset="0"/>
                <a:ea typeface="黑体" pitchFamily="49" charset="-122"/>
              </a:rPr>
              <a:t>            </a:t>
            </a:r>
            <a:r>
              <a:rPr lang="en-US" altLang="zh-CN" sz="1800" smtClean="0">
                <a:latin typeface="Arial" charset="0"/>
                <a:ea typeface="黑体" pitchFamily="49" charset="-122"/>
              </a:rPr>
              <a:t>N1          4          B</a:t>
            </a:r>
          </a:p>
          <a:p>
            <a:pPr>
              <a:lnSpc>
                <a:spcPct val="90000"/>
              </a:lnSpc>
            </a:pPr>
            <a:r>
              <a:rPr lang="en-US" altLang="zh-CN" sz="1800" smtClean="0">
                <a:latin typeface="Arial" charset="0"/>
                <a:ea typeface="黑体" pitchFamily="49" charset="-122"/>
              </a:rPr>
              <a:t>            N2          2          C</a:t>
            </a:r>
          </a:p>
          <a:p>
            <a:pPr>
              <a:lnSpc>
                <a:spcPct val="90000"/>
              </a:lnSpc>
            </a:pPr>
            <a:r>
              <a:rPr lang="en-US" altLang="zh-CN" sz="1800" smtClean="0">
                <a:latin typeface="Arial" charset="0"/>
                <a:ea typeface="黑体" pitchFamily="49" charset="-122"/>
              </a:rPr>
              <a:t>            N3          1          F</a:t>
            </a:r>
          </a:p>
          <a:p>
            <a:pPr>
              <a:lnSpc>
                <a:spcPct val="90000"/>
              </a:lnSpc>
            </a:pPr>
            <a:r>
              <a:rPr lang="en-US" altLang="zh-CN" sz="1800" smtClean="0">
                <a:latin typeface="Arial" charset="0"/>
                <a:ea typeface="黑体" pitchFamily="49" charset="-122"/>
              </a:rPr>
              <a:t>            N4          5          G</a:t>
            </a:r>
          </a:p>
          <a:p>
            <a:pPr>
              <a:lnSpc>
                <a:spcPct val="90000"/>
              </a:lnSpc>
            </a:pPr>
            <a:r>
              <a:rPr lang="en-US" altLang="zh-CN" sz="1800" smtClean="0">
                <a:latin typeface="Arial" charset="0"/>
                <a:ea typeface="黑体" pitchFamily="49" charset="-122"/>
              </a:rPr>
              <a:t>   </a:t>
            </a:r>
            <a:r>
              <a:rPr lang="zh-CN" altLang="en-US" sz="1800" smtClean="0">
                <a:latin typeface="Arial" charset="0"/>
                <a:ea typeface="黑体" pitchFamily="49" charset="-122"/>
              </a:rPr>
              <a:t>现将</a:t>
            </a:r>
            <a:r>
              <a:rPr lang="en-US" altLang="zh-CN" sz="1800" smtClean="0">
                <a:latin typeface="Arial" charset="0"/>
                <a:ea typeface="黑体" pitchFamily="49" charset="-122"/>
              </a:rPr>
              <a:t>A</a:t>
            </a:r>
            <a:r>
              <a:rPr lang="zh-CN" altLang="en-US" sz="1800" smtClean="0">
                <a:latin typeface="Arial" charset="0"/>
                <a:ea typeface="黑体" pitchFamily="49" charset="-122"/>
              </a:rPr>
              <a:t>收到从</a:t>
            </a:r>
            <a:r>
              <a:rPr lang="en-US" altLang="zh-CN" sz="1800" smtClean="0">
                <a:latin typeface="Arial" charset="0"/>
                <a:ea typeface="黑体" pitchFamily="49" charset="-122"/>
              </a:rPr>
              <a:t>C</a:t>
            </a:r>
            <a:r>
              <a:rPr lang="zh-CN" altLang="en-US" sz="1800" smtClean="0">
                <a:latin typeface="Arial" charset="0"/>
                <a:ea typeface="黑体" pitchFamily="49" charset="-122"/>
              </a:rPr>
              <a:t>发来的路由信息（格式同上题）：</a:t>
            </a:r>
          </a:p>
          <a:p>
            <a:pPr>
              <a:lnSpc>
                <a:spcPct val="90000"/>
              </a:lnSpc>
            </a:pPr>
            <a:r>
              <a:rPr lang="zh-CN" altLang="en-US" sz="1800" smtClean="0">
                <a:latin typeface="Arial" charset="0"/>
                <a:ea typeface="黑体" pitchFamily="49" charset="-122"/>
              </a:rPr>
              <a:t>            </a:t>
            </a:r>
            <a:r>
              <a:rPr lang="en-US" altLang="zh-CN" sz="1800" smtClean="0">
                <a:latin typeface="Arial" charset="0"/>
                <a:ea typeface="黑体" pitchFamily="49" charset="-122"/>
              </a:rPr>
              <a:t>N1          2</a:t>
            </a:r>
          </a:p>
          <a:p>
            <a:pPr>
              <a:lnSpc>
                <a:spcPct val="90000"/>
              </a:lnSpc>
            </a:pPr>
            <a:r>
              <a:rPr lang="en-US" altLang="zh-CN" sz="1800" smtClean="0">
                <a:latin typeface="Arial" charset="0"/>
                <a:ea typeface="黑体" pitchFamily="49" charset="-122"/>
              </a:rPr>
              <a:t>            N2          1</a:t>
            </a:r>
          </a:p>
          <a:p>
            <a:pPr>
              <a:lnSpc>
                <a:spcPct val="90000"/>
              </a:lnSpc>
            </a:pPr>
            <a:r>
              <a:rPr lang="en-US" altLang="zh-CN" sz="1800" smtClean="0">
                <a:latin typeface="Arial" charset="0"/>
                <a:ea typeface="黑体" pitchFamily="49" charset="-122"/>
              </a:rPr>
              <a:t>            N3          3</a:t>
            </a:r>
          </a:p>
          <a:p>
            <a:pPr>
              <a:lnSpc>
                <a:spcPct val="90000"/>
              </a:lnSpc>
            </a:pPr>
            <a:r>
              <a:rPr lang="en-US" altLang="zh-CN" sz="1800" smtClean="0">
                <a:latin typeface="Arial" charset="0"/>
                <a:ea typeface="黑体" pitchFamily="49" charset="-122"/>
              </a:rPr>
              <a:t>            N4          7</a:t>
            </a:r>
          </a:p>
          <a:p>
            <a:pPr>
              <a:lnSpc>
                <a:spcPct val="90000"/>
              </a:lnSpc>
            </a:pPr>
            <a:r>
              <a:rPr lang="zh-CN" altLang="en-US" sz="1800" smtClean="0">
                <a:latin typeface="Arial" charset="0"/>
                <a:ea typeface="黑体" pitchFamily="49" charset="-122"/>
              </a:rPr>
              <a:t>试求出路由器</a:t>
            </a:r>
            <a:r>
              <a:rPr lang="en-US" altLang="zh-CN" sz="1800" smtClean="0">
                <a:latin typeface="Arial" charset="0"/>
                <a:ea typeface="黑体" pitchFamily="49" charset="-122"/>
              </a:rPr>
              <a:t>A</a:t>
            </a:r>
            <a:r>
              <a:rPr lang="zh-CN" altLang="en-US" sz="1800" smtClean="0">
                <a:latin typeface="Arial" charset="0"/>
                <a:ea typeface="黑体" pitchFamily="49" charset="-122"/>
              </a:rPr>
              <a:t>更新后的路由表（详细说明每一个步骤）。</a:t>
            </a:r>
          </a:p>
          <a:p>
            <a:pPr>
              <a:lnSpc>
                <a:spcPct val="90000"/>
              </a:lnSpc>
              <a:buFont typeface="Wingdings" pitchFamily="2" charset="2"/>
              <a:buNone/>
            </a:pPr>
            <a:r>
              <a:rPr lang="zh-CN" altLang="en-US" sz="1800" smtClean="0">
                <a:latin typeface="Arial" charset="0"/>
                <a:ea typeface="黑体" pitchFamily="49" charset="-122"/>
              </a:rPr>
              <a:t>答：  路由器</a:t>
            </a:r>
            <a:r>
              <a:rPr lang="en-US" altLang="zh-CN" sz="1800" smtClean="0">
                <a:latin typeface="Arial" charset="0"/>
                <a:ea typeface="黑体" pitchFamily="49" charset="-122"/>
              </a:rPr>
              <a:t>A</a:t>
            </a:r>
            <a:r>
              <a:rPr lang="zh-CN" altLang="en-US" sz="1800" smtClean="0">
                <a:latin typeface="Arial" charset="0"/>
                <a:ea typeface="黑体" pitchFamily="49" charset="-122"/>
              </a:rPr>
              <a:t>更新后的路由表如下：</a:t>
            </a:r>
          </a:p>
          <a:p>
            <a:pPr>
              <a:lnSpc>
                <a:spcPct val="90000"/>
              </a:lnSpc>
            </a:pPr>
            <a:r>
              <a:rPr lang="en-US" altLang="zh-CN" sz="1800" smtClean="0">
                <a:latin typeface="Arial" charset="0"/>
                <a:ea typeface="黑体" pitchFamily="49" charset="-122"/>
              </a:rPr>
              <a:t>N1   3  C    </a:t>
            </a:r>
            <a:r>
              <a:rPr lang="zh-CN" altLang="en-US" sz="1800" smtClean="0">
                <a:latin typeface="Arial" charset="0"/>
                <a:ea typeface="黑体" pitchFamily="49" charset="-122"/>
              </a:rPr>
              <a:t>不同的下一跳，距离更短，改变</a:t>
            </a:r>
          </a:p>
          <a:p>
            <a:pPr>
              <a:lnSpc>
                <a:spcPct val="90000"/>
              </a:lnSpc>
            </a:pPr>
            <a:r>
              <a:rPr lang="en-US" altLang="zh-CN" sz="1800" smtClean="0">
                <a:latin typeface="Arial" charset="0"/>
                <a:ea typeface="黑体" pitchFamily="49" charset="-122"/>
              </a:rPr>
              <a:t>N2   2  C    </a:t>
            </a:r>
            <a:r>
              <a:rPr lang="zh-CN" altLang="en-US" sz="1800" smtClean="0">
                <a:latin typeface="Arial" charset="0"/>
                <a:ea typeface="黑体" pitchFamily="49" charset="-122"/>
              </a:rPr>
              <a:t>不同的下一跳，距离一样，不变</a:t>
            </a:r>
          </a:p>
          <a:p>
            <a:pPr>
              <a:lnSpc>
                <a:spcPct val="90000"/>
              </a:lnSpc>
            </a:pPr>
            <a:r>
              <a:rPr lang="en-US" altLang="zh-CN" sz="1800" smtClean="0">
                <a:latin typeface="Arial" charset="0"/>
                <a:ea typeface="黑体" pitchFamily="49" charset="-122"/>
              </a:rPr>
              <a:t>N3   1  F    </a:t>
            </a:r>
            <a:r>
              <a:rPr lang="zh-CN" altLang="en-US" sz="1800" smtClean="0">
                <a:latin typeface="Arial" charset="0"/>
                <a:ea typeface="黑体" pitchFamily="49" charset="-122"/>
              </a:rPr>
              <a:t>不同的下一跳，距离更大，不改变</a:t>
            </a:r>
          </a:p>
          <a:p>
            <a:pPr>
              <a:lnSpc>
                <a:spcPct val="90000"/>
              </a:lnSpc>
            </a:pPr>
            <a:r>
              <a:rPr lang="en-US" altLang="zh-CN" sz="1800" smtClean="0">
                <a:latin typeface="Arial" charset="0"/>
                <a:ea typeface="黑体" pitchFamily="49" charset="-122"/>
              </a:rPr>
              <a:t>N4   5  G    </a:t>
            </a:r>
            <a:r>
              <a:rPr lang="zh-CN" altLang="en-US" sz="1800" smtClean="0">
                <a:latin typeface="Arial" charset="0"/>
                <a:ea typeface="黑体" pitchFamily="49" charset="-122"/>
              </a:rPr>
              <a:t>无新信息，不改变</a:t>
            </a:r>
          </a:p>
          <a:p>
            <a:pPr>
              <a:lnSpc>
                <a:spcPct val="90000"/>
              </a:lnSpc>
            </a:pPr>
            <a:endParaRPr lang="zh-CN" altLang="en-US" sz="1800" smtClean="0">
              <a:latin typeface="Arial" charset="0"/>
              <a:ea typeface="黑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5-18</a:t>
            </a:r>
          </a:p>
        </p:txBody>
      </p:sp>
      <p:sp>
        <p:nvSpPr>
          <p:cNvPr id="309252" name="Rectangle 4"/>
          <p:cNvSpPr>
            <a:spLocks noChangeArrowheads="1"/>
          </p:cNvSpPr>
          <p:nvPr/>
        </p:nvSpPr>
        <p:spPr bwMode="auto">
          <a:xfrm>
            <a:off x="631825" y="1125538"/>
            <a:ext cx="9001125" cy="2563812"/>
          </a:xfrm>
          <a:prstGeom prst="rect">
            <a:avLst/>
          </a:prstGeom>
          <a:noFill/>
          <a:ln w="9525">
            <a:noFill/>
            <a:miter lim="800000"/>
            <a:headEnd/>
            <a:tailEnd/>
          </a:ln>
          <a:effectLst/>
        </p:spPr>
        <p:txBody>
          <a:bodyPr>
            <a:spAutoFit/>
          </a:bodyPr>
          <a:lstStyle/>
          <a:p>
            <a:pPr lvl="1"/>
            <a:r>
              <a:rPr lang="en-US" altLang="zh-CN" b="1"/>
              <a:t>18.  </a:t>
            </a:r>
            <a:r>
              <a:rPr lang="zh-CN" altLang="en-US" b="1"/>
              <a:t>假定在运输层使用停止等待协议。发送发在发送报文段</a:t>
            </a:r>
            <a:r>
              <a:rPr lang="en-US" altLang="zh-CN" b="1"/>
              <a:t>M0</a:t>
            </a:r>
            <a:r>
              <a:rPr lang="zh-CN" altLang="en-US" b="1"/>
              <a:t>后再设定的时间内未收到确认，于是重传</a:t>
            </a:r>
            <a:r>
              <a:rPr lang="en-US" altLang="zh-CN" b="1"/>
              <a:t>M0</a:t>
            </a:r>
            <a:r>
              <a:rPr lang="zh-CN" altLang="en-US" b="1"/>
              <a:t>，但</a:t>
            </a:r>
            <a:r>
              <a:rPr lang="en-US" altLang="zh-CN" b="1"/>
              <a:t>M0</a:t>
            </a:r>
            <a:r>
              <a:rPr lang="zh-CN" altLang="en-US" b="1"/>
              <a:t>又迟迟不能到达接收方。不久，发送方收到了迟到的对</a:t>
            </a:r>
            <a:r>
              <a:rPr lang="en-US" altLang="zh-CN" b="1"/>
              <a:t>M0</a:t>
            </a:r>
            <a:r>
              <a:rPr lang="zh-CN" altLang="en-US" b="1"/>
              <a:t>的确认，于是发送下一个报文段</a:t>
            </a:r>
            <a:r>
              <a:rPr lang="en-US" altLang="zh-CN" b="1"/>
              <a:t>M1</a:t>
            </a:r>
            <a:r>
              <a:rPr lang="zh-CN" altLang="en-US" b="1"/>
              <a:t>，不久就收到了对</a:t>
            </a:r>
            <a:r>
              <a:rPr lang="en-US" altLang="zh-CN" b="1"/>
              <a:t>M1</a:t>
            </a:r>
            <a:r>
              <a:rPr lang="zh-CN" altLang="en-US" b="1"/>
              <a:t>的确认。接着发送方发送新的报文段</a:t>
            </a:r>
            <a:r>
              <a:rPr lang="en-US" altLang="zh-CN" b="1"/>
              <a:t>M0</a:t>
            </a:r>
            <a:r>
              <a:rPr lang="zh-CN" altLang="en-US" b="1"/>
              <a:t>，但这个新的</a:t>
            </a:r>
            <a:r>
              <a:rPr lang="en-US" altLang="zh-CN" b="1"/>
              <a:t>M0</a:t>
            </a:r>
            <a:r>
              <a:rPr lang="zh-CN" altLang="en-US" b="1"/>
              <a:t>在传送过程中丢失了。正巧，一开始就滞留在网络中的</a:t>
            </a:r>
            <a:r>
              <a:rPr lang="en-US" altLang="zh-CN" b="1"/>
              <a:t>M0</a:t>
            </a:r>
            <a:r>
              <a:rPr lang="zh-CN" altLang="en-US" b="1"/>
              <a:t>现在到达接收方。接收方无法分辨</a:t>
            </a:r>
            <a:r>
              <a:rPr lang="en-US" altLang="zh-CN" b="1"/>
              <a:t>M0</a:t>
            </a:r>
            <a:r>
              <a:rPr lang="zh-CN" altLang="en-US" b="1"/>
              <a:t>是旧的。于是收下</a:t>
            </a:r>
            <a:r>
              <a:rPr lang="en-US" altLang="zh-CN" b="1"/>
              <a:t>M0</a:t>
            </a:r>
            <a:r>
              <a:rPr lang="zh-CN" altLang="en-US" b="1"/>
              <a:t>，并发送确认。显然，接收方后来收到的</a:t>
            </a:r>
            <a:r>
              <a:rPr lang="en-US" altLang="zh-CN" b="1"/>
              <a:t>M0</a:t>
            </a:r>
            <a:r>
              <a:rPr lang="zh-CN" altLang="en-US" b="1"/>
              <a:t>是重复的，协议失败了。</a:t>
            </a:r>
          </a:p>
          <a:p>
            <a:endParaRPr lang="zh-CN" altLang="en-US" b="1"/>
          </a:p>
          <a:p>
            <a:r>
              <a:rPr lang="zh-CN" altLang="en-US" b="1"/>
              <a:t>试画出类似于图</a:t>
            </a:r>
            <a:r>
              <a:rPr lang="en-US" altLang="zh-CN" b="1"/>
              <a:t>5-9</a:t>
            </a:r>
            <a:r>
              <a:rPr lang="zh-CN" altLang="en-US" b="1"/>
              <a:t>所示的双方交换报文段的过程。</a:t>
            </a:r>
          </a:p>
          <a:p>
            <a:r>
              <a:rPr lang="zh-CN" altLang="en-US" b="1"/>
              <a:t>答： 旧的</a:t>
            </a:r>
            <a:r>
              <a:rPr lang="en-US" altLang="zh-CN" b="1"/>
              <a:t>M0</a:t>
            </a:r>
            <a:r>
              <a:rPr lang="zh-CN" altLang="en-US" b="1"/>
              <a:t>被当成新的</a:t>
            </a:r>
            <a:r>
              <a:rPr lang="en-US" altLang="zh-CN" b="1"/>
              <a:t>M0</a:t>
            </a:r>
            <a:r>
              <a:rPr lang="zh-CN" altLang="en-US" b="1"/>
              <a:t>。</a:t>
            </a:r>
          </a:p>
        </p:txBody>
      </p:sp>
      <p:pic>
        <p:nvPicPr>
          <p:cNvPr id="309254" name="Picture 6" descr="wps480D"/>
          <p:cNvPicPr>
            <a:picLocks noChangeAspect="1" noChangeArrowheads="1"/>
          </p:cNvPicPr>
          <p:nvPr/>
        </p:nvPicPr>
        <p:blipFill>
          <a:blip r:embed="rId2"/>
          <a:srcRect/>
          <a:stretch>
            <a:fillRect/>
          </a:stretch>
        </p:blipFill>
        <p:spPr bwMode="auto">
          <a:xfrm>
            <a:off x="3873500" y="3414713"/>
            <a:ext cx="5400675" cy="344328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1-10</a:t>
            </a:r>
            <a:r>
              <a:rPr lang="zh-CN" altLang="en-US" smtClean="0">
                <a:latin typeface="Arial" charset="0"/>
                <a:ea typeface="黑体" pitchFamily="49" charset="-122"/>
              </a:rPr>
              <a:t>，</a:t>
            </a:r>
            <a:r>
              <a:rPr lang="en-US" altLang="zh-CN" smtClean="0">
                <a:latin typeface="Arial" charset="0"/>
                <a:ea typeface="黑体" pitchFamily="49" charset="-122"/>
              </a:rPr>
              <a:t>1-11</a:t>
            </a:r>
            <a:endParaRPr lang="zh-CN" altLang="en-US" smtClean="0">
              <a:latin typeface="Arial" charset="0"/>
              <a:ea typeface="黑体" pitchFamily="49" charset="-122"/>
            </a:endParaRPr>
          </a:p>
        </p:txBody>
      </p:sp>
      <p:sp>
        <p:nvSpPr>
          <p:cNvPr id="295939" name="Rectangle 3"/>
          <p:cNvSpPr>
            <a:spLocks noGrp="1" noChangeArrowheads="1"/>
          </p:cNvSpPr>
          <p:nvPr>
            <p:ph type="body" idx="4294967295"/>
          </p:nvPr>
        </p:nvSpPr>
        <p:spPr/>
        <p:txBody>
          <a:bodyPr/>
          <a:lstStyle/>
          <a:p>
            <a:r>
              <a:rPr lang="en-US" altLang="zh-CN" sz="2400" smtClean="0">
                <a:latin typeface="Arial" charset="0"/>
                <a:ea typeface="黑体" pitchFamily="49" charset="-122"/>
              </a:rPr>
              <a:t>1-10    </a:t>
            </a:r>
            <a:r>
              <a:rPr lang="zh-CN" altLang="en-US" sz="2400" smtClean="0">
                <a:latin typeface="Arial" charset="0"/>
                <a:ea typeface="黑体" pitchFamily="49" charset="-122"/>
              </a:rPr>
              <a:t>要传送的报文共</a:t>
            </a:r>
            <a:r>
              <a:rPr lang="en-US" altLang="zh-CN" sz="2400" smtClean="0">
                <a:latin typeface="Arial" charset="0"/>
                <a:ea typeface="黑体" pitchFamily="49" charset="-122"/>
              </a:rPr>
              <a:t>x</a:t>
            </a:r>
            <a:r>
              <a:rPr lang="zh-CN" altLang="en-US" sz="2400" smtClean="0">
                <a:latin typeface="Arial" charset="0"/>
                <a:ea typeface="黑体" pitchFamily="49" charset="-122"/>
              </a:rPr>
              <a:t>（</a:t>
            </a:r>
            <a:r>
              <a:rPr lang="en-US" altLang="zh-CN" sz="2400" smtClean="0">
                <a:latin typeface="Arial" charset="0"/>
                <a:ea typeface="黑体" pitchFamily="49" charset="-122"/>
              </a:rPr>
              <a:t>bit</a:t>
            </a:r>
            <a:r>
              <a:rPr lang="zh-CN" altLang="en-US" sz="2400" smtClean="0">
                <a:latin typeface="Arial" charset="0"/>
                <a:ea typeface="黑体" pitchFamily="49" charset="-122"/>
              </a:rPr>
              <a:t>）。从源点到终点共经过</a:t>
            </a:r>
            <a:r>
              <a:rPr lang="en-US" altLang="zh-CN" sz="2400" smtClean="0">
                <a:latin typeface="Arial" charset="0"/>
                <a:ea typeface="黑体" pitchFamily="49" charset="-122"/>
              </a:rPr>
              <a:t>k</a:t>
            </a:r>
            <a:r>
              <a:rPr lang="zh-CN" altLang="en-US" sz="2400" smtClean="0">
                <a:latin typeface="Arial" charset="0"/>
                <a:ea typeface="黑体" pitchFamily="49" charset="-122"/>
              </a:rPr>
              <a:t>段链路，每段链路的传播时延为</a:t>
            </a:r>
            <a:r>
              <a:rPr lang="en-US" altLang="zh-CN" sz="2400" smtClean="0">
                <a:latin typeface="Arial" charset="0"/>
                <a:ea typeface="黑体" pitchFamily="49" charset="-122"/>
              </a:rPr>
              <a:t>d</a:t>
            </a:r>
            <a:r>
              <a:rPr lang="zh-CN" altLang="en-US" sz="2400" smtClean="0">
                <a:latin typeface="Arial" charset="0"/>
                <a:ea typeface="黑体" pitchFamily="49" charset="-122"/>
              </a:rPr>
              <a:t>（</a:t>
            </a:r>
            <a:r>
              <a:rPr lang="en-US" altLang="zh-CN" sz="2400" smtClean="0">
                <a:latin typeface="Arial" charset="0"/>
                <a:ea typeface="黑体" pitchFamily="49" charset="-122"/>
              </a:rPr>
              <a:t>s</a:t>
            </a:r>
            <a:r>
              <a:rPr lang="zh-CN" altLang="en-US" sz="2400" smtClean="0">
                <a:latin typeface="Arial" charset="0"/>
                <a:ea typeface="黑体" pitchFamily="49" charset="-122"/>
              </a:rPr>
              <a:t>），数据率为</a:t>
            </a:r>
            <a:r>
              <a:rPr lang="en-US" altLang="zh-CN" sz="2400" smtClean="0">
                <a:latin typeface="Arial" charset="0"/>
                <a:ea typeface="黑体" pitchFamily="49" charset="-122"/>
              </a:rPr>
              <a:t>b(b/s)</a:t>
            </a:r>
            <a:r>
              <a:rPr lang="zh-CN" altLang="en-US" sz="2400" smtClean="0">
                <a:latin typeface="Arial" charset="0"/>
                <a:ea typeface="黑体" pitchFamily="49" charset="-122"/>
              </a:rPr>
              <a:t>。在电路交换时电路的建立时间为</a:t>
            </a:r>
            <a:r>
              <a:rPr lang="en-US" altLang="zh-CN" sz="2400" smtClean="0">
                <a:latin typeface="Arial" charset="0"/>
                <a:ea typeface="黑体" pitchFamily="49" charset="-122"/>
              </a:rPr>
              <a:t>s(s)</a:t>
            </a:r>
            <a:r>
              <a:rPr lang="zh-CN" altLang="en-US" sz="2400" smtClean="0">
                <a:latin typeface="Arial" charset="0"/>
                <a:ea typeface="黑体" pitchFamily="49" charset="-122"/>
              </a:rPr>
              <a:t>。在分组交换时分组长度为</a:t>
            </a:r>
            <a:r>
              <a:rPr lang="en-US" altLang="zh-CN" sz="2400" smtClean="0">
                <a:latin typeface="Arial" charset="0"/>
                <a:ea typeface="黑体" pitchFamily="49" charset="-122"/>
              </a:rPr>
              <a:t>p(bit)</a:t>
            </a:r>
            <a:r>
              <a:rPr lang="zh-CN" altLang="en-US" sz="2400" smtClean="0">
                <a:latin typeface="Arial" charset="0"/>
                <a:ea typeface="黑体" pitchFamily="49" charset="-122"/>
              </a:rPr>
              <a:t>，且各结点的排队等待时间可忽略不计。问在怎样的条件下，分组交换的时延比电路交换的要小？</a:t>
            </a:r>
          </a:p>
          <a:p>
            <a:r>
              <a:rPr lang="en-US" altLang="zh-CN" sz="2400" smtClean="0">
                <a:latin typeface="Arial" charset="0"/>
                <a:ea typeface="黑体" pitchFamily="49" charset="-122"/>
              </a:rPr>
              <a:t>1-11  </a:t>
            </a:r>
            <a:r>
              <a:rPr lang="zh-CN" altLang="en-US" sz="2400" smtClean="0">
                <a:latin typeface="Arial" charset="0"/>
                <a:ea typeface="黑体" pitchFamily="49" charset="-122"/>
              </a:rPr>
              <a:t>在上题的分组交换网中，设报文长度和分组长度分别为</a:t>
            </a:r>
            <a:r>
              <a:rPr lang="en-US" altLang="zh-CN" sz="2400" smtClean="0">
                <a:latin typeface="Arial" charset="0"/>
                <a:ea typeface="黑体" pitchFamily="49" charset="-122"/>
              </a:rPr>
              <a:t>x</a:t>
            </a:r>
            <a:r>
              <a:rPr lang="zh-CN" altLang="en-US" sz="2400" smtClean="0">
                <a:latin typeface="Arial" charset="0"/>
                <a:ea typeface="黑体" pitchFamily="49" charset="-122"/>
              </a:rPr>
              <a:t>和</a:t>
            </a:r>
            <a:r>
              <a:rPr lang="en-US" altLang="zh-CN" sz="2400" smtClean="0">
                <a:latin typeface="Arial" charset="0"/>
                <a:ea typeface="黑体" pitchFamily="49" charset="-122"/>
              </a:rPr>
              <a:t>(p+h)(bit),</a:t>
            </a:r>
            <a:r>
              <a:rPr lang="zh-CN" altLang="en-US" sz="2400" smtClean="0">
                <a:latin typeface="Arial" charset="0"/>
                <a:ea typeface="黑体" pitchFamily="49" charset="-122"/>
              </a:rPr>
              <a:t>其中</a:t>
            </a:r>
            <a:r>
              <a:rPr lang="en-US" altLang="zh-CN" sz="2400" smtClean="0">
                <a:latin typeface="Arial" charset="0"/>
                <a:ea typeface="黑体" pitchFamily="49" charset="-122"/>
              </a:rPr>
              <a:t>p</a:t>
            </a:r>
            <a:r>
              <a:rPr lang="zh-CN" altLang="en-US" sz="2400" smtClean="0">
                <a:latin typeface="Arial" charset="0"/>
                <a:ea typeface="黑体" pitchFamily="49" charset="-122"/>
              </a:rPr>
              <a:t>为分组的数据部分的长度，而</a:t>
            </a:r>
            <a:r>
              <a:rPr lang="en-US" altLang="zh-CN" sz="2400" smtClean="0">
                <a:latin typeface="Arial" charset="0"/>
                <a:ea typeface="黑体" pitchFamily="49" charset="-122"/>
              </a:rPr>
              <a:t>h</a:t>
            </a:r>
            <a:r>
              <a:rPr lang="zh-CN" altLang="en-US" sz="2400" smtClean="0">
                <a:latin typeface="Arial" charset="0"/>
                <a:ea typeface="黑体" pitchFamily="49" charset="-122"/>
              </a:rPr>
              <a:t>为每个分组所带的控制信息固定长度，与</a:t>
            </a:r>
            <a:r>
              <a:rPr lang="en-US" altLang="zh-CN" sz="2400" smtClean="0">
                <a:latin typeface="Arial" charset="0"/>
                <a:ea typeface="黑体" pitchFamily="49" charset="-122"/>
              </a:rPr>
              <a:t>p</a:t>
            </a:r>
            <a:r>
              <a:rPr lang="zh-CN" altLang="en-US" sz="2400" smtClean="0">
                <a:latin typeface="Arial" charset="0"/>
                <a:ea typeface="黑体" pitchFamily="49" charset="-122"/>
              </a:rPr>
              <a:t>的大小无关。通信的两端共经过</a:t>
            </a:r>
            <a:r>
              <a:rPr lang="en-US" altLang="zh-CN" sz="2400" smtClean="0">
                <a:latin typeface="Arial" charset="0"/>
                <a:ea typeface="黑体" pitchFamily="49" charset="-122"/>
              </a:rPr>
              <a:t>k</a:t>
            </a:r>
            <a:r>
              <a:rPr lang="zh-CN" altLang="en-US" sz="2400" smtClean="0">
                <a:latin typeface="Arial" charset="0"/>
                <a:ea typeface="黑体" pitchFamily="49" charset="-122"/>
              </a:rPr>
              <a:t>段链路。链路的数据率为</a:t>
            </a:r>
            <a:r>
              <a:rPr lang="en-US" altLang="zh-CN" sz="2400" smtClean="0">
                <a:latin typeface="Arial" charset="0"/>
                <a:ea typeface="黑体" pitchFamily="49" charset="-122"/>
              </a:rPr>
              <a:t>b(b/s)</a:t>
            </a:r>
            <a:r>
              <a:rPr lang="zh-CN" altLang="en-US" sz="2400" smtClean="0">
                <a:latin typeface="Arial" charset="0"/>
                <a:ea typeface="黑体" pitchFamily="49" charset="-122"/>
              </a:rPr>
              <a:t>，但传播时延和结点的排队时间均可忽略不计。若打算使总的时延为最小，问分组的数据部分长度</a:t>
            </a:r>
            <a:r>
              <a:rPr lang="en-US" altLang="zh-CN" sz="2400" smtClean="0">
                <a:latin typeface="Arial" charset="0"/>
                <a:ea typeface="黑体" pitchFamily="49" charset="-122"/>
              </a:rPr>
              <a:t>p</a:t>
            </a:r>
            <a:r>
              <a:rPr lang="zh-CN" altLang="en-US" sz="2400" smtClean="0">
                <a:latin typeface="Arial" charset="0"/>
                <a:ea typeface="黑体" pitchFamily="49" charset="-122"/>
              </a:rPr>
              <a:t>应取为多大？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5-21,5-22</a:t>
            </a:r>
          </a:p>
        </p:txBody>
      </p:sp>
      <p:sp>
        <p:nvSpPr>
          <p:cNvPr id="310276" name="Rectangle 4"/>
          <p:cNvSpPr>
            <a:spLocks noChangeArrowheads="1"/>
          </p:cNvSpPr>
          <p:nvPr/>
        </p:nvSpPr>
        <p:spPr bwMode="auto">
          <a:xfrm>
            <a:off x="631825" y="1196975"/>
            <a:ext cx="8928100" cy="5078313"/>
          </a:xfrm>
          <a:prstGeom prst="rect">
            <a:avLst/>
          </a:prstGeom>
          <a:noFill/>
          <a:ln w="9525">
            <a:noFill/>
            <a:miter lim="800000"/>
            <a:headEnd/>
            <a:tailEnd/>
          </a:ln>
          <a:effectLst/>
        </p:spPr>
        <p:txBody>
          <a:bodyPr>
            <a:spAutoFit/>
          </a:bodyPr>
          <a:lstStyle/>
          <a:p>
            <a:pPr lvl="1"/>
            <a:r>
              <a:rPr lang="en-US" altLang="zh-CN" b="1" dirty="0"/>
              <a:t>21.   </a:t>
            </a:r>
            <a:r>
              <a:rPr lang="zh-CN" altLang="en-US" b="1" dirty="0"/>
              <a:t>假定使用连续</a:t>
            </a:r>
            <a:r>
              <a:rPr lang="en-US" altLang="zh-CN" b="1" dirty="0"/>
              <a:t>ARQ</a:t>
            </a:r>
            <a:r>
              <a:rPr lang="zh-CN" altLang="en-US" b="1" dirty="0"/>
              <a:t>协议中，发送窗口大小为</a:t>
            </a:r>
            <a:r>
              <a:rPr lang="en-US" altLang="zh-CN" b="1" dirty="0"/>
              <a:t>3</a:t>
            </a:r>
            <a:r>
              <a:rPr lang="zh-CN" altLang="en-US" b="1" dirty="0"/>
              <a:t>，而序列范围</a:t>
            </a:r>
            <a:r>
              <a:rPr lang="en-US" altLang="zh-CN" b="1" dirty="0"/>
              <a:t>[0,15],</a:t>
            </a:r>
            <a:r>
              <a:rPr lang="zh-CN" altLang="en-US" b="1" dirty="0"/>
              <a:t>而传输媒体保证在接收方能够按序收到分组。在某时刻，接收方，下一个期望收到序号是</a:t>
            </a:r>
            <a:r>
              <a:rPr lang="en-US" altLang="zh-CN" b="1" dirty="0"/>
              <a:t>5.</a:t>
            </a:r>
          </a:p>
          <a:p>
            <a:r>
              <a:rPr lang="zh-CN" altLang="en-US" b="1" dirty="0"/>
              <a:t>试问：在发送方的发送窗口中可能有出现的序号组合有哪几种？接收方已经发送出去的、但在网络中（即还未到达发送方）的确认分组可能有哪些？说明这些确认分组是用来确认哪些序号的分组。</a:t>
            </a:r>
          </a:p>
          <a:p>
            <a:r>
              <a:rPr lang="zh-CN" altLang="en-US" b="1" dirty="0"/>
              <a:t>答：接收方期望接收序号</a:t>
            </a:r>
            <a:r>
              <a:rPr lang="en-US" altLang="zh-CN" b="1" dirty="0"/>
              <a:t>5</a:t>
            </a:r>
            <a:r>
              <a:rPr lang="zh-CN" altLang="en-US" b="1" dirty="0"/>
              <a:t>，则发送窗口可能组合是</a:t>
            </a:r>
            <a:r>
              <a:rPr lang="en-US" altLang="zh-CN" b="1" dirty="0"/>
              <a:t>234</a:t>
            </a:r>
            <a:r>
              <a:rPr lang="zh-CN" altLang="en-US" b="1" dirty="0"/>
              <a:t>，</a:t>
            </a:r>
            <a:r>
              <a:rPr lang="en-US" altLang="zh-CN" b="1" dirty="0"/>
              <a:t>345</a:t>
            </a:r>
            <a:r>
              <a:rPr lang="zh-CN" altLang="en-US" b="1" dirty="0"/>
              <a:t>，</a:t>
            </a:r>
            <a:r>
              <a:rPr lang="en-US" altLang="zh-CN" b="1" dirty="0"/>
              <a:t>456</a:t>
            </a:r>
            <a:r>
              <a:rPr lang="zh-CN" altLang="en-US" b="1" dirty="0"/>
              <a:t>，</a:t>
            </a:r>
            <a:r>
              <a:rPr lang="en-US" altLang="zh-CN" b="1" dirty="0"/>
              <a:t>567</a:t>
            </a:r>
            <a:r>
              <a:rPr lang="zh-CN" altLang="en-US" b="1" dirty="0"/>
              <a:t>；已发出的未到达的确认可能有</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，分别用来确认收到</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分组。</a:t>
            </a:r>
          </a:p>
          <a:p>
            <a:endParaRPr lang="zh-CN" altLang="en-US" b="1" dirty="0"/>
          </a:p>
          <a:p>
            <a:r>
              <a:rPr lang="en-US" altLang="zh-CN" b="1" dirty="0"/>
              <a:t>22.  </a:t>
            </a:r>
            <a:r>
              <a:rPr lang="zh-CN" altLang="en-US" b="1" dirty="0"/>
              <a:t>主机</a:t>
            </a:r>
            <a:r>
              <a:rPr lang="en-US" altLang="zh-CN" b="1" dirty="0"/>
              <a:t>A</a:t>
            </a:r>
            <a:r>
              <a:rPr lang="zh-CN" altLang="en-US" b="1" dirty="0"/>
              <a:t>向主机</a:t>
            </a:r>
            <a:r>
              <a:rPr lang="en-US" altLang="zh-CN" b="1" dirty="0"/>
              <a:t>B</a:t>
            </a:r>
            <a:r>
              <a:rPr lang="zh-CN" altLang="en-US" b="1" dirty="0"/>
              <a:t>发送一个很长的文件，其长度为</a:t>
            </a:r>
            <a:r>
              <a:rPr lang="en-US" altLang="zh-CN" b="1" dirty="0"/>
              <a:t>L</a:t>
            </a:r>
            <a:r>
              <a:rPr lang="zh-CN" altLang="en-US" b="1" dirty="0"/>
              <a:t>字节。假定</a:t>
            </a:r>
            <a:r>
              <a:rPr lang="en-US" altLang="zh-CN" b="1" dirty="0"/>
              <a:t>TCP</a:t>
            </a:r>
            <a:r>
              <a:rPr lang="zh-CN" altLang="en-US" b="1" dirty="0"/>
              <a:t>使用的</a:t>
            </a:r>
            <a:r>
              <a:rPr lang="en-US" altLang="zh-CN" b="1" dirty="0"/>
              <a:t>MSS</a:t>
            </a:r>
            <a:r>
              <a:rPr lang="zh-CN" altLang="en-US" b="1" dirty="0"/>
              <a:t>有</a:t>
            </a:r>
            <a:r>
              <a:rPr lang="en-US" altLang="zh-CN" b="1" dirty="0"/>
              <a:t>1460</a:t>
            </a:r>
            <a:r>
              <a:rPr lang="zh-CN" altLang="en-US" b="1" dirty="0"/>
              <a:t>字节。在</a:t>
            </a:r>
            <a:r>
              <a:rPr lang="en-US" altLang="zh-CN" b="1" dirty="0"/>
              <a:t>TCP</a:t>
            </a:r>
            <a:r>
              <a:rPr lang="zh-CN" altLang="en-US" b="1" dirty="0"/>
              <a:t>的序号不重复使用的条件下，</a:t>
            </a:r>
            <a:r>
              <a:rPr lang="en-US" altLang="zh-CN" b="1" dirty="0"/>
              <a:t>L</a:t>
            </a:r>
            <a:r>
              <a:rPr lang="zh-CN" altLang="en-US" b="1" dirty="0"/>
              <a:t>的最大值是多少？</a:t>
            </a:r>
          </a:p>
          <a:p>
            <a:r>
              <a:rPr lang="zh-CN" altLang="en-US" b="1" dirty="0"/>
              <a:t>假定使用上面计算出文件长度，而运输层、网络层和数据链路层所使用的首部开销共</a:t>
            </a:r>
            <a:r>
              <a:rPr lang="en-US" altLang="zh-CN" b="1" dirty="0"/>
              <a:t>66</a:t>
            </a:r>
            <a:r>
              <a:rPr lang="zh-CN" altLang="en-US" b="1" dirty="0"/>
              <a:t>字节，链路的数据率为</a:t>
            </a:r>
            <a:r>
              <a:rPr lang="en-US" altLang="zh-CN" b="1" dirty="0"/>
              <a:t>10Mb/s</a:t>
            </a:r>
            <a:r>
              <a:rPr lang="zh-CN" altLang="en-US" b="1" dirty="0"/>
              <a:t>，试求这个文件所需的最短发送时间。</a:t>
            </a:r>
          </a:p>
          <a:p>
            <a:r>
              <a:rPr lang="zh-CN" altLang="en-US" b="1" dirty="0"/>
              <a:t>答： （</a:t>
            </a:r>
            <a:r>
              <a:rPr lang="en-US" altLang="zh-CN" b="1" dirty="0"/>
              <a:t>1</a:t>
            </a:r>
            <a:r>
              <a:rPr lang="zh-CN" altLang="en-US" b="1" dirty="0"/>
              <a:t>）</a:t>
            </a:r>
            <a:r>
              <a:rPr lang="en-US" altLang="zh-CN" b="1" dirty="0" err="1"/>
              <a:t>L_max</a:t>
            </a:r>
            <a:r>
              <a:rPr lang="zh-CN" altLang="en-US" b="1" dirty="0"/>
              <a:t>的最大值是</a:t>
            </a:r>
            <a:r>
              <a:rPr lang="en-US" altLang="zh-CN" b="1" dirty="0"/>
              <a:t>2^32=4GB,G=2^30.</a:t>
            </a:r>
          </a:p>
          <a:p>
            <a:r>
              <a:rPr lang="en-US" altLang="zh-CN" b="1" dirty="0"/>
              <a:t>(2) </a:t>
            </a:r>
            <a:r>
              <a:rPr lang="zh-CN" altLang="en-US" b="1" dirty="0"/>
              <a:t>满载分片数</a:t>
            </a:r>
            <a:r>
              <a:rPr lang="en-US" altLang="zh-CN" b="1" dirty="0"/>
              <a:t>Q={</a:t>
            </a:r>
            <a:r>
              <a:rPr lang="en-US" altLang="zh-CN" b="1" dirty="0" err="1"/>
              <a:t>L_max</a:t>
            </a:r>
            <a:r>
              <a:rPr lang="en-US" altLang="zh-CN" b="1" dirty="0"/>
              <a:t>/MSS}</a:t>
            </a:r>
            <a:r>
              <a:rPr lang="zh-CN" altLang="en-US" b="1" dirty="0"/>
              <a:t>取整</a:t>
            </a:r>
            <a:r>
              <a:rPr lang="en-US" altLang="zh-CN" b="1" dirty="0"/>
              <a:t>=</a:t>
            </a:r>
            <a:r>
              <a:rPr lang="en-US" altLang="zh-CN" b="1" dirty="0" smtClean="0"/>
              <a:t>2941758</a:t>
            </a:r>
            <a:r>
              <a:rPr lang="zh-CN" altLang="en-US" b="1" dirty="0" smtClean="0"/>
              <a:t>发送</a:t>
            </a:r>
            <a:r>
              <a:rPr lang="zh-CN" altLang="en-US" b="1" dirty="0"/>
              <a:t>的总报文</a:t>
            </a:r>
            <a:r>
              <a:rPr lang="zh-CN" altLang="en-US" b="1" dirty="0" smtClean="0"/>
              <a:t>数</a:t>
            </a:r>
            <a:endParaRPr lang="en-US" altLang="zh-CN" b="1" dirty="0" smtClean="0"/>
          </a:p>
          <a:p>
            <a:r>
              <a:rPr lang="zh-CN" altLang="en-US" b="1" dirty="0"/>
              <a:t>总字节数是</a:t>
            </a:r>
            <a:endParaRPr lang="en-US" altLang="zh-CN" b="1" dirty="0"/>
          </a:p>
          <a:p>
            <a:r>
              <a:rPr lang="en-US" altLang="zh-CN" b="1" dirty="0" smtClean="0"/>
              <a:t>N=Q</a:t>
            </a:r>
            <a:r>
              <a:rPr lang="en-US" altLang="zh-CN" b="1" dirty="0"/>
              <a:t>*(MSS+66)+{</a:t>
            </a:r>
            <a:r>
              <a:rPr lang="zh-CN" altLang="en-US" b="1" dirty="0"/>
              <a:t>（</a:t>
            </a:r>
            <a:r>
              <a:rPr lang="en-US" altLang="zh-CN" b="1" dirty="0" err="1" smtClean="0"/>
              <a:t>L_max</a:t>
            </a:r>
            <a:r>
              <a:rPr lang="en-US" altLang="zh-CN" b="1" dirty="0" smtClean="0"/>
              <a:t>-Q*MSS</a:t>
            </a:r>
            <a:r>
              <a:rPr lang="en-US" altLang="zh-CN" b="1" dirty="0"/>
              <a:t>)</a:t>
            </a:r>
            <a:r>
              <a:rPr lang="en-US" altLang="zh-CN" b="1" dirty="0" smtClean="0"/>
              <a:t>+66</a:t>
            </a:r>
            <a:r>
              <a:rPr lang="en-US" altLang="zh-CN" b="1" dirty="0"/>
              <a:t>}=4489122708+682=4489123390</a:t>
            </a:r>
          </a:p>
          <a:p>
            <a:r>
              <a:rPr lang="en-US" altLang="zh-CN" b="1" dirty="0" smtClean="0"/>
              <a:t>N=4489123390</a:t>
            </a:r>
            <a:r>
              <a:rPr lang="zh-CN" altLang="en-US" b="1" dirty="0"/>
              <a:t>字节</a:t>
            </a:r>
            <a:r>
              <a:rPr lang="zh-CN" altLang="en-US" b="1" dirty="0" smtClean="0"/>
              <a:t>，</a:t>
            </a:r>
            <a:endParaRPr lang="en-US" altLang="zh-CN" b="1" dirty="0" smtClean="0"/>
          </a:p>
          <a:p>
            <a:r>
              <a:rPr lang="zh-CN" altLang="en-US" b="1" dirty="0" smtClean="0"/>
              <a:t>发送</a:t>
            </a:r>
            <a:r>
              <a:rPr lang="en-US" altLang="zh-CN" b="1" dirty="0"/>
              <a:t>4489123390</a:t>
            </a:r>
            <a:r>
              <a:rPr lang="zh-CN" altLang="en-US" b="1" dirty="0"/>
              <a:t>字节需时间为：</a:t>
            </a:r>
            <a:r>
              <a:rPr lang="en-US" altLang="zh-CN" b="1" dirty="0"/>
              <a:t>N*8/</a:t>
            </a:r>
            <a:r>
              <a:rPr lang="zh-CN" altLang="en-US" b="1" dirty="0"/>
              <a:t>（</a:t>
            </a:r>
            <a:r>
              <a:rPr lang="en-US" altLang="zh-CN" b="1" dirty="0"/>
              <a:t>10*10^6</a:t>
            </a:r>
            <a:r>
              <a:rPr lang="zh-CN" altLang="en-US" b="1" dirty="0"/>
              <a:t>）</a:t>
            </a:r>
            <a:r>
              <a:rPr lang="en-US" altLang="zh-CN" b="1" dirty="0"/>
              <a:t>=3591.3</a:t>
            </a:r>
            <a:r>
              <a:rPr lang="zh-CN" altLang="en-US" b="1" dirty="0"/>
              <a:t>秒，即</a:t>
            </a:r>
            <a:r>
              <a:rPr lang="en-US" altLang="zh-CN" b="1" dirty="0"/>
              <a:t>59.85</a:t>
            </a:r>
            <a:r>
              <a:rPr lang="zh-CN" altLang="en-US" b="1" dirty="0"/>
              <a:t>分，约</a:t>
            </a:r>
            <a:r>
              <a:rPr lang="en-US" altLang="zh-CN" b="1" dirty="0"/>
              <a:t>1</a:t>
            </a:r>
            <a:r>
              <a:rPr lang="zh-CN" altLang="en-US" b="1" dirty="0"/>
              <a:t>小时。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5-23</a:t>
            </a:r>
          </a:p>
        </p:txBody>
      </p:sp>
      <p:sp>
        <p:nvSpPr>
          <p:cNvPr id="311299" name="Rectangle 3"/>
          <p:cNvSpPr>
            <a:spLocks noGrp="1" noChangeArrowheads="1"/>
          </p:cNvSpPr>
          <p:nvPr>
            <p:ph type="body" idx="4294967295"/>
          </p:nvPr>
        </p:nvSpPr>
        <p:spPr/>
        <p:txBody>
          <a:bodyPr/>
          <a:lstStyle/>
          <a:p>
            <a:pPr lvl="1">
              <a:lnSpc>
                <a:spcPct val="90000"/>
              </a:lnSpc>
              <a:buFont typeface="Wingdings" pitchFamily="2" charset="2"/>
              <a:buNone/>
            </a:pPr>
            <a:endParaRPr lang="zh-CN" altLang="en-US" sz="1800" smtClean="0">
              <a:latin typeface="Arial" charset="0"/>
              <a:ea typeface="黑体" pitchFamily="49" charset="-122"/>
            </a:endParaRPr>
          </a:p>
          <a:p>
            <a:pPr>
              <a:lnSpc>
                <a:spcPct val="90000"/>
              </a:lnSpc>
            </a:pPr>
            <a:r>
              <a:rPr lang="zh-CN" altLang="en-US" sz="2000" smtClean="0">
                <a:latin typeface="Arial" charset="0"/>
                <a:ea typeface="黑体" pitchFamily="49" charset="-122"/>
              </a:rPr>
              <a:t>主机</a:t>
            </a:r>
            <a:r>
              <a:rPr lang="en-US" altLang="zh-CN" sz="2000" smtClean="0">
                <a:latin typeface="Arial" charset="0"/>
                <a:ea typeface="黑体" pitchFamily="49" charset="-122"/>
              </a:rPr>
              <a:t>A</a:t>
            </a:r>
            <a:r>
              <a:rPr lang="zh-CN" altLang="en-US" sz="2000" smtClean="0">
                <a:latin typeface="Arial" charset="0"/>
                <a:ea typeface="黑体" pitchFamily="49" charset="-122"/>
              </a:rPr>
              <a:t>向主机</a:t>
            </a:r>
            <a:r>
              <a:rPr lang="en-US" altLang="zh-CN" sz="2000" smtClean="0">
                <a:latin typeface="Arial" charset="0"/>
                <a:ea typeface="黑体" pitchFamily="49" charset="-122"/>
              </a:rPr>
              <a:t>B</a:t>
            </a:r>
            <a:r>
              <a:rPr lang="zh-CN" altLang="en-US" sz="2000" smtClean="0">
                <a:latin typeface="Arial" charset="0"/>
                <a:ea typeface="黑体" pitchFamily="49" charset="-122"/>
              </a:rPr>
              <a:t>连续发送了两个</a:t>
            </a:r>
            <a:r>
              <a:rPr lang="en-US" altLang="zh-CN" sz="2000" smtClean="0">
                <a:latin typeface="Arial" charset="0"/>
                <a:ea typeface="黑体" pitchFamily="49" charset="-122"/>
              </a:rPr>
              <a:t>TCP</a:t>
            </a:r>
            <a:r>
              <a:rPr lang="zh-CN" altLang="en-US" sz="2000" smtClean="0">
                <a:latin typeface="Arial" charset="0"/>
                <a:ea typeface="黑体" pitchFamily="49" charset="-122"/>
              </a:rPr>
              <a:t>报文段，其序号分别为</a:t>
            </a:r>
            <a:r>
              <a:rPr lang="en-US" altLang="zh-CN" sz="2000" smtClean="0">
                <a:latin typeface="Arial" charset="0"/>
                <a:ea typeface="黑体" pitchFamily="49" charset="-122"/>
              </a:rPr>
              <a:t>70</a:t>
            </a:r>
            <a:r>
              <a:rPr lang="zh-CN" altLang="en-US" sz="2000" smtClean="0">
                <a:latin typeface="Arial" charset="0"/>
                <a:ea typeface="黑体" pitchFamily="49" charset="-122"/>
              </a:rPr>
              <a:t>和</a:t>
            </a:r>
            <a:r>
              <a:rPr lang="en-US" altLang="zh-CN" sz="2000" smtClean="0">
                <a:latin typeface="Arial" charset="0"/>
                <a:ea typeface="黑体" pitchFamily="49" charset="-122"/>
              </a:rPr>
              <a:t>100</a:t>
            </a:r>
            <a:r>
              <a:rPr lang="zh-CN" altLang="en-US" sz="2000" smtClean="0">
                <a:latin typeface="Arial" charset="0"/>
                <a:ea typeface="黑体" pitchFamily="49" charset="-122"/>
              </a:rPr>
              <a:t>。试问：</a:t>
            </a:r>
          </a:p>
          <a:p>
            <a:pPr>
              <a:lnSpc>
                <a:spcPct val="90000"/>
              </a:lnSpc>
            </a:pPr>
            <a:r>
              <a:rPr lang="zh-CN" altLang="en-US" sz="2000" smtClean="0">
                <a:latin typeface="Arial" charset="0"/>
                <a:ea typeface="黑体" pitchFamily="49" charset="-122"/>
              </a:rPr>
              <a:t>第一个报文段携带了多少个字节的数据？</a:t>
            </a:r>
          </a:p>
          <a:p>
            <a:pPr>
              <a:lnSpc>
                <a:spcPct val="90000"/>
              </a:lnSpc>
            </a:pPr>
            <a:r>
              <a:rPr lang="zh-CN" altLang="en-US" sz="2000" smtClean="0">
                <a:latin typeface="Arial" charset="0"/>
                <a:ea typeface="黑体" pitchFamily="49" charset="-122"/>
              </a:rPr>
              <a:t>主机</a:t>
            </a:r>
            <a:r>
              <a:rPr lang="en-US" altLang="zh-CN" sz="2000" smtClean="0">
                <a:latin typeface="Arial" charset="0"/>
                <a:ea typeface="黑体" pitchFamily="49" charset="-122"/>
              </a:rPr>
              <a:t>B</a:t>
            </a:r>
            <a:r>
              <a:rPr lang="zh-CN" altLang="en-US" sz="2000" smtClean="0">
                <a:latin typeface="Arial" charset="0"/>
                <a:ea typeface="黑体" pitchFamily="49" charset="-122"/>
              </a:rPr>
              <a:t>收到第一个报文段后发回的确认中的确认号应当是多少？</a:t>
            </a:r>
          </a:p>
          <a:p>
            <a:pPr>
              <a:lnSpc>
                <a:spcPct val="90000"/>
              </a:lnSpc>
            </a:pPr>
            <a:r>
              <a:rPr lang="zh-CN" altLang="en-US" sz="2000" smtClean="0">
                <a:latin typeface="Arial" charset="0"/>
                <a:ea typeface="黑体" pitchFamily="49" charset="-122"/>
              </a:rPr>
              <a:t>如果主机</a:t>
            </a:r>
            <a:r>
              <a:rPr lang="en-US" altLang="zh-CN" sz="2000" smtClean="0">
                <a:latin typeface="Arial" charset="0"/>
                <a:ea typeface="黑体" pitchFamily="49" charset="-122"/>
              </a:rPr>
              <a:t>B</a:t>
            </a:r>
            <a:r>
              <a:rPr lang="zh-CN" altLang="en-US" sz="2000" smtClean="0">
                <a:latin typeface="Arial" charset="0"/>
                <a:ea typeface="黑体" pitchFamily="49" charset="-122"/>
              </a:rPr>
              <a:t>收到第二个报文段后发回的确认中的确认号是</a:t>
            </a:r>
            <a:r>
              <a:rPr lang="en-US" altLang="zh-CN" sz="2000" smtClean="0">
                <a:latin typeface="Arial" charset="0"/>
                <a:ea typeface="黑体" pitchFamily="49" charset="-122"/>
              </a:rPr>
              <a:t>180</a:t>
            </a:r>
            <a:r>
              <a:rPr lang="zh-CN" altLang="en-US" sz="2000" smtClean="0">
                <a:latin typeface="Arial" charset="0"/>
                <a:ea typeface="黑体" pitchFamily="49" charset="-122"/>
              </a:rPr>
              <a:t>，试问</a:t>
            </a:r>
            <a:r>
              <a:rPr lang="en-US" altLang="zh-CN" sz="2000" smtClean="0">
                <a:latin typeface="Arial" charset="0"/>
                <a:ea typeface="黑体" pitchFamily="49" charset="-122"/>
              </a:rPr>
              <a:t>A</a:t>
            </a:r>
            <a:r>
              <a:rPr lang="zh-CN" altLang="en-US" sz="2000" smtClean="0">
                <a:latin typeface="Arial" charset="0"/>
                <a:ea typeface="黑体" pitchFamily="49" charset="-122"/>
              </a:rPr>
              <a:t>发送的第二个报文段中的数据有多少字节？</a:t>
            </a:r>
          </a:p>
          <a:p>
            <a:pPr>
              <a:lnSpc>
                <a:spcPct val="90000"/>
              </a:lnSpc>
            </a:pPr>
            <a:r>
              <a:rPr lang="zh-CN" altLang="en-US" sz="2000" smtClean="0">
                <a:latin typeface="Arial" charset="0"/>
                <a:ea typeface="黑体" pitchFamily="49" charset="-122"/>
              </a:rPr>
              <a:t>如果</a:t>
            </a:r>
            <a:r>
              <a:rPr lang="en-US" altLang="zh-CN" sz="2000" smtClean="0">
                <a:latin typeface="Arial" charset="0"/>
                <a:ea typeface="黑体" pitchFamily="49" charset="-122"/>
              </a:rPr>
              <a:t>A</a:t>
            </a:r>
            <a:r>
              <a:rPr lang="zh-CN" altLang="en-US" sz="2000" smtClean="0">
                <a:latin typeface="Arial" charset="0"/>
                <a:ea typeface="黑体" pitchFamily="49" charset="-122"/>
              </a:rPr>
              <a:t>发送的第一个报文段丢失了，但第二个报文段到达了</a:t>
            </a:r>
            <a:r>
              <a:rPr lang="en-US" altLang="zh-CN" sz="2000" smtClean="0">
                <a:latin typeface="Arial" charset="0"/>
                <a:ea typeface="黑体" pitchFamily="49" charset="-122"/>
              </a:rPr>
              <a:t>B</a:t>
            </a:r>
            <a:r>
              <a:rPr lang="zh-CN" altLang="en-US" sz="2000" smtClean="0">
                <a:latin typeface="Arial" charset="0"/>
                <a:ea typeface="黑体" pitchFamily="49" charset="-122"/>
              </a:rPr>
              <a:t>。</a:t>
            </a:r>
            <a:r>
              <a:rPr lang="en-US" altLang="zh-CN" sz="2000" smtClean="0">
                <a:latin typeface="Arial" charset="0"/>
                <a:ea typeface="黑体" pitchFamily="49" charset="-122"/>
              </a:rPr>
              <a:t>B</a:t>
            </a:r>
            <a:r>
              <a:rPr lang="zh-CN" altLang="en-US" sz="2000" smtClean="0">
                <a:latin typeface="Arial" charset="0"/>
                <a:ea typeface="黑体" pitchFamily="49" charset="-122"/>
              </a:rPr>
              <a:t>在第二个报文段到达后向</a:t>
            </a:r>
            <a:r>
              <a:rPr lang="en-US" altLang="zh-CN" sz="2000" smtClean="0">
                <a:latin typeface="Arial" charset="0"/>
                <a:ea typeface="黑体" pitchFamily="49" charset="-122"/>
              </a:rPr>
              <a:t>A</a:t>
            </a:r>
            <a:r>
              <a:rPr lang="zh-CN" altLang="en-US" sz="2000" smtClean="0">
                <a:latin typeface="Arial" charset="0"/>
                <a:ea typeface="黑体" pitchFamily="49" charset="-122"/>
              </a:rPr>
              <a:t>发送确认。试问这个确认号应为多少？</a:t>
            </a:r>
          </a:p>
          <a:p>
            <a:pPr>
              <a:lnSpc>
                <a:spcPct val="90000"/>
              </a:lnSpc>
              <a:buFont typeface="Wingdings" pitchFamily="2" charset="2"/>
              <a:buNone/>
            </a:pPr>
            <a:r>
              <a:rPr lang="zh-CN" altLang="en-US" sz="2000" smtClean="0">
                <a:latin typeface="Arial" charset="0"/>
                <a:ea typeface="黑体" pitchFamily="49" charset="-122"/>
              </a:rPr>
              <a:t> </a:t>
            </a:r>
          </a:p>
          <a:p>
            <a:pPr>
              <a:lnSpc>
                <a:spcPct val="90000"/>
              </a:lnSpc>
              <a:buFont typeface="Wingdings" pitchFamily="2" charset="2"/>
              <a:buNone/>
            </a:pPr>
            <a:r>
              <a:rPr lang="zh-CN" altLang="en-US" sz="2000" smtClean="0">
                <a:latin typeface="Arial" charset="0"/>
                <a:ea typeface="黑体" pitchFamily="49" charset="-122"/>
              </a:rPr>
              <a:t>解：（</a:t>
            </a:r>
            <a:r>
              <a:rPr lang="en-US" altLang="zh-CN" sz="2000" smtClean="0">
                <a:latin typeface="Arial" charset="0"/>
                <a:ea typeface="黑体" pitchFamily="49" charset="-122"/>
              </a:rPr>
              <a:t>1</a:t>
            </a:r>
            <a:r>
              <a:rPr lang="zh-CN" altLang="en-US" sz="2000" smtClean="0">
                <a:latin typeface="Arial" charset="0"/>
                <a:ea typeface="黑体" pitchFamily="49" charset="-122"/>
              </a:rPr>
              <a:t>）第一个报文段的数据序号是</a:t>
            </a:r>
            <a:r>
              <a:rPr lang="en-US" altLang="zh-CN" sz="2000" smtClean="0">
                <a:latin typeface="Arial" charset="0"/>
                <a:ea typeface="黑体" pitchFamily="49" charset="-122"/>
              </a:rPr>
              <a:t>70</a:t>
            </a:r>
            <a:r>
              <a:rPr lang="zh-CN" altLang="en-US" sz="2000" smtClean="0">
                <a:latin typeface="Arial" charset="0"/>
                <a:ea typeface="黑体" pitchFamily="49" charset="-122"/>
              </a:rPr>
              <a:t>到</a:t>
            </a:r>
            <a:r>
              <a:rPr lang="en-US" altLang="zh-CN" sz="2000" smtClean="0">
                <a:latin typeface="Arial" charset="0"/>
                <a:ea typeface="黑体" pitchFamily="49" charset="-122"/>
              </a:rPr>
              <a:t>99</a:t>
            </a:r>
            <a:r>
              <a:rPr lang="zh-CN" altLang="en-US" sz="2000" smtClean="0">
                <a:latin typeface="Arial" charset="0"/>
                <a:ea typeface="黑体" pitchFamily="49" charset="-122"/>
              </a:rPr>
              <a:t>，共</a:t>
            </a:r>
            <a:r>
              <a:rPr lang="en-US" altLang="zh-CN" sz="2000" smtClean="0">
                <a:latin typeface="Arial" charset="0"/>
                <a:ea typeface="黑体" pitchFamily="49" charset="-122"/>
              </a:rPr>
              <a:t>30</a:t>
            </a:r>
            <a:r>
              <a:rPr lang="zh-CN" altLang="en-US" sz="2000" smtClean="0">
                <a:latin typeface="Arial" charset="0"/>
                <a:ea typeface="黑体" pitchFamily="49" charset="-122"/>
              </a:rPr>
              <a:t>字节的数据。</a:t>
            </a:r>
          </a:p>
          <a:p>
            <a:pPr>
              <a:lnSpc>
                <a:spcPct val="90000"/>
              </a:lnSpc>
            </a:pPr>
            <a:r>
              <a:rPr lang="zh-CN" altLang="en-US" sz="2000" smtClean="0">
                <a:latin typeface="Arial" charset="0"/>
                <a:ea typeface="黑体" pitchFamily="49" charset="-122"/>
              </a:rPr>
              <a:t>  （</a:t>
            </a:r>
            <a:r>
              <a:rPr lang="en-US" altLang="zh-CN" sz="2000" smtClean="0">
                <a:latin typeface="Arial" charset="0"/>
                <a:ea typeface="黑体" pitchFamily="49" charset="-122"/>
              </a:rPr>
              <a:t>2</a:t>
            </a:r>
            <a:r>
              <a:rPr lang="zh-CN" altLang="en-US" sz="2000" smtClean="0">
                <a:latin typeface="Arial" charset="0"/>
                <a:ea typeface="黑体" pitchFamily="49" charset="-122"/>
              </a:rPr>
              <a:t>）确认号应为</a:t>
            </a:r>
            <a:r>
              <a:rPr lang="en-US" altLang="zh-CN" sz="2000" smtClean="0">
                <a:latin typeface="Arial" charset="0"/>
                <a:ea typeface="黑体" pitchFamily="49" charset="-122"/>
              </a:rPr>
              <a:t>100.</a:t>
            </a:r>
          </a:p>
          <a:p>
            <a:pPr>
              <a:lnSpc>
                <a:spcPct val="90000"/>
              </a:lnSpc>
            </a:pPr>
            <a:r>
              <a:rPr lang="zh-CN" altLang="en-US" sz="2000" smtClean="0">
                <a:latin typeface="Arial" charset="0"/>
                <a:ea typeface="黑体" pitchFamily="49" charset="-122"/>
              </a:rPr>
              <a:t>  （</a:t>
            </a:r>
            <a:r>
              <a:rPr lang="en-US" altLang="zh-CN" sz="2000" smtClean="0">
                <a:latin typeface="Arial" charset="0"/>
                <a:ea typeface="黑体" pitchFamily="49" charset="-122"/>
              </a:rPr>
              <a:t>3</a:t>
            </a:r>
            <a:r>
              <a:rPr lang="zh-CN" altLang="en-US" sz="2000" smtClean="0">
                <a:latin typeface="Arial" charset="0"/>
                <a:ea typeface="黑体" pitchFamily="49" charset="-122"/>
              </a:rPr>
              <a:t>）</a:t>
            </a:r>
            <a:r>
              <a:rPr lang="en-US" altLang="zh-CN" sz="2000" smtClean="0">
                <a:latin typeface="Arial" charset="0"/>
                <a:ea typeface="黑体" pitchFamily="49" charset="-122"/>
              </a:rPr>
              <a:t>80</a:t>
            </a:r>
            <a:r>
              <a:rPr lang="zh-CN" altLang="en-US" sz="2000" smtClean="0">
                <a:latin typeface="Arial" charset="0"/>
                <a:ea typeface="黑体" pitchFamily="49" charset="-122"/>
              </a:rPr>
              <a:t>字节。</a:t>
            </a:r>
          </a:p>
          <a:p>
            <a:pPr>
              <a:lnSpc>
                <a:spcPct val="90000"/>
              </a:lnSpc>
            </a:pPr>
            <a:r>
              <a:rPr lang="zh-CN" altLang="en-US" sz="2000" smtClean="0">
                <a:latin typeface="Arial" charset="0"/>
                <a:ea typeface="黑体" pitchFamily="49" charset="-122"/>
              </a:rPr>
              <a:t>  （</a:t>
            </a:r>
            <a:r>
              <a:rPr lang="en-US" altLang="zh-CN" sz="2000" smtClean="0">
                <a:latin typeface="Arial" charset="0"/>
                <a:ea typeface="黑体" pitchFamily="49" charset="-122"/>
              </a:rPr>
              <a:t>4</a:t>
            </a:r>
            <a:r>
              <a:rPr lang="zh-CN" altLang="en-US" sz="2000" smtClean="0">
                <a:latin typeface="Arial" charset="0"/>
                <a:ea typeface="黑体" pitchFamily="49" charset="-122"/>
              </a:rPr>
              <a:t>）</a:t>
            </a:r>
            <a:r>
              <a:rPr lang="en-US" altLang="zh-CN" sz="2000" smtClean="0">
                <a:latin typeface="Arial" charset="0"/>
                <a:ea typeface="黑体" pitchFamily="49" charset="-122"/>
              </a:rPr>
              <a:t>70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5-24</a:t>
            </a:r>
          </a:p>
        </p:txBody>
      </p:sp>
      <p:sp>
        <p:nvSpPr>
          <p:cNvPr id="312323" name="Rectangle 3"/>
          <p:cNvSpPr>
            <a:spLocks noGrp="1" noChangeArrowheads="1"/>
          </p:cNvSpPr>
          <p:nvPr>
            <p:ph type="body" idx="4294967295"/>
          </p:nvPr>
        </p:nvSpPr>
        <p:spPr/>
        <p:txBody>
          <a:bodyPr/>
          <a:lstStyle/>
          <a:p>
            <a:pPr lvl="1">
              <a:lnSpc>
                <a:spcPct val="90000"/>
              </a:lnSpc>
              <a:buFont typeface="Wingdings" pitchFamily="2" charset="2"/>
              <a:buNone/>
            </a:pPr>
            <a:endParaRPr lang="zh-CN" altLang="en-US" sz="2000" smtClean="0">
              <a:latin typeface="Arial" charset="0"/>
              <a:ea typeface="黑体" pitchFamily="49" charset="-122"/>
            </a:endParaRPr>
          </a:p>
          <a:p>
            <a:pPr>
              <a:lnSpc>
                <a:spcPct val="90000"/>
              </a:lnSpc>
            </a:pPr>
            <a:r>
              <a:rPr lang="zh-CN" altLang="en-US" sz="2400" smtClean="0">
                <a:latin typeface="Arial" charset="0"/>
                <a:ea typeface="黑体" pitchFamily="49" charset="-122"/>
              </a:rPr>
              <a:t>一个</a:t>
            </a:r>
            <a:r>
              <a:rPr lang="en-US" altLang="zh-CN" sz="2400" smtClean="0">
                <a:latin typeface="Arial" charset="0"/>
                <a:ea typeface="黑体" pitchFamily="49" charset="-122"/>
              </a:rPr>
              <a:t>TCP</a:t>
            </a:r>
            <a:r>
              <a:rPr lang="zh-CN" altLang="en-US" sz="2400" smtClean="0">
                <a:latin typeface="Arial" charset="0"/>
                <a:ea typeface="黑体" pitchFamily="49" charset="-122"/>
              </a:rPr>
              <a:t>连接下面使用</a:t>
            </a:r>
            <a:r>
              <a:rPr lang="en-US" altLang="zh-CN" sz="2400" smtClean="0">
                <a:latin typeface="Arial" charset="0"/>
                <a:ea typeface="黑体" pitchFamily="49" charset="-122"/>
              </a:rPr>
              <a:t>256kb/s</a:t>
            </a:r>
            <a:r>
              <a:rPr lang="zh-CN" altLang="en-US" sz="2400" smtClean="0">
                <a:latin typeface="Arial" charset="0"/>
                <a:ea typeface="黑体" pitchFamily="49" charset="-122"/>
              </a:rPr>
              <a:t>的链路，其端到端时延为</a:t>
            </a:r>
            <a:r>
              <a:rPr lang="en-US" altLang="zh-CN" sz="2400" smtClean="0">
                <a:latin typeface="Arial" charset="0"/>
                <a:ea typeface="黑体" pitchFamily="49" charset="-122"/>
              </a:rPr>
              <a:t>128ms</a:t>
            </a:r>
            <a:r>
              <a:rPr lang="zh-CN" altLang="en-US" sz="2400" smtClean="0">
                <a:latin typeface="Arial" charset="0"/>
                <a:ea typeface="黑体" pitchFamily="49" charset="-122"/>
              </a:rPr>
              <a:t>。经测试，发现吞吐量只有</a:t>
            </a:r>
            <a:r>
              <a:rPr lang="en-US" altLang="zh-CN" sz="2400" smtClean="0">
                <a:latin typeface="Arial" charset="0"/>
                <a:ea typeface="黑体" pitchFamily="49" charset="-122"/>
              </a:rPr>
              <a:t>120kb/s</a:t>
            </a:r>
            <a:r>
              <a:rPr lang="zh-CN" altLang="en-US" sz="2400" smtClean="0">
                <a:latin typeface="Arial" charset="0"/>
                <a:ea typeface="黑体" pitchFamily="49" charset="-122"/>
              </a:rPr>
              <a:t>。试问发送窗口</a:t>
            </a:r>
            <a:r>
              <a:rPr lang="en-US" altLang="zh-CN" sz="2400" smtClean="0">
                <a:latin typeface="Arial" charset="0"/>
                <a:ea typeface="黑体" pitchFamily="49" charset="-122"/>
              </a:rPr>
              <a:t>W</a:t>
            </a:r>
            <a:r>
              <a:rPr lang="zh-CN" altLang="en-US" sz="2400" smtClean="0">
                <a:latin typeface="Arial" charset="0"/>
                <a:ea typeface="黑体" pitchFamily="49" charset="-122"/>
              </a:rPr>
              <a:t>是多少？（提示：可以有两种答案，取决于接收等发出确认的时机）。</a:t>
            </a:r>
          </a:p>
          <a:p>
            <a:pPr>
              <a:lnSpc>
                <a:spcPct val="90000"/>
              </a:lnSpc>
            </a:pPr>
            <a:r>
              <a:rPr lang="zh-CN" altLang="en-US" sz="2400" smtClean="0">
                <a:latin typeface="Arial" charset="0"/>
                <a:ea typeface="黑体" pitchFamily="49" charset="-122"/>
              </a:rPr>
              <a:t>解：</a:t>
            </a:r>
          </a:p>
          <a:p>
            <a:pPr>
              <a:lnSpc>
                <a:spcPct val="90000"/>
              </a:lnSpc>
            </a:pPr>
            <a:r>
              <a:rPr lang="zh-CN" altLang="en-US" sz="2400" smtClean="0">
                <a:latin typeface="Arial" charset="0"/>
                <a:ea typeface="黑体" pitchFamily="49" charset="-122"/>
              </a:rPr>
              <a:t>来回路程的时延等于</a:t>
            </a:r>
            <a:r>
              <a:rPr lang="en-US" altLang="zh-CN" sz="2400" smtClean="0">
                <a:latin typeface="Arial" charset="0"/>
                <a:ea typeface="黑体" pitchFamily="49" charset="-122"/>
              </a:rPr>
              <a:t>256ms(=128ms×2).</a:t>
            </a:r>
            <a:r>
              <a:rPr lang="zh-CN" altLang="en-US" sz="2400" smtClean="0">
                <a:latin typeface="Arial" charset="0"/>
                <a:ea typeface="黑体" pitchFamily="49" charset="-122"/>
              </a:rPr>
              <a:t>设窗口值为</a:t>
            </a:r>
            <a:r>
              <a:rPr lang="en-US" altLang="zh-CN" sz="2400" smtClean="0">
                <a:latin typeface="Arial" charset="0"/>
                <a:ea typeface="黑体" pitchFamily="49" charset="-122"/>
              </a:rPr>
              <a:t>X(</a:t>
            </a:r>
            <a:r>
              <a:rPr lang="zh-CN" altLang="en-US" sz="2400" smtClean="0">
                <a:latin typeface="Arial" charset="0"/>
                <a:ea typeface="黑体" pitchFamily="49" charset="-122"/>
              </a:rPr>
              <a:t>注意</a:t>
            </a:r>
            <a:r>
              <a:rPr lang="en-US" altLang="zh-CN" sz="2400" smtClean="0">
                <a:latin typeface="Arial" charset="0"/>
                <a:ea typeface="黑体" pitchFamily="49" charset="-122"/>
              </a:rPr>
              <a:t>:</a:t>
            </a:r>
            <a:r>
              <a:rPr lang="zh-CN" altLang="en-US" sz="2400" smtClean="0">
                <a:latin typeface="Arial" charset="0"/>
                <a:ea typeface="黑体" pitchFamily="49" charset="-122"/>
              </a:rPr>
              <a:t>以字节为单位</a:t>
            </a:r>
            <a:r>
              <a:rPr lang="en-US" altLang="zh-CN" sz="2400" smtClean="0">
                <a:latin typeface="Arial" charset="0"/>
                <a:ea typeface="黑体" pitchFamily="49" charset="-122"/>
              </a:rPr>
              <a:t>),</a:t>
            </a:r>
            <a:r>
              <a:rPr lang="zh-CN" altLang="en-US" sz="2400" smtClean="0">
                <a:latin typeface="Arial" charset="0"/>
                <a:ea typeface="黑体" pitchFamily="49" charset="-122"/>
              </a:rPr>
              <a:t>假定一次最大发送量等于窗口值</a:t>
            </a:r>
            <a:r>
              <a:rPr lang="en-US" altLang="zh-CN" sz="2400" smtClean="0">
                <a:latin typeface="Arial" charset="0"/>
                <a:ea typeface="黑体" pitchFamily="49" charset="-122"/>
              </a:rPr>
              <a:t>,</a:t>
            </a:r>
            <a:r>
              <a:rPr lang="zh-CN" altLang="en-US" sz="2400" smtClean="0">
                <a:latin typeface="Arial" charset="0"/>
                <a:ea typeface="黑体" pitchFamily="49" charset="-122"/>
              </a:rPr>
              <a:t>且发射时间等于</a:t>
            </a:r>
            <a:r>
              <a:rPr lang="en-US" altLang="zh-CN" sz="2400" smtClean="0">
                <a:latin typeface="Arial" charset="0"/>
                <a:ea typeface="黑体" pitchFamily="49" charset="-122"/>
              </a:rPr>
              <a:t>256ms,</a:t>
            </a:r>
            <a:r>
              <a:rPr lang="zh-CN" altLang="en-US" sz="2400" smtClean="0">
                <a:latin typeface="Arial" charset="0"/>
                <a:ea typeface="黑体" pitchFamily="49" charset="-122"/>
              </a:rPr>
              <a:t>那么</a:t>
            </a:r>
            <a:r>
              <a:rPr lang="en-US" altLang="zh-CN" sz="2400" smtClean="0">
                <a:latin typeface="Arial" charset="0"/>
                <a:ea typeface="黑体" pitchFamily="49" charset="-122"/>
              </a:rPr>
              <a:t>,</a:t>
            </a:r>
            <a:r>
              <a:rPr lang="zh-CN" altLang="en-US" sz="2400" smtClean="0">
                <a:latin typeface="Arial" charset="0"/>
                <a:ea typeface="黑体" pitchFamily="49" charset="-122"/>
              </a:rPr>
              <a:t>每发送一次都得停下来期待，再次得到下一窗口的确认</a:t>
            </a:r>
            <a:r>
              <a:rPr lang="en-US" altLang="zh-CN" sz="2400" smtClean="0">
                <a:latin typeface="Arial" charset="0"/>
                <a:ea typeface="黑体" pitchFamily="49" charset="-122"/>
              </a:rPr>
              <a:t>,</a:t>
            </a:r>
            <a:r>
              <a:rPr lang="zh-CN" altLang="en-US" sz="2400" smtClean="0">
                <a:latin typeface="Arial" charset="0"/>
                <a:ea typeface="黑体" pitchFamily="49" charset="-122"/>
              </a:rPr>
              <a:t>以得到新的发送许可</a:t>
            </a:r>
            <a:r>
              <a:rPr lang="en-US" altLang="zh-CN" sz="2400" smtClean="0">
                <a:latin typeface="Arial" charset="0"/>
                <a:ea typeface="黑体" pitchFamily="49" charset="-122"/>
              </a:rPr>
              <a:t>.</a:t>
            </a:r>
            <a:r>
              <a:rPr lang="zh-CN" altLang="en-US" sz="2400" smtClean="0">
                <a:latin typeface="Arial" charset="0"/>
                <a:ea typeface="黑体" pitchFamily="49" charset="-122"/>
              </a:rPr>
              <a:t>这样</a:t>
            </a:r>
            <a:r>
              <a:rPr lang="en-US" altLang="zh-CN" sz="2400" smtClean="0">
                <a:latin typeface="Arial" charset="0"/>
                <a:ea typeface="黑体" pitchFamily="49" charset="-122"/>
              </a:rPr>
              <a:t>,</a:t>
            </a:r>
            <a:r>
              <a:rPr lang="zh-CN" altLang="en-US" sz="2400" smtClean="0">
                <a:latin typeface="Arial" charset="0"/>
                <a:ea typeface="黑体" pitchFamily="49" charset="-122"/>
              </a:rPr>
              <a:t>发射时间等于停止等待应答的时间</a:t>
            </a:r>
            <a:r>
              <a:rPr lang="en-US" altLang="zh-CN" sz="2400" smtClean="0">
                <a:latin typeface="Arial" charset="0"/>
                <a:ea typeface="黑体" pitchFamily="49" charset="-122"/>
              </a:rPr>
              <a:t>,</a:t>
            </a:r>
            <a:r>
              <a:rPr lang="zh-CN" altLang="en-US" sz="2400" smtClean="0">
                <a:latin typeface="Arial" charset="0"/>
                <a:ea typeface="黑体" pitchFamily="49" charset="-122"/>
              </a:rPr>
              <a:t>结果</a:t>
            </a:r>
            <a:r>
              <a:rPr lang="en-US" altLang="zh-CN" sz="2400" smtClean="0">
                <a:latin typeface="Arial" charset="0"/>
                <a:ea typeface="黑体" pitchFamily="49" charset="-122"/>
              </a:rPr>
              <a:t>,</a:t>
            </a:r>
            <a:r>
              <a:rPr lang="zh-CN" altLang="en-US" sz="2400" smtClean="0">
                <a:latin typeface="Arial" charset="0"/>
                <a:ea typeface="黑体" pitchFamily="49" charset="-122"/>
              </a:rPr>
              <a:t>测到的平均吞吐率就等于发送速率的一半</a:t>
            </a:r>
            <a:r>
              <a:rPr lang="en-US" altLang="zh-CN" sz="2400" smtClean="0">
                <a:latin typeface="Arial" charset="0"/>
                <a:ea typeface="黑体" pitchFamily="49" charset="-122"/>
              </a:rPr>
              <a:t>,</a:t>
            </a:r>
            <a:r>
              <a:rPr lang="zh-CN" altLang="en-US" sz="2400" smtClean="0">
                <a:latin typeface="Arial" charset="0"/>
                <a:ea typeface="黑体" pitchFamily="49" charset="-122"/>
              </a:rPr>
              <a:t>即</a:t>
            </a:r>
            <a:br>
              <a:rPr lang="zh-CN" altLang="en-US" sz="2400" smtClean="0">
                <a:latin typeface="Arial" charset="0"/>
                <a:ea typeface="黑体" pitchFamily="49" charset="-122"/>
              </a:rPr>
            </a:br>
            <a:r>
              <a:rPr lang="en-US" altLang="zh-CN" sz="2400" smtClean="0">
                <a:latin typeface="Arial" charset="0"/>
                <a:ea typeface="黑体" pitchFamily="49" charset="-122"/>
              </a:rPr>
              <a:t>8X÷(256×1000)=256×0.001</a:t>
            </a:r>
            <a:br>
              <a:rPr lang="en-US" altLang="zh-CN" sz="2400" smtClean="0">
                <a:latin typeface="Arial" charset="0"/>
                <a:ea typeface="黑体" pitchFamily="49" charset="-122"/>
              </a:rPr>
            </a:br>
            <a:r>
              <a:rPr lang="en-US" altLang="zh-CN" sz="2400" smtClean="0">
                <a:latin typeface="Arial" charset="0"/>
                <a:ea typeface="黑体" pitchFamily="49" charset="-122"/>
              </a:rPr>
              <a:t>X=8192</a:t>
            </a:r>
            <a:br>
              <a:rPr lang="en-US" altLang="zh-CN" sz="2400" smtClean="0">
                <a:latin typeface="Arial" charset="0"/>
                <a:ea typeface="黑体" pitchFamily="49" charset="-122"/>
              </a:rPr>
            </a:br>
            <a:r>
              <a:rPr lang="zh-CN" altLang="en-US" sz="2400" smtClean="0">
                <a:latin typeface="Arial" charset="0"/>
                <a:ea typeface="黑体" pitchFamily="49" charset="-122"/>
              </a:rPr>
              <a:t>所以</a:t>
            </a:r>
            <a:r>
              <a:rPr lang="en-US" altLang="zh-CN" sz="2400" smtClean="0">
                <a:latin typeface="Arial" charset="0"/>
                <a:ea typeface="黑体" pitchFamily="49" charset="-122"/>
              </a:rPr>
              <a:t>,</a:t>
            </a:r>
            <a:r>
              <a:rPr lang="zh-CN" altLang="en-US" sz="2400" smtClean="0">
                <a:latin typeface="Arial" charset="0"/>
                <a:ea typeface="黑体" pitchFamily="49" charset="-122"/>
              </a:rPr>
              <a:t>窗口值为</a:t>
            </a:r>
            <a:r>
              <a:rPr lang="en-US" altLang="zh-CN" sz="2400" smtClean="0">
                <a:latin typeface="Arial" charset="0"/>
                <a:ea typeface="黑体" pitchFamily="49" charset="-122"/>
              </a:rPr>
              <a:t>8192.</a:t>
            </a:r>
            <a:endParaRPr lang="zh-CN" altLang="en-US" sz="2400" smtClean="0">
              <a:latin typeface="Arial" charset="0"/>
              <a:ea typeface="黑体" pitchFamily="49" charset="-122"/>
            </a:endParaRPr>
          </a:p>
          <a:p>
            <a:pPr>
              <a:lnSpc>
                <a:spcPct val="90000"/>
              </a:lnSpc>
            </a:pPr>
            <a:endParaRPr lang="zh-CN" altLang="en-US" sz="2400" smtClean="0">
              <a:latin typeface="Arial" charset="0"/>
              <a:ea typeface="黑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5-30,5-31</a:t>
            </a:r>
          </a:p>
        </p:txBody>
      </p:sp>
      <p:sp>
        <p:nvSpPr>
          <p:cNvPr id="313347" name="Rectangle 3"/>
          <p:cNvSpPr>
            <a:spLocks noGrp="1" noChangeArrowheads="1"/>
          </p:cNvSpPr>
          <p:nvPr>
            <p:ph type="body" idx="4294967295"/>
          </p:nvPr>
        </p:nvSpPr>
        <p:spPr>
          <a:xfrm>
            <a:off x="495300" y="1196975"/>
            <a:ext cx="9066213" cy="5400675"/>
          </a:xfrm>
        </p:spPr>
        <p:txBody>
          <a:bodyPr/>
          <a:lstStyle/>
          <a:p>
            <a:pPr marL="609600" indent="-609600">
              <a:lnSpc>
                <a:spcPct val="90000"/>
              </a:lnSpc>
              <a:buFont typeface="Wingdings" pitchFamily="2" charset="2"/>
              <a:buNone/>
            </a:pPr>
            <a:r>
              <a:rPr lang="en-US" altLang="zh-CN" sz="1800" smtClean="0">
                <a:latin typeface="Arial" charset="0"/>
                <a:ea typeface="黑体" pitchFamily="49" charset="-122"/>
              </a:rPr>
              <a:t>30.  </a:t>
            </a:r>
            <a:r>
              <a:rPr lang="zh-CN" altLang="en-US" sz="1800" smtClean="0">
                <a:latin typeface="Arial" charset="0"/>
                <a:ea typeface="黑体" pitchFamily="49" charset="-122"/>
              </a:rPr>
              <a:t>设</a:t>
            </a:r>
            <a:r>
              <a:rPr lang="en-US" altLang="zh-CN" sz="1800" smtClean="0">
                <a:latin typeface="Arial" charset="0"/>
                <a:ea typeface="黑体" pitchFamily="49" charset="-122"/>
              </a:rPr>
              <a:t>TCP</a:t>
            </a:r>
            <a:r>
              <a:rPr lang="zh-CN" altLang="en-US" sz="1800" smtClean="0">
                <a:latin typeface="Arial" charset="0"/>
                <a:ea typeface="黑体" pitchFamily="49" charset="-122"/>
              </a:rPr>
              <a:t>使用的最大窗口为</a:t>
            </a:r>
            <a:r>
              <a:rPr lang="en-US" altLang="zh-CN" sz="1800" smtClean="0">
                <a:latin typeface="Arial" charset="0"/>
                <a:ea typeface="黑体" pitchFamily="49" charset="-122"/>
              </a:rPr>
              <a:t>65535</a:t>
            </a:r>
            <a:r>
              <a:rPr lang="zh-CN" altLang="en-US" sz="1800" smtClean="0">
                <a:latin typeface="Arial" charset="0"/>
                <a:ea typeface="黑体" pitchFamily="49" charset="-122"/>
              </a:rPr>
              <a:t>字节，而传输信道不产生差错，带宽也不受限制。若报文段的平均往返时延为</a:t>
            </a:r>
            <a:r>
              <a:rPr lang="en-US" altLang="zh-CN" sz="1800" smtClean="0">
                <a:latin typeface="Arial" charset="0"/>
                <a:ea typeface="黑体" pitchFamily="49" charset="-122"/>
              </a:rPr>
              <a:t>20ms</a:t>
            </a:r>
            <a:r>
              <a:rPr lang="zh-CN" altLang="en-US" sz="1800" smtClean="0">
                <a:latin typeface="Arial" charset="0"/>
                <a:ea typeface="黑体" pitchFamily="49" charset="-122"/>
              </a:rPr>
              <a:t>，问所能得到的最大吞吐量是多少</a:t>
            </a:r>
            <a:r>
              <a:rPr lang="en-US" altLang="zh-CN" sz="1800" smtClean="0">
                <a:latin typeface="Arial" charset="0"/>
                <a:ea typeface="黑体" pitchFamily="49" charset="-122"/>
              </a:rPr>
              <a:t>?</a:t>
            </a:r>
          </a:p>
          <a:p>
            <a:pPr marL="609600" indent="-609600">
              <a:lnSpc>
                <a:spcPct val="90000"/>
              </a:lnSpc>
              <a:buFont typeface="Wingdings" pitchFamily="2" charset="2"/>
              <a:buNone/>
            </a:pPr>
            <a:endParaRPr lang="zh-CN" altLang="en-US" sz="1800" smtClean="0">
              <a:latin typeface="Arial" charset="0"/>
              <a:ea typeface="黑体" pitchFamily="49" charset="-122"/>
            </a:endParaRPr>
          </a:p>
          <a:p>
            <a:pPr marL="609600" indent="-609600">
              <a:lnSpc>
                <a:spcPct val="90000"/>
              </a:lnSpc>
              <a:buFont typeface="Wingdings" pitchFamily="2" charset="2"/>
              <a:buNone/>
            </a:pPr>
            <a:r>
              <a:rPr lang="zh-CN" altLang="en-US" sz="1800" smtClean="0">
                <a:latin typeface="Arial" charset="0"/>
                <a:ea typeface="黑体" pitchFamily="49" charset="-122"/>
              </a:rPr>
              <a:t>答：在发送时延可忽略的情况下，最大数据率</a:t>
            </a:r>
            <a:r>
              <a:rPr lang="en-US" altLang="zh-CN" sz="1800" smtClean="0">
                <a:latin typeface="Arial" charset="0"/>
                <a:ea typeface="黑体" pitchFamily="49" charset="-122"/>
              </a:rPr>
              <a:t>=</a:t>
            </a:r>
            <a:r>
              <a:rPr lang="zh-CN" altLang="en-US" sz="1800" smtClean="0">
                <a:latin typeface="Arial" charset="0"/>
                <a:ea typeface="黑体" pitchFamily="49" charset="-122"/>
              </a:rPr>
              <a:t>最大窗口*</a:t>
            </a:r>
            <a:r>
              <a:rPr lang="en-US" altLang="zh-CN" sz="1800" smtClean="0">
                <a:latin typeface="Arial" charset="0"/>
                <a:ea typeface="黑体" pitchFamily="49" charset="-122"/>
              </a:rPr>
              <a:t>8/</a:t>
            </a:r>
            <a:r>
              <a:rPr lang="zh-CN" altLang="en-US" sz="1800" smtClean="0">
                <a:latin typeface="Arial" charset="0"/>
                <a:ea typeface="黑体" pitchFamily="49" charset="-122"/>
              </a:rPr>
              <a:t>平均往返时间</a:t>
            </a:r>
            <a:r>
              <a:rPr lang="en-US" altLang="zh-CN" sz="1800" smtClean="0">
                <a:latin typeface="Arial" charset="0"/>
                <a:ea typeface="黑体" pitchFamily="49" charset="-122"/>
              </a:rPr>
              <a:t>=26.2Mb/s</a:t>
            </a:r>
            <a:r>
              <a:rPr lang="zh-CN" altLang="en-US" sz="1800" smtClean="0">
                <a:latin typeface="Arial" charset="0"/>
                <a:ea typeface="黑体" pitchFamily="49" charset="-122"/>
              </a:rPr>
              <a:t>。 </a:t>
            </a:r>
          </a:p>
          <a:p>
            <a:pPr marL="609600" indent="-609600">
              <a:lnSpc>
                <a:spcPct val="90000"/>
              </a:lnSpc>
              <a:buFont typeface="Wingdings" pitchFamily="2" charset="2"/>
              <a:buNone/>
            </a:pPr>
            <a:endParaRPr lang="zh-CN" altLang="en-US" sz="1800" smtClean="0">
              <a:latin typeface="Arial" charset="0"/>
              <a:ea typeface="黑体" pitchFamily="49" charset="-122"/>
            </a:endParaRPr>
          </a:p>
          <a:p>
            <a:pPr marL="609600" indent="-609600">
              <a:lnSpc>
                <a:spcPct val="90000"/>
              </a:lnSpc>
              <a:buFont typeface="Wingdings" pitchFamily="2" charset="2"/>
              <a:buNone/>
            </a:pPr>
            <a:r>
              <a:rPr lang="en-US" altLang="zh-CN" sz="1800" smtClean="0">
                <a:latin typeface="Arial" charset="0"/>
                <a:ea typeface="黑体" pitchFamily="49" charset="-122"/>
              </a:rPr>
              <a:t>31.  </a:t>
            </a:r>
            <a:r>
              <a:rPr lang="zh-CN" altLang="en-US" sz="1800" smtClean="0">
                <a:latin typeface="Arial" charset="0"/>
                <a:ea typeface="黑体" pitchFamily="49" charset="-122"/>
              </a:rPr>
              <a:t>通信信道带宽为</a:t>
            </a:r>
            <a:r>
              <a:rPr lang="en-US" altLang="zh-CN" sz="1800" smtClean="0">
                <a:latin typeface="Arial" charset="0"/>
                <a:ea typeface="黑体" pitchFamily="49" charset="-122"/>
              </a:rPr>
              <a:t>1Gb</a:t>
            </a:r>
            <a:r>
              <a:rPr lang="zh-CN" altLang="en-US" sz="1800" smtClean="0">
                <a:latin typeface="Arial" charset="0"/>
                <a:ea typeface="黑体" pitchFamily="49" charset="-122"/>
              </a:rPr>
              <a:t>／</a:t>
            </a:r>
            <a:r>
              <a:rPr lang="en-US" altLang="zh-CN" sz="1800" smtClean="0">
                <a:latin typeface="Arial" charset="0"/>
                <a:ea typeface="黑体" pitchFamily="49" charset="-122"/>
              </a:rPr>
              <a:t>s</a:t>
            </a:r>
            <a:r>
              <a:rPr lang="zh-CN" altLang="en-US" sz="1800" smtClean="0">
                <a:latin typeface="Arial" charset="0"/>
                <a:ea typeface="黑体" pitchFamily="49" charset="-122"/>
              </a:rPr>
              <a:t>，端到端时延为</a:t>
            </a:r>
            <a:r>
              <a:rPr lang="en-US" altLang="zh-CN" sz="1800" smtClean="0">
                <a:latin typeface="Arial" charset="0"/>
                <a:ea typeface="黑体" pitchFamily="49" charset="-122"/>
              </a:rPr>
              <a:t>10ms</a:t>
            </a:r>
            <a:r>
              <a:rPr lang="zh-CN" altLang="en-US" sz="1800" smtClean="0">
                <a:latin typeface="Arial" charset="0"/>
                <a:ea typeface="黑体" pitchFamily="49" charset="-122"/>
              </a:rPr>
              <a:t>。</a:t>
            </a:r>
            <a:r>
              <a:rPr lang="en-US" altLang="zh-CN" sz="1800" smtClean="0">
                <a:latin typeface="Arial" charset="0"/>
                <a:ea typeface="黑体" pitchFamily="49" charset="-122"/>
              </a:rPr>
              <a:t>TCP</a:t>
            </a:r>
            <a:r>
              <a:rPr lang="zh-CN" altLang="en-US" sz="1800" smtClean="0">
                <a:latin typeface="Arial" charset="0"/>
                <a:ea typeface="黑体" pitchFamily="49" charset="-122"/>
              </a:rPr>
              <a:t>的发送窗口为</a:t>
            </a:r>
            <a:r>
              <a:rPr lang="en-US" altLang="zh-CN" sz="1800" smtClean="0">
                <a:latin typeface="Arial" charset="0"/>
                <a:ea typeface="黑体" pitchFamily="49" charset="-122"/>
              </a:rPr>
              <a:t>65535</a:t>
            </a:r>
            <a:r>
              <a:rPr lang="zh-CN" altLang="en-US" sz="1800" smtClean="0">
                <a:latin typeface="Arial" charset="0"/>
                <a:ea typeface="黑体" pitchFamily="49" charset="-122"/>
              </a:rPr>
              <a:t>字节。试问</a:t>
            </a:r>
            <a:r>
              <a:rPr lang="en-US" altLang="zh-CN" sz="1800" smtClean="0">
                <a:latin typeface="Arial" charset="0"/>
                <a:ea typeface="黑体" pitchFamily="49" charset="-122"/>
              </a:rPr>
              <a:t>:</a:t>
            </a:r>
            <a:r>
              <a:rPr lang="zh-CN" altLang="en-US" sz="1800" smtClean="0">
                <a:latin typeface="Arial" charset="0"/>
                <a:ea typeface="黑体" pitchFamily="49" charset="-122"/>
              </a:rPr>
              <a:t>可能达到的最大吞吐量是多少</a:t>
            </a:r>
            <a:r>
              <a:rPr lang="en-US" altLang="zh-CN" sz="1800" smtClean="0">
                <a:latin typeface="Arial" charset="0"/>
                <a:ea typeface="黑体" pitchFamily="49" charset="-122"/>
              </a:rPr>
              <a:t>?</a:t>
            </a:r>
            <a:r>
              <a:rPr lang="zh-CN" altLang="en-US" sz="1800" smtClean="0">
                <a:latin typeface="Arial" charset="0"/>
                <a:ea typeface="黑体" pitchFamily="49" charset="-122"/>
              </a:rPr>
              <a:t>信道的利用率是多少</a:t>
            </a:r>
            <a:r>
              <a:rPr lang="en-US" altLang="zh-CN" sz="1800" smtClean="0">
                <a:latin typeface="Arial" charset="0"/>
                <a:ea typeface="黑体" pitchFamily="49" charset="-122"/>
              </a:rPr>
              <a:t>?</a:t>
            </a:r>
          </a:p>
          <a:p>
            <a:pPr marL="609600" indent="-609600">
              <a:lnSpc>
                <a:spcPct val="90000"/>
              </a:lnSpc>
              <a:buFont typeface="Wingdings" pitchFamily="2" charset="2"/>
              <a:buNone/>
            </a:pPr>
            <a:r>
              <a:rPr lang="zh-CN" altLang="en-US" sz="1800" smtClean="0">
                <a:latin typeface="Arial" charset="0"/>
                <a:ea typeface="黑体" pitchFamily="49" charset="-122"/>
              </a:rPr>
              <a:t>答：   </a:t>
            </a:r>
          </a:p>
          <a:p>
            <a:pPr marL="609600" indent="-609600">
              <a:lnSpc>
                <a:spcPct val="90000"/>
              </a:lnSpc>
            </a:pPr>
            <a:r>
              <a:rPr lang="en-US" altLang="zh-CN" sz="1800" smtClean="0">
                <a:latin typeface="Arial" charset="0"/>
                <a:ea typeface="黑体" pitchFamily="49" charset="-122"/>
              </a:rPr>
              <a:t>L=65536×8+40×8=524600</a:t>
            </a:r>
          </a:p>
          <a:p>
            <a:pPr marL="609600" indent="-609600">
              <a:lnSpc>
                <a:spcPct val="90000"/>
              </a:lnSpc>
            </a:pPr>
            <a:r>
              <a:rPr lang="en-US" altLang="zh-CN" sz="1800" smtClean="0">
                <a:latin typeface="Arial" charset="0"/>
                <a:ea typeface="黑体" pitchFamily="49" charset="-122"/>
              </a:rPr>
              <a:t>       C=10</a:t>
            </a:r>
            <a:r>
              <a:rPr lang="en-US" altLang="zh-CN" sz="1800" baseline="30000" smtClean="0">
                <a:latin typeface="Arial" charset="0"/>
                <a:ea typeface="黑体" pitchFamily="49" charset="-122"/>
              </a:rPr>
              <a:t>9</a:t>
            </a:r>
            <a:r>
              <a:rPr lang="en-US" altLang="zh-CN" sz="1800" smtClean="0">
                <a:latin typeface="Arial" charset="0"/>
                <a:ea typeface="黑体" pitchFamily="49" charset="-122"/>
              </a:rPr>
              <a:t>b/s</a:t>
            </a:r>
          </a:p>
          <a:p>
            <a:pPr marL="609600" indent="-609600">
              <a:lnSpc>
                <a:spcPct val="90000"/>
              </a:lnSpc>
            </a:pPr>
            <a:r>
              <a:rPr lang="en-US" altLang="zh-CN" sz="1800" smtClean="0">
                <a:latin typeface="Arial" charset="0"/>
                <a:ea typeface="黑体" pitchFamily="49" charset="-122"/>
              </a:rPr>
              <a:t>       L/C=0.0005246s</a:t>
            </a:r>
          </a:p>
          <a:p>
            <a:pPr marL="609600" indent="-609600">
              <a:lnSpc>
                <a:spcPct val="90000"/>
              </a:lnSpc>
            </a:pPr>
            <a:r>
              <a:rPr lang="en-US" altLang="zh-CN" sz="1800" smtClean="0">
                <a:latin typeface="Arial" charset="0"/>
                <a:ea typeface="黑体" pitchFamily="49" charset="-122"/>
              </a:rPr>
              <a:t> Td=10×10</a:t>
            </a:r>
            <a:r>
              <a:rPr lang="en-US" altLang="zh-CN" sz="1800" baseline="30000" smtClean="0">
                <a:latin typeface="Arial" charset="0"/>
                <a:ea typeface="黑体" pitchFamily="49" charset="-122"/>
              </a:rPr>
              <a:t>-3</a:t>
            </a:r>
            <a:r>
              <a:rPr lang="en-US" altLang="zh-CN" sz="1800" smtClean="0">
                <a:latin typeface="Arial" charset="0"/>
                <a:ea typeface="黑体" pitchFamily="49" charset="-122"/>
              </a:rPr>
              <a:t>s</a:t>
            </a:r>
          </a:p>
          <a:p>
            <a:pPr marL="609600" indent="-609600">
              <a:lnSpc>
                <a:spcPct val="90000"/>
              </a:lnSpc>
            </a:pPr>
            <a:r>
              <a:rPr lang="en-US" altLang="zh-CN" sz="1800" smtClean="0">
                <a:latin typeface="Arial" charset="0"/>
                <a:ea typeface="黑体" pitchFamily="49" charset="-122"/>
              </a:rPr>
              <a:t>       0.02104864</a:t>
            </a:r>
          </a:p>
          <a:p>
            <a:pPr marL="609600" indent="-609600">
              <a:lnSpc>
                <a:spcPct val="90000"/>
              </a:lnSpc>
            </a:pPr>
            <a:r>
              <a:rPr lang="en-US" altLang="zh-CN" sz="1800" smtClean="0">
                <a:latin typeface="Arial" charset="0"/>
                <a:ea typeface="黑体" pitchFamily="49" charset="-122"/>
              </a:rPr>
              <a:t>       Throughput=L/(L/C+2×Td)=524600/0.0205246=25.5Mb/s</a:t>
            </a:r>
          </a:p>
          <a:p>
            <a:pPr marL="609600" indent="-609600">
              <a:lnSpc>
                <a:spcPct val="90000"/>
              </a:lnSpc>
            </a:pPr>
            <a:r>
              <a:rPr lang="en-US" altLang="zh-CN" sz="1800" smtClean="0">
                <a:latin typeface="Arial" charset="0"/>
                <a:ea typeface="黑体" pitchFamily="49" charset="-122"/>
              </a:rPr>
              <a:t>       Efficiency=(L/C)/(L/C+2×D)=0.0255</a:t>
            </a:r>
          </a:p>
          <a:p>
            <a:pPr marL="609600" indent="-609600">
              <a:lnSpc>
                <a:spcPct val="90000"/>
              </a:lnSpc>
            </a:pPr>
            <a:r>
              <a:rPr lang="zh-CN" altLang="en-US" sz="1800" smtClean="0">
                <a:latin typeface="Arial" charset="0"/>
                <a:ea typeface="黑体" pitchFamily="49" charset="-122"/>
              </a:rPr>
              <a:t>最大吞吐量为</a:t>
            </a:r>
            <a:r>
              <a:rPr lang="en-US" altLang="zh-CN" sz="1800" smtClean="0">
                <a:latin typeface="Arial" charset="0"/>
                <a:ea typeface="黑体" pitchFamily="49" charset="-122"/>
              </a:rPr>
              <a:t>25.5Mb/s</a:t>
            </a:r>
            <a:r>
              <a:rPr lang="zh-CN" altLang="en-US" sz="1800" smtClean="0">
                <a:latin typeface="Arial" charset="0"/>
                <a:ea typeface="黑体" pitchFamily="49" charset="-122"/>
              </a:rPr>
              <a:t>。信道利用率为</a:t>
            </a:r>
            <a:r>
              <a:rPr lang="en-US" altLang="zh-CN" sz="1800" smtClean="0">
                <a:latin typeface="Arial" charset="0"/>
                <a:ea typeface="黑体" pitchFamily="49" charset="-122"/>
              </a:rPr>
              <a:t>25.5/1000=2.55%</a:t>
            </a:r>
            <a:endParaRPr lang="zh-CN" altLang="en-US" sz="1800" smtClean="0">
              <a:latin typeface="Arial" charset="0"/>
              <a:ea typeface="黑体"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5-33</a:t>
            </a:r>
          </a:p>
        </p:txBody>
      </p:sp>
      <p:sp>
        <p:nvSpPr>
          <p:cNvPr id="314371" name="Rectangle 3"/>
          <p:cNvSpPr>
            <a:spLocks noGrp="1" noChangeArrowheads="1"/>
          </p:cNvSpPr>
          <p:nvPr>
            <p:ph type="body" idx="4294967295"/>
          </p:nvPr>
        </p:nvSpPr>
        <p:spPr>
          <a:xfrm>
            <a:off x="495300" y="1196975"/>
            <a:ext cx="9066213" cy="5472113"/>
          </a:xfrm>
        </p:spPr>
        <p:txBody>
          <a:bodyPr/>
          <a:lstStyle/>
          <a:p>
            <a:pPr marL="990600" lvl="1" indent="-533400">
              <a:lnSpc>
                <a:spcPct val="90000"/>
              </a:lnSpc>
              <a:buFont typeface="Wingdings" pitchFamily="2" charset="2"/>
              <a:buNone/>
            </a:pPr>
            <a:r>
              <a:rPr lang="en-US" altLang="zh-CN" sz="1800" smtClean="0">
                <a:latin typeface="Arial" charset="0"/>
                <a:ea typeface="黑体" pitchFamily="49" charset="-122"/>
              </a:rPr>
              <a:t>33.  </a:t>
            </a:r>
            <a:r>
              <a:rPr lang="zh-CN" altLang="en-US" sz="1800" smtClean="0">
                <a:latin typeface="Arial" charset="0"/>
                <a:ea typeface="黑体" pitchFamily="49" charset="-122"/>
              </a:rPr>
              <a:t>假定</a:t>
            </a:r>
            <a:r>
              <a:rPr lang="en-US" altLang="zh-CN" sz="1800" smtClean="0">
                <a:latin typeface="Arial" charset="0"/>
                <a:ea typeface="黑体" pitchFamily="49" charset="-122"/>
              </a:rPr>
              <a:t>TCP</a:t>
            </a:r>
            <a:r>
              <a:rPr lang="zh-CN" altLang="en-US" sz="1800" smtClean="0">
                <a:latin typeface="Arial" charset="0"/>
                <a:ea typeface="黑体" pitchFamily="49" charset="-122"/>
              </a:rPr>
              <a:t>在开始建立连接时，发送方设定超时重传时间是</a:t>
            </a:r>
            <a:r>
              <a:rPr lang="en-US" altLang="zh-CN" sz="1800" smtClean="0">
                <a:latin typeface="Arial" charset="0"/>
                <a:ea typeface="黑体" pitchFamily="49" charset="-122"/>
              </a:rPr>
              <a:t>RTO=6s</a:t>
            </a:r>
            <a:r>
              <a:rPr lang="zh-CN" altLang="en-US" sz="1800" smtClean="0">
                <a:latin typeface="Arial" charset="0"/>
                <a:ea typeface="黑体" pitchFamily="49" charset="-122"/>
              </a:rPr>
              <a:t>。</a:t>
            </a:r>
          </a:p>
          <a:p>
            <a:pPr marL="609600" indent="-609600">
              <a:lnSpc>
                <a:spcPct val="90000"/>
              </a:lnSpc>
              <a:buFont typeface="Wingdings" pitchFamily="2" charset="2"/>
              <a:buNone/>
            </a:pP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）当发送方接到对方的连接确认报文段时，测量出</a:t>
            </a:r>
            <a:r>
              <a:rPr lang="en-US" altLang="zh-CN" sz="1800" smtClean="0">
                <a:latin typeface="Arial" charset="0"/>
                <a:ea typeface="黑体" pitchFamily="49" charset="-122"/>
              </a:rPr>
              <a:t>RTT</a:t>
            </a:r>
            <a:r>
              <a:rPr lang="zh-CN" altLang="en-US" sz="1800" smtClean="0">
                <a:latin typeface="Arial" charset="0"/>
                <a:ea typeface="黑体" pitchFamily="49" charset="-122"/>
              </a:rPr>
              <a:t>样本值为</a:t>
            </a:r>
            <a:r>
              <a:rPr lang="en-US" altLang="zh-CN" sz="1800" smtClean="0">
                <a:latin typeface="Arial" charset="0"/>
                <a:ea typeface="黑体" pitchFamily="49" charset="-122"/>
              </a:rPr>
              <a:t>1.5s</a:t>
            </a:r>
            <a:r>
              <a:rPr lang="zh-CN" altLang="en-US" sz="1800" smtClean="0">
                <a:latin typeface="Arial" charset="0"/>
                <a:ea typeface="黑体" pitchFamily="49" charset="-122"/>
              </a:rPr>
              <a:t>。试计算现在的</a:t>
            </a:r>
            <a:r>
              <a:rPr lang="en-US" altLang="zh-CN" sz="1800" smtClean="0">
                <a:latin typeface="Arial" charset="0"/>
                <a:ea typeface="黑体" pitchFamily="49" charset="-122"/>
              </a:rPr>
              <a:t>RTO</a:t>
            </a:r>
            <a:r>
              <a:rPr lang="zh-CN" altLang="en-US" sz="1800" smtClean="0">
                <a:latin typeface="Arial" charset="0"/>
                <a:ea typeface="黑体" pitchFamily="49" charset="-122"/>
              </a:rPr>
              <a:t>值。</a:t>
            </a:r>
          </a:p>
          <a:p>
            <a:pPr marL="609600" indent="-609600">
              <a:lnSpc>
                <a:spcPct val="90000"/>
              </a:lnSpc>
              <a:buFont typeface="Wingdings" pitchFamily="2" charset="2"/>
              <a:buNone/>
            </a:pP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）当发送方发送数据报文段并接收到确认时，测量出</a:t>
            </a:r>
            <a:r>
              <a:rPr lang="en-US" altLang="zh-CN" sz="1800" smtClean="0">
                <a:latin typeface="Arial" charset="0"/>
                <a:ea typeface="黑体" pitchFamily="49" charset="-122"/>
              </a:rPr>
              <a:t>RTT</a:t>
            </a:r>
            <a:r>
              <a:rPr lang="zh-CN" altLang="en-US" sz="1800" smtClean="0">
                <a:latin typeface="Arial" charset="0"/>
                <a:ea typeface="黑体" pitchFamily="49" charset="-122"/>
              </a:rPr>
              <a:t>样本值为</a:t>
            </a:r>
            <a:r>
              <a:rPr lang="en-US" altLang="zh-CN" sz="1800" smtClean="0">
                <a:latin typeface="Arial" charset="0"/>
                <a:ea typeface="黑体" pitchFamily="49" charset="-122"/>
              </a:rPr>
              <a:t>2.5s</a:t>
            </a:r>
            <a:r>
              <a:rPr lang="zh-CN" altLang="en-US" sz="1800" smtClean="0">
                <a:latin typeface="Arial" charset="0"/>
                <a:ea typeface="黑体" pitchFamily="49" charset="-122"/>
              </a:rPr>
              <a:t>。试计算现在的</a:t>
            </a:r>
            <a:r>
              <a:rPr lang="en-US" altLang="zh-CN" sz="1800" smtClean="0">
                <a:latin typeface="Arial" charset="0"/>
                <a:ea typeface="黑体" pitchFamily="49" charset="-122"/>
              </a:rPr>
              <a:t>RTO</a:t>
            </a:r>
            <a:r>
              <a:rPr lang="zh-CN" altLang="en-US" sz="1800" smtClean="0">
                <a:latin typeface="Arial" charset="0"/>
                <a:ea typeface="黑体" pitchFamily="49" charset="-122"/>
              </a:rPr>
              <a:t>值。</a:t>
            </a:r>
          </a:p>
          <a:p>
            <a:pPr marL="609600" indent="-609600">
              <a:lnSpc>
                <a:spcPct val="90000"/>
              </a:lnSpc>
              <a:buFont typeface="Wingdings" pitchFamily="2" charset="2"/>
              <a:buNone/>
            </a:pPr>
            <a:r>
              <a:rPr lang="zh-CN" altLang="en-US" sz="1800" smtClean="0">
                <a:latin typeface="Arial" charset="0"/>
                <a:ea typeface="黑体" pitchFamily="49" charset="-122"/>
              </a:rPr>
              <a:t>答：</a:t>
            </a:r>
          </a:p>
          <a:p>
            <a:pPr marL="609600" indent="-609600">
              <a:lnSpc>
                <a:spcPct val="90000"/>
              </a:lnSpc>
              <a:buFont typeface="Wingdings" pitchFamily="2" charset="2"/>
              <a:buNone/>
            </a:pP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）据</a:t>
            </a:r>
            <a:r>
              <a:rPr lang="en-US" altLang="zh-CN" sz="1800" smtClean="0">
                <a:latin typeface="Arial" charset="0"/>
                <a:ea typeface="黑体" pitchFamily="49" charset="-122"/>
              </a:rPr>
              <a:t>RFC2988</a:t>
            </a:r>
            <a:r>
              <a:rPr lang="zh-CN" altLang="en-US" sz="1800" smtClean="0">
                <a:latin typeface="Arial" charset="0"/>
                <a:ea typeface="黑体" pitchFamily="49" charset="-122"/>
              </a:rPr>
              <a:t>建议，</a:t>
            </a:r>
            <a:r>
              <a:rPr lang="en-US" altLang="zh-CN" sz="1800" smtClean="0">
                <a:latin typeface="Arial" charset="0"/>
                <a:ea typeface="黑体" pitchFamily="49" charset="-122"/>
              </a:rPr>
              <a:t>RTO=RTTs+4*RTTd</a:t>
            </a:r>
            <a:r>
              <a:rPr lang="zh-CN" altLang="en-US" sz="1800" smtClean="0">
                <a:latin typeface="Arial" charset="0"/>
                <a:ea typeface="黑体" pitchFamily="49" charset="-122"/>
              </a:rPr>
              <a:t>。其中</a:t>
            </a:r>
            <a:r>
              <a:rPr lang="en-US" altLang="zh-CN" sz="1800" smtClean="0">
                <a:latin typeface="Arial" charset="0"/>
                <a:ea typeface="黑体" pitchFamily="49" charset="-122"/>
              </a:rPr>
              <a:t>RTTd</a:t>
            </a:r>
            <a:r>
              <a:rPr lang="zh-CN" altLang="en-US" sz="1800" smtClean="0">
                <a:latin typeface="Arial" charset="0"/>
                <a:ea typeface="黑体" pitchFamily="49" charset="-122"/>
              </a:rPr>
              <a:t>是</a:t>
            </a:r>
            <a:r>
              <a:rPr lang="en-US" altLang="zh-CN" sz="1800" smtClean="0">
                <a:latin typeface="Arial" charset="0"/>
                <a:ea typeface="黑体" pitchFamily="49" charset="-122"/>
              </a:rPr>
              <a:t>RTTs</a:t>
            </a:r>
            <a:r>
              <a:rPr lang="zh-CN" altLang="en-US" sz="1800" smtClean="0">
                <a:latin typeface="Arial" charset="0"/>
                <a:ea typeface="黑体" pitchFamily="49" charset="-122"/>
              </a:rPr>
              <a:t>的偏差加权均值。</a:t>
            </a:r>
          </a:p>
          <a:p>
            <a:pPr marL="609600" indent="-609600">
              <a:lnSpc>
                <a:spcPct val="90000"/>
              </a:lnSpc>
              <a:buFont typeface="Wingdings" pitchFamily="2" charset="2"/>
              <a:buNone/>
            </a:pPr>
            <a:r>
              <a:rPr lang="zh-CN" altLang="en-US" sz="1800" smtClean="0">
                <a:latin typeface="Arial" charset="0"/>
                <a:ea typeface="黑体" pitchFamily="49" charset="-122"/>
              </a:rPr>
              <a:t>初次测量时，</a:t>
            </a:r>
            <a:r>
              <a:rPr lang="en-US" altLang="zh-CN" sz="1800" smtClean="0">
                <a:latin typeface="Arial" charset="0"/>
                <a:ea typeface="黑体" pitchFamily="49" charset="-122"/>
              </a:rPr>
              <a:t>RTTd</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 RTT</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p>
          <a:p>
            <a:pPr marL="609600" indent="-609600">
              <a:lnSpc>
                <a:spcPct val="90000"/>
              </a:lnSpc>
              <a:buFont typeface="Wingdings" pitchFamily="2" charset="2"/>
              <a:buNone/>
            </a:pPr>
            <a:r>
              <a:rPr lang="zh-CN" altLang="en-US" sz="1800" smtClean="0">
                <a:latin typeface="Arial" charset="0"/>
                <a:ea typeface="黑体" pitchFamily="49" charset="-122"/>
              </a:rPr>
              <a:t>后续测量中，</a:t>
            </a:r>
            <a:r>
              <a:rPr lang="en-US" altLang="zh-CN" sz="1800" smtClean="0">
                <a:latin typeface="Arial" charset="0"/>
                <a:ea typeface="黑体" pitchFamily="49" charset="-122"/>
              </a:rPr>
              <a:t>RTTd</a:t>
            </a:r>
            <a:r>
              <a:rPr lang="zh-CN" altLang="en-US" sz="1800" smtClean="0">
                <a:latin typeface="Arial" charset="0"/>
                <a:ea typeface="黑体" pitchFamily="49" charset="-122"/>
              </a:rPr>
              <a:t>（</a:t>
            </a:r>
            <a:r>
              <a:rPr lang="en-US" altLang="zh-CN" sz="1800" smtClean="0">
                <a:latin typeface="Arial" charset="0"/>
                <a:ea typeface="黑体" pitchFamily="49" charset="-122"/>
              </a:rPr>
              <a:t>i</a:t>
            </a:r>
            <a:r>
              <a:rPr lang="zh-CN" altLang="en-US" sz="1800" smtClean="0">
                <a:latin typeface="Arial" charset="0"/>
                <a:ea typeface="黑体" pitchFamily="49" charset="-122"/>
              </a:rPr>
              <a:t>）</a:t>
            </a:r>
            <a:r>
              <a:rPr lang="en-US" altLang="zh-CN" sz="1800" smtClean="0">
                <a:latin typeface="Arial" charset="0"/>
                <a:ea typeface="黑体" pitchFamily="49" charset="-122"/>
              </a:rPr>
              <a:t>=</a:t>
            </a:r>
            <a:r>
              <a:rPr lang="zh-CN" altLang="en-US" sz="1800" smtClean="0">
                <a:latin typeface="Arial" charset="0"/>
                <a:ea typeface="黑体" pitchFamily="49" charset="-122"/>
              </a:rPr>
              <a:t>（</a:t>
            </a:r>
            <a:r>
              <a:rPr lang="en-US" altLang="zh-CN" sz="1800" smtClean="0">
                <a:latin typeface="Arial" charset="0"/>
                <a:ea typeface="黑体" pitchFamily="49" charset="-122"/>
              </a:rPr>
              <a:t>1-Beta</a:t>
            </a:r>
            <a:r>
              <a:rPr lang="zh-CN" altLang="en-US" sz="1800" smtClean="0">
                <a:latin typeface="Arial" charset="0"/>
                <a:ea typeface="黑体" pitchFamily="49" charset="-122"/>
              </a:rPr>
              <a:t>）* </a:t>
            </a:r>
            <a:r>
              <a:rPr lang="en-US" altLang="zh-CN" sz="1800" smtClean="0">
                <a:latin typeface="Arial" charset="0"/>
                <a:ea typeface="黑体" pitchFamily="49" charset="-122"/>
              </a:rPr>
              <a:t>RTTd</a:t>
            </a:r>
            <a:r>
              <a:rPr lang="zh-CN" altLang="en-US" sz="1800" smtClean="0">
                <a:latin typeface="Arial" charset="0"/>
                <a:ea typeface="黑体" pitchFamily="49" charset="-122"/>
              </a:rPr>
              <a:t>（</a:t>
            </a:r>
            <a:r>
              <a:rPr lang="en-US" altLang="zh-CN" sz="1800" smtClean="0">
                <a:latin typeface="Arial" charset="0"/>
                <a:ea typeface="黑体" pitchFamily="49" charset="-122"/>
              </a:rPr>
              <a:t>i-1</a:t>
            </a:r>
            <a:r>
              <a:rPr lang="zh-CN" altLang="en-US" sz="1800" smtClean="0">
                <a:latin typeface="Arial" charset="0"/>
                <a:ea typeface="黑体" pitchFamily="49" charset="-122"/>
              </a:rPr>
              <a:t>）</a:t>
            </a:r>
            <a:r>
              <a:rPr lang="en-US" altLang="zh-CN" sz="1800" smtClean="0">
                <a:latin typeface="Arial" charset="0"/>
                <a:ea typeface="黑体" pitchFamily="49" charset="-122"/>
              </a:rPr>
              <a:t>+Beta*{ RTTs- RTT</a:t>
            </a:r>
            <a:r>
              <a:rPr lang="zh-CN" altLang="en-US" sz="1800" smtClean="0">
                <a:latin typeface="Arial" charset="0"/>
                <a:ea typeface="黑体" pitchFamily="49" charset="-122"/>
              </a:rPr>
              <a:t>（</a:t>
            </a:r>
            <a:r>
              <a:rPr lang="en-US" altLang="zh-CN" sz="1800" smtClean="0">
                <a:latin typeface="Arial" charset="0"/>
                <a:ea typeface="黑体" pitchFamily="49" charset="-122"/>
              </a:rPr>
              <a:t>i</a:t>
            </a:r>
            <a:r>
              <a:rPr lang="zh-CN" altLang="en-US" sz="1800" smtClean="0">
                <a:latin typeface="Arial" charset="0"/>
                <a:ea typeface="黑体" pitchFamily="49" charset="-122"/>
              </a:rPr>
              <a:t>）</a:t>
            </a:r>
            <a:r>
              <a:rPr lang="en-US" altLang="zh-CN" sz="1800" smtClean="0">
                <a:latin typeface="Arial" charset="0"/>
                <a:ea typeface="黑体" pitchFamily="49" charset="-122"/>
              </a:rPr>
              <a:t>}</a:t>
            </a:r>
            <a:r>
              <a:rPr lang="zh-CN" altLang="en-US" sz="1800" smtClean="0">
                <a:latin typeface="Arial" charset="0"/>
                <a:ea typeface="黑体" pitchFamily="49" charset="-122"/>
              </a:rPr>
              <a:t>；</a:t>
            </a:r>
          </a:p>
          <a:p>
            <a:pPr marL="609600" indent="-609600">
              <a:lnSpc>
                <a:spcPct val="90000"/>
              </a:lnSpc>
            </a:pPr>
            <a:r>
              <a:rPr lang="zh-CN" altLang="en-US" sz="1800" smtClean="0">
                <a:latin typeface="Arial" charset="0"/>
                <a:ea typeface="黑体" pitchFamily="49" charset="-122"/>
              </a:rPr>
              <a:t>       </a:t>
            </a:r>
            <a:r>
              <a:rPr lang="en-US" altLang="zh-CN" sz="1800" smtClean="0">
                <a:latin typeface="Arial" charset="0"/>
                <a:ea typeface="黑体" pitchFamily="49" charset="-122"/>
              </a:rPr>
              <a:t>Beta=1/4</a:t>
            </a:r>
          </a:p>
          <a:p>
            <a:pPr marL="609600" indent="-609600">
              <a:lnSpc>
                <a:spcPct val="90000"/>
              </a:lnSpc>
            </a:pPr>
            <a:r>
              <a:rPr lang="en-US" altLang="zh-CN" sz="1800" smtClean="0">
                <a:latin typeface="Arial" charset="0"/>
                <a:ea typeface="黑体" pitchFamily="49" charset="-122"/>
              </a:rPr>
              <a:t>       </a:t>
            </a:r>
            <a:r>
              <a:rPr lang="zh-CN" altLang="en-US" sz="1800" smtClean="0">
                <a:latin typeface="Arial" charset="0"/>
                <a:ea typeface="黑体" pitchFamily="49" charset="-122"/>
              </a:rPr>
              <a:t>依题意，</a:t>
            </a:r>
            <a:r>
              <a:rPr lang="en-US" altLang="zh-CN" sz="1800" smtClean="0">
                <a:latin typeface="Arial" charset="0"/>
                <a:ea typeface="黑体" pitchFamily="49" charset="-122"/>
              </a:rPr>
              <a:t>RTT</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）样本值为</a:t>
            </a:r>
            <a:r>
              <a:rPr lang="en-US" altLang="zh-CN" sz="1800" smtClean="0">
                <a:latin typeface="Arial" charset="0"/>
                <a:ea typeface="黑体" pitchFamily="49" charset="-122"/>
              </a:rPr>
              <a:t>1.5</a:t>
            </a:r>
            <a:r>
              <a:rPr lang="zh-CN" altLang="en-US" sz="1800" smtClean="0">
                <a:latin typeface="Arial" charset="0"/>
                <a:ea typeface="黑体" pitchFamily="49" charset="-122"/>
              </a:rPr>
              <a:t>秒，则</a:t>
            </a:r>
          </a:p>
          <a:p>
            <a:pPr marL="609600" indent="-609600">
              <a:lnSpc>
                <a:spcPct val="90000"/>
              </a:lnSpc>
            </a:pPr>
            <a:r>
              <a:rPr lang="zh-CN" altLang="en-US" sz="1800" smtClean="0">
                <a:latin typeface="Arial" charset="0"/>
                <a:ea typeface="黑体" pitchFamily="49" charset="-122"/>
              </a:rPr>
              <a:t>       </a:t>
            </a:r>
            <a:r>
              <a:rPr lang="en-US" altLang="zh-CN" sz="1800" smtClean="0">
                <a:latin typeface="Arial" charset="0"/>
                <a:ea typeface="黑体" pitchFamily="49" charset="-122"/>
              </a:rPr>
              <a:t>RTTs</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=RTT</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=1.5s   RTTd(1)=RTT(1)/2=0.75s</a:t>
            </a:r>
          </a:p>
          <a:p>
            <a:pPr marL="609600" indent="-609600">
              <a:lnSpc>
                <a:spcPct val="90000"/>
              </a:lnSpc>
            </a:pPr>
            <a:r>
              <a:rPr lang="en-US" altLang="zh-CN" sz="1800" smtClean="0">
                <a:latin typeface="Arial" charset="0"/>
                <a:ea typeface="黑体" pitchFamily="49" charset="-122"/>
              </a:rPr>
              <a:t>       RTO(1)=RTTs(1)+4RTTd(1)=1.5+4*0.75=4.5(s)</a:t>
            </a:r>
          </a:p>
          <a:p>
            <a:pPr marL="609600" indent="-609600">
              <a:lnSpc>
                <a:spcPct val="90000"/>
              </a:lnSpc>
            </a:pP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r>
              <a:rPr lang="en-US" altLang="zh-CN" sz="1800" smtClean="0">
                <a:latin typeface="Arial" charset="0"/>
                <a:ea typeface="黑体" pitchFamily="49" charset="-122"/>
              </a:rPr>
              <a:t>RTT</a:t>
            </a: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r>
              <a:rPr lang="en-US" altLang="zh-CN" sz="1800" smtClean="0">
                <a:latin typeface="Arial" charset="0"/>
                <a:ea typeface="黑体" pitchFamily="49" charset="-122"/>
              </a:rPr>
              <a:t>=2.5   RTTs</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=1.5s   RTTd</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=0.75s</a:t>
            </a:r>
          </a:p>
          <a:p>
            <a:pPr marL="609600" indent="-609600">
              <a:lnSpc>
                <a:spcPct val="90000"/>
              </a:lnSpc>
            </a:pPr>
            <a:r>
              <a:rPr lang="en-US" altLang="zh-CN" sz="1800" smtClean="0">
                <a:latin typeface="Arial" charset="0"/>
                <a:ea typeface="黑体" pitchFamily="49" charset="-122"/>
              </a:rPr>
              <a:t>       RTTd</a:t>
            </a: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r>
              <a:rPr lang="en-US" altLang="zh-CN" sz="1800" smtClean="0">
                <a:latin typeface="Arial" charset="0"/>
                <a:ea typeface="黑体" pitchFamily="49" charset="-122"/>
              </a:rPr>
              <a:t>=</a:t>
            </a:r>
            <a:r>
              <a:rPr lang="zh-CN" altLang="en-US" sz="1800" smtClean="0">
                <a:latin typeface="Arial" charset="0"/>
                <a:ea typeface="黑体" pitchFamily="49" charset="-122"/>
              </a:rPr>
              <a:t>（</a:t>
            </a:r>
            <a:r>
              <a:rPr lang="en-US" altLang="zh-CN" sz="1800" smtClean="0">
                <a:latin typeface="Arial" charset="0"/>
                <a:ea typeface="黑体" pitchFamily="49" charset="-122"/>
              </a:rPr>
              <a:t>1-Beta</a:t>
            </a:r>
            <a:r>
              <a:rPr lang="zh-CN" altLang="en-US" sz="1800" smtClean="0">
                <a:latin typeface="Arial" charset="0"/>
                <a:ea typeface="黑体" pitchFamily="49" charset="-122"/>
              </a:rPr>
              <a:t>）* </a:t>
            </a:r>
            <a:r>
              <a:rPr lang="en-US" altLang="zh-CN" sz="1800" smtClean="0">
                <a:latin typeface="Arial" charset="0"/>
                <a:ea typeface="黑体" pitchFamily="49" charset="-122"/>
              </a:rPr>
              <a:t>RTTd</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+Beta*{ RTTs</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 RT</a:t>
            </a:r>
          </a:p>
          <a:p>
            <a:pPr marL="609600" indent="-609600">
              <a:lnSpc>
                <a:spcPct val="90000"/>
              </a:lnSpc>
            </a:pP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r>
              <a:rPr lang="en-US" altLang="zh-CN" sz="1800" smtClean="0">
                <a:latin typeface="Arial" charset="0"/>
                <a:ea typeface="黑体" pitchFamily="49" charset="-122"/>
              </a:rPr>
              <a:t>}=0.75*3/4+{1.5-2.5}/4=13/16</a:t>
            </a:r>
          </a:p>
          <a:p>
            <a:pPr marL="609600" indent="-609600">
              <a:lnSpc>
                <a:spcPct val="90000"/>
              </a:lnSpc>
            </a:pPr>
            <a:r>
              <a:rPr lang="en-US" altLang="zh-CN" sz="1800" smtClean="0">
                <a:latin typeface="Arial" charset="0"/>
                <a:ea typeface="黑体" pitchFamily="49" charset="-122"/>
              </a:rPr>
              <a:t>      RTO(2)=RTTs</a:t>
            </a:r>
            <a:r>
              <a:rPr lang="zh-CN" altLang="en-US" sz="1800" smtClean="0">
                <a:latin typeface="Arial" charset="0"/>
                <a:ea typeface="黑体" pitchFamily="49" charset="-122"/>
              </a:rPr>
              <a:t>（</a:t>
            </a:r>
            <a:r>
              <a:rPr lang="en-US" altLang="zh-CN" sz="1800" smtClean="0">
                <a:latin typeface="Arial" charset="0"/>
                <a:ea typeface="黑体" pitchFamily="49" charset="-122"/>
              </a:rPr>
              <a:t>1</a:t>
            </a:r>
            <a:r>
              <a:rPr lang="zh-CN" altLang="en-US" sz="1800" smtClean="0">
                <a:latin typeface="Arial" charset="0"/>
                <a:ea typeface="黑体" pitchFamily="49" charset="-122"/>
              </a:rPr>
              <a:t>）</a:t>
            </a:r>
            <a:r>
              <a:rPr lang="en-US" altLang="zh-CN" sz="1800" smtClean="0">
                <a:latin typeface="Arial" charset="0"/>
                <a:ea typeface="黑体" pitchFamily="49" charset="-122"/>
              </a:rPr>
              <a:t>+4RTTd</a:t>
            </a:r>
            <a:r>
              <a:rPr lang="zh-CN" altLang="en-US" sz="1800" smtClean="0">
                <a:latin typeface="Arial" charset="0"/>
                <a:ea typeface="黑体" pitchFamily="49" charset="-122"/>
              </a:rPr>
              <a:t>（</a:t>
            </a:r>
            <a:r>
              <a:rPr lang="en-US" altLang="zh-CN" sz="1800" smtClean="0">
                <a:latin typeface="Arial" charset="0"/>
                <a:ea typeface="黑体" pitchFamily="49" charset="-122"/>
              </a:rPr>
              <a:t>2</a:t>
            </a:r>
            <a:r>
              <a:rPr lang="zh-CN" altLang="en-US" sz="1800" smtClean="0">
                <a:latin typeface="Arial" charset="0"/>
                <a:ea typeface="黑体" pitchFamily="49" charset="-122"/>
              </a:rPr>
              <a:t>）</a:t>
            </a:r>
            <a:r>
              <a:rPr lang="en-US" altLang="zh-CN" sz="1800" smtClean="0">
                <a:latin typeface="Arial" charset="0"/>
                <a:ea typeface="黑体" pitchFamily="49" charset="-122"/>
              </a:rPr>
              <a:t>=1.5+4*13/16=4.75s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5-34</a:t>
            </a:r>
          </a:p>
        </p:txBody>
      </p:sp>
      <p:sp>
        <p:nvSpPr>
          <p:cNvPr id="319491" name="Rectangle 3"/>
          <p:cNvSpPr>
            <a:spLocks noGrp="1" noChangeArrowheads="1"/>
          </p:cNvSpPr>
          <p:nvPr>
            <p:ph type="body" idx="4294967295"/>
          </p:nvPr>
        </p:nvSpPr>
        <p:spPr/>
        <p:txBody>
          <a:bodyPr/>
          <a:lstStyle/>
          <a:p>
            <a:pPr lvl="1">
              <a:lnSpc>
                <a:spcPct val="100000"/>
              </a:lnSpc>
              <a:buFont typeface="Wingdings" pitchFamily="2" charset="2"/>
              <a:buNone/>
            </a:pPr>
            <a:r>
              <a:rPr lang="en-US" altLang="zh-CN" sz="2400" smtClean="0">
                <a:latin typeface="Arial" charset="0"/>
                <a:ea typeface="黑体" pitchFamily="49" charset="-122"/>
              </a:rPr>
              <a:t>34.  </a:t>
            </a:r>
            <a:r>
              <a:rPr lang="zh-CN" altLang="en-US" sz="2400" smtClean="0">
                <a:latin typeface="Arial" charset="0"/>
                <a:ea typeface="黑体" pitchFamily="49" charset="-122"/>
              </a:rPr>
              <a:t>已知第一次测得</a:t>
            </a:r>
            <a:r>
              <a:rPr lang="en-US" altLang="zh-CN" sz="2400" smtClean="0">
                <a:latin typeface="Arial" charset="0"/>
                <a:ea typeface="黑体" pitchFamily="49" charset="-122"/>
              </a:rPr>
              <a:t>TCP</a:t>
            </a:r>
            <a:r>
              <a:rPr lang="zh-CN" altLang="en-US" sz="2400" smtClean="0">
                <a:latin typeface="Arial" charset="0"/>
                <a:ea typeface="黑体" pitchFamily="49" charset="-122"/>
              </a:rPr>
              <a:t>的往返时延的当前值是</a:t>
            </a:r>
            <a:r>
              <a:rPr lang="en-US" altLang="zh-CN" sz="2400" smtClean="0">
                <a:latin typeface="Arial" charset="0"/>
                <a:ea typeface="黑体" pitchFamily="49" charset="-122"/>
              </a:rPr>
              <a:t>30 ms</a:t>
            </a:r>
            <a:r>
              <a:rPr lang="zh-CN" altLang="en-US" sz="2400" smtClean="0">
                <a:latin typeface="Arial" charset="0"/>
                <a:ea typeface="黑体" pitchFamily="49" charset="-122"/>
              </a:rPr>
              <a:t>。现在收到了三个接连的确认报文段，它们比相应的数据报文段的发送时间分别滞后的时间是：</a:t>
            </a:r>
            <a:r>
              <a:rPr lang="en-US" altLang="zh-CN" sz="2400" smtClean="0">
                <a:latin typeface="Arial" charset="0"/>
                <a:ea typeface="黑体" pitchFamily="49" charset="-122"/>
              </a:rPr>
              <a:t>26ms</a:t>
            </a:r>
            <a:r>
              <a:rPr lang="zh-CN" altLang="en-US" sz="2400" smtClean="0">
                <a:latin typeface="Arial" charset="0"/>
                <a:ea typeface="黑体" pitchFamily="49" charset="-122"/>
              </a:rPr>
              <a:t>，</a:t>
            </a:r>
            <a:r>
              <a:rPr lang="en-US" altLang="zh-CN" sz="2400" smtClean="0">
                <a:latin typeface="Arial" charset="0"/>
                <a:ea typeface="黑体" pitchFamily="49" charset="-122"/>
              </a:rPr>
              <a:t>32ms</a:t>
            </a:r>
            <a:r>
              <a:rPr lang="zh-CN" altLang="en-US" sz="2400" smtClean="0">
                <a:latin typeface="Arial" charset="0"/>
                <a:ea typeface="黑体" pitchFamily="49" charset="-122"/>
              </a:rPr>
              <a:t>和</a:t>
            </a:r>
            <a:r>
              <a:rPr lang="en-US" altLang="zh-CN" sz="2400" smtClean="0">
                <a:latin typeface="Arial" charset="0"/>
                <a:ea typeface="黑体" pitchFamily="49" charset="-122"/>
              </a:rPr>
              <a:t>24ms</a:t>
            </a:r>
            <a:r>
              <a:rPr lang="zh-CN" altLang="en-US" sz="2400" smtClean="0">
                <a:latin typeface="Arial" charset="0"/>
                <a:ea typeface="黑体" pitchFamily="49" charset="-122"/>
              </a:rPr>
              <a:t>。设</a:t>
            </a:r>
            <a:r>
              <a:rPr lang="en-US" altLang="zh-CN" sz="2400" smtClean="0">
                <a:latin typeface="Arial" charset="0"/>
                <a:ea typeface="黑体" pitchFamily="49" charset="-122"/>
              </a:rPr>
              <a:t>α=0</a:t>
            </a:r>
            <a:r>
              <a:rPr lang="zh-CN" altLang="en-US" sz="2400" smtClean="0">
                <a:latin typeface="Arial" charset="0"/>
                <a:ea typeface="黑体" pitchFamily="49" charset="-122"/>
              </a:rPr>
              <a:t>．</a:t>
            </a:r>
            <a:r>
              <a:rPr lang="en-US" altLang="zh-CN" sz="2400" smtClean="0">
                <a:latin typeface="Arial" charset="0"/>
                <a:ea typeface="黑体" pitchFamily="49" charset="-122"/>
              </a:rPr>
              <a:t>9</a:t>
            </a:r>
            <a:r>
              <a:rPr lang="zh-CN" altLang="en-US" sz="2400" smtClean="0">
                <a:latin typeface="Arial" charset="0"/>
                <a:ea typeface="黑体" pitchFamily="49" charset="-122"/>
              </a:rPr>
              <a:t>。试计算每一次的新的加权平均往返时间值</a:t>
            </a:r>
            <a:r>
              <a:rPr lang="en-US" altLang="zh-CN" sz="2400" smtClean="0">
                <a:latin typeface="Arial" charset="0"/>
                <a:ea typeface="黑体" pitchFamily="49" charset="-122"/>
              </a:rPr>
              <a:t>RTTs</a:t>
            </a:r>
            <a:r>
              <a:rPr lang="zh-CN" altLang="en-US" sz="2400" smtClean="0">
                <a:latin typeface="Arial" charset="0"/>
                <a:ea typeface="黑体" pitchFamily="49" charset="-122"/>
              </a:rPr>
              <a:t>。讨论所得出的结果。</a:t>
            </a:r>
          </a:p>
          <a:p>
            <a:pPr>
              <a:lnSpc>
                <a:spcPct val="100000"/>
              </a:lnSpc>
            </a:pPr>
            <a:r>
              <a:rPr lang="zh-CN" altLang="en-US" sz="2400" smtClean="0">
                <a:latin typeface="Arial" charset="0"/>
                <a:ea typeface="黑体" pitchFamily="49" charset="-122"/>
              </a:rPr>
              <a:t>答：</a:t>
            </a:r>
            <a:r>
              <a:rPr lang="en-US" altLang="zh-CN" sz="2400" smtClean="0">
                <a:latin typeface="Arial" charset="0"/>
                <a:ea typeface="黑体" pitchFamily="49" charset="-122"/>
              </a:rPr>
              <a:t>a=0.1</a:t>
            </a:r>
            <a:r>
              <a:rPr lang="zh-CN" altLang="en-US" sz="2400" smtClean="0">
                <a:latin typeface="Arial" charset="0"/>
                <a:ea typeface="黑体" pitchFamily="49" charset="-122"/>
              </a:rPr>
              <a:t>， </a:t>
            </a:r>
            <a:r>
              <a:rPr lang="en-US" altLang="zh-CN" sz="2400" smtClean="0">
                <a:latin typeface="Arial" charset="0"/>
                <a:ea typeface="黑体" pitchFamily="49" charset="-122"/>
              </a:rPr>
              <a:t>RTTO=30</a:t>
            </a:r>
          </a:p>
          <a:p>
            <a:pPr>
              <a:lnSpc>
                <a:spcPct val="100000"/>
              </a:lnSpc>
            </a:pPr>
            <a:r>
              <a:rPr lang="en-US" altLang="zh-CN" sz="2400" smtClean="0">
                <a:latin typeface="Arial" charset="0"/>
                <a:ea typeface="黑体" pitchFamily="49" charset="-122"/>
              </a:rPr>
              <a:t>RTT1=RTTO*(1-a) +26*a=29.6</a:t>
            </a:r>
          </a:p>
          <a:p>
            <a:pPr>
              <a:lnSpc>
                <a:spcPct val="100000"/>
              </a:lnSpc>
            </a:pPr>
            <a:r>
              <a:rPr lang="en-US" altLang="zh-CN" sz="2400" smtClean="0">
                <a:latin typeface="Arial" charset="0"/>
                <a:ea typeface="黑体" pitchFamily="49" charset="-122"/>
              </a:rPr>
              <a:t>RTT2=RTT1*a+32(1-a)=29.84</a:t>
            </a:r>
          </a:p>
          <a:p>
            <a:pPr>
              <a:lnSpc>
                <a:spcPct val="100000"/>
              </a:lnSpc>
            </a:pPr>
            <a:r>
              <a:rPr lang="en-US" altLang="zh-CN" sz="2400" smtClean="0">
                <a:latin typeface="Arial" charset="0"/>
                <a:ea typeface="黑体" pitchFamily="49" charset="-122"/>
              </a:rPr>
              <a:t>RTT3=RTT2*a+24</a:t>
            </a:r>
            <a:r>
              <a:rPr lang="zh-CN" altLang="en-US" sz="2400" smtClean="0">
                <a:latin typeface="Arial" charset="0"/>
                <a:ea typeface="黑体" pitchFamily="49" charset="-122"/>
              </a:rPr>
              <a:t>（</a:t>
            </a:r>
            <a:r>
              <a:rPr lang="en-US" altLang="zh-CN" sz="2400" smtClean="0">
                <a:latin typeface="Arial" charset="0"/>
                <a:ea typeface="黑体" pitchFamily="49" charset="-122"/>
              </a:rPr>
              <a:t>1-a</a:t>
            </a:r>
            <a:r>
              <a:rPr lang="zh-CN" altLang="en-US" sz="2400" smtClean="0">
                <a:latin typeface="Arial" charset="0"/>
                <a:ea typeface="黑体" pitchFamily="49" charset="-122"/>
              </a:rPr>
              <a:t>）</a:t>
            </a:r>
            <a:r>
              <a:rPr lang="en-US" altLang="zh-CN" sz="2400" smtClean="0">
                <a:latin typeface="Arial" charset="0"/>
                <a:ea typeface="黑体" pitchFamily="49" charset="-122"/>
              </a:rPr>
              <a:t>=29.256</a:t>
            </a:r>
          </a:p>
          <a:p>
            <a:pPr>
              <a:lnSpc>
                <a:spcPct val="100000"/>
              </a:lnSpc>
            </a:pPr>
            <a:r>
              <a:rPr lang="zh-CN" altLang="en-US" sz="2400" smtClean="0">
                <a:latin typeface="Arial" charset="0"/>
                <a:ea typeface="黑体" pitchFamily="49" charset="-122"/>
              </a:rPr>
              <a:t>三次算出加权平均往返时间分别为</a:t>
            </a:r>
            <a:r>
              <a:rPr lang="en-US" altLang="zh-CN" sz="2400" smtClean="0">
                <a:latin typeface="Arial" charset="0"/>
                <a:ea typeface="黑体" pitchFamily="49" charset="-122"/>
              </a:rPr>
              <a:t>29.6</a:t>
            </a:r>
            <a:r>
              <a:rPr lang="zh-CN" altLang="en-US" sz="2400" smtClean="0">
                <a:latin typeface="Arial" charset="0"/>
                <a:ea typeface="黑体" pitchFamily="49" charset="-122"/>
              </a:rPr>
              <a:t>，</a:t>
            </a:r>
            <a:r>
              <a:rPr lang="en-US" altLang="zh-CN" sz="2400" smtClean="0">
                <a:latin typeface="Arial" charset="0"/>
                <a:ea typeface="黑体" pitchFamily="49" charset="-122"/>
              </a:rPr>
              <a:t>29.84</a:t>
            </a:r>
            <a:r>
              <a:rPr lang="zh-CN" altLang="en-US" sz="2400" smtClean="0">
                <a:latin typeface="Arial" charset="0"/>
                <a:ea typeface="黑体" pitchFamily="49" charset="-122"/>
              </a:rPr>
              <a:t>和</a:t>
            </a:r>
            <a:r>
              <a:rPr lang="en-US" altLang="zh-CN" sz="2400" smtClean="0">
                <a:latin typeface="Arial" charset="0"/>
                <a:ea typeface="黑体" pitchFamily="49" charset="-122"/>
              </a:rPr>
              <a:t>29.256ms</a:t>
            </a:r>
            <a:r>
              <a:rPr lang="zh-CN" altLang="en-US" sz="2400" smtClean="0">
                <a:latin typeface="Arial" charset="0"/>
                <a:ea typeface="黑体" pitchFamily="49" charset="-122"/>
              </a:rPr>
              <a:t>。</a:t>
            </a:r>
          </a:p>
          <a:p>
            <a:pPr>
              <a:lnSpc>
                <a:spcPct val="100000"/>
              </a:lnSpc>
            </a:pPr>
            <a:r>
              <a:rPr lang="zh-CN" altLang="en-US" sz="2400" smtClean="0">
                <a:latin typeface="Arial" charset="0"/>
                <a:ea typeface="黑体" pitchFamily="49" charset="-122"/>
              </a:rPr>
              <a:t>可以看出，</a:t>
            </a:r>
            <a:r>
              <a:rPr lang="en-US" altLang="zh-CN" sz="2400" smtClean="0">
                <a:latin typeface="Arial" charset="0"/>
                <a:ea typeface="黑体" pitchFamily="49" charset="-122"/>
              </a:rPr>
              <a:t>RTT</a:t>
            </a:r>
            <a:r>
              <a:rPr lang="zh-CN" altLang="en-US" sz="2400" smtClean="0">
                <a:latin typeface="Arial" charset="0"/>
                <a:ea typeface="黑体" pitchFamily="49" charset="-122"/>
              </a:rPr>
              <a:t>的样本值变化多达</a:t>
            </a:r>
            <a:r>
              <a:rPr lang="en-US" altLang="zh-CN" sz="2400" smtClean="0">
                <a:latin typeface="Arial" charset="0"/>
                <a:ea typeface="黑体" pitchFamily="49" charset="-122"/>
              </a:rPr>
              <a:t>20%</a:t>
            </a:r>
            <a:r>
              <a:rPr lang="zh-CN" altLang="en-US" sz="2400" smtClean="0">
                <a:latin typeface="Arial" charset="0"/>
                <a:ea typeface="黑体" pitchFamily="49" charset="-122"/>
              </a:rPr>
              <a:t>时，加权平均往返</a:t>
            </a:r>
          </a:p>
          <a:p>
            <a:pPr>
              <a:lnSpc>
                <a:spcPct val="100000"/>
              </a:lnSpc>
            </a:pPr>
            <a:endParaRPr lang="zh-CN" altLang="en-US" sz="2400" smtClean="0">
              <a:latin typeface="Arial" charset="0"/>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5-38</a:t>
            </a:r>
          </a:p>
        </p:txBody>
      </p:sp>
      <p:sp>
        <p:nvSpPr>
          <p:cNvPr id="320515" name="Rectangle 3"/>
          <p:cNvSpPr>
            <a:spLocks noGrp="1" noChangeArrowheads="1"/>
          </p:cNvSpPr>
          <p:nvPr>
            <p:ph type="body" idx="4294967295"/>
          </p:nvPr>
        </p:nvSpPr>
        <p:spPr/>
        <p:txBody>
          <a:bodyPr/>
          <a:lstStyle/>
          <a:p>
            <a:r>
              <a:rPr lang="en-US" altLang="zh-CN" sz="2400" smtClean="0">
                <a:latin typeface="Arial" charset="0"/>
                <a:ea typeface="黑体" pitchFamily="49" charset="-122"/>
              </a:rPr>
              <a:t>38.</a:t>
            </a:r>
            <a:r>
              <a:rPr lang="zh-CN" altLang="en-US" sz="2400" smtClean="0">
                <a:latin typeface="Arial" charset="0"/>
                <a:ea typeface="黑体" pitchFamily="49" charset="-122"/>
              </a:rPr>
              <a:t>设</a:t>
            </a:r>
            <a:r>
              <a:rPr lang="en-US" altLang="zh-CN" sz="2400" smtClean="0">
                <a:latin typeface="Arial" charset="0"/>
                <a:ea typeface="黑体" pitchFamily="49" charset="-122"/>
              </a:rPr>
              <a:t>TCP</a:t>
            </a:r>
            <a:r>
              <a:rPr lang="zh-CN" altLang="en-US" sz="2400" smtClean="0">
                <a:latin typeface="Arial" charset="0"/>
                <a:ea typeface="黑体" pitchFamily="49" charset="-122"/>
              </a:rPr>
              <a:t>的</a:t>
            </a:r>
            <a:r>
              <a:rPr lang="en-US" altLang="zh-CN" sz="2400" smtClean="0">
                <a:latin typeface="Arial" charset="0"/>
                <a:ea typeface="黑体" pitchFamily="49" charset="-122"/>
              </a:rPr>
              <a:t>ssthresh</a:t>
            </a:r>
            <a:r>
              <a:rPr lang="zh-CN" altLang="en-US" sz="2400" smtClean="0">
                <a:latin typeface="Arial" charset="0"/>
                <a:ea typeface="黑体" pitchFamily="49" charset="-122"/>
              </a:rPr>
              <a:t>的初始值为</a:t>
            </a:r>
            <a:r>
              <a:rPr lang="en-US" altLang="zh-CN" sz="2400" smtClean="0">
                <a:latin typeface="Arial" charset="0"/>
                <a:ea typeface="黑体" pitchFamily="49" charset="-122"/>
              </a:rPr>
              <a:t>8(</a:t>
            </a:r>
            <a:r>
              <a:rPr lang="zh-CN" altLang="en-US" sz="2400" smtClean="0">
                <a:latin typeface="Arial" charset="0"/>
                <a:ea typeface="黑体" pitchFamily="49" charset="-122"/>
              </a:rPr>
              <a:t>单位为报文段</a:t>
            </a:r>
            <a:r>
              <a:rPr lang="en-US" altLang="zh-CN" sz="2400" smtClean="0">
                <a:latin typeface="Arial" charset="0"/>
                <a:ea typeface="黑体" pitchFamily="49" charset="-122"/>
              </a:rPr>
              <a:t>)</a:t>
            </a:r>
            <a:r>
              <a:rPr lang="zh-CN" altLang="en-US" sz="2400" smtClean="0">
                <a:latin typeface="Arial" charset="0"/>
                <a:ea typeface="黑体" pitchFamily="49" charset="-122"/>
              </a:rPr>
              <a:t>。当拥塞窗口上升到</a:t>
            </a:r>
            <a:r>
              <a:rPr lang="en-US" altLang="zh-CN" sz="2400" smtClean="0">
                <a:latin typeface="Arial" charset="0"/>
                <a:ea typeface="黑体" pitchFamily="49" charset="-122"/>
              </a:rPr>
              <a:t>12</a:t>
            </a:r>
            <a:r>
              <a:rPr lang="zh-CN" altLang="en-US" sz="2400" smtClean="0">
                <a:latin typeface="Arial" charset="0"/>
                <a:ea typeface="黑体" pitchFamily="49" charset="-122"/>
              </a:rPr>
              <a:t>时网络发生了超时，</a:t>
            </a:r>
            <a:r>
              <a:rPr lang="en-US" altLang="zh-CN" sz="2400" smtClean="0">
                <a:latin typeface="Arial" charset="0"/>
                <a:ea typeface="黑体" pitchFamily="49" charset="-122"/>
              </a:rPr>
              <a:t>TCP</a:t>
            </a:r>
            <a:r>
              <a:rPr lang="zh-CN" altLang="en-US" sz="2400" smtClean="0">
                <a:latin typeface="Arial" charset="0"/>
                <a:ea typeface="黑体" pitchFamily="49" charset="-122"/>
              </a:rPr>
              <a:t>使用慢开始和拥塞避免。试分别求出第</a:t>
            </a:r>
            <a:r>
              <a:rPr lang="en-US" altLang="zh-CN" sz="2400" smtClean="0">
                <a:latin typeface="Arial" charset="0"/>
                <a:ea typeface="黑体" pitchFamily="49" charset="-122"/>
              </a:rPr>
              <a:t>1</a:t>
            </a:r>
            <a:r>
              <a:rPr lang="zh-CN" altLang="en-US" sz="2400" smtClean="0">
                <a:latin typeface="Arial" charset="0"/>
                <a:ea typeface="黑体" pitchFamily="49" charset="-122"/>
              </a:rPr>
              <a:t>次到第</a:t>
            </a:r>
            <a:r>
              <a:rPr lang="en-US" altLang="zh-CN" sz="2400" smtClean="0">
                <a:latin typeface="Arial" charset="0"/>
                <a:ea typeface="黑体" pitchFamily="49" charset="-122"/>
              </a:rPr>
              <a:t>15</a:t>
            </a:r>
            <a:r>
              <a:rPr lang="zh-CN" altLang="en-US" sz="2400" smtClean="0">
                <a:latin typeface="Arial" charset="0"/>
                <a:ea typeface="黑体" pitchFamily="49" charset="-122"/>
              </a:rPr>
              <a:t>次传输的各拥塞窗口大小。你能说明拥塞控制窗口每一次变化的原因吗？</a:t>
            </a:r>
          </a:p>
          <a:p>
            <a:r>
              <a:rPr lang="zh-CN" altLang="en-US" sz="2400" smtClean="0">
                <a:latin typeface="Arial" charset="0"/>
                <a:ea typeface="黑体" pitchFamily="49" charset="-122"/>
              </a:rPr>
              <a:t> 答：拥塞窗口大小分别为：</a:t>
            </a:r>
            <a:r>
              <a:rPr lang="en-US" altLang="zh-CN" sz="2400" smtClean="0">
                <a:latin typeface="Arial" charset="0"/>
                <a:ea typeface="黑体" pitchFamily="49" charset="-122"/>
              </a:rPr>
              <a:t>1</a:t>
            </a:r>
            <a:r>
              <a:rPr lang="zh-CN" altLang="en-US" sz="2400" smtClean="0">
                <a:latin typeface="Arial" charset="0"/>
                <a:ea typeface="黑体" pitchFamily="49" charset="-122"/>
              </a:rPr>
              <a:t>，</a:t>
            </a:r>
            <a:r>
              <a:rPr lang="en-US" altLang="zh-CN" sz="2400" smtClean="0">
                <a:latin typeface="Arial" charset="0"/>
                <a:ea typeface="黑体" pitchFamily="49" charset="-122"/>
              </a:rPr>
              <a:t>2</a:t>
            </a:r>
            <a:r>
              <a:rPr lang="zh-CN" altLang="en-US" sz="2400" smtClean="0">
                <a:latin typeface="Arial" charset="0"/>
                <a:ea typeface="黑体" pitchFamily="49" charset="-122"/>
              </a:rPr>
              <a:t>，</a:t>
            </a:r>
            <a:r>
              <a:rPr lang="en-US" altLang="zh-CN" sz="2400" smtClean="0">
                <a:latin typeface="Arial" charset="0"/>
                <a:ea typeface="黑体" pitchFamily="49" charset="-122"/>
              </a:rPr>
              <a:t>4</a:t>
            </a:r>
            <a:r>
              <a:rPr lang="zh-CN" altLang="en-US" sz="2400" smtClean="0">
                <a:latin typeface="Arial" charset="0"/>
                <a:ea typeface="黑体" pitchFamily="49" charset="-122"/>
              </a:rPr>
              <a:t>，</a:t>
            </a:r>
            <a:r>
              <a:rPr lang="en-US" altLang="zh-CN" sz="2400" smtClean="0">
                <a:latin typeface="Arial" charset="0"/>
                <a:ea typeface="黑体" pitchFamily="49" charset="-122"/>
              </a:rPr>
              <a:t>8</a:t>
            </a:r>
            <a:r>
              <a:rPr lang="zh-CN" altLang="en-US" sz="2400" smtClean="0">
                <a:latin typeface="Arial" charset="0"/>
                <a:ea typeface="黑体" pitchFamily="49" charset="-122"/>
              </a:rPr>
              <a:t>，</a:t>
            </a:r>
            <a:r>
              <a:rPr lang="en-US" altLang="zh-CN" sz="2400" smtClean="0">
                <a:latin typeface="Arial" charset="0"/>
                <a:ea typeface="黑体" pitchFamily="49" charset="-122"/>
              </a:rPr>
              <a:t>9</a:t>
            </a:r>
            <a:r>
              <a:rPr lang="zh-CN" altLang="en-US" sz="2400" smtClean="0">
                <a:latin typeface="Arial" charset="0"/>
                <a:ea typeface="黑体" pitchFamily="49" charset="-122"/>
              </a:rPr>
              <a:t>，</a:t>
            </a:r>
            <a:r>
              <a:rPr lang="en-US" altLang="zh-CN" sz="2400" smtClean="0">
                <a:latin typeface="Arial" charset="0"/>
                <a:ea typeface="黑体" pitchFamily="49" charset="-122"/>
              </a:rPr>
              <a:t>10</a:t>
            </a:r>
            <a:r>
              <a:rPr lang="zh-CN" altLang="en-US" sz="2400" smtClean="0">
                <a:latin typeface="Arial" charset="0"/>
                <a:ea typeface="黑体" pitchFamily="49" charset="-122"/>
              </a:rPr>
              <a:t>，</a:t>
            </a:r>
            <a:r>
              <a:rPr lang="en-US" altLang="zh-CN" sz="2400" smtClean="0">
                <a:latin typeface="Arial" charset="0"/>
                <a:ea typeface="黑体" pitchFamily="49" charset="-122"/>
              </a:rPr>
              <a:t>11</a:t>
            </a:r>
            <a:r>
              <a:rPr lang="zh-CN" altLang="en-US" sz="2400" smtClean="0">
                <a:latin typeface="Arial" charset="0"/>
                <a:ea typeface="黑体" pitchFamily="49" charset="-122"/>
              </a:rPr>
              <a:t>，</a:t>
            </a:r>
            <a:r>
              <a:rPr lang="en-US" altLang="zh-CN" sz="2400" smtClean="0">
                <a:latin typeface="Arial" charset="0"/>
                <a:ea typeface="黑体" pitchFamily="49" charset="-122"/>
              </a:rPr>
              <a:t>12</a:t>
            </a:r>
            <a:r>
              <a:rPr lang="zh-CN" altLang="en-US" sz="2400" smtClean="0">
                <a:latin typeface="Arial" charset="0"/>
                <a:ea typeface="黑体" pitchFamily="49" charset="-122"/>
              </a:rPr>
              <a:t>，</a:t>
            </a:r>
            <a:r>
              <a:rPr lang="en-US" altLang="zh-CN" sz="2400" smtClean="0">
                <a:latin typeface="Arial" charset="0"/>
                <a:ea typeface="黑体" pitchFamily="49" charset="-122"/>
              </a:rPr>
              <a:t>1</a:t>
            </a:r>
            <a:r>
              <a:rPr lang="zh-CN" altLang="en-US" sz="2400" smtClean="0">
                <a:latin typeface="Arial" charset="0"/>
                <a:ea typeface="黑体" pitchFamily="49" charset="-122"/>
              </a:rPr>
              <a:t>，</a:t>
            </a:r>
            <a:r>
              <a:rPr lang="en-US" altLang="zh-CN" sz="2400" smtClean="0">
                <a:latin typeface="Arial" charset="0"/>
                <a:ea typeface="黑体" pitchFamily="49" charset="-122"/>
              </a:rPr>
              <a:t>2</a:t>
            </a:r>
            <a:r>
              <a:rPr lang="zh-CN" altLang="en-US" sz="2400" smtClean="0">
                <a:latin typeface="Arial" charset="0"/>
                <a:ea typeface="黑体" pitchFamily="49" charset="-122"/>
              </a:rPr>
              <a:t>，</a:t>
            </a:r>
            <a:r>
              <a:rPr lang="en-US" altLang="zh-CN" sz="2400" smtClean="0">
                <a:latin typeface="Arial" charset="0"/>
                <a:ea typeface="黑体" pitchFamily="49" charset="-122"/>
              </a:rPr>
              <a:t>4</a:t>
            </a:r>
            <a:r>
              <a:rPr lang="zh-CN" altLang="en-US" sz="2400" smtClean="0">
                <a:latin typeface="Arial" charset="0"/>
                <a:ea typeface="黑体" pitchFamily="49" charset="-122"/>
              </a:rPr>
              <a:t>，</a:t>
            </a:r>
            <a:r>
              <a:rPr lang="en-US" altLang="zh-CN" sz="2400" smtClean="0">
                <a:latin typeface="Arial" charset="0"/>
                <a:ea typeface="黑体" pitchFamily="49" charset="-122"/>
              </a:rPr>
              <a:t>6</a:t>
            </a:r>
            <a:r>
              <a:rPr lang="zh-CN" altLang="en-US" sz="2400" smtClean="0">
                <a:latin typeface="Arial" charset="0"/>
                <a:ea typeface="黑体" pitchFamily="49" charset="-122"/>
              </a:rPr>
              <a:t>，</a:t>
            </a:r>
            <a:r>
              <a:rPr lang="en-US" altLang="zh-CN" sz="2400" smtClean="0">
                <a:latin typeface="Arial" charset="0"/>
                <a:ea typeface="黑体" pitchFamily="49" charset="-122"/>
              </a:rPr>
              <a:t>7</a:t>
            </a:r>
            <a:r>
              <a:rPr lang="zh-CN" altLang="en-US" sz="2400" smtClean="0">
                <a:latin typeface="Arial" charset="0"/>
                <a:ea typeface="黑体" pitchFamily="49" charset="-122"/>
              </a:rPr>
              <a:t>，</a:t>
            </a:r>
            <a:r>
              <a:rPr lang="en-US" altLang="zh-CN" sz="2400" smtClean="0">
                <a:latin typeface="Arial" charset="0"/>
                <a:ea typeface="黑体" pitchFamily="49" charset="-122"/>
              </a:rPr>
              <a:t>8</a:t>
            </a:r>
            <a:r>
              <a:rPr lang="zh-CN" altLang="en-US" sz="2400" smtClean="0">
                <a:latin typeface="Arial" charset="0"/>
                <a:ea typeface="黑体" pitchFamily="49" charset="-122"/>
              </a:rPr>
              <a:t>，</a:t>
            </a:r>
            <a:r>
              <a:rPr lang="en-US" altLang="zh-CN" sz="2400" smtClean="0">
                <a:latin typeface="Arial" charset="0"/>
                <a:ea typeface="黑体" pitchFamily="49" charset="-122"/>
              </a:rPr>
              <a:t>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5-39</a:t>
            </a:r>
          </a:p>
        </p:txBody>
      </p:sp>
      <p:sp>
        <p:nvSpPr>
          <p:cNvPr id="321539" name="Rectangle 3"/>
          <p:cNvSpPr>
            <a:spLocks noGrp="1" noChangeArrowheads="1"/>
          </p:cNvSpPr>
          <p:nvPr>
            <p:ph type="body" sz="half" idx="4294967295"/>
          </p:nvPr>
        </p:nvSpPr>
        <p:spPr>
          <a:xfrm>
            <a:off x="631825" y="2997200"/>
            <a:ext cx="8921750" cy="3529013"/>
          </a:xfrm>
        </p:spPr>
        <p:txBody>
          <a:bodyPr/>
          <a:lstStyle/>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1</a:t>
            </a:r>
            <a:r>
              <a:rPr lang="zh-CN" altLang="en-US" sz="2000" smtClean="0">
                <a:latin typeface="Arial" charset="0"/>
                <a:ea typeface="黑体" pitchFamily="49" charset="-122"/>
              </a:rPr>
              <a:t>）试画出如图</a:t>
            </a:r>
            <a:r>
              <a:rPr lang="en-US" altLang="zh-CN" sz="2000" smtClean="0">
                <a:latin typeface="Arial" charset="0"/>
                <a:ea typeface="黑体" pitchFamily="49" charset="-122"/>
              </a:rPr>
              <a:t>5-25</a:t>
            </a:r>
            <a:r>
              <a:rPr lang="zh-CN" altLang="en-US" sz="2000" smtClean="0">
                <a:latin typeface="Arial" charset="0"/>
                <a:ea typeface="黑体" pitchFamily="49" charset="-122"/>
              </a:rPr>
              <a:t>所示的拥塞窗口与传输轮次的关系曲线。</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2</a:t>
            </a:r>
            <a:r>
              <a:rPr lang="zh-CN" altLang="en-US" sz="2000" smtClean="0">
                <a:latin typeface="Arial" charset="0"/>
                <a:ea typeface="黑体" pitchFamily="49" charset="-122"/>
              </a:rPr>
              <a:t>）指明</a:t>
            </a:r>
            <a:r>
              <a:rPr lang="en-US" altLang="zh-CN" sz="2000" smtClean="0">
                <a:latin typeface="Arial" charset="0"/>
                <a:ea typeface="黑体" pitchFamily="49" charset="-122"/>
              </a:rPr>
              <a:t>TCP</a:t>
            </a:r>
            <a:r>
              <a:rPr lang="zh-CN" altLang="en-US" sz="2000" smtClean="0">
                <a:latin typeface="Arial" charset="0"/>
                <a:ea typeface="黑体" pitchFamily="49" charset="-122"/>
              </a:rPr>
              <a:t>工作在慢开始阶段的时间间隔。</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3</a:t>
            </a:r>
            <a:r>
              <a:rPr lang="zh-CN" altLang="en-US" sz="2000" smtClean="0">
                <a:latin typeface="Arial" charset="0"/>
                <a:ea typeface="黑体" pitchFamily="49" charset="-122"/>
              </a:rPr>
              <a:t>）指明</a:t>
            </a:r>
            <a:r>
              <a:rPr lang="en-US" altLang="zh-CN" sz="2000" smtClean="0">
                <a:latin typeface="Arial" charset="0"/>
                <a:ea typeface="黑体" pitchFamily="49" charset="-122"/>
              </a:rPr>
              <a:t>TCP</a:t>
            </a:r>
            <a:r>
              <a:rPr lang="zh-CN" altLang="en-US" sz="2000" smtClean="0">
                <a:latin typeface="Arial" charset="0"/>
                <a:ea typeface="黑体" pitchFamily="49" charset="-122"/>
              </a:rPr>
              <a:t>工作在拥塞避免阶段的时间间隔。</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4</a:t>
            </a:r>
            <a:r>
              <a:rPr lang="zh-CN" altLang="en-US" sz="2000" smtClean="0">
                <a:latin typeface="Arial" charset="0"/>
                <a:ea typeface="黑体" pitchFamily="49" charset="-122"/>
              </a:rPr>
              <a:t>）在第</a:t>
            </a:r>
            <a:r>
              <a:rPr lang="en-US" altLang="zh-CN" sz="2000" smtClean="0">
                <a:latin typeface="Arial" charset="0"/>
                <a:ea typeface="黑体" pitchFamily="49" charset="-122"/>
              </a:rPr>
              <a:t>16</a:t>
            </a:r>
            <a:r>
              <a:rPr lang="zh-CN" altLang="en-US" sz="2000" smtClean="0">
                <a:latin typeface="Arial" charset="0"/>
                <a:ea typeface="黑体" pitchFamily="49" charset="-122"/>
              </a:rPr>
              <a:t>轮次和第</a:t>
            </a:r>
            <a:r>
              <a:rPr lang="en-US" altLang="zh-CN" sz="2000" smtClean="0">
                <a:latin typeface="Arial" charset="0"/>
                <a:ea typeface="黑体" pitchFamily="49" charset="-122"/>
              </a:rPr>
              <a:t>22</a:t>
            </a:r>
            <a:r>
              <a:rPr lang="zh-CN" altLang="en-US" sz="2000" smtClean="0">
                <a:latin typeface="Arial" charset="0"/>
                <a:ea typeface="黑体" pitchFamily="49" charset="-122"/>
              </a:rPr>
              <a:t>轮次之后发送方是通过收到三个重复的确认还是通过超市检测到丢失了报文段？</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5</a:t>
            </a:r>
            <a:r>
              <a:rPr lang="zh-CN" altLang="en-US" sz="2000" smtClean="0">
                <a:latin typeface="Arial" charset="0"/>
                <a:ea typeface="黑体" pitchFamily="49" charset="-122"/>
              </a:rPr>
              <a:t>）在第</a:t>
            </a:r>
            <a:r>
              <a:rPr lang="en-US" altLang="zh-CN" sz="2000" smtClean="0">
                <a:latin typeface="Arial" charset="0"/>
                <a:ea typeface="黑体" pitchFamily="49" charset="-122"/>
              </a:rPr>
              <a:t>1</a:t>
            </a:r>
            <a:r>
              <a:rPr lang="zh-CN" altLang="en-US" sz="2000" smtClean="0">
                <a:latin typeface="Arial" charset="0"/>
                <a:ea typeface="黑体" pitchFamily="49" charset="-122"/>
              </a:rPr>
              <a:t>轮次，第</a:t>
            </a:r>
            <a:r>
              <a:rPr lang="en-US" altLang="zh-CN" sz="2000" smtClean="0">
                <a:latin typeface="Arial" charset="0"/>
                <a:ea typeface="黑体" pitchFamily="49" charset="-122"/>
              </a:rPr>
              <a:t>18</a:t>
            </a:r>
            <a:r>
              <a:rPr lang="zh-CN" altLang="en-US" sz="2000" smtClean="0">
                <a:latin typeface="Arial" charset="0"/>
                <a:ea typeface="黑体" pitchFamily="49" charset="-122"/>
              </a:rPr>
              <a:t>轮次和第</a:t>
            </a:r>
            <a:r>
              <a:rPr lang="en-US" altLang="zh-CN" sz="2000" smtClean="0">
                <a:latin typeface="Arial" charset="0"/>
                <a:ea typeface="黑体" pitchFamily="49" charset="-122"/>
              </a:rPr>
              <a:t>24</a:t>
            </a:r>
            <a:r>
              <a:rPr lang="zh-CN" altLang="en-US" sz="2000" smtClean="0">
                <a:latin typeface="Arial" charset="0"/>
                <a:ea typeface="黑体" pitchFamily="49" charset="-122"/>
              </a:rPr>
              <a:t>轮次发送时，门限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分别被设置为多大？</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6</a:t>
            </a:r>
            <a:r>
              <a:rPr lang="zh-CN" altLang="en-US" sz="2000" smtClean="0">
                <a:latin typeface="Arial" charset="0"/>
                <a:ea typeface="黑体" pitchFamily="49" charset="-122"/>
              </a:rPr>
              <a:t>）在第几轮次发送出第</a:t>
            </a:r>
            <a:r>
              <a:rPr lang="en-US" altLang="zh-CN" sz="2000" smtClean="0">
                <a:latin typeface="Arial" charset="0"/>
                <a:ea typeface="黑体" pitchFamily="49" charset="-122"/>
              </a:rPr>
              <a:t>70</a:t>
            </a:r>
            <a:r>
              <a:rPr lang="zh-CN" altLang="en-US" sz="2000" smtClean="0">
                <a:latin typeface="Arial" charset="0"/>
                <a:ea typeface="黑体" pitchFamily="49" charset="-122"/>
              </a:rPr>
              <a:t>个报文段？</a:t>
            </a:r>
          </a:p>
          <a:p>
            <a:pPr marL="609600" indent="-609600">
              <a:lnSpc>
                <a:spcPct val="90000"/>
              </a:lnSpc>
            </a:pPr>
            <a:r>
              <a:rPr lang="zh-CN" altLang="en-US" sz="2000" smtClean="0">
                <a:latin typeface="Arial" charset="0"/>
                <a:ea typeface="黑体" pitchFamily="49" charset="-122"/>
              </a:rPr>
              <a:t>（</a:t>
            </a:r>
            <a:r>
              <a:rPr lang="en-US" altLang="zh-CN" sz="2000" smtClean="0">
                <a:latin typeface="Arial" charset="0"/>
                <a:ea typeface="黑体" pitchFamily="49" charset="-122"/>
              </a:rPr>
              <a:t>7</a:t>
            </a:r>
            <a:r>
              <a:rPr lang="zh-CN" altLang="en-US" sz="2000" smtClean="0">
                <a:latin typeface="Arial" charset="0"/>
                <a:ea typeface="黑体" pitchFamily="49" charset="-122"/>
              </a:rPr>
              <a:t>）假定在第</a:t>
            </a:r>
            <a:r>
              <a:rPr lang="en-US" altLang="zh-CN" sz="2000" smtClean="0">
                <a:latin typeface="Arial" charset="0"/>
                <a:ea typeface="黑体" pitchFamily="49" charset="-122"/>
              </a:rPr>
              <a:t>26</a:t>
            </a:r>
            <a:r>
              <a:rPr lang="zh-CN" altLang="en-US" sz="2000" smtClean="0">
                <a:latin typeface="Arial" charset="0"/>
                <a:ea typeface="黑体" pitchFamily="49" charset="-122"/>
              </a:rPr>
              <a:t>轮次之后收到了三个重复的确认，因而检测出了报文段的丢失，那么拥塞窗口</a:t>
            </a:r>
            <a:r>
              <a:rPr lang="en-US" altLang="zh-CN" sz="2000" smtClean="0">
                <a:latin typeface="Arial" charset="0"/>
                <a:ea typeface="黑体" pitchFamily="49" charset="-122"/>
              </a:rPr>
              <a:t>cwnd</a:t>
            </a:r>
            <a:r>
              <a:rPr lang="zh-CN" altLang="en-US" sz="2000" smtClean="0">
                <a:latin typeface="Arial" charset="0"/>
                <a:ea typeface="黑体" pitchFamily="49" charset="-122"/>
              </a:rPr>
              <a:t>和门限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应设置为多大？</a:t>
            </a:r>
          </a:p>
        </p:txBody>
      </p:sp>
      <p:graphicFrame>
        <p:nvGraphicFramePr>
          <p:cNvPr id="321699" name="Group 163"/>
          <p:cNvGraphicFramePr>
            <a:graphicFrameLocks noGrp="1"/>
          </p:cNvGraphicFramePr>
          <p:nvPr>
            <p:ph sz="half" idx="4294967295"/>
          </p:nvPr>
        </p:nvGraphicFramePr>
        <p:xfrm>
          <a:off x="776288" y="1700213"/>
          <a:ext cx="8994775" cy="1158240"/>
        </p:xfrm>
        <a:graphic>
          <a:graphicData uri="http://schemas.openxmlformats.org/drawingml/2006/table">
            <a:tbl>
              <a:tblPr/>
              <a:tblGrid>
                <a:gridCol w="1076325"/>
                <a:gridCol w="608012"/>
                <a:gridCol w="609600"/>
                <a:gridCol w="609600"/>
                <a:gridCol w="609600"/>
                <a:gridCol w="608013"/>
                <a:gridCol w="609600"/>
                <a:gridCol w="609600"/>
                <a:gridCol w="608012"/>
                <a:gridCol w="609600"/>
                <a:gridCol w="609600"/>
                <a:gridCol w="609600"/>
                <a:gridCol w="608013"/>
                <a:gridCol w="609600"/>
              </a:tblGrid>
              <a:tr h="558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cwnd</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n</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32</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33</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34</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35</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36</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37</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38</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39</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13</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8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cwnd</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n</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40</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41</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42</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21</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22</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18</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23</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24</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25</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21</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26</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22</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23</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24</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25</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1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26</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1700" name="Rectangle 164"/>
          <p:cNvSpPr>
            <a:spLocks noChangeArrowheads="1"/>
          </p:cNvSpPr>
          <p:nvPr/>
        </p:nvSpPr>
        <p:spPr bwMode="auto">
          <a:xfrm>
            <a:off x="631825" y="1196975"/>
            <a:ext cx="7634288" cy="366713"/>
          </a:xfrm>
          <a:prstGeom prst="rect">
            <a:avLst/>
          </a:prstGeom>
          <a:noFill/>
          <a:ln w="9525">
            <a:noFill/>
            <a:miter lim="800000"/>
            <a:headEnd/>
            <a:tailEnd/>
          </a:ln>
          <a:effectLst/>
        </p:spPr>
        <p:txBody>
          <a:bodyPr>
            <a:spAutoFit/>
          </a:bodyPr>
          <a:lstStyle/>
          <a:p>
            <a:r>
              <a:rPr lang="en-US" altLang="zh-CN" b="1"/>
              <a:t>39.   TCP</a:t>
            </a:r>
            <a:r>
              <a:rPr lang="zh-CN" altLang="en-US" b="1"/>
              <a:t>的拥塞窗口</a:t>
            </a:r>
            <a:r>
              <a:rPr lang="en-US" altLang="zh-CN" b="1"/>
              <a:t>cwnd</a:t>
            </a:r>
            <a:r>
              <a:rPr lang="zh-CN" altLang="en-US" b="1"/>
              <a:t>大小与传输轮次</a:t>
            </a:r>
            <a:r>
              <a:rPr lang="en-US" altLang="zh-CN" b="1"/>
              <a:t>n</a:t>
            </a:r>
            <a:r>
              <a:rPr lang="zh-CN" altLang="en-US" b="1"/>
              <a:t>的关系如下所示：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5-39</a:t>
            </a:r>
          </a:p>
        </p:txBody>
      </p:sp>
      <p:sp>
        <p:nvSpPr>
          <p:cNvPr id="322563" name="Rectangle 3"/>
          <p:cNvSpPr>
            <a:spLocks noGrp="1" noChangeArrowheads="1"/>
          </p:cNvSpPr>
          <p:nvPr>
            <p:ph type="body" idx="4294967295"/>
          </p:nvPr>
        </p:nvSpPr>
        <p:spPr/>
        <p:txBody>
          <a:bodyPr/>
          <a:lstStyle/>
          <a:p>
            <a:pPr>
              <a:lnSpc>
                <a:spcPct val="90000"/>
              </a:lnSpc>
            </a:pPr>
            <a:r>
              <a:rPr lang="zh-CN" altLang="en-US" sz="2000" smtClean="0">
                <a:latin typeface="Arial" charset="0"/>
                <a:ea typeface="黑体" pitchFamily="49" charset="-122"/>
              </a:rPr>
              <a:t>答：</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1</a:t>
            </a:r>
            <a:r>
              <a:rPr lang="zh-CN" altLang="en-US" sz="2000" smtClean="0">
                <a:latin typeface="Arial" charset="0"/>
                <a:ea typeface="黑体" pitchFamily="49" charset="-122"/>
              </a:rPr>
              <a:t>）拥塞窗口与传输轮次的关系曲线如图所示（课本后答案）：</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2</a:t>
            </a:r>
            <a:r>
              <a:rPr lang="zh-CN" altLang="en-US" sz="2000" smtClean="0">
                <a:latin typeface="Arial" charset="0"/>
                <a:ea typeface="黑体" pitchFamily="49" charset="-122"/>
              </a:rPr>
              <a:t>） 慢开始时间间隔：</a:t>
            </a:r>
            <a:r>
              <a:rPr lang="en-US" altLang="zh-CN" sz="2000" smtClean="0">
                <a:latin typeface="Arial" charset="0"/>
                <a:ea typeface="黑体" pitchFamily="49" charset="-122"/>
              </a:rPr>
              <a:t>【1</a:t>
            </a:r>
            <a:r>
              <a:rPr lang="zh-CN" altLang="en-US" sz="2000" smtClean="0">
                <a:latin typeface="Arial" charset="0"/>
                <a:ea typeface="黑体" pitchFamily="49" charset="-122"/>
              </a:rPr>
              <a:t>，</a:t>
            </a:r>
            <a:r>
              <a:rPr lang="en-US" altLang="zh-CN" sz="2000" smtClean="0">
                <a:latin typeface="Arial" charset="0"/>
                <a:ea typeface="黑体" pitchFamily="49" charset="-122"/>
              </a:rPr>
              <a:t>6】</a:t>
            </a:r>
            <a:r>
              <a:rPr lang="zh-CN" altLang="en-US" sz="2000" smtClean="0">
                <a:latin typeface="Arial" charset="0"/>
                <a:ea typeface="黑体" pitchFamily="49" charset="-122"/>
              </a:rPr>
              <a:t>和</a:t>
            </a:r>
            <a:r>
              <a:rPr lang="en-US" altLang="zh-CN" sz="2000" smtClean="0">
                <a:latin typeface="Arial" charset="0"/>
                <a:ea typeface="黑体" pitchFamily="49" charset="-122"/>
              </a:rPr>
              <a:t>【23</a:t>
            </a:r>
            <a:r>
              <a:rPr lang="zh-CN" altLang="en-US" sz="2000" smtClean="0">
                <a:latin typeface="Arial" charset="0"/>
                <a:ea typeface="黑体" pitchFamily="49" charset="-122"/>
              </a:rPr>
              <a:t>，</a:t>
            </a:r>
            <a:r>
              <a:rPr lang="en-US" altLang="zh-CN" sz="2000" smtClean="0">
                <a:latin typeface="Arial" charset="0"/>
                <a:ea typeface="黑体" pitchFamily="49" charset="-122"/>
              </a:rPr>
              <a:t>26】</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3</a:t>
            </a:r>
            <a:r>
              <a:rPr lang="zh-CN" altLang="en-US" sz="2000" smtClean="0">
                <a:latin typeface="Arial" charset="0"/>
                <a:ea typeface="黑体" pitchFamily="49" charset="-122"/>
              </a:rPr>
              <a:t>） 拥塞避免时间间隔：</a:t>
            </a:r>
            <a:r>
              <a:rPr lang="en-US" altLang="zh-CN" sz="2000" smtClean="0">
                <a:latin typeface="Arial" charset="0"/>
                <a:ea typeface="黑体" pitchFamily="49" charset="-122"/>
              </a:rPr>
              <a:t>【6</a:t>
            </a:r>
            <a:r>
              <a:rPr lang="zh-CN" altLang="en-US" sz="2000" smtClean="0">
                <a:latin typeface="Arial" charset="0"/>
                <a:ea typeface="黑体" pitchFamily="49" charset="-122"/>
              </a:rPr>
              <a:t>，</a:t>
            </a:r>
            <a:r>
              <a:rPr lang="en-US" altLang="zh-CN" sz="2000" smtClean="0">
                <a:latin typeface="Arial" charset="0"/>
                <a:ea typeface="黑体" pitchFamily="49" charset="-122"/>
              </a:rPr>
              <a:t>16】</a:t>
            </a:r>
            <a:r>
              <a:rPr lang="zh-CN" altLang="en-US" sz="2000" smtClean="0">
                <a:latin typeface="Arial" charset="0"/>
                <a:ea typeface="黑体" pitchFamily="49" charset="-122"/>
              </a:rPr>
              <a:t>和</a:t>
            </a:r>
            <a:r>
              <a:rPr lang="en-US" altLang="zh-CN" sz="2000" smtClean="0">
                <a:latin typeface="Arial" charset="0"/>
                <a:ea typeface="黑体" pitchFamily="49" charset="-122"/>
              </a:rPr>
              <a:t>【17</a:t>
            </a:r>
            <a:r>
              <a:rPr lang="zh-CN" altLang="en-US" sz="2000" smtClean="0">
                <a:latin typeface="Arial" charset="0"/>
                <a:ea typeface="黑体" pitchFamily="49" charset="-122"/>
              </a:rPr>
              <a:t>，</a:t>
            </a:r>
            <a:r>
              <a:rPr lang="en-US" altLang="zh-CN" sz="2000" smtClean="0">
                <a:latin typeface="Arial" charset="0"/>
                <a:ea typeface="黑体" pitchFamily="49" charset="-122"/>
              </a:rPr>
              <a:t>22】</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4</a:t>
            </a:r>
            <a:r>
              <a:rPr lang="zh-CN" altLang="en-US" sz="2000" smtClean="0">
                <a:latin typeface="Arial" charset="0"/>
                <a:ea typeface="黑体" pitchFamily="49" charset="-122"/>
              </a:rPr>
              <a:t>） 在第</a:t>
            </a:r>
            <a:r>
              <a:rPr lang="en-US" altLang="zh-CN" sz="2000" smtClean="0">
                <a:latin typeface="Arial" charset="0"/>
                <a:ea typeface="黑体" pitchFamily="49" charset="-122"/>
              </a:rPr>
              <a:t>16</a:t>
            </a:r>
            <a:r>
              <a:rPr lang="zh-CN" altLang="en-US" sz="2000" smtClean="0">
                <a:latin typeface="Arial" charset="0"/>
                <a:ea typeface="黑体" pitchFamily="49" charset="-122"/>
              </a:rPr>
              <a:t>轮次之后发送方通过收到三个重复的确认检测到丢失的报文段。在第</a:t>
            </a:r>
            <a:r>
              <a:rPr lang="en-US" altLang="zh-CN" sz="2000" smtClean="0">
                <a:latin typeface="Arial" charset="0"/>
                <a:ea typeface="黑体" pitchFamily="49" charset="-122"/>
              </a:rPr>
              <a:t>22</a:t>
            </a:r>
            <a:r>
              <a:rPr lang="zh-CN" altLang="en-US" sz="2000" smtClean="0">
                <a:latin typeface="Arial" charset="0"/>
                <a:ea typeface="黑体" pitchFamily="49" charset="-122"/>
              </a:rPr>
              <a:t>轮次之后发送方是通过超时检测到丢失的报文段。</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5</a:t>
            </a:r>
            <a:r>
              <a:rPr lang="zh-CN" altLang="en-US" sz="2000" smtClean="0">
                <a:latin typeface="Arial" charset="0"/>
                <a:ea typeface="黑体" pitchFamily="49" charset="-122"/>
              </a:rPr>
              <a:t>） 在第</a:t>
            </a:r>
            <a:r>
              <a:rPr lang="en-US" altLang="zh-CN" sz="2000" smtClean="0">
                <a:latin typeface="Arial" charset="0"/>
                <a:ea typeface="黑体" pitchFamily="49" charset="-122"/>
              </a:rPr>
              <a:t>1</a:t>
            </a:r>
            <a:r>
              <a:rPr lang="zh-CN" altLang="en-US" sz="2000" smtClean="0">
                <a:latin typeface="Arial" charset="0"/>
                <a:ea typeface="黑体" pitchFamily="49" charset="-122"/>
              </a:rPr>
              <a:t>轮次发送时，门限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被设置为</a:t>
            </a:r>
            <a:r>
              <a:rPr lang="en-US" altLang="zh-CN" sz="2000" smtClean="0">
                <a:latin typeface="Arial" charset="0"/>
                <a:ea typeface="黑体" pitchFamily="49" charset="-122"/>
              </a:rPr>
              <a:t>32</a:t>
            </a:r>
            <a:r>
              <a:rPr lang="zh-CN" altLang="en-US" sz="2000" smtClean="0">
                <a:latin typeface="Arial" charset="0"/>
                <a:ea typeface="黑体" pitchFamily="49" charset="-122"/>
              </a:rPr>
              <a:t>；</a:t>
            </a:r>
          </a:p>
          <a:p>
            <a:pPr>
              <a:lnSpc>
                <a:spcPct val="90000"/>
              </a:lnSpc>
              <a:buFont typeface="Wingdings" pitchFamily="2" charset="2"/>
              <a:buNone/>
            </a:pPr>
            <a:r>
              <a:rPr lang="zh-CN" altLang="en-US" sz="2000" smtClean="0">
                <a:latin typeface="Arial" charset="0"/>
                <a:ea typeface="黑体" pitchFamily="49" charset="-122"/>
              </a:rPr>
              <a:t>在第</a:t>
            </a:r>
            <a:r>
              <a:rPr lang="en-US" altLang="zh-CN" sz="2000" smtClean="0">
                <a:latin typeface="Arial" charset="0"/>
                <a:ea typeface="黑体" pitchFamily="49" charset="-122"/>
              </a:rPr>
              <a:t>18</a:t>
            </a:r>
            <a:r>
              <a:rPr lang="zh-CN" altLang="en-US" sz="2000" smtClean="0">
                <a:latin typeface="Arial" charset="0"/>
                <a:ea typeface="黑体" pitchFamily="49" charset="-122"/>
              </a:rPr>
              <a:t>轮次发送时，门限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被设置为发生拥塞时的一半，即</a:t>
            </a:r>
            <a:r>
              <a:rPr lang="en-US" altLang="zh-CN" sz="2000" smtClean="0">
                <a:latin typeface="Arial" charset="0"/>
                <a:ea typeface="黑体" pitchFamily="49" charset="-122"/>
              </a:rPr>
              <a:t>21.</a:t>
            </a:r>
          </a:p>
          <a:p>
            <a:pPr>
              <a:lnSpc>
                <a:spcPct val="90000"/>
              </a:lnSpc>
              <a:buFont typeface="Wingdings" pitchFamily="2" charset="2"/>
              <a:buNone/>
            </a:pPr>
            <a:r>
              <a:rPr lang="zh-CN" altLang="en-US" sz="2000" smtClean="0">
                <a:latin typeface="Arial" charset="0"/>
                <a:ea typeface="黑体" pitchFamily="49" charset="-122"/>
              </a:rPr>
              <a:t>在第</a:t>
            </a:r>
            <a:r>
              <a:rPr lang="en-US" altLang="zh-CN" sz="2000" smtClean="0">
                <a:latin typeface="Arial" charset="0"/>
                <a:ea typeface="黑体" pitchFamily="49" charset="-122"/>
              </a:rPr>
              <a:t>24</a:t>
            </a:r>
            <a:r>
              <a:rPr lang="zh-CN" altLang="en-US" sz="2000" smtClean="0">
                <a:latin typeface="Arial" charset="0"/>
                <a:ea typeface="黑体" pitchFamily="49" charset="-122"/>
              </a:rPr>
              <a:t>轮次发送时，门限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是第</a:t>
            </a:r>
            <a:r>
              <a:rPr lang="en-US" altLang="zh-CN" sz="2000" smtClean="0">
                <a:latin typeface="Arial" charset="0"/>
                <a:ea typeface="黑体" pitchFamily="49" charset="-122"/>
              </a:rPr>
              <a:t>18</a:t>
            </a:r>
            <a:r>
              <a:rPr lang="zh-CN" altLang="en-US" sz="2000" smtClean="0">
                <a:latin typeface="Arial" charset="0"/>
                <a:ea typeface="黑体" pitchFamily="49" charset="-122"/>
              </a:rPr>
              <a:t>轮次发送时设置的</a:t>
            </a:r>
            <a:r>
              <a:rPr lang="en-US" altLang="zh-CN" sz="2000" smtClean="0">
                <a:latin typeface="Arial" charset="0"/>
                <a:ea typeface="黑体" pitchFamily="49" charset="-122"/>
              </a:rPr>
              <a:t>21</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6</a:t>
            </a:r>
            <a:r>
              <a:rPr lang="zh-CN" altLang="en-US" sz="2000" smtClean="0">
                <a:latin typeface="Arial" charset="0"/>
                <a:ea typeface="黑体" pitchFamily="49" charset="-122"/>
              </a:rPr>
              <a:t>） 第</a:t>
            </a:r>
            <a:r>
              <a:rPr lang="en-US" altLang="zh-CN" sz="2000" smtClean="0">
                <a:latin typeface="Arial" charset="0"/>
                <a:ea typeface="黑体" pitchFamily="49" charset="-122"/>
              </a:rPr>
              <a:t>70</a:t>
            </a:r>
            <a:r>
              <a:rPr lang="zh-CN" altLang="en-US" sz="2000" smtClean="0">
                <a:latin typeface="Arial" charset="0"/>
                <a:ea typeface="黑体" pitchFamily="49" charset="-122"/>
              </a:rPr>
              <a:t>报文段在第</a:t>
            </a:r>
            <a:r>
              <a:rPr lang="en-US" altLang="zh-CN" sz="2000" smtClean="0">
                <a:latin typeface="Arial" charset="0"/>
                <a:ea typeface="黑体" pitchFamily="49" charset="-122"/>
              </a:rPr>
              <a:t>7</a:t>
            </a:r>
            <a:r>
              <a:rPr lang="zh-CN" altLang="en-US" sz="2000" smtClean="0">
                <a:latin typeface="Arial" charset="0"/>
                <a:ea typeface="黑体" pitchFamily="49" charset="-122"/>
              </a:rPr>
              <a:t>轮次发送出。</a:t>
            </a:r>
          </a:p>
          <a:p>
            <a:pPr>
              <a:lnSpc>
                <a:spcPct val="90000"/>
              </a:lnSpc>
              <a:buFont typeface="Wingdings" pitchFamily="2" charset="2"/>
              <a:buNone/>
            </a:pPr>
            <a:r>
              <a:rPr lang="zh-CN" altLang="en-US" sz="2000" smtClean="0">
                <a:latin typeface="Arial" charset="0"/>
                <a:ea typeface="黑体" pitchFamily="49" charset="-122"/>
              </a:rPr>
              <a:t>（</a:t>
            </a:r>
            <a:r>
              <a:rPr lang="en-US" altLang="zh-CN" sz="2000" smtClean="0">
                <a:latin typeface="Arial" charset="0"/>
                <a:ea typeface="黑体" pitchFamily="49" charset="-122"/>
              </a:rPr>
              <a:t>7</a:t>
            </a:r>
            <a:r>
              <a:rPr lang="zh-CN" altLang="en-US" sz="2000" smtClean="0">
                <a:latin typeface="Arial" charset="0"/>
                <a:ea typeface="黑体" pitchFamily="49" charset="-122"/>
              </a:rPr>
              <a:t>） 拥塞窗口</a:t>
            </a:r>
            <a:r>
              <a:rPr lang="en-US" altLang="zh-CN" sz="2000" smtClean="0">
                <a:latin typeface="Arial" charset="0"/>
                <a:ea typeface="黑体" pitchFamily="49" charset="-122"/>
              </a:rPr>
              <a:t>cwnd</a:t>
            </a:r>
            <a:r>
              <a:rPr lang="zh-CN" altLang="en-US" sz="2000" smtClean="0">
                <a:latin typeface="Arial" charset="0"/>
                <a:ea typeface="黑体" pitchFamily="49" charset="-122"/>
              </a:rPr>
              <a:t>和门限</a:t>
            </a:r>
            <a:r>
              <a:rPr lang="en-US" altLang="zh-CN" sz="2000" smtClean="0">
                <a:latin typeface="Arial" charset="0"/>
                <a:ea typeface="黑体" pitchFamily="49" charset="-122"/>
              </a:rPr>
              <a:t>ssthresh</a:t>
            </a:r>
            <a:r>
              <a:rPr lang="zh-CN" altLang="en-US" sz="2000" smtClean="0">
                <a:latin typeface="Arial" charset="0"/>
                <a:ea typeface="黑体" pitchFamily="49" charset="-122"/>
              </a:rPr>
              <a:t>应设置为</a:t>
            </a:r>
            <a:r>
              <a:rPr lang="en-US" altLang="zh-CN" sz="2000" smtClean="0">
                <a:latin typeface="Arial" charset="0"/>
                <a:ea typeface="黑体" pitchFamily="49" charset="-122"/>
              </a:rPr>
              <a:t>8</a:t>
            </a:r>
            <a:r>
              <a:rPr lang="zh-CN" altLang="en-US" sz="2000" smtClean="0">
                <a:latin typeface="Arial" charset="0"/>
                <a:ea typeface="黑体" pitchFamily="49" charset="-122"/>
              </a:rPr>
              <a:t>的一半，即</a:t>
            </a:r>
            <a:r>
              <a:rPr lang="en-US" altLang="zh-CN" sz="2000" smtClean="0">
                <a:latin typeface="Arial" charset="0"/>
                <a:ea typeface="黑体" pitchFamily="49" charset="-122"/>
              </a:rPr>
              <a:t>4.</a:t>
            </a:r>
            <a:endParaRPr lang="zh-CN" altLang="en-US" sz="2000" smtClean="0">
              <a:latin typeface="Arial" charset="0"/>
              <a:ea typeface="黑体" pitchFamily="49" charset="-122"/>
            </a:endParaRPr>
          </a:p>
          <a:p>
            <a:pPr>
              <a:lnSpc>
                <a:spcPct val="90000"/>
              </a:lnSpc>
            </a:pPr>
            <a:endParaRPr lang="zh-CN" altLang="en-US" sz="2000" smtClean="0">
              <a:latin typeface="Arial" charset="0"/>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6-25</a:t>
            </a:r>
          </a:p>
        </p:txBody>
      </p:sp>
      <p:sp>
        <p:nvSpPr>
          <p:cNvPr id="324611" name="Rectangle 3"/>
          <p:cNvSpPr>
            <a:spLocks noGrp="1" noChangeArrowheads="1"/>
          </p:cNvSpPr>
          <p:nvPr>
            <p:ph type="body" idx="4294967295"/>
          </p:nvPr>
        </p:nvSpPr>
        <p:spPr>
          <a:xfrm>
            <a:off x="273050" y="1196975"/>
            <a:ext cx="9359900" cy="1295400"/>
          </a:xfrm>
        </p:spPr>
        <p:txBody>
          <a:bodyPr/>
          <a:lstStyle/>
          <a:p>
            <a:pPr marL="990600" lvl="1" indent="-533400">
              <a:lnSpc>
                <a:spcPct val="90000"/>
              </a:lnSpc>
              <a:buFont typeface="Wingdings" pitchFamily="2" charset="2"/>
              <a:buNone/>
            </a:pPr>
            <a:r>
              <a:rPr lang="en-US" altLang="zh-CN" sz="1400" smtClean="0">
                <a:latin typeface="Arial" charset="0"/>
                <a:ea typeface="黑体" pitchFamily="49" charset="-122"/>
              </a:rPr>
              <a:t>25.  MIME</a:t>
            </a:r>
            <a:r>
              <a:rPr lang="zh-CN" altLang="en-US" sz="1400" smtClean="0">
                <a:latin typeface="Arial" charset="0"/>
                <a:ea typeface="黑体" pitchFamily="49" charset="-122"/>
              </a:rPr>
              <a:t>与</a:t>
            </a:r>
            <a:r>
              <a:rPr lang="en-US" altLang="zh-CN" sz="1400" smtClean="0">
                <a:latin typeface="Arial" charset="0"/>
                <a:ea typeface="黑体" pitchFamily="49" charset="-122"/>
              </a:rPr>
              <a:t>SMTP</a:t>
            </a:r>
            <a:r>
              <a:rPr lang="zh-CN" altLang="en-US" sz="1400" smtClean="0">
                <a:latin typeface="Arial" charset="0"/>
                <a:ea typeface="黑体" pitchFamily="49" charset="-122"/>
              </a:rPr>
              <a:t>的关系是什么的？什么是</a:t>
            </a:r>
            <a:r>
              <a:rPr lang="en-US" altLang="zh-CN" sz="1400" smtClean="0">
                <a:latin typeface="Arial" charset="0"/>
                <a:ea typeface="黑体" pitchFamily="49" charset="-122"/>
              </a:rPr>
              <a:t>quoted-printable</a:t>
            </a:r>
            <a:r>
              <a:rPr lang="zh-CN" altLang="en-US" sz="1400" smtClean="0">
                <a:latin typeface="Arial" charset="0"/>
                <a:ea typeface="黑体" pitchFamily="49" charset="-122"/>
              </a:rPr>
              <a:t>编码和</a:t>
            </a:r>
            <a:r>
              <a:rPr lang="en-US" altLang="zh-CN" sz="1400" smtClean="0">
                <a:latin typeface="Arial" charset="0"/>
                <a:ea typeface="黑体" pitchFamily="49" charset="-122"/>
              </a:rPr>
              <a:t>base64</a:t>
            </a:r>
            <a:r>
              <a:rPr lang="zh-CN" altLang="en-US" sz="1400" smtClean="0">
                <a:latin typeface="Arial" charset="0"/>
                <a:ea typeface="黑体" pitchFamily="49" charset="-122"/>
              </a:rPr>
              <a:t>编码？</a:t>
            </a:r>
          </a:p>
          <a:p>
            <a:pPr marL="609600" indent="-609600">
              <a:lnSpc>
                <a:spcPct val="90000"/>
              </a:lnSpc>
              <a:buFont typeface="Wingdings" pitchFamily="2" charset="2"/>
              <a:buNone/>
            </a:pPr>
            <a:r>
              <a:rPr lang="zh-CN" altLang="en-US" sz="1600" smtClean="0">
                <a:latin typeface="Arial" charset="0"/>
                <a:ea typeface="黑体" pitchFamily="49" charset="-122"/>
              </a:rPr>
              <a:t>答：</a:t>
            </a:r>
          </a:p>
          <a:p>
            <a:pPr marL="609600" indent="-609600">
              <a:lnSpc>
                <a:spcPct val="90000"/>
              </a:lnSpc>
              <a:buFont typeface="Wingdings" pitchFamily="2" charset="2"/>
              <a:buNone/>
            </a:pPr>
            <a:r>
              <a:rPr lang="en-US" altLang="zh-CN" sz="1600" smtClean="0">
                <a:latin typeface="Arial" charset="0"/>
                <a:ea typeface="黑体" pitchFamily="49" charset="-122"/>
              </a:rPr>
              <a:t>MIME</a:t>
            </a:r>
            <a:r>
              <a:rPr lang="zh-CN" altLang="en-US" sz="1600" smtClean="0">
                <a:latin typeface="Arial" charset="0"/>
                <a:ea typeface="黑体" pitchFamily="49" charset="-122"/>
              </a:rPr>
              <a:t>全称是通用因特网邮件扩充</a:t>
            </a:r>
            <a:r>
              <a:rPr lang="en-US" altLang="zh-CN" sz="1600" smtClean="0">
                <a:latin typeface="Arial" charset="0"/>
                <a:ea typeface="黑体" pitchFamily="49" charset="-122"/>
              </a:rPr>
              <a:t>MIME</a:t>
            </a:r>
            <a:r>
              <a:rPr lang="zh-CN" altLang="en-US" sz="1600" smtClean="0">
                <a:latin typeface="Arial" charset="0"/>
                <a:ea typeface="黑体" pitchFamily="49" charset="-122"/>
              </a:rPr>
              <a:t>。它并没有改动或取代</a:t>
            </a:r>
            <a:r>
              <a:rPr lang="en-US" altLang="zh-CN" sz="1600" smtClean="0">
                <a:latin typeface="Arial" charset="0"/>
                <a:ea typeface="黑体" pitchFamily="49" charset="-122"/>
              </a:rPr>
              <a:t>SMTP</a:t>
            </a:r>
            <a:r>
              <a:rPr lang="zh-CN" altLang="en-US" sz="1600" smtClean="0">
                <a:latin typeface="Arial" charset="0"/>
                <a:ea typeface="黑体" pitchFamily="49" charset="-122"/>
              </a:rPr>
              <a:t>。</a:t>
            </a:r>
            <a:r>
              <a:rPr lang="en-US" altLang="zh-CN" sz="1600" smtClean="0">
                <a:latin typeface="Arial" charset="0"/>
                <a:ea typeface="黑体" pitchFamily="49" charset="-122"/>
              </a:rPr>
              <a:t>MIME</a:t>
            </a:r>
            <a:r>
              <a:rPr lang="zh-CN" altLang="en-US" sz="1600" smtClean="0">
                <a:latin typeface="Arial" charset="0"/>
                <a:ea typeface="黑体" pitchFamily="49" charset="-122"/>
              </a:rPr>
              <a:t>的意图是继续使用目前的</a:t>
            </a:r>
            <a:r>
              <a:rPr lang="en-US" altLang="zh-CN" sz="1600" smtClean="0">
                <a:latin typeface="Arial" charset="0"/>
                <a:ea typeface="黑体" pitchFamily="49" charset="-122"/>
              </a:rPr>
              <a:t>RFC 822</a:t>
            </a:r>
            <a:r>
              <a:rPr lang="zh-CN" altLang="en-US" sz="1600" smtClean="0">
                <a:latin typeface="Arial" charset="0"/>
                <a:ea typeface="黑体" pitchFamily="49" charset="-122"/>
              </a:rPr>
              <a:t>格式，但增加了邮件主体的结构，并定义了传送非</a:t>
            </a:r>
            <a:r>
              <a:rPr lang="en-US" altLang="zh-CN" sz="1600" smtClean="0">
                <a:latin typeface="Arial" charset="0"/>
                <a:ea typeface="黑体" pitchFamily="49" charset="-122"/>
              </a:rPr>
              <a:t>ASCII</a:t>
            </a:r>
            <a:r>
              <a:rPr lang="zh-CN" altLang="en-US" sz="1600" smtClean="0">
                <a:latin typeface="Arial" charset="0"/>
                <a:ea typeface="黑体" pitchFamily="49" charset="-122"/>
              </a:rPr>
              <a:t>码的编码规则。也就是说，</a:t>
            </a:r>
            <a:r>
              <a:rPr lang="en-US" altLang="zh-CN" sz="1600" smtClean="0">
                <a:latin typeface="Arial" charset="0"/>
                <a:ea typeface="黑体" pitchFamily="49" charset="-122"/>
              </a:rPr>
              <a:t>MIME</a:t>
            </a:r>
            <a:r>
              <a:rPr lang="zh-CN" altLang="en-US" sz="1600" smtClean="0">
                <a:latin typeface="Arial" charset="0"/>
                <a:ea typeface="黑体" pitchFamily="49" charset="-122"/>
              </a:rPr>
              <a:t>邮件可以在现有的电子邮件程序和协议下传送。下图表明了</a:t>
            </a:r>
            <a:r>
              <a:rPr lang="en-US" altLang="zh-CN" sz="1600" smtClean="0">
                <a:latin typeface="Arial" charset="0"/>
                <a:ea typeface="黑体" pitchFamily="49" charset="-122"/>
              </a:rPr>
              <a:t>MIME</a:t>
            </a:r>
            <a:r>
              <a:rPr lang="zh-CN" altLang="en-US" sz="1600" smtClean="0">
                <a:latin typeface="Arial" charset="0"/>
                <a:ea typeface="黑体" pitchFamily="49" charset="-122"/>
              </a:rPr>
              <a:t>和</a:t>
            </a:r>
            <a:r>
              <a:rPr lang="en-US" altLang="zh-CN" sz="1600" smtClean="0">
                <a:latin typeface="Arial" charset="0"/>
                <a:ea typeface="黑体" pitchFamily="49" charset="-122"/>
              </a:rPr>
              <a:t>SMTP</a:t>
            </a:r>
            <a:r>
              <a:rPr lang="zh-CN" altLang="en-US" sz="1600" smtClean="0">
                <a:latin typeface="Arial" charset="0"/>
                <a:ea typeface="黑体" pitchFamily="49" charset="-122"/>
              </a:rPr>
              <a:t>的关系：</a:t>
            </a:r>
          </a:p>
        </p:txBody>
      </p:sp>
      <p:pic>
        <p:nvPicPr>
          <p:cNvPr id="324614" name="Picture 6" descr="wps67EF"/>
          <p:cNvPicPr>
            <a:picLocks noChangeAspect="1" noChangeArrowheads="1"/>
          </p:cNvPicPr>
          <p:nvPr/>
        </p:nvPicPr>
        <p:blipFill>
          <a:blip r:embed="rId2"/>
          <a:srcRect/>
          <a:stretch>
            <a:fillRect/>
          </a:stretch>
        </p:blipFill>
        <p:spPr bwMode="auto">
          <a:xfrm>
            <a:off x="3008313" y="2565400"/>
            <a:ext cx="3671887" cy="2085975"/>
          </a:xfrm>
          <a:prstGeom prst="rect">
            <a:avLst/>
          </a:prstGeom>
          <a:noFill/>
        </p:spPr>
      </p:pic>
      <p:sp>
        <p:nvSpPr>
          <p:cNvPr id="324615" name="Rectangle 7"/>
          <p:cNvSpPr>
            <a:spLocks noChangeArrowheads="1"/>
          </p:cNvSpPr>
          <p:nvPr/>
        </p:nvSpPr>
        <p:spPr bwMode="auto">
          <a:xfrm>
            <a:off x="631825" y="4581525"/>
            <a:ext cx="8921750" cy="1944688"/>
          </a:xfrm>
          <a:prstGeom prst="rect">
            <a:avLst/>
          </a:prstGeom>
          <a:noFill/>
          <a:ln w="9525">
            <a:noFill/>
            <a:miter lim="800000"/>
            <a:headEnd/>
            <a:tailEnd/>
          </a:ln>
        </p:spPr>
        <p:txBody>
          <a:bodyPr/>
          <a:lstStyle/>
          <a:p>
            <a:pPr marL="609600" indent="-609600">
              <a:lnSpc>
                <a:spcPct val="90000"/>
              </a:lnSpc>
              <a:spcBef>
                <a:spcPts val="600"/>
              </a:spcBef>
              <a:buClr>
                <a:srgbClr val="333399"/>
              </a:buClr>
              <a:buSzPct val="75000"/>
              <a:buFont typeface="Wingdings" pitchFamily="2" charset="2"/>
              <a:buNone/>
            </a:pPr>
            <a:r>
              <a:rPr lang="en-US" altLang="zh-CN" sz="1600" b="1">
                <a:ea typeface="黑体" pitchFamily="49" charset="-122"/>
              </a:rPr>
              <a:t>quoted-printable</a:t>
            </a:r>
            <a:r>
              <a:rPr lang="zh-CN" altLang="en-US" sz="1600" b="1">
                <a:ea typeface="黑体" pitchFamily="49" charset="-122"/>
              </a:rPr>
              <a:t>编码：对于所有可打印的</a:t>
            </a:r>
            <a:r>
              <a:rPr lang="en-US" altLang="zh-CN" sz="1600" b="1">
                <a:ea typeface="黑体" pitchFamily="49" charset="-122"/>
              </a:rPr>
              <a:t>ASCII</a:t>
            </a:r>
            <a:r>
              <a:rPr lang="zh-CN" altLang="en-US" sz="1600" b="1">
                <a:ea typeface="黑体" pitchFamily="49" charset="-122"/>
              </a:rPr>
              <a:t>码，除特殊字符等号外，都不改变。等号和不可打印的</a:t>
            </a:r>
            <a:r>
              <a:rPr lang="en-US" altLang="zh-CN" sz="1600" b="1">
                <a:ea typeface="黑体" pitchFamily="49" charset="-122"/>
              </a:rPr>
              <a:t>ASCII</a:t>
            </a:r>
            <a:r>
              <a:rPr lang="zh-CN" altLang="en-US" sz="1600" b="1">
                <a:ea typeface="黑体" pitchFamily="49" charset="-122"/>
              </a:rPr>
              <a:t>码以及非</a:t>
            </a:r>
            <a:r>
              <a:rPr lang="en-US" altLang="zh-CN" sz="1600" b="1">
                <a:ea typeface="黑体" pitchFamily="49" charset="-122"/>
              </a:rPr>
              <a:t>ASCII</a:t>
            </a:r>
            <a:r>
              <a:rPr lang="zh-CN" altLang="en-US" sz="1600" b="1">
                <a:ea typeface="黑体" pitchFamily="49" charset="-122"/>
              </a:rPr>
              <a:t>码的数据的编码方法是：先将每个字节的二进制代码用两个十六进制数字表示，然后在前面再加上一个等号。</a:t>
            </a:r>
          </a:p>
          <a:p>
            <a:pPr marL="609600" indent="-609600">
              <a:lnSpc>
                <a:spcPct val="90000"/>
              </a:lnSpc>
              <a:spcBef>
                <a:spcPts val="600"/>
              </a:spcBef>
              <a:buClr>
                <a:srgbClr val="333399"/>
              </a:buClr>
              <a:buSzPct val="75000"/>
              <a:buFont typeface="Wingdings" pitchFamily="2" charset="2"/>
              <a:buNone/>
            </a:pPr>
            <a:r>
              <a:rPr lang="en-US" altLang="zh-CN" sz="1600" b="1">
                <a:ea typeface="黑体" pitchFamily="49" charset="-122"/>
              </a:rPr>
              <a:t>base64</a:t>
            </a:r>
            <a:r>
              <a:rPr lang="zh-CN" altLang="en-US" sz="1600" b="1">
                <a:ea typeface="黑体" pitchFamily="49" charset="-122"/>
              </a:rPr>
              <a:t>编码是先把二进制代码划分为一个</a:t>
            </a:r>
            <a:r>
              <a:rPr lang="en-US" altLang="zh-CN" sz="1600" b="1">
                <a:ea typeface="黑体" pitchFamily="49" charset="-122"/>
              </a:rPr>
              <a:t>24</a:t>
            </a:r>
            <a:r>
              <a:rPr lang="zh-CN" altLang="en-US" sz="1600" b="1">
                <a:ea typeface="黑体" pitchFamily="49" charset="-122"/>
              </a:rPr>
              <a:t>位长的单元，然后把每个</a:t>
            </a:r>
            <a:r>
              <a:rPr lang="en-US" altLang="zh-CN" sz="1600" b="1">
                <a:ea typeface="黑体" pitchFamily="49" charset="-122"/>
              </a:rPr>
              <a:t>24</a:t>
            </a:r>
            <a:r>
              <a:rPr lang="zh-CN" altLang="en-US" sz="1600" b="1">
                <a:ea typeface="黑体" pitchFamily="49" charset="-122"/>
              </a:rPr>
              <a:t>位单元划分为</a:t>
            </a:r>
            <a:r>
              <a:rPr lang="en-US" altLang="zh-CN" sz="1600" b="1">
                <a:ea typeface="黑体" pitchFamily="49" charset="-122"/>
              </a:rPr>
              <a:t>4</a:t>
            </a:r>
            <a:r>
              <a:rPr lang="zh-CN" altLang="en-US" sz="1600" b="1">
                <a:ea typeface="黑体" pitchFamily="49" charset="-122"/>
              </a:rPr>
              <a:t>个</a:t>
            </a:r>
            <a:r>
              <a:rPr lang="en-US" altLang="zh-CN" sz="1600" b="1">
                <a:ea typeface="黑体" pitchFamily="49" charset="-122"/>
              </a:rPr>
              <a:t>6</a:t>
            </a:r>
            <a:r>
              <a:rPr lang="zh-CN" altLang="en-US" sz="1600" b="1">
                <a:ea typeface="黑体" pitchFamily="49" charset="-122"/>
              </a:rPr>
              <a:t>位组。每一个</a:t>
            </a:r>
            <a:r>
              <a:rPr lang="en-US" altLang="zh-CN" sz="1600" b="1">
                <a:ea typeface="黑体" pitchFamily="49" charset="-122"/>
              </a:rPr>
              <a:t>6</a:t>
            </a:r>
            <a:r>
              <a:rPr lang="zh-CN" altLang="en-US" sz="1600" b="1">
                <a:ea typeface="黑体" pitchFamily="49" charset="-122"/>
              </a:rPr>
              <a:t>位组按以下方法替换成</a:t>
            </a:r>
            <a:r>
              <a:rPr lang="en-US" altLang="zh-CN" sz="1600" b="1">
                <a:ea typeface="黑体" pitchFamily="49" charset="-122"/>
              </a:rPr>
              <a:t>ASCII</a:t>
            </a:r>
            <a:r>
              <a:rPr lang="zh-CN" altLang="en-US" sz="1600" b="1">
                <a:ea typeface="黑体" pitchFamily="49" charset="-122"/>
              </a:rPr>
              <a:t>码。</a:t>
            </a:r>
            <a:r>
              <a:rPr lang="en-US" altLang="zh-CN" sz="1600" b="1">
                <a:ea typeface="黑体" pitchFamily="49" charset="-122"/>
              </a:rPr>
              <a:t>6</a:t>
            </a:r>
            <a:r>
              <a:rPr lang="zh-CN" altLang="en-US" sz="1600" b="1">
                <a:ea typeface="黑体" pitchFamily="49" charset="-122"/>
              </a:rPr>
              <a:t>位的二进制代码共有</a:t>
            </a:r>
            <a:r>
              <a:rPr lang="en-US" altLang="zh-CN" sz="1600" b="1">
                <a:ea typeface="黑体" pitchFamily="49" charset="-122"/>
              </a:rPr>
              <a:t>64</a:t>
            </a:r>
            <a:r>
              <a:rPr lang="zh-CN" altLang="en-US" sz="1600" b="1">
                <a:ea typeface="黑体" pitchFamily="49" charset="-122"/>
              </a:rPr>
              <a:t>种不同的值，从</a:t>
            </a:r>
            <a:r>
              <a:rPr lang="en-US" altLang="zh-CN" sz="1600" b="1">
                <a:ea typeface="黑体" pitchFamily="49" charset="-122"/>
              </a:rPr>
              <a:t>1</a:t>
            </a:r>
            <a:r>
              <a:rPr lang="zh-CN" altLang="en-US" sz="1600" b="1">
                <a:ea typeface="黑体" pitchFamily="49" charset="-122"/>
              </a:rPr>
              <a:t>到</a:t>
            </a:r>
            <a:r>
              <a:rPr lang="en-US" altLang="zh-CN" sz="1600" b="1">
                <a:ea typeface="黑体" pitchFamily="49" charset="-122"/>
              </a:rPr>
              <a:t>63</a:t>
            </a:r>
            <a:r>
              <a:rPr lang="zh-CN" altLang="en-US" sz="1600" b="1">
                <a:ea typeface="黑体" pitchFamily="49" charset="-122"/>
              </a:rPr>
              <a:t>。用</a:t>
            </a:r>
            <a:r>
              <a:rPr lang="en-US" altLang="zh-CN" sz="1600" b="1">
                <a:ea typeface="黑体" pitchFamily="49" charset="-122"/>
              </a:rPr>
              <a:t>A</a:t>
            </a:r>
            <a:r>
              <a:rPr lang="zh-CN" altLang="en-US" sz="1600" b="1">
                <a:ea typeface="黑体" pitchFamily="49" charset="-122"/>
              </a:rPr>
              <a:t>表示</a:t>
            </a:r>
            <a:r>
              <a:rPr lang="en-US" altLang="zh-CN" sz="1600" b="1">
                <a:ea typeface="黑体" pitchFamily="49" charset="-122"/>
              </a:rPr>
              <a:t>0</a:t>
            </a:r>
            <a:r>
              <a:rPr lang="zh-CN" altLang="en-US" sz="1600" b="1">
                <a:ea typeface="黑体" pitchFamily="49" charset="-122"/>
              </a:rPr>
              <a:t>，用</a:t>
            </a:r>
            <a:r>
              <a:rPr lang="en-US" altLang="zh-CN" sz="1600" b="1">
                <a:ea typeface="黑体" pitchFamily="49" charset="-122"/>
              </a:rPr>
              <a:t>B</a:t>
            </a:r>
            <a:r>
              <a:rPr lang="zh-CN" altLang="en-US" sz="1600" b="1">
                <a:ea typeface="黑体" pitchFamily="49" charset="-122"/>
              </a:rPr>
              <a:t>表示</a:t>
            </a:r>
            <a:r>
              <a:rPr lang="en-US" altLang="zh-CN" sz="1600" b="1">
                <a:ea typeface="黑体" pitchFamily="49" charset="-122"/>
              </a:rPr>
              <a:t>1</a:t>
            </a:r>
            <a:r>
              <a:rPr lang="zh-CN" altLang="en-US" sz="1600" b="1">
                <a:ea typeface="黑体" pitchFamily="49" charset="-122"/>
              </a:rPr>
              <a:t>，等等。</a:t>
            </a:r>
            <a:r>
              <a:rPr lang="en-US" altLang="zh-CN" sz="1600" b="1">
                <a:ea typeface="黑体" pitchFamily="49" charset="-122"/>
              </a:rPr>
              <a:t>26</a:t>
            </a:r>
            <a:r>
              <a:rPr lang="zh-CN" altLang="en-US" sz="1600" b="1">
                <a:ea typeface="黑体" pitchFamily="49" charset="-122"/>
              </a:rPr>
              <a:t>个大写字母排列完毕后，接下去再排</a:t>
            </a:r>
            <a:r>
              <a:rPr lang="en-US" altLang="zh-CN" sz="1600" b="1">
                <a:ea typeface="黑体" pitchFamily="49" charset="-122"/>
              </a:rPr>
              <a:t>26</a:t>
            </a:r>
            <a:r>
              <a:rPr lang="zh-CN" altLang="en-US" sz="1600" b="1">
                <a:ea typeface="黑体" pitchFamily="49" charset="-122"/>
              </a:rPr>
              <a:t>个小写字母，再后面是</a:t>
            </a:r>
            <a:r>
              <a:rPr lang="en-US" altLang="zh-CN" sz="1600" b="1">
                <a:ea typeface="黑体" pitchFamily="49" charset="-122"/>
              </a:rPr>
              <a:t>10</a:t>
            </a:r>
            <a:r>
              <a:rPr lang="zh-CN" altLang="en-US" sz="1600" b="1">
                <a:ea typeface="黑体" pitchFamily="49" charset="-122"/>
              </a:rPr>
              <a:t>个数字，最后用</a:t>
            </a:r>
            <a:r>
              <a:rPr lang="en-US" altLang="zh-CN" sz="1600" b="1">
                <a:ea typeface="黑体" pitchFamily="49" charset="-122"/>
              </a:rPr>
              <a:t>+</a:t>
            </a:r>
            <a:r>
              <a:rPr lang="zh-CN" altLang="en-US" sz="1600" b="1">
                <a:ea typeface="黑体" pitchFamily="49" charset="-122"/>
              </a:rPr>
              <a:t>表示</a:t>
            </a:r>
            <a:r>
              <a:rPr lang="en-US" altLang="zh-CN" sz="1600" b="1">
                <a:ea typeface="黑体" pitchFamily="49" charset="-122"/>
              </a:rPr>
              <a:t>62</a:t>
            </a:r>
            <a:r>
              <a:rPr lang="zh-CN" altLang="en-US" sz="1600" b="1">
                <a:ea typeface="黑体" pitchFamily="49" charset="-122"/>
              </a:rPr>
              <a:t>，而用</a:t>
            </a:r>
            <a:r>
              <a:rPr lang="en-US" altLang="zh-CN" sz="1600" b="1">
                <a:ea typeface="黑体" pitchFamily="49" charset="-122"/>
              </a:rPr>
              <a:t>/</a:t>
            </a:r>
            <a:r>
              <a:rPr lang="zh-CN" altLang="en-US" sz="1600" b="1">
                <a:ea typeface="黑体" pitchFamily="49" charset="-122"/>
              </a:rPr>
              <a:t>表示</a:t>
            </a:r>
            <a:r>
              <a:rPr lang="en-US" altLang="zh-CN" sz="1600" b="1">
                <a:ea typeface="黑体" pitchFamily="49" charset="-122"/>
              </a:rPr>
              <a:t>63</a:t>
            </a:r>
            <a:r>
              <a:rPr lang="zh-CN" altLang="en-US" sz="1600" b="1">
                <a:ea typeface="黑体" pitchFamily="49" charset="-122"/>
              </a:rPr>
              <a:t>。再用两个连在一起的等号</a:t>
            </a:r>
            <a:r>
              <a:rPr lang="en-US" altLang="zh-CN" sz="1600" b="1">
                <a:ea typeface="黑体" pitchFamily="49" charset="-122"/>
              </a:rPr>
              <a:t>==</a:t>
            </a:r>
            <a:r>
              <a:rPr lang="zh-CN" altLang="en-US" sz="1600" b="1">
                <a:ea typeface="黑体" pitchFamily="49" charset="-122"/>
              </a:rPr>
              <a:t>和一个等号</a:t>
            </a:r>
            <a:r>
              <a:rPr lang="en-US" altLang="zh-CN" sz="1600" b="1">
                <a:ea typeface="黑体" pitchFamily="49" charset="-122"/>
              </a:rPr>
              <a:t>=</a:t>
            </a:r>
            <a:r>
              <a:rPr lang="zh-CN" altLang="en-US" sz="1600" b="1">
                <a:ea typeface="黑体" pitchFamily="49" charset="-122"/>
              </a:rPr>
              <a:t>分别表示最后一组的代码只有</a:t>
            </a:r>
            <a:r>
              <a:rPr lang="en-US" altLang="zh-CN" sz="1600" b="1">
                <a:ea typeface="黑体" pitchFamily="49" charset="-122"/>
              </a:rPr>
              <a:t>8</a:t>
            </a:r>
            <a:r>
              <a:rPr lang="zh-CN" altLang="en-US" sz="1600" b="1">
                <a:ea typeface="黑体" pitchFamily="49" charset="-122"/>
              </a:rPr>
              <a:t>位或</a:t>
            </a:r>
            <a:r>
              <a:rPr lang="en-US" altLang="zh-CN" sz="1600" b="1">
                <a:ea typeface="黑体" pitchFamily="49" charset="-122"/>
              </a:rPr>
              <a:t>16</a:t>
            </a:r>
            <a:r>
              <a:rPr lang="zh-CN" altLang="en-US" sz="1600" b="1">
                <a:ea typeface="黑体" pitchFamily="49" charset="-122"/>
              </a:rPr>
              <a:t>位。回车和换行都忽略，它们可在任何地方插入。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noChangeArrowheads="1"/>
          </p:cNvSpPr>
          <p:nvPr>
            <p:ph type="title"/>
          </p:nvPr>
        </p:nvSpPr>
        <p:spPr>
          <a:xfrm>
            <a:off x="488950" y="188913"/>
            <a:ext cx="9066213" cy="792162"/>
          </a:xfrm>
        </p:spPr>
        <p:txBody>
          <a:bodyPr/>
          <a:lstStyle/>
          <a:p>
            <a:pPr algn="ctr"/>
            <a:r>
              <a:rPr lang="en-US" altLang="zh-CN" smtClean="0">
                <a:latin typeface="Arial" charset="0"/>
                <a:ea typeface="黑体" pitchFamily="49" charset="-122"/>
              </a:rPr>
              <a:t>1-10</a:t>
            </a:r>
            <a:r>
              <a:rPr lang="zh-CN" altLang="en-US" smtClean="0">
                <a:latin typeface="Arial" charset="0"/>
                <a:ea typeface="黑体" pitchFamily="49" charset="-122"/>
              </a:rPr>
              <a:t>，</a:t>
            </a:r>
            <a:r>
              <a:rPr lang="en-US" altLang="zh-CN" smtClean="0">
                <a:latin typeface="Arial" charset="0"/>
                <a:ea typeface="黑体" pitchFamily="49" charset="-122"/>
              </a:rPr>
              <a:t>1-11</a:t>
            </a:r>
            <a:endParaRPr lang="zh-CN" altLang="zh-CN" smtClean="0">
              <a:latin typeface="Arial" charset="0"/>
              <a:ea typeface="黑体" pitchFamily="49" charset="-122"/>
            </a:endParaRPr>
          </a:p>
        </p:txBody>
      </p:sp>
      <p:sp>
        <p:nvSpPr>
          <p:cNvPr id="284674" name="Rectangle 3"/>
          <p:cNvSpPr>
            <a:spLocks noGrp="1" noChangeArrowheads="1"/>
          </p:cNvSpPr>
          <p:nvPr>
            <p:ph idx="1"/>
          </p:nvPr>
        </p:nvSpPr>
        <p:spPr>
          <a:xfrm>
            <a:off x="488950" y="4365625"/>
            <a:ext cx="9066213" cy="2303463"/>
          </a:xfrm>
        </p:spPr>
        <p:txBody>
          <a:bodyPr/>
          <a:lstStyle/>
          <a:p>
            <a:r>
              <a:rPr lang="en-US" altLang="zh-CN" sz="2000" b="0" dirty="0" smtClean="0">
                <a:latin typeface="Arial" charset="0"/>
                <a:ea typeface="黑体" pitchFamily="49" charset="-122"/>
              </a:rPr>
              <a:t>1-10</a:t>
            </a:r>
            <a:r>
              <a:rPr lang="zh-CN" altLang="en-US" sz="2000" b="0" dirty="0" smtClean="0">
                <a:latin typeface="Arial" charset="0"/>
                <a:ea typeface="黑体" pitchFamily="49" charset="-122"/>
              </a:rPr>
              <a:t>答： 电路交换时延：</a:t>
            </a:r>
            <a:r>
              <a:rPr lang="en-US" altLang="zh-CN" sz="2000" b="0" dirty="0" err="1" smtClean="0">
                <a:latin typeface="Arial" charset="0"/>
                <a:ea typeface="黑体" pitchFamily="49" charset="-122"/>
              </a:rPr>
              <a:t>kd+x</a:t>
            </a:r>
            <a:r>
              <a:rPr lang="en-US" altLang="zh-CN" sz="2000" b="0" dirty="0" smtClean="0">
                <a:latin typeface="Arial" charset="0"/>
                <a:ea typeface="黑体" pitchFamily="49" charset="-122"/>
              </a:rPr>
              <a:t>/</a:t>
            </a:r>
            <a:r>
              <a:rPr lang="en-US" altLang="zh-CN" sz="2000" b="0" dirty="0" err="1" smtClean="0">
                <a:latin typeface="Arial" charset="0"/>
                <a:ea typeface="黑体" pitchFamily="49" charset="-122"/>
              </a:rPr>
              <a:t>b+s</a:t>
            </a:r>
            <a:r>
              <a:rPr lang="en-US" altLang="zh-CN" sz="2000" b="0" dirty="0" smtClean="0">
                <a:latin typeface="Arial" charset="0"/>
                <a:ea typeface="黑体" pitchFamily="49" charset="-122"/>
              </a:rPr>
              <a:t>,  </a:t>
            </a:r>
            <a:r>
              <a:rPr lang="zh-CN" altLang="en-US" sz="2000" b="0" dirty="0" smtClean="0">
                <a:latin typeface="Arial" charset="0"/>
                <a:ea typeface="黑体" pitchFamily="49" charset="-122"/>
              </a:rPr>
              <a:t>分组交换时延：</a:t>
            </a:r>
            <a:r>
              <a:rPr lang="en-US" altLang="zh-CN" sz="2000" b="0" dirty="0" err="1" smtClean="0">
                <a:latin typeface="Arial" charset="0"/>
                <a:ea typeface="黑体" pitchFamily="49" charset="-122"/>
              </a:rPr>
              <a:t>kd</a:t>
            </a:r>
            <a:r>
              <a:rPr lang="en-US" altLang="zh-CN" sz="2000" b="0" dirty="0" smtClean="0">
                <a:latin typeface="Arial" charset="0"/>
                <a:ea typeface="黑体" pitchFamily="49" charset="-122"/>
              </a:rPr>
              <a:t>+(x/p)*(p/b)+ (k-1)*(p/b)</a:t>
            </a:r>
            <a:r>
              <a:rPr lang="zh-CN" altLang="en-US" sz="2000" b="0" dirty="0" smtClean="0">
                <a:latin typeface="Arial" charset="0"/>
                <a:ea typeface="黑体" pitchFamily="49" charset="-122"/>
              </a:rPr>
              <a:t>；当</a:t>
            </a:r>
            <a:r>
              <a:rPr lang="en-US" altLang="zh-CN" sz="2000" b="0" dirty="0" smtClean="0">
                <a:latin typeface="Arial" charset="0"/>
                <a:ea typeface="黑体" pitchFamily="49" charset="-122"/>
              </a:rPr>
              <a:t>s&gt;(k-1)*(p/b)</a:t>
            </a:r>
            <a:r>
              <a:rPr lang="zh-CN" altLang="en-US" sz="2000" b="0" dirty="0" smtClean="0">
                <a:latin typeface="Arial" charset="0"/>
                <a:ea typeface="黑体" pitchFamily="49" charset="-122"/>
              </a:rPr>
              <a:t>时，电路交换的时延比分组交换的时延大，当</a:t>
            </a:r>
            <a:r>
              <a:rPr lang="en-US" altLang="zh-CN" sz="2000" b="0" dirty="0" smtClean="0">
                <a:latin typeface="Arial" charset="0"/>
                <a:ea typeface="黑体" pitchFamily="49" charset="-122"/>
              </a:rPr>
              <a:t>x&gt;&gt;p,</a:t>
            </a:r>
            <a:r>
              <a:rPr lang="zh-CN" altLang="en-US" sz="2000" b="0" dirty="0" smtClean="0">
                <a:latin typeface="Arial" charset="0"/>
                <a:ea typeface="黑体" pitchFamily="49" charset="-122"/>
              </a:rPr>
              <a:t>相反。</a:t>
            </a:r>
          </a:p>
          <a:p>
            <a:r>
              <a:rPr lang="en-US" altLang="zh-CN" sz="2000" b="0" dirty="0" smtClean="0">
                <a:latin typeface="Arial" charset="0"/>
                <a:ea typeface="黑体" pitchFamily="49" charset="-122"/>
              </a:rPr>
              <a:t>1-11</a:t>
            </a:r>
            <a:r>
              <a:rPr lang="zh-CN" altLang="en-US" sz="2000" b="0" dirty="0" smtClean="0">
                <a:latin typeface="Arial" charset="0"/>
                <a:ea typeface="黑体" pitchFamily="49" charset="-122"/>
              </a:rPr>
              <a:t>答：分组交换总时延为：</a:t>
            </a:r>
            <a:r>
              <a:rPr lang="en-US" altLang="zh-CN" sz="2000" b="0" dirty="0" smtClean="0">
                <a:latin typeface="Arial" charset="0"/>
                <a:ea typeface="黑体" pitchFamily="49" charset="-122"/>
              </a:rPr>
              <a:t>D= </a:t>
            </a:r>
            <a:r>
              <a:rPr lang="en-US" altLang="zh-CN" sz="2000" b="0" dirty="0" err="1" smtClean="0">
                <a:latin typeface="Arial" charset="0"/>
                <a:ea typeface="黑体" pitchFamily="49" charset="-122"/>
              </a:rPr>
              <a:t>kd</a:t>
            </a:r>
            <a:r>
              <a:rPr lang="en-US" altLang="zh-CN" sz="2000" b="0" dirty="0" smtClean="0">
                <a:latin typeface="Arial" charset="0"/>
                <a:ea typeface="黑体" pitchFamily="49" charset="-122"/>
              </a:rPr>
              <a:t>+(x/p)*((</a:t>
            </a:r>
            <a:r>
              <a:rPr lang="en-US" altLang="zh-CN" sz="2000" b="0" dirty="0" err="1" smtClean="0">
                <a:latin typeface="Arial" charset="0"/>
                <a:ea typeface="黑体" pitchFamily="49" charset="-122"/>
              </a:rPr>
              <a:t>p+h</a:t>
            </a:r>
            <a:r>
              <a:rPr lang="en-US" altLang="zh-CN" sz="2000" b="0" dirty="0" smtClean="0">
                <a:latin typeface="Arial" charset="0"/>
                <a:ea typeface="黑体" pitchFamily="49" charset="-122"/>
              </a:rPr>
              <a:t>)/b)+ (k-1)*(</a:t>
            </a:r>
            <a:r>
              <a:rPr lang="en-US" altLang="zh-CN" sz="2000" b="0" dirty="0" err="1" smtClean="0">
                <a:latin typeface="Arial" charset="0"/>
                <a:ea typeface="黑体" pitchFamily="49" charset="-122"/>
              </a:rPr>
              <a:t>p+h</a:t>
            </a:r>
            <a:r>
              <a:rPr lang="en-US" altLang="zh-CN" sz="2000" b="0" dirty="0" smtClean="0">
                <a:latin typeface="Arial" charset="0"/>
                <a:ea typeface="黑体" pitchFamily="49" charset="-122"/>
              </a:rPr>
              <a:t>)/b</a:t>
            </a:r>
          </a:p>
          <a:p>
            <a:r>
              <a:rPr lang="en-US" altLang="zh-CN" sz="2000" b="0" dirty="0" smtClean="0">
                <a:latin typeface="Arial" charset="0"/>
                <a:ea typeface="黑体" pitchFamily="49" charset="-122"/>
              </a:rPr>
              <a:t>         D</a:t>
            </a:r>
            <a:r>
              <a:rPr lang="zh-CN" altLang="en-US" sz="2000" b="0" dirty="0" smtClean="0">
                <a:latin typeface="Arial" charset="0"/>
                <a:ea typeface="黑体" pitchFamily="49" charset="-122"/>
              </a:rPr>
              <a:t>对</a:t>
            </a:r>
            <a:r>
              <a:rPr lang="en-US" altLang="zh-CN" sz="2000" b="0" dirty="0" smtClean="0">
                <a:latin typeface="Arial" charset="0"/>
                <a:ea typeface="黑体" pitchFamily="49" charset="-122"/>
              </a:rPr>
              <a:t>p</a:t>
            </a:r>
            <a:r>
              <a:rPr lang="zh-CN" altLang="en-US" sz="2000" b="0" dirty="0" smtClean="0">
                <a:latin typeface="Arial" charset="0"/>
                <a:ea typeface="黑体" pitchFamily="49" charset="-122"/>
              </a:rPr>
              <a:t>求导后，令其值等于</a:t>
            </a:r>
            <a:r>
              <a:rPr lang="en-US" altLang="zh-CN" sz="2000" b="0" dirty="0" smtClean="0">
                <a:latin typeface="Arial" charset="0"/>
                <a:ea typeface="黑体" pitchFamily="49" charset="-122"/>
              </a:rPr>
              <a:t>0</a:t>
            </a:r>
            <a:r>
              <a:rPr lang="zh-CN" altLang="en-US" sz="2000" b="0" dirty="0" smtClean="0">
                <a:latin typeface="Arial" charset="0"/>
                <a:ea typeface="黑体" pitchFamily="49" charset="-122"/>
              </a:rPr>
              <a:t>，求得</a:t>
            </a:r>
            <a:r>
              <a:rPr lang="en-US" altLang="zh-CN" sz="2000" b="0" dirty="0" smtClean="0">
                <a:latin typeface="Arial" charset="0"/>
                <a:ea typeface="黑体" pitchFamily="49" charset="-122"/>
              </a:rPr>
              <a:t>p=[(</a:t>
            </a:r>
            <a:r>
              <a:rPr lang="en-US" altLang="zh-CN" sz="2000" b="0" dirty="0" err="1" smtClean="0">
                <a:latin typeface="Arial" charset="0"/>
                <a:ea typeface="黑体" pitchFamily="49" charset="-122"/>
              </a:rPr>
              <a:t>xh</a:t>
            </a:r>
            <a:r>
              <a:rPr lang="en-US" altLang="zh-CN" sz="2000" b="0" dirty="0" smtClean="0">
                <a:latin typeface="Arial" charset="0"/>
                <a:ea typeface="黑体" pitchFamily="49" charset="-122"/>
              </a:rPr>
              <a:t>)/ (k-1)]^0.5</a:t>
            </a:r>
          </a:p>
        </p:txBody>
      </p:sp>
      <p:grpSp>
        <p:nvGrpSpPr>
          <p:cNvPr id="284832" name="Group 160"/>
          <p:cNvGrpSpPr>
            <a:grpSpLocks/>
          </p:cNvGrpSpPr>
          <p:nvPr/>
        </p:nvGrpSpPr>
        <p:grpSpPr bwMode="auto">
          <a:xfrm>
            <a:off x="488950" y="1125538"/>
            <a:ext cx="9417050" cy="2992437"/>
            <a:chOff x="308" y="709"/>
            <a:chExt cx="5932" cy="1885"/>
          </a:xfrm>
        </p:grpSpPr>
        <p:sp>
          <p:nvSpPr>
            <p:cNvPr id="284676" name="AutoShape 4"/>
            <p:cNvSpPr>
              <a:spLocks noChangeArrowheads="1"/>
            </p:cNvSpPr>
            <p:nvPr/>
          </p:nvSpPr>
          <p:spPr bwMode="auto">
            <a:xfrm rot="5400000">
              <a:off x="4557" y="734"/>
              <a:ext cx="160" cy="380"/>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77" name="Text Box 5"/>
            <p:cNvSpPr txBox="1">
              <a:spLocks noChangeArrowheads="1"/>
            </p:cNvSpPr>
            <p:nvPr/>
          </p:nvSpPr>
          <p:spPr bwMode="auto">
            <a:xfrm rot="626605">
              <a:off x="4444" y="82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678" name="Line 6"/>
            <p:cNvSpPr>
              <a:spLocks noChangeShapeType="1"/>
            </p:cNvSpPr>
            <p:nvPr/>
          </p:nvSpPr>
          <p:spPr bwMode="auto">
            <a:xfrm>
              <a:off x="4444" y="843"/>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79" name="Line 7"/>
            <p:cNvSpPr>
              <a:spLocks noChangeShapeType="1"/>
            </p:cNvSpPr>
            <p:nvPr/>
          </p:nvSpPr>
          <p:spPr bwMode="auto">
            <a:xfrm>
              <a:off x="4441" y="91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0" name="AutoShape 8"/>
            <p:cNvSpPr>
              <a:spLocks noChangeArrowheads="1"/>
            </p:cNvSpPr>
            <p:nvPr/>
          </p:nvSpPr>
          <p:spPr bwMode="auto">
            <a:xfrm rot="746037">
              <a:off x="4642" y="873"/>
              <a:ext cx="140" cy="87"/>
            </a:xfrm>
            <a:prstGeom prst="rightArrow">
              <a:avLst>
                <a:gd name="adj1" fmla="val 50000"/>
                <a:gd name="adj2" fmla="val 4023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81" name="AutoShape 9"/>
            <p:cNvSpPr>
              <a:spLocks noChangeArrowheads="1"/>
            </p:cNvSpPr>
            <p:nvPr/>
          </p:nvSpPr>
          <p:spPr bwMode="auto">
            <a:xfrm rot="5400000">
              <a:off x="4553" y="818"/>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82" name="Text Box 10"/>
            <p:cNvSpPr txBox="1">
              <a:spLocks noChangeArrowheads="1"/>
            </p:cNvSpPr>
            <p:nvPr/>
          </p:nvSpPr>
          <p:spPr bwMode="auto">
            <a:xfrm rot="626605">
              <a:off x="4432" y="908"/>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683" name="Line 11"/>
            <p:cNvSpPr>
              <a:spLocks noChangeShapeType="1"/>
            </p:cNvSpPr>
            <p:nvPr/>
          </p:nvSpPr>
          <p:spPr bwMode="auto">
            <a:xfrm>
              <a:off x="4439" y="927"/>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4" name="Line 12"/>
            <p:cNvSpPr>
              <a:spLocks noChangeShapeType="1"/>
            </p:cNvSpPr>
            <p:nvPr/>
          </p:nvSpPr>
          <p:spPr bwMode="auto">
            <a:xfrm>
              <a:off x="4435" y="999"/>
              <a:ext cx="385"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5" name="AutoShape 13"/>
            <p:cNvSpPr>
              <a:spLocks noChangeArrowheads="1"/>
            </p:cNvSpPr>
            <p:nvPr/>
          </p:nvSpPr>
          <p:spPr bwMode="auto">
            <a:xfrm rot="746037">
              <a:off x="4637" y="957"/>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86" name="AutoShape 14"/>
            <p:cNvSpPr>
              <a:spLocks noChangeArrowheads="1"/>
            </p:cNvSpPr>
            <p:nvPr/>
          </p:nvSpPr>
          <p:spPr bwMode="auto">
            <a:xfrm rot="5400000">
              <a:off x="4556" y="902"/>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87" name="Text Box 15"/>
            <p:cNvSpPr txBox="1">
              <a:spLocks noChangeArrowheads="1"/>
            </p:cNvSpPr>
            <p:nvPr/>
          </p:nvSpPr>
          <p:spPr bwMode="auto">
            <a:xfrm rot="626605">
              <a:off x="4438" y="99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688" name="Line 16"/>
            <p:cNvSpPr>
              <a:spLocks noChangeShapeType="1"/>
            </p:cNvSpPr>
            <p:nvPr/>
          </p:nvSpPr>
          <p:spPr bwMode="auto">
            <a:xfrm>
              <a:off x="4444" y="1010"/>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89" name="Line 17"/>
            <p:cNvSpPr>
              <a:spLocks noChangeShapeType="1"/>
            </p:cNvSpPr>
            <p:nvPr/>
          </p:nvSpPr>
          <p:spPr bwMode="auto">
            <a:xfrm>
              <a:off x="4440" y="1081"/>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0" name="AutoShape 18"/>
            <p:cNvSpPr>
              <a:spLocks noChangeArrowheads="1"/>
            </p:cNvSpPr>
            <p:nvPr/>
          </p:nvSpPr>
          <p:spPr bwMode="auto">
            <a:xfrm rot="746037">
              <a:off x="4640" y="1040"/>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91" name="AutoShape 19"/>
            <p:cNvSpPr>
              <a:spLocks noChangeArrowheads="1"/>
            </p:cNvSpPr>
            <p:nvPr/>
          </p:nvSpPr>
          <p:spPr bwMode="auto">
            <a:xfrm rot="5400000">
              <a:off x="4561" y="984"/>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92" name="Text Box 20"/>
            <p:cNvSpPr txBox="1">
              <a:spLocks noChangeArrowheads="1"/>
            </p:cNvSpPr>
            <p:nvPr/>
          </p:nvSpPr>
          <p:spPr bwMode="auto">
            <a:xfrm rot="626605">
              <a:off x="4442" y="1074"/>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693" name="Line 21"/>
            <p:cNvSpPr>
              <a:spLocks noChangeShapeType="1"/>
            </p:cNvSpPr>
            <p:nvPr/>
          </p:nvSpPr>
          <p:spPr bwMode="auto">
            <a:xfrm>
              <a:off x="4447" y="1093"/>
              <a:ext cx="384"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4" name="Line 22"/>
            <p:cNvSpPr>
              <a:spLocks noChangeShapeType="1"/>
            </p:cNvSpPr>
            <p:nvPr/>
          </p:nvSpPr>
          <p:spPr bwMode="auto">
            <a:xfrm>
              <a:off x="4444" y="116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5" name="AutoShape 23"/>
            <p:cNvSpPr>
              <a:spLocks noChangeArrowheads="1"/>
            </p:cNvSpPr>
            <p:nvPr/>
          </p:nvSpPr>
          <p:spPr bwMode="auto">
            <a:xfrm rot="746037">
              <a:off x="4662" y="1117"/>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696" name="AutoShape 24"/>
            <p:cNvSpPr>
              <a:spLocks noChangeArrowheads="1"/>
            </p:cNvSpPr>
            <p:nvPr/>
          </p:nvSpPr>
          <p:spPr bwMode="auto">
            <a:xfrm rot="5400000">
              <a:off x="4940" y="849"/>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697" name="Text Box 25"/>
            <p:cNvSpPr txBox="1">
              <a:spLocks noChangeArrowheads="1"/>
            </p:cNvSpPr>
            <p:nvPr/>
          </p:nvSpPr>
          <p:spPr bwMode="auto">
            <a:xfrm rot="626605">
              <a:off x="4814" y="940"/>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698" name="Line 26"/>
            <p:cNvSpPr>
              <a:spLocks noChangeShapeType="1"/>
            </p:cNvSpPr>
            <p:nvPr/>
          </p:nvSpPr>
          <p:spPr bwMode="auto">
            <a:xfrm>
              <a:off x="4827" y="957"/>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699" name="Line 27"/>
            <p:cNvSpPr>
              <a:spLocks noChangeShapeType="1"/>
            </p:cNvSpPr>
            <p:nvPr/>
          </p:nvSpPr>
          <p:spPr bwMode="auto">
            <a:xfrm>
              <a:off x="4824" y="1028"/>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0" name="AutoShape 28"/>
            <p:cNvSpPr>
              <a:spLocks noChangeArrowheads="1"/>
            </p:cNvSpPr>
            <p:nvPr/>
          </p:nvSpPr>
          <p:spPr bwMode="auto">
            <a:xfrm rot="746037">
              <a:off x="5024" y="987"/>
              <a:ext cx="140" cy="87"/>
            </a:xfrm>
            <a:prstGeom prst="rightArrow">
              <a:avLst>
                <a:gd name="adj1" fmla="val 50000"/>
                <a:gd name="adj2" fmla="val 4023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01" name="AutoShape 29"/>
            <p:cNvSpPr>
              <a:spLocks noChangeArrowheads="1"/>
            </p:cNvSpPr>
            <p:nvPr/>
          </p:nvSpPr>
          <p:spPr bwMode="auto">
            <a:xfrm rot="5400000">
              <a:off x="4935" y="933"/>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02" name="Text Box 30"/>
            <p:cNvSpPr txBox="1">
              <a:spLocks noChangeArrowheads="1"/>
            </p:cNvSpPr>
            <p:nvPr/>
          </p:nvSpPr>
          <p:spPr bwMode="auto">
            <a:xfrm rot="626605">
              <a:off x="4810" y="101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703" name="Line 31"/>
            <p:cNvSpPr>
              <a:spLocks noChangeShapeType="1"/>
            </p:cNvSpPr>
            <p:nvPr/>
          </p:nvSpPr>
          <p:spPr bwMode="auto">
            <a:xfrm>
              <a:off x="4823" y="1041"/>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4" name="Line 32"/>
            <p:cNvSpPr>
              <a:spLocks noChangeShapeType="1"/>
            </p:cNvSpPr>
            <p:nvPr/>
          </p:nvSpPr>
          <p:spPr bwMode="auto">
            <a:xfrm>
              <a:off x="4819" y="1113"/>
              <a:ext cx="383"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5" name="AutoShape 33"/>
            <p:cNvSpPr>
              <a:spLocks noChangeArrowheads="1"/>
            </p:cNvSpPr>
            <p:nvPr/>
          </p:nvSpPr>
          <p:spPr bwMode="auto">
            <a:xfrm rot="746037">
              <a:off x="5019" y="1071"/>
              <a:ext cx="141" cy="88"/>
            </a:xfrm>
            <a:prstGeom prst="rightArrow">
              <a:avLst>
                <a:gd name="adj1" fmla="val 50000"/>
                <a:gd name="adj2" fmla="val 4005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06" name="AutoShape 34"/>
            <p:cNvSpPr>
              <a:spLocks noChangeArrowheads="1"/>
            </p:cNvSpPr>
            <p:nvPr/>
          </p:nvSpPr>
          <p:spPr bwMode="auto">
            <a:xfrm rot="5400000">
              <a:off x="4939" y="1016"/>
              <a:ext cx="159"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07" name="Text Box 35"/>
            <p:cNvSpPr txBox="1">
              <a:spLocks noChangeArrowheads="1"/>
            </p:cNvSpPr>
            <p:nvPr/>
          </p:nvSpPr>
          <p:spPr bwMode="auto">
            <a:xfrm rot="626605">
              <a:off x="4820" y="1105"/>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708" name="Line 36"/>
            <p:cNvSpPr>
              <a:spLocks noChangeShapeType="1"/>
            </p:cNvSpPr>
            <p:nvPr/>
          </p:nvSpPr>
          <p:spPr bwMode="auto">
            <a:xfrm>
              <a:off x="4826" y="1124"/>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09" name="Line 37"/>
            <p:cNvSpPr>
              <a:spLocks noChangeShapeType="1"/>
            </p:cNvSpPr>
            <p:nvPr/>
          </p:nvSpPr>
          <p:spPr bwMode="auto">
            <a:xfrm>
              <a:off x="4823" y="1196"/>
              <a:ext cx="382"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0" name="AutoShape 38"/>
            <p:cNvSpPr>
              <a:spLocks noChangeArrowheads="1"/>
            </p:cNvSpPr>
            <p:nvPr/>
          </p:nvSpPr>
          <p:spPr bwMode="auto">
            <a:xfrm rot="746037">
              <a:off x="5023" y="1154"/>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11" name="AutoShape 39"/>
            <p:cNvSpPr>
              <a:spLocks noChangeArrowheads="1"/>
            </p:cNvSpPr>
            <p:nvPr/>
          </p:nvSpPr>
          <p:spPr bwMode="auto">
            <a:xfrm rot="5400000">
              <a:off x="4943" y="1098"/>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12" name="Text Box 40"/>
            <p:cNvSpPr txBox="1">
              <a:spLocks noChangeArrowheads="1"/>
            </p:cNvSpPr>
            <p:nvPr/>
          </p:nvSpPr>
          <p:spPr bwMode="auto">
            <a:xfrm rot="626605">
              <a:off x="4816" y="1185"/>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713" name="Line 41"/>
            <p:cNvSpPr>
              <a:spLocks noChangeShapeType="1"/>
            </p:cNvSpPr>
            <p:nvPr/>
          </p:nvSpPr>
          <p:spPr bwMode="auto">
            <a:xfrm>
              <a:off x="4829" y="1207"/>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4" name="Line 42"/>
            <p:cNvSpPr>
              <a:spLocks noChangeShapeType="1"/>
            </p:cNvSpPr>
            <p:nvPr/>
          </p:nvSpPr>
          <p:spPr bwMode="auto">
            <a:xfrm>
              <a:off x="4825" y="1278"/>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5" name="AutoShape 43"/>
            <p:cNvSpPr>
              <a:spLocks noChangeArrowheads="1"/>
            </p:cNvSpPr>
            <p:nvPr/>
          </p:nvSpPr>
          <p:spPr bwMode="auto">
            <a:xfrm rot="746037">
              <a:off x="5027" y="1237"/>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16" name="AutoShape 49"/>
            <p:cNvSpPr>
              <a:spLocks noChangeArrowheads="1"/>
            </p:cNvSpPr>
            <p:nvPr/>
          </p:nvSpPr>
          <p:spPr bwMode="auto">
            <a:xfrm rot="5400000">
              <a:off x="4174" y="788"/>
              <a:ext cx="159" cy="380"/>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17" name="Text Box 50"/>
            <p:cNvSpPr txBox="1">
              <a:spLocks noChangeArrowheads="1"/>
            </p:cNvSpPr>
            <p:nvPr/>
          </p:nvSpPr>
          <p:spPr bwMode="auto">
            <a:xfrm rot="626605">
              <a:off x="4048" y="876"/>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3</a:t>
              </a:r>
              <a:endParaRPr kumimoji="1" lang="en-US" altLang="zh-CN">
                <a:solidFill>
                  <a:srgbClr val="333399"/>
                </a:solidFill>
                <a:ea typeface="黑体" pitchFamily="49" charset="-122"/>
              </a:endParaRPr>
            </a:p>
          </p:txBody>
        </p:sp>
        <p:sp>
          <p:nvSpPr>
            <p:cNvPr id="284718" name="Line 51"/>
            <p:cNvSpPr>
              <a:spLocks noChangeShapeType="1"/>
            </p:cNvSpPr>
            <p:nvPr/>
          </p:nvSpPr>
          <p:spPr bwMode="auto">
            <a:xfrm>
              <a:off x="4062" y="896"/>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19" name="Line 52"/>
            <p:cNvSpPr>
              <a:spLocks noChangeShapeType="1"/>
            </p:cNvSpPr>
            <p:nvPr/>
          </p:nvSpPr>
          <p:spPr bwMode="auto">
            <a:xfrm>
              <a:off x="4058" y="967"/>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0" name="AutoShape 53"/>
            <p:cNvSpPr>
              <a:spLocks noChangeArrowheads="1"/>
            </p:cNvSpPr>
            <p:nvPr/>
          </p:nvSpPr>
          <p:spPr bwMode="auto">
            <a:xfrm rot="746037">
              <a:off x="4258" y="925"/>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21" name="AutoShape 54"/>
            <p:cNvSpPr>
              <a:spLocks noChangeArrowheads="1"/>
            </p:cNvSpPr>
            <p:nvPr/>
          </p:nvSpPr>
          <p:spPr bwMode="auto">
            <a:xfrm rot="5400000">
              <a:off x="4178" y="870"/>
              <a:ext cx="160"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22" name="Text Box 55"/>
            <p:cNvSpPr txBox="1">
              <a:spLocks noChangeArrowheads="1"/>
            </p:cNvSpPr>
            <p:nvPr/>
          </p:nvSpPr>
          <p:spPr bwMode="auto">
            <a:xfrm rot="626605">
              <a:off x="4058" y="95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4</a:t>
              </a:r>
              <a:endParaRPr kumimoji="1" lang="en-US" altLang="zh-CN">
                <a:solidFill>
                  <a:srgbClr val="333399"/>
                </a:solidFill>
                <a:ea typeface="黑体" pitchFamily="49" charset="-122"/>
              </a:endParaRPr>
            </a:p>
          </p:txBody>
        </p:sp>
        <p:sp>
          <p:nvSpPr>
            <p:cNvPr id="284723" name="Line 56"/>
            <p:cNvSpPr>
              <a:spLocks noChangeShapeType="1"/>
            </p:cNvSpPr>
            <p:nvPr/>
          </p:nvSpPr>
          <p:spPr bwMode="auto">
            <a:xfrm>
              <a:off x="4065" y="979"/>
              <a:ext cx="383"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4" name="Line 57"/>
            <p:cNvSpPr>
              <a:spLocks noChangeShapeType="1"/>
            </p:cNvSpPr>
            <p:nvPr/>
          </p:nvSpPr>
          <p:spPr bwMode="auto">
            <a:xfrm>
              <a:off x="4062" y="1050"/>
              <a:ext cx="382"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25" name="AutoShape 58"/>
            <p:cNvSpPr>
              <a:spLocks noChangeArrowheads="1"/>
            </p:cNvSpPr>
            <p:nvPr/>
          </p:nvSpPr>
          <p:spPr bwMode="auto">
            <a:xfrm rot="746037">
              <a:off x="4262" y="1008"/>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41" name="Line 74"/>
            <p:cNvSpPr>
              <a:spLocks noChangeShapeType="1"/>
            </p:cNvSpPr>
            <p:nvPr/>
          </p:nvSpPr>
          <p:spPr bwMode="auto">
            <a:xfrm>
              <a:off x="2550" y="716"/>
              <a:ext cx="1" cy="1133"/>
            </a:xfrm>
            <a:prstGeom prst="line">
              <a:avLst/>
            </a:prstGeom>
            <a:noFill/>
            <a:ln w="12700">
              <a:solidFill>
                <a:schemeClr val="tx1"/>
              </a:solidFill>
              <a:round/>
              <a:headEnd/>
              <a:tailEnd/>
            </a:ln>
          </p:spPr>
          <p:txBody>
            <a:bodyPr wrap="none" anchor="ctr"/>
            <a:lstStyle/>
            <a:p>
              <a:endParaRPr lang="zh-CN" altLang="en-US"/>
            </a:p>
          </p:txBody>
        </p:sp>
        <p:sp>
          <p:nvSpPr>
            <p:cNvPr id="284742" name="Line 75"/>
            <p:cNvSpPr>
              <a:spLocks noChangeShapeType="1"/>
            </p:cNvSpPr>
            <p:nvPr/>
          </p:nvSpPr>
          <p:spPr bwMode="auto">
            <a:xfrm>
              <a:off x="2934" y="716"/>
              <a:ext cx="0" cy="1133"/>
            </a:xfrm>
            <a:prstGeom prst="line">
              <a:avLst/>
            </a:prstGeom>
            <a:noFill/>
            <a:ln w="12700">
              <a:solidFill>
                <a:schemeClr val="tx1"/>
              </a:solidFill>
              <a:round/>
              <a:headEnd/>
              <a:tailEnd/>
            </a:ln>
          </p:spPr>
          <p:txBody>
            <a:bodyPr wrap="none" anchor="ctr"/>
            <a:lstStyle/>
            <a:p>
              <a:endParaRPr lang="zh-CN" altLang="en-US"/>
            </a:p>
          </p:txBody>
        </p:sp>
        <p:sp>
          <p:nvSpPr>
            <p:cNvPr id="284743" name="Text Box 76"/>
            <p:cNvSpPr txBox="1">
              <a:spLocks noChangeArrowheads="1"/>
            </p:cNvSpPr>
            <p:nvPr/>
          </p:nvSpPr>
          <p:spPr bwMode="auto">
            <a:xfrm>
              <a:off x="2072" y="1842"/>
              <a:ext cx="1372" cy="250"/>
            </a:xfrm>
            <a:prstGeom prst="rect">
              <a:avLst/>
            </a:prstGeom>
            <a:noFill/>
            <a:ln w="9525">
              <a:noFill/>
              <a:miter lim="800000"/>
              <a:headEnd/>
              <a:tailEnd/>
            </a:ln>
          </p:spPr>
          <p:txBody>
            <a:bodyPr wrap="none">
              <a:spAutoFit/>
            </a:bodyPr>
            <a:lstStyle/>
            <a:p>
              <a:pPr eaLnBrk="0" hangingPunct="0"/>
              <a:r>
                <a:rPr kumimoji="1" lang="en-US" altLang="zh-CN" sz="2000" b="1">
                  <a:solidFill>
                    <a:srgbClr val="333399"/>
                  </a:solidFill>
                  <a:ea typeface="黑体" pitchFamily="49" charset="-122"/>
                </a:rPr>
                <a:t>A      B      C     D </a:t>
              </a:r>
            </a:p>
          </p:txBody>
        </p:sp>
        <p:sp>
          <p:nvSpPr>
            <p:cNvPr id="284745" name="Text Box 78"/>
            <p:cNvSpPr txBox="1">
              <a:spLocks noChangeArrowheads="1"/>
            </p:cNvSpPr>
            <p:nvPr/>
          </p:nvSpPr>
          <p:spPr bwMode="auto">
            <a:xfrm>
              <a:off x="3965" y="1846"/>
              <a:ext cx="1372" cy="250"/>
            </a:xfrm>
            <a:prstGeom prst="rect">
              <a:avLst/>
            </a:prstGeom>
            <a:noFill/>
            <a:ln w="9525">
              <a:noFill/>
              <a:miter lim="800000"/>
              <a:headEnd/>
              <a:tailEnd/>
            </a:ln>
          </p:spPr>
          <p:txBody>
            <a:bodyPr wrap="none">
              <a:spAutoFit/>
            </a:bodyPr>
            <a:lstStyle/>
            <a:p>
              <a:pPr eaLnBrk="0" hangingPunct="0"/>
              <a:r>
                <a:rPr kumimoji="1" lang="en-US" altLang="zh-CN" sz="2000" b="1">
                  <a:solidFill>
                    <a:srgbClr val="333399"/>
                  </a:solidFill>
                  <a:ea typeface="黑体" pitchFamily="49" charset="-122"/>
                </a:rPr>
                <a:t>A      B      C      D</a:t>
              </a:r>
            </a:p>
          </p:txBody>
        </p:sp>
        <p:sp>
          <p:nvSpPr>
            <p:cNvPr id="154703" name="Line 79"/>
            <p:cNvSpPr>
              <a:spLocks noChangeShapeType="1"/>
            </p:cNvSpPr>
            <p:nvPr/>
          </p:nvSpPr>
          <p:spPr bwMode="auto">
            <a:xfrm>
              <a:off x="2167" y="756"/>
              <a:ext cx="383"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4" name="Line 80"/>
            <p:cNvSpPr>
              <a:spLocks noChangeShapeType="1"/>
            </p:cNvSpPr>
            <p:nvPr/>
          </p:nvSpPr>
          <p:spPr bwMode="auto">
            <a:xfrm>
              <a:off x="2550" y="836"/>
              <a:ext cx="384"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5" name="Line 81"/>
            <p:cNvSpPr>
              <a:spLocks noChangeShapeType="1"/>
            </p:cNvSpPr>
            <p:nvPr/>
          </p:nvSpPr>
          <p:spPr bwMode="auto">
            <a:xfrm>
              <a:off x="2934" y="915"/>
              <a:ext cx="383" cy="2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06" name="Line 82"/>
            <p:cNvSpPr>
              <a:spLocks noChangeShapeType="1"/>
            </p:cNvSpPr>
            <p:nvPr/>
          </p:nvSpPr>
          <p:spPr bwMode="auto">
            <a:xfrm flipH="1">
              <a:off x="2167" y="1034"/>
              <a:ext cx="1149" cy="8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51" name="Text Box 88"/>
            <p:cNvSpPr txBox="1">
              <a:spLocks noChangeArrowheads="1"/>
            </p:cNvSpPr>
            <p:nvPr/>
          </p:nvSpPr>
          <p:spPr bwMode="auto">
            <a:xfrm>
              <a:off x="308" y="935"/>
              <a:ext cx="884" cy="288"/>
            </a:xfrm>
            <a:prstGeom prst="rect">
              <a:avLst/>
            </a:prstGeom>
            <a:noFill/>
            <a:ln w="9525">
              <a:noFill/>
              <a:miter lim="800000"/>
              <a:headEnd/>
              <a:tailEnd/>
            </a:ln>
          </p:spPr>
          <p:txBody>
            <a:bodyPr wrap="none">
              <a:spAutoFit/>
            </a:bodyPr>
            <a:lstStyle/>
            <a:p>
              <a:pPr eaLnBrk="0" hangingPunct="0"/>
              <a:r>
                <a:rPr kumimoji="1" lang="zh-CN" altLang="en-US" sz="2400">
                  <a:solidFill>
                    <a:srgbClr val="C00000"/>
                  </a:solidFill>
                  <a:ea typeface="黑体" pitchFamily="49" charset="-122"/>
                </a:rPr>
                <a:t>电路交换</a:t>
              </a:r>
            </a:p>
          </p:txBody>
        </p:sp>
        <p:sp>
          <p:nvSpPr>
            <p:cNvPr id="154713" name="Text Box 89"/>
            <p:cNvSpPr txBox="1">
              <a:spLocks noChangeArrowheads="1"/>
            </p:cNvSpPr>
            <p:nvPr/>
          </p:nvSpPr>
          <p:spPr bwMode="auto">
            <a:xfrm>
              <a:off x="5356" y="845"/>
              <a:ext cx="884" cy="288"/>
            </a:xfrm>
            <a:prstGeom prst="rect">
              <a:avLst/>
            </a:prstGeom>
            <a:noFill/>
            <a:ln w="9525">
              <a:noFill/>
              <a:miter lim="800000"/>
              <a:headEnd/>
              <a:tailEnd/>
            </a:ln>
          </p:spPr>
          <p:txBody>
            <a:bodyPr wrap="none">
              <a:spAutoFit/>
            </a:bodyPr>
            <a:lstStyle/>
            <a:p>
              <a:pPr eaLnBrk="0" hangingPunct="0"/>
              <a:r>
                <a:rPr kumimoji="1" lang="zh-CN" altLang="en-US" sz="2400">
                  <a:solidFill>
                    <a:srgbClr val="C00000"/>
                  </a:solidFill>
                  <a:ea typeface="黑体" pitchFamily="49" charset="-122"/>
                </a:rPr>
                <a:t>分组交换</a:t>
              </a:r>
            </a:p>
          </p:txBody>
        </p:sp>
        <p:sp>
          <p:nvSpPr>
            <p:cNvPr id="284753" name="Line 90"/>
            <p:cNvSpPr>
              <a:spLocks noChangeShapeType="1"/>
            </p:cNvSpPr>
            <p:nvPr/>
          </p:nvSpPr>
          <p:spPr bwMode="auto">
            <a:xfrm>
              <a:off x="3631" y="856"/>
              <a:ext cx="1" cy="814"/>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54" name="Text Box 91"/>
            <p:cNvSpPr txBox="1">
              <a:spLocks noChangeArrowheads="1"/>
            </p:cNvSpPr>
            <p:nvPr/>
          </p:nvSpPr>
          <p:spPr bwMode="auto">
            <a:xfrm>
              <a:off x="3564" y="1675"/>
              <a:ext cx="156"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t</a:t>
              </a:r>
            </a:p>
          </p:txBody>
        </p:sp>
        <p:sp>
          <p:nvSpPr>
            <p:cNvPr id="284755" name="Line 92"/>
            <p:cNvSpPr>
              <a:spLocks noChangeShapeType="1"/>
            </p:cNvSpPr>
            <p:nvPr/>
          </p:nvSpPr>
          <p:spPr bwMode="auto">
            <a:xfrm>
              <a:off x="1959" y="756"/>
              <a:ext cx="193" cy="1"/>
            </a:xfrm>
            <a:prstGeom prst="line">
              <a:avLst/>
            </a:prstGeom>
            <a:noFill/>
            <a:ln w="9525">
              <a:solidFill>
                <a:srgbClr val="333399"/>
              </a:solidFill>
              <a:round/>
              <a:headEnd/>
              <a:tailEnd/>
            </a:ln>
          </p:spPr>
          <p:txBody>
            <a:bodyPr wrap="none" anchor="ctr"/>
            <a:lstStyle/>
            <a:p>
              <a:endParaRPr lang="zh-CN" altLang="en-US"/>
            </a:p>
          </p:txBody>
        </p:sp>
        <p:sp>
          <p:nvSpPr>
            <p:cNvPr id="284756" name="Line 94"/>
            <p:cNvSpPr>
              <a:spLocks noChangeShapeType="1"/>
            </p:cNvSpPr>
            <p:nvPr/>
          </p:nvSpPr>
          <p:spPr bwMode="auto">
            <a:xfrm>
              <a:off x="1950" y="1121"/>
              <a:ext cx="192" cy="0"/>
            </a:xfrm>
            <a:prstGeom prst="line">
              <a:avLst/>
            </a:prstGeom>
            <a:noFill/>
            <a:ln w="9525">
              <a:solidFill>
                <a:srgbClr val="333399"/>
              </a:solidFill>
              <a:round/>
              <a:headEnd/>
              <a:tailEnd/>
            </a:ln>
          </p:spPr>
          <p:txBody>
            <a:bodyPr wrap="none" anchor="ctr"/>
            <a:lstStyle/>
            <a:p>
              <a:endParaRPr lang="zh-CN" altLang="en-US"/>
            </a:p>
          </p:txBody>
        </p:sp>
        <p:sp>
          <p:nvSpPr>
            <p:cNvPr id="284757" name="Text Box 95"/>
            <p:cNvSpPr txBox="1">
              <a:spLocks noChangeArrowheads="1"/>
            </p:cNvSpPr>
            <p:nvPr/>
          </p:nvSpPr>
          <p:spPr bwMode="auto">
            <a:xfrm>
              <a:off x="1412" y="878"/>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连接建立</a:t>
              </a:r>
            </a:p>
          </p:txBody>
        </p:sp>
        <p:sp>
          <p:nvSpPr>
            <p:cNvPr id="284758" name="Line 97"/>
            <p:cNvSpPr>
              <a:spLocks noChangeShapeType="1"/>
            </p:cNvSpPr>
            <p:nvPr/>
          </p:nvSpPr>
          <p:spPr bwMode="auto">
            <a:xfrm>
              <a:off x="2054" y="756"/>
              <a:ext cx="1" cy="357"/>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59" name="Line 93"/>
            <p:cNvSpPr>
              <a:spLocks noChangeShapeType="1"/>
            </p:cNvSpPr>
            <p:nvPr/>
          </p:nvSpPr>
          <p:spPr bwMode="auto">
            <a:xfrm>
              <a:off x="1959" y="1419"/>
              <a:ext cx="193" cy="1"/>
            </a:xfrm>
            <a:prstGeom prst="line">
              <a:avLst/>
            </a:prstGeom>
            <a:noFill/>
            <a:ln w="9525">
              <a:solidFill>
                <a:srgbClr val="333399"/>
              </a:solidFill>
              <a:round/>
              <a:headEnd/>
              <a:tailEnd/>
            </a:ln>
          </p:spPr>
          <p:txBody>
            <a:bodyPr wrap="none" anchor="ctr"/>
            <a:lstStyle/>
            <a:p>
              <a:endParaRPr lang="zh-CN" altLang="en-US"/>
            </a:p>
          </p:txBody>
        </p:sp>
        <p:sp>
          <p:nvSpPr>
            <p:cNvPr id="284760" name="Text Box 96"/>
            <p:cNvSpPr txBox="1">
              <a:spLocks noChangeArrowheads="1"/>
            </p:cNvSpPr>
            <p:nvPr/>
          </p:nvSpPr>
          <p:spPr bwMode="auto">
            <a:xfrm>
              <a:off x="1412" y="1194"/>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数据传送</a:t>
              </a:r>
            </a:p>
          </p:txBody>
        </p:sp>
        <p:sp>
          <p:nvSpPr>
            <p:cNvPr id="284761" name="Line 98"/>
            <p:cNvSpPr>
              <a:spLocks noChangeShapeType="1"/>
            </p:cNvSpPr>
            <p:nvPr/>
          </p:nvSpPr>
          <p:spPr bwMode="auto">
            <a:xfrm>
              <a:off x="2056" y="1120"/>
              <a:ext cx="1" cy="300"/>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62" name="Freeform 99"/>
            <p:cNvSpPr>
              <a:spLocks/>
            </p:cNvSpPr>
            <p:nvPr/>
          </p:nvSpPr>
          <p:spPr bwMode="auto">
            <a:xfrm>
              <a:off x="2164" y="716"/>
              <a:ext cx="3" cy="1135"/>
            </a:xfrm>
            <a:custGeom>
              <a:avLst/>
              <a:gdLst>
                <a:gd name="T0" fmla="*/ 2147483647 w 3"/>
                <a:gd name="T1" fmla="*/ 0 h 2742"/>
                <a:gd name="T2" fmla="*/ 0 w 3"/>
                <a:gd name="T3" fmla="*/ 2147483647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headEnd/>
              <a:tailEnd/>
            </a:ln>
          </p:spPr>
          <p:txBody>
            <a:bodyPr wrap="none" anchor="ctr"/>
            <a:lstStyle/>
            <a:p>
              <a:endParaRPr lang="zh-CN" altLang="en-US"/>
            </a:p>
          </p:txBody>
        </p:sp>
        <p:sp>
          <p:nvSpPr>
            <p:cNvPr id="284764" name="Line 101"/>
            <p:cNvSpPr>
              <a:spLocks noChangeShapeType="1"/>
            </p:cNvSpPr>
            <p:nvPr/>
          </p:nvSpPr>
          <p:spPr bwMode="auto">
            <a:xfrm>
              <a:off x="5208" y="729"/>
              <a:ext cx="1"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65" name="Line 102"/>
            <p:cNvSpPr>
              <a:spLocks noChangeShapeType="1"/>
            </p:cNvSpPr>
            <p:nvPr/>
          </p:nvSpPr>
          <p:spPr bwMode="auto">
            <a:xfrm>
              <a:off x="4824" y="724"/>
              <a:ext cx="0"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66" name="Line 103"/>
            <p:cNvSpPr>
              <a:spLocks noChangeShapeType="1"/>
            </p:cNvSpPr>
            <p:nvPr/>
          </p:nvSpPr>
          <p:spPr bwMode="auto">
            <a:xfrm>
              <a:off x="4445" y="720"/>
              <a:ext cx="0" cy="1133"/>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284770" name="Line 83"/>
            <p:cNvSpPr>
              <a:spLocks noChangeShapeType="1"/>
            </p:cNvSpPr>
            <p:nvPr/>
          </p:nvSpPr>
          <p:spPr bwMode="auto">
            <a:xfrm>
              <a:off x="2182" y="1130"/>
              <a:ext cx="1152" cy="80"/>
            </a:xfrm>
            <a:prstGeom prst="line">
              <a:avLst/>
            </a:prstGeom>
            <a:noFill/>
            <a:ln w="9525">
              <a:noFill/>
              <a:round/>
              <a:headEnd/>
              <a:tailEnd/>
            </a:ln>
          </p:spPr>
          <p:txBody>
            <a:bodyPr wrap="none" anchor="ctr"/>
            <a:lstStyle/>
            <a:p>
              <a:endParaRPr lang="zh-CN" altLang="en-US"/>
            </a:p>
          </p:txBody>
        </p:sp>
        <p:sp>
          <p:nvSpPr>
            <p:cNvPr id="284771" name="AutoShape 84"/>
            <p:cNvSpPr>
              <a:spLocks noChangeArrowheads="1"/>
            </p:cNvSpPr>
            <p:nvPr/>
          </p:nvSpPr>
          <p:spPr bwMode="auto">
            <a:xfrm rot="5400000">
              <a:off x="2558" y="726"/>
              <a:ext cx="374" cy="1155"/>
            </a:xfrm>
            <a:prstGeom prst="parallelogram">
              <a:avLst>
                <a:gd name="adj" fmla="val 21176"/>
              </a:avLst>
            </a:prstGeom>
            <a:solidFill>
              <a:srgbClr val="DDDDDD"/>
            </a:solidFill>
            <a:ln w="9525">
              <a:noFill/>
              <a:miter lim="800000"/>
              <a:headEnd/>
              <a:tailEnd/>
            </a:ln>
          </p:spPr>
          <p:txBody>
            <a:bodyPr wrap="none" anchor="ctr"/>
            <a:lstStyle/>
            <a:p>
              <a:pPr eaLnBrk="0" hangingPunct="0"/>
              <a:endParaRPr lang="zh-CN" altLang="en-US"/>
            </a:p>
          </p:txBody>
        </p:sp>
        <p:sp>
          <p:nvSpPr>
            <p:cNvPr id="284772" name="Text Box 85"/>
            <p:cNvSpPr txBox="1">
              <a:spLocks noChangeArrowheads="1"/>
            </p:cNvSpPr>
            <p:nvPr/>
          </p:nvSpPr>
          <p:spPr bwMode="auto">
            <a:xfrm>
              <a:off x="2470" y="1206"/>
              <a:ext cx="406" cy="231"/>
            </a:xfrm>
            <a:prstGeom prst="rect">
              <a:avLst/>
            </a:prstGeom>
            <a:noFill/>
            <a:ln w="9525">
              <a:noFill/>
              <a:miter lim="800000"/>
              <a:headEnd/>
              <a:tailEnd/>
            </a:ln>
          </p:spPr>
          <p:txBody>
            <a:bodyPr wrap="none">
              <a:spAutoFit/>
            </a:bodyPr>
            <a:lstStyle/>
            <a:p>
              <a:pPr eaLnBrk="0" hangingPunct="0"/>
              <a:r>
                <a:rPr kumimoji="1" lang="zh-CN" altLang="en-US" b="1">
                  <a:solidFill>
                    <a:srgbClr val="333399"/>
                  </a:solidFill>
                  <a:ea typeface="黑体" pitchFamily="49" charset="-122"/>
                </a:rPr>
                <a:t>报文</a:t>
              </a:r>
            </a:p>
          </p:txBody>
        </p:sp>
        <p:sp>
          <p:nvSpPr>
            <p:cNvPr id="284773" name="AutoShape 86"/>
            <p:cNvSpPr>
              <a:spLocks noChangeArrowheads="1"/>
            </p:cNvSpPr>
            <p:nvPr/>
          </p:nvSpPr>
          <p:spPr bwMode="auto">
            <a:xfrm rot="746037">
              <a:off x="2534" y="1355"/>
              <a:ext cx="432" cy="60"/>
            </a:xfrm>
            <a:prstGeom prst="rightArrow">
              <a:avLst>
                <a:gd name="adj1" fmla="val 50000"/>
                <a:gd name="adj2" fmla="val 180000"/>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74" name="Line 108"/>
            <p:cNvSpPr>
              <a:spLocks noChangeShapeType="1"/>
            </p:cNvSpPr>
            <p:nvPr/>
          </p:nvSpPr>
          <p:spPr bwMode="auto">
            <a:xfrm>
              <a:off x="2163" y="1116"/>
              <a:ext cx="1158" cy="82"/>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5" name="Line 109"/>
            <p:cNvSpPr>
              <a:spLocks noChangeShapeType="1"/>
            </p:cNvSpPr>
            <p:nvPr/>
          </p:nvSpPr>
          <p:spPr bwMode="auto">
            <a:xfrm>
              <a:off x="2157" y="1412"/>
              <a:ext cx="1164" cy="8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6" name="AutoShape 44"/>
            <p:cNvSpPr>
              <a:spLocks noChangeArrowheads="1"/>
            </p:cNvSpPr>
            <p:nvPr/>
          </p:nvSpPr>
          <p:spPr bwMode="auto">
            <a:xfrm rot="5400000">
              <a:off x="4170" y="704"/>
              <a:ext cx="159" cy="381"/>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77" name="Text Box 45"/>
            <p:cNvSpPr txBox="1">
              <a:spLocks noChangeArrowheads="1"/>
            </p:cNvSpPr>
            <p:nvPr/>
          </p:nvSpPr>
          <p:spPr bwMode="auto">
            <a:xfrm rot="626605">
              <a:off x="4055" y="797"/>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2</a:t>
              </a:r>
              <a:endParaRPr kumimoji="1" lang="en-US" altLang="zh-CN">
                <a:solidFill>
                  <a:srgbClr val="333399"/>
                </a:solidFill>
                <a:ea typeface="黑体" pitchFamily="49" charset="-122"/>
              </a:endParaRPr>
            </a:p>
          </p:txBody>
        </p:sp>
        <p:sp>
          <p:nvSpPr>
            <p:cNvPr id="284778" name="Line 47"/>
            <p:cNvSpPr>
              <a:spLocks noChangeShapeType="1"/>
            </p:cNvSpPr>
            <p:nvPr/>
          </p:nvSpPr>
          <p:spPr bwMode="auto">
            <a:xfrm>
              <a:off x="4052" y="885"/>
              <a:ext cx="385" cy="46"/>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79" name="AutoShape 48"/>
            <p:cNvSpPr>
              <a:spLocks noChangeArrowheads="1"/>
            </p:cNvSpPr>
            <p:nvPr/>
          </p:nvSpPr>
          <p:spPr bwMode="auto">
            <a:xfrm rot="746037">
              <a:off x="4254" y="843"/>
              <a:ext cx="141" cy="87"/>
            </a:xfrm>
            <a:prstGeom prst="rightArrow">
              <a:avLst>
                <a:gd name="adj1" fmla="val 50000"/>
                <a:gd name="adj2" fmla="val 40517"/>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80" name="Line 46"/>
            <p:cNvSpPr>
              <a:spLocks noChangeShapeType="1"/>
            </p:cNvSpPr>
            <p:nvPr/>
          </p:nvSpPr>
          <p:spPr bwMode="auto">
            <a:xfrm>
              <a:off x="4056" y="813"/>
              <a:ext cx="385"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1" name="AutoShape 110"/>
            <p:cNvSpPr>
              <a:spLocks noChangeArrowheads="1"/>
            </p:cNvSpPr>
            <p:nvPr/>
          </p:nvSpPr>
          <p:spPr bwMode="auto">
            <a:xfrm rot="5400000">
              <a:off x="4175" y="620"/>
              <a:ext cx="160" cy="379"/>
            </a:xfrm>
            <a:prstGeom prst="parallelogram">
              <a:avLst>
                <a:gd name="adj" fmla="val 29162"/>
              </a:avLst>
            </a:prstGeom>
            <a:solidFill>
              <a:srgbClr val="DDDDDD"/>
            </a:solidFill>
            <a:ln w="9525">
              <a:noFill/>
              <a:miter lim="800000"/>
              <a:headEnd/>
              <a:tailEnd/>
            </a:ln>
          </p:spPr>
          <p:txBody>
            <a:bodyPr wrap="none" anchor="ctr"/>
            <a:lstStyle/>
            <a:p>
              <a:pPr eaLnBrk="0" hangingPunct="0"/>
              <a:endParaRPr lang="zh-CN" altLang="en-US"/>
            </a:p>
          </p:txBody>
        </p:sp>
        <p:sp>
          <p:nvSpPr>
            <p:cNvPr id="284782" name="Text Box 111"/>
            <p:cNvSpPr txBox="1">
              <a:spLocks noChangeArrowheads="1"/>
            </p:cNvSpPr>
            <p:nvPr/>
          </p:nvSpPr>
          <p:spPr bwMode="auto">
            <a:xfrm rot="626605">
              <a:off x="4055" y="709"/>
              <a:ext cx="265" cy="231"/>
            </a:xfrm>
            <a:prstGeom prst="rect">
              <a:avLst/>
            </a:prstGeom>
            <a:noFill/>
            <a:ln w="9525">
              <a:noFill/>
              <a:miter lim="800000"/>
              <a:headEnd/>
              <a:tailEnd/>
            </a:ln>
          </p:spPr>
          <p:txBody>
            <a:bodyPr wrap="none">
              <a:spAutoFit/>
            </a:bodyPr>
            <a:lstStyle/>
            <a:p>
              <a:pPr eaLnBrk="0" hangingPunct="0"/>
              <a:r>
                <a:rPr kumimoji="1" lang="en-US" altLang="zh-CN">
                  <a:solidFill>
                    <a:srgbClr val="333399"/>
                  </a:solidFill>
                  <a:ea typeface="黑体" pitchFamily="49" charset="-122"/>
                </a:rPr>
                <a:t>P</a:t>
              </a:r>
              <a:r>
                <a:rPr kumimoji="1" lang="en-US" altLang="zh-CN" baseline="-25000">
                  <a:solidFill>
                    <a:srgbClr val="333399"/>
                  </a:solidFill>
                  <a:ea typeface="黑体" pitchFamily="49" charset="-122"/>
                </a:rPr>
                <a:t>1</a:t>
              </a:r>
              <a:endParaRPr kumimoji="1" lang="en-US" altLang="zh-CN">
                <a:solidFill>
                  <a:srgbClr val="333399"/>
                </a:solidFill>
                <a:ea typeface="黑体" pitchFamily="49" charset="-122"/>
              </a:endParaRPr>
            </a:p>
          </p:txBody>
        </p:sp>
        <p:sp>
          <p:nvSpPr>
            <p:cNvPr id="284783" name="Line 112"/>
            <p:cNvSpPr>
              <a:spLocks noChangeShapeType="1"/>
            </p:cNvSpPr>
            <p:nvPr/>
          </p:nvSpPr>
          <p:spPr bwMode="auto">
            <a:xfrm>
              <a:off x="4062" y="729"/>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4" name="Line 113"/>
            <p:cNvSpPr>
              <a:spLocks noChangeShapeType="1"/>
            </p:cNvSpPr>
            <p:nvPr/>
          </p:nvSpPr>
          <p:spPr bwMode="auto">
            <a:xfrm>
              <a:off x="4058" y="800"/>
              <a:ext cx="383" cy="4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284785" name="AutoShape 114"/>
            <p:cNvSpPr>
              <a:spLocks noChangeArrowheads="1"/>
            </p:cNvSpPr>
            <p:nvPr/>
          </p:nvSpPr>
          <p:spPr bwMode="auto">
            <a:xfrm rot="746037">
              <a:off x="4259" y="758"/>
              <a:ext cx="140" cy="88"/>
            </a:xfrm>
            <a:prstGeom prst="rightArrow">
              <a:avLst>
                <a:gd name="adj1" fmla="val 50000"/>
                <a:gd name="adj2" fmla="val 39773"/>
              </a:avLst>
            </a:prstGeom>
            <a:solidFill>
              <a:schemeClr val="bg1"/>
            </a:solidFill>
            <a:ln w="9525">
              <a:solidFill>
                <a:srgbClr val="333399"/>
              </a:solidFill>
              <a:miter lim="800000"/>
              <a:headEnd/>
              <a:tailEnd/>
            </a:ln>
          </p:spPr>
          <p:txBody>
            <a:bodyPr wrap="none" anchor="ctr"/>
            <a:lstStyle/>
            <a:p>
              <a:pPr eaLnBrk="0" hangingPunct="0"/>
              <a:endParaRPr lang="zh-CN" altLang="en-US"/>
            </a:p>
          </p:txBody>
        </p:sp>
        <p:sp>
          <p:nvSpPr>
            <p:cNvPr id="284786" name="Line 115"/>
            <p:cNvSpPr>
              <a:spLocks noChangeShapeType="1"/>
            </p:cNvSpPr>
            <p:nvPr/>
          </p:nvSpPr>
          <p:spPr bwMode="auto">
            <a:xfrm>
              <a:off x="4055" y="717"/>
              <a:ext cx="1" cy="1132"/>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54740" name="Line 116"/>
            <p:cNvSpPr>
              <a:spLocks noChangeShapeType="1"/>
            </p:cNvSpPr>
            <p:nvPr/>
          </p:nvSpPr>
          <p:spPr bwMode="auto">
            <a:xfrm>
              <a:off x="2164" y="1445"/>
              <a:ext cx="384" cy="28"/>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41" name="Line 117"/>
            <p:cNvSpPr>
              <a:spLocks noChangeShapeType="1"/>
            </p:cNvSpPr>
            <p:nvPr/>
          </p:nvSpPr>
          <p:spPr bwMode="auto">
            <a:xfrm>
              <a:off x="2553" y="1498"/>
              <a:ext cx="378" cy="29"/>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54742" name="Line 118"/>
            <p:cNvSpPr>
              <a:spLocks noChangeShapeType="1"/>
            </p:cNvSpPr>
            <p:nvPr/>
          </p:nvSpPr>
          <p:spPr bwMode="auto">
            <a:xfrm>
              <a:off x="2931" y="1555"/>
              <a:ext cx="383" cy="2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284790" name="Line 119"/>
            <p:cNvSpPr>
              <a:spLocks noChangeShapeType="1"/>
            </p:cNvSpPr>
            <p:nvPr/>
          </p:nvSpPr>
          <p:spPr bwMode="auto">
            <a:xfrm>
              <a:off x="1942" y="1589"/>
              <a:ext cx="193" cy="0"/>
            </a:xfrm>
            <a:prstGeom prst="line">
              <a:avLst/>
            </a:prstGeom>
            <a:noFill/>
            <a:ln w="9525">
              <a:solidFill>
                <a:srgbClr val="333399"/>
              </a:solidFill>
              <a:round/>
              <a:headEnd/>
              <a:tailEnd/>
            </a:ln>
          </p:spPr>
          <p:txBody>
            <a:bodyPr wrap="none" anchor="ctr"/>
            <a:lstStyle/>
            <a:p>
              <a:endParaRPr lang="zh-CN" altLang="en-US"/>
            </a:p>
          </p:txBody>
        </p:sp>
        <p:sp>
          <p:nvSpPr>
            <p:cNvPr id="284791" name="Line 120"/>
            <p:cNvSpPr>
              <a:spLocks noChangeShapeType="1"/>
            </p:cNvSpPr>
            <p:nvPr/>
          </p:nvSpPr>
          <p:spPr bwMode="auto">
            <a:xfrm>
              <a:off x="2055" y="1414"/>
              <a:ext cx="1" cy="175"/>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284792" name="Text Box 121"/>
            <p:cNvSpPr txBox="1">
              <a:spLocks noChangeArrowheads="1"/>
            </p:cNvSpPr>
            <p:nvPr/>
          </p:nvSpPr>
          <p:spPr bwMode="auto">
            <a:xfrm>
              <a:off x="1412" y="1444"/>
              <a:ext cx="69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333399"/>
                  </a:solidFill>
                  <a:ea typeface="黑体" pitchFamily="49" charset="-122"/>
                </a:rPr>
                <a:t>连接释放</a:t>
              </a:r>
            </a:p>
          </p:txBody>
        </p:sp>
        <p:sp>
          <p:nvSpPr>
            <p:cNvPr id="284793" name="Freeform 107"/>
            <p:cNvSpPr>
              <a:spLocks/>
            </p:cNvSpPr>
            <p:nvPr/>
          </p:nvSpPr>
          <p:spPr bwMode="auto">
            <a:xfrm>
              <a:off x="3318" y="723"/>
              <a:ext cx="3" cy="1132"/>
            </a:xfrm>
            <a:custGeom>
              <a:avLst/>
              <a:gdLst>
                <a:gd name="T0" fmla="*/ 214748364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endParaRPr lang="zh-CN" altLang="en-US"/>
            </a:p>
          </p:txBody>
        </p:sp>
        <p:sp>
          <p:nvSpPr>
            <p:cNvPr id="284795" name="Line 144"/>
            <p:cNvSpPr>
              <a:spLocks noChangeShapeType="1"/>
            </p:cNvSpPr>
            <p:nvPr/>
          </p:nvSpPr>
          <p:spPr bwMode="auto">
            <a:xfrm>
              <a:off x="4025" y="2235"/>
              <a:ext cx="1117" cy="0"/>
            </a:xfrm>
            <a:prstGeom prst="line">
              <a:avLst/>
            </a:prstGeom>
            <a:noFill/>
            <a:ln w="9525">
              <a:solidFill>
                <a:schemeClr val="tx1"/>
              </a:solidFill>
              <a:round/>
              <a:headEnd type="none" w="sm" len="lg"/>
              <a:tailEnd type="none" w="sm" len="lg"/>
            </a:ln>
          </p:spPr>
          <p:txBody>
            <a:bodyPr/>
            <a:lstStyle/>
            <a:p>
              <a:endParaRPr lang="zh-CN" altLang="en-US"/>
            </a:p>
          </p:txBody>
        </p:sp>
        <p:sp>
          <p:nvSpPr>
            <p:cNvPr id="284797" name="Line 146"/>
            <p:cNvSpPr>
              <a:spLocks noChangeShapeType="1"/>
            </p:cNvSpPr>
            <p:nvPr/>
          </p:nvSpPr>
          <p:spPr bwMode="auto">
            <a:xfrm>
              <a:off x="2143" y="2231"/>
              <a:ext cx="1117" cy="0"/>
            </a:xfrm>
            <a:prstGeom prst="line">
              <a:avLst/>
            </a:prstGeom>
            <a:noFill/>
            <a:ln w="9525">
              <a:solidFill>
                <a:schemeClr val="tx1"/>
              </a:solidFill>
              <a:round/>
              <a:headEnd type="none" w="sm" len="lg"/>
              <a:tailEnd type="none" w="sm" len="lg"/>
            </a:ln>
          </p:spPr>
          <p:txBody>
            <a:bodyPr/>
            <a:lstStyle/>
            <a:p>
              <a:endParaRPr lang="zh-CN" altLang="en-US"/>
            </a:p>
          </p:txBody>
        </p:sp>
        <p:sp>
          <p:nvSpPr>
            <p:cNvPr id="284798" name="AutoShape 148"/>
            <p:cNvSpPr>
              <a:spLocks noChangeArrowheads="1"/>
            </p:cNvSpPr>
            <p:nvPr/>
          </p:nvSpPr>
          <p:spPr bwMode="auto">
            <a:xfrm>
              <a:off x="2092" y="2186"/>
              <a:ext cx="153"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799" name="AutoShape 149"/>
            <p:cNvSpPr>
              <a:spLocks noChangeArrowheads="1"/>
            </p:cNvSpPr>
            <p:nvPr/>
          </p:nvSpPr>
          <p:spPr bwMode="auto">
            <a:xfrm>
              <a:off x="2464"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0" name="AutoShape 150"/>
            <p:cNvSpPr>
              <a:spLocks noChangeArrowheads="1"/>
            </p:cNvSpPr>
            <p:nvPr/>
          </p:nvSpPr>
          <p:spPr bwMode="auto">
            <a:xfrm>
              <a:off x="2837"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1" name="AutoShape 151"/>
            <p:cNvSpPr>
              <a:spLocks noChangeArrowheads="1"/>
            </p:cNvSpPr>
            <p:nvPr/>
          </p:nvSpPr>
          <p:spPr bwMode="auto">
            <a:xfrm>
              <a:off x="3209" y="2186"/>
              <a:ext cx="152" cy="67"/>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grpSp>
          <p:nvGrpSpPr>
            <p:cNvPr id="284807" name="Group 134"/>
            <p:cNvGrpSpPr>
              <a:grpSpLocks/>
            </p:cNvGrpSpPr>
            <p:nvPr/>
          </p:nvGrpSpPr>
          <p:grpSpPr bwMode="auto">
            <a:xfrm>
              <a:off x="3974" y="2190"/>
              <a:ext cx="1269" cy="67"/>
              <a:chOff x="5616" y="3812"/>
              <a:chExt cx="1600" cy="144"/>
            </a:xfrm>
          </p:grpSpPr>
          <p:sp>
            <p:nvSpPr>
              <p:cNvPr id="284808" name="AutoShape 158"/>
              <p:cNvSpPr>
                <a:spLocks noChangeArrowheads="1"/>
              </p:cNvSpPr>
              <p:nvPr/>
            </p:nvSpPr>
            <p:spPr bwMode="auto">
              <a:xfrm>
                <a:off x="5616"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09" name="AutoShape 159"/>
              <p:cNvSpPr>
                <a:spLocks noChangeArrowheads="1"/>
              </p:cNvSpPr>
              <p:nvPr/>
            </p:nvSpPr>
            <p:spPr bwMode="auto">
              <a:xfrm>
                <a:off x="6085"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0" name="AutoShape 160"/>
              <p:cNvSpPr>
                <a:spLocks noChangeArrowheads="1"/>
              </p:cNvSpPr>
              <p:nvPr/>
            </p:nvSpPr>
            <p:spPr bwMode="auto">
              <a:xfrm>
                <a:off x="6555"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1" name="AutoShape 161"/>
              <p:cNvSpPr>
                <a:spLocks noChangeArrowheads="1"/>
              </p:cNvSpPr>
              <p:nvPr/>
            </p:nvSpPr>
            <p:spPr bwMode="auto">
              <a:xfrm>
                <a:off x="7024" y="3812"/>
                <a:ext cx="192"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grpSp>
        <p:sp>
          <p:nvSpPr>
            <p:cNvPr id="284815" name="AutoShape 165"/>
            <p:cNvSpPr>
              <a:spLocks noChangeArrowheads="1"/>
            </p:cNvSpPr>
            <p:nvPr/>
          </p:nvSpPr>
          <p:spPr bwMode="auto">
            <a:xfrm>
              <a:off x="2143" y="2095"/>
              <a:ext cx="1269" cy="91"/>
            </a:xfrm>
            <a:prstGeom prst="rightArrow">
              <a:avLst>
                <a:gd name="adj1" fmla="val 58333"/>
                <a:gd name="adj2" fmla="val 225251"/>
              </a:avLst>
            </a:prstGeom>
            <a:solidFill>
              <a:srgbClr val="969696"/>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6" name="AutoShape 166"/>
            <p:cNvSpPr>
              <a:spLocks noChangeArrowheads="1"/>
            </p:cNvSpPr>
            <p:nvPr/>
          </p:nvSpPr>
          <p:spPr bwMode="auto">
            <a:xfrm>
              <a:off x="3974"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7" name="AutoShape 167"/>
            <p:cNvSpPr>
              <a:spLocks noChangeArrowheads="1"/>
            </p:cNvSpPr>
            <p:nvPr/>
          </p:nvSpPr>
          <p:spPr bwMode="auto">
            <a:xfrm>
              <a:off x="4380"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8" name="AutoShape 168"/>
            <p:cNvSpPr>
              <a:spLocks noChangeArrowheads="1"/>
            </p:cNvSpPr>
            <p:nvPr/>
          </p:nvSpPr>
          <p:spPr bwMode="auto">
            <a:xfrm>
              <a:off x="4786" y="2076"/>
              <a:ext cx="457" cy="91"/>
            </a:xfrm>
            <a:prstGeom prst="curvedDownArrow">
              <a:avLst>
                <a:gd name="adj1" fmla="val 27900"/>
                <a:gd name="adj2" fmla="val 137360"/>
                <a:gd name="adj3" fmla="val 36977"/>
              </a:avLst>
            </a:prstGeom>
            <a:solidFill>
              <a:srgbClr val="DDDDDD"/>
            </a:solidFill>
            <a:ln w="9525">
              <a:solidFill>
                <a:schemeClr val="tx1"/>
              </a:solidFill>
              <a:miter lim="800000"/>
              <a:headEnd type="none" w="sm" len="lg"/>
              <a:tailEnd type="none" w="sm" len="lg"/>
            </a:ln>
          </p:spPr>
          <p:txBody>
            <a:bodyPr wrap="none" anchor="ctr"/>
            <a:lstStyle/>
            <a:p>
              <a:pPr eaLnBrk="0" hangingPunct="0"/>
              <a:endParaRPr lang="zh-CN" altLang="en-US"/>
            </a:p>
          </p:txBody>
        </p:sp>
        <p:sp>
          <p:nvSpPr>
            <p:cNvPr id="284819" name="Text Box 169"/>
            <p:cNvSpPr txBox="1">
              <a:spLocks noChangeArrowheads="1"/>
            </p:cNvSpPr>
            <p:nvPr/>
          </p:nvSpPr>
          <p:spPr bwMode="auto">
            <a:xfrm>
              <a:off x="671" y="2205"/>
              <a:ext cx="1043" cy="214"/>
            </a:xfrm>
            <a:prstGeom prst="rect">
              <a:avLst/>
            </a:prstGeom>
            <a:noFill/>
            <a:ln w="9525">
              <a:noFill/>
              <a:miter lim="800000"/>
              <a:headEnd/>
              <a:tailEnd/>
            </a:ln>
          </p:spPr>
          <p:txBody>
            <a:bodyPr>
              <a:spAutoFit/>
            </a:bodyPr>
            <a:lstStyle/>
            <a:p>
              <a:pPr algn="ctr" eaLnBrk="0" hangingPunct="0">
                <a:lnSpc>
                  <a:spcPct val="90000"/>
                </a:lnSpc>
              </a:pPr>
              <a:r>
                <a:rPr kumimoji="1" lang="zh-CN" altLang="en-US" b="1">
                  <a:solidFill>
                    <a:srgbClr val="FF0000"/>
                  </a:solidFill>
                  <a:latin typeface="Times New Roman" pitchFamily="18" charset="0"/>
                </a:rPr>
                <a:t>数据传送特点</a:t>
              </a:r>
            </a:p>
          </p:txBody>
        </p:sp>
        <p:sp>
          <p:nvSpPr>
            <p:cNvPr id="284820" name="Text Box 170"/>
            <p:cNvSpPr txBox="1">
              <a:spLocks noChangeArrowheads="1"/>
            </p:cNvSpPr>
            <p:nvPr/>
          </p:nvSpPr>
          <p:spPr bwMode="auto">
            <a:xfrm>
              <a:off x="2119" y="2012"/>
              <a:ext cx="1131"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比特流直达终点</a:t>
              </a:r>
            </a:p>
          </p:txBody>
        </p:sp>
        <p:sp>
          <p:nvSpPr>
            <p:cNvPr id="284824" name="Text Box 174"/>
            <p:cNvSpPr txBox="1">
              <a:spLocks noChangeArrowheads="1"/>
            </p:cNvSpPr>
            <p:nvPr/>
          </p:nvSpPr>
          <p:spPr bwMode="auto">
            <a:xfrm>
              <a:off x="3974"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5" name="Text Box 175"/>
            <p:cNvSpPr txBox="1">
              <a:spLocks noChangeArrowheads="1"/>
            </p:cNvSpPr>
            <p:nvPr/>
          </p:nvSpPr>
          <p:spPr bwMode="auto">
            <a:xfrm>
              <a:off x="4387"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6" name="Text Box 176"/>
            <p:cNvSpPr txBox="1">
              <a:spLocks noChangeArrowheads="1"/>
            </p:cNvSpPr>
            <p:nvPr/>
          </p:nvSpPr>
          <p:spPr bwMode="auto">
            <a:xfrm>
              <a:off x="4798" y="1979"/>
              <a:ext cx="406" cy="214"/>
            </a:xfrm>
            <a:prstGeom prst="rect">
              <a:avLst/>
            </a:prstGeom>
            <a:noFill/>
            <a:ln w="9525">
              <a:noFill/>
              <a:miter lim="800000"/>
              <a:headEnd/>
              <a:tailEnd/>
            </a:ln>
          </p:spPr>
          <p:txBody>
            <a:bodyPr wrap="none">
              <a:spAutoFit/>
            </a:bodyPr>
            <a:lstStyle/>
            <a:p>
              <a:pPr eaLnBrk="0" hangingPunct="0">
                <a:lnSpc>
                  <a:spcPct val="90000"/>
                </a:lnSpc>
              </a:pPr>
              <a:r>
                <a:rPr kumimoji="1" lang="zh-CN" altLang="en-US" b="1">
                  <a:solidFill>
                    <a:srgbClr val="FF0000"/>
                  </a:solidFill>
                  <a:latin typeface="Times New Roman" pitchFamily="18" charset="0"/>
                </a:rPr>
                <a:t>分组</a:t>
              </a:r>
            </a:p>
          </p:txBody>
        </p:sp>
        <p:sp>
          <p:nvSpPr>
            <p:cNvPr id="284829" name="Text Box 179"/>
            <p:cNvSpPr txBox="1">
              <a:spLocks noChangeArrowheads="1"/>
            </p:cNvSpPr>
            <p:nvPr/>
          </p:nvSpPr>
          <p:spPr bwMode="auto">
            <a:xfrm>
              <a:off x="4219" y="2254"/>
              <a:ext cx="374" cy="336"/>
            </a:xfrm>
            <a:prstGeom prst="rect">
              <a:avLst/>
            </a:prstGeom>
            <a:noFill/>
            <a:ln w="9525">
              <a:noFill/>
              <a:miter lim="800000"/>
              <a:headEnd/>
              <a:tailEnd/>
            </a:ln>
          </p:spPr>
          <p:txBody>
            <a:bodyPr wrap="none">
              <a:spAutoFit/>
            </a:bodyPr>
            <a:lstStyle/>
            <a:p>
              <a:pPr eaLnBrk="0" hangingPunct="0">
                <a:lnSpc>
                  <a:spcPct val="90000"/>
                </a:lnSpc>
              </a:pPr>
              <a:r>
                <a:rPr kumimoji="1" lang="zh-CN" altLang="en-US" sz="1600" b="1">
                  <a:latin typeface="Times New Roman" pitchFamily="18" charset="0"/>
                </a:rPr>
                <a:t>存储</a:t>
              </a:r>
            </a:p>
            <a:p>
              <a:pPr eaLnBrk="0" hangingPunct="0">
                <a:lnSpc>
                  <a:spcPct val="90000"/>
                </a:lnSpc>
              </a:pPr>
              <a:r>
                <a:rPr kumimoji="1" lang="zh-CN" altLang="en-US" sz="1600" b="1">
                  <a:latin typeface="Times New Roman" pitchFamily="18" charset="0"/>
                </a:rPr>
                <a:t>转发</a:t>
              </a:r>
            </a:p>
          </p:txBody>
        </p:sp>
        <p:sp>
          <p:nvSpPr>
            <p:cNvPr id="284830" name="Text Box 180"/>
            <p:cNvSpPr txBox="1">
              <a:spLocks noChangeArrowheads="1"/>
            </p:cNvSpPr>
            <p:nvPr/>
          </p:nvSpPr>
          <p:spPr bwMode="auto">
            <a:xfrm>
              <a:off x="4596" y="2258"/>
              <a:ext cx="374" cy="336"/>
            </a:xfrm>
            <a:prstGeom prst="rect">
              <a:avLst/>
            </a:prstGeom>
            <a:noFill/>
            <a:ln w="9525">
              <a:noFill/>
              <a:miter lim="800000"/>
              <a:headEnd/>
              <a:tailEnd/>
            </a:ln>
          </p:spPr>
          <p:txBody>
            <a:bodyPr wrap="none">
              <a:spAutoFit/>
            </a:bodyPr>
            <a:lstStyle/>
            <a:p>
              <a:pPr eaLnBrk="0" hangingPunct="0">
                <a:lnSpc>
                  <a:spcPct val="90000"/>
                </a:lnSpc>
              </a:pPr>
              <a:r>
                <a:rPr kumimoji="1" lang="zh-CN" altLang="en-US" sz="1600" b="1">
                  <a:latin typeface="Times New Roman" pitchFamily="18" charset="0"/>
                </a:rPr>
                <a:t>存储</a:t>
              </a:r>
            </a:p>
            <a:p>
              <a:pPr eaLnBrk="0" hangingPunct="0">
                <a:lnSpc>
                  <a:spcPct val="90000"/>
                </a:lnSpc>
              </a:pPr>
              <a:r>
                <a:rPr kumimoji="1" lang="zh-CN" altLang="en-US" sz="1600" b="1">
                  <a:latin typeface="Times New Roman" pitchFamily="18" charset="0"/>
                </a:rPr>
                <a:t>转发</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p:txBody>
          <a:bodyPr/>
          <a:lstStyle/>
          <a:p>
            <a:endParaRPr lang="zh-CN" altLang="en-US" smtClean="0">
              <a:latin typeface="Arial" charset="0"/>
              <a:ea typeface="黑体" pitchFamily="49" charset="-122"/>
            </a:endParaRPr>
          </a:p>
        </p:txBody>
      </p:sp>
      <p:sp>
        <p:nvSpPr>
          <p:cNvPr id="325635" name="Rectangle 3"/>
          <p:cNvSpPr>
            <a:spLocks noGrp="1" noChangeArrowheads="1"/>
          </p:cNvSpPr>
          <p:nvPr>
            <p:ph type="body" idx="4294967295"/>
          </p:nvPr>
        </p:nvSpPr>
        <p:spPr/>
        <p:txBody>
          <a:bodyPr/>
          <a:lstStyle/>
          <a:p>
            <a:pPr>
              <a:lnSpc>
                <a:spcPct val="90000"/>
              </a:lnSpc>
              <a:buFont typeface="Wingdings" pitchFamily="2" charset="2"/>
              <a:buNone/>
            </a:pPr>
            <a:r>
              <a:rPr lang="en-US" altLang="zh-CN" sz="2400" smtClean="0">
                <a:latin typeface="Arial" charset="0"/>
                <a:ea typeface="黑体" pitchFamily="49" charset="-122"/>
              </a:rPr>
              <a:t>26.  </a:t>
            </a:r>
            <a:r>
              <a:rPr lang="zh-CN" altLang="en-US" sz="2400" smtClean="0">
                <a:latin typeface="Arial" charset="0"/>
                <a:ea typeface="黑体" pitchFamily="49" charset="-122"/>
              </a:rPr>
              <a:t>一个二进制文件共</a:t>
            </a:r>
            <a:r>
              <a:rPr lang="en-US" altLang="zh-CN" sz="2400" smtClean="0">
                <a:latin typeface="Arial" charset="0"/>
                <a:ea typeface="黑体" pitchFamily="49" charset="-122"/>
              </a:rPr>
              <a:t>3072</a:t>
            </a:r>
            <a:r>
              <a:rPr lang="zh-CN" altLang="en-US" sz="2400" smtClean="0">
                <a:latin typeface="Arial" charset="0"/>
                <a:ea typeface="黑体" pitchFamily="49" charset="-122"/>
              </a:rPr>
              <a:t>字节长，若使用</a:t>
            </a:r>
            <a:r>
              <a:rPr lang="en-US" altLang="zh-CN" sz="2400" smtClean="0">
                <a:latin typeface="Arial" charset="0"/>
                <a:ea typeface="黑体" pitchFamily="49" charset="-122"/>
              </a:rPr>
              <a:t>base64</a:t>
            </a:r>
            <a:r>
              <a:rPr lang="zh-CN" altLang="en-US" sz="2400" smtClean="0">
                <a:latin typeface="Arial" charset="0"/>
                <a:ea typeface="黑体" pitchFamily="49" charset="-122"/>
              </a:rPr>
              <a:t>编码，并且每发送完</a:t>
            </a:r>
            <a:r>
              <a:rPr lang="en-US" altLang="zh-CN" sz="2400" smtClean="0">
                <a:latin typeface="Arial" charset="0"/>
                <a:ea typeface="黑体" pitchFamily="49" charset="-122"/>
              </a:rPr>
              <a:t>80</a:t>
            </a:r>
            <a:r>
              <a:rPr lang="zh-CN" altLang="en-US" sz="2400" smtClean="0">
                <a:latin typeface="Arial" charset="0"/>
                <a:ea typeface="黑体" pitchFamily="49" charset="-122"/>
              </a:rPr>
              <a:t>字节就插入一个回车符</a:t>
            </a:r>
            <a:r>
              <a:rPr lang="en-US" altLang="zh-CN" sz="2400" smtClean="0">
                <a:latin typeface="Arial" charset="0"/>
                <a:ea typeface="黑体" pitchFamily="49" charset="-122"/>
              </a:rPr>
              <a:t>CR</a:t>
            </a:r>
            <a:r>
              <a:rPr lang="zh-CN" altLang="en-US" sz="2400" smtClean="0">
                <a:latin typeface="Arial" charset="0"/>
                <a:ea typeface="黑体" pitchFamily="49" charset="-122"/>
              </a:rPr>
              <a:t>和一个换行符</a:t>
            </a:r>
            <a:r>
              <a:rPr lang="en-US" altLang="zh-CN" sz="2400" smtClean="0">
                <a:latin typeface="Arial" charset="0"/>
                <a:ea typeface="黑体" pitchFamily="49" charset="-122"/>
              </a:rPr>
              <a:t>LF</a:t>
            </a:r>
            <a:r>
              <a:rPr lang="zh-CN" altLang="en-US" sz="2400" smtClean="0">
                <a:latin typeface="Arial" charset="0"/>
                <a:ea typeface="黑体" pitchFamily="49" charset="-122"/>
              </a:rPr>
              <a:t>，问一共发送了多少个字节？</a:t>
            </a:r>
          </a:p>
          <a:p>
            <a:pPr>
              <a:lnSpc>
                <a:spcPct val="90000"/>
              </a:lnSpc>
              <a:buFont typeface="Wingdings" pitchFamily="2" charset="2"/>
              <a:buNone/>
            </a:pPr>
            <a:r>
              <a:rPr lang="zh-CN" altLang="en-US" sz="2400" smtClean="0">
                <a:latin typeface="Arial" charset="0"/>
                <a:ea typeface="黑体" pitchFamily="49" charset="-122"/>
              </a:rPr>
              <a:t>答：在</a:t>
            </a:r>
            <a:r>
              <a:rPr lang="en-US" altLang="zh-CN" sz="2400" smtClean="0">
                <a:latin typeface="Arial" charset="0"/>
                <a:ea typeface="黑体" pitchFamily="49" charset="-122"/>
              </a:rPr>
              <a:t>base64 </a:t>
            </a:r>
            <a:r>
              <a:rPr lang="zh-CN" altLang="en-US" sz="2400" smtClean="0">
                <a:latin typeface="Arial" charset="0"/>
                <a:ea typeface="黑体" pitchFamily="49" charset="-122"/>
              </a:rPr>
              <a:t>编码方案中，</a:t>
            </a:r>
            <a:r>
              <a:rPr lang="en-US" altLang="zh-CN" sz="2400" smtClean="0">
                <a:latin typeface="Arial" charset="0"/>
                <a:ea typeface="黑体" pitchFamily="49" charset="-122"/>
              </a:rPr>
              <a:t>24 </a:t>
            </a:r>
            <a:r>
              <a:rPr lang="zh-CN" altLang="en-US" sz="2400" smtClean="0">
                <a:latin typeface="Arial" charset="0"/>
                <a:ea typeface="黑体" pitchFamily="49" charset="-122"/>
              </a:rPr>
              <a:t>比特的组被分成 </a:t>
            </a:r>
            <a:r>
              <a:rPr lang="en-US" altLang="zh-CN" sz="2400" smtClean="0">
                <a:latin typeface="Arial" charset="0"/>
                <a:ea typeface="黑体" pitchFamily="49" charset="-122"/>
              </a:rPr>
              <a:t>4 </a:t>
            </a:r>
            <a:r>
              <a:rPr lang="zh-CN" altLang="en-US" sz="2400" smtClean="0">
                <a:latin typeface="Arial" charset="0"/>
                <a:ea typeface="黑体" pitchFamily="49" charset="-122"/>
              </a:rPr>
              <a:t>个</a:t>
            </a:r>
            <a:r>
              <a:rPr lang="en-US" altLang="zh-CN" sz="2400" smtClean="0">
                <a:latin typeface="Arial" charset="0"/>
                <a:ea typeface="黑体" pitchFamily="49" charset="-122"/>
              </a:rPr>
              <a:t>6 </a:t>
            </a:r>
            <a:r>
              <a:rPr lang="zh-CN" altLang="en-US" sz="2400" smtClean="0">
                <a:latin typeface="Arial" charset="0"/>
                <a:ea typeface="黑体" pitchFamily="49" charset="-122"/>
              </a:rPr>
              <a:t>比特单位，每个单位都作为一个合法的</a:t>
            </a:r>
            <a:r>
              <a:rPr lang="en-US" altLang="zh-CN" sz="2400" smtClean="0">
                <a:latin typeface="Arial" charset="0"/>
                <a:ea typeface="黑体" pitchFamily="49" charset="-122"/>
              </a:rPr>
              <a:t>ASCII </a:t>
            </a:r>
            <a:r>
              <a:rPr lang="zh-CN" altLang="en-US" sz="2400" smtClean="0">
                <a:latin typeface="Arial" charset="0"/>
                <a:ea typeface="黑体" pitchFamily="49" charset="-122"/>
              </a:rPr>
              <a:t>字符发送。编码规则是</a:t>
            </a:r>
            <a:r>
              <a:rPr lang="en-US" altLang="zh-CN" sz="2400" smtClean="0">
                <a:latin typeface="Arial" charset="0"/>
                <a:ea typeface="黑体" pitchFamily="49" charset="-122"/>
              </a:rPr>
              <a:t>A </a:t>
            </a:r>
            <a:r>
              <a:rPr lang="zh-CN" altLang="en-US" sz="2400" smtClean="0">
                <a:latin typeface="Arial" charset="0"/>
                <a:ea typeface="黑体" pitchFamily="49" charset="-122"/>
              </a:rPr>
              <a:t>表示</a:t>
            </a:r>
            <a:r>
              <a:rPr lang="en-US" altLang="zh-CN" sz="2400" smtClean="0">
                <a:latin typeface="Arial" charset="0"/>
                <a:ea typeface="黑体" pitchFamily="49" charset="-122"/>
              </a:rPr>
              <a:t>0</a:t>
            </a:r>
            <a:r>
              <a:rPr lang="zh-CN" altLang="en-US" sz="2400" smtClean="0">
                <a:latin typeface="Arial" charset="0"/>
                <a:ea typeface="黑体" pitchFamily="49" charset="-122"/>
              </a:rPr>
              <a:t>，</a:t>
            </a:r>
            <a:r>
              <a:rPr lang="en-US" altLang="zh-CN" sz="2400" smtClean="0">
                <a:latin typeface="Arial" charset="0"/>
                <a:ea typeface="黑体" pitchFamily="49" charset="-122"/>
              </a:rPr>
              <a:t>B </a:t>
            </a:r>
            <a:r>
              <a:rPr lang="zh-CN" altLang="en-US" sz="2400" smtClean="0">
                <a:latin typeface="Arial" charset="0"/>
                <a:ea typeface="黑体" pitchFamily="49" charset="-122"/>
              </a:rPr>
              <a:t>表示</a:t>
            </a:r>
            <a:r>
              <a:rPr lang="en-US" altLang="zh-CN" sz="2400" smtClean="0">
                <a:latin typeface="Arial" charset="0"/>
                <a:ea typeface="黑体" pitchFamily="49" charset="-122"/>
              </a:rPr>
              <a:t>l </a:t>
            </a:r>
            <a:r>
              <a:rPr lang="zh-CN" altLang="en-US" sz="2400" smtClean="0">
                <a:latin typeface="Arial" charset="0"/>
                <a:ea typeface="黑体" pitchFamily="49" charset="-122"/>
              </a:rPr>
              <a:t>等等，接着是</a:t>
            </a:r>
            <a:r>
              <a:rPr lang="en-US" altLang="zh-CN" sz="2400" smtClean="0">
                <a:latin typeface="Arial" charset="0"/>
                <a:ea typeface="黑体" pitchFamily="49" charset="-122"/>
              </a:rPr>
              <a:t>26 </a:t>
            </a:r>
            <a:r>
              <a:rPr lang="zh-CN" altLang="en-US" sz="2400" smtClean="0">
                <a:latin typeface="Arial" charset="0"/>
                <a:ea typeface="黑体" pitchFamily="49" charset="-122"/>
              </a:rPr>
              <a:t>个小写字母表示</a:t>
            </a:r>
            <a:r>
              <a:rPr lang="en-US" altLang="zh-CN" sz="2400" smtClean="0">
                <a:latin typeface="Arial" charset="0"/>
                <a:ea typeface="黑体" pitchFamily="49" charset="-122"/>
              </a:rPr>
              <a:t>26 </a:t>
            </a:r>
            <a:r>
              <a:rPr lang="zh-CN" altLang="en-US" sz="2400" smtClean="0">
                <a:latin typeface="Arial" charset="0"/>
                <a:ea typeface="黑体" pitchFamily="49" charset="-122"/>
              </a:rPr>
              <a:t>到</a:t>
            </a:r>
            <a:r>
              <a:rPr lang="en-US" altLang="zh-CN" sz="2400" smtClean="0">
                <a:latin typeface="Arial" charset="0"/>
                <a:ea typeface="黑体" pitchFamily="49" charset="-122"/>
              </a:rPr>
              <a:t>51</a:t>
            </a:r>
            <a:r>
              <a:rPr lang="zh-CN" altLang="en-US" sz="2400" smtClean="0">
                <a:latin typeface="Arial" charset="0"/>
                <a:ea typeface="黑体" pitchFamily="49" charset="-122"/>
              </a:rPr>
              <a:t>，</a:t>
            </a:r>
            <a:r>
              <a:rPr lang="en-US" altLang="zh-CN" sz="2400" smtClean="0">
                <a:latin typeface="Arial" charset="0"/>
                <a:ea typeface="黑体" pitchFamily="49" charset="-122"/>
              </a:rPr>
              <a:t>10 </a:t>
            </a:r>
            <a:r>
              <a:rPr lang="zh-CN" altLang="en-US" sz="2400" smtClean="0">
                <a:latin typeface="Arial" charset="0"/>
                <a:ea typeface="黑体" pitchFamily="49" charset="-122"/>
              </a:rPr>
              <a:t>个数字</a:t>
            </a:r>
            <a:r>
              <a:rPr lang="en-US" altLang="zh-CN" sz="2400" smtClean="0">
                <a:latin typeface="Arial" charset="0"/>
                <a:ea typeface="黑体" pitchFamily="49" charset="-122"/>
              </a:rPr>
              <a:t>(0 </a:t>
            </a:r>
            <a:r>
              <a:rPr lang="zh-CN" altLang="en-US" sz="2400" smtClean="0">
                <a:latin typeface="Arial" charset="0"/>
                <a:ea typeface="黑体" pitchFamily="49" charset="-122"/>
              </a:rPr>
              <a:t>到</a:t>
            </a:r>
            <a:r>
              <a:rPr lang="en-US" altLang="zh-CN" sz="2400" smtClean="0">
                <a:latin typeface="Arial" charset="0"/>
                <a:ea typeface="黑体" pitchFamily="49" charset="-122"/>
              </a:rPr>
              <a:t>9)</a:t>
            </a:r>
            <a:r>
              <a:rPr lang="zh-CN" altLang="en-US" sz="2400" smtClean="0">
                <a:latin typeface="Arial" charset="0"/>
                <a:ea typeface="黑体" pitchFamily="49" charset="-122"/>
              </a:rPr>
              <a:t>表示</a:t>
            </a:r>
            <a:r>
              <a:rPr lang="en-US" altLang="zh-CN" sz="2400" smtClean="0">
                <a:latin typeface="Arial" charset="0"/>
                <a:ea typeface="黑体" pitchFamily="49" charset="-122"/>
              </a:rPr>
              <a:t>52 </a:t>
            </a:r>
            <a:r>
              <a:rPr lang="zh-CN" altLang="en-US" sz="2400" smtClean="0">
                <a:latin typeface="Arial" charset="0"/>
                <a:ea typeface="黑体" pitchFamily="49" charset="-122"/>
              </a:rPr>
              <a:t>到</a:t>
            </a:r>
            <a:r>
              <a:rPr lang="en-US" altLang="zh-CN" sz="2400" smtClean="0">
                <a:latin typeface="Arial" charset="0"/>
                <a:ea typeface="黑体" pitchFamily="49" charset="-122"/>
              </a:rPr>
              <a:t>61</a:t>
            </a:r>
            <a:r>
              <a:rPr lang="zh-CN" altLang="en-US" sz="2400" smtClean="0">
                <a:latin typeface="Arial" charset="0"/>
                <a:ea typeface="黑体" pitchFamily="49" charset="-122"/>
              </a:rPr>
              <a:t>，最后，</a:t>
            </a:r>
            <a:r>
              <a:rPr lang="en-US" altLang="zh-CN" sz="2400" smtClean="0">
                <a:latin typeface="Arial" charset="0"/>
                <a:ea typeface="黑体" pitchFamily="49" charset="-122"/>
              </a:rPr>
              <a:t>+</a:t>
            </a:r>
            <a:r>
              <a:rPr lang="zh-CN" altLang="en-US" sz="2400" smtClean="0">
                <a:latin typeface="Arial" charset="0"/>
                <a:ea typeface="黑体" pitchFamily="49" charset="-122"/>
              </a:rPr>
              <a:t>和</a:t>
            </a:r>
            <a:r>
              <a:rPr lang="en-US" altLang="zh-CN" sz="2400" smtClean="0">
                <a:latin typeface="Arial" charset="0"/>
                <a:ea typeface="黑体" pitchFamily="49" charset="-122"/>
              </a:rPr>
              <a:t>/</a:t>
            </a:r>
            <a:r>
              <a:rPr lang="zh-CN" altLang="en-US" sz="2400" smtClean="0">
                <a:latin typeface="Arial" charset="0"/>
                <a:ea typeface="黑体" pitchFamily="49" charset="-122"/>
              </a:rPr>
              <a:t>分别表示</a:t>
            </a:r>
            <a:r>
              <a:rPr lang="en-US" altLang="zh-CN" sz="2400" smtClean="0">
                <a:latin typeface="Arial" charset="0"/>
                <a:ea typeface="黑体" pitchFamily="49" charset="-122"/>
              </a:rPr>
              <a:t>62 </a:t>
            </a:r>
            <a:r>
              <a:rPr lang="zh-CN" altLang="en-US" sz="2400" smtClean="0">
                <a:latin typeface="Arial" charset="0"/>
                <a:ea typeface="黑体" pitchFamily="49" charset="-122"/>
              </a:rPr>
              <a:t>和</a:t>
            </a:r>
            <a:r>
              <a:rPr lang="en-US" altLang="zh-CN" sz="2400" smtClean="0">
                <a:latin typeface="Arial" charset="0"/>
                <a:ea typeface="黑体" pitchFamily="49" charset="-122"/>
              </a:rPr>
              <a:t>63</a:t>
            </a:r>
            <a:r>
              <a:rPr lang="zh-CN" altLang="en-US" sz="2400" smtClean="0">
                <a:latin typeface="Arial" charset="0"/>
                <a:ea typeface="黑体" pitchFamily="49" charset="-122"/>
              </a:rPr>
              <a:t>。</a:t>
            </a:r>
            <a:r>
              <a:rPr lang="en-US" altLang="zh-CN" sz="2400" smtClean="0">
                <a:latin typeface="Arial" charset="0"/>
                <a:ea typeface="黑体" pitchFamily="49" charset="-122"/>
              </a:rPr>
              <a:t>=</a:t>
            </a:r>
            <a:r>
              <a:rPr lang="zh-CN" altLang="en-US" sz="2400" smtClean="0">
                <a:latin typeface="Arial" charset="0"/>
                <a:ea typeface="黑体" pitchFamily="49" charset="-122"/>
              </a:rPr>
              <a:t>和</a:t>
            </a:r>
            <a:r>
              <a:rPr lang="en-US" altLang="zh-CN" sz="2400" smtClean="0">
                <a:latin typeface="Arial" charset="0"/>
                <a:ea typeface="黑体" pitchFamily="49" charset="-122"/>
              </a:rPr>
              <a:t>= =</a:t>
            </a:r>
            <a:r>
              <a:rPr lang="zh-CN" altLang="en-US" sz="2400" smtClean="0">
                <a:latin typeface="Arial" charset="0"/>
                <a:ea typeface="黑体" pitchFamily="49" charset="-122"/>
              </a:rPr>
              <a:t>分别用来指示最后一组仅包含</a:t>
            </a:r>
            <a:r>
              <a:rPr lang="en-US" altLang="zh-CN" sz="2400" smtClean="0">
                <a:latin typeface="Arial" charset="0"/>
                <a:ea typeface="黑体" pitchFamily="49" charset="-122"/>
              </a:rPr>
              <a:t>8</a:t>
            </a:r>
            <a:r>
              <a:rPr lang="zh-CN" altLang="en-US" sz="2400" smtClean="0">
                <a:latin typeface="Arial" charset="0"/>
                <a:ea typeface="黑体" pitchFamily="49" charset="-122"/>
              </a:rPr>
              <a:t>位或</a:t>
            </a:r>
            <a:r>
              <a:rPr lang="en-US" altLang="zh-CN" sz="2400" smtClean="0">
                <a:latin typeface="Arial" charset="0"/>
                <a:ea typeface="黑体" pitchFamily="49" charset="-122"/>
              </a:rPr>
              <a:t>16</a:t>
            </a:r>
            <a:r>
              <a:rPr lang="zh-CN" altLang="en-US" sz="2400" smtClean="0">
                <a:latin typeface="Arial" charset="0"/>
                <a:ea typeface="黑体" pitchFamily="49" charset="-122"/>
              </a:rPr>
              <a:t>位。回 车和换行被忽略不计，因 此可以任意插入它们来保持一行足够短。在本题中，</a:t>
            </a:r>
            <a:r>
              <a:rPr lang="en-US" altLang="zh-CN" sz="2400" smtClean="0">
                <a:latin typeface="Arial" charset="0"/>
                <a:ea typeface="黑体" pitchFamily="49" charset="-122"/>
              </a:rPr>
              <a:t>base 64 </a:t>
            </a:r>
            <a:r>
              <a:rPr lang="zh-CN" altLang="en-US" sz="2400" smtClean="0">
                <a:latin typeface="Arial" charset="0"/>
                <a:ea typeface="黑体" pitchFamily="49" charset="-122"/>
              </a:rPr>
              <a:t>编码将把报文划分成</a:t>
            </a:r>
            <a:r>
              <a:rPr lang="en-US" altLang="zh-CN" sz="2400" smtClean="0">
                <a:latin typeface="Arial" charset="0"/>
                <a:ea typeface="黑体" pitchFamily="49" charset="-122"/>
              </a:rPr>
              <a:t>1024 </a:t>
            </a:r>
            <a:r>
              <a:rPr lang="zh-CN" altLang="en-US" sz="2400" smtClean="0">
                <a:latin typeface="Arial" charset="0"/>
                <a:ea typeface="黑体" pitchFamily="49" charset="-122"/>
              </a:rPr>
              <a:t>个单元，每个单元</a:t>
            </a:r>
            <a:r>
              <a:rPr lang="en-US" altLang="zh-CN" sz="2400" smtClean="0">
                <a:latin typeface="Arial" charset="0"/>
                <a:ea typeface="黑体" pitchFamily="49" charset="-122"/>
              </a:rPr>
              <a:t>3 </a:t>
            </a:r>
            <a:r>
              <a:rPr lang="zh-CN" altLang="en-US" sz="2400" smtClean="0">
                <a:latin typeface="Arial" charset="0"/>
                <a:ea typeface="黑体" pitchFamily="49" charset="-122"/>
              </a:rPr>
              <a:t>字节长。每个单元被编码为</a:t>
            </a:r>
            <a:r>
              <a:rPr lang="en-US" altLang="zh-CN" sz="2400" smtClean="0">
                <a:latin typeface="Arial" charset="0"/>
                <a:ea typeface="黑体" pitchFamily="49" charset="-122"/>
              </a:rPr>
              <a:t>4 </a:t>
            </a:r>
            <a:r>
              <a:rPr lang="zh-CN" altLang="en-US" sz="2400" smtClean="0">
                <a:latin typeface="Arial" charset="0"/>
                <a:ea typeface="黑体" pitchFamily="49" charset="-122"/>
              </a:rPr>
              <a:t>个字节，所以共有</a:t>
            </a:r>
            <a:r>
              <a:rPr lang="en-US" altLang="zh-CN" sz="2400" smtClean="0">
                <a:latin typeface="Arial" charset="0"/>
                <a:ea typeface="黑体" pitchFamily="49" charset="-122"/>
              </a:rPr>
              <a:t>4096 </a:t>
            </a:r>
            <a:r>
              <a:rPr lang="zh-CN" altLang="en-US" sz="2400" smtClean="0">
                <a:latin typeface="Arial" charset="0"/>
                <a:ea typeface="黑体" pitchFamily="49" charset="-122"/>
              </a:rPr>
              <a:t>个字节。如果把这些字节每</a:t>
            </a:r>
            <a:r>
              <a:rPr lang="en-US" altLang="zh-CN" sz="2400" smtClean="0">
                <a:latin typeface="Arial" charset="0"/>
                <a:ea typeface="黑体" pitchFamily="49" charset="-122"/>
              </a:rPr>
              <a:t>80 </a:t>
            </a:r>
            <a:r>
              <a:rPr lang="zh-CN" altLang="en-US" sz="2400" smtClean="0">
                <a:latin typeface="Arial" charset="0"/>
                <a:ea typeface="黑体" pitchFamily="49" charset="-122"/>
              </a:rPr>
              <a:t>字节划分为一行，将需要</a:t>
            </a:r>
            <a:r>
              <a:rPr lang="en-US" altLang="zh-CN" sz="2400" smtClean="0">
                <a:latin typeface="Arial" charset="0"/>
                <a:ea typeface="黑体" pitchFamily="49" charset="-122"/>
              </a:rPr>
              <a:t>52 </a:t>
            </a:r>
            <a:r>
              <a:rPr lang="zh-CN" altLang="en-US" sz="2400" smtClean="0">
                <a:latin typeface="Arial" charset="0"/>
                <a:ea typeface="黑体" pitchFamily="49" charset="-122"/>
              </a:rPr>
              <a:t>行，所以需要加</a:t>
            </a:r>
            <a:r>
              <a:rPr lang="en-US" altLang="zh-CN" sz="2400" smtClean="0">
                <a:latin typeface="Arial" charset="0"/>
                <a:ea typeface="黑体" pitchFamily="49" charset="-122"/>
              </a:rPr>
              <a:t>52 </a:t>
            </a:r>
            <a:r>
              <a:rPr lang="zh-CN" altLang="en-US" sz="2400" smtClean="0">
                <a:latin typeface="Arial" charset="0"/>
                <a:ea typeface="黑体" pitchFamily="49" charset="-122"/>
              </a:rPr>
              <a:t>个</a:t>
            </a:r>
            <a:r>
              <a:rPr lang="en-US" altLang="zh-CN" sz="2400" smtClean="0">
                <a:latin typeface="Arial" charset="0"/>
                <a:ea typeface="黑体" pitchFamily="49" charset="-122"/>
              </a:rPr>
              <a:t>CR </a:t>
            </a:r>
            <a:r>
              <a:rPr lang="zh-CN" altLang="en-US" sz="2400" smtClean="0">
                <a:latin typeface="Arial" charset="0"/>
                <a:ea typeface="黑体" pitchFamily="49" charset="-122"/>
              </a:rPr>
              <a:t>和</a:t>
            </a:r>
            <a:r>
              <a:rPr lang="en-US" altLang="zh-CN" sz="2400" smtClean="0">
                <a:latin typeface="Arial" charset="0"/>
                <a:ea typeface="黑体" pitchFamily="49" charset="-122"/>
              </a:rPr>
              <a:t>52 </a:t>
            </a:r>
            <a:r>
              <a:rPr lang="zh-CN" altLang="en-US" sz="2400" smtClean="0">
                <a:latin typeface="Arial" charset="0"/>
                <a:ea typeface="黑体" pitchFamily="49" charset="-122"/>
              </a:rPr>
              <a:t>个</a:t>
            </a:r>
            <a:r>
              <a:rPr lang="en-US" altLang="zh-CN" sz="2400" smtClean="0">
                <a:latin typeface="Arial" charset="0"/>
                <a:ea typeface="黑体" pitchFamily="49" charset="-122"/>
              </a:rPr>
              <a:t>LF</a:t>
            </a:r>
            <a:r>
              <a:rPr lang="zh-CN" altLang="en-US" sz="2400" smtClean="0">
                <a:latin typeface="Arial" charset="0"/>
                <a:ea typeface="黑体" pitchFamily="49" charset="-122"/>
              </a:rPr>
              <a:t>。</a:t>
            </a:r>
            <a:r>
              <a:rPr lang="en-US" altLang="zh-CN" sz="2400" smtClean="0">
                <a:latin typeface="Arial" charset="0"/>
                <a:ea typeface="黑体" pitchFamily="49" charset="-122"/>
              </a:rPr>
              <a:t>4096+52×2=4200</a:t>
            </a:r>
            <a:r>
              <a:rPr lang="zh-CN" altLang="en-US" sz="2400" smtClean="0">
                <a:latin typeface="Arial" charset="0"/>
                <a:ea typeface="黑体" pitchFamily="49" charset="-122"/>
              </a:rPr>
              <a:t>。综上所述，该二进制文件用</a:t>
            </a:r>
            <a:r>
              <a:rPr lang="en-US" altLang="zh-CN" sz="2400" smtClean="0">
                <a:latin typeface="Arial" charset="0"/>
                <a:ea typeface="黑体" pitchFamily="49" charset="-122"/>
              </a:rPr>
              <a:t>base 64 </a:t>
            </a:r>
            <a:r>
              <a:rPr lang="zh-CN" altLang="en-US" sz="2400" smtClean="0">
                <a:latin typeface="Arial" charset="0"/>
                <a:ea typeface="黑体" pitchFamily="49" charset="-122"/>
              </a:rPr>
              <a:t>编码将会有</a:t>
            </a:r>
            <a:r>
              <a:rPr lang="en-US" altLang="zh-CN" sz="2400" smtClean="0">
                <a:latin typeface="Arial" charset="0"/>
                <a:ea typeface="黑体" pitchFamily="49" charset="-122"/>
              </a:rPr>
              <a:t>4200 </a:t>
            </a:r>
            <a:r>
              <a:rPr lang="zh-CN" altLang="en-US" sz="2400" smtClean="0">
                <a:latin typeface="Arial" charset="0"/>
                <a:ea typeface="黑体" pitchFamily="49" charset="-122"/>
              </a:rPr>
              <a:t>字节长。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p:txBody>
          <a:bodyPr/>
          <a:lstStyle/>
          <a:p>
            <a:endParaRPr lang="zh-CN" altLang="en-US" smtClean="0">
              <a:latin typeface="Arial" charset="0"/>
              <a:ea typeface="黑体" pitchFamily="49" charset="-122"/>
            </a:endParaRPr>
          </a:p>
        </p:txBody>
      </p:sp>
      <p:sp>
        <p:nvSpPr>
          <p:cNvPr id="326659" name="Rectangle 3"/>
          <p:cNvSpPr>
            <a:spLocks noGrp="1" noChangeArrowheads="1"/>
          </p:cNvSpPr>
          <p:nvPr>
            <p:ph type="body" idx="4294967295"/>
          </p:nvPr>
        </p:nvSpPr>
        <p:spPr>
          <a:xfrm>
            <a:off x="495300" y="1196975"/>
            <a:ext cx="9066213" cy="5184775"/>
          </a:xfrm>
        </p:spPr>
        <p:txBody>
          <a:bodyPr/>
          <a:lstStyle/>
          <a:p>
            <a:pPr lvl="1">
              <a:lnSpc>
                <a:spcPct val="100000"/>
              </a:lnSpc>
              <a:buFont typeface="Wingdings" pitchFamily="2" charset="2"/>
              <a:buNone/>
            </a:pPr>
            <a:r>
              <a:rPr lang="en-US" altLang="zh-CN" sz="2400" smtClean="0">
                <a:latin typeface="Arial" charset="0"/>
                <a:ea typeface="黑体" pitchFamily="49" charset="-122"/>
              </a:rPr>
              <a:t>27.   </a:t>
            </a:r>
            <a:r>
              <a:rPr lang="zh-CN" altLang="en-US" sz="2400" smtClean="0">
                <a:latin typeface="Arial" charset="0"/>
                <a:ea typeface="黑体" pitchFamily="49" charset="-122"/>
              </a:rPr>
              <a:t>试将数据 </a:t>
            </a:r>
            <a:r>
              <a:rPr lang="en-US" altLang="zh-CN" sz="2400" smtClean="0">
                <a:latin typeface="Arial" charset="0"/>
                <a:ea typeface="黑体" pitchFamily="49" charset="-122"/>
              </a:rPr>
              <a:t>11001100 10000001 00111000</a:t>
            </a:r>
            <a:r>
              <a:rPr lang="zh-CN" altLang="en-US" sz="2400" smtClean="0">
                <a:latin typeface="Arial" charset="0"/>
                <a:ea typeface="黑体" pitchFamily="49" charset="-122"/>
              </a:rPr>
              <a:t>进行</a:t>
            </a:r>
            <a:r>
              <a:rPr lang="en-US" altLang="zh-CN" sz="2400" smtClean="0">
                <a:latin typeface="Arial" charset="0"/>
                <a:ea typeface="黑体" pitchFamily="49" charset="-122"/>
              </a:rPr>
              <a:t>base64</a:t>
            </a:r>
            <a:r>
              <a:rPr lang="zh-CN" altLang="en-US" sz="2400" smtClean="0">
                <a:latin typeface="Arial" charset="0"/>
                <a:ea typeface="黑体" pitchFamily="49" charset="-122"/>
              </a:rPr>
              <a:t>编码，并得到最后传输的</a:t>
            </a:r>
            <a:r>
              <a:rPr lang="en-US" altLang="zh-CN" sz="2400" smtClean="0">
                <a:latin typeface="Arial" charset="0"/>
                <a:ea typeface="黑体" pitchFamily="49" charset="-122"/>
              </a:rPr>
              <a:t>ASCII</a:t>
            </a:r>
            <a:r>
              <a:rPr lang="zh-CN" altLang="en-US" sz="2400" smtClean="0">
                <a:latin typeface="Arial" charset="0"/>
                <a:ea typeface="黑体" pitchFamily="49" charset="-122"/>
              </a:rPr>
              <a:t>数据。</a:t>
            </a:r>
          </a:p>
          <a:p>
            <a:pPr>
              <a:lnSpc>
                <a:spcPct val="100000"/>
              </a:lnSpc>
              <a:buFont typeface="Wingdings" pitchFamily="2" charset="2"/>
              <a:buNone/>
            </a:pPr>
            <a:r>
              <a:rPr lang="zh-CN" altLang="en-US" sz="2800" smtClean="0">
                <a:latin typeface="Arial" charset="0"/>
                <a:ea typeface="黑体" pitchFamily="49" charset="-122"/>
              </a:rPr>
              <a:t> 解：</a:t>
            </a:r>
          </a:p>
          <a:p>
            <a:pPr>
              <a:lnSpc>
                <a:spcPct val="100000"/>
              </a:lnSpc>
              <a:buFont typeface="Wingdings" pitchFamily="2" charset="2"/>
              <a:buNone/>
            </a:pPr>
            <a:r>
              <a:rPr lang="zh-CN" altLang="en-US" sz="2800" smtClean="0">
                <a:latin typeface="Arial" charset="0"/>
                <a:ea typeface="黑体" pitchFamily="49" charset="-122"/>
              </a:rPr>
              <a:t>对应的</a:t>
            </a:r>
            <a:r>
              <a:rPr lang="en-US" altLang="zh-CN" sz="2800" smtClean="0">
                <a:latin typeface="Arial" charset="0"/>
                <a:ea typeface="黑体" pitchFamily="49" charset="-122"/>
              </a:rPr>
              <a:t>ASCII</a:t>
            </a:r>
            <a:r>
              <a:rPr lang="zh-CN" altLang="en-US" sz="2800" smtClean="0">
                <a:latin typeface="Arial" charset="0"/>
                <a:ea typeface="黑体" pitchFamily="49" charset="-122"/>
              </a:rPr>
              <a:t>数据为</a:t>
            </a:r>
            <a:r>
              <a:rPr lang="en-US" altLang="zh-CN" sz="2800" smtClean="0">
                <a:latin typeface="Arial" charset="0"/>
                <a:ea typeface="黑体" pitchFamily="49" charset="-122"/>
              </a:rPr>
              <a:t>zIE4</a:t>
            </a:r>
            <a:r>
              <a:rPr lang="zh-CN" altLang="en-US" sz="2800" smtClean="0">
                <a:latin typeface="Arial" charset="0"/>
                <a:ea typeface="黑体" pitchFamily="49" charset="-122"/>
              </a:rPr>
              <a:t>，对应的二进制代码为：</a:t>
            </a:r>
          </a:p>
          <a:p>
            <a:pPr>
              <a:lnSpc>
                <a:spcPct val="100000"/>
              </a:lnSpc>
              <a:buFont typeface="Wingdings" pitchFamily="2" charset="2"/>
              <a:buNone/>
            </a:pPr>
            <a:r>
              <a:rPr lang="zh-CN" altLang="en-US" sz="2800" smtClean="0">
                <a:latin typeface="Arial" charset="0"/>
                <a:ea typeface="黑体" pitchFamily="49" charset="-122"/>
              </a:rPr>
              <a:t> </a:t>
            </a:r>
            <a:r>
              <a:rPr lang="en-US" altLang="zh-CN" sz="2800" smtClean="0">
                <a:latin typeface="Arial" charset="0"/>
                <a:ea typeface="黑体" pitchFamily="49" charset="-122"/>
              </a:rPr>
              <a:t>01111010  01001001  01000101  00110100 </a:t>
            </a:r>
          </a:p>
          <a:p>
            <a:pPr lvl="1">
              <a:lnSpc>
                <a:spcPct val="100000"/>
              </a:lnSpc>
              <a:buFont typeface="Wingdings" pitchFamily="2" charset="2"/>
              <a:buNone/>
            </a:pPr>
            <a:r>
              <a:rPr lang="en-US" altLang="zh-CN" sz="2400" smtClean="0">
                <a:latin typeface="Arial" charset="0"/>
                <a:ea typeface="黑体" pitchFamily="49" charset="-122"/>
              </a:rPr>
              <a:t>28.   </a:t>
            </a:r>
            <a:r>
              <a:rPr lang="zh-CN" altLang="en-US" sz="2400" smtClean="0">
                <a:latin typeface="Arial" charset="0"/>
                <a:ea typeface="黑体" pitchFamily="49" charset="-122"/>
              </a:rPr>
              <a:t>试将数据</a:t>
            </a:r>
            <a:r>
              <a:rPr lang="en-US" altLang="zh-CN" sz="2400" smtClean="0">
                <a:latin typeface="Arial" charset="0"/>
                <a:ea typeface="黑体" pitchFamily="49" charset="-122"/>
              </a:rPr>
              <a:t>01001100  10011101  00111001</a:t>
            </a:r>
            <a:r>
              <a:rPr lang="zh-CN" altLang="en-US" sz="2400" smtClean="0">
                <a:latin typeface="Arial" charset="0"/>
                <a:ea typeface="黑体" pitchFamily="49" charset="-122"/>
              </a:rPr>
              <a:t>进行</a:t>
            </a:r>
            <a:r>
              <a:rPr lang="en-US" altLang="zh-CN" sz="2400" smtClean="0">
                <a:latin typeface="Arial" charset="0"/>
                <a:ea typeface="黑体" pitchFamily="49" charset="-122"/>
              </a:rPr>
              <a:t>quoted-printable</a:t>
            </a:r>
            <a:r>
              <a:rPr lang="zh-CN" altLang="en-US" sz="2400" smtClean="0">
                <a:latin typeface="Arial" charset="0"/>
                <a:ea typeface="黑体" pitchFamily="49" charset="-122"/>
              </a:rPr>
              <a:t>编码，并得出最后传送的</a:t>
            </a:r>
            <a:r>
              <a:rPr lang="en-US" altLang="zh-CN" sz="2400" smtClean="0">
                <a:latin typeface="Arial" charset="0"/>
                <a:ea typeface="黑体" pitchFamily="49" charset="-122"/>
              </a:rPr>
              <a:t>ASCII</a:t>
            </a:r>
            <a:r>
              <a:rPr lang="zh-CN" altLang="en-US" sz="2400" smtClean="0">
                <a:latin typeface="Arial" charset="0"/>
                <a:ea typeface="黑体" pitchFamily="49" charset="-122"/>
              </a:rPr>
              <a:t>数据。这样的数据用</a:t>
            </a:r>
            <a:r>
              <a:rPr lang="en-US" altLang="zh-CN" sz="2400" smtClean="0">
                <a:latin typeface="Arial" charset="0"/>
                <a:ea typeface="黑体" pitchFamily="49" charset="-122"/>
              </a:rPr>
              <a:t>quoted-printable</a:t>
            </a:r>
            <a:r>
              <a:rPr lang="zh-CN" altLang="en-US" sz="2400" smtClean="0">
                <a:latin typeface="Arial" charset="0"/>
                <a:ea typeface="黑体" pitchFamily="49" charset="-122"/>
              </a:rPr>
              <a:t>编码后其编码开销有多大？</a:t>
            </a:r>
          </a:p>
          <a:p>
            <a:pPr>
              <a:lnSpc>
                <a:spcPct val="100000"/>
              </a:lnSpc>
              <a:buFont typeface="Wingdings" pitchFamily="2" charset="2"/>
              <a:buNone/>
            </a:pPr>
            <a:r>
              <a:rPr lang="zh-CN" altLang="en-US" sz="2800" smtClean="0">
                <a:latin typeface="Arial" charset="0"/>
                <a:ea typeface="黑体" pitchFamily="49" charset="-122"/>
              </a:rPr>
              <a:t>解：</a:t>
            </a:r>
            <a:r>
              <a:rPr lang="en-US" altLang="zh-CN" sz="2800" smtClean="0">
                <a:latin typeface="Arial" charset="0"/>
                <a:ea typeface="黑体" pitchFamily="49" charset="-122"/>
              </a:rPr>
              <a:t>01001100  00111101  00111001  01000100  00111001</a:t>
            </a:r>
          </a:p>
          <a:p>
            <a:pPr>
              <a:lnSpc>
                <a:spcPct val="100000"/>
              </a:lnSpc>
              <a:buFont typeface="Wingdings" pitchFamily="2" charset="2"/>
              <a:buNone/>
            </a:pPr>
            <a:r>
              <a:rPr lang="zh-CN" altLang="en-US" sz="2800" smtClean="0">
                <a:latin typeface="Arial" charset="0"/>
                <a:ea typeface="黑体" pitchFamily="49" charset="-122"/>
              </a:rPr>
              <a:t>编码开销为</a:t>
            </a:r>
            <a:r>
              <a:rPr lang="en-US" altLang="zh-CN" sz="2800" smtClean="0">
                <a:latin typeface="Arial" charset="0"/>
                <a:ea typeface="黑体" pitchFamily="49" charset="-122"/>
              </a:rPr>
              <a:t>66.7%</a:t>
            </a:r>
            <a:r>
              <a:rPr lang="en-US" altLang="zh-CN" sz="2400" smtClean="0">
                <a:latin typeface="Arial" charset="0"/>
                <a:ea typeface="黑体" pitchFamily="49" charset="-122"/>
              </a:rPr>
              <a:t> </a:t>
            </a:r>
            <a:endParaRPr lang="zh-CN" altLang="en-US" sz="2800" smtClean="0">
              <a:latin typeface="Arial" charset="0"/>
              <a:ea typeface="黑体"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idx="4294967295"/>
          </p:nvPr>
        </p:nvSpPr>
        <p:spPr/>
        <p:txBody>
          <a:bodyPr/>
          <a:lstStyle/>
          <a:p>
            <a:endParaRPr lang="zh-CN" altLang="en-US" smtClean="0">
              <a:latin typeface="Arial" charset="0"/>
              <a:ea typeface="黑体" pitchFamily="49" charset="-122"/>
            </a:endParaRPr>
          </a:p>
        </p:txBody>
      </p:sp>
      <p:sp>
        <p:nvSpPr>
          <p:cNvPr id="327683" name="Rectangle 3"/>
          <p:cNvSpPr>
            <a:spLocks noGrp="1" noChangeArrowheads="1"/>
          </p:cNvSpPr>
          <p:nvPr>
            <p:ph type="body" idx="4294967295"/>
          </p:nvPr>
        </p:nvSpPr>
        <p:spPr/>
        <p:txBody>
          <a:bodyPr/>
          <a:lstStyle/>
          <a:p>
            <a:endParaRPr lang="zh-CN" altLang="en-US" smtClean="0">
              <a:latin typeface="Arial" charset="0"/>
              <a:ea typeface="黑体"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idx="4294967295"/>
          </p:nvPr>
        </p:nvSpPr>
        <p:spPr/>
        <p:txBody>
          <a:bodyPr/>
          <a:lstStyle/>
          <a:p>
            <a:endParaRPr lang="zh-CN" altLang="en-US" smtClean="0">
              <a:latin typeface="Arial" charset="0"/>
              <a:ea typeface="黑体" pitchFamily="49" charset="-122"/>
            </a:endParaRPr>
          </a:p>
        </p:txBody>
      </p:sp>
      <p:sp>
        <p:nvSpPr>
          <p:cNvPr id="328707" name="Rectangle 3"/>
          <p:cNvSpPr>
            <a:spLocks noGrp="1" noChangeArrowheads="1"/>
          </p:cNvSpPr>
          <p:nvPr>
            <p:ph type="body" idx="4294967295"/>
          </p:nvPr>
        </p:nvSpPr>
        <p:spPr/>
        <p:txBody>
          <a:bodyPr/>
          <a:lstStyle/>
          <a:p>
            <a:endParaRPr lang="zh-CN" altLang="en-US" smtClean="0">
              <a:latin typeface="Arial" charset="0"/>
              <a:ea typeface="黑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1-28</a:t>
            </a:r>
          </a:p>
        </p:txBody>
      </p:sp>
      <p:sp>
        <p:nvSpPr>
          <p:cNvPr id="296963" name="Rectangle 3"/>
          <p:cNvSpPr>
            <a:spLocks noGrp="1" noChangeArrowheads="1"/>
          </p:cNvSpPr>
          <p:nvPr>
            <p:ph type="body" idx="4294967295"/>
          </p:nvPr>
        </p:nvSpPr>
        <p:spPr/>
        <p:txBody>
          <a:bodyPr/>
          <a:lstStyle/>
          <a:p>
            <a:r>
              <a:rPr lang="en-US" altLang="zh-CN" sz="2000" b="0" smtClean="0">
                <a:latin typeface="Arial" charset="0"/>
                <a:ea typeface="黑体" pitchFamily="49" charset="-122"/>
              </a:rPr>
              <a:t>1.5MB</a:t>
            </a:r>
            <a:r>
              <a:rPr lang="zh-CN" altLang="en-US" sz="2000" b="0" smtClean="0">
                <a:latin typeface="Arial" charset="0"/>
                <a:ea typeface="黑体" pitchFamily="49" charset="-122"/>
              </a:rPr>
              <a:t>文件，分组长度</a:t>
            </a:r>
            <a:r>
              <a:rPr lang="en-US" altLang="zh-CN" sz="2000" b="0" smtClean="0">
                <a:latin typeface="Arial" charset="0"/>
                <a:ea typeface="黑体" pitchFamily="49" charset="-122"/>
              </a:rPr>
              <a:t>1KB</a:t>
            </a:r>
            <a:r>
              <a:rPr lang="zh-CN" altLang="en-US" sz="2000" b="0" smtClean="0">
                <a:latin typeface="Arial" charset="0"/>
                <a:ea typeface="黑体" pitchFamily="49" charset="-122"/>
              </a:rPr>
              <a:t>，</a:t>
            </a:r>
            <a:r>
              <a:rPr lang="en-US" altLang="zh-CN" sz="2000" b="0" smtClean="0">
                <a:latin typeface="Arial" charset="0"/>
                <a:ea typeface="黑体" pitchFamily="49" charset="-122"/>
              </a:rPr>
              <a:t>RTT=80ms</a:t>
            </a:r>
            <a:r>
              <a:rPr lang="zh-CN" altLang="en-US" sz="2000" b="0" smtClean="0">
                <a:latin typeface="Arial" charset="0"/>
                <a:ea typeface="黑体" pitchFamily="49" charset="-122"/>
              </a:rPr>
              <a:t>，基于</a:t>
            </a:r>
            <a:r>
              <a:rPr lang="en-US" altLang="zh-CN" sz="2000" b="0" smtClean="0">
                <a:latin typeface="Arial" charset="0"/>
                <a:ea typeface="黑体" pitchFamily="49" charset="-122"/>
              </a:rPr>
              <a:t>TCP</a:t>
            </a:r>
            <a:r>
              <a:rPr lang="zh-CN" altLang="en-US" sz="2000" b="0" smtClean="0">
                <a:latin typeface="Arial" charset="0"/>
                <a:ea typeface="黑体" pitchFamily="49" charset="-122"/>
              </a:rPr>
              <a:t>传输，连接建立时间</a:t>
            </a:r>
            <a:r>
              <a:rPr lang="en-US" altLang="zh-CN" sz="2000" b="0" smtClean="0">
                <a:latin typeface="Arial" charset="0"/>
                <a:ea typeface="黑体" pitchFamily="49" charset="-122"/>
              </a:rPr>
              <a:t>2RTT=160ms</a:t>
            </a:r>
            <a:r>
              <a:rPr lang="zh-CN" altLang="en-US" sz="2000" b="0" smtClean="0">
                <a:latin typeface="Arial" charset="0"/>
                <a:ea typeface="黑体" pitchFamily="49" charset="-122"/>
              </a:rPr>
              <a:t>，计算下列情形下接收方收完最后一个比特所需时间：</a:t>
            </a:r>
          </a:p>
          <a:p>
            <a:r>
              <a:rPr lang="zh-CN" altLang="en-US" sz="2000" b="0" smtClean="0">
                <a:latin typeface="Arial" charset="0"/>
                <a:ea typeface="黑体" pitchFamily="49" charset="-122"/>
              </a:rPr>
              <a:t>（</a:t>
            </a:r>
            <a:r>
              <a:rPr lang="en-US" altLang="zh-CN" sz="2000" b="0" smtClean="0">
                <a:latin typeface="Arial" charset="0"/>
                <a:ea typeface="黑体" pitchFamily="49" charset="-122"/>
              </a:rPr>
              <a:t>1</a:t>
            </a:r>
            <a:r>
              <a:rPr lang="zh-CN" altLang="en-US" sz="2000" b="0" smtClean="0">
                <a:latin typeface="Arial" charset="0"/>
                <a:ea typeface="黑体" pitchFamily="49" charset="-122"/>
              </a:rPr>
              <a:t>）数据发送速率</a:t>
            </a:r>
            <a:r>
              <a:rPr lang="en-US" altLang="zh-CN" sz="2000" b="0" smtClean="0">
                <a:latin typeface="Arial" charset="0"/>
                <a:ea typeface="黑体" pitchFamily="49" charset="-122"/>
              </a:rPr>
              <a:t>10Mbps</a:t>
            </a:r>
            <a:r>
              <a:rPr lang="zh-CN" altLang="en-US" sz="2000" b="0" smtClean="0">
                <a:latin typeface="Arial" charset="0"/>
                <a:ea typeface="黑体" pitchFamily="49" charset="-122"/>
              </a:rPr>
              <a:t>，数据分组可以连续发送；</a:t>
            </a:r>
          </a:p>
          <a:p>
            <a:r>
              <a:rPr lang="zh-CN" altLang="en-US" sz="2000" b="0" smtClean="0">
                <a:latin typeface="Arial" charset="0"/>
                <a:ea typeface="黑体" pitchFamily="49" charset="-122"/>
              </a:rPr>
              <a:t>（</a:t>
            </a:r>
            <a:r>
              <a:rPr lang="en-US" altLang="zh-CN" sz="2000" b="0" smtClean="0">
                <a:latin typeface="Arial" charset="0"/>
                <a:ea typeface="黑体" pitchFamily="49" charset="-122"/>
              </a:rPr>
              <a:t>2</a:t>
            </a:r>
            <a:r>
              <a:rPr lang="zh-CN" altLang="en-US" sz="2000" b="0" smtClean="0">
                <a:latin typeface="Arial" charset="0"/>
                <a:ea typeface="黑体" pitchFamily="49" charset="-122"/>
              </a:rPr>
              <a:t>）数据发送速率</a:t>
            </a:r>
            <a:r>
              <a:rPr lang="en-US" altLang="zh-CN" sz="2000" b="0" smtClean="0">
                <a:latin typeface="Arial" charset="0"/>
                <a:ea typeface="黑体" pitchFamily="49" charset="-122"/>
              </a:rPr>
              <a:t>10Mbps</a:t>
            </a:r>
            <a:r>
              <a:rPr lang="zh-CN" altLang="en-US" sz="2000" b="0" smtClean="0">
                <a:latin typeface="Arial" charset="0"/>
                <a:ea typeface="黑体" pitchFamily="49" charset="-122"/>
              </a:rPr>
              <a:t>，但每发送一个分组后要等待一个</a:t>
            </a:r>
            <a:r>
              <a:rPr lang="en-US" altLang="zh-CN" sz="2000" b="0" smtClean="0">
                <a:latin typeface="Arial" charset="0"/>
                <a:ea typeface="黑体" pitchFamily="49" charset="-122"/>
              </a:rPr>
              <a:t>RTT</a:t>
            </a:r>
            <a:r>
              <a:rPr lang="zh-CN" altLang="en-US" sz="2000" b="0" smtClean="0">
                <a:latin typeface="Arial" charset="0"/>
                <a:ea typeface="黑体" pitchFamily="49" charset="-122"/>
              </a:rPr>
              <a:t>时间才能发送下一个分组；</a:t>
            </a:r>
          </a:p>
          <a:p>
            <a:r>
              <a:rPr lang="zh-CN" altLang="en-US" sz="2000" b="0" smtClean="0">
                <a:latin typeface="Arial" charset="0"/>
                <a:ea typeface="黑体" pitchFamily="49" charset="-122"/>
              </a:rPr>
              <a:t>（</a:t>
            </a:r>
            <a:r>
              <a:rPr lang="en-US" altLang="zh-CN" sz="2000" b="0" smtClean="0">
                <a:latin typeface="Arial" charset="0"/>
                <a:ea typeface="黑体" pitchFamily="49" charset="-122"/>
              </a:rPr>
              <a:t>3</a:t>
            </a:r>
            <a:r>
              <a:rPr lang="zh-CN" altLang="en-US" sz="2000" b="0" smtClean="0">
                <a:latin typeface="Arial" charset="0"/>
                <a:ea typeface="黑体" pitchFamily="49" charset="-122"/>
              </a:rPr>
              <a:t>）数据发送速度极快，不考虑数据发送时间，但规定在每一个</a:t>
            </a:r>
            <a:r>
              <a:rPr lang="en-US" altLang="zh-CN" sz="2000" b="0" smtClean="0">
                <a:latin typeface="Arial" charset="0"/>
                <a:ea typeface="黑体" pitchFamily="49" charset="-122"/>
              </a:rPr>
              <a:t>RTT</a:t>
            </a:r>
            <a:r>
              <a:rPr lang="zh-CN" altLang="en-US" sz="2000" b="0" smtClean="0">
                <a:latin typeface="Arial" charset="0"/>
                <a:ea typeface="黑体" pitchFamily="49" charset="-122"/>
              </a:rPr>
              <a:t>往返时间内只能发送</a:t>
            </a:r>
            <a:r>
              <a:rPr lang="en-US" altLang="zh-CN" sz="2000" b="0" smtClean="0">
                <a:latin typeface="Arial" charset="0"/>
                <a:ea typeface="黑体" pitchFamily="49" charset="-122"/>
              </a:rPr>
              <a:t>20</a:t>
            </a:r>
            <a:r>
              <a:rPr lang="zh-CN" altLang="en-US" sz="2000" b="0" smtClean="0">
                <a:latin typeface="Arial" charset="0"/>
                <a:ea typeface="黑体" pitchFamily="49" charset="-122"/>
              </a:rPr>
              <a:t>个分组；</a:t>
            </a:r>
          </a:p>
          <a:p>
            <a:r>
              <a:rPr lang="zh-CN" altLang="en-US" sz="2000" b="0" smtClean="0">
                <a:latin typeface="Arial" charset="0"/>
                <a:ea typeface="黑体" pitchFamily="49" charset="-122"/>
              </a:rPr>
              <a:t>（</a:t>
            </a:r>
            <a:r>
              <a:rPr lang="en-US" altLang="zh-CN" sz="2000" b="0" smtClean="0">
                <a:latin typeface="Arial" charset="0"/>
                <a:ea typeface="黑体" pitchFamily="49" charset="-122"/>
              </a:rPr>
              <a:t>4</a:t>
            </a:r>
            <a:r>
              <a:rPr lang="zh-CN" altLang="en-US" sz="2000" b="0" smtClean="0">
                <a:latin typeface="Arial" charset="0"/>
                <a:ea typeface="黑体" pitchFamily="49" charset="-122"/>
              </a:rPr>
              <a:t>）数据发送速率极快，不考虑数据发送时间，但在第一个</a:t>
            </a:r>
            <a:r>
              <a:rPr lang="en-US" altLang="zh-CN" sz="2000" b="0" smtClean="0">
                <a:latin typeface="Arial" charset="0"/>
                <a:ea typeface="黑体" pitchFamily="49" charset="-122"/>
              </a:rPr>
              <a:t>RTT</a:t>
            </a:r>
            <a:r>
              <a:rPr lang="zh-CN" altLang="en-US" sz="2000" b="0" smtClean="0">
                <a:latin typeface="Arial" charset="0"/>
                <a:ea typeface="黑体" pitchFamily="49" charset="-122"/>
              </a:rPr>
              <a:t>时间内只能发送</a:t>
            </a:r>
            <a:r>
              <a:rPr lang="en-US" altLang="zh-CN" sz="2000" b="0" smtClean="0">
                <a:latin typeface="Arial" charset="0"/>
                <a:ea typeface="黑体" pitchFamily="49" charset="-122"/>
              </a:rPr>
              <a:t>1</a:t>
            </a:r>
            <a:r>
              <a:rPr lang="zh-CN" altLang="en-US" sz="2000" b="0" smtClean="0">
                <a:latin typeface="Arial" charset="0"/>
                <a:ea typeface="黑体" pitchFamily="49" charset="-122"/>
              </a:rPr>
              <a:t>个分组，第二个</a:t>
            </a:r>
            <a:r>
              <a:rPr lang="en-US" altLang="zh-CN" sz="2000" b="0" smtClean="0">
                <a:latin typeface="Arial" charset="0"/>
                <a:ea typeface="黑体" pitchFamily="49" charset="-122"/>
              </a:rPr>
              <a:t>RTT</a:t>
            </a:r>
            <a:r>
              <a:rPr lang="zh-CN" altLang="en-US" sz="2000" b="0" smtClean="0">
                <a:latin typeface="Arial" charset="0"/>
                <a:ea typeface="黑体" pitchFamily="49" charset="-122"/>
              </a:rPr>
              <a:t>时间内，只能发送</a:t>
            </a:r>
            <a:r>
              <a:rPr lang="en-US" altLang="zh-CN" sz="2000" b="0" smtClean="0">
                <a:latin typeface="Arial" charset="0"/>
                <a:ea typeface="黑体" pitchFamily="49" charset="-122"/>
              </a:rPr>
              <a:t>2</a:t>
            </a:r>
            <a:r>
              <a:rPr lang="zh-CN" altLang="en-US" sz="2000" b="0" smtClean="0">
                <a:latin typeface="Arial" charset="0"/>
                <a:ea typeface="黑体" pitchFamily="49" charset="-122"/>
              </a:rPr>
              <a:t>个分组，第三个</a:t>
            </a:r>
            <a:r>
              <a:rPr lang="en-US" altLang="zh-CN" sz="2000" b="0" smtClean="0">
                <a:latin typeface="Arial" charset="0"/>
                <a:ea typeface="黑体" pitchFamily="49" charset="-122"/>
              </a:rPr>
              <a:t>RTT</a:t>
            </a:r>
            <a:r>
              <a:rPr lang="zh-CN" altLang="en-US" sz="2000" b="0" smtClean="0">
                <a:latin typeface="Arial" charset="0"/>
                <a:ea typeface="黑体" pitchFamily="49" charset="-122"/>
              </a:rPr>
              <a:t>时间内只能发送</a:t>
            </a:r>
            <a:r>
              <a:rPr lang="en-US" altLang="zh-CN" sz="2000" b="0" smtClean="0">
                <a:latin typeface="Arial" charset="0"/>
                <a:ea typeface="黑体" pitchFamily="49" charset="-122"/>
              </a:rPr>
              <a:t>4</a:t>
            </a:r>
            <a:r>
              <a:rPr lang="zh-CN" altLang="en-US" sz="2000" b="0" smtClean="0">
                <a:latin typeface="Arial" charset="0"/>
                <a:ea typeface="黑体" pitchFamily="49" charset="-122"/>
              </a:rPr>
              <a:t>个分组，第</a:t>
            </a:r>
            <a:r>
              <a:rPr lang="en-US" altLang="zh-CN" sz="2000" b="0" smtClean="0">
                <a:latin typeface="Arial" charset="0"/>
                <a:ea typeface="黑体" pitchFamily="49" charset="-122"/>
              </a:rPr>
              <a:t>k</a:t>
            </a:r>
            <a:r>
              <a:rPr lang="zh-CN" altLang="en-US" sz="2000" b="0" smtClean="0">
                <a:latin typeface="Arial" charset="0"/>
                <a:ea typeface="黑体" pitchFamily="49" charset="-122"/>
              </a:rPr>
              <a:t>个</a:t>
            </a:r>
            <a:r>
              <a:rPr lang="en-US" altLang="zh-CN" sz="2000" b="0" smtClean="0">
                <a:latin typeface="Arial" charset="0"/>
                <a:ea typeface="黑体" pitchFamily="49" charset="-122"/>
              </a:rPr>
              <a:t>RTT</a:t>
            </a:r>
            <a:r>
              <a:rPr lang="zh-CN" altLang="en-US" sz="2000" b="0" smtClean="0">
                <a:latin typeface="Arial" charset="0"/>
                <a:ea typeface="黑体" pitchFamily="49" charset="-122"/>
              </a:rPr>
              <a:t>时间内只能发送</a:t>
            </a:r>
            <a:r>
              <a:rPr lang="en-US" altLang="zh-CN" sz="2000" b="0" smtClean="0">
                <a:latin typeface="Arial" charset="0"/>
                <a:ea typeface="黑体" pitchFamily="49" charset="-122"/>
              </a:rPr>
              <a:t>2</a:t>
            </a:r>
            <a:r>
              <a:rPr lang="en-US" altLang="zh-CN" sz="2000" b="0" baseline="30000" smtClean="0">
                <a:latin typeface="Arial" charset="0"/>
                <a:ea typeface="黑体" pitchFamily="49" charset="-122"/>
              </a:rPr>
              <a:t>k-1</a:t>
            </a:r>
            <a:r>
              <a:rPr lang="zh-CN" altLang="en-US" sz="2000" b="0" smtClean="0">
                <a:latin typeface="Arial" charset="0"/>
                <a:ea typeface="黑体" pitchFamily="49" charset="-122"/>
              </a:rPr>
              <a:t>个分组。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idx="4294967295"/>
          </p:nvPr>
        </p:nvSpPr>
        <p:spPr/>
        <p:txBody>
          <a:bodyPr/>
          <a:lstStyle/>
          <a:p>
            <a:pPr algn="ctr"/>
            <a:r>
              <a:rPr lang="zh-CN" altLang="en-US" smtClean="0">
                <a:latin typeface="Arial" charset="0"/>
                <a:ea typeface="黑体" pitchFamily="49" charset="-122"/>
              </a:rPr>
              <a:t>（</a:t>
            </a:r>
            <a:r>
              <a:rPr lang="en-US" altLang="zh-CN" smtClean="0">
                <a:latin typeface="Arial" charset="0"/>
                <a:ea typeface="黑体" pitchFamily="49" charset="-122"/>
              </a:rPr>
              <a:t>1</a:t>
            </a:r>
            <a:r>
              <a:rPr lang="zh-CN" altLang="en-US" smtClean="0">
                <a:latin typeface="Arial" charset="0"/>
                <a:ea typeface="黑体" pitchFamily="49" charset="-122"/>
              </a:rPr>
              <a:t>）和（</a:t>
            </a:r>
            <a:r>
              <a:rPr lang="en-US" altLang="zh-CN" smtClean="0">
                <a:latin typeface="Arial" charset="0"/>
                <a:ea typeface="黑体" pitchFamily="49" charset="-122"/>
              </a:rPr>
              <a:t>2</a:t>
            </a:r>
            <a:r>
              <a:rPr lang="zh-CN" altLang="en-US" smtClean="0">
                <a:latin typeface="Arial" charset="0"/>
                <a:ea typeface="黑体" pitchFamily="49" charset="-122"/>
              </a:rPr>
              <a:t>）</a:t>
            </a:r>
          </a:p>
        </p:txBody>
      </p:sp>
      <p:sp>
        <p:nvSpPr>
          <p:cNvPr id="297987" name="Rectangle 3"/>
          <p:cNvSpPr>
            <a:spLocks noGrp="1" noChangeArrowheads="1"/>
          </p:cNvSpPr>
          <p:nvPr>
            <p:ph type="body" idx="4294967295"/>
          </p:nvPr>
        </p:nvSpPr>
        <p:spPr>
          <a:xfrm>
            <a:off x="560388" y="3573463"/>
            <a:ext cx="9066212" cy="2557462"/>
          </a:xfrm>
        </p:spPr>
        <p:txBody>
          <a:bodyPr/>
          <a:lstStyle/>
          <a:p>
            <a:r>
              <a:rPr lang="en-US" altLang="zh-CN" sz="2000" b="0" dirty="0" smtClean="0">
                <a:latin typeface="Arial" charset="0"/>
                <a:ea typeface="黑体" pitchFamily="49" charset="-122"/>
              </a:rPr>
              <a:t>(1)</a:t>
            </a:r>
            <a:r>
              <a:rPr lang="zh-CN" altLang="en-US" sz="2000" b="0" dirty="0" smtClean="0">
                <a:latin typeface="Arial" charset="0"/>
                <a:ea typeface="黑体" pitchFamily="49" charset="-122"/>
              </a:rPr>
              <a:t>发送速率</a:t>
            </a:r>
            <a:r>
              <a:rPr lang="en-US" altLang="zh-CN" sz="2000" b="0" dirty="0" smtClean="0">
                <a:latin typeface="Arial" charset="0"/>
                <a:ea typeface="黑体" pitchFamily="49" charset="-122"/>
              </a:rPr>
              <a:t>10Mbps</a:t>
            </a:r>
            <a:r>
              <a:rPr lang="zh-CN" altLang="en-US" sz="2000" b="0" dirty="0" smtClean="0">
                <a:latin typeface="Arial" charset="0"/>
                <a:ea typeface="黑体" pitchFamily="49" charset="-122"/>
              </a:rPr>
              <a:t>，分组可以连续发送。  </a:t>
            </a:r>
          </a:p>
          <a:p>
            <a:r>
              <a:rPr lang="zh-CN" altLang="en-US" sz="2000" b="0" dirty="0" smtClean="0">
                <a:latin typeface="Arial" charset="0"/>
                <a:ea typeface="黑体" pitchFamily="49" charset="-122"/>
              </a:rPr>
              <a:t>答：</a:t>
            </a:r>
            <a:r>
              <a:rPr lang="en-US" altLang="zh-CN" sz="2000" b="0" dirty="0" smtClean="0">
                <a:latin typeface="Arial" charset="0"/>
                <a:ea typeface="黑体" pitchFamily="49" charset="-122"/>
              </a:rPr>
              <a:t>T=</a:t>
            </a:r>
            <a:r>
              <a:rPr lang="zh-CN" altLang="en-US" sz="2000" b="0" dirty="0" smtClean="0">
                <a:latin typeface="Arial" charset="0"/>
                <a:ea typeface="黑体" pitchFamily="49" charset="-122"/>
              </a:rPr>
              <a:t>连接建立时间</a:t>
            </a:r>
            <a:r>
              <a:rPr lang="en-US" altLang="zh-CN" sz="2000" b="0" dirty="0" smtClean="0">
                <a:latin typeface="Arial" charset="0"/>
                <a:ea typeface="黑体" pitchFamily="49" charset="-122"/>
              </a:rPr>
              <a:t>+</a:t>
            </a:r>
            <a:r>
              <a:rPr lang="zh-CN" altLang="en-US" sz="2000" b="0" dirty="0" smtClean="0">
                <a:latin typeface="Arial" charset="0"/>
                <a:ea typeface="黑体" pitchFamily="49" charset="-122"/>
              </a:rPr>
              <a:t>数据连续传输时间</a:t>
            </a:r>
            <a:r>
              <a:rPr lang="en-US" altLang="zh-CN" sz="2000" b="0" dirty="0" smtClean="0">
                <a:latin typeface="Arial" charset="0"/>
                <a:ea typeface="黑体" pitchFamily="49" charset="-122"/>
              </a:rPr>
              <a:t>=2RTT+8*(1.5M+40*1.5M/1K)/10M=160+156=316(</a:t>
            </a:r>
            <a:r>
              <a:rPr lang="en-US" altLang="zh-CN" sz="2000" b="0" dirty="0" err="1" smtClean="0">
                <a:latin typeface="Arial" charset="0"/>
                <a:ea typeface="黑体" pitchFamily="49" charset="-122"/>
              </a:rPr>
              <a:t>ms</a:t>
            </a:r>
            <a:r>
              <a:rPr lang="en-US" altLang="zh-CN" sz="2000" b="0" dirty="0" smtClean="0">
                <a:latin typeface="Arial" charset="0"/>
                <a:ea typeface="黑体" pitchFamily="49" charset="-122"/>
              </a:rPr>
              <a:t>)</a:t>
            </a:r>
          </a:p>
          <a:p>
            <a:r>
              <a:rPr lang="en-US" altLang="zh-CN" sz="2000" b="0" dirty="0" smtClean="0">
                <a:latin typeface="Arial" charset="0"/>
                <a:ea typeface="黑体" pitchFamily="49" charset="-122"/>
              </a:rPr>
              <a:t>(2)</a:t>
            </a:r>
            <a:r>
              <a:rPr lang="zh-CN" altLang="en-US" sz="2000" b="0" dirty="0" smtClean="0">
                <a:latin typeface="Arial" charset="0"/>
                <a:ea typeface="黑体" pitchFamily="49" charset="-122"/>
              </a:rPr>
              <a:t>发送速率</a:t>
            </a:r>
            <a:r>
              <a:rPr lang="en-US" altLang="zh-CN" sz="2000" b="0" dirty="0" smtClean="0">
                <a:latin typeface="Arial" charset="0"/>
                <a:ea typeface="黑体" pitchFamily="49" charset="-122"/>
              </a:rPr>
              <a:t>10Mbps</a:t>
            </a:r>
            <a:r>
              <a:rPr lang="zh-CN" altLang="en-US" sz="2000" b="0" dirty="0" smtClean="0">
                <a:latin typeface="Arial" charset="0"/>
                <a:ea typeface="黑体" pitchFamily="49" charset="-122"/>
              </a:rPr>
              <a:t>，停止等待方式发送。 </a:t>
            </a:r>
          </a:p>
          <a:p>
            <a:r>
              <a:rPr lang="zh-CN" altLang="en-US" sz="2000" b="0" dirty="0" smtClean="0">
                <a:latin typeface="Arial" charset="0"/>
                <a:ea typeface="黑体" pitchFamily="49" charset="-122"/>
              </a:rPr>
              <a:t>答：</a:t>
            </a:r>
            <a:r>
              <a:rPr lang="en-US" altLang="zh-CN" sz="2000" b="0" dirty="0" smtClean="0">
                <a:latin typeface="Arial" charset="0"/>
                <a:ea typeface="黑体" pitchFamily="49" charset="-122"/>
              </a:rPr>
              <a:t>T=</a:t>
            </a:r>
            <a:r>
              <a:rPr lang="zh-CN" altLang="en-US" sz="2000" b="0" dirty="0" smtClean="0">
                <a:latin typeface="Arial" charset="0"/>
                <a:ea typeface="黑体" pitchFamily="49" charset="-122"/>
              </a:rPr>
              <a:t>连接建立时间</a:t>
            </a:r>
            <a:r>
              <a:rPr lang="en-US" altLang="zh-CN" sz="2000" b="0" dirty="0" smtClean="0">
                <a:latin typeface="Arial" charset="0"/>
                <a:ea typeface="黑体" pitchFamily="49" charset="-122"/>
              </a:rPr>
              <a:t>+</a:t>
            </a:r>
            <a:r>
              <a:rPr lang="zh-CN" altLang="en-US" sz="2000" b="0" dirty="0" smtClean="0">
                <a:latin typeface="Arial" charset="0"/>
                <a:ea typeface="黑体" pitchFamily="49" charset="-122"/>
              </a:rPr>
              <a:t>数据“停</a:t>
            </a:r>
            <a:r>
              <a:rPr lang="en-US" altLang="zh-CN" sz="2000" b="0" dirty="0" smtClean="0">
                <a:latin typeface="Arial" charset="0"/>
                <a:ea typeface="黑体" pitchFamily="49" charset="-122"/>
              </a:rPr>
              <a:t>-</a:t>
            </a:r>
            <a:r>
              <a:rPr lang="zh-CN" altLang="en-US" sz="2000" b="0" dirty="0" smtClean="0">
                <a:latin typeface="Arial" charset="0"/>
                <a:ea typeface="黑体" pitchFamily="49" charset="-122"/>
              </a:rPr>
              <a:t>等” 传输时间</a:t>
            </a:r>
            <a:r>
              <a:rPr lang="en-US" altLang="zh-CN" sz="2000" b="0" dirty="0" smtClean="0">
                <a:latin typeface="Arial" charset="0"/>
                <a:ea typeface="黑体" pitchFamily="49" charset="-122"/>
              </a:rPr>
              <a:t>= 2RTT+(1.5M /1K)* (T</a:t>
            </a:r>
            <a:r>
              <a:rPr lang="en-US" altLang="zh-CN" sz="2000" b="0" baseline="-25000" dirty="0" smtClean="0">
                <a:latin typeface="Arial" charset="0"/>
                <a:ea typeface="黑体" pitchFamily="49" charset="-122"/>
              </a:rPr>
              <a:t>D</a:t>
            </a:r>
            <a:r>
              <a:rPr lang="en-US" altLang="zh-CN" sz="2000" b="0" dirty="0" smtClean="0">
                <a:latin typeface="Arial" charset="0"/>
                <a:ea typeface="黑体" pitchFamily="49" charset="-122"/>
              </a:rPr>
              <a:t>+RTT+T</a:t>
            </a:r>
            <a:r>
              <a:rPr lang="en-US" altLang="zh-CN" sz="2000" b="0" baseline="-25000" dirty="0" smtClean="0">
                <a:latin typeface="Arial" charset="0"/>
                <a:ea typeface="黑体" pitchFamily="49" charset="-122"/>
              </a:rPr>
              <a:t>A</a:t>
            </a:r>
            <a:r>
              <a:rPr lang="en-US" altLang="zh-CN" sz="2000" b="0" dirty="0" smtClean="0">
                <a:latin typeface="Arial" charset="0"/>
                <a:ea typeface="黑体" pitchFamily="49" charset="-122"/>
              </a:rPr>
              <a:t>)=160+1500*(8*1K/10M+80+0)=160+1500*80.8=12311</a:t>
            </a:r>
            <a:r>
              <a:rPr lang="zh-CN" altLang="en-US" sz="2000" b="0" dirty="0" smtClean="0">
                <a:latin typeface="Arial" charset="0"/>
                <a:ea typeface="黑体" pitchFamily="49" charset="-122"/>
              </a:rPr>
              <a:t>（</a:t>
            </a:r>
            <a:r>
              <a:rPr lang="en-US" altLang="zh-CN" sz="2000" b="0" dirty="0" err="1" smtClean="0">
                <a:latin typeface="Arial" charset="0"/>
                <a:ea typeface="黑体" pitchFamily="49" charset="-122"/>
              </a:rPr>
              <a:t>ms</a:t>
            </a:r>
            <a:r>
              <a:rPr lang="zh-CN" altLang="en-US" sz="2000" b="0" dirty="0" smtClean="0">
                <a:latin typeface="Arial" charset="0"/>
                <a:ea typeface="黑体" pitchFamily="49" charset="-122"/>
              </a:rPr>
              <a:t>）</a:t>
            </a:r>
          </a:p>
        </p:txBody>
      </p:sp>
      <p:grpSp>
        <p:nvGrpSpPr>
          <p:cNvPr id="298017" name="Group 33"/>
          <p:cNvGrpSpPr>
            <a:grpSpLocks/>
          </p:cNvGrpSpPr>
          <p:nvPr/>
        </p:nvGrpSpPr>
        <p:grpSpPr bwMode="auto">
          <a:xfrm>
            <a:off x="704850" y="1196975"/>
            <a:ext cx="2806700" cy="2198688"/>
            <a:chOff x="761" y="1551"/>
            <a:chExt cx="3894" cy="2573"/>
          </a:xfrm>
        </p:grpSpPr>
        <p:sp>
          <p:nvSpPr>
            <p:cNvPr id="297988" name="Rectangle 6"/>
            <p:cNvSpPr>
              <a:spLocks noChangeArrowheads="1"/>
            </p:cNvSpPr>
            <p:nvPr/>
          </p:nvSpPr>
          <p:spPr bwMode="auto">
            <a:xfrm>
              <a:off x="2428" y="1551"/>
              <a:ext cx="379" cy="282"/>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ea typeface="黑体" pitchFamily="49" charset="-122"/>
                </a:rPr>
                <a:t>A</a:t>
              </a:r>
            </a:p>
          </p:txBody>
        </p:sp>
        <p:sp>
          <p:nvSpPr>
            <p:cNvPr id="297989" name="Rectangle 7"/>
            <p:cNvSpPr>
              <a:spLocks noChangeArrowheads="1"/>
            </p:cNvSpPr>
            <p:nvPr/>
          </p:nvSpPr>
          <p:spPr bwMode="auto">
            <a:xfrm>
              <a:off x="3604" y="1551"/>
              <a:ext cx="379" cy="282"/>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ea typeface="黑体" pitchFamily="49" charset="-122"/>
                </a:rPr>
                <a:t>B</a:t>
              </a:r>
            </a:p>
          </p:txBody>
        </p:sp>
        <p:grpSp>
          <p:nvGrpSpPr>
            <p:cNvPr id="2" name="Group 16"/>
            <p:cNvGrpSpPr>
              <a:grpSpLocks/>
            </p:cNvGrpSpPr>
            <p:nvPr/>
          </p:nvGrpSpPr>
          <p:grpSpPr bwMode="auto">
            <a:xfrm>
              <a:off x="2553" y="1919"/>
              <a:ext cx="1156" cy="490"/>
              <a:chOff x="3439" y="3564"/>
              <a:chExt cx="1156" cy="490"/>
            </a:xfrm>
          </p:grpSpPr>
          <p:sp>
            <p:nvSpPr>
              <p:cNvPr id="297991" name="Freeform 17"/>
              <p:cNvSpPr>
                <a:spLocks/>
              </p:cNvSpPr>
              <p:nvPr/>
            </p:nvSpPr>
            <p:spPr bwMode="auto">
              <a:xfrm>
                <a:off x="3439" y="3564"/>
                <a:ext cx="1156" cy="490"/>
              </a:xfrm>
              <a:custGeom>
                <a:avLst/>
                <a:gdLst>
                  <a:gd name="T0" fmla="*/ 0 w 1033"/>
                  <a:gd name="T1" fmla="*/ 0 h 457"/>
                  <a:gd name="T2" fmla="*/ 1293 w 1033"/>
                  <a:gd name="T3" fmla="*/ 163 h 457"/>
                  <a:gd name="T4" fmla="*/ 1293 w 1033"/>
                  <a:gd name="T5" fmla="*/ 524 h 457"/>
                  <a:gd name="T6" fmla="*/ 0 w 1033"/>
                  <a:gd name="T7" fmla="*/ 361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p:spPr>
            <p:txBody>
              <a:bodyPr/>
              <a:lstStyle/>
              <a:p>
                <a:endParaRPr lang="zh-CN" altLang="en-US"/>
              </a:p>
            </p:txBody>
          </p:sp>
          <p:sp>
            <p:nvSpPr>
              <p:cNvPr id="297992"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p>
                <a:pPr eaLnBrk="0" hangingPunct="0"/>
                <a:endParaRPr lang="zh-CN" altLang="en-US" sz="1000">
                  <a:solidFill>
                    <a:srgbClr val="0000FF"/>
                  </a:solidFill>
                </a:endParaRPr>
              </a:p>
            </p:txBody>
          </p:sp>
          <p:sp>
            <p:nvSpPr>
              <p:cNvPr id="297993" name="Rectangle 19"/>
              <p:cNvSpPr>
                <a:spLocks noChangeArrowheads="1"/>
              </p:cNvSpPr>
              <p:nvPr/>
            </p:nvSpPr>
            <p:spPr bwMode="auto">
              <a:xfrm rot="540000">
                <a:off x="3609" y="3636"/>
                <a:ext cx="496" cy="283"/>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solidFill>
                      <a:srgbClr val="0000FF"/>
                    </a:solidFill>
                    <a:ea typeface="黑体" pitchFamily="49" charset="-122"/>
                  </a:rPr>
                  <a:t>M1</a:t>
                </a:r>
              </a:p>
            </p:txBody>
          </p:sp>
        </p:grpSp>
        <p:grpSp>
          <p:nvGrpSpPr>
            <p:cNvPr id="43" name="Group 20"/>
            <p:cNvGrpSpPr>
              <a:grpSpLocks/>
            </p:cNvGrpSpPr>
            <p:nvPr/>
          </p:nvGrpSpPr>
          <p:grpSpPr bwMode="auto">
            <a:xfrm>
              <a:off x="2552" y="2753"/>
              <a:ext cx="1156" cy="490"/>
              <a:chOff x="3439" y="3564"/>
              <a:chExt cx="1156" cy="490"/>
            </a:xfrm>
          </p:grpSpPr>
          <p:sp>
            <p:nvSpPr>
              <p:cNvPr id="297995" name="Freeform 21"/>
              <p:cNvSpPr>
                <a:spLocks/>
              </p:cNvSpPr>
              <p:nvPr/>
            </p:nvSpPr>
            <p:spPr bwMode="auto">
              <a:xfrm>
                <a:off x="3439" y="3564"/>
                <a:ext cx="1156" cy="490"/>
              </a:xfrm>
              <a:custGeom>
                <a:avLst/>
                <a:gdLst>
                  <a:gd name="T0" fmla="*/ 0 w 1033"/>
                  <a:gd name="T1" fmla="*/ 0 h 457"/>
                  <a:gd name="T2" fmla="*/ 1293 w 1033"/>
                  <a:gd name="T3" fmla="*/ 163 h 457"/>
                  <a:gd name="T4" fmla="*/ 1293 w 1033"/>
                  <a:gd name="T5" fmla="*/ 524 h 457"/>
                  <a:gd name="T6" fmla="*/ 0 w 1033"/>
                  <a:gd name="T7" fmla="*/ 361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p:spPr>
            <p:txBody>
              <a:bodyPr/>
              <a:lstStyle/>
              <a:p>
                <a:endParaRPr lang="zh-CN" altLang="en-US"/>
              </a:p>
            </p:txBody>
          </p:sp>
          <p:sp>
            <p:nvSpPr>
              <p:cNvPr id="297996"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p>
                <a:pPr eaLnBrk="0" hangingPunct="0"/>
                <a:endParaRPr lang="zh-CN" altLang="en-US" sz="1000">
                  <a:solidFill>
                    <a:srgbClr val="0000FF"/>
                  </a:solidFill>
                </a:endParaRPr>
              </a:p>
            </p:txBody>
          </p:sp>
          <p:sp>
            <p:nvSpPr>
              <p:cNvPr id="297997" name="Rectangle 23"/>
              <p:cNvSpPr>
                <a:spLocks noChangeArrowheads="1"/>
              </p:cNvSpPr>
              <p:nvPr/>
            </p:nvSpPr>
            <p:spPr bwMode="auto">
              <a:xfrm rot="540000">
                <a:off x="3611" y="3636"/>
                <a:ext cx="495" cy="283"/>
              </a:xfrm>
              <a:prstGeom prst="rect">
                <a:avLst/>
              </a:prstGeom>
              <a:noFill/>
              <a:ln w="9525">
                <a:noFill/>
                <a:miter lim="800000"/>
                <a:headEnd/>
                <a:tailEnd/>
              </a:ln>
            </p:spPr>
            <p:txBody>
              <a:bodyPr wrap="none" lIns="90488" tIns="44450" rIns="90488" bIns="44450">
                <a:spAutoFit/>
              </a:bodyPr>
              <a:lstStyle/>
              <a:p>
                <a:pPr defTabSz="762000" eaLnBrk="0" hangingPunct="0"/>
                <a:r>
                  <a:rPr lang="en-US" altLang="zh-CN" sz="1000" b="1">
                    <a:solidFill>
                      <a:srgbClr val="0000FF"/>
                    </a:solidFill>
                    <a:ea typeface="黑体" pitchFamily="49" charset="-122"/>
                  </a:rPr>
                  <a:t>M2</a:t>
                </a:r>
              </a:p>
            </p:txBody>
          </p:sp>
        </p:grpSp>
        <p:grpSp>
          <p:nvGrpSpPr>
            <p:cNvPr id="44" name="Group 25"/>
            <p:cNvGrpSpPr>
              <a:grpSpLocks/>
            </p:cNvGrpSpPr>
            <p:nvPr/>
          </p:nvGrpSpPr>
          <p:grpSpPr bwMode="auto">
            <a:xfrm>
              <a:off x="2543" y="2355"/>
              <a:ext cx="1177" cy="333"/>
              <a:chOff x="2012" y="2283"/>
              <a:chExt cx="1177" cy="333"/>
            </a:xfrm>
          </p:grpSpPr>
          <p:sp>
            <p:nvSpPr>
              <p:cNvPr id="297999"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p:spPr>
            <p:txBody>
              <a:bodyPr/>
              <a:lstStyle/>
              <a:p>
                <a:endParaRPr lang="zh-CN" altLang="en-US"/>
              </a:p>
            </p:txBody>
          </p:sp>
          <p:sp>
            <p:nvSpPr>
              <p:cNvPr id="298000" name="Text Box 27"/>
              <p:cNvSpPr txBox="1">
                <a:spLocks noChangeArrowheads="1"/>
              </p:cNvSpPr>
              <p:nvPr/>
            </p:nvSpPr>
            <p:spPr bwMode="auto">
              <a:xfrm rot="-430230">
                <a:off x="2098" y="2283"/>
                <a:ext cx="785" cy="287"/>
              </a:xfrm>
              <a:prstGeom prst="rect">
                <a:avLst/>
              </a:prstGeom>
              <a:noFill/>
              <a:ln w="9525">
                <a:noFill/>
                <a:miter lim="800000"/>
                <a:headEnd/>
                <a:tailEnd/>
              </a:ln>
            </p:spPr>
            <p:txBody>
              <a:bodyPr wrap="none">
                <a:spAutoFit/>
              </a:bodyPr>
              <a:lstStyle/>
              <a:p>
                <a:pPr eaLnBrk="0" hangingPunct="0"/>
                <a:r>
                  <a:rPr lang="en-US" altLang="zh-CN" sz="1000" b="1"/>
                  <a:t>ACK 1</a:t>
                </a:r>
              </a:p>
            </p:txBody>
          </p:sp>
        </p:grpSp>
        <p:grpSp>
          <p:nvGrpSpPr>
            <p:cNvPr id="45" name="Group 28"/>
            <p:cNvGrpSpPr>
              <a:grpSpLocks/>
            </p:cNvGrpSpPr>
            <p:nvPr/>
          </p:nvGrpSpPr>
          <p:grpSpPr bwMode="auto">
            <a:xfrm>
              <a:off x="2535" y="3225"/>
              <a:ext cx="1177" cy="339"/>
              <a:chOff x="2012" y="2277"/>
              <a:chExt cx="1177" cy="339"/>
            </a:xfrm>
          </p:grpSpPr>
          <p:sp>
            <p:nvSpPr>
              <p:cNvPr id="298002"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p:spPr>
            <p:txBody>
              <a:bodyPr/>
              <a:lstStyle/>
              <a:p>
                <a:endParaRPr lang="zh-CN" altLang="en-US"/>
              </a:p>
            </p:txBody>
          </p:sp>
          <p:sp>
            <p:nvSpPr>
              <p:cNvPr id="298003" name="Text Box 30"/>
              <p:cNvSpPr txBox="1">
                <a:spLocks noChangeArrowheads="1"/>
              </p:cNvSpPr>
              <p:nvPr/>
            </p:nvSpPr>
            <p:spPr bwMode="auto">
              <a:xfrm rot="-430230">
                <a:off x="2107" y="2277"/>
                <a:ext cx="783" cy="285"/>
              </a:xfrm>
              <a:prstGeom prst="rect">
                <a:avLst/>
              </a:prstGeom>
              <a:noFill/>
              <a:ln w="9525">
                <a:noFill/>
                <a:miter lim="800000"/>
                <a:headEnd/>
                <a:tailEnd/>
              </a:ln>
            </p:spPr>
            <p:txBody>
              <a:bodyPr wrap="none">
                <a:spAutoFit/>
              </a:bodyPr>
              <a:lstStyle/>
              <a:p>
                <a:pPr eaLnBrk="0" hangingPunct="0"/>
                <a:r>
                  <a:rPr lang="en-US" altLang="zh-CN" sz="1000" b="1"/>
                  <a:t>ACK 2</a:t>
                </a:r>
              </a:p>
            </p:txBody>
          </p:sp>
        </p:grpSp>
        <p:grpSp>
          <p:nvGrpSpPr>
            <p:cNvPr id="46" name="Group 33"/>
            <p:cNvGrpSpPr>
              <a:grpSpLocks/>
            </p:cNvGrpSpPr>
            <p:nvPr/>
          </p:nvGrpSpPr>
          <p:grpSpPr bwMode="auto">
            <a:xfrm>
              <a:off x="761" y="1983"/>
              <a:ext cx="1690" cy="464"/>
              <a:chOff x="230" y="1632"/>
              <a:chExt cx="1690" cy="464"/>
            </a:xfrm>
          </p:grpSpPr>
          <p:sp>
            <p:nvSpPr>
              <p:cNvPr id="47" name="Text Box 31"/>
              <p:cNvSpPr txBox="1">
                <a:spLocks noChangeArrowheads="1"/>
              </p:cNvSpPr>
              <p:nvPr/>
            </p:nvSpPr>
            <p:spPr bwMode="auto">
              <a:xfrm>
                <a:off x="230" y="1633"/>
                <a:ext cx="1161" cy="463"/>
              </a:xfrm>
              <a:prstGeom prst="rect">
                <a:avLst/>
              </a:prstGeom>
              <a:noFill/>
              <a:ln>
                <a:noFill/>
              </a:ln>
              <a:effectLst/>
              <a:extLst/>
            </p:spPr>
            <p:txBody>
              <a:bodyPr>
                <a:spAutoFit/>
              </a:bodyPr>
              <a:lstStyle/>
              <a:p>
                <a:r>
                  <a:rPr kumimoji="1" lang="zh-CN" altLang="en-US" sz="1000" b="1">
                    <a:solidFill>
                      <a:srgbClr val="FF0000"/>
                    </a:solidFill>
                    <a:ea typeface="黑体" pitchFamily="49" charset="-122"/>
                  </a:rPr>
                  <a:t>停止发送，等待 </a:t>
                </a:r>
                <a:r>
                  <a:rPr kumimoji="1" lang="en-US" altLang="zh-CN" sz="1000" b="1">
                    <a:solidFill>
                      <a:srgbClr val="FF0000"/>
                    </a:solidFill>
                    <a:ea typeface="黑体" pitchFamily="49" charset="-122"/>
                  </a:rPr>
                  <a:t>ACK</a:t>
                </a:r>
              </a:p>
            </p:txBody>
          </p:sp>
          <p:sp>
            <p:nvSpPr>
              <p:cNvPr id="48" name="Line 32"/>
              <p:cNvSpPr>
                <a:spLocks noChangeShapeType="1"/>
              </p:cNvSpPr>
              <p:nvPr/>
            </p:nvSpPr>
            <p:spPr bwMode="auto">
              <a:xfrm>
                <a:off x="1296" y="1921"/>
                <a:ext cx="623" cy="0"/>
              </a:xfrm>
              <a:prstGeom prst="line">
                <a:avLst/>
              </a:prstGeom>
              <a:noFill/>
              <a:ln w="28575">
                <a:solidFill>
                  <a:srgbClr val="FF0000"/>
                </a:solidFill>
                <a:miter lim="800000"/>
                <a:headEnd/>
                <a:tailEnd type="triangle" w="med" len="med"/>
              </a:ln>
              <a:effectLst/>
              <a:extLst/>
            </p:spPr>
            <p:txBody>
              <a:bodyPr wrap="none"/>
              <a:lstStyle/>
              <a:p>
                <a:pPr eaLnBrk="0" hangingPunct="0">
                  <a:defRPr/>
                </a:pPr>
                <a:endParaRPr lang="zh-CN" altLang="en-US" b="1">
                  <a:latin typeface="+mn-lt"/>
                  <a:ea typeface="黑体" pitchFamily="2" charset="-122"/>
                </a:endParaRPr>
              </a:p>
            </p:txBody>
          </p:sp>
        </p:grpSp>
        <p:grpSp>
          <p:nvGrpSpPr>
            <p:cNvPr id="49" name="Group 37"/>
            <p:cNvGrpSpPr>
              <a:grpSpLocks/>
            </p:cNvGrpSpPr>
            <p:nvPr/>
          </p:nvGrpSpPr>
          <p:grpSpPr bwMode="auto">
            <a:xfrm>
              <a:off x="761" y="2463"/>
              <a:ext cx="1690" cy="643"/>
              <a:chOff x="230" y="2160"/>
              <a:chExt cx="1690" cy="643"/>
            </a:xfrm>
          </p:grpSpPr>
          <p:sp>
            <p:nvSpPr>
              <p:cNvPr id="50" name="Text Box 35"/>
              <p:cNvSpPr txBox="1">
                <a:spLocks noChangeArrowheads="1"/>
              </p:cNvSpPr>
              <p:nvPr/>
            </p:nvSpPr>
            <p:spPr bwMode="auto">
              <a:xfrm>
                <a:off x="230" y="2160"/>
                <a:ext cx="1112" cy="643"/>
              </a:xfrm>
              <a:prstGeom prst="rect">
                <a:avLst/>
              </a:prstGeom>
              <a:noFill/>
              <a:ln>
                <a:noFill/>
              </a:ln>
              <a:effectLst/>
              <a:extLst/>
            </p:spPr>
            <p:txBody>
              <a:bodyPr>
                <a:spAutoFit/>
              </a:bodyPr>
              <a:lstStyle/>
              <a:p>
                <a:r>
                  <a:rPr kumimoji="1" lang="zh-CN" altLang="en-US" sz="1000" b="1">
                    <a:solidFill>
                      <a:srgbClr val="0000CC"/>
                    </a:solidFill>
                    <a:ea typeface="黑体" pitchFamily="49" charset="-122"/>
                  </a:rPr>
                  <a:t>收到 </a:t>
                </a:r>
                <a:r>
                  <a:rPr kumimoji="1" lang="en-US" altLang="zh-CN" sz="1000" b="1">
                    <a:solidFill>
                      <a:srgbClr val="0000CC"/>
                    </a:solidFill>
                    <a:ea typeface="黑体" pitchFamily="49" charset="-122"/>
                  </a:rPr>
                  <a:t>ACK</a:t>
                </a:r>
                <a:r>
                  <a:rPr kumimoji="1" lang="zh-CN" altLang="en-US" sz="1000" b="1">
                    <a:solidFill>
                      <a:srgbClr val="0000CC"/>
                    </a:solidFill>
                    <a:ea typeface="黑体" pitchFamily="49" charset="-122"/>
                  </a:rPr>
                  <a:t>，继续发送</a:t>
                </a:r>
              </a:p>
            </p:txBody>
          </p:sp>
          <p:sp>
            <p:nvSpPr>
              <p:cNvPr id="51" name="Line 36"/>
              <p:cNvSpPr>
                <a:spLocks noChangeShapeType="1"/>
              </p:cNvSpPr>
              <p:nvPr/>
            </p:nvSpPr>
            <p:spPr bwMode="auto">
              <a:xfrm>
                <a:off x="1296" y="2448"/>
                <a:ext cx="623" cy="0"/>
              </a:xfrm>
              <a:prstGeom prst="line">
                <a:avLst/>
              </a:prstGeom>
              <a:noFill/>
              <a:ln w="28575">
                <a:solidFill>
                  <a:srgbClr val="0000CC"/>
                </a:solidFill>
                <a:miter lim="800000"/>
                <a:headEnd/>
                <a:tailEnd type="triangle" w="med" len="med"/>
              </a:ln>
              <a:effectLst/>
              <a:extLst/>
            </p:spPr>
            <p:txBody>
              <a:bodyPr wrap="none"/>
              <a:lstStyle/>
              <a:p>
                <a:pPr eaLnBrk="0" hangingPunct="0">
                  <a:defRPr/>
                </a:pPr>
                <a:endParaRPr lang="zh-CN" altLang="en-US" b="1">
                  <a:latin typeface="+mn-lt"/>
                  <a:ea typeface="黑体" pitchFamily="2" charset="-122"/>
                </a:endParaRPr>
              </a:p>
            </p:txBody>
          </p:sp>
        </p:grpSp>
        <p:sp>
          <p:nvSpPr>
            <p:cNvPr id="52" name="TextBox 8"/>
            <p:cNvSpPr txBox="1"/>
            <p:nvPr/>
          </p:nvSpPr>
          <p:spPr>
            <a:xfrm>
              <a:off x="3754" y="2337"/>
              <a:ext cx="901" cy="286"/>
            </a:xfrm>
            <a:prstGeom prst="rect">
              <a:avLst/>
            </a:prstGeom>
            <a:noFill/>
          </p:spPr>
          <p:txBody>
            <a:bodyPr wrap="none">
              <a:spAutoFit/>
            </a:bodyPr>
            <a:lstStyle/>
            <a:p>
              <a:pPr eaLnBrk="0" hangingPunct="0"/>
              <a:r>
                <a:rPr lang="zh-CN" altLang="en-US" sz="1000" b="1">
                  <a:solidFill>
                    <a:srgbClr val="0000FF"/>
                  </a:solidFill>
                  <a:ea typeface="黑体" pitchFamily="49" charset="-122"/>
                </a:rPr>
                <a:t>确认 </a:t>
              </a:r>
              <a:r>
                <a:rPr lang="en-US" altLang="zh-CN" sz="1000" b="1">
                  <a:solidFill>
                    <a:srgbClr val="0000FF"/>
                  </a:solidFill>
                  <a:ea typeface="黑体" pitchFamily="49" charset="-122"/>
                </a:rPr>
                <a:t>M1</a:t>
              </a:r>
              <a:endParaRPr lang="zh-CN" altLang="en-US" sz="1000" b="1">
                <a:solidFill>
                  <a:srgbClr val="0000FF"/>
                </a:solidFill>
                <a:ea typeface="黑体" pitchFamily="49" charset="-122"/>
              </a:endParaRPr>
            </a:p>
          </p:txBody>
        </p:sp>
        <p:sp>
          <p:nvSpPr>
            <p:cNvPr id="53" name="TextBox 36"/>
            <p:cNvSpPr txBox="1"/>
            <p:nvPr/>
          </p:nvSpPr>
          <p:spPr>
            <a:xfrm>
              <a:off x="3754" y="3173"/>
              <a:ext cx="901" cy="286"/>
            </a:xfrm>
            <a:prstGeom prst="rect">
              <a:avLst/>
            </a:prstGeom>
            <a:noFill/>
          </p:spPr>
          <p:txBody>
            <a:bodyPr wrap="none">
              <a:spAutoFit/>
            </a:bodyPr>
            <a:lstStyle/>
            <a:p>
              <a:pPr eaLnBrk="0" hangingPunct="0"/>
              <a:r>
                <a:rPr lang="zh-CN" altLang="en-US" sz="1000" b="1">
                  <a:solidFill>
                    <a:srgbClr val="0000FF"/>
                  </a:solidFill>
                  <a:ea typeface="黑体" pitchFamily="49" charset="-122"/>
                </a:rPr>
                <a:t>确认 </a:t>
              </a:r>
              <a:r>
                <a:rPr lang="en-US" altLang="zh-CN" sz="1000" b="1">
                  <a:solidFill>
                    <a:srgbClr val="0000FF"/>
                  </a:solidFill>
                  <a:ea typeface="黑体" pitchFamily="49" charset="-122"/>
                </a:rPr>
                <a:t>M2</a:t>
              </a:r>
              <a:endParaRPr lang="zh-CN" altLang="en-US" sz="1000" b="1">
                <a:solidFill>
                  <a:srgbClr val="0000FF"/>
                </a:solidFill>
                <a:ea typeface="黑体" pitchFamily="49" charset="-122"/>
              </a:endParaRPr>
            </a:p>
          </p:txBody>
        </p:sp>
        <p:grpSp>
          <p:nvGrpSpPr>
            <p:cNvPr id="298012" name="组合 9"/>
            <p:cNvGrpSpPr>
              <a:grpSpLocks/>
            </p:cNvGrpSpPr>
            <p:nvPr/>
          </p:nvGrpSpPr>
          <p:grpSpPr bwMode="auto">
            <a:xfrm>
              <a:off x="2340" y="1835"/>
              <a:ext cx="1795" cy="2289"/>
              <a:chOff x="3714343" y="2912516"/>
              <a:chExt cx="2850512" cy="3634837"/>
            </a:xfrm>
          </p:grpSpPr>
          <p:sp>
            <p:nvSpPr>
              <p:cNvPr id="298013" name="Line 4"/>
              <p:cNvSpPr>
                <a:spLocks noChangeShapeType="1"/>
              </p:cNvSpPr>
              <p:nvPr/>
            </p:nvSpPr>
            <p:spPr bwMode="auto">
              <a:xfrm>
                <a:off x="4031159" y="2912516"/>
                <a:ext cx="0" cy="317976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8014" name="Line 5"/>
              <p:cNvSpPr>
                <a:spLocks noChangeShapeType="1"/>
              </p:cNvSpPr>
              <p:nvPr/>
            </p:nvSpPr>
            <p:spPr bwMode="auto">
              <a:xfrm>
                <a:off x="5909172" y="2912516"/>
                <a:ext cx="0" cy="3160713"/>
              </a:xfrm>
              <a:prstGeom prst="line">
                <a:avLst/>
              </a:prstGeom>
              <a:noFill/>
              <a:ln w="38100">
                <a:solidFill>
                  <a:schemeClr val="tx1"/>
                </a:solidFill>
                <a:round/>
                <a:headEnd/>
                <a:tailEnd type="triangle" w="med" len="med"/>
              </a:ln>
            </p:spPr>
            <p:txBody>
              <a:bodyPr wrap="none" anchor="ctr"/>
              <a:lstStyle/>
              <a:p>
                <a:endParaRPr lang="zh-CN" altLang="en-US"/>
              </a:p>
            </p:txBody>
          </p:sp>
          <p:sp>
            <p:nvSpPr>
              <p:cNvPr id="3" name="TextBox 2"/>
              <p:cNvSpPr txBox="1"/>
              <p:nvPr/>
            </p:nvSpPr>
            <p:spPr>
              <a:xfrm>
                <a:off x="5599850" y="6093046"/>
                <a:ext cx="965342" cy="454307"/>
              </a:xfrm>
              <a:prstGeom prst="rect">
                <a:avLst/>
              </a:prstGeom>
              <a:noFill/>
            </p:spPr>
            <p:txBody>
              <a:bodyPr wrap="none">
                <a:spAutoFit/>
              </a:bodyPr>
              <a:lstStyle/>
              <a:p>
                <a:pPr eaLnBrk="0" hangingPunct="0"/>
                <a:r>
                  <a:rPr lang="zh-CN" altLang="en-US" sz="1000" b="1">
                    <a:ea typeface="黑体" pitchFamily="49" charset="-122"/>
                  </a:rPr>
                  <a:t>时间</a:t>
                </a:r>
              </a:p>
            </p:txBody>
          </p:sp>
          <p:sp>
            <p:nvSpPr>
              <p:cNvPr id="54" name="TextBox 37"/>
              <p:cNvSpPr txBox="1"/>
              <p:nvPr/>
            </p:nvSpPr>
            <p:spPr>
              <a:xfrm>
                <a:off x="3714636" y="6093046"/>
                <a:ext cx="965342" cy="454307"/>
              </a:xfrm>
              <a:prstGeom prst="rect">
                <a:avLst/>
              </a:prstGeom>
              <a:noFill/>
            </p:spPr>
            <p:txBody>
              <a:bodyPr wrap="none">
                <a:spAutoFit/>
              </a:bodyPr>
              <a:lstStyle/>
              <a:p>
                <a:pPr eaLnBrk="0" hangingPunct="0"/>
                <a:r>
                  <a:rPr lang="zh-CN" altLang="en-US" sz="1000" b="1">
                    <a:ea typeface="黑体" pitchFamily="49" charset="-122"/>
                  </a:rPr>
                  <a:t>时间</a:t>
                </a:r>
              </a:p>
            </p:txBody>
          </p:sp>
        </p:grpSp>
      </p:grpSp>
      <p:grpSp>
        <p:nvGrpSpPr>
          <p:cNvPr id="298054" name="Group 70"/>
          <p:cNvGrpSpPr>
            <a:grpSpLocks/>
          </p:cNvGrpSpPr>
          <p:nvPr/>
        </p:nvGrpSpPr>
        <p:grpSpPr bwMode="auto">
          <a:xfrm>
            <a:off x="4665663" y="2349500"/>
            <a:ext cx="4706937" cy="1119188"/>
            <a:chOff x="479" y="1207"/>
            <a:chExt cx="5524" cy="1721"/>
          </a:xfrm>
        </p:grpSpPr>
        <p:sp>
          <p:nvSpPr>
            <p:cNvPr id="55" name="Text Box 4"/>
            <p:cNvSpPr txBox="1">
              <a:spLocks noChangeArrowheads="1"/>
            </p:cNvSpPr>
            <p:nvPr/>
          </p:nvSpPr>
          <p:spPr bwMode="auto">
            <a:xfrm>
              <a:off x="883" y="2264"/>
              <a:ext cx="382"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D</a:t>
              </a:r>
            </a:p>
          </p:txBody>
        </p:sp>
        <p:sp>
          <p:nvSpPr>
            <p:cNvPr id="56" name="Line 5"/>
            <p:cNvSpPr>
              <a:spLocks noChangeShapeType="1"/>
            </p:cNvSpPr>
            <p:nvPr/>
          </p:nvSpPr>
          <p:spPr bwMode="auto">
            <a:xfrm flipV="1">
              <a:off x="937" y="2279"/>
              <a:ext cx="0" cy="500"/>
            </a:xfrm>
            <a:prstGeom prst="line">
              <a:avLst/>
            </a:prstGeom>
            <a:noFill/>
            <a:ln w="19050">
              <a:solidFill>
                <a:schemeClr val="tx1"/>
              </a:solidFill>
              <a:round/>
              <a:headEnd/>
              <a:tailEnd type="non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7" name="Line 6"/>
            <p:cNvSpPr>
              <a:spLocks noChangeShapeType="1"/>
            </p:cNvSpPr>
            <p:nvPr/>
          </p:nvSpPr>
          <p:spPr bwMode="auto">
            <a:xfrm>
              <a:off x="1174" y="2318"/>
              <a:ext cx="0" cy="249"/>
            </a:xfrm>
            <a:prstGeom prst="line">
              <a:avLst/>
            </a:prstGeom>
            <a:noFill/>
            <a:ln w="19050">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8" name="Line 7"/>
            <p:cNvSpPr>
              <a:spLocks noChangeShapeType="1"/>
            </p:cNvSpPr>
            <p:nvPr/>
          </p:nvSpPr>
          <p:spPr bwMode="auto">
            <a:xfrm>
              <a:off x="3233" y="2318"/>
              <a:ext cx="0" cy="249"/>
            </a:xfrm>
            <a:prstGeom prst="line">
              <a:avLst/>
            </a:prstGeom>
            <a:noFill/>
            <a:ln w="19050">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59" name="Line 8"/>
            <p:cNvSpPr>
              <a:spLocks noChangeShapeType="1"/>
            </p:cNvSpPr>
            <p:nvPr/>
          </p:nvSpPr>
          <p:spPr bwMode="auto">
            <a:xfrm>
              <a:off x="1172" y="2440"/>
              <a:ext cx="2061" cy="0"/>
            </a:xfrm>
            <a:prstGeom prst="line">
              <a:avLst/>
            </a:prstGeom>
            <a:noFill/>
            <a:ln w="19050">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60" name="Text Box 9"/>
            <p:cNvSpPr txBox="1">
              <a:spLocks noChangeArrowheads="1"/>
            </p:cNvSpPr>
            <p:nvPr/>
          </p:nvSpPr>
          <p:spPr bwMode="auto">
            <a:xfrm>
              <a:off x="1923" y="2281"/>
              <a:ext cx="507" cy="376"/>
            </a:xfrm>
            <a:prstGeom prst="rect">
              <a:avLst/>
            </a:prstGeom>
            <a:solidFill>
              <a:schemeClr val="bg1"/>
            </a:solidFill>
            <a:ln>
              <a:noFill/>
            </a:ln>
            <a:effectLst/>
            <a:extLst/>
          </p:spPr>
          <p:txBody>
            <a:bodyPr wrap="none">
              <a:spAutoFit/>
            </a:bodyPr>
            <a:lstStyle/>
            <a:p>
              <a:pPr eaLnBrk="0" hangingPunct="0"/>
              <a:r>
                <a:rPr lang="en-US" altLang="zh-CN" sz="1000" b="1">
                  <a:solidFill>
                    <a:srgbClr val="000099"/>
                  </a:solidFill>
                  <a:ea typeface="黑体" pitchFamily="49" charset="-122"/>
                </a:rPr>
                <a:t>RTT</a:t>
              </a:r>
            </a:p>
          </p:txBody>
        </p:sp>
        <p:sp>
          <p:nvSpPr>
            <p:cNvPr id="61" name="Line 10"/>
            <p:cNvSpPr>
              <a:spLocks noChangeShapeType="1"/>
            </p:cNvSpPr>
            <p:nvPr/>
          </p:nvSpPr>
          <p:spPr bwMode="auto">
            <a:xfrm rot="5400000" flipH="1" flipV="1">
              <a:off x="798" y="2300"/>
              <a:ext cx="0" cy="279"/>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62" name="Text Box 11"/>
            <p:cNvSpPr txBox="1">
              <a:spLocks noChangeArrowheads="1"/>
            </p:cNvSpPr>
            <p:nvPr/>
          </p:nvSpPr>
          <p:spPr bwMode="auto">
            <a:xfrm>
              <a:off x="479" y="2103"/>
              <a:ext cx="324" cy="376"/>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a:t>
              </a:r>
            </a:p>
          </p:txBody>
        </p:sp>
        <p:sp>
          <p:nvSpPr>
            <p:cNvPr id="63" name="Line 12"/>
            <p:cNvSpPr>
              <a:spLocks noChangeShapeType="1"/>
            </p:cNvSpPr>
            <p:nvPr/>
          </p:nvSpPr>
          <p:spPr bwMode="auto">
            <a:xfrm flipV="1">
              <a:off x="3279" y="2279"/>
              <a:ext cx="0" cy="500"/>
            </a:xfrm>
            <a:prstGeom prst="line">
              <a:avLst/>
            </a:prstGeom>
            <a:noFill/>
            <a:ln w="19050">
              <a:solidFill>
                <a:schemeClr val="tx1"/>
              </a:solidFill>
              <a:round/>
              <a:headEnd/>
              <a:tailEnd type="non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7984" name="Line 13"/>
            <p:cNvSpPr>
              <a:spLocks noChangeShapeType="1"/>
            </p:cNvSpPr>
            <p:nvPr/>
          </p:nvSpPr>
          <p:spPr bwMode="auto">
            <a:xfrm>
              <a:off x="937" y="2691"/>
              <a:ext cx="2342" cy="0"/>
            </a:xfrm>
            <a:prstGeom prst="line">
              <a:avLst/>
            </a:prstGeom>
            <a:noFill/>
            <a:ln w="19050">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7985" name="Text Box 14"/>
            <p:cNvSpPr txBox="1">
              <a:spLocks noChangeArrowheads="1"/>
            </p:cNvSpPr>
            <p:nvPr/>
          </p:nvSpPr>
          <p:spPr bwMode="auto">
            <a:xfrm>
              <a:off x="1425" y="2552"/>
              <a:ext cx="1177" cy="376"/>
            </a:xfrm>
            <a:prstGeom prst="rect">
              <a:avLst/>
            </a:prstGeom>
            <a:solidFill>
              <a:schemeClr val="bg1"/>
            </a:solidFill>
            <a:ln>
              <a:noFill/>
            </a:ln>
            <a:effectLst/>
            <a:extLst/>
          </p:spPr>
          <p:txBody>
            <a:bodyPr wrap="none">
              <a:spAutoFit/>
            </a:bodyPr>
            <a:lstStyle/>
            <a:p>
              <a:pPr eaLnBrk="0" hangingPunct="0"/>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D</a:t>
              </a:r>
              <a:r>
                <a:rPr lang="en-US" altLang="zh-CN" sz="1000" b="1">
                  <a:solidFill>
                    <a:srgbClr val="000099"/>
                  </a:solidFill>
                  <a:ea typeface="黑体" pitchFamily="49" charset="-122"/>
                </a:rPr>
                <a:t> + RTT + </a:t>
              </a:r>
              <a:r>
                <a:rPr lang="en-US" altLang="zh-CN" sz="1000" b="1" i="1">
                  <a:solidFill>
                    <a:srgbClr val="000099"/>
                  </a:solidFill>
                  <a:ea typeface="黑体" pitchFamily="49" charset="-122"/>
                </a:rPr>
                <a:t>T</a:t>
              </a:r>
              <a:r>
                <a:rPr lang="en-US" altLang="zh-CN" sz="1000" b="1" i="1" baseline="-25000">
                  <a:solidFill>
                    <a:srgbClr val="000099"/>
                  </a:solidFill>
                  <a:ea typeface="黑体" pitchFamily="49" charset="-122"/>
                </a:rPr>
                <a:t>A</a:t>
              </a:r>
            </a:p>
          </p:txBody>
        </p:sp>
        <p:sp>
          <p:nvSpPr>
            <p:cNvPr id="297990" name="Freeform 16"/>
            <p:cNvSpPr>
              <a:spLocks/>
            </p:cNvSpPr>
            <p:nvPr/>
          </p:nvSpPr>
          <p:spPr bwMode="auto">
            <a:xfrm>
              <a:off x="937" y="1366"/>
              <a:ext cx="1259" cy="91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7994" name="Text Box 17"/>
            <p:cNvSpPr txBox="1">
              <a:spLocks noChangeArrowheads="1"/>
            </p:cNvSpPr>
            <p:nvPr/>
          </p:nvSpPr>
          <p:spPr bwMode="auto">
            <a:xfrm>
              <a:off x="486" y="1207"/>
              <a:ext cx="324" cy="376"/>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B</a:t>
              </a:r>
            </a:p>
          </p:txBody>
        </p:sp>
        <p:sp>
          <p:nvSpPr>
            <p:cNvPr id="297998" name="Line 18"/>
            <p:cNvSpPr>
              <a:spLocks noChangeShapeType="1"/>
            </p:cNvSpPr>
            <p:nvPr/>
          </p:nvSpPr>
          <p:spPr bwMode="auto">
            <a:xfrm flipV="1">
              <a:off x="937" y="1368"/>
              <a:ext cx="1030"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1" name="Line 19"/>
            <p:cNvSpPr>
              <a:spLocks noChangeShapeType="1"/>
            </p:cNvSpPr>
            <p:nvPr/>
          </p:nvSpPr>
          <p:spPr bwMode="auto">
            <a:xfrm flipV="1">
              <a:off x="1172" y="1368"/>
              <a:ext cx="1028"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4" name="Text Box 22"/>
            <p:cNvSpPr txBox="1">
              <a:spLocks noChangeArrowheads="1"/>
            </p:cNvSpPr>
            <p:nvPr/>
          </p:nvSpPr>
          <p:spPr bwMode="auto">
            <a:xfrm rot="19131970">
              <a:off x="937" y="1688"/>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298005" name="Text Box 23"/>
            <p:cNvSpPr txBox="1">
              <a:spLocks noChangeArrowheads="1"/>
            </p:cNvSpPr>
            <p:nvPr/>
          </p:nvSpPr>
          <p:spPr bwMode="auto">
            <a:xfrm rot="2307784">
              <a:off x="2471" y="1478"/>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确认</a:t>
              </a:r>
            </a:p>
          </p:txBody>
        </p:sp>
        <p:sp>
          <p:nvSpPr>
            <p:cNvPr id="298006" name="Text Box 24"/>
            <p:cNvSpPr txBox="1">
              <a:spLocks noChangeArrowheads="1"/>
            </p:cNvSpPr>
            <p:nvPr/>
          </p:nvSpPr>
          <p:spPr bwMode="auto">
            <a:xfrm>
              <a:off x="5737" y="1207"/>
              <a:ext cx="266"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298007" name="Text Box 25"/>
            <p:cNvSpPr txBox="1">
              <a:spLocks noChangeArrowheads="1"/>
            </p:cNvSpPr>
            <p:nvPr/>
          </p:nvSpPr>
          <p:spPr bwMode="auto">
            <a:xfrm>
              <a:off x="5737" y="2078"/>
              <a:ext cx="266" cy="376"/>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298008" name="Line 26"/>
            <p:cNvSpPr>
              <a:spLocks noChangeShapeType="1"/>
            </p:cNvSpPr>
            <p:nvPr/>
          </p:nvSpPr>
          <p:spPr bwMode="auto">
            <a:xfrm>
              <a:off x="2905" y="1822"/>
              <a:ext cx="179" cy="156"/>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09" name="Line 27"/>
            <p:cNvSpPr>
              <a:spLocks noChangeShapeType="1"/>
            </p:cNvSpPr>
            <p:nvPr/>
          </p:nvSpPr>
          <p:spPr bwMode="auto">
            <a:xfrm rot="15894661">
              <a:off x="1421" y="1584"/>
              <a:ext cx="146" cy="19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0" name="Freeform 28"/>
            <p:cNvSpPr>
              <a:spLocks/>
            </p:cNvSpPr>
            <p:nvPr/>
          </p:nvSpPr>
          <p:spPr bwMode="auto">
            <a:xfrm>
              <a:off x="4570" y="1368"/>
              <a:ext cx="1069" cy="913"/>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11" name="Freeform 29"/>
            <p:cNvSpPr>
              <a:spLocks/>
            </p:cNvSpPr>
            <p:nvPr/>
          </p:nvSpPr>
          <p:spPr bwMode="auto">
            <a:xfrm>
              <a:off x="3300" y="1368"/>
              <a:ext cx="1258" cy="913"/>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15" name="Line 30"/>
            <p:cNvSpPr>
              <a:spLocks noChangeShapeType="1"/>
            </p:cNvSpPr>
            <p:nvPr/>
          </p:nvSpPr>
          <p:spPr bwMode="auto">
            <a:xfrm flipV="1">
              <a:off x="3300" y="1371"/>
              <a:ext cx="1028"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6" name="Line 31"/>
            <p:cNvSpPr>
              <a:spLocks noChangeShapeType="1"/>
            </p:cNvSpPr>
            <p:nvPr/>
          </p:nvSpPr>
          <p:spPr bwMode="auto">
            <a:xfrm flipV="1">
              <a:off x="3533" y="1371"/>
              <a:ext cx="1030" cy="911"/>
            </a:xfrm>
            <a:prstGeom prst="line">
              <a:avLst/>
            </a:prstGeom>
            <a:noFill/>
            <a:ln w="9525">
              <a:solidFill>
                <a:schemeClr val="tx1"/>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8" name="Line 32"/>
            <p:cNvSpPr>
              <a:spLocks noChangeShapeType="1"/>
            </p:cNvSpPr>
            <p:nvPr/>
          </p:nvSpPr>
          <p:spPr bwMode="auto">
            <a:xfrm flipH="1" flipV="1">
              <a:off x="4632" y="1371"/>
              <a:ext cx="1028" cy="911"/>
            </a:xfrm>
            <a:prstGeom prst="line">
              <a:avLst/>
            </a:prstGeom>
            <a:noFill/>
            <a:ln w="9525">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19" name="Line 33"/>
            <p:cNvSpPr>
              <a:spLocks noChangeShapeType="1"/>
            </p:cNvSpPr>
            <p:nvPr/>
          </p:nvSpPr>
          <p:spPr bwMode="auto">
            <a:xfrm flipH="1" flipV="1">
              <a:off x="4585" y="1371"/>
              <a:ext cx="1030" cy="911"/>
            </a:xfrm>
            <a:prstGeom prst="line">
              <a:avLst/>
            </a:prstGeom>
            <a:noFill/>
            <a:ln w="15875" cmpd="sng">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0" name="Text Box 34"/>
            <p:cNvSpPr txBox="1">
              <a:spLocks noChangeArrowheads="1"/>
            </p:cNvSpPr>
            <p:nvPr/>
          </p:nvSpPr>
          <p:spPr bwMode="auto">
            <a:xfrm rot="19044759">
              <a:off x="3253" y="1732"/>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298021" name="Line 35"/>
            <p:cNvSpPr>
              <a:spLocks noChangeShapeType="1"/>
            </p:cNvSpPr>
            <p:nvPr/>
          </p:nvSpPr>
          <p:spPr bwMode="auto">
            <a:xfrm rot="15894661">
              <a:off x="3753" y="1604"/>
              <a:ext cx="144" cy="19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2" name="Text Box 36"/>
            <p:cNvSpPr txBox="1">
              <a:spLocks noChangeArrowheads="1"/>
            </p:cNvSpPr>
            <p:nvPr/>
          </p:nvSpPr>
          <p:spPr bwMode="auto">
            <a:xfrm rot="2510398">
              <a:off x="4881" y="1524"/>
              <a:ext cx="514" cy="376"/>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确认</a:t>
              </a:r>
            </a:p>
          </p:txBody>
        </p:sp>
        <p:sp>
          <p:nvSpPr>
            <p:cNvPr id="298023" name="Line 37"/>
            <p:cNvSpPr>
              <a:spLocks noChangeShapeType="1"/>
            </p:cNvSpPr>
            <p:nvPr/>
          </p:nvSpPr>
          <p:spPr bwMode="auto">
            <a:xfrm>
              <a:off x="5299" y="1849"/>
              <a:ext cx="179" cy="154"/>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4" name="Line 38"/>
            <p:cNvSpPr>
              <a:spLocks noChangeShapeType="1"/>
            </p:cNvSpPr>
            <p:nvPr/>
          </p:nvSpPr>
          <p:spPr bwMode="auto">
            <a:xfrm>
              <a:off x="796" y="1368"/>
              <a:ext cx="4986"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5" name="Line 39"/>
            <p:cNvSpPr>
              <a:spLocks noChangeShapeType="1"/>
            </p:cNvSpPr>
            <p:nvPr/>
          </p:nvSpPr>
          <p:spPr bwMode="auto">
            <a:xfrm>
              <a:off x="796" y="2279"/>
              <a:ext cx="4986"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298026" name="Freeform 28"/>
            <p:cNvSpPr>
              <a:spLocks/>
            </p:cNvSpPr>
            <p:nvPr/>
          </p:nvSpPr>
          <p:spPr bwMode="auto">
            <a:xfrm>
              <a:off x="2195" y="1368"/>
              <a:ext cx="1068" cy="913"/>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pPr eaLnBrk="0" hangingPunct="0">
                <a:defRPr/>
              </a:pPr>
              <a:endParaRPr lang="zh-CN" altLang="en-US" b="1">
                <a:solidFill>
                  <a:srgbClr val="000099"/>
                </a:solidFill>
                <a:latin typeface="+mn-lt"/>
                <a:ea typeface="黑体" pitchFamily="2" charset="-122"/>
              </a:endParaRPr>
            </a:p>
          </p:txBody>
        </p:sp>
        <p:sp>
          <p:nvSpPr>
            <p:cNvPr id="298027" name="Line 32"/>
            <p:cNvSpPr>
              <a:spLocks noChangeShapeType="1"/>
            </p:cNvSpPr>
            <p:nvPr/>
          </p:nvSpPr>
          <p:spPr bwMode="auto">
            <a:xfrm flipH="1" flipV="1">
              <a:off x="2255" y="1371"/>
              <a:ext cx="1028" cy="911"/>
            </a:xfrm>
            <a:prstGeom prst="line">
              <a:avLst/>
            </a:prstGeom>
            <a:noFill/>
            <a:ln w="9525">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2208" y="1371"/>
              <a:ext cx="1028" cy="911"/>
            </a:xfrm>
            <a:prstGeom prst="line">
              <a:avLst/>
            </a:prstGeom>
            <a:noFill/>
            <a:ln w="15875" cmpd="sng">
              <a:solidFill>
                <a:srgbClr val="FF00FF"/>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grpSp>
      <p:grpSp>
        <p:nvGrpSpPr>
          <p:cNvPr id="298093" name="Group 109"/>
          <p:cNvGrpSpPr>
            <a:grpSpLocks/>
          </p:cNvGrpSpPr>
          <p:nvPr/>
        </p:nvGrpSpPr>
        <p:grpSpPr bwMode="auto">
          <a:xfrm>
            <a:off x="4665663" y="1196975"/>
            <a:ext cx="4489450" cy="915988"/>
            <a:chOff x="405" y="1752"/>
            <a:chExt cx="5659" cy="1411"/>
          </a:xfrm>
        </p:grpSpPr>
        <p:sp>
          <p:nvSpPr>
            <p:cNvPr id="4" name="Freeform 4"/>
            <p:cNvSpPr>
              <a:spLocks/>
            </p:cNvSpPr>
            <p:nvPr/>
          </p:nvSpPr>
          <p:spPr bwMode="auto">
            <a:xfrm>
              <a:off x="831" y="1943"/>
              <a:ext cx="4418" cy="1025"/>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pPr eaLnBrk="0" hangingPunct="0">
                <a:defRPr/>
              </a:pPr>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657" y="2967"/>
              <a:ext cx="5165"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657" y="1943"/>
              <a:ext cx="5165"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413" y="1767"/>
              <a:ext cx="348"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B</a:t>
              </a:r>
            </a:p>
          </p:txBody>
        </p:sp>
        <p:sp>
          <p:nvSpPr>
            <p:cNvPr id="8" name="Line 8"/>
            <p:cNvSpPr>
              <a:spLocks noChangeShapeType="1"/>
            </p:cNvSpPr>
            <p:nvPr/>
          </p:nvSpPr>
          <p:spPr bwMode="auto">
            <a:xfrm flipV="1">
              <a:off x="823"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067"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781" y="2322"/>
              <a:ext cx="552" cy="377"/>
            </a:xfrm>
            <a:prstGeom prst="rect">
              <a:avLst/>
            </a:prstGeom>
            <a:noFill/>
            <a:ln>
              <a:noFill/>
            </a:ln>
            <a:effectLst/>
            <a:extLst/>
          </p:spPr>
          <p:txBody>
            <a:bodyPr wrap="none">
              <a:spAutoFit/>
            </a:bodyPr>
            <a:lstStyle/>
            <a:p>
              <a:pPr eaLnBrk="0" hangingPunct="0"/>
              <a:r>
                <a:rPr lang="zh-CN" altLang="en-US" sz="1000" b="1">
                  <a:solidFill>
                    <a:srgbClr val="000099"/>
                  </a:solidFill>
                  <a:ea typeface="黑体" pitchFamily="49" charset="-122"/>
                </a:rPr>
                <a:t>分组</a:t>
              </a:r>
            </a:p>
          </p:txBody>
        </p:sp>
        <p:sp>
          <p:nvSpPr>
            <p:cNvPr id="11" name="Text Box 11"/>
            <p:cNvSpPr txBox="1">
              <a:spLocks noChangeArrowheads="1"/>
            </p:cNvSpPr>
            <p:nvPr/>
          </p:nvSpPr>
          <p:spPr bwMode="auto">
            <a:xfrm>
              <a:off x="5778" y="1752"/>
              <a:ext cx="286" cy="377"/>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12" name="Text Box 12"/>
            <p:cNvSpPr txBox="1">
              <a:spLocks noChangeArrowheads="1"/>
            </p:cNvSpPr>
            <p:nvPr/>
          </p:nvSpPr>
          <p:spPr bwMode="auto">
            <a:xfrm>
              <a:off x="5778" y="2752"/>
              <a:ext cx="286" cy="377"/>
            </a:xfrm>
            <a:prstGeom prst="rect">
              <a:avLst/>
            </a:prstGeom>
            <a:noFill/>
            <a:ln>
              <a:noFill/>
            </a:ln>
            <a:effectLst/>
            <a:extLst/>
          </p:spPr>
          <p:txBody>
            <a:bodyPr wrap="none">
              <a:spAutoFit/>
            </a:bodyPr>
            <a:lstStyle/>
            <a:p>
              <a:pPr eaLnBrk="0" hangingPunct="0"/>
              <a:r>
                <a:rPr lang="en-US" altLang="zh-CN" sz="1000" b="1" i="1">
                  <a:solidFill>
                    <a:srgbClr val="000099"/>
                  </a:solidFill>
                  <a:ea typeface="黑体" pitchFamily="49" charset="-122"/>
                </a:rPr>
                <a:t>t</a:t>
              </a:r>
            </a:p>
          </p:txBody>
        </p:sp>
        <p:sp>
          <p:nvSpPr>
            <p:cNvPr id="13" name="Text Box 13"/>
            <p:cNvSpPr txBox="1">
              <a:spLocks noChangeArrowheads="1"/>
            </p:cNvSpPr>
            <p:nvPr/>
          </p:nvSpPr>
          <p:spPr bwMode="auto">
            <a:xfrm>
              <a:off x="405" y="2786"/>
              <a:ext cx="348"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a:t>
              </a:r>
            </a:p>
          </p:txBody>
        </p:sp>
        <p:sp>
          <p:nvSpPr>
            <p:cNvPr id="14" name="Line 14"/>
            <p:cNvSpPr>
              <a:spLocks noChangeShapeType="1"/>
            </p:cNvSpPr>
            <p:nvPr/>
          </p:nvSpPr>
          <p:spPr bwMode="auto">
            <a:xfrm rot="15894661">
              <a:off x="1281" y="2109"/>
              <a:ext cx="223" cy="290"/>
            </a:xfrm>
            <a:prstGeom prst="line">
              <a:avLst/>
            </a:prstGeom>
            <a:noFill/>
            <a:ln w="5715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1309" y="194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3493" y="1945"/>
              <a:ext cx="1067" cy="1025"/>
            </a:xfrm>
            <a:prstGeom prst="line">
              <a:avLst/>
            </a:prstGeom>
            <a:noFill/>
            <a:ln w="9525">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2136"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2082" y="2197"/>
              <a:ext cx="580" cy="377"/>
            </a:xfrm>
            <a:prstGeom prst="rect">
              <a:avLst/>
            </a:prstGeom>
            <a:noFill/>
            <a:ln>
              <a:noFill/>
            </a:ln>
            <a:effectLst/>
            <a:extLst/>
          </p:spPr>
          <p:txBody>
            <a:bodyPr wrap="none">
              <a:spAutoFit/>
            </a:bodyPr>
            <a:lstStyle/>
            <a:p>
              <a:pPr eaLnBrk="0" hangingPunct="0"/>
              <a:r>
                <a:rPr lang="en-US" altLang="zh-CN" sz="1000" b="1">
                  <a:solidFill>
                    <a:srgbClr val="000099"/>
                  </a:solidFill>
                  <a:ea typeface="黑体" pitchFamily="49" charset="-122"/>
                </a:rPr>
                <a:t>ACK</a:t>
              </a:r>
            </a:p>
          </p:txBody>
        </p:sp>
        <p:sp>
          <p:nvSpPr>
            <p:cNvPr id="19" name="Line 19"/>
            <p:cNvSpPr>
              <a:spLocks noChangeShapeType="1"/>
            </p:cNvSpPr>
            <p:nvPr/>
          </p:nvSpPr>
          <p:spPr bwMode="auto">
            <a:xfrm>
              <a:off x="2576" y="2508"/>
              <a:ext cx="184" cy="176"/>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1552"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1794"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2048" y="195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2282"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2768"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3014"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3257"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3503"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2522"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3735" y="1943"/>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3971" y="1943"/>
              <a:ext cx="1065"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4203" y="1943"/>
              <a:ext cx="1069"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2376" y="1945"/>
              <a:ext cx="1069"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2618"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2860"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3102"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3345"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3587" y="1945"/>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3829" y="1945"/>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4069" y="1945"/>
              <a:ext cx="1069"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4311"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4553" y="1945"/>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grpSp>
      <p:sp>
        <p:nvSpPr>
          <p:cNvPr id="298094" name="Rectangle 110"/>
          <p:cNvSpPr>
            <a:spLocks noChangeArrowheads="1"/>
          </p:cNvSpPr>
          <p:nvPr/>
        </p:nvSpPr>
        <p:spPr bwMode="auto">
          <a:xfrm>
            <a:off x="3800475" y="1412875"/>
            <a:ext cx="836613" cy="396875"/>
          </a:xfrm>
          <a:prstGeom prst="rect">
            <a:avLst/>
          </a:prstGeom>
          <a:noFill/>
          <a:ln w="9525">
            <a:noFill/>
            <a:miter lim="800000"/>
            <a:headEnd/>
            <a:tailEnd/>
          </a:ln>
          <a:effectLst/>
        </p:spPr>
        <p:txBody>
          <a:bodyPr wrap="none">
            <a:spAutoFit/>
          </a:bodyPr>
          <a:lstStyle/>
          <a:p>
            <a:r>
              <a:rPr lang="zh-CN" altLang="en-US" sz="2000" b="1">
                <a:solidFill>
                  <a:srgbClr val="333399"/>
                </a:solidFill>
                <a:ea typeface="黑体" pitchFamily="49" charset="-122"/>
              </a:rPr>
              <a:t>（</a:t>
            </a:r>
            <a:r>
              <a:rPr lang="en-US" altLang="zh-CN" sz="2000" b="1">
                <a:solidFill>
                  <a:srgbClr val="333399"/>
                </a:solidFill>
                <a:ea typeface="黑体" pitchFamily="49" charset="-122"/>
              </a:rPr>
              <a:t>1</a:t>
            </a:r>
            <a:r>
              <a:rPr lang="zh-CN" altLang="en-US" sz="2000" b="1">
                <a:solidFill>
                  <a:srgbClr val="333399"/>
                </a:solidFill>
                <a:ea typeface="黑体" pitchFamily="49" charset="-122"/>
              </a:rPr>
              <a:t>）</a:t>
            </a:r>
          </a:p>
        </p:txBody>
      </p:sp>
      <p:sp>
        <p:nvSpPr>
          <p:cNvPr id="298095" name="Rectangle 111"/>
          <p:cNvSpPr>
            <a:spLocks noChangeArrowheads="1"/>
          </p:cNvSpPr>
          <p:nvPr/>
        </p:nvSpPr>
        <p:spPr bwMode="auto">
          <a:xfrm>
            <a:off x="3800475" y="2565400"/>
            <a:ext cx="836613" cy="396875"/>
          </a:xfrm>
          <a:prstGeom prst="rect">
            <a:avLst/>
          </a:prstGeom>
          <a:noFill/>
          <a:ln w="9525">
            <a:noFill/>
            <a:miter lim="800000"/>
            <a:headEnd/>
            <a:tailEnd/>
          </a:ln>
          <a:effectLst/>
        </p:spPr>
        <p:txBody>
          <a:bodyPr wrap="none">
            <a:spAutoFit/>
          </a:bodyPr>
          <a:lstStyle/>
          <a:p>
            <a:r>
              <a:rPr lang="zh-CN" altLang="en-US" sz="2000" b="1">
                <a:solidFill>
                  <a:srgbClr val="333399"/>
                </a:solidFill>
                <a:ea typeface="黑体" pitchFamily="49" charset="-122"/>
              </a:rPr>
              <a:t>（</a:t>
            </a:r>
            <a:r>
              <a:rPr lang="en-US" altLang="zh-CN" sz="2000" b="1">
                <a:solidFill>
                  <a:srgbClr val="333399"/>
                </a:solidFill>
                <a:ea typeface="黑体" pitchFamily="49" charset="-122"/>
              </a:rPr>
              <a:t>2</a:t>
            </a:r>
            <a:r>
              <a:rPr lang="zh-CN" altLang="en-US" sz="2000" b="1">
                <a:solidFill>
                  <a:srgbClr val="333399"/>
                </a:solidFill>
                <a:ea typeface="黑体"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idx="4294967295"/>
          </p:nvPr>
        </p:nvSpPr>
        <p:spPr/>
        <p:txBody>
          <a:bodyPr/>
          <a:lstStyle/>
          <a:p>
            <a:pPr algn="ctr"/>
            <a:r>
              <a:rPr lang="zh-CN" altLang="en-US" smtClean="0">
                <a:latin typeface="Arial" charset="0"/>
                <a:ea typeface="黑体" pitchFamily="49" charset="-122"/>
              </a:rPr>
              <a:t>（</a:t>
            </a:r>
            <a:r>
              <a:rPr lang="en-US" altLang="zh-CN" smtClean="0">
                <a:latin typeface="Arial" charset="0"/>
                <a:ea typeface="黑体" pitchFamily="49" charset="-122"/>
              </a:rPr>
              <a:t>3</a:t>
            </a:r>
            <a:r>
              <a:rPr lang="zh-CN" altLang="en-US" smtClean="0">
                <a:latin typeface="Arial" charset="0"/>
                <a:ea typeface="黑体" pitchFamily="49" charset="-122"/>
              </a:rPr>
              <a:t>）</a:t>
            </a:r>
          </a:p>
        </p:txBody>
      </p:sp>
      <p:sp>
        <p:nvSpPr>
          <p:cNvPr id="299011" name="Rectangle 3"/>
          <p:cNvSpPr>
            <a:spLocks noGrp="1" noChangeArrowheads="1"/>
          </p:cNvSpPr>
          <p:nvPr>
            <p:ph type="body" idx="4294967295"/>
          </p:nvPr>
        </p:nvSpPr>
        <p:spPr>
          <a:xfrm>
            <a:off x="839788" y="5084763"/>
            <a:ext cx="9066212" cy="1296987"/>
          </a:xfrm>
        </p:spPr>
        <p:txBody>
          <a:bodyPr/>
          <a:lstStyle/>
          <a:p>
            <a:r>
              <a:rPr lang="zh-CN" altLang="en-US" sz="2000" smtClean="0">
                <a:latin typeface="Arial" charset="0"/>
                <a:ea typeface="黑体" pitchFamily="49" charset="-122"/>
              </a:rPr>
              <a:t>（</a:t>
            </a:r>
            <a:r>
              <a:rPr lang="en-US" altLang="zh-CN" sz="2000" smtClean="0">
                <a:latin typeface="Arial" charset="0"/>
                <a:ea typeface="黑体" pitchFamily="49" charset="-122"/>
              </a:rPr>
              <a:t>3</a:t>
            </a:r>
            <a:r>
              <a:rPr lang="zh-CN" altLang="en-US" sz="2000" smtClean="0">
                <a:latin typeface="Arial" charset="0"/>
                <a:ea typeface="黑体" pitchFamily="49" charset="-122"/>
              </a:rPr>
              <a:t>）</a:t>
            </a:r>
            <a:r>
              <a:rPr lang="zh-CN" altLang="en-US" sz="2000" b="0" smtClean="0">
                <a:latin typeface="Arial" charset="0"/>
                <a:ea typeface="黑体" pitchFamily="49" charset="-122"/>
              </a:rPr>
              <a:t>每一个</a:t>
            </a:r>
            <a:r>
              <a:rPr lang="en-US" altLang="zh-CN" sz="2000" b="0" smtClean="0">
                <a:latin typeface="Arial" charset="0"/>
                <a:ea typeface="黑体" pitchFamily="49" charset="-122"/>
              </a:rPr>
              <a:t>RTT</a:t>
            </a:r>
            <a:r>
              <a:rPr lang="zh-CN" altLang="en-US" sz="2000" b="0" smtClean="0">
                <a:latin typeface="Arial" charset="0"/>
                <a:ea typeface="黑体" pitchFamily="49" charset="-122"/>
              </a:rPr>
              <a:t>往返时间内只能发送</a:t>
            </a:r>
            <a:r>
              <a:rPr lang="en-US" altLang="zh-CN" sz="2000" b="0" smtClean="0">
                <a:latin typeface="Arial" charset="0"/>
                <a:ea typeface="黑体" pitchFamily="49" charset="-122"/>
              </a:rPr>
              <a:t>20</a:t>
            </a:r>
            <a:r>
              <a:rPr lang="zh-CN" altLang="en-US" sz="2000" b="0" smtClean="0">
                <a:latin typeface="Arial" charset="0"/>
                <a:ea typeface="黑体" pitchFamily="49" charset="-122"/>
              </a:rPr>
              <a:t>个分组</a:t>
            </a:r>
          </a:p>
          <a:p>
            <a:r>
              <a:rPr lang="zh-CN" altLang="en-US" sz="2000" b="0" smtClean="0">
                <a:latin typeface="Arial" charset="0"/>
                <a:ea typeface="黑体" pitchFamily="49" charset="-122"/>
              </a:rPr>
              <a:t>答：</a:t>
            </a:r>
            <a:r>
              <a:rPr lang="en-US" altLang="zh-CN" sz="2000" b="0" smtClean="0">
                <a:latin typeface="Arial" charset="0"/>
                <a:ea typeface="黑体" pitchFamily="49" charset="-122"/>
              </a:rPr>
              <a:t>T=</a:t>
            </a:r>
            <a:r>
              <a:rPr lang="zh-CN" altLang="en-US" sz="2000" b="0" smtClean="0">
                <a:latin typeface="Arial" charset="0"/>
                <a:ea typeface="黑体" pitchFamily="49" charset="-122"/>
              </a:rPr>
              <a:t>连接建立时间</a:t>
            </a:r>
            <a:r>
              <a:rPr lang="en-US" altLang="zh-CN" sz="2000" b="0" smtClean="0">
                <a:latin typeface="Arial" charset="0"/>
                <a:ea typeface="黑体" pitchFamily="49" charset="-122"/>
              </a:rPr>
              <a:t>+</a:t>
            </a:r>
            <a:r>
              <a:rPr lang="zh-CN" altLang="en-US" sz="2000" b="0" smtClean="0">
                <a:latin typeface="Arial" charset="0"/>
                <a:ea typeface="黑体" pitchFamily="49" charset="-122"/>
              </a:rPr>
              <a:t>数据“中断连续”传输时间</a:t>
            </a:r>
            <a:r>
              <a:rPr lang="en-US" altLang="zh-CN" sz="2000" b="0" smtClean="0">
                <a:latin typeface="Arial" charset="0"/>
                <a:ea typeface="黑体" pitchFamily="49" charset="-122"/>
              </a:rPr>
              <a:t>=2RTT+(1.5M/1K)/20*(RTT)=160+75*80=6160(ms)</a:t>
            </a:r>
            <a:endParaRPr lang="zh-CN" altLang="en-US" sz="2000" b="0" smtClean="0">
              <a:latin typeface="Arial" charset="0"/>
              <a:ea typeface="黑体" pitchFamily="49" charset="-122"/>
            </a:endParaRPr>
          </a:p>
        </p:txBody>
      </p:sp>
      <p:grpSp>
        <p:nvGrpSpPr>
          <p:cNvPr id="299063" name="Group 55"/>
          <p:cNvGrpSpPr>
            <a:grpSpLocks/>
          </p:cNvGrpSpPr>
          <p:nvPr/>
        </p:nvGrpSpPr>
        <p:grpSpPr bwMode="auto">
          <a:xfrm>
            <a:off x="2165350" y="1125538"/>
            <a:ext cx="6100763" cy="2328862"/>
            <a:chOff x="240" y="1706"/>
            <a:chExt cx="5989" cy="1582"/>
          </a:xfrm>
        </p:grpSpPr>
        <p:sp>
          <p:nvSpPr>
            <p:cNvPr id="723972" name="Text Box 4"/>
            <p:cNvSpPr txBox="1">
              <a:spLocks noChangeArrowheads="1"/>
            </p:cNvSpPr>
            <p:nvPr/>
          </p:nvSpPr>
          <p:spPr bwMode="auto">
            <a:xfrm>
              <a:off x="5322" y="1941"/>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000099"/>
                  </a:solidFill>
                  <a:ea typeface="黑体" pitchFamily="49" charset="-122"/>
                </a:rPr>
                <a:t>前移</a:t>
              </a:r>
            </a:p>
          </p:txBody>
        </p:sp>
        <p:sp>
          <p:nvSpPr>
            <p:cNvPr id="723973" name="AutoShape 5"/>
            <p:cNvSpPr>
              <a:spLocks noChangeArrowheads="1"/>
            </p:cNvSpPr>
            <p:nvPr/>
          </p:nvSpPr>
          <p:spPr bwMode="auto">
            <a:xfrm>
              <a:off x="5049" y="2048"/>
              <a:ext cx="344" cy="92"/>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4" name="AutoShape 6"/>
            <p:cNvSpPr>
              <a:spLocks noChangeArrowheads="1"/>
            </p:cNvSpPr>
            <p:nvPr/>
          </p:nvSpPr>
          <p:spPr bwMode="auto">
            <a:xfrm flipH="1">
              <a:off x="4724" y="2048"/>
              <a:ext cx="343" cy="92"/>
            </a:xfrm>
            <a:prstGeom prst="rightArrow">
              <a:avLst>
                <a:gd name="adj1" fmla="val 50000"/>
                <a:gd name="adj2" fmla="val 87088"/>
              </a:avLst>
            </a:prstGeom>
            <a:solidFill>
              <a:srgbClr val="0000CC"/>
            </a:solidFill>
            <a:ln w="9525">
              <a:solidFill>
                <a:srgbClr val="0000CC"/>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5" name="AutoShape 7"/>
            <p:cNvSpPr>
              <a:spLocks noChangeArrowheads="1"/>
            </p:cNvSpPr>
            <p:nvPr/>
          </p:nvSpPr>
          <p:spPr bwMode="auto">
            <a:xfrm>
              <a:off x="1124" y="2048"/>
              <a:ext cx="343" cy="92"/>
            </a:xfrm>
            <a:prstGeom prst="rightArrow">
              <a:avLst>
                <a:gd name="adj1" fmla="val 50000"/>
                <a:gd name="adj2" fmla="val 87088"/>
              </a:avLst>
            </a:prstGeom>
            <a:solidFill>
              <a:srgbClr val="C00000"/>
            </a:solidFill>
            <a:ln w="9525">
              <a:solidFill>
                <a:srgbClr val="C00000"/>
              </a:solidFill>
              <a:miter lim="800000"/>
              <a:headEnd/>
              <a:tailEnd/>
            </a:ln>
            <a:effectLst/>
          </p:spPr>
          <p:txBody>
            <a:bodyPr wrap="none" anchor="ctr"/>
            <a:lstStyle/>
            <a:p>
              <a:pPr eaLnBrk="0" hangingPunct="0"/>
              <a:endParaRPr lang="zh-CN" altLang="en-US" sz="1200" b="1">
                <a:solidFill>
                  <a:srgbClr val="000099"/>
                </a:solidFill>
                <a:ea typeface="黑体" pitchFamily="49" charset="-122"/>
              </a:endParaRPr>
            </a:p>
          </p:txBody>
        </p:sp>
        <p:sp>
          <p:nvSpPr>
            <p:cNvPr id="723976" name="Text Box 8"/>
            <p:cNvSpPr txBox="1">
              <a:spLocks noChangeArrowheads="1"/>
            </p:cNvSpPr>
            <p:nvPr/>
          </p:nvSpPr>
          <p:spPr bwMode="auto">
            <a:xfrm>
              <a:off x="5177" y="2698"/>
              <a:ext cx="929" cy="185"/>
            </a:xfrm>
            <a:prstGeom prst="rect">
              <a:avLst/>
            </a:prstGeom>
            <a:solidFill>
              <a:schemeClr val="bg1"/>
            </a:solidFill>
            <a:ln>
              <a:noFill/>
            </a:ln>
            <a:effectLst/>
            <a:extLst/>
          </p:spPr>
          <p:txBody>
            <a:bodyPr wrap="none">
              <a:spAutoFit/>
            </a:bodyPr>
            <a:lstStyle/>
            <a:p>
              <a:pPr algn="ctr" eaLnBrk="0" hangingPunct="0"/>
              <a:r>
                <a:rPr lang="zh-CN" altLang="en-US" sz="1200" b="1">
                  <a:solidFill>
                    <a:srgbClr val="FF0000"/>
                  </a:solidFill>
                  <a:ea typeface="黑体" pitchFamily="49" charset="-122"/>
                </a:rPr>
                <a:t>不允许发送</a:t>
              </a:r>
            </a:p>
          </p:txBody>
        </p:sp>
        <p:sp>
          <p:nvSpPr>
            <p:cNvPr id="723977" name="Text Box 9"/>
            <p:cNvSpPr txBox="1">
              <a:spLocks noChangeArrowheads="1"/>
            </p:cNvSpPr>
            <p:nvPr/>
          </p:nvSpPr>
          <p:spPr bwMode="auto">
            <a:xfrm>
              <a:off x="240" y="2689"/>
              <a:ext cx="779" cy="312"/>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已发送并</a:t>
              </a:r>
            </a:p>
            <a:p>
              <a:pPr algn="ctr" eaLnBrk="0" hangingPunct="0"/>
              <a:r>
                <a:rPr lang="zh-CN" altLang="en-US" sz="1200" b="1">
                  <a:solidFill>
                    <a:srgbClr val="C00000"/>
                  </a:solidFill>
                  <a:ea typeface="黑体" pitchFamily="49" charset="-122"/>
                </a:rPr>
                <a:t>收到确认</a:t>
              </a:r>
            </a:p>
          </p:txBody>
        </p:sp>
        <p:sp>
          <p:nvSpPr>
            <p:cNvPr id="723978" name="Line 10"/>
            <p:cNvSpPr>
              <a:spLocks noChangeShapeType="1"/>
            </p:cNvSpPr>
            <p:nvPr/>
          </p:nvSpPr>
          <p:spPr bwMode="auto">
            <a:xfrm>
              <a:off x="1130" y="2261"/>
              <a:ext cx="3932" cy="0"/>
            </a:xfrm>
            <a:prstGeom prst="line">
              <a:avLst/>
            </a:prstGeom>
            <a:noFill/>
            <a:ln w="9525">
              <a:solidFill>
                <a:schemeClr val="tx1"/>
              </a:solidFill>
              <a:round/>
              <a:headEnd type="triangle" w="sm" len="med"/>
              <a:tailEnd type="triangle" w="sm" len="me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3979" name="Text Box 11"/>
            <p:cNvSpPr txBox="1">
              <a:spLocks noChangeArrowheads="1"/>
            </p:cNvSpPr>
            <p:nvPr/>
          </p:nvSpPr>
          <p:spPr bwMode="auto">
            <a:xfrm>
              <a:off x="2335" y="2124"/>
              <a:ext cx="1415" cy="187"/>
            </a:xfrm>
            <a:prstGeom prst="rect">
              <a:avLst/>
            </a:prstGeom>
            <a:solidFill>
              <a:schemeClr val="bg1"/>
            </a:solidFill>
            <a:ln>
              <a:noFill/>
            </a:ln>
            <a:effectLst/>
            <a:extLst/>
          </p:spPr>
          <p:txBody>
            <a:bodyPr wrap="none">
              <a:spAutoFit/>
            </a:bodyPr>
            <a:lstStyle/>
            <a:p>
              <a:pPr eaLnBrk="0" hangingPunct="0"/>
              <a:r>
                <a:rPr lang="en-US" altLang="zh-CN" sz="1200" b="1">
                  <a:solidFill>
                    <a:srgbClr val="000099"/>
                  </a:solidFill>
                  <a:ea typeface="黑体" pitchFamily="49" charset="-122"/>
                </a:rPr>
                <a:t>A </a:t>
              </a:r>
              <a:r>
                <a:rPr lang="zh-CN" altLang="en-US" sz="1200" b="1">
                  <a:solidFill>
                    <a:srgbClr val="000099"/>
                  </a:solidFill>
                  <a:ea typeface="黑体" pitchFamily="49" charset="-122"/>
                </a:rPr>
                <a:t>的</a:t>
              </a:r>
              <a:r>
                <a:rPr lang="zh-CN" altLang="en-US" sz="1200" b="1">
                  <a:solidFill>
                    <a:srgbClr val="FF0000"/>
                  </a:solidFill>
                  <a:ea typeface="黑体" pitchFamily="49" charset="-122"/>
                </a:rPr>
                <a:t>发送窗口 </a:t>
              </a:r>
              <a:r>
                <a:rPr lang="en-US" altLang="zh-CN" sz="1200" b="1">
                  <a:solidFill>
                    <a:srgbClr val="000099"/>
                  </a:solidFill>
                  <a:ea typeface="黑体" pitchFamily="49" charset="-122"/>
                </a:rPr>
                <a:t>= 20</a:t>
              </a:r>
            </a:p>
          </p:txBody>
        </p:sp>
        <p:sp>
          <p:nvSpPr>
            <p:cNvPr id="723980" name="Text Box 12"/>
            <p:cNvSpPr txBox="1">
              <a:spLocks noChangeArrowheads="1"/>
            </p:cNvSpPr>
            <p:nvPr/>
          </p:nvSpPr>
          <p:spPr bwMode="auto">
            <a:xfrm>
              <a:off x="2484" y="2798"/>
              <a:ext cx="1228"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0000FF"/>
                  </a:solidFill>
                  <a:ea typeface="黑体" pitchFamily="49" charset="-122"/>
                </a:rPr>
                <a:t>允许发送的序号</a:t>
              </a:r>
            </a:p>
          </p:txBody>
        </p:sp>
        <p:sp>
          <p:nvSpPr>
            <p:cNvPr id="723981" name="Rectangle 13"/>
            <p:cNvSpPr>
              <a:spLocks noChangeArrowheads="1"/>
            </p:cNvSpPr>
            <p:nvPr/>
          </p:nvSpPr>
          <p:spPr bwMode="auto">
            <a:xfrm>
              <a:off x="1130" y="2367"/>
              <a:ext cx="3937" cy="409"/>
            </a:xfrm>
            <a:prstGeom prst="rect">
              <a:avLst/>
            </a:prstGeom>
            <a:solidFill>
              <a:srgbClr val="3399FF"/>
            </a:solidFill>
            <a:ln>
              <a:noFill/>
            </a:ln>
            <a:effectLst>
              <a:outerShdw dist="35921" dir="2700000" algn="ctr" rotWithShape="0">
                <a:schemeClr val="bg2"/>
              </a:outerShdw>
            </a:effectLst>
          </p:spPr>
          <p:txBody>
            <a:bodyPr wrap="none" anchor="ctr"/>
            <a:lstStyle/>
            <a:p>
              <a:pPr eaLnBrk="0" hangingPunct="0"/>
              <a:endParaRPr lang="zh-CN" altLang="en-US" sz="1200" b="1">
                <a:solidFill>
                  <a:srgbClr val="000099"/>
                </a:solidFill>
                <a:ea typeface="黑体" pitchFamily="49" charset="-122"/>
              </a:endParaRPr>
            </a:p>
          </p:txBody>
        </p:sp>
        <p:sp>
          <p:nvSpPr>
            <p:cNvPr id="723983" name="Rectangle 15"/>
            <p:cNvSpPr>
              <a:spLocks noChangeArrowheads="1"/>
            </p:cNvSpPr>
            <p:nvPr/>
          </p:nvSpPr>
          <p:spPr bwMode="auto">
            <a:xfrm>
              <a:off x="369" y="2502"/>
              <a:ext cx="146"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27</a:t>
              </a:r>
            </a:p>
          </p:txBody>
        </p:sp>
        <p:sp>
          <p:nvSpPr>
            <p:cNvPr id="723984" name="Rectangle 16"/>
            <p:cNvSpPr>
              <a:spLocks noChangeArrowheads="1"/>
            </p:cNvSpPr>
            <p:nvPr/>
          </p:nvSpPr>
          <p:spPr bwMode="auto">
            <a:xfrm>
              <a:off x="566" y="2501"/>
              <a:ext cx="148"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28</a:t>
              </a:r>
            </a:p>
          </p:txBody>
        </p:sp>
        <p:sp>
          <p:nvSpPr>
            <p:cNvPr id="723985" name="Rectangle 17"/>
            <p:cNvSpPr>
              <a:spLocks noChangeArrowheads="1"/>
            </p:cNvSpPr>
            <p:nvPr/>
          </p:nvSpPr>
          <p:spPr bwMode="auto">
            <a:xfrm>
              <a:off x="764" y="2500"/>
              <a:ext cx="146"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29</a:t>
              </a:r>
            </a:p>
          </p:txBody>
        </p:sp>
        <p:sp>
          <p:nvSpPr>
            <p:cNvPr id="723986" name="Rectangle 18"/>
            <p:cNvSpPr>
              <a:spLocks noChangeArrowheads="1"/>
            </p:cNvSpPr>
            <p:nvPr/>
          </p:nvSpPr>
          <p:spPr bwMode="auto">
            <a:xfrm>
              <a:off x="960" y="2499"/>
              <a:ext cx="148" cy="181"/>
            </a:xfrm>
            <a:prstGeom prst="rect">
              <a:avLst/>
            </a:prstGeom>
            <a:solidFill>
              <a:srgbClr val="66FF33"/>
            </a:solidFill>
            <a:ln w="2857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30</a:t>
              </a:r>
            </a:p>
          </p:txBody>
        </p:sp>
        <p:sp>
          <p:nvSpPr>
            <p:cNvPr id="723987" name="Rectangle 19"/>
            <p:cNvSpPr>
              <a:spLocks noChangeArrowheads="1"/>
            </p:cNvSpPr>
            <p:nvPr/>
          </p:nvSpPr>
          <p:spPr bwMode="auto">
            <a:xfrm>
              <a:off x="1156" y="2498"/>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31</a:t>
              </a:r>
            </a:p>
          </p:txBody>
        </p:sp>
        <p:sp>
          <p:nvSpPr>
            <p:cNvPr id="723988" name="Rectangle 20"/>
            <p:cNvSpPr>
              <a:spLocks noChangeArrowheads="1"/>
            </p:cNvSpPr>
            <p:nvPr/>
          </p:nvSpPr>
          <p:spPr bwMode="auto">
            <a:xfrm>
              <a:off x="1354" y="2498"/>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32</a:t>
              </a:r>
            </a:p>
          </p:txBody>
        </p:sp>
        <p:sp>
          <p:nvSpPr>
            <p:cNvPr id="723989" name="Rectangle 21"/>
            <p:cNvSpPr>
              <a:spLocks noChangeArrowheads="1"/>
            </p:cNvSpPr>
            <p:nvPr/>
          </p:nvSpPr>
          <p:spPr bwMode="auto">
            <a:xfrm>
              <a:off x="1552" y="2496"/>
              <a:ext cx="146"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33</a:t>
              </a:r>
            </a:p>
          </p:txBody>
        </p:sp>
        <p:sp>
          <p:nvSpPr>
            <p:cNvPr id="723990" name="Rectangle 22"/>
            <p:cNvSpPr>
              <a:spLocks noChangeArrowheads="1"/>
            </p:cNvSpPr>
            <p:nvPr/>
          </p:nvSpPr>
          <p:spPr bwMode="auto">
            <a:xfrm>
              <a:off x="1749" y="2495"/>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34</a:t>
              </a:r>
            </a:p>
          </p:txBody>
        </p:sp>
        <p:sp>
          <p:nvSpPr>
            <p:cNvPr id="723991" name="Rectangle 23"/>
            <p:cNvSpPr>
              <a:spLocks noChangeArrowheads="1"/>
            </p:cNvSpPr>
            <p:nvPr/>
          </p:nvSpPr>
          <p:spPr bwMode="auto">
            <a:xfrm>
              <a:off x="1946" y="2494"/>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35</a:t>
              </a:r>
            </a:p>
          </p:txBody>
        </p:sp>
        <p:sp>
          <p:nvSpPr>
            <p:cNvPr id="723992" name="Rectangle 24"/>
            <p:cNvSpPr>
              <a:spLocks noChangeArrowheads="1"/>
            </p:cNvSpPr>
            <p:nvPr/>
          </p:nvSpPr>
          <p:spPr bwMode="auto">
            <a:xfrm>
              <a:off x="2143" y="2493"/>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36</a:t>
              </a:r>
            </a:p>
          </p:txBody>
        </p:sp>
        <p:sp>
          <p:nvSpPr>
            <p:cNvPr id="723993" name="Rectangle 25"/>
            <p:cNvSpPr>
              <a:spLocks noChangeArrowheads="1"/>
            </p:cNvSpPr>
            <p:nvPr/>
          </p:nvSpPr>
          <p:spPr bwMode="auto">
            <a:xfrm>
              <a:off x="2341" y="2492"/>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37</a:t>
              </a:r>
            </a:p>
          </p:txBody>
        </p:sp>
        <p:sp>
          <p:nvSpPr>
            <p:cNvPr id="723994" name="Rectangle 26"/>
            <p:cNvSpPr>
              <a:spLocks noChangeArrowheads="1"/>
            </p:cNvSpPr>
            <p:nvPr/>
          </p:nvSpPr>
          <p:spPr bwMode="auto">
            <a:xfrm>
              <a:off x="2539" y="2491"/>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38</a:t>
              </a:r>
            </a:p>
          </p:txBody>
        </p:sp>
        <p:sp>
          <p:nvSpPr>
            <p:cNvPr id="723995" name="Rectangle 27"/>
            <p:cNvSpPr>
              <a:spLocks noChangeArrowheads="1"/>
            </p:cNvSpPr>
            <p:nvPr/>
          </p:nvSpPr>
          <p:spPr bwMode="auto">
            <a:xfrm>
              <a:off x="2735" y="2490"/>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39</a:t>
              </a:r>
            </a:p>
          </p:txBody>
        </p:sp>
        <p:sp>
          <p:nvSpPr>
            <p:cNvPr id="723996" name="Rectangle 28"/>
            <p:cNvSpPr>
              <a:spLocks noChangeArrowheads="1"/>
            </p:cNvSpPr>
            <p:nvPr/>
          </p:nvSpPr>
          <p:spPr bwMode="auto">
            <a:xfrm>
              <a:off x="2931" y="2489"/>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40</a:t>
              </a:r>
            </a:p>
          </p:txBody>
        </p:sp>
        <p:sp>
          <p:nvSpPr>
            <p:cNvPr id="723997" name="Rectangle 29"/>
            <p:cNvSpPr>
              <a:spLocks noChangeArrowheads="1"/>
            </p:cNvSpPr>
            <p:nvPr/>
          </p:nvSpPr>
          <p:spPr bwMode="auto">
            <a:xfrm>
              <a:off x="3129" y="2488"/>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41</a:t>
              </a:r>
            </a:p>
          </p:txBody>
        </p:sp>
        <p:sp>
          <p:nvSpPr>
            <p:cNvPr id="723998" name="Rectangle 30"/>
            <p:cNvSpPr>
              <a:spLocks noChangeArrowheads="1"/>
            </p:cNvSpPr>
            <p:nvPr/>
          </p:nvSpPr>
          <p:spPr bwMode="auto">
            <a:xfrm>
              <a:off x="3326" y="2487"/>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42</a:t>
              </a:r>
            </a:p>
          </p:txBody>
        </p:sp>
        <p:sp>
          <p:nvSpPr>
            <p:cNvPr id="723999" name="Rectangle 31"/>
            <p:cNvSpPr>
              <a:spLocks noChangeArrowheads="1"/>
            </p:cNvSpPr>
            <p:nvPr/>
          </p:nvSpPr>
          <p:spPr bwMode="auto">
            <a:xfrm>
              <a:off x="3524" y="2486"/>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43</a:t>
              </a:r>
            </a:p>
          </p:txBody>
        </p:sp>
        <p:sp>
          <p:nvSpPr>
            <p:cNvPr id="724000" name="Rectangle 32"/>
            <p:cNvSpPr>
              <a:spLocks noChangeArrowheads="1"/>
            </p:cNvSpPr>
            <p:nvPr/>
          </p:nvSpPr>
          <p:spPr bwMode="auto">
            <a:xfrm>
              <a:off x="3722" y="2485"/>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44</a:t>
              </a:r>
            </a:p>
          </p:txBody>
        </p:sp>
        <p:sp>
          <p:nvSpPr>
            <p:cNvPr id="724001" name="Rectangle 33"/>
            <p:cNvSpPr>
              <a:spLocks noChangeArrowheads="1"/>
            </p:cNvSpPr>
            <p:nvPr/>
          </p:nvSpPr>
          <p:spPr bwMode="auto">
            <a:xfrm>
              <a:off x="3918" y="2484"/>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45</a:t>
              </a:r>
            </a:p>
          </p:txBody>
        </p:sp>
        <p:sp>
          <p:nvSpPr>
            <p:cNvPr id="724002" name="Rectangle 34"/>
            <p:cNvSpPr>
              <a:spLocks noChangeArrowheads="1"/>
            </p:cNvSpPr>
            <p:nvPr/>
          </p:nvSpPr>
          <p:spPr bwMode="auto">
            <a:xfrm>
              <a:off x="4114" y="2484"/>
              <a:ext cx="148"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46</a:t>
              </a:r>
            </a:p>
          </p:txBody>
        </p:sp>
        <p:sp>
          <p:nvSpPr>
            <p:cNvPr id="724003" name="Rectangle 35"/>
            <p:cNvSpPr>
              <a:spLocks noChangeArrowheads="1"/>
            </p:cNvSpPr>
            <p:nvPr/>
          </p:nvSpPr>
          <p:spPr bwMode="auto">
            <a:xfrm>
              <a:off x="4312" y="2482"/>
              <a:ext cx="146" cy="180"/>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47</a:t>
              </a:r>
            </a:p>
          </p:txBody>
        </p:sp>
        <p:sp>
          <p:nvSpPr>
            <p:cNvPr id="724004" name="Rectangle 36"/>
            <p:cNvSpPr>
              <a:spLocks noChangeArrowheads="1"/>
            </p:cNvSpPr>
            <p:nvPr/>
          </p:nvSpPr>
          <p:spPr bwMode="auto">
            <a:xfrm>
              <a:off x="4509" y="2481"/>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48</a:t>
              </a:r>
            </a:p>
          </p:txBody>
        </p:sp>
        <p:sp>
          <p:nvSpPr>
            <p:cNvPr id="724005" name="Rectangle 37"/>
            <p:cNvSpPr>
              <a:spLocks noChangeArrowheads="1"/>
            </p:cNvSpPr>
            <p:nvPr/>
          </p:nvSpPr>
          <p:spPr bwMode="auto">
            <a:xfrm>
              <a:off x="4706" y="2480"/>
              <a:ext cx="148"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49</a:t>
              </a:r>
            </a:p>
          </p:txBody>
        </p:sp>
        <p:sp>
          <p:nvSpPr>
            <p:cNvPr id="724006" name="Rectangle 38"/>
            <p:cNvSpPr>
              <a:spLocks noChangeArrowheads="1"/>
            </p:cNvSpPr>
            <p:nvPr/>
          </p:nvSpPr>
          <p:spPr bwMode="auto">
            <a:xfrm>
              <a:off x="4904" y="2479"/>
              <a:ext cx="146" cy="181"/>
            </a:xfrm>
            <a:prstGeom prst="rect">
              <a:avLst/>
            </a:prstGeom>
            <a:solidFill>
              <a:srgbClr val="FFCCFF"/>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50</a:t>
              </a:r>
            </a:p>
          </p:txBody>
        </p:sp>
        <p:sp>
          <p:nvSpPr>
            <p:cNvPr id="724007" name="Rectangle 39"/>
            <p:cNvSpPr>
              <a:spLocks noChangeArrowheads="1"/>
            </p:cNvSpPr>
            <p:nvPr/>
          </p:nvSpPr>
          <p:spPr bwMode="auto">
            <a:xfrm>
              <a:off x="5101" y="2478"/>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51</a:t>
              </a:r>
            </a:p>
          </p:txBody>
        </p:sp>
        <p:sp>
          <p:nvSpPr>
            <p:cNvPr id="724008" name="Rectangle 40"/>
            <p:cNvSpPr>
              <a:spLocks noChangeArrowheads="1"/>
            </p:cNvSpPr>
            <p:nvPr/>
          </p:nvSpPr>
          <p:spPr bwMode="auto">
            <a:xfrm>
              <a:off x="5299" y="2477"/>
              <a:ext cx="146"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52</a:t>
              </a:r>
            </a:p>
          </p:txBody>
        </p:sp>
        <p:sp>
          <p:nvSpPr>
            <p:cNvPr id="724009" name="Rectangle 41"/>
            <p:cNvSpPr>
              <a:spLocks noChangeArrowheads="1"/>
            </p:cNvSpPr>
            <p:nvPr/>
          </p:nvSpPr>
          <p:spPr bwMode="auto">
            <a:xfrm>
              <a:off x="5495" y="2476"/>
              <a:ext cx="146"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53</a:t>
              </a:r>
            </a:p>
          </p:txBody>
        </p:sp>
        <p:sp>
          <p:nvSpPr>
            <p:cNvPr id="724010" name="Rectangle 42"/>
            <p:cNvSpPr>
              <a:spLocks noChangeArrowheads="1"/>
            </p:cNvSpPr>
            <p:nvPr/>
          </p:nvSpPr>
          <p:spPr bwMode="auto">
            <a:xfrm>
              <a:off x="5691" y="2475"/>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54</a:t>
              </a:r>
            </a:p>
          </p:txBody>
        </p:sp>
        <p:sp>
          <p:nvSpPr>
            <p:cNvPr id="724011" name="Rectangle 43"/>
            <p:cNvSpPr>
              <a:spLocks noChangeArrowheads="1"/>
            </p:cNvSpPr>
            <p:nvPr/>
          </p:nvSpPr>
          <p:spPr bwMode="auto">
            <a:xfrm>
              <a:off x="5889" y="2474"/>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55</a:t>
              </a:r>
            </a:p>
          </p:txBody>
        </p:sp>
        <p:sp>
          <p:nvSpPr>
            <p:cNvPr id="724012" name="Rectangle 44"/>
            <p:cNvSpPr>
              <a:spLocks noChangeArrowheads="1"/>
            </p:cNvSpPr>
            <p:nvPr/>
          </p:nvSpPr>
          <p:spPr bwMode="auto">
            <a:xfrm>
              <a:off x="6081" y="2474"/>
              <a:ext cx="148" cy="181"/>
            </a:xfrm>
            <a:prstGeom prst="rect">
              <a:avLst/>
            </a:prstGeom>
            <a:solidFill>
              <a:srgbClr val="FFFF66"/>
            </a:solidFill>
            <a:ln w="9525">
              <a:solidFill>
                <a:schemeClr val="tx1"/>
              </a:solidFill>
              <a:miter lim="800000"/>
              <a:headEnd/>
              <a:tailEnd/>
            </a:ln>
            <a:effectLst/>
            <a:extLst/>
          </p:spPr>
          <p:txBody>
            <a:bodyPr wrap="none" anchor="ctr"/>
            <a:lstStyle/>
            <a:p>
              <a:pPr algn="ctr" eaLnBrk="0" hangingPunct="0"/>
              <a:r>
                <a:rPr kumimoji="1" lang="en-US" altLang="zh-CN" sz="1200" b="1">
                  <a:solidFill>
                    <a:srgbClr val="000099"/>
                  </a:solidFill>
                  <a:ea typeface="黑体" pitchFamily="49" charset="-122"/>
                </a:rPr>
                <a:t>56</a:t>
              </a:r>
            </a:p>
          </p:txBody>
        </p:sp>
        <p:sp>
          <p:nvSpPr>
            <p:cNvPr id="724013" name="Line 45"/>
            <p:cNvSpPr>
              <a:spLocks noChangeShapeType="1"/>
            </p:cNvSpPr>
            <p:nvPr/>
          </p:nvSpPr>
          <p:spPr bwMode="auto">
            <a:xfrm flipH="1" flipV="1">
              <a:off x="1231" y="2693"/>
              <a:ext cx="6" cy="322"/>
            </a:xfrm>
            <a:prstGeom prst="line">
              <a:avLst/>
            </a:prstGeom>
            <a:noFill/>
            <a:ln w="38100">
              <a:solidFill>
                <a:srgbClr val="FF0000"/>
              </a:solidFill>
              <a:round/>
              <a:headEnd/>
              <a:tailEnd type="triangle" w="med" len="lg"/>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4" name="Text Box 46"/>
            <p:cNvSpPr txBox="1">
              <a:spLocks noChangeArrowheads="1"/>
            </p:cNvSpPr>
            <p:nvPr/>
          </p:nvSpPr>
          <p:spPr bwMode="auto">
            <a:xfrm>
              <a:off x="881" y="3001"/>
              <a:ext cx="929" cy="287"/>
            </a:xfrm>
            <a:prstGeom prst="rect">
              <a:avLst/>
            </a:prstGeom>
            <a:noFill/>
            <a:ln>
              <a:noFill/>
            </a:ln>
            <a:effectLst/>
            <a:extLst/>
          </p:spPr>
          <p:txBody>
            <a:bodyPr wrap="none">
              <a:spAutoFit/>
            </a:bodyPr>
            <a:lstStyle/>
            <a:p>
              <a:pPr algn="ctr" eaLnBrk="0" hangingPunct="0">
                <a:lnSpc>
                  <a:spcPct val="90000"/>
                </a:lnSpc>
              </a:pPr>
              <a:r>
                <a:rPr lang="en-US" altLang="zh-CN" sz="1200" b="1">
                  <a:solidFill>
                    <a:srgbClr val="9900CC"/>
                  </a:solidFill>
                  <a:ea typeface="黑体" pitchFamily="49" charset="-122"/>
                </a:rPr>
                <a:t>B </a:t>
              </a:r>
              <a:r>
                <a:rPr lang="zh-CN" altLang="en-US" sz="1200" b="1">
                  <a:solidFill>
                    <a:srgbClr val="9900CC"/>
                  </a:solidFill>
                  <a:ea typeface="黑体" pitchFamily="49" charset="-122"/>
                </a:rPr>
                <a:t>期望</a:t>
              </a:r>
            </a:p>
            <a:p>
              <a:pPr algn="ctr" eaLnBrk="0" hangingPunct="0">
                <a:lnSpc>
                  <a:spcPct val="90000"/>
                </a:lnSpc>
              </a:pPr>
              <a:r>
                <a:rPr lang="zh-CN" altLang="en-US" sz="1200" b="1">
                  <a:solidFill>
                    <a:srgbClr val="9900CC"/>
                  </a:solidFill>
                  <a:ea typeface="黑体" pitchFamily="49" charset="-122"/>
                </a:rPr>
                <a:t>收到的序号</a:t>
              </a:r>
            </a:p>
          </p:txBody>
        </p:sp>
        <p:sp>
          <p:nvSpPr>
            <p:cNvPr id="724015" name="Line 47"/>
            <p:cNvSpPr>
              <a:spLocks noChangeShapeType="1"/>
            </p:cNvSpPr>
            <p:nvPr/>
          </p:nvSpPr>
          <p:spPr bwMode="auto">
            <a:xfrm>
              <a:off x="1124" y="1963"/>
              <a:ext cx="5" cy="855"/>
            </a:xfrm>
            <a:prstGeom prst="line">
              <a:avLst/>
            </a:prstGeom>
            <a:noFill/>
            <a:ln w="19050">
              <a:solidFill>
                <a:schemeClr val="tx1"/>
              </a:solidFill>
              <a:prstDash val="dash"/>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6" name="Text Box 48"/>
            <p:cNvSpPr txBox="1">
              <a:spLocks noChangeArrowheads="1"/>
            </p:cNvSpPr>
            <p:nvPr/>
          </p:nvSpPr>
          <p:spPr bwMode="auto">
            <a:xfrm>
              <a:off x="4823" y="1706"/>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前沿</a:t>
              </a:r>
            </a:p>
          </p:txBody>
        </p:sp>
        <p:sp>
          <p:nvSpPr>
            <p:cNvPr id="724017" name="Text Box 49"/>
            <p:cNvSpPr txBox="1">
              <a:spLocks noChangeArrowheads="1"/>
            </p:cNvSpPr>
            <p:nvPr/>
          </p:nvSpPr>
          <p:spPr bwMode="auto">
            <a:xfrm>
              <a:off x="898" y="1706"/>
              <a:ext cx="480" cy="187"/>
            </a:xfrm>
            <a:prstGeom prst="rect">
              <a:avLst/>
            </a:prstGeom>
            <a:solidFill>
              <a:schemeClr val="bg1"/>
            </a:solidFill>
            <a:ln>
              <a:noFill/>
            </a:ln>
            <a:effectLst/>
            <a:extLst/>
          </p:spPr>
          <p:txBody>
            <a:bodyPr wrap="none">
              <a:spAutoFit/>
            </a:bodyPr>
            <a:lstStyle/>
            <a:p>
              <a:pPr algn="ctr" eaLnBrk="0" hangingPunct="0"/>
              <a:r>
                <a:rPr lang="zh-CN" altLang="en-US" sz="1200" b="1">
                  <a:solidFill>
                    <a:srgbClr val="C00000"/>
                  </a:solidFill>
                  <a:ea typeface="黑体" pitchFamily="49" charset="-122"/>
                </a:rPr>
                <a:t>后沿</a:t>
              </a:r>
            </a:p>
          </p:txBody>
        </p:sp>
        <p:sp>
          <p:nvSpPr>
            <p:cNvPr id="724018" name="Line 50"/>
            <p:cNvSpPr>
              <a:spLocks noChangeShapeType="1"/>
            </p:cNvSpPr>
            <p:nvPr/>
          </p:nvSpPr>
          <p:spPr bwMode="auto">
            <a:xfrm>
              <a:off x="5062" y="1954"/>
              <a:ext cx="5" cy="855"/>
            </a:xfrm>
            <a:prstGeom prst="line">
              <a:avLst/>
            </a:prstGeom>
            <a:noFill/>
            <a:ln w="19050">
              <a:solidFill>
                <a:schemeClr val="tx1"/>
              </a:solidFill>
              <a:prstDash val="dash"/>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19" name="Text Box 51"/>
            <p:cNvSpPr txBox="1">
              <a:spLocks noChangeArrowheads="1"/>
            </p:cNvSpPr>
            <p:nvPr/>
          </p:nvSpPr>
          <p:spPr bwMode="auto">
            <a:xfrm>
              <a:off x="1413" y="1941"/>
              <a:ext cx="480" cy="187"/>
            </a:xfrm>
            <a:prstGeom prst="rect">
              <a:avLst/>
            </a:prstGeom>
            <a:noFill/>
            <a:ln>
              <a:noFill/>
            </a:ln>
            <a:effectLst/>
            <a:extLst/>
          </p:spPr>
          <p:txBody>
            <a:bodyPr wrap="none">
              <a:spAutoFit/>
            </a:bodyPr>
            <a:lstStyle/>
            <a:p>
              <a:pPr algn="ctr" eaLnBrk="0" hangingPunct="0"/>
              <a:r>
                <a:rPr lang="zh-CN" altLang="en-US" sz="1200" b="1">
                  <a:solidFill>
                    <a:srgbClr val="000099"/>
                  </a:solidFill>
                  <a:ea typeface="黑体" pitchFamily="49" charset="-122"/>
                </a:rPr>
                <a:t>前移</a:t>
              </a:r>
            </a:p>
          </p:txBody>
        </p:sp>
        <p:sp>
          <p:nvSpPr>
            <p:cNvPr id="724020" name="Text Box 52"/>
            <p:cNvSpPr txBox="1">
              <a:spLocks noChangeArrowheads="1"/>
            </p:cNvSpPr>
            <p:nvPr/>
          </p:nvSpPr>
          <p:spPr bwMode="auto">
            <a:xfrm>
              <a:off x="4309" y="1940"/>
              <a:ext cx="480" cy="187"/>
            </a:xfrm>
            <a:prstGeom prst="rect">
              <a:avLst/>
            </a:prstGeom>
            <a:noFill/>
            <a:ln>
              <a:noFill/>
            </a:ln>
            <a:effectLst/>
            <a:extLst/>
          </p:spPr>
          <p:txBody>
            <a:bodyPr wrap="none">
              <a:spAutoFit/>
            </a:bodyPr>
            <a:lstStyle/>
            <a:p>
              <a:pPr algn="ctr" eaLnBrk="0" hangingPunct="0"/>
              <a:r>
                <a:rPr lang="zh-CN" altLang="en-US" sz="1200" b="1">
                  <a:solidFill>
                    <a:srgbClr val="000099"/>
                  </a:solidFill>
                  <a:ea typeface="黑体" pitchFamily="49" charset="-122"/>
                </a:rPr>
                <a:t>收缩</a:t>
              </a:r>
            </a:p>
          </p:txBody>
        </p:sp>
        <p:grpSp>
          <p:nvGrpSpPr>
            <p:cNvPr id="299060" name="Group 53"/>
            <p:cNvGrpSpPr>
              <a:grpSpLocks/>
            </p:cNvGrpSpPr>
            <p:nvPr/>
          </p:nvGrpSpPr>
          <p:grpSpPr bwMode="auto">
            <a:xfrm>
              <a:off x="4199" y="1989"/>
              <a:ext cx="148" cy="182"/>
              <a:chOff x="3833" y="1298"/>
              <a:chExt cx="136" cy="182"/>
            </a:xfrm>
          </p:grpSpPr>
          <p:sp>
            <p:nvSpPr>
              <p:cNvPr id="724022" name="Line 54"/>
              <p:cNvSpPr>
                <a:spLocks noChangeShapeType="1"/>
              </p:cNvSpPr>
              <p:nvPr/>
            </p:nvSpPr>
            <p:spPr bwMode="auto">
              <a:xfrm flipH="1">
                <a:off x="3832" y="1298"/>
                <a:ext cx="136" cy="182"/>
              </a:xfrm>
              <a:prstGeom prst="line">
                <a:avLst/>
              </a:prstGeom>
              <a:noFill/>
              <a:ln w="57150">
                <a:solidFill>
                  <a:srgbClr val="FF0000"/>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sp>
            <p:nvSpPr>
              <p:cNvPr id="724023" name="Line 55"/>
              <p:cNvSpPr>
                <a:spLocks noChangeShapeType="1"/>
              </p:cNvSpPr>
              <p:nvPr/>
            </p:nvSpPr>
            <p:spPr bwMode="auto">
              <a:xfrm>
                <a:off x="3832" y="1298"/>
                <a:ext cx="136" cy="182"/>
              </a:xfrm>
              <a:prstGeom prst="line">
                <a:avLst/>
              </a:prstGeom>
              <a:noFill/>
              <a:ln w="57150">
                <a:solidFill>
                  <a:srgbClr val="FF0000"/>
                </a:solidFill>
                <a:round/>
                <a:headEnd/>
                <a:tailEnd/>
              </a:ln>
              <a:effectLst/>
              <a:extLst/>
            </p:spPr>
            <p:txBody>
              <a:bodyPr/>
              <a:lstStyle/>
              <a:p>
                <a:pPr eaLnBrk="0" hangingPunct="0">
                  <a:defRPr/>
                </a:pPr>
                <a:endParaRPr lang="zh-CN" altLang="en-US" b="1">
                  <a:solidFill>
                    <a:srgbClr val="000099"/>
                  </a:solidFill>
                  <a:latin typeface="+mn-lt"/>
                  <a:ea typeface="黑体" pitchFamily="2" charset="-122"/>
                </a:endParaRPr>
              </a:p>
            </p:txBody>
          </p:sp>
        </p:grpSp>
      </p:grpSp>
      <p:grpSp>
        <p:nvGrpSpPr>
          <p:cNvPr id="299064" name="Group 56"/>
          <p:cNvGrpSpPr>
            <a:grpSpLocks/>
          </p:cNvGrpSpPr>
          <p:nvPr/>
        </p:nvGrpSpPr>
        <p:grpSpPr bwMode="auto">
          <a:xfrm>
            <a:off x="2000250" y="3284538"/>
            <a:ext cx="6319838" cy="1541462"/>
            <a:chOff x="405" y="1752"/>
            <a:chExt cx="5580" cy="1258"/>
          </a:xfrm>
        </p:grpSpPr>
        <p:sp>
          <p:nvSpPr>
            <p:cNvPr id="4" name="Freeform 4"/>
            <p:cNvSpPr>
              <a:spLocks/>
            </p:cNvSpPr>
            <p:nvPr/>
          </p:nvSpPr>
          <p:spPr bwMode="auto">
            <a:xfrm>
              <a:off x="831" y="1942"/>
              <a:ext cx="4419" cy="1026"/>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pPr eaLnBrk="0" hangingPunct="0">
                <a:defRPr/>
              </a:pPr>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659" y="2969"/>
              <a:ext cx="5164"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659" y="1942"/>
              <a:ext cx="5164" cy="0"/>
            </a:xfrm>
            <a:prstGeom prst="line">
              <a:avLst/>
            </a:prstGeom>
            <a:noFill/>
            <a:ln w="19050">
              <a:solidFill>
                <a:schemeClr val="tx1"/>
              </a:solidFill>
              <a:round/>
              <a:headEnd/>
              <a:tailEnd type="triangle" w="sm" len="me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413" y="1768"/>
              <a:ext cx="259"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B</a:t>
              </a:r>
            </a:p>
          </p:txBody>
        </p:sp>
        <p:sp>
          <p:nvSpPr>
            <p:cNvPr id="8" name="Line 8"/>
            <p:cNvSpPr>
              <a:spLocks noChangeShapeType="1"/>
            </p:cNvSpPr>
            <p:nvPr/>
          </p:nvSpPr>
          <p:spPr bwMode="auto">
            <a:xfrm flipV="1">
              <a:off x="824"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068"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739" y="2383"/>
              <a:ext cx="432" cy="224"/>
            </a:xfrm>
            <a:prstGeom prst="rect">
              <a:avLst/>
            </a:prstGeom>
            <a:noFill/>
            <a:ln>
              <a:noFill/>
            </a:ln>
            <a:effectLst/>
            <a:extLst/>
          </p:spPr>
          <p:txBody>
            <a:bodyPr wrap="none">
              <a:spAutoFit/>
            </a:bodyPr>
            <a:lstStyle/>
            <a:p>
              <a:pPr eaLnBrk="0" hangingPunct="0"/>
              <a:r>
                <a:rPr lang="zh-CN" altLang="en-US" sz="1200" b="1">
                  <a:solidFill>
                    <a:srgbClr val="000099"/>
                  </a:solidFill>
                  <a:ea typeface="黑体" pitchFamily="49" charset="-122"/>
                </a:rPr>
                <a:t>分组</a:t>
              </a:r>
            </a:p>
          </p:txBody>
        </p:sp>
        <p:sp>
          <p:nvSpPr>
            <p:cNvPr id="11" name="Text Box 11"/>
            <p:cNvSpPr txBox="1">
              <a:spLocks noChangeArrowheads="1"/>
            </p:cNvSpPr>
            <p:nvPr/>
          </p:nvSpPr>
          <p:spPr bwMode="auto">
            <a:xfrm>
              <a:off x="5778" y="1752"/>
              <a:ext cx="207" cy="224"/>
            </a:xfrm>
            <a:prstGeom prst="rect">
              <a:avLst/>
            </a:prstGeom>
            <a:noFill/>
            <a:ln>
              <a:noFill/>
            </a:ln>
            <a:effectLst/>
            <a:extLst/>
          </p:spPr>
          <p:txBody>
            <a:bodyPr wrap="none">
              <a:spAutoFit/>
            </a:bodyPr>
            <a:lstStyle/>
            <a:p>
              <a:pPr eaLnBrk="0" hangingPunct="0"/>
              <a:r>
                <a:rPr lang="en-US" altLang="zh-CN" sz="1200" b="1" i="1">
                  <a:solidFill>
                    <a:srgbClr val="000099"/>
                  </a:solidFill>
                  <a:ea typeface="黑体" pitchFamily="49" charset="-122"/>
                </a:rPr>
                <a:t>t</a:t>
              </a:r>
            </a:p>
          </p:txBody>
        </p:sp>
        <p:sp>
          <p:nvSpPr>
            <p:cNvPr id="12" name="Text Box 12"/>
            <p:cNvSpPr txBox="1">
              <a:spLocks noChangeArrowheads="1"/>
            </p:cNvSpPr>
            <p:nvPr/>
          </p:nvSpPr>
          <p:spPr bwMode="auto">
            <a:xfrm>
              <a:off x="5778" y="2751"/>
              <a:ext cx="207" cy="224"/>
            </a:xfrm>
            <a:prstGeom prst="rect">
              <a:avLst/>
            </a:prstGeom>
            <a:noFill/>
            <a:ln>
              <a:noFill/>
            </a:ln>
            <a:effectLst/>
            <a:extLst/>
          </p:spPr>
          <p:txBody>
            <a:bodyPr wrap="none">
              <a:spAutoFit/>
            </a:bodyPr>
            <a:lstStyle/>
            <a:p>
              <a:pPr eaLnBrk="0" hangingPunct="0"/>
              <a:r>
                <a:rPr lang="en-US" altLang="zh-CN" sz="1200" b="1" i="1">
                  <a:solidFill>
                    <a:srgbClr val="000099"/>
                  </a:solidFill>
                  <a:ea typeface="黑体" pitchFamily="49" charset="-122"/>
                </a:rPr>
                <a:t>t</a:t>
              </a:r>
            </a:p>
          </p:txBody>
        </p:sp>
        <p:sp>
          <p:nvSpPr>
            <p:cNvPr id="13" name="Text Box 13"/>
            <p:cNvSpPr txBox="1">
              <a:spLocks noChangeArrowheads="1"/>
            </p:cNvSpPr>
            <p:nvPr/>
          </p:nvSpPr>
          <p:spPr bwMode="auto">
            <a:xfrm>
              <a:off x="405" y="2786"/>
              <a:ext cx="259"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A</a:t>
              </a:r>
            </a:p>
          </p:txBody>
        </p:sp>
        <p:sp>
          <p:nvSpPr>
            <p:cNvPr id="14" name="Line 14"/>
            <p:cNvSpPr>
              <a:spLocks noChangeShapeType="1"/>
            </p:cNvSpPr>
            <p:nvPr/>
          </p:nvSpPr>
          <p:spPr bwMode="auto">
            <a:xfrm rot="15894661">
              <a:off x="1282" y="2110"/>
              <a:ext cx="220" cy="290"/>
            </a:xfrm>
            <a:prstGeom prst="line">
              <a:avLst/>
            </a:prstGeom>
            <a:noFill/>
            <a:ln w="5715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1309" y="1946"/>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3493" y="1946"/>
              <a:ext cx="1067" cy="1025"/>
            </a:xfrm>
            <a:prstGeom prst="line">
              <a:avLst/>
            </a:prstGeom>
            <a:noFill/>
            <a:ln w="9525">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2135"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2144" y="2174"/>
              <a:ext cx="453" cy="224"/>
            </a:xfrm>
            <a:prstGeom prst="rect">
              <a:avLst/>
            </a:prstGeom>
            <a:noFill/>
            <a:ln>
              <a:noFill/>
            </a:ln>
            <a:effectLst/>
            <a:extLst/>
          </p:spPr>
          <p:txBody>
            <a:bodyPr wrap="none">
              <a:spAutoFit/>
            </a:bodyPr>
            <a:lstStyle/>
            <a:p>
              <a:pPr eaLnBrk="0" hangingPunct="0"/>
              <a:r>
                <a:rPr lang="en-US" altLang="zh-CN" sz="1200" b="1">
                  <a:solidFill>
                    <a:srgbClr val="000099"/>
                  </a:solidFill>
                  <a:ea typeface="黑体" pitchFamily="49" charset="-122"/>
                </a:rPr>
                <a:t>ACK</a:t>
              </a:r>
            </a:p>
          </p:txBody>
        </p:sp>
        <p:sp>
          <p:nvSpPr>
            <p:cNvPr id="19" name="Line 19"/>
            <p:cNvSpPr>
              <a:spLocks noChangeShapeType="1"/>
            </p:cNvSpPr>
            <p:nvPr/>
          </p:nvSpPr>
          <p:spPr bwMode="auto">
            <a:xfrm>
              <a:off x="2576" y="2509"/>
              <a:ext cx="184" cy="175"/>
            </a:xfrm>
            <a:prstGeom prst="line">
              <a:avLst/>
            </a:prstGeom>
            <a:noFill/>
            <a:ln w="38100">
              <a:solidFill>
                <a:srgbClr val="FF0000"/>
              </a:solidFill>
              <a:round/>
              <a:headEnd type="none" w="sm" len="med"/>
              <a:tailEnd type="triangle" w="med" len="lg"/>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1552" y="1942"/>
              <a:ext cx="1065"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1794"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2048" y="1955"/>
              <a:ext cx="1067" cy="1025"/>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2280"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2770"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3013"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3257"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3503" y="1942"/>
              <a:ext cx="1065"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2522"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3735"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3969" y="1942"/>
              <a:ext cx="1067"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4203" y="1942"/>
              <a:ext cx="1068" cy="1026"/>
            </a:xfrm>
            <a:prstGeom prst="line">
              <a:avLst/>
            </a:prstGeom>
            <a:noFill/>
            <a:ln w="19050">
              <a:solidFill>
                <a:schemeClr val="tx1"/>
              </a:solidFill>
              <a:round/>
              <a:headEnd/>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2377"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2618"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2861"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3103" y="1946"/>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3344"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3585"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3828" y="1946"/>
              <a:ext cx="1067"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4069" y="1946"/>
              <a:ext cx="1068"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4311" y="1946"/>
              <a:ext cx="1065"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4553" y="1946"/>
              <a:ext cx="1068" cy="1025"/>
            </a:xfrm>
            <a:prstGeom prst="line">
              <a:avLst/>
            </a:prstGeom>
            <a:noFill/>
            <a:ln w="38100">
              <a:solidFill>
                <a:srgbClr val="0000CC"/>
              </a:solidFill>
              <a:round/>
              <a:headEnd type="triangle" w="med" len="lg"/>
              <a:tailEnd/>
            </a:ln>
            <a:effectLst/>
            <a:extLst/>
          </p:spPr>
          <p:txBody>
            <a:bodyPr/>
            <a:lstStyle/>
            <a:p>
              <a:pPr eaLnBrk="0" hangingPunct="0">
                <a:defRPr/>
              </a:pPr>
              <a:endParaRPr lang="zh-CN" altLang="en-US" sz="2000" b="1">
                <a:solidFill>
                  <a:srgbClr val="000099"/>
                </a:solidFill>
                <a:latin typeface="+mn-lt"/>
                <a:ea typeface="黑体" pitchFamily="2"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p:txBody>
          <a:bodyPr/>
          <a:lstStyle/>
          <a:p>
            <a:pPr algn="ctr"/>
            <a:r>
              <a:rPr lang="zh-CN" altLang="en-US" smtClean="0">
                <a:latin typeface="Arial" charset="0"/>
                <a:ea typeface="黑体" pitchFamily="49" charset="-122"/>
              </a:rPr>
              <a:t>（</a:t>
            </a:r>
            <a:r>
              <a:rPr lang="en-US" altLang="zh-CN" smtClean="0">
                <a:latin typeface="Arial" charset="0"/>
                <a:ea typeface="黑体" pitchFamily="49" charset="-122"/>
              </a:rPr>
              <a:t>4</a:t>
            </a:r>
            <a:r>
              <a:rPr lang="zh-CN" altLang="en-US" smtClean="0">
                <a:latin typeface="Arial" charset="0"/>
                <a:ea typeface="黑体" pitchFamily="49" charset="-122"/>
              </a:rPr>
              <a:t>）慢启动</a:t>
            </a:r>
          </a:p>
        </p:txBody>
      </p:sp>
      <p:sp>
        <p:nvSpPr>
          <p:cNvPr id="300035" name="Rectangle 3"/>
          <p:cNvSpPr>
            <a:spLocks noGrp="1" noChangeArrowheads="1"/>
          </p:cNvSpPr>
          <p:nvPr>
            <p:ph type="body" idx="4294967295"/>
          </p:nvPr>
        </p:nvSpPr>
        <p:spPr>
          <a:xfrm>
            <a:off x="488950" y="4221163"/>
            <a:ext cx="9066213" cy="2303462"/>
          </a:xfrm>
        </p:spPr>
        <p:txBody>
          <a:bodyPr/>
          <a:lstStyle/>
          <a:p>
            <a:r>
              <a:rPr lang="zh-CN" altLang="en-US" sz="1600" b="0" smtClean="0">
                <a:latin typeface="Arial" charset="0"/>
                <a:ea typeface="黑体" pitchFamily="49" charset="-122"/>
              </a:rPr>
              <a:t>（</a:t>
            </a:r>
            <a:r>
              <a:rPr lang="en-US" altLang="zh-CN" sz="1600" b="0" smtClean="0">
                <a:latin typeface="Arial" charset="0"/>
                <a:ea typeface="黑体" pitchFamily="49" charset="-122"/>
              </a:rPr>
              <a:t>4</a:t>
            </a:r>
            <a:r>
              <a:rPr lang="zh-CN" altLang="en-US" sz="1600" b="0" smtClean="0">
                <a:latin typeface="Arial" charset="0"/>
                <a:ea typeface="黑体" pitchFamily="49" charset="-122"/>
              </a:rPr>
              <a:t>）第一个</a:t>
            </a:r>
            <a:r>
              <a:rPr lang="en-US" altLang="zh-CN" sz="1600" b="0" smtClean="0">
                <a:latin typeface="Arial" charset="0"/>
                <a:ea typeface="黑体" pitchFamily="49" charset="-122"/>
              </a:rPr>
              <a:t>RTT</a:t>
            </a:r>
            <a:r>
              <a:rPr lang="zh-CN" altLang="en-US" sz="1600" b="0" smtClean="0">
                <a:latin typeface="Arial" charset="0"/>
                <a:ea typeface="黑体" pitchFamily="49" charset="-122"/>
              </a:rPr>
              <a:t>时间内只能发送</a:t>
            </a:r>
            <a:r>
              <a:rPr lang="en-US" altLang="zh-CN" sz="1600" b="0" smtClean="0">
                <a:latin typeface="Arial" charset="0"/>
                <a:ea typeface="黑体" pitchFamily="49" charset="-122"/>
              </a:rPr>
              <a:t>1</a:t>
            </a:r>
            <a:r>
              <a:rPr lang="zh-CN" altLang="en-US" sz="1600" b="0" smtClean="0">
                <a:latin typeface="Arial" charset="0"/>
                <a:ea typeface="黑体" pitchFamily="49" charset="-122"/>
              </a:rPr>
              <a:t>个分组，第二个</a:t>
            </a:r>
            <a:r>
              <a:rPr lang="en-US" altLang="zh-CN" sz="1600" b="0" smtClean="0">
                <a:latin typeface="Arial" charset="0"/>
                <a:ea typeface="黑体" pitchFamily="49" charset="-122"/>
              </a:rPr>
              <a:t>RTT</a:t>
            </a:r>
            <a:r>
              <a:rPr lang="zh-CN" altLang="en-US" sz="1600" b="0" smtClean="0">
                <a:latin typeface="Arial" charset="0"/>
                <a:ea typeface="黑体" pitchFamily="49" charset="-122"/>
              </a:rPr>
              <a:t>时间内，只能发送</a:t>
            </a:r>
            <a:r>
              <a:rPr lang="en-US" altLang="zh-CN" sz="1600" b="0" smtClean="0">
                <a:latin typeface="Arial" charset="0"/>
                <a:ea typeface="黑体" pitchFamily="49" charset="-122"/>
              </a:rPr>
              <a:t>2</a:t>
            </a:r>
            <a:r>
              <a:rPr lang="zh-CN" altLang="en-US" sz="1600" b="0" smtClean="0">
                <a:latin typeface="Arial" charset="0"/>
                <a:ea typeface="黑体" pitchFamily="49" charset="-122"/>
              </a:rPr>
              <a:t>个分组，第三个</a:t>
            </a:r>
            <a:r>
              <a:rPr lang="en-US" altLang="zh-CN" sz="1600" b="0" smtClean="0">
                <a:latin typeface="Arial" charset="0"/>
                <a:ea typeface="黑体" pitchFamily="49" charset="-122"/>
              </a:rPr>
              <a:t>RTT</a:t>
            </a:r>
            <a:r>
              <a:rPr lang="zh-CN" altLang="en-US" sz="1600" b="0" smtClean="0">
                <a:latin typeface="Arial" charset="0"/>
                <a:ea typeface="黑体" pitchFamily="49" charset="-122"/>
              </a:rPr>
              <a:t>时间内只能发送</a:t>
            </a:r>
            <a:r>
              <a:rPr lang="en-US" altLang="zh-CN" sz="1600" b="0" smtClean="0">
                <a:latin typeface="Arial" charset="0"/>
                <a:ea typeface="黑体" pitchFamily="49" charset="-122"/>
              </a:rPr>
              <a:t>4</a:t>
            </a:r>
            <a:r>
              <a:rPr lang="zh-CN" altLang="en-US" sz="1600" b="0" smtClean="0">
                <a:latin typeface="Arial" charset="0"/>
                <a:ea typeface="黑体" pitchFamily="49" charset="-122"/>
              </a:rPr>
              <a:t>个分组，第</a:t>
            </a:r>
            <a:r>
              <a:rPr lang="en-US" altLang="zh-CN" sz="1600" b="0" smtClean="0">
                <a:latin typeface="Arial" charset="0"/>
                <a:ea typeface="黑体" pitchFamily="49" charset="-122"/>
              </a:rPr>
              <a:t>k</a:t>
            </a:r>
            <a:r>
              <a:rPr lang="zh-CN" altLang="en-US" sz="1600" b="0" smtClean="0">
                <a:latin typeface="Arial" charset="0"/>
                <a:ea typeface="黑体" pitchFamily="49" charset="-122"/>
              </a:rPr>
              <a:t>个</a:t>
            </a:r>
            <a:r>
              <a:rPr lang="en-US" altLang="zh-CN" sz="1600" b="0" smtClean="0">
                <a:latin typeface="Arial" charset="0"/>
                <a:ea typeface="黑体" pitchFamily="49" charset="-122"/>
              </a:rPr>
              <a:t>RTT</a:t>
            </a:r>
            <a:r>
              <a:rPr lang="zh-CN" altLang="en-US" sz="1600" b="0" smtClean="0">
                <a:latin typeface="Arial" charset="0"/>
                <a:ea typeface="黑体" pitchFamily="49" charset="-122"/>
              </a:rPr>
              <a:t>时间内只能发送</a:t>
            </a:r>
            <a:r>
              <a:rPr lang="en-US" altLang="zh-CN" sz="1600" b="0" smtClean="0">
                <a:latin typeface="Arial" charset="0"/>
                <a:ea typeface="黑体" pitchFamily="49" charset="-122"/>
              </a:rPr>
              <a:t>2</a:t>
            </a:r>
            <a:r>
              <a:rPr lang="en-US" altLang="zh-CN" sz="1600" b="0" baseline="30000" smtClean="0">
                <a:latin typeface="Arial" charset="0"/>
                <a:ea typeface="黑体" pitchFamily="49" charset="-122"/>
              </a:rPr>
              <a:t>k-1</a:t>
            </a:r>
            <a:r>
              <a:rPr lang="zh-CN" altLang="en-US" sz="1600" b="0" smtClean="0">
                <a:latin typeface="Arial" charset="0"/>
                <a:ea typeface="黑体" pitchFamily="49" charset="-122"/>
              </a:rPr>
              <a:t>个分组</a:t>
            </a:r>
            <a:r>
              <a:rPr lang="zh-CN" altLang="en-US" sz="2000" b="0" smtClean="0">
                <a:latin typeface="Arial" charset="0"/>
                <a:ea typeface="黑体" pitchFamily="49" charset="-122"/>
              </a:rPr>
              <a:t>。</a:t>
            </a:r>
          </a:p>
          <a:p>
            <a:r>
              <a:rPr lang="zh-CN" altLang="en-US" sz="1600" b="0" smtClean="0">
                <a:latin typeface="Arial" charset="0"/>
                <a:ea typeface="黑体" pitchFamily="49" charset="-122"/>
              </a:rPr>
              <a:t>答：</a:t>
            </a:r>
            <a:r>
              <a:rPr lang="en-US" altLang="zh-CN" sz="1600" b="0" smtClean="0">
                <a:latin typeface="Arial" charset="0"/>
                <a:ea typeface="黑体" pitchFamily="49" charset="-122"/>
              </a:rPr>
              <a:t>T=</a:t>
            </a:r>
            <a:r>
              <a:rPr lang="zh-CN" altLang="en-US" sz="1600" b="0" smtClean="0">
                <a:latin typeface="Arial" charset="0"/>
                <a:ea typeface="黑体" pitchFamily="49" charset="-122"/>
              </a:rPr>
              <a:t>连接建立时间</a:t>
            </a:r>
            <a:r>
              <a:rPr lang="en-US" altLang="zh-CN" sz="1600" b="0" smtClean="0">
                <a:latin typeface="Arial" charset="0"/>
                <a:ea typeface="黑体" pitchFamily="49" charset="-122"/>
              </a:rPr>
              <a:t>+</a:t>
            </a:r>
            <a:r>
              <a:rPr lang="zh-CN" altLang="en-US" sz="1600" b="0" smtClean="0">
                <a:latin typeface="Arial" charset="0"/>
                <a:ea typeface="黑体" pitchFamily="49" charset="-122"/>
              </a:rPr>
              <a:t>数据“慢启动”传输时间</a:t>
            </a:r>
            <a:r>
              <a:rPr lang="en-US" altLang="zh-CN" sz="1600" b="0" smtClean="0">
                <a:latin typeface="Arial" charset="0"/>
                <a:ea typeface="黑体" pitchFamily="49" charset="-122"/>
              </a:rPr>
              <a:t>=2RTT+k*(RTT)=160+ RTT * log</a:t>
            </a:r>
            <a:r>
              <a:rPr lang="en-US" altLang="zh-CN" sz="1600" b="0" baseline="-25000" smtClean="0">
                <a:latin typeface="Arial" charset="0"/>
                <a:ea typeface="黑体" pitchFamily="49" charset="-122"/>
              </a:rPr>
              <a:t>2</a:t>
            </a:r>
            <a:r>
              <a:rPr lang="en-US" altLang="zh-CN" sz="1600" b="0" smtClean="0">
                <a:latin typeface="Arial" charset="0"/>
                <a:ea typeface="黑体" pitchFamily="49" charset="-122"/>
              </a:rPr>
              <a:t>(1+1.5M/1K) = 160+ 80 </a:t>
            </a:r>
            <a:r>
              <a:rPr lang="zh-CN" altLang="en-US" sz="1600" b="0" smtClean="0">
                <a:latin typeface="Arial" charset="0"/>
                <a:ea typeface="黑体" pitchFamily="49" charset="-122"/>
              </a:rPr>
              <a:t>*</a:t>
            </a:r>
            <a:r>
              <a:rPr lang="en-US" altLang="zh-CN" sz="1600" b="0" smtClean="0">
                <a:latin typeface="Arial" charset="0"/>
                <a:ea typeface="黑体" pitchFamily="49" charset="-122"/>
              </a:rPr>
              <a:t>[log</a:t>
            </a:r>
            <a:r>
              <a:rPr lang="en-US" altLang="zh-CN" sz="1600" b="0" baseline="-25000" smtClean="0">
                <a:latin typeface="Arial" charset="0"/>
                <a:ea typeface="黑体" pitchFamily="49" charset="-122"/>
              </a:rPr>
              <a:t>2</a:t>
            </a:r>
            <a:r>
              <a:rPr lang="en-US" altLang="zh-CN" sz="1600" b="0" smtClean="0">
                <a:latin typeface="Arial" charset="0"/>
                <a:ea typeface="黑体" pitchFamily="49" charset="-122"/>
              </a:rPr>
              <a:t>(1501)]=160+80*11=1040 (ms)</a:t>
            </a:r>
          </a:p>
          <a:p>
            <a:endParaRPr lang="zh-CN" altLang="en-US" sz="1600" b="0" smtClean="0">
              <a:latin typeface="Arial" charset="0"/>
              <a:ea typeface="黑体" pitchFamily="49" charset="-122"/>
            </a:endParaRPr>
          </a:p>
          <a:p>
            <a:r>
              <a:rPr lang="en-US" altLang="zh-CN" sz="1600" b="0" smtClean="0">
                <a:latin typeface="Arial" charset="0"/>
                <a:ea typeface="黑体" pitchFamily="49" charset="-122"/>
              </a:rPr>
              <a:t>1+2+…+2</a:t>
            </a:r>
            <a:r>
              <a:rPr lang="en-US" altLang="zh-CN" sz="1600" b="0" baseline="30000" smtClean="0">
                <a:latin typeface="Arial" charset="0"/>
                <a:ea typeface="黑体" pitchFamily="49" charset="-122"/>
              </a:rPr>
              <a:t>k-1</a:t>
            </a:r>
            <a:r>
              <a:rPr lang="en-US" altLang="zh-CN" sz="1600" b="0" smtClean="0">
                <a:latin typeface="Arial" charset="0"/>
                <a:ea typeface="黑体" pitchFamily="49" charset="-122"/>
              </a:rPr>
              <a:t>=1.5M/1K</a:t>
            </a:r>
            <a:r>
              <a:rPr lang="zh-CN" altLang="en-US" sz="1600" b="0" smtClean="0">
                <a:latin typeface="Arial" charset="0"/>
                <a:ea typeface="黑体" pitchFamily="49" charset="-122"/>
              </a:rPr>
              <a:t>，即 </a:t>
            </a:r>
            <a:r>
              <a:rPr lang="en-US" altLang="zh-CN" sz="1600" b="0" smtClean="0">
                <a:latin typeface="Arial" charset="0"/>
                <a:ea typeface="黑体" pitchFamily="49" charset="-122"/>
              </a:rPr>
              <a:t>(2</a:t>
            </a:r>
            <a:r>
              <a:rPr lang="en-US" altLang="zh-CN" sz="1600" b="0" baseline="30000" smtClean="0">
                <a:latin typeface="Arial" charset="0"/>
                <a:ea typeface="黑体" pitchFamily="49" charset="-122"/>
              </a:rPr>
              <a:t>k</a:t>
            </a:r>
            <a:r>
              <a:rPr lang="en-US" altLang="zh-CN" sz="1600" b="0" smtClean="0">
                <a:latin typeface="Arial" charset="0"/>
                <a:ea typeface="黑体" pitchFamily="49" charset="-122"/>
              </a:rPr>
              <a:t>-1)/(2-1)=1.5M/1K</a:t>
            </a:r>
            <a:r>
              <a:rPr lang="zh-CN" altLang="en-US" sz="1600" b="0" smtClean="0">
                <a:latin typeface="Arial" charset="0"/>
                <a:ea typeface="黑体" pitchFamily="49" charset="-122"/>
              </a:rPr>
              <a:t>，</a:t>
            </a:r>
            <a:r>
              <a:rPr lang="en-US" altLang="zh-CN" sz="1600" b="0" smtClean="0">
                <a:latin typeface="Arial" charset="0"/>
                <a:ea typeface="黑体" pitchFamily="49" charset="-122"/>
              </a:rPr>
              <a:t>k=log</a:t>
            </a:r>
            <a:r>
              <a:rPr lang="en-US" altLang="zh-CN" sz="1600" b="0" baseline="-25000" smtClean="0">
                <a:latin typeface="Arial" charset="0"/>
                <a:ea typeface="黑体" pitchFamily="49" charset="-122"/>
              </a:rPr>
              <a:t>2</a:t>
            </a:r>
            <a:r>
              <a:rPr lang="en-US" altLang="zh-CN" sz="1600" b="0" smtClean="0">
                <a:latin typeface="Arial" charset="0"/>
                <a:ea typeface="黑体" pitchFamily="49" charset="-122"/>
              </a:rPr>
              <a:t>(1.5M/1K+1)</a:t>
            </a:r>
          </a:p>
          <a:p>
            <a:endParaRPr lang="zh-CN" altLang="en-US" sz="1600" b="0" smtClean="0">
              <a:latin typeface="Arial" charset="0"/>
              <a:ea typeface="黑体" pitchFamily="49" charset="-122"/>
            </a:endParaRPr>
          </a:p>
        </p:txBody>
      </p:sp>
      <p:grpSp>
        <p:nvGrpSpPr>
          <p:cNvPr id="300076" name="Group 44"/>
          <p:cNvGrpSpPr>
            <a:grpSpLocks/>
          </p:cNvGrpSpPr>
          <p:nvPr/>
        </p:nvGrpSpPr>
        <p:grpSpPr bwMode="auto">
          <a:xfrm>
            <a:off x="1639888" y="1125538"/>
            <a:ext cx="6021387" cy="2984500"/>
            <a:chOff x="325" y="684"/>
            <a:chExt cx="5607" cy="3478"/>
          </a:xfrm>
        </p:grpSpPr>
        <p:sp>
          <p:nvSpPr>
            <p:cNvPr id="4" name="Rectangle 2"/>
            <p:cNvSpPr>
              <a:spLocks noChangeArrowheads="1"/>
            </p:cNvSpPr>
            <p:nvPr/>
          </p:nvSpPr>
          <p:spPr bwMode="auto">
            <a:xfrm>
              <a:off x="2165" y="1724"/>
              <a:ext cx="3761" cy="696"/>
            </a:xfrm>
            <a:prstGeom prst="rect">
              <a:avLst/>
            </a:prstGeom>
            <a:solidFill>
              <a:srgbClr val="FFCCFF"/>
            </a:solidFill>
            <a:ln>
              <a:noFill/>
            </a:ln>
            <a:effectLst/>
            <a:extLst/>
          </p:spPr>
          <p:txBody>
            <a:bodyPr wrap="none" anchor="ctr"/>
            <a:lstStyle/>
            <a:p>
              <a:endParaRPr lang="zh-CN" altLang="en-US" sz="1200">
                <a:solidFill>
                  <a:srgbClr val="000000"/>
                </a:solidFill>
              </a:endParaRPr>
            </a:p>
          </p:txBody>
        </p:sp>
        <p:sp>
          <p:nvSpPr>
            <p:cNvPr id="5" name="Rectangle 3"/>
            <p:cNvSpPr>
              <a:spLocks noChangeArrowheads="1"/>
            </p:cNvSpPr>
            <p:nvPr/>
          </p:nvSpPr>
          <p:spPr bwMode="auto">
            <a:xfrm>
              <a:off x="2171" y="2479"/>
              <a:ext cx="3761" cy="1080"/>
            </a:xfrm>
            <a:prstGeom prst="rect">
              <a:avLst/>
            </a:prstGeom>
            <a:solidFill>
              <a:srgbClr val="99FF33"/>
            </a:solidFill>
            <a:ln>
              <a:noFill/>
            </a:ln>
            <a:effectLst/>
            <a:extLst/>
          </p:spPr>
          <p:txBody>
            <a:bodyPr wrap="none" anchor="ctr"/>
            <a:lstStyle/>
            <a:p>
              <a:endParaRPr lang="zh-CN" altLang="en-US" sz="1200">
                <a:solidFill>
                  <a:srgbClr val="000000"/>
                </a:solidFill>
              </a:endParaRPr>
            </a:p>
          </p:txBody>
        </p:sp>
        <p:sp>
          <p:nvSpPr>
            <p:cNvPr id="6" name="Rectangle 4"/>
            <p:cNvSpPr>
              <a:spLocks noChangeArrowheads="1"/>
            </p:cNvSpPr>
            <p:nvPr/>
          </p:nvSpPr>
          <p:spPr bwMode="auto">
            <a:xfrm>
              <a:off x="2164" y="1097"/>
              <a:ext cx="3761" cy="520"/>
            </a:xfrm>
            <a:prstGeom prst="rect">
              <a:avLst/>
            </a:prstGeom>
            <a:solidFill>
              <a:srgbClr val="FFFF99"/>
            </a:solidFill>
            <a:ln>
              <a:noFill/>
            </a:ln>
            <a:effectLst/>
            <a:extLst/>
          </p:spPr>
          <p:txBody>
            <a:bodyPr wrap="none" anchor="ctr"/>
            <a:lstStyle/>
            <a:p>
              <a:endParaRPr lang="zh-CN" altLang="en-US" sz="1200">
                <a:solidFill>
                  <a:srgbClr val="000000"/>
                </a:solidFill>
              </a:endParaRPr>
            </a:p>
          </p:txBody>
        </p:sp>
        <p:sp>
          <p:nvSpPr>
            <p:cNvPr id="7" name="Text Box 5"/>
            <p:cNvSpPr txBox="1">
              <a:spLocks noChangeArrowheads="1"/>
            </p:cNvSpPr>
            <p:nvPr/>
          </p:nvSpPr>
          <p:spPr bwMode="auto">
            <a:xfrm>
              <a:off x="1845" y="686"/>
              <a:ext cx="59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发送方</a:t>
              </a:r>
            </a:p>
          </p:txBody>
        </p:sp>
        <p:sp>
          <p:nvSpPr>
            <p:cNvPr id="8" name="Text Box 6"/>
            <p:cNvSpPr txBox="1">
              <a:spLocks noChangeArrowheads="1"/>
            </p:cNvSpPr>
            <p:nvPr/>
          </p:nvSpPr>
          <p:spPr bwMode="auto">
            <a:xfrm>
              <a:off x="3930" y="684"/>
              <a:ext cx="59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接收方</a:t>
              </a:r>
            </a:p>
          </p:txBody>
        </p:sp>
        <p:sp>
          <p:nvSpPr>
            <p:cNvPr id="9" name="Text Box 7"/>
            <p:cNvSpPr txBox="1">
              <a:spLocks noChangeArrowheads="1"/>
            </p:cNvSpPr>
            <p:nvPr/>
          </p:nvSpPr>
          <p:spPr bwMode="auto">
            <a:xfrm>
              <a:off x="1482" y="947"/>
              <a:ext cx="667"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a:t>
              </a:r>
            </a:p>
          </p:txBody>
        </p:sp>
        <p:sp>
          <p:nvSpPr>
            <p:cNvPr id="10" name="Line 8"/>
            <p:cNvSpPr>
              <a:spLocks noChangeShapeType="1"/>
            </p:cNvSpPr>
            <p:nvPr/>
          </p:nvSpPr>
          <p:spPr bwMode="auto">
            <a:xfrm>
              <a:off x="2165" y="1117"/>
              <a:ext cx="2086" cy="200"/>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1" name="Line 9"/>
            <p:cNvSpPr>
              <a:spLocks noChangeShapeType="1"/>
            </p:cNvSpPr>
            <p:nvPr/>
          </p:nvSpPr>
          <p:spPr bwMode="auto">
            <a:xfrm>
              <a:off x="2165" y="1739"/>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2" name="Line 10"/>
            <p:cNvSpPr>
              <a:spLocks noChangeShapeType="1"/>
            </p:cNvSpPr>
            <p:nvPr/>
          </p:nvSpPr>
          <p:spPr bwMode="auto">
            <a:xfrm flipH="1">
              <a:off x="2165" y="1404"/>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3" name="Text Box 11"/>
            <p:cNvSpPr txBox="1">
              <a:spLocks noChangeArrowheads="1"/>
            </p:cNvSpPr>
            <p:nvPr/>
          </p:nvSpPr>
          <p:spPr bwMode="auto">
            <a:xfrm>
              <a:off x="4199" y="1274"/>
              <a:ext cx="70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a:t>
              </a:r>
              <a:endParaRPr lang="en-US" altLang="zh-CN" sz="1200" b="1">
                <a:solidFill>
                  <a:srgbClr val="3333CC"/>
                </a:solidFill>
                <a:ea typeface="黑体" pitchFamily="49" charset="-122"/>
              </a:endParaRPr>
            </a:p>
          </p:txBody>
        </p:sp>
        <p:sp>
          <p:nvSpPr>
            <p:cNvPr id="14" name="Line 12"/>
            <p:cNvSpPr>
              <a:spLocks noChangeShapeType="1"/>
            </p:cNvSpPr>
            <p:nvPr/>
          </p:nvSpPr>
          <p:spPr bwMode="auto">
            <a:xfrm>
              <a:off x="2165" y="3637"/>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5" name="Line 13"/>
            <p:cNvSpPr>
              <a:spLocks noChangeShapeType="1"/>
            </p:cNvSpPr>
            <p:nvPr/>
          </p:nvSpPr>
          <p:spPr bwMode="auto">
            <a:xfrm flipH="1">
              <a:off x="2165" y="2745"/>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grpSp>
          <p:nvGrpSpPr>
            <p:cNvPr id="300048" name="Group 14"/>
            <p:cNvGrpSpPr>
              <a:grpSpLocks/>
            </p:cNvGrpSpPr>
            <p:nvPr/>
          </p:nvGrpSpPr>
          <p:grpSpPr bwMode="auto">
            <a:xfrm>
              <a:off x="2166" y="1017"/>
              <a:ext cx="2085" cy="3069"/>
              <a:chOff x="2042" y="674"/>
              <a:chExt cx="1569" cy="2711"/>
            </a:xfrm>
          </p:grpSpPr>
          <p:sp>
            <p:nvSpPr>
              <p:cNvPr id="17" name="Line 15"/>
              <p:cNvSpPr>
                <a:spLocks noChangeShapeType="1"/>
              </p:cNvSpPr>
              <p:nvPr/>
            </p:nvSpPr>
            <p:spPr bwMode="auto">
              <a:xfrm>
                <a:off x="2042" y="674"/>
                <a:ext cx="0" cy="2711"/>
              </a:xfrm>
              <a:prstGeom prst="line">
                <a:avLst/>
              </a:prstGeom>
              <a:noFill/>
              <a:ln w="19050">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18" name="Line 16"/>
              <p:cNvSpPr>
                <a:spLocks noChangeShapeType="1"/>
              </p:cNvSpPr>
              <p:nvPr/>
            </p:nvSpPr>
            <p:spPr bwMode="auto">
              <a:xfrm>
                <a:off x="3611" y="674"/>
                <a:ext cx="0" cy="2711"/>
              </a:xfrm>
              <a:prstGeom prst="line">
                <a:avLst/>
              </a:prstGeom>
              <a:noFill/>
              <a:ln w="19050">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grpSp>
        <p:sp>
          <p:nvSpPr>
            <p:cNvPr id="19" name="Text Box 17"/>
            <p:cNvSpPr txBox="1">
              <a:spLocks noChangeArrowheads="1"/>
            </p:cNvSpPr>
            <p:nvPr/>
          </p:nvSpPr>
          <p:spPr bwMode="auto">
            <a:xfrm>
              <a:off x="1228" y="1616"/>
              <a:ext cx="921"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2</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3</a:t>
              </a:r>
            </a:p>
          </p:txBody>
        </p:sp>
        <p:sp>
          <p:nvSpPr>
            <p:cNvPr id="20" name="Line 18"/>
            <p:cNvSpPr>
              <a:spLocks noChangeShapeType="1"/>
            </p:cNvSpPr>
            <p:nvPr/>
          </p:nvSpPr>
          <p:spPr bwMode="auto">
            <a:xfrm>
              <a:off x="2165" y="1940"/>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1" name="Text Box 19"/>
            <p:cNvSpPr txBox="1">
              <a:spLocks noChangeArrowheads="1"/>
            </p:cNvSpPr>
            <p:nvPr/>
          </p:nvSpPr>
          <p:spPr bwMode="auto">
            <a:xfrm>
              <a:off x="4199" y="1864"/>
              <a:ext cx="98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2</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3 </a:t>
              </a:r>
              <a:endParaRPr lang="en-US" altLang="zh-CN" sz="1200" b="1">
                <a:solidFill>
                  <a:srgbClr val="3333CC"/>
                </a:solidFill>
                <a:ea typeface="黑体" pitchFamily="49" charset="-122"/>
              </a:endParaRPr>
            </a:p>
          </p:txBody>
        </p:sp>
        <p:sp>
          <p:nvSpPr>
            <p:cNvPr id="22" name="Line 20"/>
            <p:cNvSpPr>
              <a:spLocks noChangeShapeType="1"/>
            </p:cNvSpPr>
            <p:nvPr/>
          </p:nvSpPr>
          <p:spPr bwMode="auto">
            <a:xfrm flipH="1">
              <a:off x="2165" y="2009"/>
              <a:ext cx="2086" cy="200"/>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3" name="Line 21"/>
            <p:cNvSpPr>
              <a:spLocks noChangeShapeType="1"/>
            </p:cNvSpPr>
            <p:nvPr/>
          </p:nvSpPr>
          <p:spPr bwMode="auto">
            <a:xfrm flipH="1">
              <a:off x="2165" y="2208"/>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4" name="Text Box 22"/>
            <p:cNvSpPr txBox="1">
              <a:spLocks noChangeArrowheads="1"/>
            </p:cNvSpPr>
            <p:nvPr/>
          </p:nvSpPr>
          <p:spPr bwMode="auto">
            <a:xfrm>
              <a:off x="1194" y="2318"/>
              <a:ext cx="921"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4</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7</a:t>
              </a:r>
            </a:p>
          </p:txBody>
        </p:sp>
        <p:sp>
          <p:nvSpPr>
            <p:cNvPr id="25" name="Text Box 23"/>
            <p:cNvSpPr txBox="1">
              <a:spLocks noChangeArrowheads="1"/>
            </p:cNvSpPr>
            <p:nvPr/>
          </p:nvSpPr>
          <p:spPr bwMode="auto">
            <a:xfrm>
              <a:off x="4199" y="2614"/>
              <a:ext cx="987" cy="320"/>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 </a:t>
              </a:r>
              <a:r>
                <a:rPr lang="zh-CN" altLang="en-US" sz="1200" b="1">
                  <a:solidFill>
                    <a:srgbClr val="3333CC"/>
                  </a:solidFill>
                  <a:ea typeface="黑体" pitchFamily="49" charset="-122"/>
                </a:rPr>
                <a:t>确认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4</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7 </a:t>
              </a:r>
              <a:endParaRPr lang="en-US" altLang="zh-CN" sz="1200" b="1">
                <a:solidFill>
                  <a:srgbClr val="3333CC"/>
                </a:solidFill>
                <a:ea typeface="黑体" pitchFamily="49" charset="-122"/>
              </a:endParaRPr>
            </a:p>
          </p:txBody>
        </p:sp>
        <p:sp>
          <p:nvSpPr>
            <p:cNvPr id="26" name="Line 24"/>
            <p:cNvSpPr>
              <a:spLocks noChangeShapeType="1"/>
            </p:cNvSpPr>
            <p:nvPr/>
          </p:nvSpPr>
          <p:spPr bwMode="auto">
            <a:xfrm flipH="1">
              <a:off x="2165" y="2945"/>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7" name="Line 25"/>
            <p:cNvSpPr>
              <a:spLocks noChangeShapeType="1"/>
            </p:cNvSpPr>
            <p:nvPr/>
          </p:nvSpPr>
          <p:spPr bwMode="auto">
            <a:xfrm flipH="1">
              <a:off x="2165" y="3146"/>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8" name="Line 26"/>
            <p:cNvSpPr>
              <a:spLocks noChangeShapeType="1"/>
            </p:cNvSpPr>
            <p:nvPr/>
          </p:nvSpPr>
          <p:spPr bwMode="auto">
            <a:xfrm flipH="1">
              <a:off x="2165" y="3348"/>
              <a:ext cx="2086" cy="202"/>
            </a:xfrm>
            <a:prstGeom prst="line">
              <a:avLst/>
            </a:prstGeom>
            <a:noFill/>
            <a:ln w="28575">
              <a:solidFill>
                <a:srgbClr val="FF0000"/>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29" name="Text Box 27"/>
            <p:cNvSpPr txBox="1">
              <a:spLocks noChangeArrowheads="1"/>
            </p:cNvSpPr>
            <p:nvPr/>
          </p:nvSpPr>
          <p:spPr bwMode="auto">
            <a:xfrm>
              <a:off x="325" y="950"/>
              <a:ext cx="810" cy="257"/>
            </a:xfrm>
            <a:prstGeom prst="rect">
              <a:avLst/>
            </a:prstGeom>
            <a:solidFill>
              <a:srgbClr val="FFFF99"/>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1 </a:t>
              </a:r>
            </a:p>
          </p:txBody>
        </p:sp>
        <p:sp>
          <p:nvSpPr>
            <p:cNvPr id="30" name="Text Box 28"/>
            <p:cNvSpPr txBox="1">
              <a:spLocks noChangeArrowheads="1"/>
            </p:cNvSpPr>
            <p:nvPr/>
          </p:nvSpPr>
          <p:spPr bwMode="auto">
            <a:xfrm>
              <a:off x="325" y="1629"/>
              <a:ext cx="810" cy="255"/>
            </a:xfrm>
            <a:prstGeom prst="rect">
              <a:avLst/>
            </a:prstGeom>
            <a:solidFill>
              <a:srgbClr val="FFCCFF"/>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2 </a:t>
              </a:r>
            </a:p>
          </p:txBody>
        </p:sp>
        <p:sp>
          <p:nvSpPr>
            <p:cNvPr id="31" name="Text Box 29"/>
            <p:cNvSpPr txBox="1">
              <a:spLocks noChangeArrowheads="1"/>
            </p:cNvSpPr>
            <p:nvPr/>
          </p:nvSpPr>
          <p:spPr bwMode="auto">
            <a:xfrm>
              <a:off x="325" y="2318"/>
              <a:ext cx="810" cy="257"/>
            </a:xfrm>
            <a:prstGeom prst="rect">
              <a:avLst/>
            </a:prstGeom>
            <a:solidFill>
              <a:srgbClr val="99FF33"/>
            </a:solidFill>
            <a:ln>
              <a:noFill/>
            </a:ln>
            <a:effectLst>
              <a:outerShdw dist="35921" dir="2700000" algn="ctr" rotWithShape="0">
                <a:srgbClr val="1C1C1C"/>
              </a:outerShdw>
            </a:effectLst>
            <a:extLst/>
          </p:spPr>
          <p:txBody>
            <a:bodyPr wrap="none" anchor="ctr"/>
            <a:lstStyle/>
            <a:p>
              <a:r>
                <a:rPr lang="en-US" altLang="zh-CN" sz="1200" b="1">
                  <a:solidFill>
                    <a:srgbClr val="3333CC"/>
                  </a:solidFill>
                  <a:ea typeface="黑体" pitchFamily="49" charset="-122"/>
                </a:rPr>
                <a:t>cwnd = 4 </a:t>
              </a:r>
            </a:p>
          </p:txBody>
        </p:sp>
        <p:sp>
          <p:nvSpPr>
            <p:cNvPr id="32" name="Text Box 30"/>
            <p:cNvSpPr txBox="1">
              <a:spLocks noChangeArrowheads="1"/>
            </p:cNvSpPr>
            <p:nvPr/>
          </p:nvSpPr>
          <p:spPr bwMode="auto">
            <a:xfrm>
              <a:off x="1141" y="3566"/>
              <a:ext cx="974" cy="320"/>
            </a:xfrm>
            <a:prstGeom prst="rect">
              <a:avLst/>
            </a:prstGeom>
            <a:noFill/>
            <a:ln>
              <a:noFill/>
            </a:ln>
            <a:effectLst/>
            <a:extLst/>
          </p:spPr>
          <p:txBody>
            <a:bodyPr wrap="none">
              <a:spAutoFit/>
            </a:bodyPr>
            <a:lstStyle/>
            <a:p>
              <a:r>
                <a:rPr lang="zh-CN" altLang="en-US" sz="1200" b="1">
                  <a:solidFill>
                    <a:srgbClr val="3333CC"/>
                  </a:solidFill>
                  <a:ea typeface="黑体" pitchFamily="49" charset="-122"/>
                </a:rPr>
                <a:t>发送 </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8</a:t>
              </a:r>
              <a:r>
                <a:rPr lang="en-US" altLang="zh-CN" sz="1200" b="1">
                  <a:solidFill>
                    <a:srgbClr val="3333CC"/>
                  </a:solidFill>
                  <a:ea typeface="黑体" pitchFamily="49" charset="-122"/>
                </a:rPr>
                <a:t>~M</a:t>
              </a:r>
              <a:r>
                <a:rPr lang="en-US" altLang="zh-CN" sz="1200" b="1" baseline="-25000">
                  <a:solidFill>
                    <a:srgbClr val="3333CC"/>
                  </a:solidFill>
                  <a:ea typeface="黑体" pitchFamily="49" charset="-122"/>
                </a:rPr>
                <a:t>15</a:t>
              </a:r>
            </a:p>
          </p:txBody>
        </p:sp>
        <p:sp>
          <p:nvSpPr>
            <p:cNvPr id="33" name="Text Box 31"/>
            <p:cNvSpPr txBox="1">
              <a:spLocks noChangeArrowheads="1"/>
            </p:cNvSpPr>
            <p:nvPr/>
          </p:nvSpPr>
          <p:spPr bwMode="auto">
            <a:xfrm>
              <a:off x="325" y="3566"/>
              <a:ext cx="816"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en-US" altLang="zh-CN" sz="1200" b="1">
                  <a:solidFill>
                    <a:srgbClr val="3333CC"/>
                  </a:solidFill>
                  <a:ea typeface="黑体" pitchFamily="49" charset="-122"/>
                </a:rPr>
                <a:t>cwnd = 8 </a:t>
              </a:r>
            </a:p>
          </p:txBody>
        </p:sp>
        <p:sp>
          <p:nvSpPr>
            <p:cNvPr id="34" name="Text Box 32"/>
            <p:cNvSpPr txBox="1">
              <a:spLocks noChangeArrowheads="1"/>
            </p:cNvSpPr>
            <p:nvPr/>
          </p:nvSpPr>
          <p:spPr bwMode="auto">
            <a:xfrm rot="5400000">
              <a:off x="3105" y="3838"/>
              <a:ext cx="392" cy="256"/>
            </a:xfrm>
            <a:prstGeom prst="rect">
              <a:avLst/>
            </a:prstGeom>
            <a:noFill/>
            <a:ln>
              <a:noFill/>
            </a:ln>
            <a:effectLst/>
            <a:extLst/>
          </p:spPr>
          <p:txBody>
            <a:bodyPr wrap="none">
              <a:spAutoFit/>
            </a:bodyPr>
            <a:lstStyle/>
            <a:p>
              <a:r>
                <a:rPr lang="en-US" altLang="zh-CN" sz="1200" b="1">
                  <a:solidFill>
                    <a:srgbClr val="3333CC"/>
                  </a:solidFill>
                  <a:ea typeface="黑体" pitchFamily="49" charset="-122"/>
                </a:rPr>
                <a:t>…</a:t>
              </a:r>
            </a:p>
          </p:txBody>
        </p:sp>
        <p:sp>
          <p:nvSpPr>
            <p:cNvPr id="35" name="Line 33"/>
            <p:cNvSpPr>
              <a:spLocks noChangeShapeType="1"/>
            </p:cNvSpPr>
            <p:nvPr/>
          </p:nvSpPr>
          <p:spPr bwMode="auto">
            <a:xfrm>
              <a:off x="2165" y="2477"/>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6" name="Line 34"/>
            <p:cNvSpPr>
              <a:spLocks noChangeShapeType="1"/>
            </p:cNvSpPr>
            <p:nvPr/>
          </p:nvSpPr>
          <p:spPr bwMode="auto">
            <a:xfrm>
              <a:off x="2165" y="2678"/>
              <a:ext cx="2086" cy="200"/>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7" name="Line 35"/>
            <p:cNvSpPr>
              <a:spLocks noChangeShapeType="1"/>
            </p:cNvSpPr>
            <p:nvPr/>
          </p:nvSpPr>
          <p:spPr bwMode="auto">
            <a:xfrm>
              <a:off x="2165" y="2878"/>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38" name="Line 36"/>
            <p:cNvSpPr>
              <a:spLocks noChangeShapeType="1"/>
            </p:cNvSpPr>
            <p:nvPr/>
          </p:nvSpPr>
          <p:spPr bwMode="auto">
            <a:xfrm>
              <a:off x="2165" y="3080"/>
              <a:ext cx="2086" cy="202"/>
            </a:xfrm>
            <a:prstGeom prst="line">
              <a:avLst/>
            </a:prstGeom>
            <a:noFill/>
            <a:ln w="28575">
              <a:solidFill>
                <a:srgbClr val="3333CC"/>
              </a:solidFill>
              <a:round/>
              <a:headEnd/>
              <a:tailEnd type="triangle" w="med" len="lg"/>
            </a:ln>
            <a:effectLst/>
            <a:extLst/>
          </p:spPr>
          <p:txBody>
            <a:bodyPr/>
            <a:lstStyle/>
            <a:p>
              <a:pPr fontAlgn="auto">
                <a:spcBef>
                  <a:spcPts val="0"/>
                </a:spcBef>
                <a:spcAft>
                  <a:spcPts val="0"/>
                </a:spcAft>
                <a:defRPr/>
              </a:pPr>
              <a:endParaRPr lang="zh-CN" altLang="en-US" kern="0">
                <a:solidFill>
                  <a:sysClr val="windowText" lastClr="000000"/>
                </a:solidFill>
                <a:ea typeface="+mn-ea"/>
              </a:endParaRPr>
            </a:p>
          </p:txBody>
        </p:sp>
        <p:sp>
          <p:nvSpPr>
            <p:cNvPr id="40" name="Text Box 40"/>
            <p:cNvSpPr txBox="1">
              <a:spLocks noChangeArrowheads="1"/>
            </p:cNvSpPr>
            <p:nvPr/>
          </p:nvSpPr>
          <p:spPr bwMode="auto">
            <a:xfrm>
              <a:off x="5268" y="1217"/>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1</a:t>
              </a:r>
            </a:p>
          </p:txBody>
        </p:sp>
        <p:sp>
          <p:nvSpPr>
            <p:cNvPr id="41" name="Text Box 41"/>
            <p:cNvSpPr txBox="1">
              <a:spLocks noChangeArrowheads="1"/>
            </p:cNvSpPr>
            <p:nvPr/>
          </p:nvSpPr>
          <p:spPr bwMode="auto">
            <a:xfrm>
              <a:off x="5268" y="1864"/>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2</a:t>
              </a:r>
            </a:p>
          </p:txBody>
        </p:sp>
        <p:sp>
          <p:nvSpPr>
            <p:cNvPr id="42" name="Text Box 42"/>
            <p:cNvSpPr txBox="1">
              <a:spLocks noChangeArrowheads="1"/>
            </p:cNvSpPr>
            <p:nvPr/>
          </p:nvSpPr>
          <p:spPr bwMode="auto">
            <a:xfrm>
              <a:off x="5268" y="2908"/>
              <a:ext cx="574" cy="320"/>
            </a:xfrm>
            <a:prstGeom prst="rect">
              <a:avLst/>
            </a:prstGeom>
            <a:solidFill>
              <a:srgbClr val="CCECFF"/>
            </a:solidFill>
            <a:ln>
              <a:noFill/>
            </a:ln>
            <a:effectLst>
              <a:outerShdw dist="35921" dir="2700000" algn="ctr" rotWithShape="0">
                <a:srgbClr val="1C1C1C"/>
              </a:outerShdw>
            </a:effectLst>
            <a:extLst/>
          </p:spPr>
          <p:txBody>
            <a:bodyPr wrap="none">
              <a:spAutoFit/>
            </a:bodyPr>
            <a:lstStyle/>
            <a:p>
              <a:r>
                <a:rPr lang="zh-CN" altLang="en-US" sz="1200" b="1">
                  <a:solidFill>
                    <a:srgbClr val="3333CC"/>
                  </a:solidFill>
                  <a:ea typeface="黑体" pitchFamily="49" charset="-122"/>
                </a:rPr>
                <a:t>轮次 </a:t>
              </a:r>
              <a:r>
                <a:rPr lang="en-US" altLang="zh-CN" sz="1200" b="1">
                  <a:solidFill>
                    <a:srgbClr val="3333CC"/>
                  </a:solidFill>
                  <a:ea typeface="黑体" pitchFamily="49" charset="-122"/>
                </a:rPr>
                <a:t>3</a:t>
              </a:r>
            </a:p>
          </p:txBody>
        </p:sp>
        <p:sp>
          <p:nvSpPr>
            <p:cNvPr id="43" name="Text Box 43"/>
            <p:cNvSpPr txBox="1">
              <a:spLocks noChangeArrowheads="1"/>
            </p:cNvSpPr>
            <p:nvPr/>
          </p:nvSpPr>
          <p:spPr bwMode="auto">
            <a:xfrm>
              <a:off x="325" y="3065"/>
              <a:ext cx="1752" cy="555"/>
            </a:xfrm>
            <a:prstGeom prst="rect">
              <a:avLst/>
            </a:prstGeom>
            <a:solidFill>
              <a:srgbClr val="FFCF01"/>
            </a:solidFill>
            <a:ln w="19050">
              <a:solidFill>
                <a:srgbClr val="333399"/>
              </a:solidFill>
              <a:miter lim="800000"/>
              <a:headEnd/>
              <a:tailEnd/>
            </a:ln>
            <a:effectLst/>
            <a:extLst/>
          </p:spPr>
          <p:txBody>
            <a:bodyPr>
              <a:spAutoFit/>
            </a:bodyPr>
            <a:lstStyle/>
            <a:p>
              <a:r>
                <a:rPr kumimoji="1" lang="zh-CN" altLang="en-US" sz="1200" b="1">
                  <a:solidFill>
                    <a:srgbClr val="000000"/>
                  </a:solidFill>
                  <a:latin typeface="Tahoma" pitchFamily="34" charset="0"/>
                  <a:ea typeface="黑体" pitchFamily="49" charset="-122"/>
                </a:rPr>
                <a:t>窗口大小按指数增加，不慢！</a:t>
              </a:r>
            </a:p>
          </p:txBody>
        </p:sp>
        <p:sp>
          <p:nvSpPr>
            <p:cNvPr id="44" name="矩形 43"/>
            <p:cNvSpPr/>
            <p:nvPr/>
          </p:nvSpPr>
          <p:spPr>
            <a:xfrm>
              <a:off x="325" y="2614"/>
              <a:ext cx="1752" cy="555"/>
            </a:xfrm>
            <a:prstGeom prst="rect">
              <a:avLst/>
            </a:prstGeom>
            <a:solidFill>
              <a:srgbClr val="000099"/>
            </a:solidFill>
            <a:ln w="19050">
              <a:solidFill>
                <a:srgbClr val="333399"/>
              </a:solidFill>
              <a:miter lim="800000"/>
              <a:headEnd/>
              <a:tailEnd/>
            </a:ln>
            <a:effectLst/>
          </p:spPr>
          <p:txBody>
            <a:bodyPr>
              <a:spAutoFit/>
            </a:bodyPr>
            <a:lstStyle/>
            <a:p>
              <a:r>
                <a:rPr kumimoji="1" lang="zh-CN" altLang="zh-CN" sz="1200" b="1">
                  <a:solidFill>
                    <a:schemeClr val="bg1"/>
                  </a:solidFill>
                  <a:latin typeface="Tahoma" pitchFamily="34" charset="0"/>
                  <a:ea typeface="黑体" pitchFamily="49" charset="-122"/>
                </a:rPr>
                <a:t>每经过一个传输轮次，拥塞窗口就加倍。</a:t>
              </a:r>
              <a:endParaRPr kumimoji="1" lang="zh-CN" altLang="en-US" sz="1200" b="1">
                <a:solidFill>
                  <a:schemeClr val="bg1"/>
                </a:solidFill>
                <a:latin typeface="Tahoma" pitchFamily="34" charset="0"/>
                <a:ea typeface="黑体" pitchFamily="49"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4-13</a:t>
            </a:r>
          </a:p>
        </p:txBody>
      </p:sp>
      <p:sp>
        <p:nvSpPr>
          <p:cNvPr id="303107" name="Rectangle 3"/>
          <p:cNvSpPr>
            <a:spLocks noGrp="1" noChangeArrowheads="1"/>
          </p:cNvSpPr>
          <p:nvPr>
            <p:ph type="body" sz="half" idx="4294967295"/>
          </p:nvPr>
        </p:nvSpPr>
        <p:spPr>
          <a:xfrm>
            <a:off x="495300" y="1196975"/>
            <a:ext cx="8921750" cy="1008063"/>
          </a:xfrm>
        </p:spPr>
        <p:txBody>
          <a:bodyPr/>
          <a:lstStyle/>
          <a:p>
            <a:pPr>
              <a:lnSpc>
                <a:spcPct val="100000"/>
              </a:lnSpc>
            </a:pPr>
            <a:r>
              <a:rPr lang="zh-CN" altLang="en-US" sz="1800" b="0" dirty="0" smtClean="0">
                <a:latin typeface="Arial" charset="0"/>
                <a:ea typeface="黑体" pitchFamily="49" charset="-122"/>
              </a:rPr>
              <a:t>设</a:t>
            </a:r>
            <a:r>
              <a:rPr lang="en-US" altLang="zh-CN" sz="1800" b="0" dirty="0" smtClean="0">
                <a:latin typeface="Arial" charset="0"/>
                <a:ea typeface="黑体" pitchFamily="49" charset="-122"/>
              </a:rPr>
              <a:t>IP</a:t>
            </a:r>
            <a:r>
              <a:rPr lang="zh-CN" altLang="en-US" sz="1800" b="0" dirty="0" smtClean="0">
                <a:latin typeface="Arial" charset="0"/>
                <a:ea typeface="黑体" pitchFamily="49" charset="-122"/>
              </a:rPr>
              <a:t>数据报使用固定首部，其各字段的具体数值如图所示（除</a:t>
            </a:r>
            <a:r>
              <a:rPr lang="en-US" altLang="zh-CN" sz="1800" b="0" dirty="0" smtClean="0">
                <a:latin typeface="Arial" charset="0"/>
                <a:ea typeface="黑体" pitchFamily="49" charset="-122"/>
              </a:rPr>
              <a:t>IP</a:t>
            </a:r>
            <a:r>
              <a:rPr lang="zh-CN" altLang="en-US" sz="1800" b="0" dirty="0" smtClean="0">
                <a:latin typeface="Arial" charset="0"/>
                <a:ea typeface="黑体" pitchFamily="49" charset="-122"/>
              </a:rPr>
              <a:t>地址外，均为十进制表示）。试用二进制运算方法计算应当写入到首部检验和字段中的数值（用二进制表示）。</a:t>
            </a:r>
          </a:p>
        </p:txBody>
      </p:sp>
      <p:graphicFrame>
        <p:nvGraphicFramePr>
          <p:cNvPr id="303207" name="Group 103"/>
          <p:cNvGraphicFramePr>
            <a:graphicFrameLocks noGrp="1"/>
          </p:cNvGraphicFramePr>
          <p:nvPr>
            <p:ph sz="half" idx="4294967295"/>
          </p:nvPr>
        </p:nvGraphicFramePr>
        <p:xfrm>
          <a:off x="2576513" y="2060575"/>
          <a:ext cx="4319587" cy="1901952"/>
        </p:xfrm>
        <a:graphic>
          <a:graphicData uri="http://schemas.openxmlformats.org/drawingml/2006/table">
            <a:tbl>
              <a:tblPr/>
              <a:tblGrid>
                <a:gridCol w="539750"/>
                <a:gridCol w="541337"/>
                <a:gridCol w="1079500"/>
                <a:gridCol w="538163"/>
                <a:gridCol w="1620837"/>
              </a:tblGrid>
              <a:tr h="2270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charset="-122"/>
                          <a:ea typeface="宋体" charset="-122"/>
                          <a:cs typeface="Times New Roman" pitchFamily="18" charset="0"/>
                        </a:rPr>
                        <a:t>4</a:t>
                      </a:r>
                      <a:endParaRPr kumimoji="0" lang="en-US" altLang="zh-CN" sz="18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5</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a:noFill/>
                    </a:lnR>
                    <a:lnT cap="flat">
                      <a:noFill/>
                    </a:lnT>
                    <a:lnB>
                      <a:noFill/>
                    </a:lnB>
                    <a:lnTlToBr>
                      <a:noFill/>
                    </a:lnTlToBr>
                    <a:lnBlToTr>
                      <a:noFill/>
                    </a:lnBlToTr>
                    <a:no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28</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228600">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cap="flat">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cap="flat">
                      <a:noFill/>
                    </a:lnR>
                    <a:lnT>
                      <a:noFill/>
                    </a:lnT>
                    <a:lnB>
                      <a:noFill/>
                    </a:lnB>
                    <a:lnTlToBr>
                      <a:noFill/>
                    </a:lnTlToBr>
                    <a:lnBlToTr>
                      <a:noFill/>
                    </a:lnBlToTr>
                    <a:noFill/>
                  </a:tcPr>
                </a:tc>
              </a:tr>
              <a:tr h="382588">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cap="flat">
                      <a:noFill/>
                    </a:lnL>
                    <a:lnR>
                      <a:noFill/>
                    </a:lnR>
                    <a:lnT>
                      <a:noFill/>
                    </a:lnT>
                    <a:lnB>
                      <a:noFill/>
                    </a:lnB>
                    <a:lnTlToBr>
                      <a:noFill/>
                    </a:lnTlToBr>
                    <a:lnBlToTr>
                      <a:noFill/>
                    </a:lnBlToTr>
                    <a:noFill/>
                  </a:tcPr>
                </a:tc>
                <a:tc h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17</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10000"/>
                        </a:lnSpc>
                        <a:spcBef>
                          <a:spcPts val="600"/>
                        </a:spcBef>
                        <a:spcAft>
                          <a:spcPct val="0"/>
                        </a:spcAft>
                        <a:buClr>
                          <a:srgbClr val="333399"/>
                        </a:buClr>
                        <a:buSzPct val="75000"/>
                        <a:buFont typeface="Wingdings" pitchFamily="2" charset="2"/>
                        <a:buNone/>
                        <a:tabLst/>
                      </a:pPr>
                      <a:endParaRPr kumimoji="0" lang="zh-CN" altLang="en-US" sz="2800" b="1" i="0" u="none" strike="noStrike" cap="none" normalizeH="0" baseline="0" smtClean="0">
                        <a:ln>
                          <a:noFill/>
                        </a:ln>
                        <a:solidFill>
                          <a:schemeClr val="tx1"/>
                        </a:solidFill>
                        <a:effectLst/>
                        <a:latin typeface="Arial" charset="0"/>
                        <a:ea typeface="黑体" pitchFamily="49" charset="-122"/>
                      </a:endParaRPr>
                    </a:p>
                  </a:txBody>
                  <a:tcPr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228600">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宋体" charset="-122"/>
                          <a:ea typeface="宋体" charset="-122"/>
                          <a:cs typeface="Times New Roman" pitchFamily="18" charset="0"/>
                        </a:rPr>
                        <a:t>10.12.14.5</a:t>
                      </a:r>
                      <a:endParaRPr kumimoji="0" lang="en-US" altLang="zh-CN" sz="1800" b="0"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cap="flat">
                      <a:noFill/>
                    </a:lnL>
                    <a:lnR cap="flat">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8600">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charset="-122"/>
                          <a:ea typeface="宋体" charset="-122"/>
                          <a:cs typeface="Times New Roman" pitchFamily="18" charset="0"/>
                        </a:rPr>
                        <a:t>12.6.7.9</a:t>
                      </a:r>
                      <a:endParaRPr kumimoji="0" lang="en-US" altLang="zh-CN" sz="1800" b="0"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03211" name="Rectangle 107"/>
          <p:cNvSpPr>
            <a:spLocks noChangeArrowheads="1"/>
          </p:cNvSpPr>
          <p:nvPr/>
        </p:nvSpPr>
        <p:spPr bwMode="auto">
          <a:xfrm>
            <a:off x="1065213" y="3641310"/>
            <a:ext cx="7562850" cy="3139321"/>
          </a:xfrm>
          <a:prstGeom prst="rect">
            <a:avLst/>
          </a:prstGeom>
          <a:noFill/>
          <a:ln w="9525">
            <a:noFill/>
            <a:miter lim="800000"/>
            <a:headEnd/>
            <a:tailEnd/>
          </a:ln>
          <a:effectLst/>
        </p:spPr>
        <p:txBody>
          <a:bodyPr anchor="ctr">
            <a:spAutoFit/>
          </a:bodyPr>
          <a:lstStyle/>
          <a:p>
            <a:r>
              <a:rPr lang="en-US" altLang="zh-CN" dirty="0" smtClean="0"/>
              <a:t>0 1 0 0 0 1 0 1  0 0 0 1 1 1 0 0</a:t>
            </a:r>
            <a:endParaRPr lang="en-US" altLang="zh-CN" dirty="0"/>
          </a:p>
          <a:p>
            <a:r>
              <a:rPr lang="en-US" altLang="zh-CN" dirty="0" smtClean="0"/>
              <a:t>0 0 0 0 0 0 0 0  0 0 0 0 0 0 0 1 </a:t>
            </a:r>
            <a:endParaRPr lang="en-US" altLang="zh-CN" dirty="0"/>
          </a:p>
          <a:p>
            <a:r>
              <a:rPr lang="en-US" altLang="zh-CN" dirty="0" smtClean="0"/>
              <a:t>0 0 0 0 0 1 0 0  0 0 0 1 0 0 0 1</a:t>
            </a:r>
          </a:p>
          <a:p>
            <a:r>
              <a:rPr lang="en-US" altLang="zh-CN" dirty="0" smtClean="0"/>
              <a:t>0 0 0 0 1 0 1 0  0 0 0 0 1 1 0 0</a:t>
            </a:r>
          </a:p>
          <a:p>
            <a:r>
              <a:rPr lang="en-US" altLang="zh-CN" dirty="0" smtClean="0"/>
              <a:t>0 0 0 0 1 1 1 0  0 0 0 0 0 1 0 1</a:t>
            </a:r>
          </a:p>
          <a:p>
            <a:r>
              <a:rPr lang="en-US" altLang="zh-CN" dirty="0" smtClean="0"/>
              <a:t>0 0 0 0 1 1 0 0  0 0 0 0 0 1 1 0</a:t>
            </a:r>
          </a:p>
          <a:p>
            <a:r>
              <a:rPr lang="en-US" altLang="zh-CN" dirty="0" smtClean="0"/>
              <a:t>0 0 0 0 0 1 1 1  0 0 0 0 1 0 0 1 </a:t>
            </a:r>
            <a:endParaRPr lang="en-US" altLang="zh-CN" dirty="0"/>
          </a:p>
          <a:p>
            <a:pPr algn="ctr"/>
            <a:r>
              <a:rPr lang="en-US" altLang="zh-CN" dirty="0"/>
              <a:t> </a:t>
            </a:r>
            <a:r>
              <a:rPr lang="zh-CN" altLang="en-US" dirty="0"/>
              <a:t>作二进制检验和（</a:t>
            </a:r>
            <a:r>
              <a:rPr lang="en-US" altLang="zh-CN" dirty="0"/>
              <a:t>XOR</a:t>
            </a:r>
            <a:r>
              <a:rPr lang="zh-CN" altLang="en-US" dirty="0"/>
              <a:t>）  </a:t>
            </a:r>
            <a:endParaRPr lang="en-US" altLang="zh-CN" dirty="0"/>
          </a:p>
          <a:p>
            <a:r>
              <a:rPr lang="en-US" altLang="zh-CN" dirty="0" smtClean="0"/>
              <a:t>0 1 1 1 0 1 0 0  0 1 0 0 1 1 1 0</a:t>
            </a:r>
            <a:endParaRPr lang="en-US" altLang="zh-CN" dirty="0"/>
          </a:p>
          <a:p>
            <a:r>
              <a:rPr lang="zh-CN" altLang="en-US" dirty="0"/>
              <a:t>                         取反码       </a:t>
            </a:r>
            <a:endParaRPr lang="en-US" altLang="zh-CN" dirty="0" smtClean="0"/>
          </a:p>
          <a:p>
            <a:r>
              <a:rPr lang="en-US" altLang="zh-CN" dirty="0" smtClean="0"/>
              <a:t>10001011  </a:t>
            </a:r>
            <a:r>
              <a:rPr lang="en-US" altLang="zh-CN" dirty="0"/>
              <a:t>10110001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idx="4294967295"/>
          </p:nvPr>
        </p:nvSpPr>
        <p:spPr/>
        <p:txBody>
          <a:bodyPr/>
          <a:lstStyle/>
          <a:p>
            <a:pPr algn="ctr"/>
            <a:r>
              <a:rPr lang="en-US" altLang="zh-CN" smtClean="0">
                <a:latin typeface="Arial" charset="0"/>
                <a:ea typeface="黑体" pitchFamily="49" charset="-122"/>
              </a:rPr>
              <a:t>4-20</a:t>
            </a:r>
          </a:p>
        </p:txBody>
      </p:sp>
      <p:sp>
        <p:nvSpPr>
          <p:cNvPr id="301059" name="Rectangle 3"/>
          <p:cNvSpPr>
            <a:spLocks noGrp="1" noChangeArrowheads="1"/>
          </p:cNvSpPr>
          <p:nvPr>
            <p:ph type="body" idx="4294967295"/>
          </p:nvPr>
        </p:nvSpPr>
        <p:spPr/>
        <p:txBody>
          <a:bodyPr/>
          <a:lstStyle/>
          <a:p>
            <a:pPr>
              <a:lnSpc>
                <a:spcPct val="90000"/>
              </a:lnSpc>
            </a:pPr>
            <a:r>
              <a:rPr lang="zh-CN" altLang="en-US" sz="2000" b="0" dirty="0" smtClean="0">
                <a:latin typeface="Arial" charset="0"/>
                <a:ea typeface="黑体" pitchFamily="49" charset="-122"/>
              </a:rPr>
              <a:t>设某路由器建立了如下路由表：</a:t>
            </a:r>
          </a:p>
          <a:p>
            <a:pPr>
              <a:lnSpc>
                <a:spcPct val="90000"/>
              </a:lnSpc>
            </a:pPr>
            <a:r>
              <a:rPr lang="zh-CN" altLang="en-US" sz="2000" b="0" dirty="0" smtClean="0">
                <a:latin typeface="Arial" charset="0"/>
                <a:ea typeface="黑体" pitchFamily="49" charset="-122"/>
              </a:rPr>
              <a:t>目的网络          子网掩码            下一跳</a:t>
            </a:r>
          </a:p>
          <a:p>
            <a:pPr>
              <a:lnSpc>
                <a:spcPct val="90000"/>
              </a:lnSpc>
            </a:pPr>
            <a:r>
              <a:rPr lang="en-US" altLang="zh-CN" sz="2000" b="0" dirty="0" smtClean="0">
                <a:latin typeface="Arial" charset="0"/>
                <a:ea typeface="黑体" pitchFamily="49" charset="-122"/>
              </a:rPr>
              <a:t>128.96.39.0      255.255.255.128      </a:t>
            </a:r>
            <a:r>
              <a:rPr lang="zh-CN" altLang="en-US" sz="2000" b="0" dirty="0" smtClean="0">
                <a:latin typeface="Arial" charset="0"/>
                <a:ea typeface="黑体" pitchFamily="49" charset="-122"/>
              </a:rPr>
              <a:t>接口</a:t>
            </a:r>
            <a:r>
              <a:rPr lang="en-US" altLang="zh-CN" sz="2000" b="0" dirty="0" smtClean="0">
                <a:latin typeface="Arial" charset="0"/>
                <a:ea typeface="黑体" pitchFamily="49" charset="-122"/>
              </a:rPr>
              <a:t>m0</a:t>
            </a:r>
          </a:p>
          <a:p>
            <a:pPr>
              <a:lnSpc>
                <a:spcPct val="90000"/>
              </a:lnSpc>
            </a:pPr>
            <a:r>
              <a:rPr lang="en-US" altLang="zh-CN" sz="2000" b="0" dirty="0" smtClean="0">
                <a:latin typeface="Arial" charset="0"/>
                <a:ea typeface="黑体" pitchFamily="49" charset="-122"/>
              </a:rPr>
              <a:t>128.96.39.128  </a:t>
            </a:r>
            <a:r>
              <a:rPr lang="en-US" altLang="zh-CN" sz="2000" b="0" dirty="0" smtClean="0">
                <a:latin typeface="Arial" charset="0"/>
                <a:ea typeface="黑体" pitchFamily="49" charset="-122"/>
              </a:rPr>
              <a:t>255.255.255.128     </a:t>
            </a:r>
            <a:r>
              <a:rPr lang="zh-CN" altLang="en-US" sz="2000" b="0" dirty="0" smtClean="0">
                <a:latin typeface="Arial" charset="0"/>
                <a:ea typeface="黑体" pitchFamily="49" charset="-122"/>
              </a:rPr>
              <a:t>接口</a:t>
            </a:r>
            <a:r>
              <a:rPr lang="en-US" altLang="zh-CN" sz="2000" b="0" dirty="0" smtClean="0">
                <a:latin typeface="Arial" charset="0"/>
                <a:ea typeface="黑体" pitchFamily="49" charset="-122"/>
              </a:rPr>
              <a:t>m1</a:t>
            </a:r>
          </a:p>
          <a:p>
            <a:pPr>
              <a:lnSpc>
                <a:spcPct val="90000"/>
              </a:lnSpc>
            </a:pPr>
            <a:r>
              <a:rPr lang="en-US" altLang="zh-CN" sz="2000" b="0" dirty="0" smtClean="0">
                <a:latin typeface="Arial" charset="0"/>
                <a:ea typeface="黑体" pitchFamily="49" charset="-122"/>
              </a:rPr>
              <a:t>128.96.40.0      255.255.255.128      R2</a:t>
            </a:r>
          </a:p>
          <a:p>
            <a:pPr>
              <a:lnSpc>
                <a:spcPct val="90000"/>
              </a:lnSpc>
            </a:pPr>
            <a:r>
              <a:rPr lang="en-US" altLang="zh-CN" sz="2000" b="0" dirty="0" smtClean="0">
                <a:latin typeface="Arial" charset="0"/>
                <a:ea typeface="黑体" pitchFamily="49" charset="-122"/>
              </a:rPr>
              <a:t>192.4.153.0      255.255.255.192      R3</a:t>
            </a:r>
          </a:p>
          <a:p>
            <a:pPr>
              <a:lnSpc>
                <a:spcPct val="90000"/>
              </a:lnSpc>
            </a:pPr>
            <a:r>
              <a:rPr lang="en-US" altLang="zh-CN" sz="2000" b="0" dirty="0" smtClean="0">
                <a:latin typeface="Arial" charset="0"/>
                <a:ea typeface="黑体" pitchFamily="49" charset="-122"/>
              </a:rPr>
              <a:t>*</a:t>
            </a:r>
            <a:r>
              <a:rPr lang="zh-CN" altLang="en-US" sz="2000" b="0" dirty="0" smtClean="0">
                <a:latin typeface="Arial" charset="0"/>
                <a:ea typeface="黑体" pitchFamily="49" charset="-122"/>
              </a:rPr>
              <a:t>（默认）         </a:t>
            </a:r>
            <a:r>
              <a:rPr lang="en-US" altLang="zh-CN" sz="2000" b="0" dirty="0" smtClean="0">
                <a:latin typeface="Arial" charset="0"/>
                <a:ea typeface="黑体" pitchFamily="49" charset="-122"/>
              </a:rPr>
              <a:t>——             R4</a:t>
            </a:r>
          </a:p>
          <a:p>
            <a:pPr>
              <a:lnSpc>
                <a:spcPct val="90000"/>
              </a:lnSpc>
            </a:pPr>
            <a:r>
              <a:rPr lang="en-US" altLang="zh-CN" sz="2000" b="0" dirty="0" smtClean="0">
                <a:latin typeface="Arial" charset="0"/>
                <a:ea typeface="黑体" pitchFamily="49" charset="-122"/>
              </a:rPr>
              <a:t> </a:t>
            </a:r>
            <a:r>
              <a:rPr lang="zh-CN" altLang="en-US" sz="2000" b="0" dirty="0" smtClean="0">
                <a:latin typeface="Arial" charset="0"/>
                <a:ea typeface="黑体" pitchFamily="49" charset="-122"/>
              </a:rPr>
              <a:t>现共收到</a:t>
            </a:r>
            <a:r>
              <a:rPr lang="en-US" altLang="zh-CN" sz="2000" b="0" dirty="0" smtClean="0">
                <a:latin typeface="Arial" charset="0"/>
                <a:ea typeface="黑体" pitchFamily="49" charset="-122"/>
              </a:rPr>
              <a:t>5</a:t>
            </a:r>
            <a:r>
              <a:rPr lang="zh-CN" altLang="en-US" sz="2000" b="0" dirty="0" smtClean="0">
                <a:latin typeface="Arial" charset="0"/>
                <a:ea typeface="黑体" pitchFamily="49" charset="-122"/>
              </a:rPr>
              <a:t>个分组，其目的地址分别为：</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a:t>
            </a: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128.96.39.10</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2</a:t>
            </a: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128.96.40.12</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3</a:t>
            </a: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128.96.40.151</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4</a:t>
            </a: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192.4.153.17</a:t>
            </a:r>
          </a:p>
          <a:p>
            <a:pPr>
              <a:lnSpc>
                <a:spcPct val="90000"/>
              </a:lnSpc>
            </a:pP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5</a:t>
            </a:r>
            <a:r>
              <a:rPr lang="zh-CN" altLang="en-US" sz="2000" b="0" dirty="0" smtClean="0">
                <a:latin typeface="Arial" charset="0"/>
                <a:ea typeface="黑体" pitchFamily="49" charset="-122"/>
              </a:rPr>
              <a:t>）</a:t>
            </a:r>
            <a:r>
              <a:rPr lang="en-US" altLang="zh-CN" sz="2000" b="0" dirty="0" smtClean="0">
                <a:latin typeface="Arial" charset="0"/>
                <a:ea typeface="黑体" pitchFamily="49" charset="-122"/>
              </a:rPr>
              <a:t>192.4.153.90</a:t>
            </a:r>
            <a:endParaRPr lang="zh-CN" altLang="en-US" sz="2000" b="0" dirty="0" smtClean="0">
              <a:latin typeface="Arial" charset="0"/>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CN(myzh)Icon">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1192</TotalTime>
  <Words>5273</Words>
  <Application>Microsoft Office PowerPoint</Application>
  <PresentationFormat>A4 纸张(210x297 毫米)</PresentationFormat>
  <Paragraphs>506</Paragraphs>
  <Slides>33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黑体</vt:lpstr>
      <vt:lpstr>宋体</vt:lpstr>
      <vt:lpstr>Arial</vt:lpstr>
      <vt:lpstr>Tahoma</vt:lpstr>
      <vt:lpstr>Times New Roman</vt:lpstr>
      <vt:lpstr>Wingdings</vt:lpstr>
      <vt:lpstr>CN(myzh)Icon</vt:lpstr>
      <vt:lpstr>计算机网络习题</vt:lpstr>
      <vt:lpstr>1-10，1-11</vt:lpstr>
      <vt:lpstr>1-10，1-11</vt:lpstr>
      <vt:lpstr>1-28</vt:lpstr>
      <vt:lpstr>（1）和（2）</vt:lpstr>
      <vt:lpstr>（3）</vt:lpstr>
      <vt:lpstr>（4）慢启动</vt:lpstr>
      <vt:lpstr>4-13</vt:lpstr>
      <vt:lpstr>4-20</vt:lpstr>
      <vt:lpstr>4-20</vt:lpstr>
      <vt:lpstr>4-21</vt:lpstr>
      <vt:lpstr>4-26</vt:lpstr>
      <vt:lpstr>4-29</vt:lpstr>
      <vt:lpstr>4-31,4-32,4-33</vt:lpstr>
      <vt:lpstr>4-35,4-36</vt:lpstr>
      <vt:lpstr>4-37</vt:lpstr>
      <vt:lpstr>4-41</vt:lpstr>
      <vt:lpstr>4-42</vt:lpstr>
      <vt:lpstr>5-18</vt:lpstr>
      <vt:lpstr>5-21,5-22</vt:lpstr>
      <vt:lpstr>5-23</vt:lpstr>
      <vt:lpstr>5-24</vt:lpstr>
      <vt:lpstr>5-30,5-31</vt:lpstr>
      <vt:lpstr>5-33</vt:lpstr>
      <vt:lpstr>5-34</vt:lpstr>
      <vt:lpstr>5-38</vt:lpstr>
      <vt:lpstr>5-39</vt:lpstr>
      <vt:lpstr>5-39</vt:lpstr>
      <vt:lpstr>6-25</vt:lpstr>
      <vt:lpstr>PowerPoint 演示文稿</vt:lpstr>
      <vt:lpstr>PowerPoint 演示文稿</vt:lpstr>
      <vt:lpstr>PowerPoint 演示文稿</vt:lpstr>
      <vt:lpstr>PowerPoint 演示文稿</vt:lpstr>
    </vt:vector>
  </TitlesOfParts>
  <Company>920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李洪彬</cp:lastModifiedBy>
  <cp:revision>70</cp:revision>
  <dcterms:created xsi:type="dcterms:W3CDTF">2016-10-04T02:36:21Z</dcterms:created>
  <dcterms:modified xsi:type="dcterms:W3CDTF">2017-07-05T09:11:30Z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