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4.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81"/>
  </p:notesMasterIdLst>
  <p:sldIdLst>
    <p:sldId id="360" r:id="rId2"/>
    <p:sldId id="263" r:id="rId3"/>
    <p:sldId id="256" r:id="rId4"/>
    <p:sldId id="492" r:id="rId5"/>
    <p:sldId id="491" r:id="rId6"/>
    <p:sldId id="264" r:id="rId7"/>
    <p:sldId id="455" r:id="rId8"/>
    <p:sldId id="259" r:id="rId9"/>
    <p:sldId id="490" r:id="rId10"/>
    <p:sldId id="257" r:id="rId11"/>
    <p:sldId id="267" r:id="rId12"/>
    <p:sldId id="493" r:id="rId13"/>
    <p:sldId id="265" r:id="rId14"/>
    <p:sldId id="494" r:id="rId15"/>
    <p:sldId id="280" r:id="rId16"/>
    <p:sldId id="274" r:id="rId17"/>
    <p:sldId id="275" r:id="rId18"/>
    <p:sldId id="276" r:id="rId19"/>
    <p:sldId id="277" r:id="rId20"/>
    <p:sldId id="548" r:id="rId21"/>
    <p:sldId id="287" r:id="rId22"/>
    <p:sldId id="288" r:id="rId23"/>
    <p:sldId id="289" r:id="rId24"/>
    <p:sldId id="290" r:id="rId25"/>
    <p:sldId id="291" r:id="rId26"/>
    <p:sldId id="292" r:id="rId27"/>
    <p:sldId id="293" r:id="rId28"/>
    <p:sldId id="314" r:id="rId29"/>
    <p:sldId id="315" r:id="rId30"/>
    <p:sldId id="316" r:id="rId31"/>
    <p:sldId id="317" r:id="rId32"/>
    <p:sldId id="318" r:id="rId33"/>
    <p:sldId id="297" r:id="rId34"/>
    <p:sldId id="350" r:id="rId35"/>
    <p:sldId id="298" r:id="rId36"/>
    <p:sldId id="496" r:id="rId37"/>
    <p:sldId id="498" r:id="rId38"/>
    <p:sldId id="301" r:id="rId39"/>
    <p:sldId id="302" r:id="rId40"/>
    <p:sldId id="300" r:id="rId41"/>
    <p:sldId id="313" r:id="rId42"/>
    <p:sldId id="303" r:id="rId43"/>
    <p:sldId id="304" r:id="rId44"/>
    <p:sldId id="551" r:id="rId45"/>
    <p:sldId id="528" r:id="rId46"/>
    <p:sldId id="540" r:id="rId47"/>
    <p:sldId id="542" r:id="rId48"/>
    <p:sldId id="529" r:id="rId49"/>
    <p:sldId id="505" r:id="rId50"/>
    <p:sldId id="306" r:id="rId51"/>
    <p:sldId id="506" r:id="rId52"/>
    <p:sldId id="552" r:id="rId53"/>
    <p:sldId id="310" r:id="rId54"/>
    <p:sldId id="311" r:id="rId55"/>
    <p:sldId id="312" r:id="rId56"/>
    <p:sldId id="343" r:id="rId57"/>
    <p:sldId id="347" r:id="rId58"/>
    <p:sldId id="319" r:id="rId59"/>
    <p:sldId id="322" r:id="rId60"/>
    <p:sldId id="320" r:id="rId61"/>
    <p:sldId id="325" r:id="rId62"/>
    <p:sldId id="326" r:id="rId63"/>
    <p:sldId id="544" r:id="rId64"/>
    <p:sldId id="509" r:id="rId65"/>
    <p:sldId id="324" r:id="rId66"/>
    <p:sldId id="536" r:id="rId67"/>
    <p:sldId id="328" r:id="rId68"/>
    <p:sldId id="330" r:id="rId69"/>
    <p:sldId id="334" r:id="rId70"/>
    <p:sldId id="308" r:id="rId71"/>
    <p:sldId id="339" r:id="rId72"/>
    <p:sldId id="549" r:id="rId73"/>
    <p:sldId id="524" r:id="rId74"/>
    <p:sldId id="523" r:id="rId75"/>
    <p:sldId id="522" r:id="rId76"/>
    <p:sldId id="550" r:id="rId77"/>
    <p:sldId id="546" r:id="rId78"/>
    <p:sldId id="547" r:id="rId79"/>
    <p:sldId id="511"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3333FF"/>
    <a:srgbClr val="223D7B"/>
    <a:srgbClr val="AF3A26"/>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74299" autoAdjust="0"/>
  </p:normalViewPr>
  <p:slideViewPr>
    <p:cSldViewPr snapToGrid="0">
      <p:cViewPr varScale="1">
        <p:scale>
          <a:sx n="81" d="100"/>
          <a:sy n="81" d="100"/>
        </p:scale>
        <p:origin x="14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104ED85-3733-4012-8E88-3036544583F2}" type="doc">
      <dgm:prSet loTypeId="urn:microsoft.com/office/officeart/2005/8/layout/equation1" loCatId="process" qsTypeId="urn:microsoft.com/office/officeart/2005/8/quickstyle/simple1#1" qsCatId="simple" csTypeId="urn:microsoft.com/office/officeart/2005/8/colors/colorful4#1" csCatId="colorful" phldr="1"/>
      <dgm:spPr/>
    </dgm:pt>
    <dgm:pt modelId="{F4BA2725-371B-417E-910D-5855FC47E48A}">
      <dgm:prSet phldrT="[文本]" custT="1"/>
      <dgm:spPr/>
      <dgm:t>
        <a:bodyPr/>
        <a:lstStyle/>
        <a:p>
          <a:r>
            <a:rPr lang="zh-CN" altLang="en-US" sz="2000" b="1" dirty="0">
              <a:latin typeface="微软雅黑" panose="020B0503020204020204" pitchFamily="34" charset="-122"/>
              <a:ea typeface="微软雅黑" panose="020B0503020204020204" pitchFamily="34" charset="-122"/>
            </a:rPr>
            <a:t>算法</a:t>
          </a:r>
        </a:p>
      </dgm:t>
    </dgm:pt>
    <dgm:pt modelId="{E8A4B18B-33DE-45A3-BC12-FE327CA83069}" type="parTrans" cxnId="{269C936F-8249-4D5D-96B3-CFFB8BBF21A2}">
      <dgm:prSet/>
      <dgm:spPr/>
      <dgm:t>
        <a:bodyPr/>
        <a:lstStyle/>
        <a:p>
          <a:endParaRPr lang="zh-CN" altLang="en-US">
            <a:latin typeface="微软雅黑" panose="020B0503020204020204" pitchFamily="34" charset="-122"/>
            <a:ea typeface="微软雅黑" panose="020B0503020204020204" pitchFamily="34" charset="-122"/>
          </a:endParaRPr>
        </a:p>
      </dgm:t>
    </dgm:pt>
    <dgm:pt modelId="{1CDD501E-137A-41DB-ACA4-029B7D4BA9A8}" type="sibTrans" cxnId="{269C936F-8249-4D5D-96B3-CFFB8BBF21A2}">
      <dgm:prSet/>
      <dgm:spPr/>
      <dgm:t>
        <a:bodyPr/>
        <a:lstStyle/>
        <a:p>
          <a:endParaRPr lang="zh-CN" altLang="en-US">
            <a:latin typeface="微软雅黑" panose="020B0503020204020204" pitchFamily="34" charset="-122"/>
            <a:ea typeface="微软雅黑" panose="020B0503020204020204" pitchFamily="34" charset="-122"/>
          </a:endParaRPr>
        </a:p>
      </dgm:t>
    </dgm:pt>
    <dgm:pt modelId="{4ABF2C8D-33A4-4ADA-A749-7199C74C817B}">
      <dgm:prSet phldrT="[文本]" custT="1"/>
      <dgm:spPr/>
      <dgm:t>
        <a:bodyPr/>
        <a:lstStyle/>
        <a:p>
          <a:r>
            <a:rPr lang="zh-CN" altLang="en-US" sz="2000" b="1" dirty="0">
              <a:latin typeface="微软雅黑" panose="020B0503020204020204" pitchFamily="34" charset="-122"/>
              <a:ea typeface="微软雅黑" panose="020B0503020204020204" pitchFamily="34" charset="-122"/>
            </a:rPr>
            <a:t>数据结构</a:t>
          </a:r>
        </a:p>
      </dgm:t>
    </dgm:pt>
    <dgm:pt modelId="{93640994-1FD3-4BD7-A344-D96E3EEB1118}" type="parTrans" cxnId="{59CB1BD5-60E6-40E1-825F-38804B3479CE}">
      <dgm:prSet/>
      <dgm:spPr/>
      <dgm:t>
        <a:bodyPr/>
        <a:lstStyle/>
        <a:p>
          <a:endParaRPr lang="zh-CN" altLang="en-US">
            <a:latin typeface="微软雅黑" panose="020B0503020204020204" pitchFamily="34" charset="-122"/>
            <a:ea typeface="微软雅黑" panose="020B0503020204020204" pitchFamily="34" charset="-122"/>
          </a:endParaRPr>
        </a:p>
      </dgm:t>
    </dgm:pt>
    <dgm:pt modelId="{D90BF433-DC91-42E2-B2B2-BC6B037AC925}" type="sibTrans" cxnId="{59CB1BD5-60E6-40E1-825F-38804B3479CE}">
      <dgm:prSet/>
      <dgm:spPr/>
      <dgm:t>
        <a:bodyPr/>
        <a:lstStyle/>
        <a:p>
          <a:endParaRPr lang="zh-CN" altLang="en-US">
            <a:latin typeface="微软雅黑" panose="020B0503020204020204" pitchFamily="34" charset="-122"/>
            <a:ea typeface="微软雅黑" panose="020B0503020204020204" pitchFamily="34" charset="-122"/>
          </a:endParaRPr>
        </a:p>
      </dgm:t>
    </dgm:pt>
    <dgm:pt modelId="{4C643B45-5AEE-4AEF-B517-0496B426FDD1}">
      <dgm:prSet phldrT="[文本]" custT="1"/>
      <dgm:spPr/>
      <dgm:t>
        <a:bodyPr/>
        <a:lstStyle/>
        <a:p>
          <a:r>
            <a:rPr lang="zh-CN" altLang="en-US" sz="2000" b="1" dirty="0">
              <a:latin typeface="微软雅黑" panose="020B0503020204020204" pitchFamily="34" charset="-122"/>
              <a:ea typeface="微软雅黑" panose="020B0503020204020204" pitchFamily="34" charset="-122"/>
            </a:rPr>
            <a:t>程序</a:t>
          </a:r>
        </a:p>
      </dgm:t>
    </dgm:pt>
    <dgm:pt modelId="{90CE8208-DD24-4B01-B423-AC628821714D}" type="parTrans" cxnId="{9E292810-8764-4F25-97B6-3E52F18B36AE}">
      <dgm:prSet/>
      <dgm:spPr/>
      <dgm:t>
        <a:bodyPr/>
        <a:lstStyle/>
        <a:p>
          <a:endParaRPr lang="zh-CN" altLang="en-US">
            <a:latin typeface="微软雅黑" panose="020B0503020204020204" pitchFamily="34" charset="-122"/>
            <a:ea typeface="微软雅黑" panose="020B0503020204020204" pitchFamily="34" charset="-122"/>
          </a:endParaRPr>
        </a:p>
      </dgm:t>
    </dgm:pt>
    <dgm:pt modelId="{351279A0-D80C-458A-AA96-0D83A9DC2DF4}" type="sibTrans" cxnId="{9E292810-8764-4F25-97B6-3E52F18B36AE}">
      <dgm:prSet/>
      <dgm:spPr/>
      <dgm:t>
        <a:bodyPr/>
        <a:lstStyle/>
        <a:p>
          <a:endParaRPr lang="zh-CN" altLang="en-US">
            <a:latin typeface="微软雅黑" panose="020B0503020204020204" pitchFamily="34" charset="-122"/>
            <a:ea typeface="微软雅黑" panose="020B0503020204020204" pitchFamily="34" charset="-122"/>
          </a:endParaRPr>
        </a:p>
      </dgm:t>
    </dgm:pt>
    <dgm:pt modelId="{33D877BD-0955-46F2-BD67-0F2000051E63}" type="pres">
      <dgm:prSet presAssocID="{3104ED85-3733-4012-8E88-3036544583F2}" presName="linearFlow" presStyleCnt="0">
        <dgm:presLayoutVars>
          <dgm:dir/>
          <dgm:resizeHandles val="exact"/>
        </dgm:presLayoutVars>
      </dgm:prSet>
      <dgm:spPr/>
    </dgm:pt>
    <dgm:pt modelId="{F7DCBC70-818C-498E-BC75-FF519042E002}" type="pres">
      <dgm:prSet presAssocID="{F4BA2725-371B-417E-910D-5855FC47E48A}" presName="node" presStyleLbl="node1" presStyleIdx="0" presStyleCnt="3">
        <dgm:presLayoutVars>
          <dgm:bulletEnabled val="1"/>
        </dgm:presLayoutVars>
      </dgm:prSet>
      <dgm:spPr/>
      <dgm:t>
        <a:bodyPr/>
        <a:lstStyle/>
        <a:p>
          <a:endParaRPr lang="zh-CN" altLang="en-US"/>
        </a:p>
      </dgm:t>
    </dgm:pt>
    <dgm:pt modelId="{F06907A6-9D97-4E94-B3D8-ACE73DB7B4C6}" type="pres">
      <dgm:prSet presAssocID="{1CDD501E-137A-41DB-ACA4-029B7D4BA9A8}" presName="spacerL" presStyleCnt="0"/>
      <dgm:spPr/>
    </dgm:pt>
    <dgm:pt modelId="{45437EEE-7390-410D-BE82-20A4F7247B43}" type="pres">
      <dgm:prSet presAssocID="{1CDD501E-137A-41DB-ACA4-029B7D4BA9A8}" presName="sibTrans" presStyleLbl="sibTrans2D1" presStyleIdx="0" presStyleCnt="2"/>
      <dgm:spPr/>
      <dgm:t>
        <a:bodyPr/>
        <a:lstStyle/>
        <a:p>
          <a:endParaRPr lang="zh-CN" altLang="en-US"/>
        </a:p>
      </dgm:t>
    </dgm:pt>
    <dgm:pt modelId="{C9D1B84B-3C65-4010-819D-09A52A2BB034}" type="pres">
      <dgm:prSet presAssocID="{1CDD501E-137A-41DB-ACA4-029B7D4BA9A8}" presName="spacerR" presStyleCnt="0"/>
      <dgm:spPr/>
    </dgm:pt>
    <dgm:pt modelId="{5F3F751D-8C68-4246-973D-E7BF15CFDA0E}" type="pres">
      <dgm:prSet presAssocID="{4ABF2C8D-33A4-4ADA-A749-7199C74C817B}" presName="node" presStyleLbl="node1" presStyleIdx="1" presStyleCnt="3">
        <dgm:presLayoutVars>
          <dgm:bulletEnabled val="1"/>
        </dgm:presLayoutVars>
      </dgm:prSet>
      <dgm:spPr/>
      <dgm:t>
        <a:bodyPr/>
        <a:lstStyle/>
        <a:p>
          <a:endParaRPr lang="zh-CN" altLang="en-US"/>
        </a:p>
      </dgm:t>
    </dgm:pt>
    <dgm:pt modelId="{4614888F-AC55-43F3-8628-899C29DEA287}" type="pres">
      <dgm:prSet presAssocID="{D90BF433-DC91-42E2-B2B2-BC6B037AC925}" presName="spacerL" presStyleCnt="0"/>
      <dgm:spPr/>
    </dgm:pt>
    <dgm:pt modelId="{BDFC27E7-33A3-47EC-88DD-6BF37803C708}" type="pres">
      <dgm:prSet presAssocID="{D90BF433-DC91-42E2-B2B2-BC6B037AC925}" presName="sibTrans" presStyleLbl="sibTrans2D1" presStyleIdx="1" presStyleCnt="2"/>
      <dgm:spPr/>
      <dgm:t>
        <a:bodyPr/>
        <a:lstStyle/>
        <a:p>
          <a:endParaRPr lang="zh-CN" altLang="en-US"/>
        </a:p>
      </dgm:t>
    </dgm:pt>
    <dgm:pt modelId="{C6574E38-93B7-4109-B692-2F99CA7B9E34}" type="pres">
      <dgm:prSet presAssocID="{D90BF433-DC91-42E2-B2B2-BC6B037AC925}" presName="spacerR" presStyleCnt="0"/>
      <dgm:spPr/>
    </dgm:pt>
    <dgm:pt modelId="{5C829CE4-B61C-4085-85C6-43F88EDBFAF9}" type="pres">
      <dgm:prSet presAssocID="{4C643B45-5AEE-4AEF-B517-0496B426FDD1}" presName="node" presStyleLbl="node1" presStyleIdx="2" presStyleCnt="3">
        <dgm:presLayoutVars>
          <dgm:bulletEnabled val="1"/>
        </dgm:presLayoutVars>
      </dgm:prSet>
      <dgm:spPr/>
      <dgm:t>
        <a:bodyPr/>
        <a:lstStyle/>
        <a:p>
          <a:endParaRPr lang="zh-CN" altLang="en-US"/>
        </a:p>
      </dgm:t>
    </dgm:pt>
  </dgm:ptLst>
  <dgm:cxnLst>
    <dgm:cxn modelId="{B28FE76E-10E8-46EA-AA2D-E1531458CC43}" type="presOf" srcId="{4C643B45-5AEE-4AEF-B517-0496B426FDD1}" destId="{5C829CE4-B61C-4085-85C6-43F88EDBFAF9}" srcOrd="0" destOrd="0" presId="urn:microsoft.com/office/officeart/2005/8/layout/equation1"/>
    <dgm:cxn modelId="{D60983EF-9F00-4303-9893-B16B6077B5EE}" type="presOf" srcId="{3104ED85-3733-4012-8E88-3036544583F2}" destId="{33D877BD-0955-46F2-BD67-0F2000051E63}" srcOrd="0" destOrd="0" presId="urn:microsoft.com/office/officeart/2005/8/layout/equation1"/>
    <dgm:cxn modelId="{59CB1BD5-60E6-40E1-825F-38804B3479CE}" srcId="{3104ED85-3733-4012-8E88-3036544583F2}" destId="{4ABF2C8D-33A4-4ADA-A749-7199C74C817B}" srcOrd="1" destOrd="0" parTransId="{93640994-1FD3-4BD7-A344-D96E3EEB1118}" sibTransId="{D90BF433-DC91-42E2-B2B2-BC6B037AC925}"/>
    <dgm:cxn modelId="{269C936F-8249-4D5D-96B3-CFFB8BBF21A2}" srcId="{3104ED85-3733-4012-8E88-3036544583F2}" destId="{F4BA2725-371B-417E-910D-5855FC47E48A}" srcOrd="0" destOrd="0" parTransId="{E8A4B18B-33DE-45A3-BC12-FE327CA83069}" sibTransId="{1CDD501E-137A-41DB-ACA4-029B7D4BA9A8}"/>
    <dgm:cxn modelId="{1F728F0C-007A-435F-A53A-643539F852D4}" type="presOf" srcId="{F4BA2725-371B-417E-910D-5855FC47E48A}" destId="{F7DCBC70-818C-498E-BC75-FF519042E002}" srcOrd="0" destOrd="0" presId="urn:microsoft.com/office/officeart/2005/8/layout/equation1"/>
    <dgm:cxn modelId="{D54D6307-DBA4-4E93-A03D-3A18CA5CBBD1}" type="presOf" srcId="{4ABF2C8D-33A4-4ADA-A749-7199C74C817B}" destId="{5F3F751D-8C68-4246-973D-E7BF15CFDA0E}" srcOrd="0" destOrd="0" presId="urn:microsoft.com/office/officeart/2005/8/layout/equation1"/>
    <dgm:cxn modelId="{75AAA56F-9A41-4DC6-9026-8888AF53E807}" type="presOf" srcId="{1CDD501E-137A-41DB-ACA4-029B7D4BA9A8}" destId="{45437EEE-7390-410D-BE82-20A4F7247B43}" srcOrd="0" destOrd="0" presId="urn:microsoft.com/office/officeart/2005/8/layout/equation1"/>
    <dgm:cxn modelId="{C1305ED9-645E-45F8-96D5-7F2DAA2F6551}" type="presOf" srcId="{D90BF433-DC91-42E2-B2B2-BC6B037AC925}" destId="{BDFC27E7-33A3-47EC-88DD-6BF37803C708}" srcOrd="0" destOrd="0" presId="urn:microsoft.com/office/officeart/2005/8/layout/equation1"/>
    <dgm:cxn modelId="{9E292810-8764-4F25-97B6-3E52F18B36AE}" srcId="{3104ED85-3733-4012-8E88-3036544583F2}" destId="{4C643B45-5AEE-4AEF-B517-0496B426FDD1}" srcOrd="2" destOrd="0" parTransId="{90CE8208-DD24-4B01-B423-AC628821714D}" sibTransId="{351279A0-D80C-458A-AA96-0D83A9DC2DF4}"/>
    <dgm:cxn modelId="{4505B370-F63B-4D82-8509-119EFF2AFE3B}" type="presParOf" srcId="{33D877BD-0955-46F2-BD67-0F2000051E63}" destId="{F7DCBC70-818C-498E-BC75-FF519042E002}" srcOrd="0" destOrd="0" presId="urn:microsoft.com/office/officeart/2005/8/layout/equation1"/>
    <dgm:cxn modelId="{F9040FF9-72CE-40FC-A787-824192A9E30B}" type="presParOf" srcId="{33D877BD-0955-46F2-BD67-0F2000051E63}" destId="{F06907A6-9D97-4E94-B3D8-ACE73DB7B4C6}" srcOrd="1" destOrd="0" presId="urn:microsoft.com/office/officeart/2005/8/layout/equation1"/>
    <dgm:cxn modelId="{45F3FABA-BB25-41CE-8447-3A198C7775B2}" type="presParOf" srcId="{33D877BD-0955-46F2-BD67-0F2000051E63}" destId="{45437EEE-7390-410D-BE82-20A4F7247B43}" srcOrd="2" destOrd="0" presId="urn:microsoft.com/office/officeart/2005/8/layout/equation1"/>
    <dgm:cxn modelId="{49DE7BDC-ED6B-4859-97B0-0344E738671E}" type="presParOf" srcId="{33D877BD-0955-46F2-BD67-0F2000051E63}" destId="{C9D1B84B-3C65-4010-819D-09A52A2BB034}" srcOrd="3" destOrd="0" presId="urn:microsoft.com/office/officeart/2005/8/layout/equation1"/>
    <dgm:cxn modelId="{3F29D71D-DAEB-4A4B-BBAD-78062FFA9E81}" type="presParOf" srcId="{33D877BD-0955-46F2-BD67-0F2000051E63}" destId="{5F3F751D-8C68-4246-973D-E7BF15CFDA0E}" srcOrd="4" destOrd="0" presId="urn:microsoft.com/office/officeart/2005/8/layout/equation1"/>
    <dgm:cxn modelId="{06F7E42D-68EC-4B15-AB55-34F39AB55AF6}" type="presParOf" srcId="{33D877BD-0955-46F2-BD67-0F2000051E63}" destId="{4614888F-AC55-43F3-8628-899C29DEA287}" srcOrd="5" destOrd="0" presId="urn:microsoft.com/office/officeart/2005/8/layout/equation1"/>
    <dgm:cxn modelId="{6D32329F-AA25-4BF0-B934-40AA2FC53F7D}" type="presParOf" srcId="{33D877BD-0955-46F2-BD67-0F2000051E63}" destId="{BDFC27E7-33A3-47EC-88DD-6BF37803C708}" srcOrd="6" destOrd="0" presId="urn:microsoft.com/office/officeart/2005/8/layout/equation1"/>
    <dgm:cxn modelId="{BD48BBA7-B97B-4D5E-8670-EEFB311F196E}" type="presParOf" srcId="{33D877BD-0955-46F2-BD67-0F2000051E63}" destId="{C6574E38-93B7-4109-B692-2F99CA7B9E34}" srcOrd="7" destOrd="0" presId="urn:microsoft.com/office/officeart/2005/8/layout/equation1"/>
    <dgm:cxn modelId="{62F77E46-C920-47AF-91F9-3AF39A64B2A1}" type="presParOf" srcId="{33D877BD-0955-46F2-BD67-0F2000051E63}" destId="{5C829CE4-B61C-4085-85C6-43F88EDBFAF9}" srcOrd="8"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CBC70-818C-498E-BC75-FF519042E002}">
      <dsp:nvSpPr>
        <dsp:cNvPr id="0" name=""/>
        <dsp:cNvSpPr/>
      </dsp:nvSpPr>
      <dsp:spPr>
        <a:xfrm>
          <a:off x="783" y="1033611"/>
          <a:ext cx="1038350" cy="103835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a:latin typeface="微软雅黑" panose="020B0503020204020204" pitchFamily="34" charset="-122"/>
              <a:ea typeface="微软雅黑" panose="020B0503020204020204" pitchFamily="34" charset="-122"/>
            </a:rPr>
            <a:t>算法</a:t>
          </a:r>
        </a:p>
      </dsp:txBody>
      <dsp:txXfrm>
        <a:off x="152846" y="1185674"/>
        <a:ext cx="734224" cy="734224"/>
      </dsp:txXfrm>
    </dsp:sp>
    <dsp:sp modelId="{45437EEE-7390-410D-BE82-20A4F7247B43}">
      <dsp:nvSpPr>
        <dsp:cNvPr id="0" name=""/>
        <dsp:cNvSpPr/>
      </dsp:nvSpPr>
      <dsp:spPr>
        <a:xfrm>
          <a:off x="1123447" y="1251664"/>
          <a:ext cx="602243" cy="602243"/>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latin typeface="微软雅黑" panose="020B0503020204020204" pitchFamily="34" charset="-122"/>
            <a:ea typeface="微软雅黑" panose="020B0503020204020204" pitchFamily="34" charset="-122"/>
          </a:endParaRPr>
        </a:p>
      </dsp:txBody>
      <dsp:txXfrm>
        <a:off x="1203274" y="1481962"/>
        <a:ext cx="442589" cy="141647"/>
      </dsp:txXfrm>
    </dsp:sp>
    <dsp:sp modelId="{5F3F751D-8C68-4246-973D-E7BF15CFDA0E}">
      <dsp:nvSpPr>
        <dsp:cNvPr id="0" name=""/>
        <dsp:cNvSpPr/>
      </dsp:nvSpPr>
      <dsp:spPr>
        <a:xfrm>
          <a:off x="1810004" y="1033611"/>
          <a:ext cx="1038350" cy="1038350"/>
        </a:xfrm>
        <a:prstGeom prst="ellipse">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a:latin typeface="微软雅黑" panose="020B0503020204020204" pitchFamily="34" charset="-122"/>
              <a:ea typeface="微软雅黑" panose="020B0503020204020204" pitchFamily="34" charset="-122"/>
            </a:rPr>
            <a:t>数据结构</a:t>
          </a:r>
        </a:p>
      </dsp:txBody>
      <dsp:txXfrm>
        <a:off x="1962067" y="1185674"/>
        <a:ext cx="734224" cy="734224"/>
      </dsp:txXfrm>
    </dsp:sp>
    <dsp:sp modelId="{BDFC27E7-33A3-47EC-88DD-6BF37803C708}">
      <dsp:nvSpPr>
        <dsp:cNvPr id="0" name=""/>
        <dsp:cNvSpPr/>
      </dsp:nvSpPr>
      <dsp:spPr>
        <a:xfrm>
          <a:off x="2932668" y="1251664"/>
          <a:ext cx="602243" cy="602243"/>
        </a:xfrm>
        <a:prstGeom prst="mathEqual">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latin typeface="微软雅黑" panose="020B0503020204020204" pitchFamily="34" charset="-122"/>
            <a:ea typeface="微软雅黑" panose="020B0503020204020204" pitchFamily="34" charset="-122"/>
          </a:endParaRPr>
        </a:p>
      </dsp:txBody>
      <dsp:txXfrm>
        <a:off x="3012495" y="1375726"/>
        <a:ext cx="442589" cy="354119"/>
      </dsp:txXfrm>
    </dsp:sp>
    <dsp:sp modelId="{5C829CE4-B61C-4085-85C6-43F88EDBFAF9}">
      <dsp:nvSpPr>
        <dsp:cNvPr id="0" name=""/>
        <dsp:cNvSpPr/>
      </dsp:nvSpPr>
      <dsp:spPr>
        <a:xfrm>
          <a:off x="3619225" y="1033611"/>
          <a:ext cx="1038350" cy="1038350"/>
        </a:xfrm>
        <a:prstGeom prst="ellips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a:latin typeface="微软雅黑" panose="020B0503020204020204" pitchFamily="34" charset="-122"/>
              <a:ea typeface="微软雅黑" panose="020B0503020204020204" pitchFamily="34" charset="-122"/>
            </a:rPr>
            <a:t>程序</a:t>
          </a:r>
        </a:p>
      </dsp:txBody>
      <dsp:txXfrm>
        <a:off x="3771288" y="1185674"/>
        <a:ext cx="734224" cy="73422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9.wmf"/><Relationship Id="rId1" Type="http://schemas.openxmlformats.org/officeDocument/2006/relationships/image" Target="../media/image57.wmf"/><Relationship Id="rId5" Type="http://schemas.openxmlformats.org/officeDocument/2006/relationships/image" Target="../media/image47.wmf"/><Relationship Id="rId4"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8.e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6.wmf"/><Relationship Id="rId1" Type="http://schemas.openxmlformats.org/officeDocument/2006/relationships/image" Target="../media/image49.wmf"/><Relationship Id="rId4"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 Id="rId5" Type="http://schemas.openxmlformats.org/officeDocument/2006/relationships/image" Target="../media/image30.wmf"/><Relationship Id="rId4" Type="http://schemas.openxmlformats.org/officeDocument/2006/relationships/image" Target="../media/image2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emf"/><Relationship Id="rId1" Type="http://schemas.openxmlformats.org/officeDocument/2006/relationships/image" Target="../media/image3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C9579-FC4C-43CA-90B7-6AD6DC85B494}" type="datetimeFigureOut">
              <a:rPr lang="zh-CN" altLang="en-US" smtClean="0"/>
              <a:t>2021/7/5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79BBAD-F242-41CD-8B90-0F0E15491C5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3</a:t>
            </a:fld>
            <a:endParaRPr lang="zh-CN" altLang="en-US"/>
          </a:p>
        </p:txBody>
      </p:sp>
    </p:spTree>
    <p:extLst>
      <p:ext uri="{BB962C8B-B14F-4D97-AF65-F5344CB8AC3E}">
        <p14:creationId xmlns:p14="http://schemas.microsoft.com/office/powerpoint/2010/main" val="1539439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城市底下管廊（</a:t>
            </a:r>
            <a:r>
              <a:rPr lang="en-US" altLang="zh-CN" dirty="0"/>
              <a:t>1</a:t>
            </a:r>
            <a:r>
              <a:rPr lang="zh-CN" altLang="en-US" dirty="0"/>
              <a:t>米</a:t>
            </a:r>
            <a:r>
              <a:rPr lang="en-US" altLang="zh-CN" dirty="0"/>
              <a:t>3</a:t>
            </a:r>
            <a:r>
              <a:rPr lang="zh-CN" altLang="en-US" dirty="0"/>
              <a:t>万，</a:t>
            </a:r>
            <a:r>
              <a:rPr lang="en-US" altLang="zh-CN" dirty="0"/>
              <a:t>1</a:t>
            </a:r>
            <a:r>
              <a:rPr lang="zh-CN" altLang="en-US" dirty="0"/>
              <a:t>公里 </a:t>
            </a:r>
            <a:r>
              <a:rPr lang="en-US" altLang="zh-CN" dirty="0"/>
              <a:t>3000</a:t>
            </a:r>
            <a:r>
              <a:rPr lang="zh-CN" altLang="en-US" dirty="0"/>
              <a:t>万）</a:t>
            </a:r>
          </a:p>
        </p:txBody>
      </p:sp>
      <p:sp>
        <p:nvSpPr>
          <p:cNvPr id="4" name="灯片编号占位符 3"/>
          <p:cNvSpPr>
            <a:spLocks noGrp="1"/>
          </p:cNvSpPr>
          <p:nvPr>
            <p:ph type="sldNum" sz="quarter" idx="10"/>
          </p:nvPr>
        </p:nvSpPr>
        <p:spPr/>
        <p:txBody>
          <a:bodyPr/>
          <a:lstStyle/>
          <a:p>
            <a:fld id="{2679BBAD-F242-41CD-8B90-0F0E15491C52}" type="slidenum">
              <a:rPr lang="zh-CN" altLang="en-US" smtClean="0"/>
              <a:t>28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迪杰斯特拉算法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车载导航</a:t>
            </a:r>
            <a:endParaRPr lang="en-US" altLang="zh-CN"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29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跟其他路径比较一次</a:t>
            </a:r>
          </a:p>
        </p:txBody>
      </p:sp>
      <p:sp>
        <p:nvSpPr>
          <p:cNvPr id="4" name="灯片编号占位符 3"/>
          <p:cNvSpPr>
            <a:spLocks noGrp="1"/>
          </p:cNvSpPr>
          <p:nvPr>
            <p:ph type="sldNum" sz="quarter" idx="10"/>
          </p:nvPr>
        </p:nvSpPr>
        <p:spPr/>
        <p:txBody>
          <a:bodyPr/>
          <a:lstStyle/>
          <a:p>
            <a:fld id="{2679BBAD-F242-41CD-8B90-0F0E15491C52}" type="slidenum">
              <a:rPr lang="zh-CN" altLang="en-US" smtClean="0"/>
              <a:t>31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ns:</a:t>
            </a:r>
            <a:r>
              <a:rPr lang="zh-CN" altLang="en-US" dirty="0"/>
              <a:t>纳秒</a:t>
            </a:r>
            <a:r>
              <a:rPr lang="en-US" altLang="zh-CN" dirty="0"/>
              <a:t>       us:</a:t>
            </a:r>
            <a:r>
              <a:rPr lang="zh-CN" altLang="en-US" dirty="0"/>
              <a:t>微秒</a:t>
            </a:r>
            <a:r>
              <a:rPr lang="zh-CN" altLang="en-US" baseline="0" dirty="0"/>
              <a:t>       </a:t>
            </a:r>
            <a:r>
              <a:rPr lang="en-US" altLang="zh-CN" dirty="0" err="1"/>
              <a:t>ms</a:t>
            </a:r>
            <a:r>
              <a:rPr lang="zh-CN" altLang="en-US" dirty="0"/>
              <a:t>：毫秒  </a:t>
            </a:r>
          </a:p>
        </p:txBody>
      </p:sp>
      <p:sp>
        <p:nvSpPr>
          <p:cNvPr id="4" name="灯片编号占位符 3"/>
          <p:cNvSpPr>
            <a:spLocks noGrp="1"/>
          </p:cNvSpPr>
          <p:nvPr>
            <p:ph type="sldNum" sz="quarter" idx="10"/>
          </p:nvPr>
        </p:nvSpPr>
        <p:spPr/>
        <p:txBody>
          <a:bodyPr/>
          <a:lstStyle/>
          <a:p>
            <a:fld id="{2679BBAD-F242-41CD-8B90-0F0E15491C52}" type="slidenum">
              <a:rPr lang="zh-CN" altLang="en-US" smtClean="0"/>
              <a:t>33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那么什么样的算法才算是好的算法，如何来衡量好的算法呢？</a:t>
            </a:r>
          </a:p>
        </p:txBody>
      </p:sp>
      <p:sp>
        <p:nvSpPr>
          <p:cNvPr id="4" name="灯片编号占位符 3"/>
          <p:cNvSpPr>
            <a:spLocks noGrp="1"/>
          </p:cNvSpPr>
          <p:nvPr>
            <p:ph type="sldNum" sz="quarter" idx="10"/>
          </p:nvPr>
        </p:nvSpPr>
        <p:spPr/>
        <p:txBody>
          <a:bodyPr/>
          <a:lstStyle/>
          <a:p>
            <a:fld id="{2679BBAD-F242-41CD-8B90-0F0E15491C52}" type="slidenum">
              <a:rPr lang="zh-CN" altLang="en-US" smtClean="0"/>
              <a:t>34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通过比较算法 的复杂性</a:t>
            </a:r>
            <a:r>
              <a:rPr lang="en-US" altLang="zh-CN" dirty="0"/>
              <a:t>C</a:t>
            </a:r>
            <a:r>
              <a:rPr lang="zh-CN" altLang="en-US" dirty="0"/>
              <a:t>进行度量，算法的复杂性的高低运行该算法 所需要的计算机资源的多少上，所需要资源越多，该算法 的复杂性越高，反之</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679BBAD-F242-41CD-8B90-0F0E15491C52}" type="slidenum">
              <a:rPr lang="zh-CN" altLang="en-US" smtClean="0"/>
              <a:t>35</a:t>
            </a:fld>
            <a:endParaRPr lang="zh-CN" altLang="en-US"/>
          </a:p>
        </p:txBody>
      </p:sp>
    </p:spTree>
    <p:extLst>
      <p:ext uri="{BB962C8B-B14F-4D97-AF65-F5344CB8AC3E}">
        <p14:creationId xmlns:p14="http://schemas.microsoft.com/office/powerpoint/2010/main" val="1656713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7D9C48F4-126C-4250-9582-B30AF30900FF}"/>
              </a:ext>
            </a:extLst>
          </p:cNvPr>
          <p:cNvSpPr>
            <a:spLocks noGrp="1" noRot="1" noChangeAspect="1" noTextEdit="1"/>
          </p:cNvSpPr>
          <p:nvPr>
            <p:ph type="sldImg"/>
          </p:nvPr>
        </p:nvSpPr>
        <p:spPr>
          <a:ln/>
        </p:spPr>
      </p:sp>
      <p:sp>
        <p:nvSpPr>
          <p:cNvPr id="66563" name="备注占位符 2">
            <a:extLst>
              <a:ext uri="{FF2B5EF4-FFF2-40B4-BE49-F238E27FC236}">
                <a16:creationId xmlns:a16="http://schemas.microsoft.com/office/drawing/2014/main" id="{3A09B37F-84BD-45B5-84F4-49EDE6518FFF}"/>
              </a:ext>
            </a:extLst>
          </p:cNvPr>
          <p:cNvSpPr>
            <a:spLocks noGrp="1"/>
          </p:cNvSpPr>
          <p:nvPr>
            <p:ph type="body" idx="1"/>
          </p:nvPr>
        </p:nvSpPr>
        <p:spPr>
          <a:noFill/>
        </p:spPr>
        <p:txBody>
          <a:bodyPr/>
          <a:lstStyle/>
          <a:p>
            <a:r>
              <a:rPr lang="zh-CN" altLang="en-US" dirty="0">
                <a:latin typeface="Arial" panose="020B0604020202020204" pitchFamily="34" charset="0"/>
              </a:rPr>
              <a:t>通常，我们将</a:t>
            </a:r>
            <a:r>
              <a:rPr lang="en-US" altLang="zh-CN" dirty="0">
                <a:latin typeface="Arial" panose="020B0604020202020204" pitchFamily="34" charset="0"/>
              </a:rPr>
              <a:t>A</a:t>
            </a:r>
            <a:r>
              <a:rPr lang="zh-CN" altLang="en-US" dirty="0">
                <a:latin typeface="Arial" panose="020B0604020202020204" pitchFamily="34" charset="0"/>
              </a:rPr>
              <a:t>隐含在复杂性函数名中。</a:t>
            </a:r>
            <a:endParaRPr lang="en-US" altLang="zh-CN" dirty="0">
              <a:latin typeface="Arial" panose="020B0604020202020204" pitchFamily="34" charset="0"/>
            </a:endParaRPr>
          </a:p>
          <a:p>
            <a:r>
              <a:rPr lang="zh-CN" altLang="en-US" dirty="0">
                <a:latin typeface="Arial" panose="020B0604020202020204" pitchFamily="34" charset="0"/>
              </a:rPr>
              <a:t>我们讲“”“某某算法”的复杂性，实际已经指出了函数。</a:t>
            </a:r>
          </a:p>
        </p:txBody>
      </p:sp>
      <p:sp>
        <p:nvSpPr>
          <p:cNvPr id="66564" name="灯片编号占位符 3">
            <a:extLst>
              <a:ext uri="{FF2B5EF4-FFF2-40B4-BE49-F238E27FC236}">
                <a16:creationId xmlns:a16="http://schemas.microsoft.com/office/drawing/2014/main" id="{F83914A4-C719-47EC-A9A4-1F8E71FAE69C}"/>
              </a:ext>
            </a:extLst>
          </p:cNvPr>
          <p:cNvSpPr>
            <a:spLocks noGrp="1"/>
          </p:cNvSpPr>
          <p:nvPr>
            <p:ph type="sldNum" sz="quarter" idx="5"/>
          </p:nvPr>
        </p:nvSpPr>
        <p:spPr>
          <a:noFill/>
        </p:spPr>
        <p:txBody>
          <a:bodyPr/>
          <a:lstStyle>
            <a:lvl1pPr>
              <a:defRPr kumimoji="1">
                <a:solidFill>
                  <a:srgbClr val="000000"/>
                </a:solidFill>
                <a:latin typeface="Times New Roman" panose="02020603050405020304" pitchFamily="18" charset="0"/>
                <a:ea typeface="华文楷体" panose="02010600040101010101" pitchFamily="2" charset="-122"/>
              </a:defRPr>
            </a:lvl1pPr>
            <a:lvl2pPr marL="742950" indent="-285750">
              <a:defRPr kumimoji="1">
                <a:solidFill>
                  <a:srgbClr val="000000"/>
                </a:solidFill>
                <a:latin typeface="Times New Roman" panose="02020603050405020304" pitchFamily="18" charset="0"/>
                <a:ea typeface="华文楷体" panose="02010600040101010101" pitchFamily="2" charset="-122"/>
              </a:defRPr>
            </a:lvl2pPr>
            <a:lvl3pPr marL="1143000" indent="-228600">
              <a:defRPr kumimoji="1">
                <a:solidFill>
                  <a:srgbClr val="000000"/>
                </a:solidFill>
                <a:latin typeface="Times New Roman" panose="02020603050405020304" pitchFamily="18" charset="0"/>
                <a:ea typeface="华文楷体" panose="02010600040101010101" pitchFamily="2" charset="-122"/>
              </a:defRPr>
            </a:lvl3pPr>
            <a:lvl4pPr marL="1600200" indent="-228600">
              <a:defRPr kumimoji="1">
                <a:solidFill>
                  <a:srgbClr val="000000"/>
                </a:solidFill>
                <a:latin typeface="Times New Roman" panose="02020603050405020304" pitchFamily="18" charset="0"/>
                <a:ea typeface="华文楷体" panose="02010600040101010101" pitchFamily="2" charset="-122"/>
              </a:defRPr>
            </a:lvl4pPr>
            <a:lvl5pPr marL="2057400" indent="-228600">
              <a:defRPr kumimoji="1">
                <a:solidFill>
                  <a:srgbClr val="000000"/>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a:solidFill>
                  <a:srgbClr val="000000"/>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a:solidFill>
                  <a:srgbClr val="000000"/>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a:solidFill>
                  <a:srgbClr val="000000"/>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a:solidFill>
                  <a:srgbClr val="000000"/>
                </a:solidFill>
                <a:latin typeface="Times New Roman" panose="02020603050405020304" pitchFamily="18" charset="0"/>
                <a:ea typeface="华文楷体" panose="02010600040101010101" pitchFamily="2" charset="-122"/>
              </a:defRPr>
            </a:lvl9pPr>
          </a:lstStyle>
          <a:p>
            <a:fld id="{F268E91C-1A41-4E10-BD08-221C13ABED91}" type="slidenum">
              <a:rPr lang="zh-CN" altLang="en-US" smtClean="0">
                <a:solidFill>
                  <a:schemeClr val="tx1"/>
                </a:solidFill>
                <a:latin typeface="Arial" panose="020B0604020202020204" pitchFamily="34" charset="0"/>
                <a:ea typeface="宋体" panose="02010600030101010101" pitchFamily="2" charset="-122"/>
              </a:rPr>
              <a:pPr/>
              <a:t>36</a:t>
            </a:fld>
            <a:endParaRPr lang="en-US" altLang="zh-CN">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91A6265B-D8FD-4CAE-B110-EF0F6396E968}"/>
              </a:ext>
            </a:extLst>
          </p:cNvPr>
          <p:cNvSpPr>
            <a:spLocks noGrp="1" noRot="1" noChangeAspect="1" noTextEdit="1"/>
          </p:cNvSpPr>
          <p:nvPr>
            <p:ph type="sldImg"/>
          </p:nvPr>
        </p:nvSpPr>
        <p:spPr>
          <a:ln/>
        </p:spPr>
      </p:sp>
      <p:sp>
        <p:nvSpPr>
          <p:cNvPr id="68611" name="备注占位符 2">
            <a:extLst>
              <a:ext uri="{FF2B5EF4-FFF2-40B4-BE49-F238E27FC236}">
                <a16:creationId xmlns:a16="http://schemas.microsoft.com/office/drawing/2014/main" id="{5D8E28A2-1592-4E4D-8591-B24419D7D581}"/>
              </a:ext>
            </a:extLst>
          </p:cNvPr>
          <p:cNvSpPr>
            <a:spLocks noGrp="1"/>
          </p:cNvSpPr>
          <p:nvPr>
            <p:ph type="body" idx="1"/>
          </p:nvPr>
        </p:nvSpPr>
        <p:spPr>
          <a:noFill/>
        </p:spPr>
        <p:txBody>
          <a:bodyPr/>
          <a:lstStyle/>
          <a:p>
            <a:r>
              <a:rPr lang="zh-CN" altLang="en-US">
                <a:latin typeface="Arial" panose="020B0604020202020204" pitchFamily="34" charset="0"/>
              </a:rPr>
              <a:t>假设某一算法 存在一些基本操作，称之为 元运算。</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元运算有很多种。</a:t>
            </a:r>
          </a:p>
        </p:txBody>
      </p:sp>
      <p:sp>
        <p:nvSpPr>
          <p:cNvPr id="68612" name="灯片编号占位符 3">
            <a:extLst>
              <a:ext uri="{FF2B5EF4-FFF2-40B4-BE49-F238E27FC236}">
                <a16:creationId xmlns:a16="http://schemas.microsoft.com/office/drawing/2014/main" id="{97DDC6DB-CE29-4E12-885D-DF4220D92881}"/>
              </a:ext>
            </a:extLst>
          </p:cNvPr>
          <p:cNvSpPr>
            <a:spLocks noGrp="1"/>
          </p:cNvSpPr>
          <p:nvPr>
            <p:ph type="sldNum" sz="quarter" idx="5"/>
          </p:nvPr>
        </p:nvSpPr>
        <p:spPr>
          <a:noFill/>
        </p:spPr>
        <p:txBody>
          <a:bodyPr/>
          <a:lstStyle>
            <a:lvl1pPr>
              <a:defRPr kumimoji="1">
                <a:solidFill>
                  <a:srgbClr val="000000"/>
                </a:solidFill>
                <a:latin typeface="Times New Roman" panose="02020603050405020304" pitchFamily="18" charset="0"/>
                <a:ea typeface="华文楷体" panose="02010600040101010101" pitchFamily="2" charset="-122"/>
              </a:defRPr>
            </a:lvl1pPr>
            <a:lvl2pPr marL="742950" indent="-285750">
              <a:defRPr kumimoji="1">
                <a:solidFill>
                  <a:srgbClr val="000000"/>
                </a:solidFill>
                <a:latin typeface="Times New Roman" panose="02020603050405020304" pitchFamily="18" charset="0"/>
                <a:ea typeface="华文楷体" panose="02010600040101010101" pitchFamily="2" charset="-122"/>
              </a:defRPr>
            </a:lvl2pPr>
            <a:lvl3pPr marL="1143000" indent="-228600">
              <a:defRPr kumimoji="1">
                <a:solidFill>
                  <a:srgbClr val="000000"/>
                </a:solidFill>
                <a:latin typeface="Times New Roman" panose="02020603050405020304" pitchFamily="18" charset="0"/>
                <a:ea typeface="华文楷体" panose="02010600040101010101" pitchFamily="2" charset="-122"/>
              </a:defRPr>
            </a:lvl3pPr>
            <a:lvl4pPr marL="1600200" indent="-228600">
              <a:defRPr kumimoji="1">
                <a:solidFill>
                  <a:srgbClr val="000000"/>
                </a:solidFill>
                <a:latin typeface="Times New Roman" panose="02020603050405020304" pitchFamily="18" charset="0"/>
                <a:ea typeface="华文楷体" panose="02010600040101010101" pitchFamily="2" charset="-122"/>
              </a:defRPr>
            </a:lvl4pPr>
            <a:lvl5pPr marL="2057400" indent="-228600">
              <a:defRPr kumimoji="1">
                <a:solidFill>
                  <a:srgbClr val="000000"/>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a:solidFill>
                  <a:srgbClr val="000000"/>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a:solidFill>
                  <a:srgbClr val="000000"/>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a:solidFill>
                  <a:srgbClr val="000000"/>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a:solidFill>
                  <a:srgbClr val="000000"/>
                </a:solidFill>
                <a:latin typeface="Times New Roman" panose="02020603050405020304" pitchFamily="18" charset="0"/>
                <a:ea typeface="华文楷体" panose="02010600040101010101" pitchFamily="2" charset="-122"/>
              </a:defRPr>
            </a:lvl9pPr>
          </a:lstStyle>
          <a:p>
            <a:fld id="{F291A60C-FFE2-49A5-B2A8-06D98A86985D}" type="slidenum">
              <a:rPr lang="zh-CN" altLang="en-US" smtClean="0">
                <a:solidFill>
                  <a:schemeClr val="tx1"/>
                </a:solidFill>
                <a:latin typeface="Arial" panose="020B0604020202020204" pitchFamily="34" charset="0"/>
                <a:ea typeface="宋体" panose="02010600030101010101" pitchFamily="2" charset="-122"/>
              </a:rPr>
              <a:pPr/>
              <a:t>37</a:t>
            </a:fld>
            <a:endParaRPr lang="en-US" altLang="zh-CN">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ns:</a:t>
            </a:r>
            <a:r>
              <a:rPr lang="zh-CN" altLang="en-US" dirty="0"/>
              <a:t>纳秒</a:t>
            </a:r>
            <a:r>
              <a:rPr lang="en-US" altLang="zh-CN" dirty="0"/>
              <a:t>       us:</a:t>
            </a:r>
            <a:r>
              <a:rPr lang="zh-CN" altLang="en-US" dirty="0"/>
              <a:t>微秒</a:t>
            </a:r>
            <a:r>
              <a:rPr lang="zh-CN" altLang="en-US" baseline="0" dirty="0"/>
              <a:t>       </a:t>
            </a:r>
            <a:r>
              <a:rPr lang="en-US" altLang="zh-CN" dirty="0" err="1"/>
              <a:t>ms</a:t>
            </a:r>
            <a:r>
              <a:rPr lang="zh-CN" altLang="en-US" dirty="0"/>
              <a:t>：毫秒  </a:t>
            </a:r>
          </a:p>
        </p:txBody>
      </p:sp>
      <p:sp>
        <p:nvSpPr>
          <p:cNvPr id="4" name="灯片编号占位符 3"/>
          <p:cNvSpPr>
            <a:spLocks noGrp="1"/>
          </p:cNvSpPr>
          <p:nvPr>
            <p:ph type="sldNum" sz="quarter" idx="10"/>
          </p:nvPr>
        </p:nvSpPr>
        <p:spPr/>
        <p:txBody>
          <a:bodyPr/>
          <a:lstStyle/>
          <a:p>
            <a:fld id="{2679BBAD-F242-41CD-8B90-0F0E15491C52}" type="slidenum">
              <a:rPr lang="zh-CN" altLang="en-US" smtClean="0"/>
              <a:t>38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223D7B"/>
                </a:solidFill>
                <a:latin typeface="微软雅黑" panose="020B0503020204020204" pitchFamily="34" charset="-122"/>
                <a:ea typeface="微软雅黑" panose="020B0503020204020204" pitchFamily="34" charset="-122"/>
              </a:rPr>
              <a:t>取决于算法实现，也取决于算法用什么语言实现，用什么编译系统实现，在什么样的计算机上执行。即使在同一台计算机上，加法和乘法的执行时间差别也很大</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39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solidFill>
                  <a:srgbClr val="FF0000"/>
                </a:solidFill>
                <a:latin typeface="黑体" pitchFamily="49" charset="-122"/>
                <a:ea typeface="黑体" pitchFamily="49" charset="-122"/>
                <a:cs typeface="Times New Roman" pitchFamily="18" charset="0"/>
              </a:rPr>
              <a:t>联系：</a:t>
            </a:r>
            <a:r>
              <a:rPr lang="zh-CN" altLang="en-US" sz="1200" dirty="0">
                <a:solidFill>
                  <a:srgbClr val="0000FF"/>
                </a:solidFill>
                <a:latin typeface="仿宋" pitchFamily="49" charset="-122"/>
                <a:ea typeface="仿宋" pitchFamily="49" charset="-122"/>
                <a:cs typeface="Times New Roman" pitchFamily="18" charset="0"/>
              </a:rPr>
              <a:t>数据结构是算法设计的基础。算法的操作对象是数据结构，在设计算法时，通常要构建适合这种算法的数据结构。数据结构设计主要是选择数据的存储方式，如确定求解问题中的数据采用数组存储还是采用链表存储等。算法设计就是在选定的存储结构上设计一个满足要求的好算法。</a:t>
            </a:r>
          </a:p>
          <a:p>
            <a:endParaRPr lang="en-US" altLang="zh-CN" dirty="0"/>
          </a:p>
          <a:p>
            <a:endParaRPr lang="en-US" altLang="zh-CN" dirty="0"/>
          </a:p>
          <a:p>
            <a:r>
              <a:rPr lang="zh-CN" altLang="en-US" sz="1200" dirty="0">
                <a:solidFill>
                  <a:srgbClr val="0000FF"/>
                </a:solidFill>
                <a:latin typeface="仿宋" pitchFamily="49" charset="-122"/>
                <a:ea typeface="仿宋" pitchFamily="49" charset="-122"/>
                <a:cs typeface="Times New Roman" pitchFamily="18" charset="0"/>
              </a:rPr>
              <a:t>数据结构关注的是数据的逻辑结构、存储结构以及基本操作，而算法更多的是关注如何在数据结构的基础上解决实际问题。算法是编程思想，数据结构则是这些思想的逻辑基础。</a:t>
            </a:r>
            <a:endParaRPr lang="zh-CN" altLang="en-US" dirty="0"/>
          </a:p>
        </p:txBody>
      </p:sp>
      <p:sp>
        <p:nvSpPr>
          <p:cNvPr id="4" name="灯片编号占位符 3"/>
          <p:cNvSpPr>
            <a:spLocks noGrp="1"/>
          </p:cNvSpPr>
          <p:nvPr>
            <p:ph type="sldNum" sz="quarter" idx="5"/>
          </p:nvPr>
        </p:nvSpPr>
        <p:spPr/>
        <p:txBody>
          <a:bodyPr/>
          <a:lstStyle/>
          <a:p>
            <a:fld id="{2679BBAD-F242-41CD-8B90-0F0E15491C52}" type="slidenum">
              <a:rPr lang="zh-CN" altLang="en-US" smtClean="0"/>
              <a:t>4</a:t>
            </a:fld>
            <a:endParaRPr lang="zh-CN" altLang="en-US"/>
          </a:p>
        </p:txBody>
      </p:sp>
    </p:spTree>
    <p:extLst>
      <p:ext uri="{BB962C8B-B14F-4D97-AF65-F5344CB8AC3E}">
        <p14:creationId xmlns:p14="http://schemas.microsoft.com/office/powerpoint/2010/main" val="727101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u="sng" dirty="0">
                <a:solidFill>
                  <a:srgbClr val="3333FF"/>
                </a:solidFill>
                <a:latin typeface="微软雅黑" panose="020B0503020204020204" pitchFamily="34" charset="-122"/>
                <a:ea typeface="微软雅黑" panose="020B0503020204020204" pitchFamily="34" charset="-122"/>
              </a:rPr>
              <a:t>算术运算：一次加法求和</a:t>
            </a:r>
            <a:endParaRPr lang="en-US" altLang="zh-CN" sz="1200" b="0" u="sng" dirty="0">
              <a:solidFill>
                <a:srgbClr val="3333FF"/>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u="sng" dirty="0">
                <a:solidFill>
                  <a:srgbClr val="3333FF"/>
                </a:solidFill>
                <a:latin typeface="微软雅黑" panose="020B0503020204020204" pitchFamily="34" charset="-122"/>
                <a:ea typeface="微软雅黑" panose="020B0503020204020204" pitchFamily="34" charset="-122"/>
              </a:rPr>
              <a:t>比较和逻辑运算：排序算法</a:t>
            </a:r>
            <a:endParaRPr lang="en-US" altLang="zh-CN" sz="1200" b="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u="sng" dirty="0">
                <a:solidFill>
                  <a:srgbClr val="3333FF"/>
                </a:solidFill>
                <a:latin typeface="微软雅黑" panose="020B0503020204020204" pitchFamily="34" charset="-122"/>
                <a:ea typeface="微软雅黑" panose="020B0503020204020204" pitchFamily="34" charset="-122"/>
              </a:rPr>
              <a:t>赋值运算</a:t>
            </a: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40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41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 for(a=0; a&lt;=n; a++)          	</a:t>
            </a:r>
            <a:r>
              <a:rPr kumimoji="0" lang="en-US" altLang="zh-CN" sz="105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rPr>
              <a:t>//1+2(n+1)</a:t>
            </a:r>
            <a:r>
              <a:rPr kumimoji="0" lang="en-US" altLang="zh-CN" sz="1200" b="0"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   </a:t>
            </a:r>
            <a:r>
              <a:rPr kumimoji="0" lang="zh-CN" altLang="en-US" sz="1200" b="0"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一次赋值，</a:t>
            </a:r>
            <a:r>
              <a:rPr kumimoji="0" lang="en-US" altLang="zh-CN" sz="1200" b="0"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n+1</a:t>
            </a:r>
            <a:r>
              <a:rPr kumimoji="0" lang="zh-CN" altLang="en-US" sz="1200" b="0"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次比较和</a:t>
            </a:r>
            <a:r>
              <a:rPr kumimoji="0" lang="en-US" altLang="zh-CN" sz="1200" b="0"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n+1</a:t>
            </a:r>
            <a:r>
              <a:rPr kumimoji="0" lang="zh-CN" altLang="en-US" sz="1200" b="0"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次加法</a:t>
            </a: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42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43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28153B61-EF96-42AB-A939-C587EAABB909}"/>
              </a:ext>
            </a:extLst>
          </p:cNvPr>
          <p:cNvSpPr>
            <a:spLocks noGrp="1" noRot="1" noChangeAspect="1" noTextEdit="1"/>
          </p:cNvSpPr>
          <p:nvPr>
            <p:ph type="sldImg"/>
          </p:nvPr>
        </p:nvSpPr>
        <p:spPr>
          <a:ln/>
        </p:spPr>
      </p:sp>
      <p:sp>
        <p:nvSpPr>
          <p:cNvPr id="70659" name="备注占位符 2">
            <a:extLst>
              <a:ext uri="{FF2B5EF4-FFF2-40B4-BE49-F238E27FC236}">
                <a16:creationId xmlns:a16="http://schemas.microsoft.com/office/drawing/2014/main" id="{74651EC1-A51B-49F7-92F4-BE2F46B245D5}"/>
              </a:ext>
            </a:extLst>
          </p:cNvPr>
          <p:cNvSpPr>
            <a:spLocks noGrp="1"/>
          </p:cNvSpPr>
          <p:nvPr>
            <p:ph type="body" idx="1"/>
          </p:nvPr>
        </p:nvSpPr>
        <p:spPr>
          <a:noFill/>
        </p:spPr>
        <p:txBody>
          <a:bodyPr/>
          <a:lstStyle/>
          <a:p>
            <a:r>
              <a:rPr lang="zh-CN" altLang="en-US" dirty="0">
                <a:latin typeface="Arial" panose="020B0604020202020204" pitchFamily="34" charset="0"/>
              </a:rPr>
              <a:t>时间改为</a:t>
            </a:r>
            <a:r>
              <a:rPr lang="en-US" altLang="zh-CN" dirty="0">
                <a:latin typeface="Arial" panose="020B0604020202020204" pitchFamily="34" charset="0"/>
              </a:rPr>
              <a:t>T</a:t>
            </a:r>
            <a:r>
              <a:rPr lang="zh-CN" altLang="en-US" dirty="0">
                <a:latin typeface="Arial" panose="020B0604020202020204" pitchFamily="34" charset="0"/>
              </a:rPr>
              <a:t>（</a:t>
            </a:r>
            <a:r>
              <a:rPr lang="en-US" altLang="zh-CN" dirty="0">
                <a:latin typeface="Arial" panose="020B0604020202020204" pitchFamily="34" charset="0"/>
              </a:rPr>
              <a:t>n)=n2</a:t>
            </a:r>
            <a:r>
              <a:rPr lang="zh-CN" altLang="en-US" dirty="0">
                <a:latin typeface="Arial" panose="020B0604020202020204" pitchFamily="34" charset="0"/>
              </a:rPr>
              <a:t>时，</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算法不变，元运算的数量</a:t>
            </a:r>
            <a:r>
              <a:rPr lang="en-US" altLang="zh-CN" dirty="0">
                <a:latin typeface="Arial" panose="020B0604020202020204" pitchFamily="34" charset="0"/>
              </a:rPr>
              <a:t>e</a:t>
            </a:r>
            <a:r>
              <a:rPr lang="zh-CN" altLang="en-US" dirty="0">
                <a:latin typeface="Arial" panose="020B0604020202020204" pitchFamily="34" charset="0"/>
              </a:rPr>
              <a:t>不变，元运算时间</a:t>
            </a:r>
            <a:r>
              <a:rPr lang="en-US" altLang="zh-CN" dirty="0">
                <a:latin typeface="Arial" panose="020B0604020202020204" pitchFamily="34" charset="0"/>
              </a:rPr>
              <a:t>t</a:t>
            </a:r>
            <a:r>
              <a:rPr lang="zh-CN" altLang="en-US" dirty="0">
                <a:latin typeface="Arial" panose="020B0604020202020204" pitchFamily="34" charset="0"/>
              </a:rPr>
              <a:t>则会随机器的不同而变化。</a:t>
            </a:r>
            <a:endParaRPr lang="en-US" altLang="zh-CN" dirty="0">
              <a:latin typeface="Arial" panose="020B0604020202020204" pitchFamily="34" charset="0"/>
            </a:endParaRPr>
          </a:p>
          <a:p>
            <a:r>
              <a:rPr lang="zh-CN" altLang="en-US" dirty="0">
                <a:latin typeface="Arial" panose="020B0604020202020204" pitchFamily="34" charset="0"/>
              </a:rPr>
              <a:t>（</a:t>
            </a:r>
            <a:r>
              <a:rPr lang="en-US" altLang="zh-CN" dirty="0">
                <a:latin typeface="Arial" panose="020B0604020202020204" pitchFamily="34" charset="0"/>
              </a:rPr>
              <a:t>3</a:t>
            </a:r>
            <a:r>
              <a:rPr lang="zh-CN" altLang="en-US" dirty="0">
                <a:latin typeface="Arial" panose="020B0604020202020204" pitchFamily="34" charset="0"/>
              </a:rPr>
              <a:t>）与</a:t>
            </a:r>
            <a:r>
              <a:rPr lang="en-US" altLang="zh-CN" dirty="0">
                <a:latin typeface="Arial" panose="020B0604020202020204" pitchFamily="34" charset="0"/>
              </a:rPr>
              <a:t>n</a:t>
            </a:r>
            <a:r>
              <a:rPr lang="zh-CN" altLang="en-US" dirty="0">
                <a:latin typeface="Arial" panose="020B0604020202020204" pitchFamily="34" charset="0"/>
              </a:rPr>
              <a:t>无关，因此可求解任意规模的问题</a:t>
            </a:r>
          </a:p>
        </p:txBody>
      </p:sp>
      <p:sp>
        <p:nvSpPr>
          <p:cNvPr id="70660" name="灯片编号占位符 3">
            <a:extLst>
              <a:ext uri="{FF2B5EF4-FFF2-40B4-BE49-F238E27FC236}">
                <a16:creationId xmlns:a16="http://schemas.microsoft.com/office/drawing/2014/main" id="{9C364722-EFE2-4DA8-BCF3-0B35D5280A8E}"/>
              </a:ext>
            </a:extLst>
          </p:cNvPr>
          <p:cNvSpPr>
            <a:spLocks noGrp="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50000"/>
              </a:spcBef>
            </a:pPr>
            <a:fld id="{556C1533-C96D-4E42-8508-B7C6FEBE4580}" type="slidenum">
              <a:rPr lang="zh-CN" altLang="en-US" smtClean="0"/>
              <a:pPr>
                <a:spcBef>
                  <a:spcPct val="50000"/>
                </a:spcBef>
              </a:pPr>
              <a:t>45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CB1A5C7C-1AC4-4F8D-A2E1-7D0AE54D5F03}"/>
              </a:ext>
            </a:extLst>
          </p:cNvPr>
          <p:cNvSpPr>
            <a:spLocks noGrp="1" noRot="1" noChangeAspect="1" noTextEdit="1"/>
          </p:cNvSpPr>
          <p:nvPr>
            <p:ph type="sldImg"/>
          </p:nvPr>
        </p:nvSpPr>
        <p:spPr>
          <a:ln/>
        </p:spPr>
      </p:sp>
      <p:sp>
        <p:nvSpPr>
          <p:cNvPr id="72707" name="备注占位符 2">
            <a:extLst>
              <a:ext uri="{FF2B5EF4-FFF2-40B4-BE49-F238E27FC236}">
                <a16:creationId xmlns:a16="http://schemas.microsoft.com/office/drawing/2014/main" id="{0776FE1E-4ABA-4404-9D33-20EBAA06FF66}"/>
              </a:ext>
            </a:extLst>
          </p:cNvPr>
          <p:cNvSpPr>
            <a:spLocks noGrp="1"/>
          </p:cNvSpPr>
          <p:nvPr>
            <p:ph type="body" idx="1"/>
          </p:nvPr>
        </p:nvSpPr>
        <p:spPr>
          <a:noFill/>
        </p:spPr>
        <p:txBody>
          <a:bodyPr/>
          <a:lstStyle/>
          <a:p>
            <a:pPr eaLnBrk="1" hangingPunct="1"/>
            <a:r>
              <a:rPr lang="en-US" altLang="zh-CN" dirty="0">
                <a:latin typeface="Arial" panose="020B0604020202020204" pitchFamily="34" charset="0"/>
              </a:rPr>
              <a:t>I * </a:t>
            </a:r>
            <a:r>
              <a:rPr lang="zh-CN" altLang="en-US" dirty="0">
                <a:latin typeface="Arial" panose="020B0604020202020204" pitchFamily="34" charset="0"/>
              </a:rPr>
              <a:t>是</a:t>
            </a:r>
            <a:r>
              <a:rPr lang="en-US" altLang="zh-CN" dirty="0" err="1">
                <a:latin typeface="Arial" panose="020B0604020202020204" pitchFamily="34" charset="0"/>
              </a:rPr>
              <a:t>Dn</a:t>
            </a:r>
            <a:r>
              <a:rPr lang="zh-CN" altLang="en-US" dirty="0">
                <a:latin typeface="Arial" panose="020B0604020202020204" pitchFamily="34" charset="0"/>
              </a:rPr>
              <a:t>中使</a:t>
            </a:r>
            <a:r>
              <a:rPr lang="en-US" altLang="zh-CN" dirty="0">
                <a:latin typeface="Arial" panose="020B0604020202020204" pitchFamily="34" charset="0"/>
              </a:rPr>
              <a:t>T(N,I)</a:t>
            </a:r>
            <a:r>
              <a:rPr lang="zh-CN" altLang="en-US" dirty="0">
                <a:latin typeface="Arial" panose="020B0604020202020204" pitchFamily="34" charset="0"/>
              </a:rPr>
              <a:t>达到最大的合法输入。</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举例：查找一个特定值的元素</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不同的输入，元运算的次数可能不同。</a:t>
            </a:r>
            <a:endParaRPr lang="en-US" altLang="zh-CN" dirty="0">
              <a:latin typeface="Arial" panose="020B0604020202020204" pitchFamily="34" charset="0"/>
            </a:endParaRPr>
          </a:p>
          <a:p>
            <a:pPr eaLnBrk="1" hangingPunct="1"/>
            <a:r>
              <a:rPr lang="zh-CN" altLang="en-US" dirty="0">
                <a:latin typeface="Arial" panose="020B0604020202020204" pitchFamily="34" charset="0"/>
              </a:rPr>
              <a:t>最坏情况：使次数达到最大的输入</a:t>
            </a:r>
            <a:endParaRPr lang="en-US" altLang="zh-CN" dirty="0">
              <a:latin typeface="Arial" panose="020B0604020202020204" pitchFamily="34" charset="0"/>
            </a:endParaRPr>
          </a:p>
          <a:p>
            <a:pPr eaLnBrk="1" hangingPunct="1"/>
            <a:r>
              <a:rPr lang="zh-CN" altLang="en-US" dirty="0">
                <a:latin typeface="Arial" panose="020B0604020202020204" pitchFamily="34" charset="0"/>
              </a:rPr>
              <a:t>最好情况：使次数达到最小的输入</a:t>
            </a:r>
          </a:p>
        </p:txBody>
      </p:sp>
      <p:sp>
        <p:nvSpPr>
          <p:cNvPr id="72708" name="灯片编号占位符 3">
            <a:extLst>
              <a:ext uri="{FF2B5EF4-FFF2-40B4-BE49-F238E27FC236}">
                <a16:creationId xmlns:a16="http://schemas.microsoft.com/office/drawing/2014/main" id="{2F4E51B3-8332-455E-A7C0-EC05BFF52B48}"/>
              </a:ext>
            </a:extLst>
          </p:cNvPr>
          <p:cNvSpPr>
            <a:spLocks noGrp="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50000"/>
              </a:spcBef>
            </a:pPr>
            <a:fld id="{A783704A-F329-4CCC-9459-7F9380A1808E}" type="slidenum">
              <a:rPr lang="zh-CN" altLang="en-US" smtClean="0"/>
              <a:pPr>
                <a:spcBef>
                  <a:spcPct val="50000"/>
                </a:spcBef>
              </a:pPr>
              <a:t>46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1301925C-2CE3-4B8F-B3C3-609A74D6D533}"/>
              </a:ext>
            </a:extLst>
          </p:cNvPr>
          <p:cNvSpPr>
            <a:spLocks noGrp="1" noRot="1" noChangeAspect="1" noTextEdit="1"/>
          </p:cNvSpPr>
          <p:nvPr>
            <p:ph type="sldImg"/>
          </p:nvPr>
        </p:nvSpPr>
        <p:spPr>
          <a:ln/>
        </p:spPr>
      </p:sp>
      <p:sp>
        <p:nvSpPr>
          <p:cNvPr id="75779" name="备注占位符 2">
            <a:extLst>
              <a:ext uri="{FF2B5EF4-FFF2-40B4-BE49-F238E27FC236}">
                <a16:creationId xmlns:a16="http://schemas.microsoft.com/office/drawing/2014/main" id="{D9F697EB-99D9-403F-B64D-547CB99CC740}"/>
              </a:ext>
            </a:extLst>
          </p:cNvPr>
          <p:cNvSpPr>
            <a:spLocks noGrp="1"/>
          </p:cNvSpPr>
          <p:nvPr>
            <p:ph type="body" idx="1"/>
          </p:nvPr>
        </p:nvSpPr>
        <p:spPr>
          <a:noFill/>
        </p:spPr>
        <p:txBody>
          <a:bodyPr/>
          <a:lstStyle/>
          <a:p>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最好的情况是 第</a:t>
            </a:r>
            <a:r>
              <a:rPr lang="en-US" altLang="zh-CN" dirty="0">
                <a:latin typeface="Arial" panose="020B0604020202020204" pitchFamily="34" charset="0"/>
              </a:rPr>
              <a:t>1</a:t>
            </a:r>
            <a:r>
              <a:rPr lang="zh-CN" altLang="en-US" dirty="0">
                <a:latin typeface="Arial" panose="020B0604020202020204" pitchFamily="34" charset="0"/>
              </a:rPr>
              <a:t>个元素 就满足条件。</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最坏的情况是 最后一个元素 满足条件。</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从这个例子中我们可以看到算法事前的时间复杂性的估计是很麻烦的，现在的问题是，对于时间复杂性是不是一定要那么精准呢？下面我们来学习渐进意义下的时间复杂性分析</a:t>
            </a:r>
            <a:endParaRPr lang="en-US" altLang="zh-CN" dirty="0">
              <a:latin typeface="Arial" panose="020B0604020202020204" pitchFamily="34" charset="0"/>
            </a:endParaRPr>
          </a:p>
          <a:p>
            <a:r>
              <a:rPr lang="zh-CN" altLang="en-US" dirty="0">
                <a:latin typeface="Arial" panose="020B0604020202020204" pitchFamily="34" charset="0"/>
              </a:rPr>
              <a:t>也就是如何简化时间复杂性的估计</a:t>
            </a:r>
          </a:p>
        </p:txBody>
      </p:sp>
      <p:sp>
        <p:nvSpPr>
          <p:cNvPr id="75780" name="灯片编号占位符 3">
            <a:extLst>
              <a:ext uri="{FF2B5EF4-FFF2-40B4-BE49-F238E27FC236}">
                <a16:creationId xmlns:a16="http://schemas.microsoft.com/office/drawing/2014/main" id="{5A1DDD57-66A0-414F-82C1-AD4EFD771832}"/>
              </a:ext>
            </a:extLst>
          </p:cNvPr>
          <p:cNvSpPr>
            <a:spLocks noGrp="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50000"/>
              </a:spcBef>
            </a:pPr>
            <a:fld id="{11335CDA-D7E9-4A6B-91F1-826360CC6F02}" type="slidenum">
              <a:rPr lang="zh-CN" altLang="en-US" smtClean="0"/>
              <a:pPr>
                <a:spcBef>
                  <a:spcPct val="50000"/>
                </a:spcBef>
              </a:pPr>
              <a:t>48</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98154173-0E4B-4F29-929D-B41BD530C908}"/>
              </a:ext>
            </a:extLst>
          </p:cNvPr>
          <p:cNvSpPr>
            <a:spLocks noGrp="1" noRot="1" noChangeAspect="1" noTextEdit="1"/>
          </p:cNvSpPr>
          <p:nvPr>
            <p:ph type="sldImg"/>
          </p:nvPr>
        </p:nvSpPr>
        <p:spPr>
          <a:ln/>
        </p:spPr>
      </p:sp>
      <p:sp>
        <p:nvSpPr>
          <p:cNvPr id="77827" name="备注占位符 2">
            <a:extLst>
              <a:ext uri="{FF2B5EF4-FFF2-40B4-BE49-F238E27FC236}">
                <a16:creationId xmlns:a16="http://schemas.microsoft.com/office/drawing/2014/main" id="{3D6DAEFA-F588-4882-BBD0-97AD6EB2CB18}"/>
              </a:ext>
            </a:extLst>
          </p:cNvPr>
          <p:cNvSpPr>
            <a:spLocks noGrp="1"/>
          </p:cNvSpPr>
          <p:nvPr>
            <p:ph type="body" idx="1"/>
          </p:nvPr>
        </p:nvSpPr>
        <p:spPr>
          <a:noFill/>
        </p:spPr>
        <p:txBody>
          <a:bodyPr/>
          <a:lstStyle/>
          <a:p>
            <a:r>
              <a:rPr lang="zh-CN" altLang="en-US" dirty="0">
                <a:latin typeface="Arial" panose="020B0604020202020204" pitchFamily="34" charset="0"/>
              </a:rPr>
              <a:t>举例</a:t>
            </a:r>
            <a:r>
              <a:rPr lang="en-US" altLang="zh-CN" dirty="0">
                <a:latin typeface="Arial" panose="020B0604020202020204" pitchFamily="34" charset="0"/>
              </a:rPr>
              <a:t>1</a:t>
            </a:r>
            <a:r>
              <a:rPr lang="zh-CN" altLang="en-US" dirty="0">
                <a:latin typeface="Arial" panose="020B0604020202020204" pitchFamily="34" charset="0"/>
              </a:rPr>
              <a:t>：算法具有相同的阶，</a:t>
            </a:r>
            <a:r>
              <a:rPr lang="en-US" altLang="zh-CN" dirty="0">
                <a:latin typeface="Arial" panose="020B0604020202020204" pitchFamily="34" charset="0"/>
              </a:rPr>
              <a:t>t1=n+100;  t2=n;    </a:t>
            </a:r>
            <a:r>
              <a:rPr lang="zh-CN" altLang="en-US" dirty="0">
                <a:latin typeface="Arial" panose="020B0604020202020204" pitchFamily="34" charset="0"/>
              </a:rPr>
              <a:t>问题规模最够大时， </a:t>
            </a:r>
            <a:r>
              <a:rPr lang="en-US" altLang="zh-CN" dirty="0">
                <a:latin typeface="Arial" panose="020B0604020202020204" pitchFamily="34" charset="0"/>
              </a:rPr>
              <a:t>t1</a:t>
            </a:r>
            <a:r>
              <a:rPr lang="zh-CN" altLang="en-US" dirty="0">
                <a:latin typeface="Arial" panose="020B0604020202020204" pitchFamily="34" charset="0"/>
              </a:rPr>
              <a:t>和</a:t>
            </a:r>
            <a:r>
              <a:rPr lang="en-US" altLang="zh-CN" dirty="0">
                <a:latin typeface="Arial" panose="020B0604020202020204" pitchFamily="34" charset="0"/>
              </a:rPr>
              <a:t>t2</a:t>
            </a:r>
            <a:r>
              <a:rPr lang="zh-CN" altLang="en-US" dirty="0">
                <a:latin typeface="Arial" panose="020B0604020202020204" pitchFamily="34" charset="0"/>
              </a:rPr>
              <a:t>的效果是一样的。</a:t>
            </a:r>
            <a:endParaRPr lang="en-US" altLang="zh-CN" dirty="0">
              <a:latin typeface="Arial" panose="020B0604020202020204" pitchFamily="34" charset="0"/>
            </a:endParaRPr>
          </a:p>
          <a:p>
            <a:r>
              <a:rPr lang="zh-CN" altLang="en-US" dirty="0">
                <a:latin typeface="Arial" panose="020B0604020202020204" pitchFamily="34" charset="0"/>
              </a:rPr>
              <a:t>举例</a:t>
            </a:r>
            <a:r>
              <a:rPr lang="en-US" altLang="zh-CN" dirty="0">
                <a:latin typeface="Arial" panose="020B0604020202020204" pitchFamily="34" charset="0"/>
              </a:rPr>
              <a:t>2</a:t>
            </a:r>
            <a:r>
              <a:rPr lang="zh-CN" altLang="en-US" dirty="0">
                <a:latin typeface="Arial" panose="020B0604020202020204" pitchFamily="34" charset="0"/>
              </a:rPr>
              <a:t>：算法具有不同的阶，</a:t>
            </a:r>
            <a:r>
              <a:rPr lang="en-US" altLang="zh-CN" dirty="0">
                <a:latin typeface="Arial" panose="020B0604020202020204" pitchFamily="34" charset="0"/>
              </a:rPr>
              <a:t>t1=2*n</a:t>
            </a:r>
            <a:r>
              <a:rPr lang="zh-CN" altLang="en-US" dirty="0">
                <a:latin typeface="Arial" panose="020B0604020202020204" pitchFamily="34" charset="0"/>
              </a:rPr>
              <a:t>，</a:t>
            </a:r>
            <a:r>
              <a:rPr lang="en-US" altLang="zh-CN" dirty="0">
                <a:latin typeface="Arial" panose="020B0604020202020204" pitchFamily="34" charset="0"/>
              </a:rPr>
              <a:t>t2=n+10</a:t>
            </a:r>
            <a:endParaRPr lang="zh-CN" altLang="en-US" dirty="0">
              <a:latin typeface="Arial" panose="020B0604020202020204" pitchFamily="34" charset="0"/>
            </a:endParaRPr>
          </a:p>
        </p:txBody>
      </p:sp>
      <p:sp>
        <p:nvSpPr>
          <p:cNvPr id="77828" name="灯片编号占位符 3">
            <a:extLst>
              <a:ext uri="{FF2B5EF4-FFF2-40B4-BE49-F238E27FC236}">
                <a16:creationId xmlns:a16="http://schemas.microsoft.com/office/drawing/2014/main" id="{D6950D0A-5E81-4B44-9963-A77531F48336}"/>
              </a:ext>
            </a:extLst>
          </p:cNvPr>
          <p:cNvSpPr>
            <a:spLocks noGrp="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50000"/>
              </a:spcBef>
            </a:pPr>
            <a:fld id="{D653018C-D4DF-46F0-B737-F739234F470F}" type="slidenum">
              <a:rPr lang="zh-CN" altLang="en-US" smtClean="0"/>
              <a:pPr>
                <a:spcBef>
                  <a:spcPct val="50000"/>
                </a:spcBef>
              </a:pPr>
              <a:t>49</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宋体" panose="02010600030101010101" pitchFamily="2" charset="-122"/>
                <a:ea typeface="+mn-ea"/>
                <a:sym typeface="Symbol" panose="05050102010706020507" pitchFamily="18" charset="2"/>
              </a:rPr>
              <a:t>在数学上，</a:t>
            </a:r>
            <a:r>
              <a:rPr lang="en-US" altLang="zh-CN" b="1" dirty="0">
                <a:latin typeface="Times New Roman" panose="02020603050405020304" pitchFamily="18" charset="0"/>
                <a:ea typeface="+mn-ea"/>
              </a:rPr>
              <a:t>T(n)</a:t>
            </a:r>
            <a:r>
              <a:rPr lang="zh-CN" altLang="en-US" b="1" dirty="0">
                <a:latin typeface="宋体" panose="02010600030101010101" pitchFamily="2" charset="-122"/>
                <a:ea typeface="+mn-ea"/>
                <a:sym typeface="Symbol" panose="05050102010706020507" pitchFamily="18" charset="2"/>
              </a:rPr>
              <a:t>与</a:t>
            </a:r>
            <a:r>
              <a:rPr lang="en-US" altLang="zh-CN" b="1" dirty="0">
                <a:latin typeface="Times New Roman" panose="02020603050405020304" pitchFamily="18" charset="0"/>
              </a:rPr>
              <a:t>T</a:t>
            </a:r>
            <a:r>
              <a:rPr lang="zh-CN" altLang="en-US" b="1" baseline="30000" dirty="0">
                <a:latin typeface="Times New Roman" panose="02020603050405020304" pitchFamily="18" charset="0"/>
              </a:rPr>
              <a:t>*</a:t>
            </a:r>
            <a:r>
              <a:rPr lang="en-US" altLang="zh-CN" b="1" dirty="0">
                <a:latin typeface="Times New Roman" panose="02020603050405020304" pitchFamily="18" charset="0"/>
              </a:rPr>
              <a:t>(n)</a:t>
            </a:r>
            <a:r>
              <a:rPr lang="zh-CN" altLang="en-US" b="1" dirty="0">
                <a:latin typeface="宋体" panose="02010600030101010101" pitchFamily="2" charset="-122"/>
                <a:ea typeface="+mn-ea"/>
                <a:sym typeface="Symbol" panose="05050102010706020507" pitchFamily="18" charset="2"/>
              </a:rPr>
              <a:t>有相同的最高阶项，可取</a:t>
            </a:r>
            <a:r>
              <a:rPr lang="en-US" altLang="zh-CN" b="1" dirty="0">
                <a:latin typeface="Times New Roman" panose="02020603050405020304" pitchFamily="18" charset="0"/>
              </a:rPr>
              <a:t>T</a:t>
            </a:r>
            <a:r>
              <a:rPr lang="zh-CN" altLang="en-US" b="1" baseline="30000" dirty="0">
                <a:latin typeface="Times New Roman" panose="02020603050405020304" pitchFamily="18" charset="0"/>
              </a:rPr>
              <a:t>*</a:t>
            </a:r>
            <a:r>
              <a:rPr lang="en-US" altLang="zh-CN" b="1" dirty="0">
                <a:latin typeface="Times New Roman" panose="02020603050405020304" pitchFamily="18" charset="0"/>
              </a:rPr>
              <a:t>(n)</a:t>
            </a:r>
            <a:r>
              <a:rPr lang="zh-CN" altLang="en-US" b="1" dirty="0">
                <a:latin typeface="宋体" panose="02010600030101010101" pitchFamily="2" charset="-122"/>
                <a:ea typeface="+mn-ea"/>
                <a:sym typeface="Symbol" panose="05050102010706020507" pitchFamily="18" charset="2"/>
              </a:rPr>
              <a:t>为</a:t>
            </a:r>
            <a:r>
              <a:rPr lang="zh-CN" altLang="en-US" b="1" dirty="0">
                <a:solidFill>
                  <a:srgbClr val="D60093"/>
                </a:solidFill>
                <a:latin typeface="Times New Roman" panose="02020603050405020304" pitchFamily="18" charset="0"/>
                <a:ea typeface="黑体" panose="02010609060101010101" pitchFamily="2" charset="-122"/>
                <a:sym typeface="Symbol" panose="05050102010706020507" pitchFamily="18" charset="2"/>
              </a:rPr>
              <a:t>略去</a:t>
            </a:r>
            <a:r>
              <a:rPr lang="en-US" altLang="zh-CN" b="1" dirty="0">
                <a:solidFill>
                  <a:srgbClr val="D60093"/>
                </a:solidFill>
                <a:latin typeface="Times New Roman" panose="02020603050405020304" pitchFamily="18" charset="0"/>
                <a:ea typeface="黑体" panose="02010609060101010101" pitchFamily="2" charset="-122"/>
              </a:rPr>
              <a:t>T(n)</a:t>
            </a:r>
            <a:r>
              <a:rPr lang="zh-CN" altLang="en-US" b="1" dirty="0">
                <a:solidFill>
                  <a:srgbClr val="D60093"/>
                </a:solidFill>
                <a:latin typeface="Times New Roman" panose="02020603050405020304" pitchFamily="18" charset="0"/>
                <a:ea typeface="黑体" panose="02010609060101010101" pitchFamily="2" charset="-122"/>
              </a:rPr>
              <a:t>的</a:t>
            </a:r>
            <a:r>
              <a:rPr lang="zh-CN" altLang="en-US" b="1" dirty="0">
                <a:solidFill>
                  <a:srgbClr val="D60093"/>
                </a:solidFill>
                <a:latin typeface="Times New Roman" panose="02020603050405020304" pitchFamily="18" charset="0"/>
                <a:ea typeface="黑体" panose="02010609060101010101" pitchFamily="2" charset="-122"/>
                <a:sym typeface="Symbol" panose="05050102010706020507" pitchFamily="18" charset="2"/>
              </a:rPr>
              <a:t>低阶项后剩余的主项</a:t>
            </a:r>
            <a:r>
              <a:rPr lang="zh-CN" altLang="en-US" b="1" dirty="0">
                <a:latin typeface="宋体" panose="02010600030101010101" pitchFamily="2" charset="-122"/>
                <a:ea typeface="+mn-ea"/>
                <a:sym typeface="Symbol" panose="05050102010706020507" pitchFamily="18" charset="2"/>
              </a:rPr>
              <a:t>。当</a:t>
            </a:r>
            <a:r>
              <a:rPr lang="en-US" altLang="zh-CN" b="1" dirty="0">
                <a:latin typeface="Times New Roman" panose="02020603050405020304" pitchFamily="18" charset="0"/>
                <a:ea typeface="+mn-ea"/>
                <a:sym typeface="Symbol" panose="05050102010706020507" pitchFamily="18" charset="2"/>
              </a:rPr>
              <a:t>n</a:t>
            </a:r>
            <a:r>
              <a:rPr lang="zh-CN" altLang="en-US" b="1" dirty="0">
                <a:latin typeface="宋体" panose="02010600030101010101" pitchFamily="2" charset="-122"/>
                <a:ea typeface="+mn-ea"/>
                <a:sym typeface="Symbol" panose="05050102010706020507" pitchFamily="18" charset="2"/>
              </a:rPr>
              <a:t>充分大时，用</a:t>
            </a:r>
            <a:r>
              <a:rPr lang="en-US" altLang="zh-CN" b="1" dirty="0">
                <a:latin typeface="Times New Roman" panose="02020603050405020304" pitchFamily="18" charset="0"/>
              </a:rPr>
              <a:t>T</a:t>
            </a:r>
            <a:r>
              <a:rPr lang="zh-CN" altLang="en-US" b="1" baseline="30000" dirty="0">
                <a:latin typeface="Times New Roman" panose="02020603050405020304" pitchFamily="18" charset="0"/>
              </a:rPr>
              <a:t>*</a:t>
            </a:r>
            <a:r>
              <a:rPr lang="en-US" altLang="zh-CN" b="1" dirty="0">
                <a:latin typeface="Times New Roman" panose="02020603050405020304" pitchFamily="18" charset="0"/>
              </a:rPr>
              <a:t>(n)</a:t>
            </a:r>
            <a:r>
              <a:rPr lang="zh-CN" altLang="en-US" b="1" dirty="0">
                <a:latin typeface="宋体" panose="02010600030101010101" pitchFamily="2" charset="-122"/>
                <a:ea typeface="+mn-ea"/>
                <a:sym typeface="Symbol" panose="05050102010706020507" pitchFamily="18" charset="2"/>
              </a:rPr>
              <a:t>代替</a:t>
            </a:r>
            <a:r>
              <a:rPr lang="en-US" altLang="zh-CN" b="1" dirty="0">
                <a:latin typeface="Times New Roman" panose="02020603050405020304" pitchFamily="18" charset="0"/>
                <a:ea typeface="+mn-ea"/>
              </a:rPr>
              <a:t>T(n)</a:t>
            </a:r>
            <a:r>
              <a:rPr lang="zh-CN" altLang="en-US" b="1" dirty="0">
                <a:latin typeface="宋体" panose="02010600030101010101" pitchFamily="2" charset="-122"/>
                <a:ea typeface="+mn-ea"/>
                <a:sym typeface="Symbol" panose="05050102010706020507" pitchFamily="18" charset="2"/>
              </a:rPr>
              <a:t>作为算法复杂性的度量，从而简化分析。</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50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A72FEEFE-4B34-4E27-BB86-E1495D225A2A}"/>
              </a:ext>
            </a:extLst>
          </p:cNvPr>
          <p:cNvSpPr>
            <a:spLocks noGrp="1" noRot="1" noChangeAspect="1" noTextEdit="1"/>
          </p:cNvSpPr>
          <p:nvPr>
            <p:ph type="sldImg"/>
          </p:nvPr>
        </p:nvSpPr>
        <p:spPr>
          <a:ln/>
        </p:spPr>
      </p:sp>
      <p:sp>
        <p:nvSpPr>
          <p:cNvPr id="80899" name="备注占位符 2">
            <a:extLst>
              <a:ext uri="{FF2B5EF4-FFF2-40B4-BE49-F238E27FC236}">
                <a16:creationId xmlns:a16="http://schemas.microsoft.com/office/drawing/2014/main" id="{17998AE8-0D9F-44CE-A11C-D80BC1D803C4}"/>
              </a:ext>
            </a:extLst>
          </p:cNvPr>
          <p:cNvSpPr>
            <a:spLocks noGrp="1"/>
          </p:cNvSpPr>
          <p:nvPr>
            <p:ph type="body" idx="1"/>
          </p:nvPr>
        </p:nvSpPr>
        <p:spPr>
          <a:noFill/>
        </p:spPr>
        <p:txBody>
          <a:bodyPr/>
          <a:lstStyle/>
          <a:p>
            <a:endParaRPr lang="zh-CN" altLang="en-US">
              <a:latin typeface="Arial" panose="020B0604020202020204" pitchFamily="34" charset="0"/>
            </a:endParaRPr>
          </a:p>
        </p:txBody>
      </p:sp>
      <p:sp>
        <p:nvSpPr>
          <p:cNvPr id="80900" name="灯片编号占位符 3">
            <a:extLst>
              <a:ext uri="{FF2B5EF4-FFF2-40B4-BE49-F238E27FC236}">
                <a16:creationId xmlns:a16="http://schemas.microsoft.com/office/drawing/2014/main" id="{4199BE10-507C-454F-97D0-C7AB175FD2F6}"/>
              </a:ext>
            </a:extLst>
          </p:cNvPr>
          <p:cNvSpPr>
            <a:spLocks noGrp="1"/>
          </p:cNvSpPr>
          <p:nvPr>
            <p:ph type="sldNum" sz="quarter" idx="5"/>
          </p:nvPr>
        </p:nvSpPr>
        <p:spPr>
          <a:noFill/>
        </p:spPr>
        <p:txBody>
          <a:bodyPr/>
          <a:lstStyle>
            <a:lvl1pPr>
              <a:defRPr kumimoji="1">
                <a:solidFill>
                  <a:srgbClr val="000000"/>
                </a:solidFill>
                <a:latin typeface="Times New Roman" panose="02020603050405020304" pitchFamily="18" charset="0"/>
                <a:ea typeface="华文楷体" panose="02010600040101010101" pitchFamily="2" charset="-122"/>
              </a:defRPr>
            </a:lvl1pPr>
            <a:lvl2pPr marL="742950" indent="-285750">
              <a:defRPr kumimoji="1">
                <a:solidFill>
                  <a:srgbClr val="000000"/>
                </a:solidFill>
                <a:latin typeface="Times New Roman" panose="02020603050405020304" pitchFamily="18" charset="0"/>
                <a:ea typeface="华文楷体" panose="02010600040101010101" pitchFamily="2" charset="-122"/>
              </a:defRPr>
            </a:lvl2pPr>
            <a:lvl3pPr marL="1143000" indent="-228600">
              <a:defRPr kumimoji="1">
                <a:solidFill>
                  <a:srgbClr val="000000"/>
                </a:solidFill>
                <a:latin typeface="Times New Roman" panose="02020603050405020304" pitchFamily="18" charset="0"/>
                <a:ea typeface="华文楷体" panose="02010600040101010101" pitchFamily="2" charset="-122"/>
              </a:defRPr>
            </a:lvl3pPr>
            <a:lvl4pPr marL="1600200" indent="-228600">
              <a:defRPr kumimoji="1">
                <a:solidFill>
                  <a:srgbClr val="000000"/>
                </a:solidFill>
                <a:latin typeface="Times New Roman" panose="02020603050405020304" pitchFamily="18" charset="0"/>
                <a:ea typeface="华文楷体" panose="02010600040101010101" pitchFamily="2" charset="-122"/>
              </a:defRPr>
            </a:lvl4pPr>
            <a:lvl5pPr marL="2057400" indent="-228600">
              <a:defRPr kumimoji="1">
                <a:solidFill>
                  <a:srgbClr val="000000"/>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a:solidFill>
                  <a:srgbClr val="000000"/>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a:solidFill>
                  <a:srgbClr val="000000"/>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a:solidFill>
                  <a:srgbClr val="000000"/>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a:solidFill>
                  <a:srgbClr val="000000"/>
                </a:solidFill>
                <a:latin typeface="Times New Roman" panose="02020603050405020304" pitchFamily="18" charset="0"/>
                <a:ea typeface="华文楷体" panose="02010600040101010101" pitchFamily="2" charset="-122"/>
              </a:defRPr>
            </a:lvl9pPr>
          </a:lstStyle>
          <a:p>
            <a:fld id="{034ADCCB-B38B-439F-8930-80E96D2A25C7}" type="slidenum">
              <a:rPr lang="zh-CN" altLang="en-US" smtClean="0">
                <a:solidFill>
                  <a:schemeClr val="tx1"/>
                </a:solidFill>
                <a:latin typeface="Arial" panose="020B0604020202020204" pitchFamily="34" charset="0"/>
                <a:ea typeface="宋体" panose="02010600030101010101" pitchFamily="2" charset="-122"/>
              </a:rPr>
              <a:pPr/>
              <a:t>51</a:t>
            </a:fld>
            <a:endParaRPr lang="en-US" altLang="zh-CN">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算法就是我们解决问题的步骤，第一步做什么，第二步做什么，给出说明</a:t>
            </a:r>
          </a:p>
        </p:txBody>
      </p:sp>
      <p:sp>
        <p:nvSpPr>
          <p:cNvPr id="4" name="灯片编号占位符 3"/>
          <p:cNvSpPr>
            <a:spLocks noGrp="1"/>
          </p:cNvSpPr>
          <p:nvPr>
            <p:ph type="sldNum" sz="quarter" idx="5"/>
          </p:nvPr>
        </p:nvSpPr>
        <p:spPr/>
        <p:txBody>
          <a:bodyPr/>
          <a:lstStyle/>
          <a:p>
            <a:fld id="{2679BBAD-F242-41CD-8B90-0F0E15491C52}" type="slidenum">
              <a:rPr lang="zh-CN" altLang="en-US" smtClean="0"/>
              <a:t>5</a:t>
            </a:fld>
            <a:endParaRPr lang="zh-CN" altLang="en-US"/>
          </a:p>
        </p:txBody>
      </p:sp>
    </p:spTree>
    <p:extLst>
      <p:ext uri="{BB962C8B-B14F-4D97-AF65-F5344CB8AC3E}">
        <p14:creationId xmlns:p14="http://schemas.microsoft.com/office/powerpoint/2010/main" val="1829632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52</a:t>
            </a:fld>
            <a:endParaRPr lang="zh-CN" altLang="en-US"/>
          </a:p>
        </p:txBody>
      </p:sp>
    </p:spTree>
    <p:extLst>
      <p:ext uri="{BB962C8B-B14F-4D97-AF65-F5344CB8AC3E}">
        <p14:creationId xmlns:p14="http://schemas.microsoft.com/office/powerpoint/2010/main" val="18871924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53</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 时间复杂性为</a:t>
            </a:r>
            <a:r>
              <a:rPr lang="en-US" altLang="zh-CN" sz="1200" dirty="0">
                <a:latin typeface="微软雅黑" panose="020B0503020204020204" pitchFamily="34" charset="-122"/>
                <a:ea typeface="微软雅黑" panose="020B0503020204020204" pitchFamily="34" charset="-122"/>
              </a:rPr>
              <a:t>2</a:t>
            </a:r>
            <a:r>
              <a:rPr lang="en-US" altLang="zh-CN" sz="1200" baseline="30000" dirty="0">
                <a:latin typeface="微软雅黑" panose="020B0503020204020204" pitchFamily="34" charset="-122"/>
                <a:ea typeface="微软雅黑" panose="020B0503020204020204" pitchFamily="34" charset="-122"/>
              </a:rPr>
              <a:t>n</a:t>
            </a:r>
            <a:r>
              <a:rPr lang="zh-CN" altLang="en-US" sz="1200" dirty="0">
                <a:latin typeface="微软雅黑" panose="020B0503020204020204" pitchFamily="34" charset="-122"/>
                <a:ea typeface="微软雅黑" panose="020B0503020204020204" pitchFamily="34" charset="-122"/>
              </a:rPr>
              <a:t>或</a:t>
            </a:r>
            <a:r>
              <a:rPr lang="en-US" altLang="zh-CN" sz="1200" dirty="0">
                <a:latin typeface="微软雅黑" panose="020B0503020204020204" pitchFamily="34" charset="-122"/>
                <a:ea typeface="微软雅黑" panose="020B0503020204020204" pitchFamily="34" charset="-122"/>
              </a:rPr>
              <a:t>n</a:t>
            </a:r>
            <a:r>
              <a:rPr lang="zh-CN" altLang="en-US" sz="1200" dirty="0">
                <a:latin typeface="微软雅黑" panose="020B0503020204020204" pitchFamily="34" charset="-122"/>
                <a:ea typeface="微软雅黑" panose="020B0503020204020204" pitchFamily="34" charset="-122"/>
              </a:rPr>
              <a:t>！这类算法，用提高计算机的速度来扩大它们的求解规模，其可能性是微乎其微的。</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54</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55</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算法</a:t>
            </a:r>
            <a:r>
              <a:rPr lang="en-US" altLang="zh-CN" sz="1200" b="0" i="0" kern="1200" dirty="0">
                <a:solidFill>
                  <a:schemeClr val="tx1"/>
                </a:solidFill>
                <a:effectLst/>
                <a:latin typeface="+mn-lt"/>
                <a:ea typeface="+mn-ea"/>
                <a:cs typeface="+mn-cs"/>
              </a:rPr>
              <a:t>C2</a:t>
            </a:r>
            <a:r>
              <a:rPr lang="zh-CN" altLang="en-US" sz="1200" b="0" i="0" kern="1200" dirty="0">
                <a:solidFill>
                  <a:schemeClr val="tx1"/>
                </a:solidFill>
                <a:effectLst/>
                <a:latin typeface="+mn-lt"/>
                <a:ea typeface="+mn-ea"/>
                <a:cs typeface="+mn-cs"/>
              </a:rPr>
              <a:t>的次数随着</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的增长，还是远小于算法</a:t>
            </a:r>
            <a:r>
              <a:rPr lang="en-US" altLang="zh-CN" sz="1200" b="0" i="0" kern="1200" dirty="0">
                <a:solidFill>
                  <a:schemeClr val="tx1"/>
                </a:solidFill>
                <a:effectLst/>
                <a:latin typeface="+mn-lt"/>
                <a:ea typeface="+mn-ea"/>
                <a:cs typeface="+mn-cs"/>
              </a:rPr>
              <a:t>D2</a:t>
            </a:r>
            <a:r>
              <a:rPr lang="zh-CN" altLang="en-US" sz="1200" b="0" i="0" kern="1200" dirty="0">
                <a:solidFill>
                  <a:schemeClr val="tx1"/>
                </a:solidFill>
                <a:effectLst/>
                <a:latin typeface="+mn-lt"/>
                <a:ea typeface="+mn-ea"/>
                <a:cs typeface="+mn-cs"/>
              </a:rPr>
              <a:t>。线性阶的增长幅度小于平方阶增长幅度</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679BBAD-F242-41CD-8B90-0F0E15491C52}" type="slidenum">
              <a:rPr lang="zh-CN" altLang="en-US" smtClean="0"/>
              <a:t>56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679BBAD-F242-41CD-8B90-0F0E15491C52}" type="slidenum">
              <a:rPr lang="zh-CN" altLang="en-US" smtClean="0"/>
              <a:t>57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58</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i="1" dirty="0">
                <a:latin typeface="Times New Roman" panose="02020603050405020304" pitchFamily="18" charset="0"/>
                <a:ea typeface="微软雅黑" panose="020B0503020204020204" pitchFamily="34" charset="-122"/>
                <a:cs typeface="Times New Roman" panose="02020603050405020304" pitchFamily="18" charset="0"/>
              </a:rPr>
              <a:t>f(n) =O(g(n))</a:t>
            </a:r>
            <a:r>
              <a:rPr lang="zh-CN" altLang="en-US" sz="1200" b="1" i="1" dirty="0">
                <a:latin typeface="Times New Roman" panose="02020603050405020304" pitchFamily="18" charset="0"/>
                <a:ea typeface="微软雅黑" panose="020B0503020204020204" pitchFamily="34" charset="-122"/>
                <a:cs typeface="Times New Roman" panose="02020603050405020304" pitchFamily="18" charset="0"/>
              </a:rPr>
              <a:t>读作   </a:t>
            </a:r>
            <a:r>
              <a:rPr lang="en-US" altLang="zh-CN" sz="1200" b="1" i="1" dirty="0">
                <a:latin typeface="Times New Roman" panose="02020603050405020304" pitchFamily="18" charset="0"/>
                <a:ea typeface="微软雅黑" panose="020B0503020204020204" pitchFamily="34" charset="-122"/>
                <a:cs typeface="Times New Roman" panose="02020603050405020304" pitchFamily="18" charset="0"/>
              </a:rPr>
              <a:t>f(n) </a:t>
            </a:r>
            <a:r>
              <a:rPr lang="zh-CN" altLang="en-US" sz="1200" b="1" i="1" dirty="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1200" b="1" i="1" dirty="0">
                <a:latin typeface="Times New Roman" panose="02020603050405020304" pitchFamily="18" charset="0"/>
                <a:ea typeface="微软雅黑" panose="020B0503020204020204" pitchFamily="34" charset="-122"/>
                <a:cs typeface="Times New Roman" panose="02020603050405020304" pitchFamily="18" charset="0"/>
              </a:rPr>
              <a:t>g(n))</a:t>
            </a:r>
            <a:r>
              <a:rPr lang="zh-CN" altLang="en-US" sz="1200" b="1" i="1" dirty="0">
                <a:latin typeface="Times New Roman" panose="02020603050405020304" pitchFamily="18" charset="0"/>
                <a:ea typeface="微软雅黑" panose="020B0503020204020204" pitchFamily="34" charset="-122"/>
                <a:cs typeface="Times New Roman" panose="02020603050405020304" pitchFamily="18" charset="0"/>
              </a:rPr>
              <a:t>的大</a:t>
            </a:r>
            <a:r>
              <a:rPr lang="en-US" altLang="zh-CN" sz="1200" b="1" i="1" dirty="0">
                <a:latin typeface="Times New Roman" panose="02020603050405020304" pitchFamily="18" charset="0"/>
                <a:ea typeface="微软雅黑" panose="020B0503020204020204" pitchFamily="34" charset="-122"/>
                <a:cs typeface="Times New Roman" panose="02020603050405020304" pitchFamily="18" charset="0"/>
              </a:rPr>
              <a:t>O</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1" i="1"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1" i="1"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O</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记号在一个常数因子内给出某函数的一个上界</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最多是函数</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倍，当充分大时，</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的一个上界函数。通常情况下，</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取下列单项的形式：</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1,logn,n,nlogn,n^2,n^3,2^n,n!</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O(1)</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：不是表示运算次数是</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200" baseline="0" dirty="0">
                <a:latin typeface="Times New Roman" panose="02020603050405020304" pitchFamily="18" charset="0"/>
                <a:ea typeface="微软雅黑" panose="020B0503020204020204" pitchFamily="34" charset="-122"/>
                <a:cs typeface="Times New Roman" panose="02020603050405020304" pitchFamily="18" charset="0"/>
              </a:rPr>
              <a:t>次，而是表示是一个常数，与输入无关。它不随</a:t>
            </a:r>
            <a:r>
              <a:rPr lang="en-US" altLang="zh-CN" sz="1200" baseline="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1200" baseline="0" dirty="0">
                <a:latin typeface="Times New Roman" panose="02020603050405020304" pitchFamily="18" charset="0"/>
                <a:ea typeface="微软雅黑" panose="020B0503020204020204" pitchFamily="34" charset="-122"/>
                <a:cs typeface="Times New Roman" panose="02020603050405020304" pitchFamily="18" charset="0"/>
              </a:rPr>
              <a:t>的变化而变化</a:t>
            </a:r>
            <a:endParaRPr lang="en-US" altLang="zh-CN" sz="1200" baseline="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aseline="0"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1200" baseline="0" dirty="0" err="1">
                <a:latin typeface="Times New Roman" panose="02020603050405020304" pitchFamily="18" charset="0"/>
                <a:ea typeface="微软雅黑" panose="020B0503020204020204" pitchFamily="34" charset="-122"/>
                <a:cs typeface="Times New Roman" panose="02020603050405020304" pitchFamily="18" charset="0"/>
              </a:rPr>
              <a:t>logn</a:t>
            </a:r>
            <a:r>
              <a:rPr lang="en-US" altLang="zh-CN" sz="1200" baseline="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200" baseline="0" dirty="0">
                <a:latin typeface="Times New Roman" panose="02020603050405020304" pitchFamily="18" charset="0"/>
                <a:ea typeface="微软雅黑" panose="020B0503020204020204" pitchFamily="34" charset="-122"/>
                <a:cs typeface="Times New Roman" panose="02020603050405020304" pitchFamily="18" charset="0"/>
              </a:rPr>
              <a:t>：二叉检索，</a:t>
            </a:r>
            <a:r>
              <a:rPr lang="en-US" altLang="zh-CN" sz="1200" baseline="0" dirty="0">
                <a:latin typeface="Times New Roman" panose="02020603050405020304" pitchFamily="18" charset="0"/>
                <a:ea typeface="微软雅黑" panose="020B0503020204020204" pitchFamily="34" charset="-122"/>
                <a:cs typeface="Times New Roman" panose="02020603050405020304" pitchFamily="18" charset="0"/>
              </a:rPr>
              <a:t>2/n</a:t>
            </a:r>
            <a:r>
              <a:rPr lang="zh-CN" altLang="en-US" sz="1200" baseline="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aseline="0" dirty="0">
                <a:latin typeface="Times New Roman" panose="02020603050405020304" pitchFamily="18" charset="0"/>
                <a:ea typeface="微软雅黑" panose="020B0503020204020204" pitchFamily="34" charset="-122"/>
                <a:cs typeface="Times New Roman" panose="02020603050405020304" pitchFamily="18" charset="0"/>
              </a:rPr>
              <a:t>4/n</a:t>
            </a:r>
            <a:r>
              <a:rPr lang="zh-CN" altLang="en-US" sz="1200" baseline="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aseline="0" dirty="0">
                <a:latin typeface="Times New Roman" panose="02020603050405020304" pitchFamily="18" charset="0"/>
                <a:ea typeface="微软雅黑" panose="020B0503020204020204" pitchFamily="34" charset="-122"/>
                <a:cs typeface="Times New Roman" panose="02020603050405020304" pitchFamily="18" charset="0"/>
              </a:rPr>
              <a:t>8/n</a:t>
            </a:r>
            <a:r>
              <a:rPr lang="zh-CN" altLang="en-US" sz="1200" baseline="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aseline="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200" baseline="0" dirty="0">
                <a:latin typeface="Times New Roman" panose="02020603050405020304" pitchFamily="18" charset="0"/>
                <a:ea typeface="微软雅黑" panose="020B0503020204020204" pitchFamily="34" charset="-122"/>
                <a:cs typeface="Times New Roman" panose="02020603050405020304" pitchFamily="18" charset="0"/>
              </a:rPr>
              <a:t>，省略了底数为</a:t>
            </a:r>
            <a:r>
              <a:rPr lang="en-US" altLang="zh-CN" sz="1200" baseline="0" dirty="0">
                <a:latin typeface="Times New Roman" panose="02020603050405020304" pitchFamily="18" charset="0"/>
                <a:ea typeface="微软雅黑" panose="020B0503020204020204" pitchFamily="34" charset="-122"/>
                <a:cs typeface="Times New Roman" panose="02020603050405020304" pitchFamily="18" charset="0"/>
              </a:rPr>
              <a:t>2</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aseline="0" dirty="0">
                <a:latin typeface="Times New Roman" panose="02020603050405020304" pitchFamily="18" charset="0"/>
                <a:ea typeface="微软雅黑" panose="020B0503020204020204" pitchFamily="34" charset="-122"/>
                <a:cs typeface="Times New Roman" panose="02020603050405020304" pitchFamily="18" charset="0"/>
              </a:rPr>
              <a:t>O(n)</a:t>
            </a:r>
            <a:r>
              <a:rPr lang="zh-CN" altLang="en-US" sz="1200" baseline="0" dirty="0">
                <a:latin typeface="Times New Roman" panose="02020603050405020304" pitchFamily="18" charset="0"/>
                <a:ea typeface="微软雅黑" panose="020B0503020204020204" pitchFamily="34" charset="-122"/>
                <a:cs typeface="Times New Roman" panose="02020603050405020304" pitchFamily="18" charset="0"/>
              </a:rPr>
              <a:t>：线性阶</a:t>
            </a:r>
            <a:endParaRPr lang="en-US" altLang="zh-CN" sz="1200" baseline="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aseline="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aseline="0" dirty="0">
                <a:latin typeface="Times New Roman" panose="02020603050405020304" pitchFamily="18" charset="0"/>
                <a:ea typeface="微软雅黑" panose="020B0503020204020204" pitchFamily="34" charset="-122"/>
                <a:cs typeface="Times New Roman" panose="02020603050405020304" pitchFamily="18" charset="0"/>
              </a:rPr>
              <a:t>n^3</a:t>
            </a:r>
            <a:r>
              <a:rPr lang="zh-CN" altLang="en-US" sz="1200" baseline="0" dirty="0">
                <a:latin typeface="Times New Roman" panose="02020603050405020304" pitchFamily="18" charset="0"/>
                <a:ea typeface="微软雅黑" panose="020B0503020204020204" pitchFamily="34" charset="-122"/>
                <a:cs typeface="Times New Roman" panose="02020603050405020304" pitchFamily="18" charset="0"/>
              </a:rPr>
              <a:t>之后的界一般就是无效算法</a:t>
            </a:r>
            <a:endParaRPr lang="en-US" altLang="zh-CN" sz="1200" baseline="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aseline="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aseline="0" dirty="0">
                <a:latin typeface="Times New Roman" panose="02020603050405020304" pitchFamily="18" charset="0"/>
                <a:ea typeface="微软雅黑" panose="020B0503020204020204" pitchFamily="34" charset="-122"/>
                <a:cs typeface="Times New Roman" panose="02020603050405020304" pitchFamily="18" charset="0"/>
              </a:rPr>
              <a:t>无效算法到有效算法，是巨大的改变</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59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60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t>3n</a:t>
            </a:r>
            <a:r>
              <a:rPr lang="zh-CN" altLang="en-US" sz="1200" dirty="0"/>
              <a:t>属于</a:t>
            </a:r>
            <a:r>
              <a:rPr lang="en-US" altLang="zh-CN" sz="1200" dirty="0"/>
              <a:t>O(n)</a:t>
            </a:r>
            <a:r>
              <a:rPr lang="zh-CN" altLang="en-US" sz="1200" dirty="0"/>
              <a:t>，通常写成</a:t>
            </a:r>
            <a:r>
              <a:rPr lang="en-US" altLang="zh-CN" sz="1200" dirty="0"/>
              <a:t>3n=O(n)</a:t>
            </a: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61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希腊（欧几里得）</a:t>
            </a:r>
            <a:endParaRPr lang="en-US" altLang="zh-CN" dirty="0"/>
          </a:p>
          <a:p>
            <a:endParaRPr lang="en-US" altLang="zh-CN" dirty="0"/>
          </a:p>
          <a:p>
            <a:pPr>
              <a:lnSpc>
                <a:spcPct val="150000"/>
              </a:lnSpc>
            </a:pPr>
            <a:r>
              <a:rPr lang="zh-CN" altLang="en-US" sz="1200" dirty="0">
                <a:latin typeface="微软雅黑" panose="020B0503020204020204" pitchFamily="34" charset="-122"/>
                <a:ea typeface="微软雅黑" panose="020B0503020204020204" pitchFamily="34" charset="-122"/>
              </a:rPr>
              <a:t>世界上最早的算法是哪个国家提出来的？</a:t>
            </a:r>
          </a:p>
          <a:p>
            <a:pPr>
              <a:lnSpc>
                <a:spcPct val="150000"/>
              </a:lnSpc>
            </a:pPr>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中国</a:t>
            </a:r>
            <a:r>
              <a:rPr lang="en-US" altLang="zh-CN" sz="1200" dirty="0">
                <a:latin typeface="微软雅黑" panose="020B0503020204020204" pitchFamily="34" charset="-122"/>
                <a:ea typeface="微软雅黑" panose="020B0503020204020204" pitchFamily="34" charset="-122"/>
              </a:rPr>
              <a:t>	B.</a:t>
            </a:r>
            <a:r>
              <a:rPr lang="zh-CN" altLang="en-US" sz="1200" dirty="0">
                <a:latin typeface="微软雅黑" panose="020B0503020204020204" pitchFamily="34" charset="-122"/>
                <a:ea typeface="微软雅黑" panose="020B0503020204020204" pitchFamily="34" charset="-122"/>
              </a:rPr>
              <a:t>希腊</a:t>
            </a:r>
            <a:r>
              <a:rPr lang="en-US" altLang="zh-CN" sz="1200" dirty="0">
                <a:latin typeface="微软雅黑" panose="020B0503020204020204" pitchFamily="34" charset="-122"/>
                <a:ea typeface="微软雅黑" panose="020B0503020204020204" pitchFamily="34" charset="-122"/>
              </a:rPr>
              <a:t>	C.</a:t>
            </a:r>
            <a:r>
              <a:rPr lang="zh-CN" altLang="en-US" sz="1200" dirty="0">
                <a:latin typeface="微软雅黑" panose="020B0503020204020204" pitchFamily="34" charset="-122"/>
                <a:ea typeface="微软雅黑" panose="020B0503020204020204" pitchFamily="34" charset="-122"/>
              </a:rPr>
              <a:t>阿拉伯</a:t>
            </a:r>
            <a:r>
              <a:rPr lang="en-US" altLang="zh-CN" sz="1200" dirty="0">
                <a:latin typeface="微软雅黑" panose="020B0503020204020204" pitchFamily="34" charset="-122"/>
                <a:ea typeface="微软雅黑" panose="020B0503020204020204" pitchFamily="34" charset="-122"/>
              </a:rPr>
              <a:t>    D.</a:t>
            </a:r>
            <a:r>
              <a:rPr lang="zh-CN" altLang="en-US" sz="1200" dirty="0">
                <a:latin typeface="微软雅黑" panose="020B0503020204020204" pitchFamily="34" charset="-122"/>
                <a:ea typeface="微软雅黑" panose="020B0503020204020204" pitchFamily="34" charset="-122"/>
              </a:rPr>
              <a:t>埃及</a:t>
            </a:r>
          </a:p>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插入排序，最坏情况下是</a:t>
            </a:r>
            <a:r>
              <a:rPr lang="en-US" altLang="zh-CN" sz="1200" dirty="0"/>
              <a:t>n(n-1)/2</a:t>
            </a:r>
            <a:r>
              <a:rPr lang="zh-CN" altLang="en-US" sz="1200" dirty="0"/>
              <a:t>，最好情况下是</a:t>
            </a:r>
            <a:r>
              <a:rPr lang="en-US" altLang="zh-CN" sz="1200" dirty="0"/>
              <a:t>n-1</a:t>
            </a: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62</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22B9297F-20D4-486E-A775-983F38884BD4}"/>
              </a:ext>
            </a:extLst>
          </p:cNvPr>
          <p:cNvSpPr>
            <a:spLocks noGrp="1" noRot="1" noChangeAspect="1" noTextEdit="1"/>
          </p:cNvSpPr>
          <p:nvPr>
            <p:ph type="sldImg"/>
          </p:nvPr>
        </p:nvSpPr>
        <p:spPr>
          <a:ln/>
        </p:spPr>
      </p:sp>
      <p:sp>
        <p:nvSpPr>
          <p:cNvPr id="88067" name="备注占位符 2">
            <a:extLst>
              <a:ext uri="{FF2B5EF4-FFF2-40B4-BE49-F238E27FC236}">
                <a16:creationId xmlns:a16="http://schemas.microsoft.com/office/drawing/2014/main" id="{C5807BD2-4A22-4AE2-AAC4-DC9E8ACC9DD1}"/>
              </a:ext>
            </a:extLst>
          </p:cNvPr>
          <p:cNvSpPr>
            <a:spLocks noGrp="1"/>
          </p:cNvSpPr>
          <p:nvPr>
            <p:ph type="body" idx="1"/>
          </p:nvPr>
        </p:nvSpPr>
        <p:spPr>
          <a:noFill/>
        </p:spPr>
        <p:txBody>
          <a:bodyPr/>
          <a:lstStyle/>
          <a:p>
            <a:r>
              <a:rPr lang="en-US" altLang="zh-CN" dirty="0">
                <a:latin typeface="Arial" panose="020B0604020202020204" pitchFamily="34" charset="0"/>
              </a:rPr>
              <a:t>g(N)=O(f(N)),</a:t>
            </a:r>
            <a:r>
              <a:rPr lang="zh-CN" altLang="en-US" dirty="0">
                <a:latin typeface="Arial" panose="020B0604020202020204" pitchFamily="34" charset="0"/>
              </a:rPr>
              <a:t>表示</a:t>
            </a:r>
            <a:r>
              <a:rPr lang="en-US" altLang="zh-CN" dirty="0">
                <a:latin typeface="Arial" panose="020B0604020202020204" pitchFamily="34" charset="0"/>
              </a:rPr>
              <a:t>g(N)</a:t>
            </a:r>
            <a:r>
              <a:rPr lang="zh-CN" altLang="en-US" dirty="0">
                <a:latin typeface="Arial" panose="020B0604020202020204" pitchFamily="34" charset="0"/>
              </a:rPr>
              <a:t>函数复杂度的上界为</a:t>
            </a:r>
            <a:r>
              <a:rPr lang="en-US" altLang="zh-CN" dirty="0">
                <a:latin typeface="Arial" panose="020B0604020202020204" pitchFamily="34" charset="0"/>
              </a:rPr>
              <a:t>f(N)</a:t>
            </a:r>
            <a:r>
              <a:rPr lang="zh-CN" altLang="en-US" dirty="0">
                <a:latin typeface="Arial" panose="020B0604020202020204" pitchFamily="34" charset="0"/>
              </a:rPr>
              <a:t>，</a:t>
            </a:r>
          </a:p>
        </p:txBody>
      </p:sp>
      <p:sp>
        <p:nvSpPr>
          <p:cNvPr id="88068" name="灯片编号占位符 3">
            <a:extLst>
              <a:ext uri="{FF2B5EF4-FFF2-40B4-BE49-F238E27FC236}">
                <a16:creationId xmlns:a16="http://schemas.microsoft.com/office/drawing/2014/main" id="{84BEECA9-5656-444E-A5B0-4136359672CD}"/>
              </a:ext>
            </a:extLst>
          </p:cNvPr>
          <p:cNvSpPr>
            <a:spLocks noGrp="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50000"/>
              </a:spcBef>
            </a:pPr>
            <a:fld id="{5430A11A-EEC3-49F1-B2A3-C7293B69DCB0}" type="slidenum">
              <a:rPr lang="zh-CN" altLang="en-US" smtClean="0"/>
              <a:pPr>
                <a:spcBef>
                  <a:spcPct val="50000"/>
                </a:spcBef>
              </a:pPr>
              <a:t>64</a:t>
            </a:fld>
            <a:endParaRPr lang="en-US" altLang="zh-CN"/>
          </a:p>
        </p:txBody>
      </p:sp>
    </p:spTree>
    <p:extLst>
      <p:ext uri="{BB962C8B-B14F-4D97-AF65-F5344CB8AC3E}">
        <p14:creationId xmlns:p14="http://schemas.microsoft.com/office/powerpoint/2010/main" val="4221645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f(n)</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是</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g(n)</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的高阶函数</a:t>
            </a:r>
            <a:endParaRPr lang="el-GR" altLang="zh-CN" sz="1200" b="1"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l-GR" altLang="zh-CN" sz="1200" b="1"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l-GR" altLang="zh-CN" sz="1200" b="1" dirty="0">
                <a:latin typeface="Times New Roman" panose="02020603050405020304" pitchFamily="18" charset="0"/>
                <a:ea typeface="微软雅黑" panose="020B0503020204020204" pitchFamily="34" charset="-122"/>
                <a:cs typeface="Times New Roman" panose="02020603050405020304" pitchFamily="18" charset="0"/>
              </a:rPr>
              <a:t>Ω</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记号在一个常数因子内给出某函数的一个下界</a:t>
            </a: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65</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587391D7-D929-4F22-95D7-3EE9CAF81E78}"/>
              </a:ext>
            </a:extLst>
          </p:cNvPr>
          <p:cNvSpPr>
            <a:spLocks noGrp="1" noRot="1" noChangeAspect="1" noTextEdit="1"/>
          </p:cNvSpPr>
          <p:nvPr>
            <p:ph type="sldImg"/>
          </p:nvPr>
        </p:nvSpPr>
        <p:spPr>
          <a:ln/>
        </p:spPr>
      </p:sp>
      <p:sp>
        <p:nvSpPr>
          <p:cNvPr id="3" name="备注占位符 2">
            <a:extLst>
              <a:ext uri="{FF2B5EF4-FFF2-40B4-BE49-F238E27FC236}">
                <a16:creationId xmlns:a16="http://schemas.microsoft.com/office/drawing/2014/main" id="{F3F47789-5951-46DD-B9E3-9362BBBC94E4}"/>
              </a:ext>
            </a:extLst>
          </p:cNvPr>
          <p:cNvSpPr>
            <a:spLocks noGrp="1"/>
          </p:cNvSpPr>
          <p:nvPr>
            <p:ph type="body" idx="1"/>
          </p:nvPr>
        </p:nvSpPr>
        <p:spPr/>
        <p:txBody>
          <a:bodyPr/>
          <a:lstStyle/>
          <a:p>
            <a:pPr>
              <a:defRPr/>
            </a:pPr>
            <a:r>
              <a:rPr lang="en-US" altLang="zh-CN" dirty="0"/>
              <a:t>1</a:t>
            </a:r>
            <a:r>
              <a:rPr lang="zh-CN" altLang="en-US" dirty="0"/>
              <a:t>） 当 </a:t>
            </a:r>
            <a:r>
              <a:rPr lang="en-US" altLang="zh-CN" dirty="0"/>
              <a:t>n&gt;=10</a:t>
            </a:r>
            <a:r>
              <a:rPr lang="zh-CN" altLang="en-US" dirty="0"/>
              <a:t>时，</a:t>
            </a:r>
            <a:r>
              <a:rPr lang="en-US" altLang="zh-CN" dirty="0"/>
              <a:t>3n</a:t>
            </a:r>
            <a:r>
              <a:rPr lang="en-US" altLang="zh-CN" baseline="30000" dirty="0"/>
              <a:t>2</a:t>
            </a:r>
            <a:r>
              <a:rPr lang="en-US" altLang="zh-CN" dirty="0"/>
              <a:t>+10n&lt;=4n</a:t>
            </a:r>
            <a:r>
              <a:rPr lang="en-US" altLang="zh-CN" baseline="30000" dirty="0"/>
              <a:t>2</a:t>
            </a:r>
            <a:r>
              <a:rPr lang="en-US" altLang="zh-CN" dirty="0"/>
              <a:t>, </a:t>
            </a:r>
            <a:r>
              <a:rPr lang="zh-CN" altLang="en-US" dirty="0"/>
              <a:t>此时存在</a:t>
            </a:r>
            <a:r>
              <a:rPr lang="en-US" altLang="zh-CN" dirty="0"/>
              <a:t>n0=10,c=4,</a:t>
            </a:r>
            <a:r>
              <a:rPr lang="zh-CN" altLang="en-US" dirty="0"/>
              <a:t>因此，</a:t>
            </a:r>
            <a:r>
              <a:rPr lang="en-US" altLang="zh-CN" dirty="0"/>
              <a:t>3n</a:t>
            </a:r>
            <a:r>
              <a:rPr lang="en-US" altLang="zh-CN" baseline="30000" dirty="0"/>
              <a:t>2</a:t>
            </a:r>
            <a:r>
              <a:rPr lang="en-US" altLang="zh-CN" dirty="0"/>
              <a:t>+10n=O(n</a:t>
            </a:r>
            <a:r>
              <a:rPr lang="en-US" altLang="zh-CN" baseline="30000" dirty="0"/>
              <a:t>2</a:t>
            </a:r>
            <a:r>
              <a:rPr lang="en-US" altLang="zh-CN" dirty="0"/>
              <a:t>)</a:t>
            </a:r>
          </a:p>
          <a:p>
            <a:pPr marL="228600" indent="-228600">
              <a:buFontTx/>
              <a:buAutoNum type="arabicParenR" startAt="2"/>
              <a:defRPr/>
            </a:pPr>
            <a:r>
              <a:rPr lang="zh-CN" altLang="en-US" dirty="0"/>
              <a:t> 当 </a:t>
            </a:r>
            <a:r>
              <a:rPr lang="en-US" altLang="zh-CN" dirty="0"/>
              <a:t>n&gt;=1</a:t>
            </a:r>
            <a:r>
              <a:rPr lang="zh-CN" altLang="en-US" dirty="0"/>
              <a:t>时，</a:t>
            </a:r>
            <a:r>
              <a:rPr lang="en-US" altLang="zh-CN" dirty="0"/>
              <a:t>n</a:t>
            </a:r>
            <a:r>
              <a:rPr lang="en-US" altLang="zh-CN" baseline="30000" dirty="0"/>
              <a:t>2</a:t>
            </a:r>
            <a:r>
              <a:rPr lang="en-US" altLang="zh-CN" dirty="0"/>
              <a:t>/10+2</a:t>
            </a:r>
            <a:r>
              <a:rPr lang="en-US" altLang="zh-CN" baseline="30000" dirty="0"/>
              <a:t>n</a:t>
            </a:r>
            <a:r>
              <a:rPr lang="en-US" altLang="zh-CN" dirty="0"/>
              <a:t>&lt;=2*2</a:t>
            </a:r>
            <a:r>
              <a:rPr lang="en-US" altLang="zh-CN" baseline="30000" dirty="0"/>
              <a:t>n</a:t>
            </a:r>
            <a:r>
              <a:rPr lang="en-US" altLang="zh-CN" dirty="0"/>
              <a:t>, </a:t>
            </a:r>
            <a:r>
              <a:rPr lang="zh-CN" altLang="en-US" dirty="0"/>
              <a:t>此时存在</a:t>
            </a:r>
            <a:r>
              <a:rPr lang="en-US" altLang="zh-CN" dirty="0"/>
              <a:t>n0=1,c=2,</a:t>
            </a:r>
            <a:r>
              <a:rPr lang="zh-CN" altLang="en-US" dirty="0"/>
              <a:t>因此，</a:t>
            </a:r>
            <a:r>
              <a:rPr lang="en-US" altLang="zh-CN" dirty="0"/>
              <a:t>n</a:t>
            </a:r>
            <a:r>
              <a:rPr lang="en-US" altLang="zh-CN" baseline="30000" dirty="0"/>
              <a:t>2</a:t>
            </a:r>
            <a:r>
              <a:rPr lang="en-US" altLang="zh-CN" dirty="0"/>
              <a:t>/10+2</a:t>
            </a:r>
            <a:r>
              <a:rPr lang="en-US" altLang="zh-CN" baseline="30000" dirty="0"/>
              <a:t>n</a:t>
            </a:r>
            <a:r>
              <a:rPr lang="en-US" altLang="zh-CN" dirty="0"/>
              <a:t>=O(2</a:t>
            </a:r>
            <a:r>
              <a:rPr lang="en-US" altLang="zh-CN" baseline="30000" dirty="0"/>
              <a:t>n</a:t>
            </a:r>
            <a:r>
              <a:rPr lang="en-US" altLang="zh-CN" dirty="0"/>
              <a:t>)</a:t>
            </a:r>
          </a:p>
          <a:p>
            <a:pPr marL="228600" indent="-228600">
              <a:buFontTx/>
              <a:buAutoNum type="arabicParenR" startAt="3"/>
              <a:defRPr/>
            </a:pPr>
            <a:r>
              <a:rPr lang="zh-CN" altLang="en-US" dirty="0"/>
              <a:t>当 </a:t>
            </a:r>
            <a:r>
              <a:rPr lang="en-US" altLang="zh-CN" dirty="0"/>
              <a:t>n&gt;=1</a:t>
            </a:r>
            <a:r>
              <a:rPr lang="zh-CN" altLang="en-US" dirty="0"/>
              <a:t>时，</a:t>
            </a:r>
            <a:r>
              <a:rPr lang="en-US" altLang="zh-CN" dirty="0"/>
              <a:t>1/n+21&lt;=22*1, </a:t>
            </a:r>
            <a:r>
              <a:rPr lang="zh-CN" altLang="en-US" dirty="0"/>
              <a:t>此时存在</a:t>
            </a:r>
            <a:r>
              <a:rPr lang="en-US" altLang="zh-CN" dirty="0"/>
              <a:t>n0=1,c=22,</a:t>
            </a:r>
            <a:r>
              <a:rPr lang="zh-CN" altLang="en-US" dirty="0"/>
              <a:t>因此，</a:t>
            </a:r>
            <a:r>
              <a:rPr lang="en-US" altLang="zh-CN" dirty="0"/>
              <a:t>1/n+21=O(1)</a:t>
            </a:r>
          </a:p>
          <a:p>
            <a:pPr marL="228600" indent="-228600">
              <a:buFontTx/>
              <a:buAutoNum type="arabicParenR" startAt="3"/>
              <a:defRPr/>
            </a:pPr>
            <a:r>
              <a:rPr lang="zh-CN" altLang="en-US" dirty="0"/>
              <a:t>原式</a:t>
            </a:r>
            <a:r>
              <a:rPr lang="en-US" altLang="zh-CN" dirty="0"/>
              <a:t>=3logn</a:t>
            </a:r>
          </a:p>
          <a:p>
            <a:pPr marL="228600" indent="-228600">
              <a:buFontTx/>
              <a:buAutoNum type="arabicParenR" startAt="3"/>
              <a:defRPr/>
            </a:pPr>
            <a:r>
              <a:rPr lang="zh-CN" altLang="en-US" dirty="0"/>
              <a:t>原式</a:t>
            </a:r>
            <a:r>
              <a:rPr lang="en-US" altLang="zh-CN" dirty="0"/>
              <a:t>=10</a:t>
            </a:r>
            <a:r>
              <a:rPr lang="zh-CN" altLang="en-US" dirty="0"/>
              <a:t>*</a:t>
            </a:r>
            <a:r>
              <a:rPr lang="en-US" altLang="zh-CN" dirty="0"/>
              <a:t>nlog3   c=20</a:t>
            </a:r>
          </a:p>
          <a:p>
            <a:pPr>
              <a:defRPr/>
            </a:pPr>
            <a:r>
              <a:rPr lang="en-US" altLang="zh-CN" dirty="0"/>
              <a:t>4) </a:t>
            </a:r>
          </a:p>
          <a:p>
            <a:pPr>
              <a:defRPr/>
            </a:pPr>
            <a:endParaRPr lang="en-US" altLang="zh-CN" dirty="0"/>
          </a:p>
          <a:p>
            <a:pPr>
              <a:defRPr/>
            </a:pPr>
            <a:endParaRPr lang="en-US" altLang="zh-CN" dirty="0"/>
          </a:p>
          <a:p>
            <a:pPr>
              <a:defRPr/>
            </a:pPr>
            <a:endParaRPr lang="zh-CN" altLang="en-US" dirty="0"/>
          </a:p>
        </p:txBody>
      </p:sp>
      <p:sp>
        <p:nvSpPr>
          <p:cNvPr id="84996" name="灯片编号占位符 3">
            <a:extLst>
              <a:ext uri="{FF2B5EF4-FFF2-40B4-BE49-F238E27FC236}">
                <a16:creationId xmlns:a16="http://schemas.microsoft.com/office/drawing/2014/main" id="{C3E4544E-8D01-42B3-9C03-27EC709AD714}"/>
              </a:ext>
            </a:extLst>
          </p:cNvPr>
          <p:cNvSpPr>
            <a:spLocks noGrp="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50000"/>
              </a:spcBef>
            </a:pPr>
            <a:fld id="{4CD71CAE-0B61-450D-8AF1-2F08D9A9C732}" type="slidenum">
              <a:rPr lang="zh-CN" altLang="en-US" smtClean="0"/>
              <a:pPr>
                <a:spcBef>
                  <a:spcPct val="50000"/>
                </a:spcBef>
              </a:pPr>
              <a:t>66</a:t>
            </a:fld>
            <a:endParaRPr lang="en-US" altLang="zh-CN"/>
          </a:p>
        </p:txBody>
      </p:sp>
    </p:spTree>
    <p:extLst>
      <p:ext uri="{BB962C8B-B14F-4D97-AF65-F5344CB8AC3E}">
        <p14:creationId xmlns:p14="http://schemas.microsoft.com/office/powerpoint/2010/main" val="11389275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67</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f(n)</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和</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g(n)</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是同</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阶函数</a:t>
            </a:r>
            <a:endParaRPr lang="el-GR" altLang="zh-CN" sz="1200" b="1"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l-GR" altLang="zh-CN" sz="1200" b="1" dirty="0">
                <a:latin typeface="Times New Roman" panose="02020603050405020304" pitchFamily="18" charset="0"/>
                <a:ea typeface="微软雅黑" panose="020B0503020204020204" pitchFamily="34" charset="-122"/>
                <a:cs typeface="Times New Roman" panose="02020603050405020304" pitchFamily="18" charset="0"/>
              </a:rPr>
              <a:t>Ω</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记号在一个常数因子内给出某函数的一个下界</a:t>
            </a: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68</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c</a:t>
            </a:r>
            <a:r>
              <a:rPr lang="zh-CN" altLang="en-US" dirty="0"/>
              <a:t>是大于</a:t>
            </a:r>
            <a:r>
              <a:rPr lang="en-US" altLang="zh-CN" dirty="0"/>
              <a:t>0</a:t>
            </a:r>
            <a:r>
              <a:rPr lang="zh-CN" altLang="en-US" dirty="0"/>
              <a:t>的常数</a:t>
            </a: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69</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70</a:t>
            </a:fld>
            <a:endParaRPr lang="zh-CN" altLang="en-US"/>
          </a:p>
        </p:txBody>
      </p:sp>
    </p:spTree>
    <p:extLst>
      <p:ext uri="{BB962C8B-B14F-4D97-AF65-F5344CB8AC3E}">
        <p14:creationId xmlns:p14="http://schemas.microsoft.com/office/powerpoint/2010/main" val="11439079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71</a:t>
            </a:fld>
            <a:endParaRPr lang="zh-CN" altLang="en-US"/>
          </a:p>
        </p:txBody>
      </p:sp>
    </p:spTree>
    <p:extLst>
      <p:ext uri="{BB962C8B-B14F-4D97-AF65-F5344CB8AC3E}">
        <p14:creationId xmlns:p14="http://schemas.microsoft.com/office/powerpoint/2010/main" val="19592514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a:extLst>
              <a:ext uri="{FF2B5EF4-FFF2-40B4-BE49-F238E27FC236}">
                <a16:creationId xmlns:a16="http://schemas.microsoft.com/office/drawing/2014/main" id="{A18F64BE-309E-4022-A8E1-C8D1371C07A0}"/>
              </a:ext>
            </a:extLst>
          </p:cNvPr>
          <p:cNvSpPr>
            <a:spLocks noGrp="1" noRot="1" noChangeAspect="1" noTextEdit="1"/>
          </p:cNvSpPr>
          <p:nvPr>
            <p:ph type="sldImg"/>
          </p:nvPr>
        </p:nvSpPr>
        <p:spPr>
          <a:ln/>
        </p:spPr>
      </p:sp>
      <p:sp>
        <p:nvSpPr>
          <p:cNvPr id="96259" name="备注占位符 2">
            <a:extLst>
              <a:ext uri="{FF2B5EF4-FFF2-40B4-BE49-F238E27FC236}">
                <a16:creationId xmlns:a16="http://schemas.microsoft.com/office/drawing/2014/main" id="{515D52C9-B6D8-46F7-B1C6-9DC560D9A11C}"/>
              </a:ext>
            </a:extLst>
          </p:cNvPr>
          <p:cNvSpPr>
            <a:spLocks noGrp="1"/>
          </p:cNvSpPr>
          <p:nvPr>
            <p:ph type="body" idx="1"/>
          </p:nvPr>
        </p:nvSpPr>
        <p:spPr>
          <a:noFill/>
        </p:spPr>
        <p:txBody>
          <a:bodyPr/>
          <a:lstStyle/>
          <a:p>
            <a:r>
              <a:rPr lang="zh-CN" altLang="en-US">
                <a:latin typeface="Arial" panose="020B0604020202020204" pitchFamily="34" charset="0"/>
              </a:rPr>
              <a:t>机器加速前后，算法的复杂度没有变化。在同样的问题规模下，所需时间只有运来的十分之一。</a:t>
            </a:r>
            <a:endParaRPr lang="en-US" altLang="zh-CN">
              <a:latin typeface="Arial" panose="020B0604020202020204" pitchFamily="34" charset="0"/>
            </a:endParaRPr>
          </a:p>
          <a:p>
            <a:r>
              <a:rPr lang="zh-CN" altLang="en-US">
                <a:latin typeface="Arial" panose="020B0604020202020204" pitchFamily="34" charset="0"/>
              </a:rPr>
              <a:t>速度提高前，对于规模为</a:t>
            </a:r>
            <a:r>
              <a:rPr lang="en-US" altLang="zh-CN">
                <a:latin typeface="Arial" panose="020B0604020202020204" pitchFamily="34" charset="0"/>
              </a:rPr>
              <a:t>n</a:t>
            </a:r>
            <a:r>
              <a:rPr lang="zh-CN" altLang="en-US">
                <a:latin typeface="Arial" panose="020B0604020202020204" pitchFamily="34" charset="0"/>
              </a:rPr>
              <a:t>的问题来说：</a:t>
            </a:r>
            <a:endParaRPr lang="en-US" altLang="zh-CN">
              <a:latin typeface="Arial" panose="020B0604020202020204" pitchFamily="34" charset="0"/>
            </a:endParaRPr>
          </a:p>
          <a:p>
            <a:r>
              <a:rPr lang="en-US" altLang="zh-CN">
                <a:latin typeface="Arial" panose="020B0604020202020204" pitchFamily="34" charset="0"/>
              </a:rPr>
              <a:t>T1=1000n</a:t>
            </a:r>
            <a:r>
              <a:rPr lang="zh-CN" altLang="en-US">
                <a:latin typeface="Arial" panose="020B0604020202020204" pitchFamily="34" charset="0"/>
              </a:rPr>
              <a:t>；</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速度提高后，对于规模为</a:t>
            </a:r>
            <a:r>
              <a:rPr lang="en-US" altLang="zh-CN">
                <a:latin typeface="Arial" panose="020B0604020202020204" pitchFamily="34" charset="0"/>
              </a:rPr>
              <a:t>X</a:t>
            </a:r>
            <a:r>
              <a:rPr lang="zh-CN" altLang="en-US">
                <a:latin typeface="Arial" panose="020B0604020202020204" pitchFamily="34" charset="0"/>
              </a:rPr>
              <a:t>的问题来说：</a:t>
            </a:r>
            <a:endParaRPr lang="en-US" altLang="zh-CN">
              <a:latin typeface="Arial" panose="020B0604020202020204" pitchFamily="34" charset="0"/>
            </a:endParaRPr>
          </a:p>
          <a:p>
            <a:r>
              <a:rPr lang="en-US" altLang="zh-CN">
                <a:latin typeface="Arial" panose="020B0604020202020204" pitchFamily="34" charset="0"/>
              </a:rPr>
              <a:t>T2=(1000x)/10</a:t>
            </a:r>
            <a:r>
              <a:rPr lang="zh-CN" altLang="en-US">
                <a:latin typeface="Arial" panose="020B0604020202020204" pitchFamily="34" charset="0"/>
              </a:rPr>
              <a:t>；</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在同样的时间内，即表示</a:t>
            </a:r>
            <a:r>
              <a:rPr lang="en-US" altLang="zh-CN">
                <a:latin typeface="Arial" panose="020B0604020202020204" pitchFamily="34" charset="0"/>
              </a:rPr>
              <a:t>T1=T2</a:t>
            </a:r>
            <a:r>
              <a:rPr lang="zh-CN" altLang="en-US">
                <a:latin typeface="Arial" panose="020B0604020202020204" pitchFamily="34" charset="0"/>
              </a:rPr>
              <a:t>，因此有</a:t>
            </a:r>
            <a:r>
              <a:rPr lang="en-US" altLang="zh-CN">
                <a:latin typeface="Arial" panose="020B0604020202020204" pitchFamily="34" charset="0"/>
              </a:rPr>
              <a:t>1000n=(1000x)/10</a:t>
            </a:r>
            <a:r>
              <a:rPr lang="zh-CN" altLang="en-US">
                <a:latin typeface="Arial" panose="020B0604020202020204" pitchFamily="34" charset="0"/>
              </a:rPr>
              <a:t>，进而，</a:t>
            </a:r>
            <a:r>
              <a:rPr lang="en-US" altLang="zh-CN">
                <a:latin typeface="Arial" panose="020B0604020202020204" pitchFamily="34" charset="0"/>
              </a:rPr>
              <a:t>x=10n</a:t>
            </a:r>
          </a:p>
          <a:p>
            <a:endParaRPr lang="en-US" altLang="zh-CN">
              <a:latin typeface="Arial" panose="020B0604020202020204" pitchFamily="34" charset="0"/>
            </a:endParaRPr>
          </a:p>
          <a:p>
            <a:endParaRPr lang="en-US" altLang="zh-CN">
              <a:latin typeface="Arial" panose="020B0604020202020204" pitchFamily="34" charset="0"/>
            </a:endParaRPr>
          </a:p>
          <a:p>
            <a:endParaRPr lang="en-US" altLang="zh-CN">
              <a:latin typeface="Arial" panose="020B0604020202020204" pitchFamily="34" charset="0"/>
            </a:endParaRPr>
          </a:p>
          <a:p>
            <a:endParaRPr lang="zh-CN" altLang="en-US">
              <a:latin typeface="Arial" panose="020B0604020202020204" pitchFamily="34" charset="0"/>
            </a:endParaRPr>
          </a:p>
        </p:txBody>
      </p:sp>
      <p:sp>
        <p:nvSpPr>
          <p:cNvPr id="96260" name="灯片编号占位符 3">
            <a:extLst>
              <a:ext uri="{FF2B5EF4-FFF2-40B4-BE49-F238E27FC236}">
                <a16:creationId xmlns:a16="http://schemas.microsoft.com/office/drawing/2014/main" id="{A9F24A55-2D35-46BC-802A-A0FD066A582A}"/>
              </a:ext>
            </a:extLst>
          </p:cNvPr>
          <p:cNvSpPr>
            <a:spLocks noGrp="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50000"/>
              </a:spcBef>
            </a:pPr>
            <a:fld id="{53828245-D7B8-45F1-8FF5-AEBDAA7BEB3A}" type="slidenum">
              <a:rPr lang="zh-CN" altLang="en-US" smtClean="0"/>
              <a:pPr>
                <a:spcBef>
                  <a:spcPct val="50000"/>
                </a:spcBef>
              </a:pPr>
              <a:t>74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唐纳德</a:t>
            </a:r>
            <a:r>
              <a:rPr lang="en-US" altLang="zh-CN" sz="1200" b="0" i="0" kern="1200" dirty="0">
                <a:solidFill>
                  <a:schemeClr val="tx1"/>
                </a:solidFill>
                <a:effectLst/>
                <a:latin typeface="+mn-lt"/>
                <a:ea typeface="+mn-ea"/>
                <a:cs typeface="+mn-cs"/>
              </a:rPr>
              <a:t>·</a:t>
            </a:r>
            <a:r>
              <a:rPr lang="zh-CN" altLang="en-US" sz="2000" b="0" i="0" kern="1200" dirty="0">
                <a:solidFill>
                  <a:schemeClr val="tx1"/>
                </a:solidFill>
                <a:effectLst/>
                <a:latin typeface="+mn-lt"/>
                <a:ea typeface="+mn-ea"/>
                <a:cs typeface="+mn-cs"/>
              </a:rPr>
              <a:t>克努特</a:t>
            </a:r>
            <a:r>
              <a:rPr lang="zh-CN" altLang="en-US" sz="1200" b="0" i="0" kern="1200" dirty="0">
                <a:solidFill>
                  <a:schemeClr val="tx1"/>
                </a:solidFill>
                <a:effectLst/>
                <a:latin typeface="+mn-lt"/>
                <a:ea typeface="+mn-ea"/>
                <a:cs typeface="+mn-cs"/>
              </a:rPr>
              <a:t>。美国人，威斯康辛州 ， 经典巨著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计算机程序设计的艺术</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计算机科学技术中两个最基本的概念：“算法”</a:t>
            </a:r>
            <a:r>
              <a:rPr lang="en-US" altLang="zh-CN" sz="1200" b="0" i="0" kern="1200" dirty="0">
                <a:solidFill>
                  <a:schemeClr val="tx1"/>
                </a:solidFill>
                <a:effectLst/>
                <a:latin typeface="+mn-lt"/>
                <a:ea typeface="+mn-ea"/>
                <a:cs typeface="+mn-cs"/>
              </a:rPr>
              <a:t>(Algorithm)</a:t>
            </a:r>
            <a:r>
              <a:rPr lang="zh-CN" altLang="en-US" sz="1200" b="0" i="0" kern="1200" dirty="0">
                <a:solidFill>
                  <a:schemeClr val="tx1"/>
                </a:solidFill>
                <a:effectLst/>
                <a:latin typeface="+mn-lt"/>
                <a:ea typeface="+mn-ea"/>
                <a:cs typeface="+mn-cs"/>
              </a:rPr>
              <a:t>和“数据结构”</a:t>
            </a:r>
            <a:r>
              <a:rPr lang="en-US" altLang="zh-CN" sz="1200" b="0" i="0" kern="1200" dirty="0">
                <a:solidFill>
                  <a:schemeClr val="tx1"/>
                </a:solidFill>
                <a:effectLst/>
                <a:latin typeface="+mn-lt"/>
                <a:ea typeface="+mn-ea"/>
                <a:cs typeface="+mn-cs"/>
              </a:rPr>
              <a:t>(Data Structure)</a:t>
            </a:r>
            <a:r>
              <a:rPr lang="zh-CN" altLang="en-US" sz="1200" b="0" i="0" kern="1200" dirty="0">
                <a:solidFill>
                  <a:schemeClr val="tx1"/>
                </a:solidFill>
                <a:effectLst/>
                <a:latin typeface="+mn-lt"/>
                <a:ea typeface="+mn-ea"/>
                <a:cs typeface="+mn-cs"/>
              </a:rPr>
              <a:t>就是高德纳于</a:t>
            </a:r>
            <a:r>
              <a:rPr lang="en-US" altLang="zh-CN" sz="1200" b="0" i="0" kern="1200" dirty="0">
                <a:solidFill>
                  <a:schemeClr val="tx1"/>
                </a:solidFill>
                <a:effectLst/>
                <a:latin typeface="+mn-lt"/>
                <a:ea typeface="+mn-ea"/>
                <a:cs typeface="+mn-cs"/>
              </a:rPr>
              <a:t>29</a:t>
            </a:r>
            <a:r>
              <a:rPr lang="zh-CN" altLang="en-US" sz="1200" b="0" i="0" kern="1200" dirty="0">
                <a:solidFill>
                  <a:schemeClr val="tx1"/>
                </a:solidFill>
                <a:effectLst/>
                <a:latin typeface="+mn-lt"/>
                <a:ea typeface="+mn-ea"/>
                <a:cs typeface="+mn-cs"/>
              </a:rPr>
              <a:t>岁时提出来的。</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1973</a:t>
            </a:r>
            <a:r>
              <a:rPr lang="zh-CN" altLang="en-US" sz="1200" b="0" i="0" kern="1200" dirty="0">
                <a:solidFill>
                  <a:schemeClr val="tx1"/>
                </a:solidFill>
                <a:effectLst/>
                <a:latin typeface="+mn-lt"/>
                <a:ea typeface="+mn-ea"/>
                <a:cs typeface="+mn-cs"/>
              </a:rPr>
              <a:t>年他首创双向链表。</a:t>
            </a:r>
            <a:endParaRPr lang="zh-CN" altLang="en-US" dirty="0"/>
          </a:p>
        </p:txBody>
      </p:sp>
      <p:sp>
        <p:nvSpPr>
          <p:cNvPr id="4" name="灯片编号占位符 3"/>
          <p:cNvSpPr>
            <a:spLocks noGrp="1"/>
          </p:cNvSpPr>
          <p:nvPr>
            <p:ph type="sldNum" sz="quarter" idx="5"/>
          </p:nvPr>
        </p:nvSpPr>
        <p:spPr/>
        <p:txBody>
          <a:bodyPr/>
          <a:lstStyle/>
          <a:p>
            <a:fld id="{2679BBAD-F242-41CD-8B90-0F0E15491C52}" type="slidenum">
              <a:rPr lang="zh-CN" altLang="en-US" smtClean="0"/>
              <a:t>11</a:t>
            </a:fld>
            <a:endParaRPr lang="zh-CN" altLang="en-US"/>
          </a:p>
        </p:txBody>
      </p:sp>
    </p:spTree>
    <p:extLst>
      <p:ext uri="{BB962C8B-B14F-4D97-AF65-F5344CB8AC3E}">
        <p14:creationId xmlns:p14="http://schemas.microsoft.com/office/powerpoint/2010/main" val="30349308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a:extLst>
              <a:ext uri="{FF2B5EF4-FFF2-40B4-BE49-F238E27FC236}">
                <a16:creationId xmlns:a16="http://schemas.microsoft.com/office/drawing/2014/main" id="{41368153-AFCD-4466-9DA9-9D9A9C3D6261}"/>
              </a:ext>
            </a:extLst>
          </p:cNvPr>
          <p:cNvSpPr>
            <a:spLocks noGrp="1" noRot="1" noChangeAspect="1" noTextEdit="1"/>
          </p:cNvSpPr>
          <p:nvPr>
            <p:ph type="sldImg"/>
          </p:nvPr>
        </p:nvSpPr>
        <p:spPr>
          <a:ln/>
        </p:spPr>
      </p:sp>
      <p:sp>
        <p:nvSpPr>
          <p:cNvPr id="98307" name="备注占位符 2">
            <a:extLst>
              <a:ext uri="{FF2B5EF4-FFF2-40B4-BE49-F238E27FC236}">
                <a16:creationId xmlns:a16="http://schemas.microsoft.com/office/drawing/2014/main" id="{85674E5D-426D-403F-8BDE-7FCDD0B7459A}"/>
              </a:ext>
            </a:extLst>
          </p:cNvPr>
          <p:cNvSpPr>
            <a:spLocks noGrp="1"/>
          </p:cNvSpPr>
          <p:nvPr>
            <p:ph type="body" idx="1"/>
          </p:nvPr>
        </p:nvSpPr>
        <p:spPr>
          <a:noFill/>
        </p:spPr>
        <p:txBody>
          <a:bodyPr/>
          <a:lstStyle/>
          <a:p>
            <a:r>
              <a:rPr lang="zh-CN" altLang="en-US" dirty="0">
                <a:latin typeface="Arial" panose="020B0604020202020204" pitchFamily="34" charset="0"/>
              </a:rPr>
              <a:t>假设未提速前处理问题规模为</a:t>
            </a:r>
            <a:r>
              <a:rPr lang="en-US" altLang="zh-CN" dirty="0">
                <a:latin typeface="Arial" panose="020B0604020202020204" pitchFamily="34" charset="0"/>
              </a:rPr>
              <a:t>n</a:t>
            </a:r>
            <a:r>
              <a:rPr lang="zh-CN" altLang="en-US" dirty="0">
                <a:latin typeface="Arial" panose="020B0604020202020204" pitchFamily="34" charset="0"/>
              </a:rPr>
              <a:t>的任务需要花费</a:t>
            </a:r>
            <a:r>
              <a:rPr lang="en-US" altLang="zh-CN" dirty="0">
                <a:latin typeface="Arial" panose="020B0604020202020204" pitchFamily="34" charset="0"/>
              </a:rPr>
              <a:t>1</a:t>
            </a:r>
            <a:r>
              <a:rPr lang="zh-CN" altLang="en-US" dirty="0">
                <a:latin typeface="Arial" panose="020B0604020202020204" pitchFamily="34" charset="0"/>
              </a:rPr>
              <a:t>个小时</a:t>
            </a:r>
            <a:r>
              <a:rPr lang="en-US" altLang="zh-CN" dirty="0">
                <a:latin typeface="Arial" panose="020B0604020202020204" pitchFamily="34" charset="0"/>
              </a:rPr>
              <a:t>, </a:t>
            </a:r>
          </a:p>
          <a:p>
            <a:r>
              <a:rPr lang="zh-CN" altLang="en-US" dirty="0">
                <a:latin typeface="Arial" panose="020B0604020202020204" pitchFamily="34" charset="0"/>
              </a:rPr>
              <a:t>按照复杂度理论，处理问题规模为</a:t>
            </a:r>
            <a:r>
              <a:rPr lang="en-US" altLang="zh-CN" dirty="0">
                <a:latin typeface="Arial" panose="020B0604020202020204" pitchFamily="34" charset="0"/>
              </a:rPr>
              <a:t>n</a:t>
            </a:r>
            <a:r>
              <a:rPr lang="zh-CN" altLang="en-US" dirty="0">
                <a:latin typeface="Arial" panose="020B0604020202020204" pitchFamily="34" charset="0"/>
              </a:rPr>
              <a:t>的时间为 </a:t>
            </a:r>
            <a:r>
              <a:rPr lang="en-US" altLang="zh-CN" dirty="0">
                <a:latin typeface="Arial" panose="020B0604020202020204" pitchFamily="34" charset="0"/>
              </a:rPr>
              <a:t>T=n</a:t>
            </a:r>
            <a:r>
              <a:rPr lang="en-US" altLang="zh-CN" baseline="30000" dirty="0">
                <a:latin typeface="Arial" panose="020B0604020202020204" pitchFamily="34" charset="0"/>
              </a:rPr>
              <a:t>3</a:t>
            </a:r>
            <a:r>
              <a:rPr lang="en-US" altLang="zh-CN" dirty="0">
                <a:latin typeface="Arial" panose="020B0604020202020204" pitchFamily="34" charset="0"/>
              </a:rPr>
              <a:t>,</a:t>
            </a:r>
            <a:r>
              <a:rPr lang="zh-CN" altLang="en-US" dirty="0">
                <a:latin typeface="Arial" panose="020B0604020202020204" pitchFamily="34" charset="0"/>
              </a:rPr>
              <a:t>从而有</a:t>
            </a:r>
            <a:endParaRPr lang="en-US" altLang="zh-CN" dirty="0">
              <a:latin typeface="Arial" panose="020B0604020202020204" pitchFamily="34" charset="0"/>
            </a:endParaRPr>
          </a:p>
          <a:p>
            <a:r>
              <a:rPr kumimoji="0" lang="en-US" altLang="zh-CN" b="1" dirty="0">
                <a:solidFill>
                  <a:srgbClr val="0000FF"/>
                </a:solidFill>
                <a:latin typeface="楷体_GB2312" pitchFamily="49" charset="-122"/>
                <a:ea typeface="楷体_GB2312" pitchFamily="49" charset="-122"/>
              </a:rPr>
              <a:t>n</a:t>
            </a:r>
            <a:r>
              <a:rPr kumimoji="0" lang="en-US" altLang="zh-CN" b="1" baseline="30000" dirty="0">
                <a:solidFill>
                  <a:srgbClr val="0000FF"/>
                </a:solidFill>
                <a:latin typeface="楷体_GB2312" pitchFamily="49" charset="-122"/>
                <a:ea typeface="楷体_GB2312" pitchFamily="49" charset="-122"/>
              </a:rPr>
              <a:t>3</a:t>
            </a:r>
            <a:r>
              <a:rPr kumimoji="0" lang="en-US" altLang="zh-CN" b="1" dirty="0">
                <a:solidFill>
                  <a:srgbClr val="0000FF"/>
                </a:solidFill>
                <a:latin typeface="楷体_GB2312" pitchFamily="49" charset="-122"/>
                <a:ea typeface="楷体_GB2312" pitchFamily="49" charset="-122"/>
              </a:rPr>
              <a:t>=</a:t>
            </a:r>
            <a:r>
              <a:rPr kumimoji="0" lang="en-US" altLang="zh-CN" b="1" dirty="0">
                <a:solidFill>
                  <a:srgbClr val="0000FF"/>
                </a:solidFill>
                <a:latin typeface="Arial" panose="020B0604020202020204" pitchFamily="34" charset="0"/>
                <a:ea typeface="楷体_GB2312" pitchFamily="49" charset="-122"/>
              </a:rPr>
              <a:t>3600*1000</a:t>
            </a:r>
          </a:p>
        </p:txBody>
      </p:sp>
      <p:sp>
        <p:nvSpPr>
          <p:cNvPr id="98308" name="灯片编号占位符 3">
            <a:extLst>
              <a:ext uri="{FF2B5EF4-FFF2-40B4-BE49-F238E27FC236}">
                <a16:creationId xmlns:a16="http://schemas.microsoft.com/office/drawing/2014/main" id="{4A46B457-A390-466A-9AB1-CBF4F5581D1F}"/>
              </a:ext>
            </a:extLst>
          </p:cNvPr>
          <p:cNvSpPr>
            <a:spLocks noGrp="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50000"/>
              </a:spcBef>
            </a:pPr>
            <a:fld id="{68412F56-2FE5-4444-B005-5E42AE602649}" type="slidenum">
              <a:rPr lang="zh-CN" altLang="en-US" smtClean="0"/>
              <a:pPr>
                <a:spcBef>
                  <a:spcPct val="50000"/>
                </a:spcBef>
              </a:pPr>
              <a:t>75</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a:extLst>
              <a:ext uri="{FF2B5EF4-FFF2-40B4-BE49-F238E27FC236}">
                <a16:creationId xmlns:a16="http://schemas.microsoft.com/office/drawing/2014/main" id="{66CB8D38-A8B1-4A2F-93DD-FE62E86B8AA5}"/>
              </a:ext>
            </a:extLst>
          </p:cNvPr>
          <p:cNvSpPr>
            <a:spLocks noGrp="1" noRot="1" noChangeAspect="1" noTextEdit="1"/>
          </p:cNvSpPr>
          <p:nvPr>
            <p:ph type="sldImg"/>
          </p:nvPr>
        </p:nvSpPr>
        <p:spPr>
          <a:ln/>
        </p:spPr>
      </p:sp>
      <p:sp>
        <p:nvSpPr>
          <p:cNvPr id="101379" name="备注占位符 2">
            <a:extLst>
              <a:ext uri="{FF2B5EF4-FFF2-40B4-BE49-F238E27FC236}">
                <a16:creationId xmlns:a16="http://schemas.microsoft.com/office/drawing/2014/main" id="{A4BD6B6E-5882-4547-B6A9-584749EA603C}"/>
              </a:ext>
            </a:extLst>
          </p:cNvPr>
          <p:cNvSpPr>
            <a:spLocks noGrp="1"/>
          </p:cNvSpPr>
          <p:nvPr>
            <p:ph type="body" idx="1"/>
          </p:nvPr>
        </p:nvSpPr>
        <p:spPr>
          <a:noFill/>
        </p:spPr>
        <p:txBody>
          <a:bodyPr/>
          <a:lstStyle/>
          <a:p>
            <a:endParaRPr lang="zh-CN" altLang="en-US">
              <a:latin typeface="Arial" panose="020B0604020202020204" pitchFamily="34" charset="0"/>
            </a:endParaRPr>
          </a:p>
        </p:txBody>
      </p:sp>
      <p:sp>
        <p:nvSpPr>
          <p:cNvPr id="101380" name="灯片编号占位符 3">
            <a:extLst>
              <a:ext uri="{FF2B5EF4-FFF2-40B4-BE49-F238E27FC236}">
                <a16:creationId xmlns:a16="http://schemas.microsoft.com/office/drawing/2014/main" id="{B81A41BD-6988-42BA-8D5B-4196946693A1}"/>
              </a:ext>
            </a:extLst>
          </p:cNvPr>
          <p:cNvSpPr>
            <a:spLocks noGrp="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50000"/>
              </a:spcBef>
            </a:pPr>
            <a:fld id="{D90929F8-5D52-45D4-99F6-EF44A04B67D6}" type="slidenum">
              <a:rPr lang="zh-CN" altLang="en-US" smtClean="0"/>
              <a:pPr>
                <a:spcBef>
                  <a:spcPct val="50000"/>
                </a:spcBef>
              </a:pPr>
              <a:t>78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这种输入和输出有什么特殊要求吗</a:t>
            </a:r>
            <a:r>
              <a:rPr lang="en-US" altLang="zh-CN" dirty="0"/>
              <a:t>?</a:t>
            </a:r>
            <a:r>
              <a:rPr lang="zh-CN" altLang="en-US" dirty="0"/>
              <a:t>换句话说，算法 有哪些性质呢？</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679BBAD-F242-41CD-8B90-0F0E15491C52}" type="slidenum">
              <a:rPr lang="zh-CN" altLang="en-US" smtClean="0"/>
              <a:t>12</a:t>
            </a:fld>
            <a:endParaRPr lang="zh-CN" altLang="en-US"/>
          </a:p>
        </p:txBody>
      </p:sp>
    </p:spTree>
    <p:extLst>
      <p:ext uri="{BB962C8B-B14F-4D97-AF65-F5344CB8AC3E}">
        <p14:creationId xmlns:p14="http://schemas.microsoft.com/office/powerpoint/2010/main" val="3003468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算法设计的先驱者唐纳德</a:t>
            </a:r>
            <a:r>
              <a:rPr lang="en-US" altLang="zh-CN" dirty="0"/>
              <a:t>.E.</a:t>
            </a:r>
            <a:r>
              <a:rPr lang="zh-CN" altLang="en-US" dirty="0"/>
              <a:t>克努特（</a:t>
            </a:r>
            <a:r>
              <a:rPr lang="en-US" altLang="zh-CN" dirty="0"/>
              <a:t>Donald </a:t>
            </a:r>
            <a:r>
              <a:rPr lang="en-US" altLang="zh-CN" dirty="0" err="1"/>
              <a:t>E.Knuth</a:t>
            </a:r>
            <a:r>
              <a:rPr lang="zh-CN" altLang="en-US" dirty="0"/>
              <a:t>）对算法的特性作了如下的描述：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FF0000"/>
                </a:solidFill>
              </a:rPr>
              <a:t>有的书上说：算法的五个重要特性：</a:t>
            </a:r>
            <a:r>
              <a:rPr lang="zh-CN" altLang="en-US" b="1" dirty="0">
                <a:solidFill>
                  <a:srgbClr val="3333FF"/>
                </a:solidFill>
              </a:rPr>
              <a:t>有限性、确定性、输入、输出、能行性</a:t>
            </a:r>
            <a:endParaRPr lang="en-US" altLang="zh-CN" b="1" dirty="0">
              <a:solidFill>
                <a:srgbClr val="3333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solidFill>
                <a:srgbClr val="3333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3333FF"/>
                </a:solidFill>
              </a:rPr>
              <a:t>输入是算法的加工对象必不可少</a:t>
            </a:r>
            <a:endParaRPr lang="en-US" altLang="zh-CN" b="1" dirty="0">
              <a:solidFill>
                <a:srgbClr val="3333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solidFill>
                <a:srgbClr val="3333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3333FF"/>
                </a:solidFill>
              </a:rPr>
              <a:t>算法 至少要有一个输出，否则算法 就白干了</a:t>
            </a:r>
          </a:p>
          <a:p>
            <a:endParaRPr lang="zh-CN" altLang="en-US" dirty="0"/>
          </a:p>
        </p:txBody>
      </p:sp>
      <p:sp>
        <p:nvSpPr>
          <p:cNvPr id="4" name="灯片编号占位符 3"/>
          <p:cNvSpPr>
            <a:spLocks noGrp="1"/>
          </p:cNvSpPr>
          <p:nvPr>
            <p:ph type="sldNum" sz="quarter" idx="5"/>
          </p:nvPr>
        </p:nvSpPr>
        <p:spPr/>
        <p:txBody>
          <a:bodyPr/>
          <a:lstStyle/>
          <a:p>
            <a:fld id="{2679BBAD-F242-41CD-8B90-0F0E15491C52}" type="slidenum">
              <a:rPr lang="zh-CN" altLang="en-US" smtClean="0"/>
              <a:t>13</a:t>
            </a:fld>
            <a:endParaRPr lang="zh-CN" altLang="en-US"/>
          </a:p>
        </p:txBody>
      </p:sp>
    </p:spTree>
    <p:extLst>
      <p:ext uri="{BB962C8B-B14F-4D97-AF65-F5344CB8AC3E}">
        <p14:creationId xmlns:p14="http://schemas.microsoft.com/office/powerpoint/2010/main" val="2033956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FF0000"/>
                </a:solidFill>
              </a:rPr>
              <a:t>有的书上说：算法的五个重要特性：</a:t>
            </a:r>
            <a:r>
              <a:rPr lang="zh-CN" altLang="en-US" b="1" dirty="0">
                <a:solidFill>
                  <a:srgbClr val="3333FF"/>
                </a:solidFill>
              </a:rPr>
              <a:t>有限性、确定性、输入、输出、能行性</a:t>
            </a:r>
            <a:endParaRPr lang="en-US" altLang="zh-CN" b="1" dirty="0">
              <a:solidFill>
                <a:srgbClr val="3333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solidFill>
                <a:srgbClr val="3333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3333FF"/>
                </a:solidFill>
              </a:rPr>
              <a:t>确定性，让算法的阅读者和执行者，明确该走哪条路，在任何条件下都 只能唯一的路径</a:t>
            </a:r>
          </a:p>
          <a:p>
            <a:endParaRPr lang="zh-CN" altLang="en-US" dirty="0"/>
          </a:p>
        </p:txBody>
      </p:sp>
      <p:sp>
        <p:nvSpPr>
          <p:cNvPr id="4" name="灯片编号占位符 3"/>
          <p:cNvSpPr>
            <a:spLocks noGrp="1"/>
          </p:cNvSpPr>
          <p:nvPr>
            <p:ph type="sldNum" sz="quarter" idx="5"/>
          </p:nvPr>
        </p:nvSpPr>
        <p:spPr/>
        <p:txBody>
          <a:bodyPr/>
          <a:lstStyle/>
          <a:p>
            <a:fld id="{2679BBAD-F242-41CD-8B90-0F0E15491C52}" type="slidenum">
              <a:rPr lang="zh-CN" altLang="en-US" smtClean="0"/>
              <a:t>14</a:t>
            </a:fld>
            <a:endParaRPr lang="zh-CN" altLang="en-US"/>
          </a:p>
        </p:txBody>
      </p:sp>
    </p:spTree>
    <p:extLst>
      <p:ext uri="{BB962C8B-B14F-4D97-AF65-F5344CB8AC3E}">
        <p14:creationId xmlns:p14="http://schemas.microsoft.com/office/powerpoint/2010/main" val="3402365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操作系统的各种任务可看成是单独的问题，每一个问题由操作系统中的一个子程序通过特定的算法来实现，该子程序得到输出结果后便终止。</a:t>
            </a:r>
          </a:p>
          <a:p>
            <a:endParaRPr lang="zh-CN" altLang="en-US" dirty="0"/>
          </a:p>
        </p:txBody>
      </p:sp>
      <p:sp>
        <p:nvSpPr>
          <p:cNvPr id="4" name="灯片编号占位符 3"/>
          <p:cNvSpPr>
            <a:spLocks noGrp="1"/>
          </p:cNvSpPr>
          <p:nvPr>
            <p:ph type="sldNum" sz="quarter" idx="5"/>
          </p:nvPr>
        </p:nvSpPr>
        <p:spPr/>
        <p:txBody>
          <a:bodyPr/>
          <a:lstStyle/>
          <a:p>
            <a:fld id="{2679BBAD-F242-41CD-8B90-0F0E15491C52}" type="slidenum">
              <a:rPr lang="zh-CN" altLang="en-US" smtClean="0"/>
              <a:t>15</a:t>
            </a:fld>
            <a:endParaRPr lang="zh-CN" altLang="en-US"/>
          </a:p>
        </p:txBody>
      </p:sp>
    </p:spTree>
    <p:extLst>
      <p:ext uri="{BB962C8B-B14F-4D97-AF65-F5344CB8AC3E}">
        <p14:creationId xmlns:p14="http://schemas.microsoft.com/office/powerpoint/2010/main" val="78989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46135-5A81-4B33-B735-666AF2448D3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ECBE54-8B51-4FEF-89C9-BCD2161DE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D3605B3-C815-4496-AF97-ECBBBC8710AD}"/>
              </a:ext>
            </a:extLst>
          </p:cNvPr>
          <p:cNvSpPr>
            <a:spLocks noGrp="1"/>
          </p:cNvSpPr>
          <p:nvPr>
            <p:ph type="dt" sz="half" idx="10"/>
          </p:nvPr>
        </p:nvSpPr>
        <p:spPr/>
        <p:txBody>
          <a:bodyPr/>
          <a:lstStyle/>
          <a:p>
            <a:fld id="{5E0F0EBF-0462-4424-A5FA-B579DFEA0C4D}" type="datetimeFigureOut">
              <a:rPr lang="zh-CN" altLang="en-US" smtClean="0"/>
              <a:t>2021/7/5</a:t>
            </a:fld>
            <a:endParaRPr lang="zh-CN" altLang="en-US"/>
          </a:p>
        </p:txBody>
      </p:sp>
      <p:sp>
        <p:nvSpPr>
          <p:cNvPr id="5" name="页脚占位符 4">
            <a:extLst>
              <a:ext uri="{FF2B5EF4-FFF2-40B4-BE49-F238E27FC236}">
                <a16:creationId xmlns:a16="http://schemas.microsoft.com/office/drawing/2014/main" id="{65C48A6B-339C-4A15-9FE1-811B8226C0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3F24FC-EFCE-4D01-8AC7-B193FC16C767}"/>
              </a:ext>
            </a:extLst>
          </p:cNvPr>
          <p:cNvSpPr>
            <a:spLocks noGrp="1"/>
          </p:cNvSpPr>
          <p:nvPr>
            <p:ph type="sldNum" sz="quarter" idx="12"/>
          </p:nvPr>
        </p:nvSpPr>
        <p:spPr/>
        <p:txBody>
          <a:bodyPr/>
          <a:lstStyle/>
          <a:p>
            <a:fld id="{DA085867-518D-488E-84A3-05E3322CE66C}" type="slidenum">
              <a:rPr lang="zh-CN" altLang="en-US" smtClean="0"/>
              <a:t>‹#›</a:t>
            </a:fld>
            <a:endParaRPr lang="zh-CN" altLang="en-US"/>
          </a:p>
        </p:txBody>
      </p:sp>
      <p:sp>
        <p:nvSpPr>
          <p:cNvPr id="7" name="任意多边形 7">
            <a:extLst>
              <a:ext uri="{FF2B5EF4-FFF2-40B4-BE49-F238E27FC236}">
                <a16:creationId xmlns:a16="http://schemas.microsoft.com/office/drawing/2014/main" id="{058E3B80-99F5-4B30-B65B-E06A241E9D6A}"/>
              </a:ext>
            </a:extLst>
          </p:cNvPr>
          <p:cNvSpPr/>
          <p:nvPr userDrawn="1"/>
        </p:nvSpPr>
        <p:spPr>
          <a:xfrm>
            <a:off x="4234" y="5710767"/>
            <a:ext cx="12183533" cy="1147233"/>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defRPr/>
            </a:pPr>
            <a:endParaRPr lang="zh-CN" altLang="en-US"/>
          </a:p>
        </p:txBody>
      </p:sp>
      <p:pic>
        <p:nvPicPr>
          <p:cNvPr id="8" name="Picture 2">
            <a:extLst>
              <a:ext uri="{FF2B5EF4-FFF2-40B4-BE49-F238E27FC236}">
                <a16:creationId xmlns:a16="http://schemas.microsoft.com/office/drawing/2014/main" id="{28DD5E09-383B-4DF7-B908-42CED2DE47E3}"/>
              </a:ext>
            </a:extLst>
          </p:cNvPr>
          <p:cNvPicPr>
            <a:picLocks noChangeAspect="1" noChangeArrowheads="1"/>
          </p:cNvPicPr>
          <p:nvPr userDrawn="1"/>
        </p:nvPicPr>
        <p:blipFill>
          <a:blip r:embed="rId2"/>
          <a:srcRect/>
          <a:stretch>
            <a:fillRect/>
          </a:stretch>
        </p:blipFill>
        <p:spPr bwMode="auto">
          <a:xfrm>
            <a:off x="11309350" y="0"/>
            <a:ext cx="882650" cy="854589"/>
          </a:xfrm>
          <a:prstGeom prst="rect">
            <a:avLst/>
          </a:prstGeom>
          <a:noFill/>
          <a:ln w="9525">
            <a:noFill/>
            <a:miter lim="800000"/>
            <a:headEnd/>
            <a:tailEnd/>
          </a:ln>
        </p:spPr>
      </p:pic>
    </p:spTree>
    <p:extLst>
      <p:ext uri="{BB962C8B-B14F-4D97-AF65-F5344CB8AC3E}">
        <p14:creationId xmlns:p14="http://schemas.microsoft.com/office/powerpoint/2010/main" val="425015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CCFB7F-FCF0-4209-BF60-9841DD367B3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943164D-C2F2-4781-B9E9-FE256B99875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88E9B8-B86B-4E2A-90EB-85359EA2A168}"/>
              </a:ext>
            </a:extLst>
          </p:cNvPr>
          <p:cNvSpPr>
            <a:spLocks noGrp="1"/>
          </p:cNvSpPr>
          <p:nvPr>
            <p:ph type="dt" sz="half" idx="10"/>
          </p:nvPr>
        </p:nvSpPr>
        <p:spPr/>
        <p:txBody>
          <a:bodyPr/>
          <a:lstStyle/>
          <a:p>
            <a:fld id="{68A26DF2-B983-44D9-BFC8-DD070C5E7A97}" type="datetimeFigureOut">
              <a:rPr lang="zh-CN" altLang="en-US" smtClean="0"/>
              <a:t>2021/7/5</a:t>
            </a:fld>
            <a:endParaRPr lang="zh-CN" altLang="en-US"/>
          </a:p>
        </p:txBody>
      </p:sp>
      <p:sp>
        <p:nvSpPr>
          <p:cNvPr id="5" name="页脚占位符 4">
            <a:extLst>
              <a:ext uri="{FF2B5EF4-FFF2-40B4-BE49-F238E27FC236}">
                <a16:creationId xmlns:a16="http://schemas.microsoft.com/office/drawing/2014/main" id="{E3D09CF2-E864-44B0-85B8-F27D5B1666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C6E1F5-EADD-4CD8-958F-0CC64E3FA4B2}"/>
              </a:ext>
            </a:extLst>
          </p:cNvPr>
          <p:cNvSpPr>
            <a:spLocks noGrp="1"/>
          </p:cNvSpPr>
          <p:nvPr>
            <p:ph type="sldNum" sz="quarter" idx="12"/>
          </p:nvPr>
        </p:nvSpPr>
        <p:spPr/>
        <p:txBody>
          <a:bodyPr/>
          <a:lstStyle/>
          <a:p>
            <a:fld id="{FD73C38F-0CA0-40EC-A919-880E215D0F4C}" type="slidenum">
              <a:rPr lang="zh-CN" altLang="en-US" smtClean="0"/>
              <a:t>‹#›</a:t>
            </a:fld>
            <a:endParaRPr lang="zh-CN" altLang="en-US"/>
          </a:p>
        </p:txBody>
      </p:sp>
    </p:spTree>
    <p:extLst>
      <p:ext uri="{BB962C8B-B14F-4D97-AF65-F5344CB8AC3E}">
        <p14:creationId xmlns:p14="http://schemas.microsoft.com/office/powerpoint/2010/main" val="316427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82CC7C-B223-47BE-83B3-8CD5C61C982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42473A7-9FAE-4D16-890D-F7E1AD933C2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27580C-535C-4D7D-B9CF-6D878CA09550}"/>
              </a:ext>
            </a:extLst>
          </p:cNvPr>
          <p:cNvSpPr>
            <a:spLocks noGrp="1"/>
          </p:cNvSpPr>
          <p:nvPr>
            <p:ph type="dt" sz="half" idx="10"/>
          </p:nvPr>
        </p:nvSpPr>
        <p:spPr/>
        <p:txBody>
          <a:bodyPr/>
          <a:lstStyle/>
          <a:p>
            <a:fld id="{5E0F0EBF-0462-4424-A5FA-B579DFEA0C4D}" type="datetimeFigureOut">
              <a:rPr lang="zh-CN" altLang="en-US" smtClean="0"/>
              <a:t>2021/7/5</a:t>
            </a:fld>
            <a:endParaRPr lang="zh-CN" altLang="en-US"/>
          </a:p>
        </p:txBody>
      </p:sp>
      <p:sp>
        <p:nvSpPr>
          <p:cNvPr id="5" name="页脚占位符 4">
            <a:extLst>
              <a:ext uri="{FF2B5EF4-FFF2-40B4-BE49-F238E27FC236}">
                <a16:creationId xmlns:a16="http://schemas.microsoft.com/office/drawing/2014/main" id="{E21E6848-60D7-40D8-B32D-6C70CE0A12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FF4B6F-00D6-409E-A376-6C04310A9165}"/>
              </a:ext>
            </a:extLst>
          </p:cNvPr>
          <p:cNvSpPr>
            <a:spLocks noGrp="1"/>
          </p:cNvSpPr>
          <p:nvPr>
            <p:ph type="sldNum" sz="quarter" idx="12"/>
          </p:nvPr>
        </p:nvSpPr>
        <p:spPr/>
        <p:txBody>
          <a:bodyPr/>
          <a:lstStyle/>
          <a:p>
            <a:fld id="{DA085867-518D-488E-84A3-05E3322CE66C}" type="slidenum">
              <a:rPr lang="zh-CN" altLang="en-US" smtClean="0"/>
              <a:t>‹#›</a:t>
            </a:fld>
            <a:endParaRPr lang="zh-CN" altLang="en-US"/>
          </a:p>
        </p:txBody>
      </p:sp>
    </p:spTree>
    <p:extLst>
      <p:ext uri="{BB962C8B-B14F-4D97-AF65-F5344CB8AC3E}">
        <p14:creationId xmlns:p14="http://schemas.microsoft.com/office/powerpoint/2010/main" val="203781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34433" y="76201"/>
            <a:ext cx="11582400" cy="64674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0C94960E-BF33-4770-AB67-6934968769C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14CCB7E4-D446-4E7D-A7DA-ECA8AE8433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4B8C7FE-8957-46FD-AFB8-94DB1C0594B8}"/>
              </a:ext>
            </a:extLst>
          </p:cNvPr>
          <p:cNvSpPr>
            <a:spLocks noGrp="1" noChangeArrowheads="1"/>
          </p:cNvSpPr>
          <p:nvPr>
            <p:ph type="sldNum" sz="quarter" idx="12"/>
          </p:nvPr>
        </p:nvSpPr>
        <p:spPr>
          <a:ln/>
        </p:spPr>
        <p:txBody>
          <a:bodyPr/>
          <a:lstStyle>
            <a:lvl1pPr>
              <a:defRPr/>
            </a:lvl1pPr>
          </a:lstStyle>
          <a:p>
            <a:pPr>
              <a:defRPr/>
            </a:pPr>
            <a:fld id="{1957B0F1-EF8E-4C5B-A6ED-FFDEA7E25908}" type="slidenum">
              <a:rPr lang="zh-CN" altLang="en-US"/>
              <a:pPr>
                <a:defRPr/>
              </a:pPr>
              <a:t>‹#›</a:t>
            </a:fld>
            <a:endParaRPr lang="en-US" altLang="zh-CN"/>
          </a:p>
        </p:txBody>
      </p:sp>
    </p:spTree>
    <p:extLst>
      <p:ext uri="{BB962C8B-B14F-4D97-AF65-F5344CB8AC3E}">
        <p14:creationId xmlns:p14="http://schemas.microsoft.com/office/powerpoint/2010/main" val="1451681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007533" y="76200"/>
            <a:ext cx="10363200" cy="762000"/>
          </a:xfrm>
        </p:spPr>
        <p:txBody>
          <a:bodyPr/>
          <a:lstStyle/>
          <a:p>
            <a:r>
              <a:rPr lang="zh-CN" altLang="en-US"/>
              <a:t>单击此处编辑母版标题样式</a:t>
            </a:r>
          </a:p>
        </p:txBody>
      </p:sp>
      <p:sp>
        <p:nvSpPr>
          <p:cNvPr id="3" name="内容占位符 2"/>
          <p:cNvSpPr>
            <a:spLocks noGrp="1"/>
          </p:cNvSpPr>
          <p:nvPr>
            <p:ph sz="quarter" idx="1"/>
          </p:nvPr>
        </p:nvSpPr>
        <p:spPr>
          <a:xfrm>
            <a:off x="334433" y="981075"/>
            <a:ext cx="5689600" cy="270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27233" y="981075"/>
            <a:ext cx="5689600" cy="270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34433" y="3838575"/>
            <a:ext cx="5689600" cy="270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227233" y="3838575"/>
            <a:ext cx="5689600" cy="270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F45ECFDC-E2BF-40CC-B592-1F9A8FCA464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D4A78470-CEB6-4C9D-9A04-C7773D83AA0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0AF06CF2-33C4-43A7-A232-76EDBCB302B1}"/>
              </a:ext>
            </a:extLst>
          </p:cNvPr>
          <p:cNvSpPr>
            <a:spLocks noGrp="1" noChangeArrowheads="1"/>
          </p:cNvSpPr>
          <p:nvPr>
            <p:ph type="sldNum" sz="quarter" idx="12"/>
          </p:nvPr>
        </p:nvSpPr>
        <p:spPr>
          <a:ln/>
        </p:spPr>
        <p:txBody>
          <a:bodyPr/>
          <a:lstStyle>
            <a:lvl1pPr>
              <a:defRPr/>
            </a:lvl1pPr>
          </a:lstStyle>
          <a:p>
            <a:pPr>
              <a:defRPr/>
            </a:pPr>
            <a:fld id="{84B62E2A-BFB3-4AF8-AA3E-CC7BDC60B17C}" type="slidenum">
              <a:rPr lang="zh-CN" altLang="en-US"/>
              <a:pPr>
                <a:defRPr/>
              </a:pPr>
              <a:t>‹#›</a:t>
            </a:fld>
            <a:endParaRPr lang="en-US" altLang="zh-CN"/>
          </a:p>
        </p:txBody>
      </p:sp>
    </p:spTree>
    <p:extLst>
      <p:ext uri="{BB962C8B-B14F-4D97-AF65-F5344CB8AC3E}">
        <p14:creationId xmlns:p14="http://schemas.microsoft.com/office/powerpoint/2010/main" val="4046687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3" y="76200"/>
            <a:ext cx="10363200" cy="762000"/>
          </a:xfrm>
        </p:spPr>
        <p:txBody>
          <a:bodyPr/>
          <a:lstStyle/>
          <a:p>
            <a:r>
              <a:rPr lang="zh-CN" altLang="en-US"/>
              <a:t>单击此处编辑母版标题样式</a:t>
            </a:r>
          </a:p>
        </p:txBody>
      </p:sp>
      <p:sp>
        <p:nvSpPr>
          <p:cNvPr id="3" name="内容占位符 2"/>
          <p:cNvSpPr>
            <a:spLocks noGrp="1"/>
          </p:cNvSpPr>
          <p:nvPr>
            <p:ph sz="half" idx="1"/>
          </p:nvPr>
        </p:nvSpPr>
        <p:spPr>
          <a:xfrm>
            <a:off x="334433" y="981075"/>
            <a:ext cx="5689600" cy="5562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27233" y="981075"/>
            <a:ext cx="5689600" cy="270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27233" y="3838575"/>
            <a:ext cx="5689600" cy="270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C4FC0DEA-D383-4790-BABF-E66266149FF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C99DA4C8-2AAA-40F3-9277-557899650AD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1C6864C9-A67F-4F32-8FF7-59F9A55145C4}"/>
              </a:ext>
            </a:extLst>
          </p:cNvPr>
          <p:cNvSpPr>
            <a:spLocks noGrp="1" noChangeArrowheads="1"/>
          </p:cNvSpPr>
          <p:nvPr>
            <p:ph type="sldNum" sz="quarter" idx="12"/>
          </p:nvPr>
        </p:nvSpPr>
        <p:spPr>
          <a:ln/>
        </p:spPr>
        <p:txBody>
          <a:bodyPr/>
          <a:lstStyle>
            <a:lvl1pPr>
              <a:defRPr/>
            </a:lvl1pPr>
          </a:lstStyle>
          <a:p>
            <a:pPr>
              <a:defRPr/>
            </a:pPr>
            <a:fld id="{1907248A-5177-4E1C-8F0F-2F2D449F5215}" type="slidenum">
              <a:rPr lang="zh-CN" altLang="en-US"/>
              <a:pPr>
                <a:defRPr/>
              </a:pPr>
              <a:t>‹#›</a:t>
            </a:fld>
            <a:endParaRPr lang="en-US" altLang="zh-CN"/>
          </a:p>
        </p:txBody>
      </p:sp>
    </p:spTree>
    <p:extLst>
      <p:ext uri="{BB962C8B-B14F-4D97-AF65-F5344CB8AC3E}">
        <p14:creationId xmlns:p14="http://schemas.microsoft.com/office/powerpoint/2010/main" val="1570514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EDE4A-52E5-4E56-BDA9-A7636BA422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D98CBB-FB66-4924-9ECB-9BCCAC28D62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3ADC51-9456-4516-8BCF-E18A2AD5BF8B}"/>
              </a:ext>
            </a:extLst>
          </p:cNvPr>
          <p:cNvSpPr>
            <a:spLocks noGrp="1"/>
          </p:cNvSpPr>
          <p:nvPr>
            <p:ph type="dt" sz="half" idx="10"/>
          </p:nvPr>
        </p:nvSpPr>
        <p:spPr/>
        <p:txBody>
          <a:bodyPr/>
          <a:lstStyle/>
          <a:p>
            <a:fld id="{5E0F0EBF-0462-4424-A5FA-B579DFEA0C4D}" type="datetimeFigureOut">
              <a:rPr lang="zh-CN" altLang="en-US" smtClean="0"/>
              <a:t>2021/7/5</a:t>
            </a:fld>
            <a:endParaRPr lang="zh-CN" altLang="en-US"/>
          </a:p>
        </p:txBody>
      </p:sp>
      <p:sp>
        <p:nvSpPr>
          <p:cNvPr id="5" name="页脚占位符 4">
            <a:extLst>
              <a:ext uri="{FF2B5EF4-FFF2-40B4-BE49-F238E27FC236}">
                <a16:creationId xmlns:a16="http://schemas.microsoft.com/office/drawing/2014/main" id="{863751FB-8280-4348-B968-9FCB9B15B8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BA3A13-B457-494F-A189-90629D3B7E80}"/>
              </a:ext>
            </a:extLst>
          </p:cNvPr>
          <p:cNvSpPr>
            <a:spLocks noGrp="1"/>
          </p:cNvSpPr>
          <p:nvPr>
            <p:ph type="sldNum" sz="quarter" idx="12"/>
          </p:nvPr>
        </p:nvSpPr>
        <p:spPr/>
        <p:txBody>
          <a:bodyPr/>
          <a:lstStyle/>
          <a:p>
            <a:fld id="{DA085867-518D-488E-84A3-05E3322CE66C}" type="slidenum">
              <a:rPr lang="zh-CN" altLang="en-US" smtClean="0"/>
              <a:t>‹#›</a:t>
            </a:fld>
            <a:endParaRPr lang="zh-CN" altLang="en-US"/>
          </a:p>
        </p:txBody>
      </p:sp>
      <p:sp>
        <p:nvSpPr>
          <p:cNvPr id="7" name="矩形 6">
            <a:extLst>
              <a:ext uri="{FF2B5EF4-FFF2-40B4-BE49-F238E27FC236}">
                <a16:creationId xmlns:a16="http://schemas.microsoft.com/office/drawing/2014/main" id="{332DB14D-DBA6-4A05-B814-17888230CD80}"/>
              </a:ext>
            </a:extLst>
          </p:cNvPr>
          <p:cNvSpPr/>
          <p:nvPr userDrawn="1"/>
        </p:nvSpPr>
        <p:spPr>
          <a:xfrm>
            <a:off x="0" y="6581149"/>
            <a:ext cx="12192000" cy="274302"/>
          </a:xfrm>
          <a:prstGeom prst="rect">
            <a:avLst/>
          </a:prstGeom>
          <a:solidFill>
            <a:srgbClr val="26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p>
        </p:txBody>
      </p:sp>
    </p:spTree>
    <p:extLst>
      <p:ext uri="{BB962C8B-B14F-4D97-AF65-F5344CB8AC3E}">
        <p14:creationId xmlns:p14="http://schemas.microsoft.com/office/powerpoint/2010/main" val="244412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7E0A3-032B-4D00-A858-5207FDADF0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6688CDB-EFDD-460A-A5BF-19F87507DF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572F331-0AB0-4329-B53C-78A67B38B3CB}"/>
              </a:ext>
            </a:extLst>
          </p:cNvPr>
          <p:cNvSpPr>
            <a:spLocks noGrp="1"/>
          </p:cNvSpPr>
          <p:nvPr>
            <p:ph type="dt" sz="half" idx="10"/>
          </p:nvPr>
        </p:nvSpPr>
        <p:spPr/>
        <p:txBody>
          <a:bodyPr/>
          <a:lstStyle/>
          <a:p>
            <a:fld id="{68A26DF2-B983-44D9-BFC8-DD070C5E7A97}" type="datetimeFigureOut">
              <a:rPr lang="zh-CN" altLang="en-US" smtClean="0"/>
              <a:t>2021/7/5</a:t>
            </a:fld>
            <a:endParaRPr lang="zh-CN" altLang="en-US"/>
          </a:p>
        </p:txBody>
      </p:sp>
      <p:sp>
        <p:nvSpPr>
          <p:cNvPr id="5" name="页脚占位符 4">
            <a:extLst>
              <a:ext uri="{FF2B5EF4-FFF2-40B4-BE49-F238E27FC236}">
                <a16:creationId xmlns:a16="http://schemas.microsoft.com/office/drawing/2014/main" id="{C20A615D-52B1-43F2-AE0E-D616D8ACC7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C26E43-92E1-47AB-B8F7-1F65687637A9}"/>
              </a:ext>
            </a:extLst>
          </p:cNvPr>
          <p:cNvSpPr>
            <a:spLocks noGrp="1"/>
          </p:cNvSpPr>
          <p:nvPr>
            <p:ph type="sldNum" sz="quarter" idx="12"/>
          </p:nvPr>
        </p:nvSpPr>
        <p:spPr/>
        <p:txBody>
          <a:bodyPr/>
          <a:lstStyle/>
          <a:p>
            <a:fld id="{FD73C38F-0CA0-40EC-A919-880E215D0F4C}" type="slidenum">
              <a:rPr lang="zh-CN" altLang="en-US" smtClean="0"/>
              <a:t>‹#›</a:t>
            </a:fld>
            <a:endParaRPr lang="zh-CN" altLang="en-US"/>
          </a:p>
        </p:txBody>
      </p:sp>
    </p:spTree>
    <p:extLst>
      <p:ext uri="{BB962C8B-B14F-4D97-AF65-F5344CB8AC3E}">
        <p14:creationId xmlns:p14="http://schemas.microsoft.com/office/powerpoint/2010/main" val="233494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7F6CA-F83A-4DC4-A2C4-2E78CB3647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D93BE1F-04B7-4AB6-B970-BBE80ECD893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2E268C7-8FDF-4E56-817D-E3BB3F6B0A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E4E16DD-3E4C-4917-A376-D8D71FB9539E}"/>
              </a:ext>
            </a:extLst>
          </p:cNvPr>
          <p:cNvSpPr>
            <a:spLocks noGrp="1"/>
          </p:cNvSpPr>
          <p:nvPr>
            <p:ph type="dt" sz="half" idx="10"/>
          </p:nvPr>
        </p:nvSpPr>
        <p:spPr/>
        <p:txBody>
          <a:bodyPr/>
          <a:lstStyle/>
          <a:p>
            <a:fld id="{68A26DF2-B983-44D9-BFC8-DD070C5E7A97}" type="datetimeFigureOut">
              <a:rPr lang="zh-CN" altLang="en-US" smtClean="0"/>
              <a:t>2021/7/5</a:t>
            </a:fld>
            <a:endParaRPr lang="zh-CN" altLang="en-US"/>
          </a:p>
        </p:txBody>
      </p:sp>
      <p:sp>
        <p:nvSpPr>
          <p:cNvPr id="6" name="页脚占位符 5">
            <a:extLst>
              <a:ext uri="{FF2B5EF4-FFF2-40B4-BE49-F238E27FC236}">
                <a16:creationId xmlns:a16="http://schemas.microsoft.com/office/drawing/2014/main" id="{A55CB56C-B0A7-45E2-868B-2F33EC5DDC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5F24E7-AA0B-4A61-A94A-C883F6DB7AAE}"/>
              </a:ext>
            </a:extLst>
          </p:cNvPr>
          <p:cNvSpPr>
            <a:spLocks noGrp="1"/>
          </p:cNvSpPr>
          <p:nvPr>
            <p:ph type="sldNum" sz="quarter" idx="12"/>
          </p:nvPr>
        </p:nvSpPr>
        <p:spPr/>
        <p:txBody>
          <a:bodyPr/>
          <a:lstStyle/>
          <a:p>
            <a:fld id="{FD73C38F-0CA0-40EC-A919-880E215D0F4C}" type="slidenum">
              <a:rPr lang="zh-CN" altLang="en-US" smtClean="0"/>
              <a:t>‹#›</a:t>
            </a:fld>
            <a:endParaRPr lang="zh-CN" altLang="en-US"/>
          </a:p>
        </p:txBody>
      </p:sp>
    </p:spTree>
    <p:extLst>
      <p:ext uri="{BB962C8B-B14F-4D97-AF65-F5344CB8AC3E}">
        <p14:creationId xmlns:p14="http://schemas.microsoft.com/office/powerpoint/2010/main" val="234937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11DC6-90A4-4EC7-A269-6BFB31A9467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32D70B0-4311-4010-A699-9BC3A189E8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0AC700D-9F5E-41F6-BF1C-4D626DDDC18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0FB4FF4-BAD1-4F99-BEB2-B813A1D4D1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808D05-1FF8-41BD-B4B0-245B3090C19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B6FD016-DBD1-4EC1-BD22-A90267753309}"/>
              </a:ext>
            </a:extLst>
          </p:cNvPr>
          <p:cNvSpPr>
            <a:spLocks noGrp="1"/>
          </p:cNvSpPr>
          <p:nvPr>
            <p:ph type="dt" sz="half" idx="10"/>
          </p:nvPr>
        </p:nvSpPr>
        <p:spPr/>
        <p:txBody>
          <a:bodyPr/>
          <a:lstStyle/>
          <a:p>
            <a:fld id="{68A26DF2-B983-44D9-BFC8-DD070C5E7A97}" type="datetimeFigureOut">
              <a:rPr lang="zh-CN" altLang="en-US" smtClean="0"/>
              <a:t>2021/7/5</a:t>
            </a:fld>
            <a:endParaRPr lang="zh-CN" altLang="en-US"/>
          </a:p>
        </p:txBody>
      </p:sp>
      <p:sp>
        <p:nvSpPr>
          <p:cNvPr id="8" name="页脚占位符 7">
            <a:extLst>
              <a:ext uri="{FF2B5EF4-FFF2-40B4-BE49-F238E27FC236}">
                <a16:creationId xmlns:a16="http://schemas.microsoft.com/office/drawing/2014/main" id="{A2CA6130-3D16-46F7-AE6A-4AD28CA572A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4E1CA9-C162-43D5-A981-57EB50674B62}"/>
              </a:ext>
            </a:extLst>
          </p:cNvPr>
          <p:cNvSpPr>
            <a:spLocks noGrp="1"/>
          </p:cNvSpPr>
          <p:nvPr>
            <p:ph type="sldNum" sz="quarter" idx="12"/>
          </p:nvPr>
        </p:nvSpPr>
        <p:spPr/>
        <p:txBody>
          <a:bodyPr/>
          <a:lstStyle/>
          <a:p>
            <a:fld id="{FD73C38F-0CA0-40EC-A919-880E215D0F4C}" type="slidenum">
              <a:rPr lang="zh-CN" altLang="en-US" smtClean="0"/>
              <a:t>‹#›</a:t>
            </a:fld>
            <a:endParaRPr lang="zh-CN" altLang="en-US"/>
          </a:p>
        </p:txBody>
      </p:sp>
    </p:spTree>
    <p:extLst>
      <p:ext uri="{BB962C8B-B14F-4D97-AF65-F5344CB8AC3E}">
        <p14:creationId xmlns:p14="http://schemas.microsoft.com/office/powerpoint/2010/main" val="1395111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3E05F-BEA9-40C7-9F3E-8601A1A4CB2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E27285D-7448-4DD0-BD5D-96E77E0E6784}"/>
              </a:ext>
            </a:extLst>
          </p:cNvPr>
          <p:cNvSpPr>
            <a:spLocks noGrp="1"/>
          </p:cNvSpPr>
          <p:nvPr>
            <p:ph type="dt" sz="half" idx="10"/>
          </p:nvPr>
        </p:nvSpPr>
        <p:spPr/>
        <p:txBody>
          <a:bodyPr/>
          <a:lstStyle/>
          <a:p>
            <a:fld id="{5E0F0EBF-0462-4424-A5FA-B579DFEA0C4D}" type="datetimeFigureOut">
              <a:rPr lang="zh-CN" altLang="en-US" smtClean="0"/>
              <a:t>2021/7/5</a:t>
            </a:fld>
            <a:endParaRPr lang="zh-CN" altLang="en-US"/>
          </a:p>
        </p:txBody>
      </p:sp>
      <p:sp>
        <p:nvSpPr>
          <p:cNvPr id="4" name="页脚占位符 3">
            <a:extLst>
              <a:ext uri="{FF2B5EF4-FFF2-40B4-BE49-F238E27FC236}">
                <a16:creationId xmlns:a16="http://schemas.microsoft.com/office/drawing/2014/main" id="{7729CF85-A868-4F9D-B4E3-9417550885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91B9BC9-50FF-463D-A7F2-C23DA65AAE3D}"/>
              </a:ext>
            </a:extLst>
          </p:cNvPr>
          <p:cNvSpPr>
            <a:spLocks noGrp="1"/>
          </p:cNvSpPr>
          <p:nvPr>
            <p:ph type="sldNum" sz="quarter" idx="12"/>
          </p:nvPr>
        </p:nvSpPr>
        <p:spPr/>
        <p:txBody>
          <a:bodyPr/>
          <a:lstStyle/>
          <a:p>
            <a:fld id="{DA085867-518D-488E-84A3-05E3322CE66C}" type="slidenum">
              <a:rPr lang="zh-CN" altLang="en-US" smtClean="0"/>
              <a:t>‹#›</a:t>
            </a:fld>
            <a:endParaRPr lang="zh-CN" altLang="en-US"/>
          </a:p>
        </p:txBody>
      </p:sp>
    </p:spTree>
    <p:extLst>
      <p:ext uri="{BB962C8B-B14F-4D97-AF65-F5344CB8AC3E}">
        <p14:creationId xmlns:p14="http://schemas.microsoft.com/office/powerpoint/2010/main" val="2098117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C3A3FD-6DF1-46A0-93D7-064E0F454041}"/>
              </a:ext>
            </a:extLst>
          </p:cNvPr>
          <p:cNvSpPr>
            <a:spLocks noGrp="1"/>
          </p:cNvSpPr>
          <p:nvPr>
            <p:ph type="dt" sz="half" idx="10"/>
          </p:nvPr>
        </p:nvSpPr>
        <p:spPr/>
        <p:txBody>
          <a:bodyPr/>
          <a:lstStyle/>
          <a:p>
            <a:fld id="{5E0F0EBF-0462-4424-A5FA-B579DFEA0C4D}" type="datetimeFigureOut">
              <a:rPr lang="zh-CN" altLang="en-US" smtClean="0"/>
              <a:t>2021/7/5</a:t>
            </a:fld>
            <a:endParaRPr lang="zh-CN" altLang="en-US"/>
          </a:p>
        </p:txBody>
      </p:sp>
      <p:sp>
        <p:nvSpPr>
          <p:cNvPr id="3" name="页脚占位符 2">
            <a:extLst>
              <a:ext uri="{FF2B5EF4-FFF2-40B4-BE49-F238E27FC236}">
                <a16:creationId xmlns:a16="http://schemas.microsoft.com/office/drawing/2014/main" id="{07C0E8D4-1362-40A2-97AD-21AAC8B454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57FD9BF-E8D2-4FCF-A03F-2BCE8BD91671}"/>
              </a:ext>
            </a:extLst>
          </p:cNvPr>
          <p:cNvSpPr>
            <a:spLocks noGrp="1"/>
          </p:cNvSpPr>
          <p:nvPr>
            <p:ph type="sldNum" sz="quarter" idx="12"/>
          </p:nvPr>
        </p:nvSpPr>
        <p:spPr/>
        <p:txBody>
          <a:bodyPr/>
          <a:lstStyle/>
          <a:p>
            <a:fld id="{DA085867-518D-488E-84A3-05E3322CE66C}" type="slidenum">
              <a:rPr lang="zh-CN" altLang="en-US" smtClean="0"/>
              <a:t>‹#›</a:t>
            </a:fld>
            <a:endParaRPr lang="zh-CN" altLang="en-US"/>
          </a:p>
        </p:txBody>
      </p:sp>
      <p:sp>
        <p:nvSpPr>
          <p:cNvPr id="5" name="TextBox 2">
            <a:extLst>
              <a:ext uri="{FF2B5EF4-FFF2-40B4-BE49-F238E27FC236}">
                <a16:creationId xmlns:a16="http://schemas.microsoft.com/office/drawing/2014/main" id="{A47E534F-0DC3-4910-9024-BAFB6EBF18B5}"/>
              </a:ext>
            </a:extLst>
          </p:cNvPr>
          <p:cNvSpPr txBox="1"/>
          <p:nvPr userDrawn="1"/>
        </p:nvSpPr>
        <p:spPr>
          <a:xfrm>
            <a:off x="4000714" y="712857"/>
            <a:ext cx="4190571" cy="70788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565"/>
            <a:r>
              <a:rPr lang="zh-CN" altLang="en-US" sz="4000" kern="0" dirty="0">
                <a:solidFill>
                  <a:srgbClr val="223D7B"/>
                </a:solidFill>
                <a:latin typeface="微软雅黑" panose="020B0503020204020204" pitchFamily="34" charset="-122"/>
                <a:ea typeface="微软雅黑" panose="020B0503020204020204" pitchFamily="34" charset="-122"/>
              </a:rPr>
              <a:t>目录</a:t>
            </a:r>
            <a:r>
              <a:rPr lang="en-US" altLang="zh-CN" sz="4000" kern="0" dirty="0">
                <a:solidFill>
                  <a:srgbClr val="223D7B"/>
                </a:solidFill>
                <a:latin typeface="微软雅黑" panose="020B0503020204020204" pitchFamily="34" charset="-122"/>
                <a:ea typeface="微软雅黑" panose="020B0503020204020204" pitchFamily="34" charset="-122"/>
              </a:rPr>
              <a:t>/CONTENTS</a:t>
            </a:r>
            <a:endParaRPr lang="zh-CN" altLang="en-US" sz="4000" kern="0" dirty="0">
              <a:solidFill>
                <a:srgbClr val="223D7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598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C04CE1-621B-4572-97E1-54BE13E03D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4FC8BE4-49C6-4086-9F2F-33EA36036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3BC6835-0529-4B19-8A03-A3CBA42F6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16EECD6-7880-49FB-8F3C-AC5AAE02EC9E}"/>
              </a:ext>
            </a:extLst>
          </p:cNvPr>
          <p:cNvSpPr>
            <a:spLocks noGrp="1"/>
          </p:cNvSpPr>
          <p:nvPr>
            <p:ph type="dt" sz="half" idx="10"/>
          </p:nvPr>
        </p:nvSpPr>
        <p:spPr/>
        <p:txBody>
          <a:bodyPr/>
          <a:lstStyle/>
          <a:p>
            <a:fld id="{68A26DF2-B983-44D9-BFC8-DD070C5E7A97}" type="datetimeFigureOut">
              <a:rPr lang="zh-CN" altLang="en-US" smtClean="0"/>
              <a:t>2021/7/5</a:t>
            </a:fld>
            <a:endParaRPr lang="zh-CN" altLang="en-US"/>
          </a:p>
        </p:txBody>
      </p:sp>
      <p:sp>
        <p:nvSpPr>
          <p:cNvPr id="6" name="页脚占位符 5">
            <a:extLst>
              <a:ext uri="{FF2B5EF4-FFF2-40B4-BE49-F238E27FC236}">
                <a16:creationId xmlns:a16="http://schemas.microsoft.com/office/drawing/2014/main" id="{7B614066-F4D5-4945-864E-B76D784959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F521B9-ED0C-4702-A417-D03E35DB747B}"/>
              </a:ext>
            </a:extLst>
          </p:cNvPr>
          <p:cNvSpPr>
            <a:spLocks noGrp="1"/>
          </p:cNvSpPr>
          <p:nvPr>
            <p:ph type="sldNum" sz="quarter" idx="12"/>
          </p:nvPr>
        </p:nvSpPr>
        <p:spPr/>
        <p:txBody>
          <a:bodyPr/>
          <a:lstStyle/>
          <a:p>
            <a:fld id="{FD73C38F-0CA0-40EC-A919-880E215D0F4C}" type="slidenum">
              <a:rPr lang="zh-CN" altLang="en-US" smtClean="0"/>
              <a:t>‹#›</a:t>
            </a:fld>
            <a:endParaRPr lang="zh-CN" altLang="en-US"/>
          </a:p>
        </p:txBody>
      </p:sp>
    </p:spTree>
    <p:extLst>
      <p:ext uri="{BB962C8B-B14F-4D97-AF65-F5344CB8AC3E}">
        <p14:creationId xmlns:p14="http://schemas.microsoft.com/office/powerpoint/2010/main" val="160637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DE81C-B573-4072-8CE7-407225A82C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EE4E16-DE18-441B-9455-DBF81B72C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9A8F49C-A4E3-403A-AA57-A1E590131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E962CAF-304E-41EB-90BF-8AEED81796C2}"/>
              </a:ext>
            </a:extLst>
          </p:cNvPr>
          <p:cNvSpPr>
            <a:spLocks noGrp="1"/>
          </p:cNvSpPr>
          <p:nvPr>
            <p:ph type="dt" sz="half" idx="10"/>
          </p:nvPr>
        </p:nvSpPr>
        <p:spPr/>
        <p:txBody>
          <a:bodyPr/>
          <a:lstStyle/>
          <a:p>
            <a:fld id="{68A26DF2-B983-44D9-BFC8-DD070C5E7A97}" type="datetimeFigureOut">
              <a:rPr lang="zh-CN" altLang="en-US" smtClean="0"/>
              <a:t>2021/7/5</a:t>
            </a:fld>
            <a:endParaRPr lang="zh-CN" altLang="en-US"/>
          </a:p>
        </p:txBody>
      </p:sp>
      <p:sp>
        <p:nvSpPr>
          <p:cNvPr id="6" name="页脚占位符 5">
            <a:extLst>
              <a:ext uri="{FF2B5EF4-FFF2-40B4-BE49-F238E27FC236}">
                <a16:creationId xmlns:a16="http://schemas.microsoft.com/office/drawing/2014/main" id="{F3C9BBE1-8A63-4E73-BAC1-2C60BF4097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090A93-B5CD-4217-84DE-CCA15DF1638F}"/>
              </a:ext>
            </a:extLst>
          </p:cNvPr>
          <p:cNvSpPr>
            <a:spLocks noGrp="1"/>
          </p:cNvSpPr>
          <p:nvPr>
            <p:ph type="sldNum" sz="quarter" idx="12"/>
          </p:nvPr>
        </p:nvSpPr>
        <p:spPr/>
        <p:txBody>
          <a:bodyPr/>
          <a:lstStyle/>
          <a:p>
            <a:fld id="{FD73C38F-0CA0-40EC-A919-880E215D0F4C}" type="slidenum">
              <a:rPr lang="zh-CN" altLang="en-US" smtClean="0"/>
              <a:t>‹#›</a:t>
            </a:fld>
            <a:endParaRPr lang="zh-CN" altLang="en-US"/>
          </a:p>
        </p:txBody>
      </p:sp>
    </p:spTree>
    <p:extLst>
      <p:ext uri="{BB962C8B-B14F-4D97-AF65-F5344CB8AC3E}">
        <p14:creationId xmlns:p14="http://schemas.microsoft.com/office/powerpoint/2010/main" val="216336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87D95C4-233D-47F2-869F-1A2ED86E84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1B630F-E491-4990-933C-A8EFF8FFBA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A9C203-45DA-4216-87F3-142E91FEB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0F0EBF-0462-4424-A5FA-B579DFEA0C4D}" type="datetimeFigureOut">
              <a:rPr lang="zh-CN" altLang="en-US" smtClean="0"/>
              <a:t>2021/7/5</a:t>
            </a:fld>
            <a:endParaRPr lang="zh-CN" altLang="en-US"/>
          </a:p>
        </p:txBody>
      </p:sp>
      <p:sp>
        <p:nvSpPr>
          <p:cNvPr id="5" name="页脚占位符 4">
            <a:extLst>
              <a:ext uri="{FF2B5EF4-FFF2-40B4-BE49-F238E27FC236}">
                <a16:creationId xmlns:a16="http://schemas.microsoft.com/office/drawing/2014/main" id="{6576B725-C67D-4880-BA5D-F71A5FA60B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944F459-1434-462A-BE10-9CBEA999FC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85867-518D-488E-84A3-05E3322CE66C}" type="slidenum">
              <a:rPr lang="zh-CN" altLang="en-US" smtClean="0"/>
              <a:t>‹#›</a:t>
            </a:fld>
            <a:endParaRPr lang="zh-CN" altLang="en-US"/>
          </a:p>
        </p:txBody>
      </p:sp>
      <p:pic>
        <p:nvPicPr>
          <p:cNvPr id="7" name="Picture 2">
            <a:extLst>
              <a:ext uri="{FF2B5EF4-FFF2-40B4-BE49-F238E27FC236}">
                <a16:creationId xmlns:a16="http://schemas.microsoft.com/office/drawing/2014/main" id="{9216D930-DFD9-4945-9040-A7FC23B7DD14}"/>
              </a:ext>
            </a:extLst>
          </p:cNvPr>
          <p:cNvPicPr>
            <a:picLocks noChangeAspect="1" noChangeArrowheads="1"/>
          </p:cNvPicPr>
          <p:nvPr userDrawn="1"/>
        </p:nvPicPr>
        <p:blipFill>
          <a:blip r:embed="rId16"/>
          <a:srcRect/>
          <a:stretch>
            <a:fillRect/>
          </a:stretch>
        </p:blipFill>
        <p:spPr bwMode="auto">
          <a:xfrm>
            <a:off x="11309350" y="0"/>
            <a:ext cx="882650" cy="854589"/>
          </a:xfrm>
          <a:prstGeom prst="rect">
            <a:avLst/>
          </a:prstGeom>
          <a:noFill/>
          <a:ln w="9525">
            <a:noFill/>
            <a:miter lim="800000"/>
            <a:headEnd/>
            <a:tailEnd/>
          </a:ln>
        </p:spPr>
      </p:pic>
    </p:spTree>
    <p:extLst>
      <p:ext uri="{BB962C8B-B14F-4D97-AF65-F5344CB8AC3E}">
        <p14:creationId xmlns:p14="http://schemas.microsoft.com/office/powerpoint/2010/main" val="340332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mailto:zhaoying@cumt.edu.cn"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31639;&#27861;1.2%20%20&#30334;&#40481;&#38382;&#39064;.tx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31639;&#27861;1.3%20%20&#25913;&#36827;&#30340;&#30334;&#40481;&#38382;&#39064;.txt"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4.xml"/><Relationship Id="rId7" Type="http://schemas.openxmlformats.org/officeDocument/2006/relationships/image" Target="../media/image19.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9.png"/><Relationship Id="rId4" Type="http://schemas.openxmlformats.org/officeDocument/2006/relationships/notesSlide" Target="../notesSlides/notesSlide16.xml"/><Relationship Id="rId9" Type="http://schemas.openxmlformats.org/officeDocument/2006/relationships/image" Target="../media/image20.emf"/></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21.w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9.png"/><Relationship Id="rId4" Type="http://schemas.openxmlformats.org/officeDocument/2006/relationships/notesSlide" Target="../notesSlides/notesSlide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gif"/><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23.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24.wmf"/></Relationships>
</file>

<file path=ppt/slides/_rels/slide44.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1.bin"/><Relationship Id="rId3" Type="http://schemas.openxmlformats.org/officeDocument/2006/relationships/slideLayout" Target="../slideLayouts/slideLayout13.xml"/><Relationship Id="rId7" Type="http://schemas.openxmlformats.org/officeDocument/2006/relationships/image" Target="../media/image26.emf"/><Relationship Id="rId12" Type="http://schemas.openxmlformats.org/officeDocument/2006/relationships/slide" Target="slide63.xml"/><Relationship Id="rId2" Type="http://schemas.openxmlformats.org/officeDocument/2006/relationships/tags" Target="../tags/tag3.xml"/><Relationship Id="rId16" Type="http://schemas.openxmlformats.org/officeDocument/2006/relationships/image" Target="../media/image30.wmf"/><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image" Target="../media/image28.emf"/><Relationship Id="rId5" Type="http://schemas.openxmlformats.org/officeDocument/2006/relationships/image" Target="../media/image9.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notesSlide" Target="../notesSlides/notesSlide24.xml"/><Relationship Id="rId9" Type="http://schemas.openxmlformats.org/officeDocument/2006/relationships/image" Target="../media/image27.emf"/><Relationship Id="rId14" Type="http://schemas.openxmlformats.org/officeDocument/2006/relationships/image" Target="../media/image29.emf"/></Relationships>
</file>

<file path=ppt/slides/_rels/slide46.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notesSlide" Target="../notesSlides/notesSlide25.xml"/><Relationship Id="rId7"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31.emf"/><Relationship Id="rId5" Type="http://schemas.openxmlformats.org/officeDocument/2006/relationships/oleObject" Target="../embeddings/oleObject13.bin"/><Relationship Id="rId10" Type="http://schemas.openxmlformats.org/officeDocument/2006/relationships/image" Target="../media/image33.wmf"/><Relationship Id="rId4" Type="http://schemas.openxmlformats.org/officeDocument/2006/relationships/image" Target="../media/image9.png"/><Relationship Id="rId9" Type="http://schemas.openxmlformats.org/officeDocument/2006/relationships/oleObject" Target="../embeddings/oleObject15.bin"/></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4.emf"/><Relationship Id="rId4" Type="http://schemas.openxmlformats.org/officeDocument/2006/relationships/oleObject" Target="../embeddings/oleObject16.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38.png"/><Relationship Id="rId3" Type="http://schemas.openxmlformats.org/officeDocument/2006/relationships/slideLayout" Target="../slideLayouts/slideLayout14.xml"/><Relationship Id="rId7" Type="http://schemas.openxmlformats.org/officeDocument/2006/relationships/image" Target="../media/image35.emf"/><Relationship Id="rId12" Type="http://schemas.openxmlformats.org/officeDocument/2006/relationships/image" Target="../media/image37.emf"/><Relationship Id="rId2" Type="http://schemas.openxmlformats.org/officeDocument/2006/relationships/tags" Target="../tags/tag4.xml"/><Relationship Id="rId1" Type="http://schemas.openxmlformats.org/officeDocument/2006/relationships/vmlDrawing" Target="../drawings/vmlDrawing7.vml"/><Relationship Id="rId6" Type="http://schemas.openxmlformats.org/officeDocument/2006/relationships/oleObject" Target="../embeddings/oleObject17.bin"/><Relationship Id="rId11" Type="http://schemas.openxmlformats.org/officeDocument/2006/relationships/oleObject" Target="../embeddings/oleObject19.bin"/><Relationship Id="rId5" Type="http://schemas.openxmlformats.org/officeDocument/2006/relationships/image" Target="../media/image9.png"/><Relationship Id="rId10" Type="http://schemas.openxmlformats.org/officeDocument/2006/relationships/slide" Target="slide63.xml"/><Relationship Id="rId4" Type="http://schemas.openxmlformats.org/officeDocument/2006/relationships/notesSlide" Target="../notesSlides/notesSlide26.xml"/><Relationship Id="rId9" Type="http://schemas.openxmlformats.org/officeDocument/2006/relationships/image" Target="../media/image36.emf"/></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9.emf"/><Relationship Id="rId4" Type="http://schemas.openxmlformats.org/officeDocument/2006/relationships/oleObject" Target="../embeddings/oleObject20.bin"/></Relationships>
</file>

<file path=ppt/slides/_rels/slide51.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notesSlide" Target="../notesSlides/notesSlide29.xml"/><Relationship Id="rId7"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40.emf"/><Relationship Id="rId5" Type="http://schemas.openxmlformats.org/officeDocument/2006/relationships/oleObject" Target="../embeddings/oleObject21.bin"/><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30.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2.wmf"/><Relationship Id="rId5" Type="http://schemas.openxmlformats.org/officeDocument/2006/relationships/oleObject" Target="../embeddings/oleObject4.bin"/><Relationship Id="rId4" Type="http://schemas.openxmlformats.org/officeDocument/2006/relationships/image" Target="../media/image4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notesSlide" Target="../notesSlides/notesSlide37.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8.wmf"/><Relationship Id="rId5" Type="http://schemas.openxmlformats.org/officeDocument/2006/relationships/image" Target="../media/image46.wmf"/><Relationship Id="rId10" Type="http://schemas.openxmlformats.org/officeDocument/2006/relationships/image" Target="../media/image47.wmf"/><Relationship Id="rId4" Type="http://schemas.openxmlformats.org/officeDocument/2006/relationships/oleObject" Target="../embeddings/oleObject23.bin"/><Relationship Id="rId9" Type="http://schemas.openxmlformats.org/officeDocument/2006/relationships/oleObject" Target="../embeddings/oleObject2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6.bin"/><Relationship Id="rId5" Type="http://schemas.openxmlformats.org/officeDocument/2006/relationships/image" Target="../media/image51.wmf"/><Relationship Id="rId4" Type="http://schemas.openxmlformats.org/officeDocument/2006/relationships/oleObject" Target="../embeddings/oleObject25.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9.png"/><Relationship Id="rId7" Type="http://schemas.openxmlformats.org/officeDocument/2006/relationships/image" Target="../media/image54.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28.bin"/><Relationship Id="rId5" Type="http://schemas.openxmlformats.org/officeDocument/2006/relationships/image" Target="../media/image53.wmf"/><Relationship Id="rId4" Type="http://schemas.openxmlformats.org/officeDocument/2006/relationships/oleObject" Target="../embeddings/oleObject27.bin"/><Relationship Id="rId9" Type="http://schemas.openxmlformats.org/officeDocument/2006/relationships/image" Target="../media/image55.wmf"/></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56.emf"/><Relationship Id="rId5" Type="http://schemas.openxmlformats.org/officeDocument/2006/relationships/oleObject" Target="../embeddings/oleObject30.bin"/><Relationship Id="rId4" Type="http://schemas.openxmlformats.org/officeDocument/2006/relationships/image" Target="../media/image9.png"/></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47.wmf"/><Relationship Id="rId3" Type="http://schemas.openxmlformats.org/officeDocument/2006/relationships/notesSlide" Target="../notesSlides/notesSlide42.xml"/><Relationship Id="rId7" Type="http://schemas.openxmlformats.org/officeDocument/2006/relationships/image" Target="../media/image49.wmf"/><Relationship Id="rId12"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2.bin"/><Relationship Id="rId11" Type="http://schemas.openxmlformats.org/officeDocument/2006/relationships/image" Target="../media/image50.wmf"/><Relationship Id="rId5" Type="http://schemas.openxmlformats.org/officeDocument/2006/relationships/image" Target="../media/image57.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46.wmf"/></Relationships>
</file>

<file path=ppt/slides/_rels/slide66.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40.bin"/><Relationship Id="rId3" Type="http://schemas.openxmlformats.org/officeDocument/2006/relationships/notesSlide" Target="../notesSlides/notesSlide43.xml"/><Relationship Id="rId7" Type="http://schemas.openxmlformats.org/officeDocument/2006/relationships/oleObject" Target="../embeddings/oleObject37.bin"/><Relationship Id="rId12" Type="http://schemas.openxmlformats.org/officeDocument/2006/relationships/image" Target="../media/image60.wmf"/><Relationship Id="rId2" Type="http://schemas.openxmlformats.org/officeDocument/2006/relationships/slideLayout" Target="../slideLayouts/slideLayout2.xml"/><Relationship Id="rId16" Type="http://schemas.openxmlformats.org/officeDocument/2006/relationships/image" Target="../media/image62.wmf"/><Relationship Id="rId1" Type="http://schemas.openxmlformats.org/officeDocument/2006/relationships/vmlDrawing" Target="../drawings/vmlDrawing16.vml"/><Relationship Id="rId6" Type="http://schemas.openxmlformats.org/officeDocument/2006/relationships/image" Target="../media/image58.e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59.wmf"/><Relationship Id="rId4" Type="http://schemas.openxmlformats.org/officeDocument/2006/relationships/image" Target="../media/image9.png"/><Relationship Id="rId9" Type="http://schemas.openxmlformats.org/officeDocument/2006/relationships/oleObject" Target="../embeddings/oleObject38.bin"/><Relationship Id="rId14" Type="http://schemas.openxmlformats.org/officeDocument/2006/relationships/image" Target="../media/image61.wm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3.bin"/><Relationship Id="rId5" Type="http://schemas.openxmlformats.org/officeDocument/2006/relationships/image" Target="../media/image51.wmf"/><Relationship Id="rId4" Type="http://schemas.openxmlformats.org/officeDocument/2006/relationships/oleObject" Target="../embeddings/oleObject42.bin"/></Relationships>
</file>

<file path=ppt/slides/_rels/slide68.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64.wmf"/><Relationship Id="rId7" Type="http://schemas.openxmlformats.org/officeDocument/2006/relationships/image" Target="../media/image50.wmf"/><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66.wmf"/><Relationship Id="rId5" Type="http://schemas.openxmlformats.org/officeDocument/2006/relationships/image" Target="../media/image49.wmf"/><Relationship Id="rId4" Type="http://schemas.openxmlformats.org/officeDocument/2006/relationships/image" Target="../media/image65.wmf"/></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45.bin"/><Relationship Id="rId5" Type="http://schemas.openxmlformats.org/officeDocument/2006/relationships/image" Target="../media/image51.wmf"/><Relationship Id="rId4" Type="http://schemas.openxmlformats.org/officeDocument/2006/relationships/oleObject" Target="../embeddings/oleObject44.bin"/></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48.wmf"/><Relationship Id="rId3" Type="http://schemas.openxmlformats.org/officeDocument/2006/relationships/image" Target="../media/image65.wmf"/><Relationship Id="rId7" Type="http://schemas.openxmlformats.org/officeDocument/2006/relationships/image" Target="../media/image47.wmf"/><Relationship Id="rId12"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0.wmf"/><Relationship Id="rId11" Type="http://schemas.openxmlformats.org/officeDocument/2006/relationships/oleObject" Target="../embeddings/oleObject34.bin"/><Relationship Id="rId5" Type="http://schemas.openxmlformats.org/officeDocument/2006/relationships/image" Target="../media/image66.wmf"/><Relationship Id="rId10" Type="http://schemas.openxmlformats.org/officeDocument/2006/relationships/image" Target="../media/image46.wmf"/><Relationship Id="rId4" Type="http://schemas.openxmlformats.org/officeDocument/2006/relationships/image" Target="../media/image49.wmf"/><Relationship Id="rId9" Type="http://schemas.openxmlformats.org/officeDocument/2006/relationships/oleObject" Target="../embeddings/oleObject33.bin"/><Relationship Id="rId14" Type="http://schemas.openxmlformats.org/officeDocument/2006/relationships/oleObject" Target="../embeddings/oleObject24.bin"/></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8.wmf"/><Relationship Id="rId5" Type="http://schemas.openxmlformats.org/officeDocument/2006/relationships/oleObject" Target="../embeddings/oleObject46.bin"/><Relationship Id="rId4" Type="http://schemas.openxmlformats.org/officeDocument/2006/relationships/image" Target="../media/image9.png"/></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8.bin"/><Relationship Id="rId5" Type="http://schemas.openxmlformats.org/officeDocument/2006/relationships/image" Target="../media/image70.wmf"/><Relationship Id="rId4" Type="http://schemas.openxmlformats.org/officeDocument/2006/relationships/oleObject" Target="../embeddings/oleObject47.bin"/></Relationships>
</file>

<file path=ppt/slides/_rels/slide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9878" y="4757743"/>
            <a:ext cx="4399359"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414851" y="-924104"/>
            <a:ext cx="685800" cy="350996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solidFill>
                <a:prstClr val="white"/>
              </a:solidFill>
            </a:endParaRPr>
          </a:p>
        </p:txBody>
      </p:sp>
      <p:sp>
        <p:nvSpPr>
          <p:cNvPr id="10" name="椭圆 9"/>
          <p:cNvSpPr/>
          <p:nvPr/>
        </p:nvSpPr>
        <p:spPr>
          <a:xfrm>
            <a:off x="239707" y="360584"/>
            <a:ext cx="1000125" cy="1000125"/>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solidFill>
                <a:prstClr val="white"/>
              </a:solidFill>
            </a:endParaRPr>
          </a:p>
        </p:txBody>
      </p:sp>
      <p:sp>
        <p:nvSpPr>
          <p:cNvPr id="2053" name="文本框 62"/>
          <p:cNvSpPr txBox="1">
            <a:spLocks noChangeArrowheads="1"/>
          </p:cNvSpPr>
          <p:nvPr/>
        </p:nvSpPr>
        <p:spPr bwMode="auto">
          <a:xfrm>
            <a:off x="2643307" y="2342203"/>
            <a:ext cx="7106576" cy="795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defRPr/>
            </a:pPr>
            <a:r>
              <a:rPr lang="zh-CN" altLang="en-US" sz="3451" b="1" dirty="0">
                <a:solidFill>
                  <a:srgbClr val="FF0000"/>
                </a:solidFill>
                <a:latin typeface="微软雅黑" panose="020B0503020204020204" pitchFamily="34" charset="-122"/>
                <a:ea typeface="微软雅黑" panose="020B0503020204020204" pitchFamily="34" charset="-122"/>
              </a:rPr>
              <a:t>算法导论</a:t>
            </a:r>
            <a:endParaRPr lang="en-US" altLang="zh-CN" sz="3451" b="1" dirty="0">
              <a:solidFill>
                <a:srgbClr val="FF0000"/>
              </a:solidFill>
              <a:latin typeface="微软雅黑" panose="020B0503020204020204" pitchFamily="34" charset="-122"/>
              <a:ea typeface="楷体" pitchFamily="49" charset="-122"/>
            </a:endParaRPr>
          </a:p>
        </p:txBody>
      </p:sp>
      <p:sp>
        <p:nvSpPr>
          <p:cNvPr id="13318" name="文本框 1027"/>
          <p:cNvSpPr txBox="1">
            <a:spLocks noChangeArrowheads="1"/>
          </p:cNvSpPr>
          <p:nvPr/>
        </p:nvSpPr>
        <p:spPr bwMode="auto">
          <a:xfrm>
            <a:off x="5500735" y="4263929"/>
            <a:ext cx="14914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zh-CN" altLang="en-US" sz="3200" b="1" dirty="0">
                <a:solidFill>
                  <a:prstClr val="black"/>
                </a:solidFill>
                <a:latin typeface="微软雅黑" panose="020B0503020204020204" pitchFamily="34" charset="-122"/>
              </a:rPr>
              <a:t>赵   莹</a:t>
            </a:r>
          </a:p>
        </p:txBody>
      </p:sp>
      <p:sp>
        <p:nvSpPr>
          <p:cNvPr id="1068" name="矩形 1067"/>
          <p:cNvSpPr/>
          <p:nvPr/>
        </p:nvSpPr>
        <p:spPr>
          <a:xfrm>
            <a:off x="2624137" y="1880709"/>
            <a:ext cx="7258051" cy="2039745"/>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solidFill>
                <a:prstClr val="white"/>
              </a:solidFill>
            </a:endParaRPr>
          </a:p>
        </p:txBody>
      </p:sp>
      <p:sp>
        <p:nvSpPr>
          <p:cNvPr id="1069" name="矩形 1068"/>
          <p:cNvSpPr/>
          <p:nvPr/>
        </p:nvSpPr>
        <p:spPr>
          <a:xfrm>
            <a:off x="9649583" y="3728558"/>
            <a:ext cx="357188" cy="357188"/>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solidFill>
                <a:prstClr val="white"/>
              </a:solidFill>
            </a:endParaRPr>
          </a:p>
        </p:txBody>
      </p:sp>
      <p:sp>
        <p:nvSpPr>
          <p:cNvPr id="117" name="矩形 116"/>
          <p:cNvSpPr/>
          <p:nvPr/>
        </p:nvSpPr>
        <p:spPr>
          <a:xfrm>
            <a:off x="9512216" y="3657223"/>
            <a:ext cx="355997" cy="355997"/>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solidFill>
                <a:prstClr val="white"/>
              </a:solidFill>
            </a:endParaRPr>
          </a:p>
        </p:txBody>
      </p:sp>
      <p:sp>
        <p:nvSpPr>
          <p:cNvPr id="118" name="矩形 117"/>
          <p:cNvSpPr/>
          <p:nvPr/>
        </p:nvSpPr>
        <p:spPr>
          <a:xfrm>
            <a:off x="2505080" y="1648536"/>
            <a:ext cx="355997" cy="355997"/>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solidFill>
                <a:prstClr val="white"/>
              </a:solidFill>
            </a:endParaRPr>
          </a:p>
        </p:txBody>
      </p:sp>
      <p:sp>
        <p:nvSpPr>
          <p:cNvPr id="119" name="矩形 118"/>
          <p:cNvSpPr/>
          <p:nvPr/>
        </p:nvSpPr>
        <p:spPr>
          <a:xfrm>
            <a:off x="2619380" y="1762836"/>
            <a:ext cx="355997" cy="355997"/>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solidFill>
                <a:prstClr val="white"/>
              </a:solidFill>
            </a:endParaRPr>
          </a:p>
        </p:txBody>
      </p:sp>
      <p:pic>
        <p:nvPicPr>
          <p:cNvPr id="13324" name="图片 4"/>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323" y="361777"/>
            <a:ext cx="998935" cy="99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4"/>
          <a:stretch>
            <a:fillRect/>
          </a:stretch>
        </p:blipFill>
        <p:spPr>
          <a:xfrm>
            <a:off x="1242216" y="615378"/>
            <a:ext cx="2013347" cy="460772"/>
          </a:xfrm>
          <a:prstGeom prst="rect">
            <a:avLst/>
          </a:prstGeom>
          <a:effectLst>
            <a:outerShdw blurRad="50800" dist="38100" dir="2700000" algn="tl" rotWithShape="0">
              <a:prstClr val="black">
                <a:alpha val="40000"/>
              </a:prstClr>
            </a:outerShdw>
          </a:effectLst>
        </p:spPr>
      </p:pic>
      <p:sp>
        <p:nvSpPr>
          <p:cNvPr id="14" name="文本框 1027"/>
          <p:cNvSpPr txBox="1">
            <a:spLocks noChangeArrowheads="1"/>
          </p:cNvSpPr>
          <p:nvPr/>
        </p:nvSpPr>
        <p:spPr bwMode="auto">
          <a:xfrm>
            <a:off x="4416673" y="5049929"/>
            <a:ext cx="3851031" cy="148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lnSpc>
                <a:spcPct val="150000"/>
              </a:lnSpc>
            </a:pPr>
            <a:r>
              <a:rPr lang="zh-CN" altLang="en-US" sz="2100" b="1" dirty="0">
                <a:solidFill>
                  <a:prstClr val="black"/>
                </a:solidFill>
                <a:latin typeface="微软雅黑" panose="020B0503020204020204" pitchFamily="34" charset="-122"/>
              </a:rPr>
              <a:t>中国矿业大学  计算机学院</a:t>
            </a:r>
            <a:endParaRPr lang="en-US" altLang="zh-CN" sz="2100" b="1" dirty="0">
              <a:solidFill>
                <a:prstClr val="black"/>
              </a:solidFill>
              <a:latin typeface="微软雅黑" panose="020B0503020204020204" pitchFamily="34" charset="-122"/>
            </a:endParaRPr>
          </a:p>
          <a:p>
            <a:pPr algn="ctr">
              <a:lnSpc>
                <a:spcPct val="150000"/>
              </a:lnSpc>
            </a:pPr>
            <a:r>
              <a:rPr lang="en-US" altLang="zh-CN" sz="2100" b="1" dirty="0">
                <a:solidFill>
                  <a:prstClr val="black"/>
                </a:solidFill>
                <a:latin typeface="微软雅黑" panose="020B0503020204020204" pitchFamily="34" charset="-122"/>
                <a:hlinkClick r:id="rId5"/>
              </a:rPr>
              <a:t>zhaoying@cumt.edu.cn</a:t>
            </a:r>
            <a:endParaRPr lang="en-US" altLang="zh-CN" sz="2100" b="1" dirty="0">
              <a:solidFill>
                <a:prstClr val="black"/>
              </a:solidFill>
              <a:latin typeface="微软雅黑" panose="020B0503020204020204" pitchFamily="34" charset="-122"/>
            </a:endParaRPr>
          </a:p>
          <a:p>
            <a:pPr algn="ctr">
              <a:lnSpc>
                <a:spcPct val="150000"/>
              </a:lnSpc>
            </a:pPr>
            <a:r>
              <a:rPr lang="en-US" altLang="zh-CN" sz="2100" b="1" dirty="0">
                <a:solidFill>
                  <a:prstClr val="black"/>
                </a:solidFill>
                <a:latin typeface="微软雅黑" panose="020B0503020204020204" pitchFamily="34" charset="-122"/>
              </a:rPr>
              <a:t>15262015671</a:t>
            </a:r>
            <a:endParaRPr lang="zh-CN" altLang="en-US" sz="2100" b="1" dirty="0">
              <a:solidFill>
                <a:prstClr val="black"/>
              </a:solidFill>
              <a:latin typeface="微软雅黑" panose="020B0503020204020204" pitchFamily="34" charset="-122"/>
            </a:endParaRPr>
          </a:p>
        </p:txBody>
      </p:sp>
      <p:pic>
        <p:nvPicPr>
          <p:cNvPr id="15" name="图片 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40463" y="6240161"/>
            <a:ext cx="3163491" cy="54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72718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46756" y="1508125"/>
            <a:ext cx="9074517" cy="2922207"/>
          </a:xfrm>
        </p:spPr>
        <p:txBody>
          <a:bodyPr>
            <a:normAutofit fontScale="92500" lnSpcReduction="10000"/>
          </a:bodyPr>
          <a:lstStyle/>
          <a:p>
            <a:pPr>
              <a:lnSpc>
                <a:spcPct val="150000"/>
              </a:lnSpc>
              <a:buFont typeface="Wingdings" panose="05000000000000000000" pitchFamily="2" charset="2"/>
              <a:buChar char="l"/>
            </a:pPr>
            <a:r>
              <a:rPr lang="zh-CN" altLang="en-US" dirty="0"/>
              <a:t>中文名称：周髀算经</a:t>
            </a:r>
            <a:endParaRPr lang="en-US" altLang="zh-CN" dirty="0"/>
          </a:p>
          <a:p>
            <a:pPr>
              <a:lnSpc>
                <a:spcPct val="150000"/>
              </a:lnSpc>
              <a:buFont typeface="Wingdings" panose="05000000000000000000" pitchFamily="2" charset="2"/>
              <a:buChar char="l"/>
            </a:pPr>
            <a:r>
              <a:rPr lang="zh-CN" altLang="en-US" dirty="0"/>
              <a:t>英文名称</a:t>
            </a:r>
            <a:endParaRPr lang="en-US" altLang="zh-CN" dirty="0"/>
          </a:p>
          <a:p>
            <a:pPr lvl="1">
              <a:lnSpc>
                <a:spcPct val="110000"/>
              </a:lnSpc>
              <a:buFont typeface="微软雅黑" panose="020B0503020204020204" pitchFamily="34" charset="-122"/>
              <a:buChar char="-"/>
            </a:pPr>
            <a:r>
              <a:rPr lang="zh-CN" altLang="en-US" dirty="0">
                <a:solidFill>
                  <a:srgbClr val="0070C0"/>
                </a:solidFill>
              </a:rPr>
              <a:t>“</a:t>
            </a:r>
            <a:r>
              <a:rPr lang="en-US" altLang="zh-CN" dirty="0">
                <a:solidFill>
                  <a:srgbClr val="0070C0"/>
                </a:solidFill>
              </a:rPr>
              <a:t>Algorithm</a:t>
            </a:r>
            <a:r>
              <a:rPr lang="zh-CN" altLang="en-US" dirty="0">
                <a:solidFill>
                  <a:srgbClr val="0070C0"/>
                </a:solidFill>
              </a:rPr>
              <a:t>”来源于</a:t>
            </a:r>
            <a:r>
              <a:rPr lang="en-US" altLang="zh-CN" dirty="0">
                <a:solidFill>
                  <a:srgbClr val="0070C0"/>
                </a:solidFill>
              </a:rPr>
              <a:t>9</a:t>
            </a:r>
            <a:r>
              <a:rPr lang="zh-CN" altLang="en-US" dirty="0">
                <a:solidFill>
                  <a:srgbClr val="0070C0"/>
                </a:solidFill>
              </a:rPr>
              <a:t>世纪波斯数学家花拉子米（</a:t>
            </a:r>
            <a:r>
              <a:rPr lang="en-US" altLang="zh-CN" dirty="0">
                <a:solidFill>
                  <a:srgbClr val="0070C0"/>
                </a:solidFill>
              </a:rPr>
              <a:t>al-Khwarizmi</a:t>
            </a:r>
            <a:r>
              <a:rPr lang="zh-CN" altLang="en-US" dirty="0">
                <a:solidFill>
                  <a:srgbClr val="0070C0"/>
                </a:solidFill>
              </a:rPr>
              <a:t>）</a:t>
            </a:r>
            <a:endParaRPr lang="en-US" altLang="zh-CN" dirty="0">
              <a:solidFill>
                <a:srgbClr val="0070C0"/>
              </a:solidFill>
            </a:endParaRPr>
          </a:p>
          <a:p>
            <a:pPr lvl="1">
              <a:lnSpc>
                <a:spcPct val="110000"/>
              </a:lnSpc>
              <a:buFont typeface="微软雅黑" panose="020B0503020204020204" pitchFamily="34" charset="-122"/>
              <a:buChar char="-"/>
            </a:pPr>
            <a:r>
              <a:rPr lang="en-US" altLang="zh-CN" dirty="0">
                <a:solidFill>
                  <a:srgbClr val="0070C0"/>
                </a:solidFill>
              </a:rPr>
              <a:t>“</a:t>
            </a:r>
            <a:r>
              <a:rPr lang="zh-CN" altLang="en-US" dirty="0">
                <a:solidFill>
                  <a:srgbClr val="0070C0"/>
                </a:solidFill>
              </a:rPr>
              <a:t>算法</a:t>
            </a:r>
            <a:r>
              <a:rPr lang="en-US" altLang="zh-CN" dirty="0">
                <a:solidFill>
                  <a:srgbClr val="0070C0"/>
                </a:solidFill>
              </a:rPr>
              <a:t>”</a:t>
            </a:r>
            <a:r>
              <a:rPr lang="zh-CN" altLang="en-US" dirty="0">
                <a:solidFill>
                  <a:srgbClr val="0070C0"/>
                </a:solidFill>
              </a:rPr>
              <a:t>原为“</a:t>
            </a:r>
            <a:r>
              <a:rPr lang="en-US" altLang="zh-CN" dirty="0">
                <a:solidFill>
                  <a:srgbClr val="0070C0"/>
                </a:solidFill>
              </a:rPr>
              <a:t>algorism</a:t>
            </a:r>
            <a:r>
              <a:rPr lang="zh-CN" altLang="en-US" dirty="0">
                <a:solidFill>
                  <a:srgbClr val="0070C0"/>
                </a:solidFill>
              </a:rPr>
              <a:t>”，即“</a:t>
            </a:r>
            <a:r>
              <a:rPr lang="en-US" altLang="zh-CN" dirty="0">
                <a:solidFill>
                  <a:srgbClr val="0070C0"/>
                </a:solidFill>
              </a:rPr>
              <a:t>al-Khwarizmi</a:t>
            </a:r>
            <a:r>
              <a:rPr lang="zh-CN" altLang="en-US" dirty="0">
                <a:solidFill>
                  <a:srgbClr val="0070C0"/>
                </a:solidFill>
              </a:rPr>
              <a:t>”的音转，意思是“花拉子米”的运算法则</a:t>
            </a:r>
            <a:endParaRPr lang="en-US" altLang="zh-CN" dirty="0">
              <a:solidFill>
                <a:srgbClr val="0070C0"/>
              </a:solidFill>
            </a:endParaRPr>
          </a:p>
          <a:p>
            <a:pPr lvl="1">
              <a:lnSpc>
                <a:spcPct val="110000"/>
              </a:lnSpc>
              <a:buFont typeface="微软雅黑" panose="020B0503020204020204" pitchFamily="34" charset="-122"/>
              <a:buChar char="-"/>
            </a:pPr>
            <a:r>
              <a:rPr lang="zh-CN" altLang="en-US" dirty="0">
                <a:solidFill>
                  <a:srgbClr val="0070C0"/>
                </a:solidFill>
              </a:rPr>
              <a:t>在</a:t>
            </a:r>
            <a:r>
              <a:rPr lang="en-US" altLang="zh-CN" dirty="0">
                <a:solidFill>
                  <a:srgbClr val="0070C0"/>
                </a:solidFill>
              </a:rPr>
              <a:t>18</a:t>
            </a:r>
            <a:r>
              <a:rPr lang="zh-CN" altLang="en-US" dirty="0">
                <a:solidFill>
                  <a:srgbClr val="0070C0"/>
                </a:solidFill>
              </a:rPr>
              <a:t>世纪演变为“</a:t>
            </a:r>
            <a:r>
              <a:rPr lang="en-US" altLang="zh-CN" dirty="0">
                <a:solidFill>
                  <a:srgbClr val="0070C0"/>
                </a:solidFill>
              </a:rPr>
              <a:t>algorithm</a:t>
            </a:r>
            <a:r>
              <a:rPr lang="zh-CN" altLang="en-US" dirty="0">
                <a:solidFill>
                  <a:srgbClr val="0070C0"/>
                </a:solidFill>
              </a:rPr>
              <a:t>”</a:t>
            </a:r>
            <a:endParaRPr lang="en-US" altLang="zh-CN" dirty="0">
              <a:solidFill>
                <a:srgbClr val="0070C0"/>
              </a:solidFill>
            </a:endParaRPr>
          </a:p>
        </p:txBody>
      </p:sp>
      <p:sp>
        <p:nvSpPr>
          <p:cNvPr id="10" name="文本框 9"/>
          <p:cNvSpPr txBox="1"/>
          <p:nvPr/>
        </p:nvSpPr>
        <p:spPr>
          <a:xfrm>
            <a:off x="6736724" y="4757355"/>
            <a:ext cx="4979831" cy="499624"/>
          </a:xfrm>
          <a:prstGeom prst="rect">
            <a:avLst/>
          </a:prstGeom>
          <a:noFill/>
        </p:spPr>
        <p:txBody>
          <a:bodyPr wrap="square" rtlCol="0">
            <a:spAutoFit/>
          </a:bodyPr>
          <a:lstStyle/>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146756" y="4656485"/>
            <a:ext cx="6864717" cy="1271951"/>
          </a:xfrm>
          <a:prstGeom prst="rect">
            <a:avLst/>
          </a:prstGeom>
        </p:spPr>
        <p:txBody>
          <a:bodyPr wrap="square">
            <a:spAutoFit/>
          </a:bodyPr>
          <a:lstStyle/>
          <a:p>
            <a:pPr>
              <a:lnSpc>
                <a:spcPct val="150000"/>
              </a:lnSpc>
              <a:buFont typeface="Wingdings" panose="05000000000000000000" pitchFamily="2" charset="2"/>
              <a:buChar char="l"/>
            </a:pPr>
            <a:r>
              <a:rPr lang="zh-CN" altLang="en-US" sz="3200" dirty="0">
                <a:latin typeface="微软雅黑" panose="020B0503020204020204" pitchFamily="34" charset="-122"/>
                <a:ea typeface="微软雅黑" panose="020B0503020204020204" pitchFamily="34" charset="-122"/>
              </a:rPr>
              <a:t>最早的算法</a:t>
            </a:r>
            <a:endParaRPr lang="en-US" altLang="zh-CN" sz="3200" dirty="0">
              <a:latin typeface="微软雅黑" panose="020B0503020204020204" pitchFamily="34" charset="-122"/>
              <a:ea typeface="微软雅黑" panose="020B0503020204020204" pitchFamily="34" charset="-122"/>
            </a:endParaRPr>
          </a:p>
          <a:p>
            <a:pPr lvl="1">
              <a:lnSpc>
                <a:spcPct val="110000"/>
              </a:lnSpc>
              <a:buFont typeface="微软雅黑" panose="020B0503020204020204" pitchFamily="34" charset="-122"/>
              <a:buChar char="-"/>
            </a:pPr>
            <a:r>
              <a:rPr lang="zh-CN" altLang="en-US" sz="2800" dirty="0">
                <a:solidFill>
                  <a:srgbClr val="0070C0"/>
                </a:solidFill>
                <a:latin typeface="微软雅黑" panose="020B0503020204020204" pitchFamily="34" charset="-122"/>
                <a:ea typeface="微软雅黑" panose="020B0503020204020204" pitchFamily="34" charset="-122"/>
              </a:rPr>
              <a:t>欧几里德的“求最大公因子算法”</a:t>
            </a:r>
          </a:p>
        </p:txBody>
      </p:sp>
      <p:pic>
        <p:nvPicPr>
          <p:cNvPr id="3" name="图片 2"/>
          <p:cNvPicPr>
            <a:picLocks noChangeAspect="1"/>
          </p:cNvPicPr>
          <p:nvPr/>
        </p:nvPicPr>
        <p:blipFill>
          <a:blip r:embed="rId3"/>
          <a:stretch>
            <a:fillRect/>
          </a:stretch>
        </p:blipFill>
        <p:spPr>
          <a:xfrm>
            <a:off x="9221273" y="1653625"/>
            <a:ext cx="2067446" cy="3002860"/>
          </a:xfrm>
          <a:prstGeom prst="rect">
            <a:avLst/>
          </a:prstGeom>
        </p:spPr>
      </p:pic>
      <p:sp>
        <p:nvSpPr>
          <p:cNvPr id="11" name="标题 3">
            <a:extLst>
              <a:ext uri="{FF2B5EF4-FFF2-40B4-BE49-F238E27FC236}">
                <a16:creationId xmlns:a16="http://schemas.microsoft.com/office/drawing/2014/main" id="{2255D19E-F4A3-4DBE-9BF0-BB82DCBF1A5F}"/>
              </a:ext>
            </a:extLst>
          </p:cNvPr>
          <p:cNvSpPr>
            <a:spLocks noGrp="1"/>
          </p:cNvSpPr>
          <p:nvPr>
            <p:ph type="title"/>
          </p:nvPr>
        </p:nvSpPr>
        <p:spPr>
          <a:xfrm>
            <a:off x="864452" y="0"/>
            <a:ext cx="10515600" cy="1325563"/>
          </a:xfrm>
        </p:spPr>
        <p:txBody>
          <a:bodyPr/>
          <a:lstStyle/>
          <a:p>
            <a:r>
              <a:rPr lang="en-US" altLang="zh-CN" dirty="0"/>
              <a:t>1.1 </a:t>
            </a:r>
            <a:r>
              <a:rPr lang="zh-CN" altLang="en-US" dirty="0"/>
              <a:t>算法与程序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1508125"/>
            <a:ext cx="10515600" cy="4572635"/>
          </a:xfrm>
        </p:spPr>
        <p:txBody>
          <a:bodyPr>
            <a:normAutofit lnSpcReduction="10000"/>
          </a:bodyPr>
          <a:lstStyle/>
          <a:p>
            <a:pPr>
              <a:lnSpc>
                <a:spcPct val="150000"/>
              </a:lnSpc>
              <a:buFont typeface="Wingdings" panose="05000000000000000000" pitchFamily="2" charset="2"/>
              <a:buChar char="l"/>
            </a:pPr>
            <a:r>
              <a:rPr lang="en-US" altLang="zh-CN" sz="2400" b="1" dirty="0"/>
              <a:t>70</a:t>
            </a:r>
            <a:r>
              <a:rPr lang="zh-CN" altLang="en-US" sz="2400" b="1" dirty="0"/>
              <a:t>年代前</a:t>
            </a:r>
            <a:endParaRPr lang="en-US" altLang="zh-CN" sz="2400" b="1" dirty="0"/>
          </a:p>
          <a:p>
            <a:pPr lvl="1">
              <a:lnSpc>
                <a:spcPct val="110000"/>
              </a:lnSpc>
              <a:buFont typeface="微软雅黑" panose="020B0503020204020204" pitchFamily="34" charset="-122"/>
              <a:buChar char="-"/>
            </a:pPr>
            <a:r>
              <a:rPr lang="zh-CN" altLang="en-US" sz="2200" dirty="0">
                <a:solidFill>
                  <a:srgbClr val="0070C0"/>
                </a:solidFill>
              </a:rPr>
              <a:t>计算机科学的主题没有被清楚得认清</a:t>
            </a:r>
            <a:endParaRPr lang="en-US" altLang="zh-CN" sz="2200" dirty="0">
              <a:solidFill>
                <a:srgbClr val="0070C0"/>
              </a:solidFill>
            </a:endParaRPr>
          </a:p>
          <a:p>
            <a:pPr>
              <a:lnSpc>
                <a:spcPct val="150000"/>
              </a:lnSpc>
              <a:buFont typeface="Wingdings" panose="05000000000000000000" pitchFamily="2" charset="2"/>
              <a:buChar char="l"/>
            </a:pPr>
            <a:r>
              <a:rPr lang="en-US" altLang="zh-CN" sz="2400" b="1" dirty="0"/>
              <a:t>70</a:t>
            </a:r>
            <a:r>
              <a:rPr lang="zh-CN" altLang="en-US" sz="2400" b="1" dirty="0"/>
              <a:t>年代</a:t>
            </a:r>
            <a:endParaRPr lang="en-US" altLang="zh-CN" sz="2400" b="1" dirty="0"/>
          </a:p>
          <a:p>
            <a:pPr lvl="1">
              <a:lnSpc>
                <a:spcPct val="110000"/>
              </a:lnSpc>
              <a:buFont typeface="微软雅黑" panose="020B0503020204020204" pitchFamily="34" charset="-122"/>
              <a:buChar char="-"/>
            </a:pPr>
            <a:r>
              <a:rPr lang="en-US" altLang="zh-CN" sz="2200" dirty="0">
                <a:solidFill>
                  <a:srgbClr val="0070C0"/>
                </a:solidFill>
              </a:rPr>
              <a:t>Knuth</a:t>
            </a:r>
            <a:r>
              <a:rPr lang="zh-CN" altLang="en-US" sz="2200" dirty="0">
                <a:solidFill>
                  <a:srgbClr val="0070C0"/>
                </a:solidFill>
              </a:rPr>
              <a:t>出版了</a:t>
            </a:r>
            <a:r>
              <a:rPr lang="en-US" altLang="zh-CN" sz="2200" dirty="0">
                <a:solidFill>
                  <a:srgbClr val="0070C0"/>
                </a:solidFill>
              </a:rPr>
              <a:t>《The Art of Computer Programming》</a:t>
            </a:r>
          </a:p>
          <a:p>
            <a:pPr lvl="1">
              <a:lnSpc>
                <a:spcPct val="110000"/>
              </a:lnSpc>
              <a:buFont typeface="微软雅黑" panose="020B0503020204020204" pitchFamily="34" charset="-122"/>
              <a:buChar char="-"/>
            </a:pPr>
            <a:r>
              <a:rPr lang="zh-CN" altLang="en-US" sz="2200" dirty="0">
                <a:solidFill>
                  <a:srgbClr val="0070C0"/>
                </a:solidFill>
              </a:rPr>
              <a:t>以算法研究为主线</a:t>
            </a:r>
            <a:endParaRPr lang="en-US" altLang="zh-CN" sz="2200" dirty="0">
              <a:solidFill>
                <a:srgbClr val="0070C0"/>
              </a:solidFill>
            </a:endParaRPr>
          </a:p>
          <a:p>
            <a:pPr lvl="1">
              <a:lnSpc>
                <a:spcPct val="110000"/>
              </a:lnSpc>
              <a:buFont typeface="微软雅黑" panose="020B0503020204020204" pitchFamily="34" charset="-122"/>
              <a:buChar char="-"/>
            </a:pPr>
            <a:r>
              <a:rPr lang="zh-CN" altLang="en-US" sz="2200" dirty="0">
                <a:solidFill>
                  <a:srgbClr val="0070C0"/>
                </a:solidFill>
              </a:rPr>
              <a:t>确立了算法为计算机科学基础的重要主题</a:t>
            </a:r>
            <a:endParaRPr lang="en-US" altLang="zh-CN" sz="2200" dirty="0">
              <a:solidFill>
                <a:srgbClr val="0070C0"/>
              </a:solidFill>
            </a:endParaRPr>
          </a:p>
          <a:p>
            <a:pPr lvl="1">
              <a:lnSpc>
                <a:spcPct val="110000"/>
              </a:lnSpc>
              <a:buFont typeface="微软雅黑" panose="020B0503020204020204" pitchFamily="34" charset="-122"/>
              <a:buChar char="-"/>
            </a:pPr>
            <a:r>
              <a:rPr lang="en-US" altLang="zh-CN" sz="2200" dirty="0">
                <a:solidFill>
                  <a:srgbClr val="0070C0"/>
                </a:solidFill>
              </a:rPr>
              <a:t>1974</a:t>
            </a:r>
            <a:r>
              <a:rPr lang="zh-CN" altLang="en-US" sz="2200" dirty="0">
                <a:solidFill>
                  <a:srgbClr val="0070C0"/>
                </a:solidFill>
              </a:rPr>
              <a:t>年获得图灵奖</a:t>
            </a:r>
            <a:endParaRPr lang="en-US" altLang="zh-CN" sz="2200" dirty="0">
              <a:solidFill>
                <a:srgbClr val="0070C0"/>
              </a:solidFill>
            </a:endParaRPr>
          </a:p>
          <a:p>
            <a:pPr>
              <a:lnSpc>
                <a:spcPct val="150000"/>
              </a:lnSpc>
              <a:buFont typeface="Wingdings" panose="05000000000000000000" pitchFamily="2" charset="2"/>
              <a:buChar char="l"/>
            </a:pPr>
            <a:r>
              <a:rPr lang="en-US" altLang="zh-CN" sz="2400" dirty="0"/>
              <a:t>70</a:t>
            </a:r>
            <a:r>
              <a:rPr lang="zh-CN" altLang="en-US" sz="2400" dirty="0"/>
              <a:t>年代后</a:t>
            </a:r>
            <a:endParaRPr lang="en-US" altLang="zh-CN" sz="2400" dirty="0"/>
          </a:p>
          <a:p>
            <a:pPr lvl="1">
              <a:lnSpc>
                <a:spcPct val="110000"/>
              </a:lnSpc>
              <a:buFont typeface="微软雅黑" panose="020B0503020204020204" pitchFamily="34" charset="-122"/>
              <a:buChar char="-"/>
            </a:pPr>
            <a:r>
              <a:rPr lang="zh-CN" altLang="en-US" sz="2200" dirty="0">
                <a:solidFill>
                  <a:srgbClr val="0070C0"/>
                </a:solidFill>
              </a:rPr>
              <a:t>算法作为计算机科学核心推动了计算机科学技术飞速发展</a:t>
            </a:r>
            <a:endParaRPr lang="en-US" altLang="zh-CN" sz="2200" dirty="0">
              <a:solidFill>
                <a:srgbClr val="0070C0"/>
              </a:solidFill>
            </a:endParaRPr>
          </a:p>
        </p:txBody>
      </p:sp>
      <p:pic>
        <p:nvPicPr>
          <p:cNvPr id="7" name="图片 6"/>
          <p:cNvPicPr>
            <a:picLocks noChangeAspect="1"/>
          </p:cNvPicPr>
          <p:nvPr/>
        </p:nvPicPr>
        <p:blipFill rotWithShape="1">
          <a:blip r:embed="rId3"/>
          <a:srcRect l="2865"/>
          <a:stretch>
            <a:fillRect/>
          </a:stretch>
        </p:blipFill>
        <p:spPr>
          <a:xfrm>
            <a:off x="9540239" y="2707118"/>
            <a:ext cx="1934677" cy="2703082"/>
          </a:xfrm>
          <a:prstGeom prst="rect">
            <a:avLst/>
          </a:prstGeom>
        </p:spPr>
      </p:pic>
      <p:sp>
        <p:nvSpPr>
          <p:cNvPr id="8" name="标题 3">
            <a:extLst>
              <a:ext uri="{FF2B5EF4-FFF2-40B4-BE49-F238E27FC236}">
                <a16:creationId xmlns:a16="http://schemas.microsoft.com/office/drawing/2014/main" id="{00E4B2D6-EF67-4CD4-B80F-E9D3A7A5C827}"/>
              </a:ext>
            </a:extLst>
          </p:cNvPr>
          <p:cNvSpPr txBox="1">
            <a:spLocks/>
          </p:cNvSpPr>
          <p:nvPr/>
        </p:nvSpPr>
        <p:spPr>
          <a:xfrm>
            <a:off x="838200" y="1825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1.1 </a:t>
            </a:r>
            <a:r>
              <a:rPr lang="zh-CN" altLang="en-US" dirty="0"/>
              <a:t>算法与程序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4">
            <a:extLst>
              <a:ext uri="{FF2B5EF4-FFF2-40B4-BE49-F238E27FC236}">
                <a16:creationId xmlns:a16="http://schemas.microsoft.com/office/drawing/2014/main" id="{57132E17-0F72-432C-BFDD-62027D3B5754}"/>
              </a:ext>
            </a:extLst>
          </p:cNvPr>
          <p:cNvSpPr txBox="1">
            <a:spLocks noChangeArrowheads="1"/>
          </p:cNvSpPr>
          <p:nvPr/>
        </p:nvSpPr>
        <p:spPr bwMode="auto">
          <a:xfrm>
            <a:off x="863599" y="2838450"/>
            <a:ext cx="1025967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4000" dirty="0">
                <a:solidFill>
                  <a:srgbClr val="0000CC"/>
                </a:solidFill>
                <a:latin typeface="+mn-ea"/>
                <a:ea typeface="+mn-ea"/>
              </a:rPr>
              <a:t>一系列将问题的输入转换为输出的计算或操作步骤。</a:t>
            </a:r>
          </a:p>
        </p:txBody>
      </p:sp>
      <p:sp>
        <p:nvSpPr>
          <p:cNvPr id="8" name="标题 3">
            <a:extLst>
              <a:ext uri="{FF2B5EF4-FFF2-40B4-BE49-F238E27FC236}">
                <a16:creationId xmlns:a16="http://schemas.microsoft.com/office/drawing/2014/main" id="{F7680BE3-4026-4D27-B346-5228B73D0D5C}"/>
              </a:ext>
            </a:extLst>
          </p:cNvPr>
          <p:cNvSpPr txBox="1">
            <a:spLocks/>
          </p:cNvSpPr>
          <p:nvPr/>
        </p:nvSpPr>
        <p:spPr>
          <a:xfrm>
            <a:off x="864452"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1.1 .1 </a:t>
            </a:r>
            <a:r>
              <a:rPr lang="zh-CN" altLang="en-US" dirty="0"/>
              <a:t>什么是算法？</a:t>
            </a:r>
          </a:p>
        </p:txBody>
      </p:sp>
      <p:sp>
        <p:nvSpPr>
          <p:cNvPr id="10" name="Line 12">
            <a:extLst>
              <a:ext uri="{FF2B5EF4-FFF2-40B4-BE49-F238E27FC236}">
                <a16:creationId xmlns:a16="http://schemas.microsoft.com/office/drawing/2014/main" id="{16D54E9B-1DA2-4F90-94A3-202DE8D73DB1}"/>
              </a:ext>
            </a:extLst>
          </p:cNvPr>
          <p:cNvSpPr>
            <a:spLocks noChangeShapeType="1"/>
          </p:cNvSpPr>
          <p:nvPr/>
        </p:nvSpPr>
        <p:spPr bwMode="auto">
          <a:xfrm>
            <a:off x="4532192" y="3519790"/>
            <a:ext cx="1152525" cy="0"/>
          </a:xfrm>
          <a:prstGeom prst="line">
            <a:avLst/>
          </a:prstGeom>
          <a:noFill/>
          <a:ln w="635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3200">
              <a:latin typeface="+mn-ea"/>
            </a:endParaRPr>
          </a:p>
        </p:txBody>
      </p:sp>
      <p:sp>
        <p:nvSpPr>
          <p:cNvPr id="11" name="Line 13">
            <a:extLst>
              <a:ext uri="{FF2B5EF4-FFF2-40B4-BE49-F238E27FC236}">
                <a16:creationId xmlns:a16="http://schemas.microsoft.com/office/drawing/2014/main" id="{0601488C-116F-4B02-83D5-16EC486F7222}"/>
              </a:ext>
            </a:extLst>
          </p:cNvPr>
          <p:cNvSpPr>
            <a:spLocks noChangeShapeType="1"/>
          </p:cNvSpPr>
          <p:nvPr/>
        </p:nvSpPr>
        <p:spPr bwMode="auto">
          <a:xfrm>
            <a:off x="6928291" y="3524674"/>
            <a:ext cx="1152525" cy="0"/>
          </a:xfrm>
          <a:prstGeom prst="line">
            <a:avLst/>
          </a:prstGeom>
          <a:noFill/>
          <a:ln w="635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3200">
              <a:latin typeface="+mn-ea"/>
            </a:endParaRPr>
          </a:p>
        </p:txBody>
      </p:sp>
      <p:sp>
        <p:nvSpPr>
          <p:cNvPr id="18" name="Rectangle 6">
            <a:extLst>
              <a:ext uri="{FF2B5EF4-FFF2-40B4-BE49-F238E27FC236}">
                <a16:creationId xmlns:a16="http://schemas.microsoft.com/office/drawing/2014/main" id="{8C2AC50B-2E3C-4202-856B-0B94A3740838}"/>
              </a:ext>
            </a:extLst>
          </p:cNvPr>
          <p:cNvSpPr>
            <a:spLocks noChangeArrowheads="1"/>
          </p:cNvSpPr>
          <p:nvPr/>
        </p:nvSpPr>
        <p:spPr bwMode="auto">
          <a:xfrm>
            <a:off x="4367821" y="4635781"/>
            <a:ext cx="3305848" cy="792162"/>
          </a:xfrm>
          <a:prstGeom prst="rect">
            <a:avLst/>
          </a:prstGeom>
          <a:solidFill>
            <a:schemeClr val="accent2"/>
          </a:solidFill>
          <a:ln w="9525">
            <a:noFill/>
            <a:miter lim="800000"/>
            <a:headEnd/>
            <a:tailEnd/>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none" anchor="ctr"/>
          <a:lstStyle/>
          <a:p>
            <a:pPr algn="ctr"/>
            <a:r>
              <a:rPr lang="zh-CN" altLang="en-US" sz="4400" b="1" dirty="0">
                <a:solidFill>
                  <a:schemeClr val="bg1"/>
                </a:solidFill>
                <a:latin typeface="黑体" panose="02010609060101010101" pitchFamily="49" charset="-122"/>
                <a:ea typeface="黑体" panose="02010609060101010101" pitchFamily="49" charset="-122"/>
              </a:rPr>
              <a:t>算法</a:t>
            </a:r>
          </a:p>
        </p:txBody>
      </p:sp>
      <p:sp>
        <p:nvSpPr>
          <p:cNvPr id="19" name="AutoShape 7">
            <a:extLst>
              <a:ext uri="{FF2B5EF4-FFF2-40B4-BE49-F238E27FC236}">
                <a16:creationId xmlns:a16="http://schemas.microsoft.com/office/drawing/2014/main" id="{13FEB30F-3A33-4959-9860-DB64EF542C10}"/>
              </a:ext>
            </a:extLst>
          </p:cNvPr>
          <p:cNvSpPr>
            <a:spLocks noChangeArrowheads="1"/>
          </p:cNvSpPr>
          <p:nvPr/>
        </p:nvSpPr>
        <p:spPr bwMode="auto">
          <a:xfrm>
            <a:off x="3132990" y="5127694"/>
            <a:ext cx="1234831" cy="287337"/>
          </a:xfrm>
          <a:prstGeom prst="rightArrow">
            <a:avLst>
              <a:gd name="adj1" fmla="val 50000"/>
              <a:gd name="adj2" fmla="val 62569"/>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sz="2400"/>
          </a:p>
        </p:txBody>
      </p:sp>
      <p:sp>
        <p:nvSpPr>
          <p:cNvPr id="20" name="Text Box 8">
            <a:extLst>
              <a:ext uri="{FF2B5EF4-FFF2-40B4-BE49-F238E27FC236}">
                <a16:creationId xmlns:a16="http://schemas.microsoft.com/office/drawing/2014/main" id="{F8A8807D-1D29-4296-ADCE-AB00646EBCD1}"/>
              </a:ext>
            </a:extLst>
          </p:cNvPr>
          <p:cNvSpPr txBox="1">
            <a:spLocks noChangeArrowheads="1"/>
          </p:cNvSpPr>
          <p:nvPr/>
        </p:nvSpPr>
        <p:spPr bwMode="auto">
          <a:xfrm>
            <a:off x="1994176" y="4945394"/>
            <a:ext cx="1500549" cy="646331"/>
          </a:xfrm>
          <a:prstGeom prst="rect">
            <a:avLst/>
          </a:prstGeom>
          <a:noFill/>
          <a:ln w="9525">
            <a:noFill/>
            <a:miter lim="800000"/>
            <a:headEnd/>
            <a:tailEnd/>
          </a:ln>
          <a:effectLst/>
        </p:spPr>
        <p:txBody>
          <a:bodyPr wrap="square">
            <a:spAutoFit/>
          </a:bodyPr>
          <a:lstStyle/>
          <a:p>
            <a:pPr>
              <a:spcBef>
                <a:spcPct val="50000"/>
              </a:spcBef>
            </a:pPr>
            <a:r>
              <a:rPr lang="zh-CN" altLang="en-US" sz="3600" dirty="0">
                <a:solidFill>
                  <a:srgbClr val="0000FF"/>
                </a:solidFill>
                <a:latin typeface="楷体" pitchFamily="49" charset="-122"/>
                <a:ea typeface="楷体" pitchFamily="49" charset="-122"/>
              </a:rPr>
              <a:t>输入</a:t>
            </a:r>
          </a:p>
        </p:txBody>
      </p:sp>
      <p:sp>
        <p:nvSpPr>
          <p:cNvPr id="21" name="AutoShape 9">
            <a:extLst>
              <a:ext uri="{FF2B5EF4-FFF2-40B4-BE49-F238E27FC236}">
                <a16:creationId xmlns:a16="http://schemas.microsoft.com/office/drawing/2014/main" id="{4DA8F2F7-0ABD-48FB-8FAB-E53FF8CA2BE1}"/>
              </a:ext>
            </a:extLst>
          </p:cNvPr>
          <p:cNvSpPr>
            <a:spLocks noChangeArrowheads="1"/>
          </p:cNvSpPr>
          <p:nvPr/>
        </p:nvSpPr>
        <p:spPr bwMode="auto">
          <a:xfrm>
            <a:off x="7292051" y="4924707"/>
            <a:ext cx="1096338" cy="202988"/>
          </a:xfrm>
          <a:prstGeom prst="rightArrow">
            <a:avLst>
              <a:gd name="adj1" fmla="val 50000"/>
              <a:gd name="adj2" fmla="val 62569"/>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sz="2400"/>
          </a:p>
        </p:txBody>
      </p:sp>
      <p:sp>
        <p:nvSpPr>
          <p:cNvPr id="22" name="Text Box 10">
            <a:extLst>
              <a:ext uri="{FF2B5EF4-FFF2-40B4-BE49-F238E27FC236}">
                <a16:creationId xmlns:a16="http://schemas.microsoft.com/office/drawing/2014/main" id="{53DD0D67-6D91-4C1E-9FBA-29794ABF51FC}"/>
              </a:ext>
            </a:extLst>
          </p:cNvPr>
          <p:cNvSpPr txBox="1">
            <a:spLocks noChangeArrowheads="1"/>
          </p:cNvSpPr>
          <p:nvPr/>
        </p:nvSpPr>
        <p:spPr bwMode="auto">
          <a:xfrm>
            <a:off x="8407380" y="4845830"/>
            <a:ext cx="1500549" cy="646331"/>
          </a:xfrm>
          <a:prstGeom prst="rect">
            <a:avLst/>
          </a:prstGeom>
          <a:noFill/>
          <a:ln w="9525">
            <a:noFill/>
            <a:miter lim="800000"/>
            <a:headEnd/>
            <a:tailEnd/>
          </a:ln>
          <a:effectLst/>
        </p:spPr>
        <p:txBody>
          <a:bodyPr wrap="square">
            <a:spAutoFit/>
          </a:bodyPr>
          <a:lstStyle/>
          <a:p>
            <a:pPr>
              <a:spcBef>
                <a:spcPct val="50000"/>
              </a:spcBef>
            </a:pPr>
            <a:r>
              <a:rPr lang="zh-CN" altLang="en-US" sz="3600" dirty="0">
                <a:solidFill>
                  <a:srgbClr val="0000FF"/>
                </a:solidFill>
                <a:latin typeface="楷体" pitchFamily="49" charset="-122"/>
                <a:ea typeface="楷体" pitchFamily="49" charset="-122"/>
              </a:rPr>
              <a:t>输出</a:t>
            </a:r>
          </a:p>
        </p:txBody>
      </p:sp>
    </p:spTree>
    <p:extLst>
      <p:ext uri="{BB962C8B-B14F-4D97-AF65-F5344CB8AC3E}">
        <p14:creationId xmlns:p14="http://schemas.microsoft.com/office/powerpoint/2010/main" val="188032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3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3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1.1.2 </a:t>
            </a:r>
            <a:r>
              <a:rPr lang="zh-CN" altLang="en-US" dirty="0"/>
              <a:t>算法的特性</a:t>
            </a:r>
          </a:p>
        </p:txBody>
      </p:sp>
      <p:sp>
        <p:nvSpPr>
          <p:cNvPr id="5" name="内容占位符 4"/>
          <p:cNvSpPr>
            <a:spLocks noGrp="1"/>
          </p:cNvSpPr>
          <p:nvPr>
            <p:ph idx="1"/>
          </p:nvPr>
        </p:nvSpPr>
        <p:spPr>
          <a:xfrm>
            <a:off x="838200" y="1508125"/>
            <a:ext cx="10515600" cy="1031875"/>
          </a:xfrm>
        </p:spPr>
        <p:txBody>
          <a:bodyPr>
            <a:normAutofit/>
          </a:bodyPr>
          <a:lstStyle/>
          <a:p>
            <a:pPr>
              <a:lnSpc>
                <a:spcPct val="150000"/>
              </a:lnSpc>
              <a:buFont typeface="Wingdings" panose="05000000000000000000" pitchFamily="2" charset="2"/>
              <a:buChar char="l"/>
            </a:pPr>
            <a:r>
              <a:rPr lang="zh-CN" altLang="en-US" sz="3200" b="1" dirty="0">
                <a:solidFill>
                  <a:srgbClr val="FF0000"/>
                </a:solidFill>
              </a:rPr>
              <a:t>算法的四个重要特性：</a:t>
            </a:r>
            <a:r>
              <a:rPr lang="zh-CN" altLang="en-US" sz="3200" b="1" dirty="0">
                <a:solidFill>
                  <a:srgbClr val="3333FF"/>
                </a:solidFill>
              </a:rPr>
              <a:t>输入、输出、有限性、确定性</a:t>
            </a:r>
          </a:p>
          <a:p>
            <a:pPr>
              <a:lnSpc>
                <a:spcPct val="150000"/>
              </a:lnSpc>
              <a:buFont typeface="Wingdings" panose="05000000000000000000" pitchFamily="2" charset="2"/>
              <a:buChar char="l"/>
            </a:pPr>
            <a:endParaRPr lang="en-US" altLang="zh-CN" sz="3200" b="1" dirty="0">
              <a:solidFill>
                <a:srgbClr val="FF0000"/>
              </a:solidFill>
            </a:endParaRPr>
          </a:p>
        </p:txBody>
      </p:sp>
      <p:sp>
        <p:nvSpPr>
          <p:cNvPr id="2" name="矩形 1">
            <a:extLst>
              <a:ext uri="{FF2B5EF4-FFF2-40B4-BE49-F238E27FC236}">
                <a16:creationId xmlns:a16="http://schemas.microsoft.com/office/drawing/2014/main" id="{782AE0D1-4E03-4E17-821C-5B70A507451A}"/>
              </a:ext>
            </a:extLst>
          </p:cNvPr>
          <p:cNvSpPr/>
          <p:nvPr/>
        </p:nvSpPr>
        <p:spPr>
          <a:xfrm>
            <a:off x="1054395" y="2540000"/>
            <a:ext cx="10083210" cy="755913"/>
          </a:xfrm>
          <a:prstGeom prst="rect">
            <a:avLst/>
          </a:prstGeom>
        </p:spPr>
        <p:txBody>
          <a:bodyPr vert="horz" lIns="91440" tIns="45720" rIns="91440" bIns="45720" rtlCol="0">
            <a:normAutofit fontScale="92500" lnSpcReduction="10000"/>
          </a:bodyPr>
          <a:lstStyle/>
          <a:p>
            <a:pPr>
              <a:lnSpc>
                <a:spcPct val="150000"/>
              </a:lnSpc>
              <a:spcBef>
                <a:spcPts val="1000"/>
              </a:spcBef>
            </a:pPr>
            <a:r>
              <a:rPr lang="en-US" altLang="zh-CN" sz="3200" b="1" dirty="0">
                <a:solidFill>
                  <a:srgbClr val="FF0000"/>
                </a:solidFill>
              </a:rPr>
              <a:t>1.  </a:t>
            </a:r>
            <a:r>
              <a:rPr lang="zh-CN" altLang="en-US" sz="3200" b="1" dirty="0">
                <a:solidFill>
                  <a:srgbClr val="FF0000"/>
                </a:solidFill>
              </a:rPr>
              <a:t>输入：   有外部提供的量作为算法的输入。</a:t>
            </a:r>
            <a:r>
              <a:rPr lang="en-US" altLang="zh-CN" sz="3200" b="1" dirty="0">
                <a:solidFill>
                  <a:srgbClr val="FF0000"/>
                </a:solidFill>
              </a:rPr>
              <a:t>0</a:t>
            </a:r>
            <a:r>
              <a:rPr lang="zh-CN" altLang="en-US" sz="3200" b="1" dirty="0">
                <a:solidFill>
                  <a:srgbClr val="FF0000"/>
                </a:solidFill>
              </a:rPr>
              <a:t>个或多个</a:t>
            </a:r>
          </a:p>
        </p:txBody>
      </p:sp>
      <p:sp>
        <p:nvSpPr>
          <p:cNvPr id="8" name="矩形 7">
            <a:extLst>
              <a:ext uri="{FF2B5EF4-FFF2-40B4-BE49-F238E27FC236}">
                <a16:creationId xmlns:a16="http://schemas.microsoft.com/office/drawing/2014/main" id="{C927331F-9355-4887-B379-EAA3307847BD}"/>
              </a:ext>
            </a:extLst>
          </p:cNvPr>
          <p:cNvSpPr/>
          <p:nvPr/>
        </p:nvSpPr>
        <p:spPr>
          <a:xfrm>
            <a:off x="3070578" y="3295913"/>
            <a:ext cx="7879644" cy="954107"/>
          </a:xfrm>
          <a:prstGeom prst="rect">
            <a:avLst/>
          </a:prstGeom>
        </p:spPr>
        <p:txBody>
          <a:bodyPr wrap="square">
            <a:spAutoFit/>
          </a:bodyPr>
          <a:lstStyle/>
          <a:p>
            <a:r>
              <a:rPr lang="zh-CN" altLang="en-US" sz="2800" b="1" dirty="0"/>
              <a:t>在算法开始之前给出的量，取自于特定的对象集合</a:t>
            </a:r>
            <a:r>
              <a:rPr lang="en-US" altLang="zh-CN" sz="2800" b="1" dirty="0"/>
              <a:t>——</a:t>
            </a:r>
            <a:r>
              <a:rPr lang="zh-CN" altLang="en-US" sz="2800" b="1" dirty="0">
                <a:solidFill>
                  <a:srgbClr val="0000FF"/>
                </a:solidFill>
              </a:rPr>
              <a:t>定义域</a:t>
            </a:r>
            <a:endParaRPr lang="zh-CN" altLang="en-US" sz="2800" dirty="0"/>
          </a:p>
        </p:txBody>
      </p:sp>
      <p:sp>
        <p:nvSpPr>
          <p:cNvPr id="9" name="矩形 8">
            <a:extLst>
              <a:ext uri="{FF2B5EF4-FFF2-40B4-BE49-F238E27FC236}">
                <a16:creationId xmlns:a16="http://schemas.microsoft.com/office/drawing/2014/main" id="{7DF5311B-952B-406A-9D34-EFD744AB2537}"/>
              </a:ext>
            </a:extLst>
          </p:cNvPr>
          <p:cNvSpPr/>
          <p:nvPr/>
        </p:nvSpPr>
        <p:spPr>
          <a:xfrm>
            <a:off x="1054395" y="4250020"/>
            <a:ext cx="10083210" cy="755913"/>
          </a:xfrm>
          <a:prstGeom prst="rect">
            <a:avLst/>
          </a:prstGeom>
        </p:spPr>
        <p:txBody>
          <a:bodyPr vert="horz" lIns="91440" tIns="45720" rIns="91440" bIns="45720" rtlCol="0">
            <a:normAutofit fontScale="92500" lnSpcReduction="10000"/>
          </a:bodyPr>
          <a:lstStyle/>
          <a:p>
            <a:pPr>
              <a:lnSpc>
                <a:spcPct val="150000"/>
              </a:lnSpc>
              <a:spcBef>
                <a:spcPts val="1000"/>
              </a:spcBef>
            </a:pPr>
            <a:r>
              <a:rPr lang="en-US" altLang="zh-CN" sz="3200" b="1" dirty="0">
                <a:solidFill>
                  <a:srgbClr val="FF0000"/>
                </a:solidFill>
              </a:rPr>
              <a:t>2. </a:t>
            </a:r>
            <a:r>
              <a:rPr lang="zh-CN" altLang="en-US" sz="3200" b="1" dirty="0">
                <a:solidFill>
                  <a:srgbClr val="FF0000"/>
                </a:solidFill>
              </a:rPr>
              <a:t>输出：  算法产生至少一个量作为输出</a:t>
            </a:r>
          </a:p>
        </p:txBody>
      </p:sp>
      <p:sp>
        <p:nvSpPr>
          <p:cNvPr id="10" name="矩形 9">
            <a:extLst>
              <a:ext uri="{FF2B5EF4-FFF2-40B4-BE49-F238E27FC236}">
                <a16:creationId xmlns:a16="http://schemas.microsoft.com/office/drawing/2014/main" id="{AE0319EE-6F0E-426D-B639-CF5CD5B92F16}"/>
              </a:ext>
            </a:extLst>
          </p:cNvPr>
          <p:cNvSpPr/>
          <p:nvPr/>
        </p:nvSpPr>
        <p:spPr>
          <a:xfrm>
            <a:off x="3070578" y="5005933"/>
            <a:ext cx="7879644" cy="523220"/>
          </a:xfrm>
          <a:prstGeom prst="rect">
            <a:avLst/>
          </a:prstGeom>
        </p:spPr>
        <p:txBody>
          <a:bodyPr wrap="square">
            <a:spAutoFit/>
          </a:bodyPr>
          <a:lstStyle/>
          <a:p>
            <a:r>
              <a:rPr lang="zh-CN" altLang="en-US" sz="2800" b="1" dirty="0"/>
              <a:t>输出是同输入有某种特定关系的量</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1.1.2 </a:t>
            </a:r>
            <a:r>
              <a:rPr lang="zh-CN" altLang="en-US" dirty="0"/>
              <a:t>算法的特性</a:t>
            </a:r>
          </a:p>
        </p:txBody>
      </p:sp>
      <p:sp>
        <p:nvSpPr>
          <p:cNvPr id="5" name="内容占位符 4"/>
          <p:cNvSpPr>
            <a:spLocks noGrp="1"/>
          </p:cNvSpPr>
          <p:nvPr>
            <p:ph idx="1"/>
          </p:nvPr>
        </p:nvSpPr>
        <p:spPr>
          <a:xfrm>
            <a:off x="838200" y="1508125"/>
            <a:ext cx="10515600" cy="1031875"/>
          </a:xfrm>
        </p:spPr>
        <p:txBody>
          <a:bodyPr>
            <a:normAutofit/>
          </a:bodyPr>
          <a:lstStyle/>
          <a:p>
            <a:pPr>
              <a:lnSpc>
                <a:spcPct val="150000"/>
              </a:lnSpc>
              <a:buFont typeface="Wingdings" panose="05000000000000000000" pitchFamily="2" charset="2"/>
              <a:buChar char="l"/>
            </a:pPr>
            <a:r>
              <a:rPr lang="zh-CN" altLang="en-US" sz="3200" b="1" dirty="0">
                <a:solidFill>
                  <a:srgbClr val="FF0000"/>
                </a:solidFill>
              </a:rPr>
              <a:t>算法的四个重要特性：</a:t>
            </a:r>
            <a:r>
              <a:rPr lang="zh-CN" altLang="en-US" sz="3200" b="1" dirty="0">
                <a:solidFill>
                  <a:srgbClr val="3333FF"/>
                </a:solidFill>
              </a:rPr>
              <a:t>输入、输出、确定性、有限性</a:t>
            </a:r>
          </a:p>
          <a:p>
            <a:pPr>
              <a:lnSpc>
                <a:spcPct val="150000"/>
              </a:lnSpc>
              <a:buFont typeface="Wingdings" panose="05000000000000000000" pitchFamily="2" charset="2"/>
              <a:buChar char="l"/>
            </a:pPr>
            <a:endParaRPr lang="en-US" altLang="zh-CN" sz="3200" b="1" dirty="0">
              <a:solidFill>
                <a:srgbClr val="FF0000"/>
              </a:solidFill>
            </a:endParaRPr>
          </a:p>
        </p:txBody>
      </p:sp>
      <p:sp>
        <p:nvSpPr>
          <p:cNvPr id="2" name="矩形 1">
            <a:extLst>
              <a:ext uri="{FF2B5EF4-FFF2-40B4-BE49-F238E27FC236}">
                <a16:creationId xmlns:a16="http://schemas.microsoft.com/office/drawing/2014/main" id="{782AE0D1-4E03-4E17-821C-5B70A507451A}"/>
              </a:ext>
            </a:extLst>
          </p:cNvPr>
          <p:cNvSpPr/>
          <p:nvPr/>
        </p:nvSpPr>
        <p:spPr>
          <a:xfrm>
            <a:off x="1054395" y="2540000"/>
            <a:ext cx="10083210" cy="755913"/>
          </a:xfrm>
          <a:prstGeom prst="rect">
            <a:avLst/>
          </a:prstGeom>
        </p:spPr>
        <p:txBody>
          <a:bodyPr vert="horz" lIns="91440" tIns="45720" rIns="91440" bIns="45720" rtlCol="0">
            <a:normAutofit fontScale="92500" lnSpcReduction="10000"/>
          </a:bodyPr>
          <a:lstStyle/>
          <a:p>
            <a:pPr>
              <a:lnSpc>
                <a:spcPct val="150000"/>
              </a:lnSpc>
              <a:spcBef>
                <a:spcPts val="1000"/>
              </a:spcBef>
            </a:pPr>
            <a:r>
              <a:rPr lang="en-US" altLang="zh-CN" sz="3200" b="1" dirty="0">
                <a:solidFill>
                  <a:srgbClr val="FF0000"/>
                </a:solidFill>
              </a:rPr>
              <a:t>3. </a:t>
            </a:r>
            <a:r>
              <a:rPr lang="zh-CN" altLang="en-US" sz="3200" b="1" dirty="0">
                <a:solidFill>
                  <a:srgbClr val="FF0000"/>
                </a:solidFill>
              </a:rPr>
              <a:t>确定性：组成算法的每条指令是清晰、无歧义的</a:t>
            </a:r>
          </a:p>
        </p:txBody>
      </p:sp>
      <p:sp>
        <p:nvSpPr>
          <p:cNvPr id="8" name="矩形 7">
            <a:extLst>
              <a:ext uri="{FF2B5EF4-FFF2-40B4-BE49-F238E27FC236}">
                <a16:creationId xmlns:a16="http://schemas.microsoft.com/office/drawing/2014/main" id="{C927331F-9355-4887-B379-EAA3307847BD}"/>
              </a:ext>
            </a:extLst>
          </p:cNvPr>
          <p:cNvSpPr/>
          <p:nvPr/>
        </p:nvSpPr>
        <p:spPr>
          <a:xfrm>
            <a:off x="3070578" y="3295913"/>
            <a:ext cx="7879644" cy="954107"/>
          </a:xfrm>
          <a:prstGeom prst="rect">
            <a:avLst/>
          </a:prstGeom>
        </p:spPr>
        <p:txBody>
          <a:bodyPr wrap="square">
            <a:spAutoFit/>
          </a:bodyPr>
          <a:lstStyle/>
          <a:p>
            <a:r>
              <a:rPr lang="zh-CN" altLang="en-US" sz="2800" b="1" dirty="0"/>
              <a:t> ①</a:t>
            </a:r>
            <a:r>
              <a:rPr lang="en-US" altLang="zh-CN" sz="2800" b="1" dirty="0"/>
              <a:t>5/0 </a:t>
            </a:r>
          </a:p>
          <a:p>
            <a:r>
              <a:rPr lang="en-US" altLang="zh-CN" sz="2800" b="1" dirty="0"/>
              <a:t> ②</a:t>
            </a:r>
            <a:r>
              <a:rPr lang="zh-CN" altLang="en-US" sz="2800" b="1" dirty="0"/>
              <a:t>将</a:t>
            </a:r>
            <a:r>
              <a:rPr lang="en-US" altLang="zh-CN" sz="2800" b="1" dirty="0"/>
              <a:t>6</a:t>
            </a:r>
            <a:r>
              <a:rPr lang="zh-CN" altLang="en-US" sz="2800" b="1" dirty="0"/>
              <a:t>或</a:t>
            </a:r>
            <a:r>
              <a:rPr lang="en-US" altLang="zh-CN" sz="2800" b="1" dirty="0"/>
              <a:t>7</a:t>
            </a:r>
            <a:r>
              <a:rPr lang="zh-CN" altLang="en-US" sz="2800" b="1" dirty="0"/>
              <a:t>与</a:t>
            </a:r>
            <a:r>
              <a:rPr lang="en-US" altLang="zh-CN" sz="2800" b="1" dirty="0"/>
              <a:t>x</a:t>
            </a:r>
            <a:r>
              <a:rPr lang="zh-CN" altLang="en-US" sz="2800" b="1" dirty="0"/>
              <a:t>相加</a:t>
            </a:r>
            <a:endParaRPr lang="zh-CN" altLang="en-US" sz="2800" dirty="0"/>
          </a:p>
        </p:txBody>
      </p:sp>
      <p:sp>
        <p:nvSpPr>
          <p:cNvPr id="6" name="矩形 5">
            <a:extLst>
              <a:ext uri="{FF2B5EF4-FFF2-40B4-BE49-F238E27FC236}">
                <a16:creationId xmlns:a16="http://schemas.microsoft.com/office/drawing/2014/main" id="{01DDC541-45D1-48DB-84D8-AF2B41541FF7}"/>
              </a:ext>
            </a:extLst>
          </p:cNvPr>
          <p:cNvSpPr/>
          <p:nvPr/>
        </p:nvSpPr>
        <p:spPr>
          <a:xfrm>
            <a:off x="1054395" y="4051826"/>
            <a:ext cx="10083210" cy="1942574"/>
          </a:xfrm>
          <a:prstGeom prst="rect">
            <a:avLst/>
          </a:prstGeom>
        </p:spPr>
        <p:txBody>
          <a:bodyPr vert="horz" lIns="91440" tIns="45720" rIns="91440" bIns="45720" rtlCol="0">
            <a:normAutofit/>
          </a:bodyPr>
          <a:lstStyle/>
          <a:p>
            <a:pPr>
              <a:lnSpc>
                <a:spcPct val="150000"/>
              </a:lnSpc>
              <a:spcBef>
                <a:spcPts val="1000"/>
              </a:spcBef>
            </a:pPr>
            <a:r>
              <a:rPr lang="en-US" altLang="zh-CN" sz="3200" b="1" dirty="0">
                <a:solidFill>
                  <a:srgbClr val="FF0000"/>
                </a:solidFill>
              </a:rPr>
              <a:t>4. </a:t>
            </a:r>
            <a:r>
              <a:rPr lang="zh-CN" altLang="en-US" sz="3200" b="1" dirty="0">
                <a:solidFill>
                  <a:srgbClr val="FF0000"/>
                </a:solidFill>
              </a:rPr>
              <a:t>有限性：算法中每条指令的执行次数有限</a:t>
            </a:r>
            <a:endParaRPr lang="en-US" altLang="zh-CN" sz="3200" b="1" dirty="0">
              <a:solidFill>
                <a:srgbClr val="FF0000"/>
              </a:solidFill>
            </a:endParaRPr>
          </a:p>
          <a:p>
            <a:pPr>
              <a:lnSpc>
                <a:spcPct val="150000"/>
              </a:lnSpc>
              <a:spcBef>
                <a:spcPts val="1000"/>
              </a:spcBef>
            </a:pPr>
            <a:r>
              <a:rPr lang="zh-CN" altLang="en-US" sz="3200" b="1" dirty="0">
                <a:solidFill>
                  <a:srgbClr val="FF0000"/>
                </a:solidFill>
              </a:rPr>
              <a:t>                   执行每条指令的时间有限</a:t>
            </a:r>
          </a:p>
        </p:txBody>
      </p:sp>
    </p:spTree>
    <p:extLst>
      <p:ext uri="{BB962C8B-B14F-4D97-AF65-F5344CB8AC3E}">
        <p14:creationId xmlns:p14="http://schemas.microsoft.com/office/powerpoint/2010/main" val="218159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1.1.2 </a:t>
            </a:r>
            <a:r>
              <a:rPr lang="zh-CN" altLang="en-US" dirty="0"/>
              <a:t>算法与程序的关系 </a:t>
            </a:r>
          </a:p>
        </p:txBody>
      </p:sp>
      <p:sp>
        <p:nvSpPr>
          <p:cNvPr id="5" name="内容占位符 4"/>
          <p:cNvSpPr>
            <a:spLocks noGrp="1"/>
          </p:cNvSpPr>
          <p:nvPr>
            <p:ph idx="1"/>
          </p:nvPr>
        </p:nvSpPr>
        <p:spPr>
          <a:xfrm>
            <a:off x="838200" y="1508125"/>
            <a:ext cx="10515600" cy="4984750"/>
          </a:xfrm>
        </p:spPr>
        <p:txBody>
          <a:bodyPr>
            <a:noAutofit/>
          </a:bodyPr>
          <a:lstStyle/>
          <a:p>
            <a:pPr marL="0" indent="0">
              <a:lnSpc>
                <a:spcPct val="150000"/>
              </a:lnSpc>
              <a:spcBef>
                <a:spcPts val="0"/>
              </a:spcBef>
              <a:buNone/>
            </a:pPr>
            <a:r>
              <a:rPr lang="zh-CN" altLang="en-US" sz="3200" b="1" dirty="0">
                <a:solidFill>
                  <a:srgbClr val="3333FF"/>
                </a:solidFill>
              </a:rPr>
              <a:t>什么是程序？与算法是什么关系？</a:t>
            </a:r>
          </a:p>
          <a:p>
            <a:pPr marL="0" indent="0">
              <a:lnSpc>
                <a:spcPct val="150000"/>
              </a:lnSpc>
              <a:spcBef>
                <a:spcPts val="0"/>
              </a:spcBef>
              <a:buNone/>
            </a:pPr>
            <a:r>
              <a:rPr lang="zh-CN" altLang="en-US" sz="3200" dirty="0"/>
              <a:t>程序是算法用某种程序设计语言的具体实现。</a:t>
            </a:r>
          </a:p>
          <a:p>
            <a:pPr marL="0" indent="0">
              <a:lnSpc>
                <a:spcPct val="150000"/>
              </a:lnSpc>
              <a:spcBef>
                <a:spcPts val="0"/>
              </a:spcBef>
              <a:buNone/>
            </a:pPr>
            <a:r>
              <a:rPr lang="zh-CN" altLang="en-US" sz="3200" dirty="0"/>
              <a:t>程序可以不满足</a:t>
            </a:r>
            <a:r>
              <a:rPr lang="zh-CN" altLang="en-US" sz="3200" b="1" dirty="0">
                <a:solidFill>
                  <a:srgbClr val="FF0000"/>
                </a:solidFill>
              </a:rPr>
              <a:t>算法的有限性  </a:t>
            </a:r>
            <a:endParaRPr lang="zh-CN" altLang="en-US" sz="3200" dirty="0"/>
          </a:p>
        </p:txBody>
      </p:sp>
      <p:sp>
        <p:nvSpPr>
          <p:cNvPr id="2" name="矩形 1">
            <a:extLst>
              <a:ext uri="{FF2B5EF4-FFF2-40B4-BE49-F238E27FC236}">
                <a16:creationId xmlns:a16="http://schemas.microsoft.com/office/drawing/2014/main" id="{AE674C2F-8A47-4EB4-B1DE-7329954D1D8E}"/>
              </a:ext>
            </a:extLst>
          </p:cNvPr>
          <p:cNvSpPr/>
          <p:nvPr/>
        </p:nvSpPr>
        <p:spPr>
          <a:xfrm>
            <a:off x="3262489" y="4083933"/>
            <a:ext cx="2585998"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sz="3600" dirty="0"/>
              <a:t>操作系统</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1.1.4 </a:t>
            </a:r>
            <a:r>
              <a:rPr lang="zh-CN" altLang="en-US" dirty="0"/>
              <a:t>算法的描述方法</a:t>
            </a:r>
          </a:p>
        </p:txBody>
      </p:sp>
      <p:sp>
        <p:nvSpPr>
          <p:cNvPr id="5" name="内容占位符 4"/>
          <p:cNvSpPr>
            <a:spLocks noGrp="1"/>
          </p:cNvSpPr>
          <p:nvPr>
            <p:ph idx="1"/>
          </p:nvPr>
        </p:nvSpPr>
        <p:spPr>
          <a:xfrm>
            <a:off x="838200" y="1508124"/>
            <a:ext cx="10515600" cy="4770755"/>
          </a:xfrm>
        </p:spPr>
        <p:txBody>
          <a:bodyPr>
            <a:noAutofit/>
          </a:bodyPr>
          <a:lstStyle/>
          <a:p>
            <a:pPr marL="0" indent="0">
              <a:lnSpc>
                <a:spcPct val="150000"/>
              </a:lnSpc>
              <a:spcBef>
                <a:spcPts val="0"/>
              </a:spcBef>
              <a:buNone/>
            </a:pPr>
            <a:r>
              <a:rPr lang="zh-CN" altLang="en-US" sz="2400" b="1" dirty="0">
                <a:solidFill>
                  <a:srgbClr val="3333FF"/>
                </a:solidFill>
              </a:rPr>
              <a:t>⑴自然语言</a:t>
            </a:r>
          </a:p>
          <a:p>
            <a:pPr marL="0" indent="0">
              <a:lnSpc>
                <a:spcPct val="150000"/>
              </a:lnSpc>
              <a:spcBef>
                <a:spcPts val="0"/>
              </a:spcBef>
              <a:buNone/>
            </a:pPr>
            <a:r>
              <a:rPr lang="zh-CN" altLang="en-US" sz="2400" dirty="0"/>
              <a:t>优点：容易理解</a:t>
            </a:r>
          </a:p>
          <a:p>
            <a:pPr marL="0" indent="0">
              <a:lnSpc>
                <a:spcPct val="150000"/>
              </a:lnSpc>
              <a:spcBef>
                <a:spcPts val="0"/>
              </a:spcBef>
              <a:buNone/>
            </a:pPr>
            <a:r>
              <a:rPr lang="zh-CN" altLang="en-US" sz="2400" dirty="0"/>
              <a:t>缺点：冗长、二义性</a:t>
            </a:r>
            <a:endParaRPr lang="en-US" altLang="zh-CN" sz="2400" dirty="0"/>
          </a:p>
          <a:p>
            <a:pPr marL="0" indent="0">
              <a:lnSpc>
                <a:spcPct val="150000"/>
              </a:lnSpc>
              <a:spcBef>
                <a:spcPts val="0"/>
              </a:spcBef>
              <a:buNone/>
            </a:pPr>
            <a:r>
              <a:rPr lang="zh-CN" altLang="en-US" sz="2400" dirty="0"/>
              <a:t>注意：避免写成自然段</a:t>
            </a:r>
            <a:endParaRPr lang="zh-CN" altLang="en-US" b="1" dirty="0">
              <a:solidFill>
                <a:srgbClr val="FF0000"/>
              </a:solidFill>
            </a:endParaRPr>
          </a:p>
          <a:p>
            <a:pPr marL="0" indent="0">
              <a:lnSpc>
                <a:spcPct val="150000"/>
              </a:lnSpc>
              <a:spcBef>
                <a:spcPts val="0"/>
              </a:spcBef>
              <a:buNone/>
            </a:pPr>
            <a:endParaRPr lang="zh-CN" altLang="en-US" dirty="0"/>
          </a:p>
        </p:txBody>
      </p:sp>
      <p:sp>
        <p:nvSpPr>
          <p:cNvPr id="3" name="矩形 2"/>
          <p:cNvSpPr/>
          <p:nvPr/>
        </p:nvSpPr>
        <p:spPr>
          <a:xfrm>
            <a:off x="7268759" y="1508124"/>
            <a:ext cx="2031325" cy="461665"/>
          </a:xfrm>
          <a:prstGeom prst="rect">
            <a:avLst/>
          </a:prstGeom>
        </p:spPr>
        <p:txBody>
          <a:bodyPr wrap="none">
            <a:spAutoFit/>
          </a:bodyPr>
          <a:lstStyle/>
          <a:p>
            <a:r>
              <a:rPr lang="zh-CN" altLang="en-US" sz="2400" b="1" dirty="0">
                <a:solidFill>
                  <a:srgbClr val="3333FF"/>
                </a:solidFill>
                <a:latin typeface="微软雅黑" panose="020B0503020204020204" pitchFamily="34" charset="-122"/>
                <a:ea typeface="微软雅黑" panose="020B0503020204020204" pitchFamily="34" charset="-122"/>
              </a:rPr>
              <a:t>欧几里德算法</a:t>
            </a:r>
          </a:p>
        </p:txBody>
      </p:sp>
      <p:sp>
        <p:nvSpPr>
          <p:cNvPr id="6" name="矩形 5"/>
          <p:cNvSpPr/>
          <p:nvPr/>
        </p:nvSpPr>
        <p:spPr>
          <a:xfrm>
            <a:off x="4935913" y="2231141"/>
            <a:ext cx="6417887" cy="3371170"/>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zh-CN" altLang="en-US" sz="2400" dirty="0">
                <a:latin typeface="微软雅黑" panose="020B0503020204020204" pitchFamily="34" charset="-122"/>
                <a:ea typeface="微软雅黑" panose="020B0503020204020204" pitchFamily="34" charset="-122"/>
              </a:rPr>
              <a:t>① 输入</a:t>
            </a:r>
            <a:r>
              <a:rPr lang="en-US" altLang="zh-CN" sz="2400" dirty="0">
                <a:latin typeface="微软雅黑" panose="020B0503020204020204" pitchFamily="34" charset="-122"/>
                <a:ea typeface="微软雅黑" panose="020B0503020204020204" pitchFamily="34" charset="-122"/>
              </a:rPr>
              <a:t>m </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a:t>
            </a:r>
          </a:p>
          <a:p>
            <a:pPr>
              <a:lnSpc>
                <a:spcPct val="150000"/>
              </a:lnSpc>
            </a:pPr>
            <a:r>
              <a:rPr lang="zh-CN" altLang="en-US" sz="2400" dirty="0">
                <a:latin typeface="微软雅黑" panose="020B0503020204020204" pitchFamily="34" charset="-122"/>
                <a:ea typeface="微软雅黑" panose="020B0503020204020204" pitchFamily="34" charset="-122"/>
              </a:rPr>
              <a:t>② 求</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除以</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的余数</a:t>
            </a:r>
            <a:r>
              <a:rPr lang="en-US" altLang="zh-CN" sz="24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a:t>
            </a:r>
          </a:p>
          <a:p>
            <a:pPr>
              <a:lnSpc>
                <a:spcPct val="150000"/>
              </a:lnSpc>
            </a:pPr>
            <a:r>
              <a:rPr lang="zh-CN" altLang="en-US" sz="2400" dirty="0">
                <a:latin typeface="微软雅黑" panose="020B0503020204020204" pitchFamily="34" charset="-122"/>
                <a:ea typeface="微软雅黑" panose="020B0503020204020204" pitchFamily="34" charset="-122"/>
              </a:rPr>
              <a:t>③ 若</a:t>
            </a:r>
            <a:r>
              <a:rPr lang="en-US" altLang="zh-CN" sz="24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等于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，则</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为最大公约数，算法结束；</a:t>
            </a:r>
          </a:p>
          <a:p>
            <a:pPr>
              <a:lnSpc>
                <a:spcPct val="150000"/>
              </a:lnSpc>
            </a:pPr>
            <a:r>
              <a:rPr lang="zh-CN" altLang="en-US" sz="2400" dirty="0">
                <a:latin typeface="微软雅黑" panose="020B0503020204020204" pitchFamily="34" charset="-122"/>
                <a:ea typeface="微软雅黑" panose="020B0503020204020204" pitchFamily="34" charset="-122"/>
              </a:rPr>
              <a:t>否则执行第④步；</a:t>
            </a:r>
          </a:p>
          <a:p>
            <a:pPr>
              <a:lnSpc>
                <a:spcPct val="150000"/>
              </a:lnSpc>
            </a:pPr>
            <a:r>
              <a:rPr lang="zh-CN" altLang="en-US" sz="2400" dirty="0">
                <a:latin typeface="微软雅黑" panose="020B0503020204020204" pitchFamily="34" charset="-122"/>
                <a:ea typeface="微软雅黑" panose="020B0503020204020204" pitchFamily="34" charset="-122"/>
              </a:rPr>
              <a:t>④ 将</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的值放在</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中，将</a:t>
            </a:r>
            <a:r>
              <a:rPr lang="en-US" altLang="zh-CN" sz="24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的值放在</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中；</a:t>
            </a:r>
          </a:p>
          <a:p>
            <a:pPr>
              <a:lnSpc>
                <a:spcPct val="150000"/>
              </a:lnSpc>
            </a:pPr>
            <a:r>
              <a:rPr lang="zh-CN" altLang="en-US" sz="2400" dirty="0">
                <a:latin typeface="微软雅黑" panose="020B0503020204020204" pitchFamily="34" charset="-122"/>
                <a:ea typeface="微软雅黑" panose="020B0503020204020204" pitchFamily="34" charset="-122"/>
              </a:rPr>
              <a:t>⑤ 重新执行第②步。</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1.1.4 </a:t>
            </a:r>
            <a:r>
              <a:rPr lang="zh-CN" altLang="en-US" dirty="0"/>
              <a:t>算法的描述方法</a:t>
            </a:r>
          </a:p>
        </p:txBody>
      </p:sp>
      <p:sp>
        <p:nvSpPr>
          <p:cNvPr id="5" name="内容占位符 4"/>
          <p:cNvSpPr>
            <a:spLocks noGrp="1"/>
          </p:cNvSpPr>
          <p:nvPr>
            <p:ph idx="1"/>
          </p:nvPr>
        </p:nvSpPr>
        <p:spPr>
          <a:xfrm>
            <a:off x="838200" y="1508125"/>
            <a:ext cx="4197439" cy="2381296"/>
          </a:xfrm>
        </p:spPr>
        <p:txBody>
          <a:bodyPr>
            <a:noAutofit/>
          </a:bodyPr>
          <a:lstStyle/>
          <a:p>
            <a:pPr marL="0" indent="0">
              <a:lnSpc>
                <a:spcPct val="150000"/>
              </a:lnSpc>
              <a:spcBef>
                <a:spcPts val="0"/>
              </a:spcBef>
              <a:buNone/>
            </a:pPr>
            <a:r>
              <a:rPr lang="zh-CN" altLang="en-US" sz="2400" b="1" dirty="0">
                <a:solidFill>
                  <a:srgbClr val="3333FF"/>
                </a:solidFill>
              </a:rPr>
              <a:t>⑵ 流程图</a:t>
            </a:r>
          </a:p>
          <a:p>
            <a:pPr marL="0" indent="0">
              <a:lnSpc>
                <a:spcPct val="150000"/>
              </a:lnSpc>
              <a:spcBef>
                <a:spcPts val="0"/>
              </a:spcBef>
              <a:buNone/>
            </a:pPr>
            <a:r>
              <a:rPr lang="zh-CN" altLang="en-US" sz="2400" dirty="0"/>
              <a:t>优点：流程直观</a:t>
            </a:r>
          </a:p>
          <a:p>
            <a:pPr marL="0" indent="0">
              <a:lnSpc>
                <a:spcPct val="150000"/>
              </a:lnSpc>
              <a:spcBef>
                <a:spcPts val="0"/>
              </a:spcBef>
              <a:buNone/>
            </a:pPr>
            <a:r>
              <a:rPr lang="zh-CN" altLang="en-US" sz="2400" dirty="0"/>
              <a:t>缺点：缺少严密性、灵活性</a:t>
            </a:r>
          </a:p>
          <a:p>
            <a:pPr marL="0" indent="0">
              <a:lnSpc>
                <a:spcPct val="150000"/>
              </a:lnSpc>
              <a:spcBef>
                <a:spcPts val="0"/>
              </a:spcBef>
              <a:buNone/>
            </a:pPr>
            <a:r>
              <a:rPr lang="zh-CN" altLang="en-US" sz="2400" dirty="0"/>
              <a:t>使用方法：描述简单算法</a:t>
            </a:r>
          </a:p>
        </p:txBody>
      </p:sp>
      <p:sp>
        <p:nvSpPr>
          <p:cNvPr id="2" name="圆角矩形 1"/>
          <p:cNvSpPr/>
          <p:nvPr/>
        </p:nvSpPr>
        <p:spPr>
          <a:xfrm>
            <a:off x="965916" y="4172755"/>
            <a:ext cx="1236372" cy="489397"/>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65916" y="4675032"/>
            <a:ext cx="1236372"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起止框</a:t>
            </a:r>
          </a:p>
        </p:txBody>
      </p:sp>
      <p:sp>
        <p:nvSpPr>
          <p:cNvPr id="8" name="矩形 7"/>
          <p:cNvSpPr/>
          <p:nvPr/>
        </p:nvSpPr>
        <p:spPr>
          <a:xfrm>
            <a:off x="2511380" y="4172755"/>
            <a:ext cx="1262130" cy="48939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534986" y="4685763"/>
            <a:ext cx="1236372"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处理框</a:t>
            </a:r>
          </a:p>
        </p:txBody>
      </p:sp>
      <p:sp>
        <p:nvSpPr>
          <p:cNvPr id="10" name="菱形 9"/>
          <p:cNvSpPr/>
          <p:nvPr/>
        </p:nvSpPr>
        <p:spPr>
          <a:xfrm>
            <a:off x="4082602" y="4043965"/>
            <a:ext cx="1481071" cy="746975"/>
          </a:xfrm>
          <a:prstGeom prst="diamond">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204951" y="4790940"/>
            <a:ext cx="1236372"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判断框</a:t>
            </a:r>
          </a:p>
        </p:txBody>
      </p:sp>
      <p:sp>
        <p:nvSpPr>
          <p:cNvPr id="12" name="平行四边形 11"/>
          <p:cNvSpPr/>
          <p:nvPr/>
        </p:nvSpPr>
        <p:spPr>
          <a:xfrm>
            <a:off x="965916" y="5254580"/>
            <a:ext cx="1146219" cy="515155"/>
          </a:xfrm>
          <a:prstGeom prst="parallelogram">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09409" y="5786766"/>
            <a:ext cx="1479997"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输入输出框</a:t>
            </a:r>
          </a:p>
        </p:txBody>
      </p:sp>
      <p:cxnSp>
        <p:nvCxnSpPr>
          <p:cNvPr id="15" name="直接箭头连接符 14"/>
          <p:cNvCxnSpPr/>
          <p:nvPr/>
        </p:nvCxnSpPr>
        <p:spPr>
          <a:xfrm>
            <a:off x="3116687" y="5254580"/>
            <a:ext cx="0" cy="734096"/>
          </a:xfrm>
          <a:prstGeom prst="straightConnector1">
            <a:avLst/>
          </a:pr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21" name="直接箭头连接符 20"/>
          <p:cNvCxnSpPr/>
          <p:nvPr/>
        </p:nvCxnSpPr>
        <p:spPr>
          <a:xfrm>
            <a:off x="3348507" y="5550794"/>
            <a:ext cx="856444" cy="0"/>
          </a:xfrm>
          <a:prstGeom prst="straightConnector1">
            <a:avLst/>
          </a:pr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22" name="文本框 21"/>
          <p:cNvSpPr txBox="1"/>
          <p:nvPr/>
        </p:nvSpPr>
        <p:spPr>
          <a:xfrm>
            <a:off x="3477295" y="5859750"/>
            <a:ext cx="1210614" cy="373487"/>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流程线</a:t>
            </a:r>
          </a:p>
        </p:txBody>
      </p:sp>
      <p:pic>
        <p:nvPicPr>
          <p:cNvPr id="29" name="图片 28"/>
          <p:cNvPicPr>
            <a:picLocks noChangeAspect="1"/>
          </p:cNvPicPr>
          <p:nvPr/>
        </p:nvPicPr>
        <p:blipFill rotWithShape="1">
          <a:blip r:embed="rId2"/>
          <a:srcRect l="35116" t="4097" r="6131"/>
          <a:stretch>
            <a:fillRect/>
          </a:stretch>
        </p:blipFill>
        <p:spPr>
          <a:xfrm>
            <a:off x="6568223" y="566670"/>
            <a:ext cx="4700789" cy="5666567"/>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1.1.4 </a:t>
            </a:r>
            <a:r>
              <a:rPr lang="zh-CN" altLang="en-US" dirty="0"/>
              <a:t>算法的描述方法</a:t>
            </a:r>
          </a:p>
        </p:txBody>
      </p:sp>
      <p:sp>
        <p:nvSpPr>
          <p:cNvPr id="5" name="内容占位符 4"/>
          <p:cNvSpPr>
            <a:spLocks noGrp="1"/>
          </p:cNvSpPr>
          <p:nvPr>
            <p:ph idx="1"/>
          </p:nvPr>
        </p:nvSpPr>
        <p:spPr>
          <a:xfrm>
            <a:off x="838200" y="1508125"/>
            <a:ext cx="4197439" cy="3901002"/>
          </a:xfrm>
        </p:spPr>
        <p:txBody>
          <a:bodyPr>
            <a:noAutofit/>
          </a:bodyPr>
          <a:lstStyle/>
          <a:p>
            <a:pPr marL="0" indent="0">
              <a:lnSpc>
                <a:spcPct val="150000"/>
              </a:lnSpc>
              <a:spcBef>
                <a:spcPts val="0"/>
              </a:spcBef>
              <a:buNone/>
            </a:pPr>
            <a:r>
              <a:rPr lang="en-US" altLang="zh-CN" sz="2400" b="1" dirty="0">
                <a:solidFill>
                  <a:srgbClr val="3333FF"/>
                </a:solidFill>
              </a:rPr>
              <a:t>(3)</a:t>
            </a:r>
            <a:r>
              <a:rPr lang="zh-CN" altLang="en-US" sz="2400" b="1" dirty="0">
                <a:solidFill>
                  <a:srgbClr val="3333FF"/>
                </a:solidFill>
              </a:rPr>
              <a:t> 程序设计语言</a:t>
            </a:r>
          </a:p>
          <a:p>
            <a:pPr marL="0" indent="0">
              <a:lnSpc>
                <a:spcPct val="150000"/>
              </a:lnSpc>
              <a:spcBef>
                <a:spcPts val="0"/>
              </a:spcBef>
              <a:buNone/>
            </a:pPr>
            <a:r>
              <a:rPr lang="zh-CN" altLang="en-US" sz="2400" b="1" dirty="0"/>
              <a:t>优点：能由计算机执行</a:t>
            </a:r>
          </a:p>
          <a:p>
            <a:pPr marL="0" indent="0">
              <a:lnSpc>
                <a:spcPct val="150000"/>
              </a:lnSpc>
              <a:spcBef>
                <a:spcPts val="0"/>
              </a:spcBef>
              <a:buNone/>
            </a:pPr>
            <a:r>
              <a:rPr lang="zh-CN" altLang="en-US" sz="2400" b="1" dirty="0"/>
              <a:t>缺点：抽象性差，</a:t>
            </a:r>
          </a:p>
          <a:p>
            <a:pPr marL="0" indent="0">
              <a:lnSpc>
                <a:spcPct val="150000"/>
              </a:lnSpc>
              <a:spcBef>
                <a:spcPts val="0"/>
              </a:spcBef>
              <a:buNone/>
            </a:pPr>
            <a:r>
              <a:rPr lang="zh-CN" altLang="en-US" sz="2400" b="1" dirty="0"/>
              <a:t>对语言要求高</a:t>
            </a:r>
          </a:p>
        </p:txBody>
      </p:sp>
      <p:sp>
        <p:nvSpPr>
          <p:cNvPr id="3" name="矩形 2"/>
          <p:cNvSpPr/>
          <p:nvPr/>
        </p:nvSpPr>
        <p:spPr>
          <a:xfrm>
            <a:off x="5216262" y="1448873"/>
            <a:ext cx="6830096" cy="5262979"/>
          </a:xfrm>
          <a:prstGeom prst="rect">
            <a:avLst/>
          </a:prstGeom>
          <a:solidFill>
            <a:schemeClr val="bg1"/>
          </a:solidFill>
          <a:ln>
            <a:solidFill>
              <a:schemeClr val="accent1">
                <a:shade val="50000"/>
              </a:schemeClr>
            </a:solidFill>
          </a:ln>
        </p:spPr>
        <p:txBody>
          <a:bodyPr wrap="square">
            <a:spAutoFit/>
          </a:bodyPr>
          <a:lstStyle/>
          <a:p>
            <a:r>
              <a:rPr lang="en-US" altLang="zh-CN" sz="2400" dirty="0" err="1">
                <a:solidFill>
                  <a:srgbClr val="0000FF"/>
                </a:solidFill>
                <a:latin typeface="Times New Roman" panose="02020603050405020304" pitchFamily="18" charset="0"/>
                <a:cs typeface="Times New Roman" panose="02020603050405020304" pitchFamily="18" charset="0"/>
              </a:rPr>
              <a:t>int</a:t>
            </a:r>
            <a:r>
              <a:rPr lang="en-US" altLang="zh-CN" sz="2400" dirty="0">
                <a:solidFill>
                  <a:prstClr val="black"/>
                </a:solidFill>
                <a:latin typeface="Times New Roman" panose="02020603050405020304" pitchFamily="18" charset="0"/>
                <a:cs typeface="Times New Roman" panose="02020603050405020304" pitchFamily="18" charset="0"/>
              </a:rPr>
              <a:t> </a:t>
            </a:r>
            <a:r>
              <a:rPr lang="en-US" altLang="zh-CN" sz="2400" dirty="0" err="1">
                <a:solidFill>
                  <a:srgbClr val="010001"/>
                </a:solidFill>
                <a:latin typeface="Times New Roman" panose="02020603050405020304" pitchFamily="18" charset="0"/>
                <a:cs typeface="Times New Roman" panose="02020603050405020304" pitchFamily="18" charset="0"/>
              </a:rPr>
              <a:t>euclid</a:t>
            </a:r>
            <a:r>
              <a:rPr lang="en-US" altLang="zh-CN" sz="2400" dirty="0">
                <a:solidFill>
                  <a:prstClr val="black"/>
                </a:solidFill>
                <a:latin typeface="Times New Roman" panose="02020603050405020304" pitchFamily="18" charset="0"/>
                <a:cs typeface="Times New Roman" panose="02020603050405020304" pitchFamily="18" charset="0"/>
              </a:rPr>
              <a:t>(</a:t>
            </a:r>
            <a:r>
              <a:rPr lang="en-US" altLang="zh-CN" sz="2400" dirty="0" err="1">
                <a:solidFill>
                  <a:srgbClr val="0000FF"/>
                </a:solidFill>
                <a:latin typeface="Times New Roman" panose="02020603050405020304" pitchFamily="18" charset="0"/>
                <a:cs typeface="Times New Roman" panose="02020603050405020304" pitchFamily="18" charset="0"/>
              </a:rPr>
              <a:t>int</a:t>
            </a:r>
            <a:r>
              <a:rPr lang="en-US" altLang="zh-CN" sz="2400" dirty="0">
                <a:solidFill>
                  <a:prstClr val="black"/>
                </a:solidFill>
                <a:latin typeface="Times New Roman" panose="02020603050405020304" pitchFamily="18" charset="0"/>
                <a:cs typeface="Times New Roman" panose="02020603050405020304" pitchFamily="18" charset="0"/>
              </a:rPr>
              <a:t> </a:t>
            </a:r>
            <a:r>
              <a:rPr lang="en-US" altLang="zh-CN" sz="2400" dirty="0" err="1">
                <a:solidFill>
                  <a:srgbClr val="010001"/>
                </a:solidFill>
                <a:latin typeface="Times New Roman" panose="02020603050405020304" pitchFamily="18" charset="0"/>
                <a:cs typeface="Times New Roman" panose="02020603050405020304" pitchFamily="18" charset="0"/>
              </a:rPr>
              <a:t>m</a:t>
            </a:r>
            <a:r>
              <a:rPr lang="en-US" altLang="zh-CN" sz="2400" dirty="0" err="1">
                <a:solidFill>
                  <a:prstClr val="black"/>
                </a:solidFill>
                <a:latin typeface="Times New Roman" panose="02020603050405020304" pitchFamily="18" charset="0"/>
                <a:cs typeface="Times New Roman" panose="02020603050405020304" pitchFamily="18" charset="0"/>
              </a:rPr>
              <a:t>,</a:t>
            </a:r>
            <a:r>
              <a:rPr lang="en-US" altLang="zh-CN" sz="2400" dirty="0" err="1">
                <a:solidFill>
                  <a:srgbClr val="0000FF"/>
                </a:solidFill>
                <a:latin typeface="Times New Roman" panose="02020603050405020304" pitchFamily="18" charset="0"/>
                <a:cs typeface="Times New Roman" panose="02020603050405020304" pitchFamily="18" charset="0"/>
              </a:rPr>
              <a:t>int</a:t>
            </a:r>
            <a:r>
              <a:rPr lang="en-US" altLang="zh-CN" sz="2400" dirty="0">
                <a:solidFill>
                  <a:prstClr val="black"/>
                </a:solidFill>
                <a:latin typeface="Times New Roman" panose="02020603050405020304" pitchFamily="18" charset="0"/>
                <a:cs typeface="Times New Roman" panose="02020603050405020304" pitchFamily="18" charset="0"/>
              </a:rPr>
              <a:t> </a:t>
            </a:r>
            <a:r>
              <a:rPr lang="en-US" altLang="zh-CN" sz="2400" dirty="0">
                <a:solidFill>
                  <a:srgbClr val="010001"/>
                </a:solidFill>
                <a:latin typeface="Times New Roman" panose="02020603050405020304" pitchFamily="18" charset="0"/>
                <a:cs typeface="Times New Roman" panose="02020603050405020304" pitchFamily="18" charset="0"/>
              </a:rPr>
              <a:t>n</a:t>
            </a:r>
            <a:r>
              <a:rPr lang="en-US" altLang="zh-CN" sz="2400" dirty="0">
                <a:solidFill>
                  <a:prstClr val="black"/>
                </a:solidFill>
                <a:latin typeface="Times New Roman" panose="02020603050405020304" pitchFamily="18" charset="0"/>
                <a:cs typeface="Times New Roman" panose="02020603050405020304" pitchFamily="18" charset="0"/>
              </a:rPr>
              <a:t>) {</a:t>
            </a:r>
          </a:p>
          <a:p>
            <a:r>
              <a:rPr lang="en-US" altLang="zh-CN" sz="2400" dirty="0">
                <a:solidFill>
                  <a:prstClr val="black"/>
                </a:solidFill>
                <a:latin typeface="Times New Roman" panose="02020603050405020304" pitchFamily="18" charset="0"/>
                <a:cs typeface="Times New Roman" panose="02020603050405020304" pitchFamily="18" charset="0"/>
              </a:rPr>
              <a:t>	</a:t>
            </a:r>
            <a:r>
              <a:rPr lang="en-US" altLang="zh-CN" sz="2400" dirty="0" err="1">
                <a:solidFill>
                  <a:srgbClr val="0000FF"/>
                </a:solidFill>
                <a:latin typeface="Times New Roman" panose="02020603050405020304" pitchFamily="18" charset="0"/>
                <a:cs typeface="Times New Roman" panose="02020603050405020304" pitchFamily="18" charset="0"/>
              </a:rPr>
              <a:t>int</a:t>
            </a:r>
            <a:r>
              <a:rPr lang="en-US" altLang="zh-CN" sz="2400" dirty="0">
                <a:solidFill>
                  <a:prstClr val="black"/>
                </a:solidFill>
                <a:latin typeface="Times New Roman" panose="02020603050405020304" pitchFamily="18" charset="0"/>
                <a:cs typeface="Times New Roman" panose="02020603050405020304" pitchFamily="18" charset="0"/>
              </a:rPr>
              <a:t> </a:t>
            </a:r>
            <a:r>
              <a:rPr lang="en-US" altLang="zh-CN" sz="2400" dirty="0">
                <a:solidFill>
                  <a:srgbClr val="010001"/>
                </a:solidFill>
                <a:latin typeface="Times New Roman" panose="02020603050405020304" pitchFamily="18" charset="0"/>
                <a:cs typeface="Times New Roman" panose="02020603050405020304" pitchFamily="18" charset="0"/>
              </a:rPr>
              <a:t>r</a:t>
            </a:r>
            <a:r>
              <a:rPr lang="en-US" altLang="zh-CN" sz="2400" dirty="0">
                <a:solidFill>
                  <a:prstClr val="black"/>
                </a:solidFill>
                <a:latin typeface="Times New Roman" panose="02020603050405020304" pitchFamily="18" charset="0"/>
                <a:cs typeface="Times New Roman" panose="02020603050405020304" pitchFamily="18" charset="0"/>
              </a:rPr>
              <a:t>;</a:t>
            </a:r>
          </a:p>
          <a:p>
            <a:r>
              <a:rPr lang="en-US" altLang="zh-CN" sz="2400" dirty="0">
                <a:solidFill>
                  <a:prstClr val="black"/>
                </a:solidFill>
                <a:latin typeface="Times New Roman" panose="02020603050405020304" pitchFamily="18" charset="0"/>
                <a:cs typeface="Times New Roman" panose="02020603050405020304" pitchFamily="18" charset="0"/>
              </a:rPr>
              <a:t>	</a:t>
            </a:r>
            <a:r>
              <a:rPr lang="en-US" altLang="zh-CN" sz="2400" dirty="0">
                <a:solidFill>
                  <a:srgbClr val="010001"/>
                </a:solidFill>
                <a:latin typeface="Times New Roman" panose="02020603050405020304" pitchFamily="18" charset="0"/>
                <a:cs typeface="Times New Roman" panose="02020603050405020304" pitchFamily="18" charset="0"/>
              </a:rPr>
              <a:t>r</a:t>
            </a:r>
            <a:r>
              <a:rPr lang="en-US" altLang="zh-CN" sz="2400" dirty="0">
                <a:solidFill>
                  <a:prstClr val="black"/>
                </a:solidFill>
                <a:latin typeface="Times New Roman" panose="02020603050405020304" pitchFamily="18" charset="0"/>
                <a:cs typeface="Times New Roman" panose="02020603050405020304" pitchFamily="18" charset="0"/>
              </a:rPr>
              <a:t>=</a:t>
            </a:r>
            <a:r>
              <a:rPr lang="en-US" altLang="zh-CN" sz="2400" dirty="0" err="1">
                <a:solidFill>
                  <a:srgbClr val="010001"/>
                </a:solidFill>
                <a:latin typeface="Times New Roman" panose="02020603050405020304" pitchFamily="18" charset="0"/>
                <a:cs typeface="Times New Roman" panose="02020603050405020304" pitchFamily="18" charset="0"/>
              </a:rPr>
              <a:t>m</a:t>
            </a:r>
            <a:r>
              <a:rPr lang="en-US" altLang="zh-CN" sz="2400" dirty="0" err="1">
                <a:solidFill>
                  <a:prstClr val="black"/>
                </a:solidFill>
                <a:latin typeface="Times New Roman" panose="02020603050405020304" pitchFamily="18" charset="0"/>
                <a:cs typeface="Times New Roman" panose="02020603050405020304" pitchFamily="18" charset="0"/>
              </a:rPr>
              <a:t>%</a:t>
            </a:r>
            <a:r>
              <a:rPr lang="en-US" altLang="zh-CN" sz="2400" dirty="0" err="1">
                <a:solidFill>
                  <a:srgbClr val="010001"/>
                </a:solidFill>
                <a:latin typeface="Times New Roman" panose="02020603050405020304" pitchFamily="18" charset="0"/>
                <a:cs typeface="Times New Roman" panose="02020603050405020304" pitchFamily="18" charset="0"/>
              </a:rPr>
              <a:t>n</a:t>
            </a:r>
            <a:r>
              <a:rPr lang="en-US" altLang="zh-CN" sz="2400" dirty="0">
                <a:solidFill>
                  <a:prstClr val="black"/>
                </a:solidFill>
                <a:latin typeface="Times New Roman" panose="02020603050405020304" pitchFamily="18" charset="0"/>
                <a:cs typeface="Times New Roman" panose="02020603050405020304" pitchFamily="18" charset="0"/>
              </a:rPr>
              <a:t>;</a:t>
            </a:r>
          </a:p>
          <a:p>
            <a:r>
              <a:rPr lang="en-US" altLang="zh-CN" sz="2400" dirty="0">
                <a:solidFill>
                  <a:prstClr val="black"/>
                </a:solidFill>
                <a:latin typeface="Times New Roman" panose="02020603050405020304" pitchFamily="18" charset="0"/>
                <a:cs typeface="Times New Roman" panose="02020603050405020304" pitchFamily="18" charset="0"/>
              </a:rPr>
              <a:t>	</a:t>
            </a:r>
            <a:r>
              <a:rPr lang="en-US" altLang="zh-CN" sz="2400" dirty="0">
                <a:solidFill>
                  <a:srgbClr val="0000FF"/>
                </a:solidFill>
                <a:latin typeface="Times New Roman" panose="02020603050405020304" pitchFamily="18" charset="0"/>
                <a:cs typeface="Times New Roman" panose="02020603050405020304" pitchFamily="18" charset="0"/>
              </a:rPr>
              <a:t>while</a:t>
            </a:r>
            <a:r>
              <a:rPr lang="en-US" altLang="zh-CN" sz="2400" dirty="0">
                <a:solidFill>
                  <a:prstClr val="black"/>
                </a:solidFill>
                <a:latin typeface="Times New Roman" panose="02020603050405020304" pitchFamily="18" charset="0"/>
                <a:cs typeface="Times New Roman" panose="02020603050405020304" pitchFamily="18" charset="0"/>
              </a:rPr>
              <a:t>(</a:t>
            </a:r>
            <a:r>
              <a:rPr lang="en-US" altLang="zh-CN" sz="2400" dirty="0">
                <a:solidFill>
                  <a:srgbClr val="010001"/>
                </a:solidFill>
                <a:latin typeface="Times New Roman" panose="02020603050405020304" pitchFamily="18" charset="0"/>
                <a:cs typeface="Times New Roman" panose="02020603050405020304" pitchFamily="18" charset="0"/>
              </a:rPr>
              <a:t>r</a:t>
            </a:r>
            <a:r>
              <a:rPr lang="en-US" altLang="zh-CN" sz="2400" dirty="0">
                <a:solidFill>
                  <a:prstClr val="black"/>
                </a:solidFill>
                <a:latin typeface="Times New Roman" panose="02020603050405020304" pitchFamily="18" charset="0"/>
                <a:cs typeface="Times New Roman" panose="02020603050405020304" pitchFamily="18" charset="0"/>
              </a:rPr>
              <a:t>!=0){</a:t>
            </a:r>
          </a:p>
          <a:p>
            <a:r>
              <a:rPr lang="en-US" altLang="zh-CN" sz="2400" dirty="0">
                <a:solidFill>
                  <a:prstClr val="black"/>
                </a:solidFill>
                <a:latin typeface="Times New Roman" panose="02020603050405020304" pitchFamily="18" charset="0"/>
                <a:cs typeface="Times New Roman" panose="02020603050405020304" pitchFamily="18" charset="0"/>
              </a:rPr>
              <a:t>		</a:t>
            </a:r>
            <a:r>
              <a:rPr lang="en-US" altLang="zh-CN" sz="2400" dirty="0">
                <a:solidFill>
                  <a:srgbClr val="010001"/>
                </a:solidFill>
                <a:latin typeface="Times New Roman" panose="02020603050405020304" pitchFamily="18" charset="0"/>
                <a:cs typeface="Times New Roman" panose="02020603050405020304" pitchFamily="18" charset="0"/>
              </a:rPr>
              <a:t>m</a:t>
            </a:r>
            <a:r>
              <a:rPr lang="en-US" altLang="zh-CN" sz="2400" dirty="0">
                <a:solidFill>
                  <a:prstClr val="black"/>
                </a:solidFill>
                <a:latin typeface="Times New Roman" panose="02020603050405020304" pitchFamily="18" charset="0"/>
                <a:cs typeface="Times New Roman" panose="02020603050405020304" pitchFamily="18" charset="0"/>
              </a:rPr>
              <a:t>=</a:t>
            </a:r>
            <a:r>
              <a:rPr lang="en-US" altLang="zh-CN" sz="2400" dirty="0">
                <a:solidFill>
                  <a:srgbClr val="010001"/>
                </a:solidFill>
                <a:latin typeface="Times New Roman" panose="02020603050405020304" pitchFamily="18" charset="0"/>
                <a:cs typeface="Times New Roman" panose="02020603050405020304" pitchFamily="18" charset="0"/>
              </a:rPr>
              <a:t>n</a:t>
            </a:r>
            <a:r>
              <a:rPr lang="en-US" altLang="zh-CN" sz="2400" dirty="0">
                <a:solidFill>
                  <a:prstClr val="black"/>
                </a:solidFill>
                <a:latin typeface="Times New Roman" panose="02020603050405020304" pitchFamily="18" charset="0"/>
                <a:cs typeface="Times New Roman" panose="02020603050405020304" pitchFamily="18" charset="0"/>
              </a:rPr>
              <a:t>;</a:t>
            </a:r>
          </a:p>
          <a:p>
            <a:r>
              <a:rPr lang="en-US" altLang="zh-CN" sz="2400" dirty="0">
                <a:solidFill>
                  <a:prstClr val="black"/>
                </a:solidFill>
                <a:latin typeface="Times New Roman" panose="02020603050405020304" pitchFamily="18" charset="0"/>
                <a:cs typeface="Times New Roman" panose="02020603050405020304" pitchFamily="18" charset="0"/>
              </a:rPr>
              <a:t>		</a:t>
            </a:r>
            <a:r>
              <a:rPr lang="en-US" altLang="zh-CN" sz="2400" dirty="0">
                <a:solidFill>
                  <a:srgbClr val="010001"/>
                </a:solidFill>
                <a:latin typeface="Times New Roman" panose="02020603050405020304" pitchFamily="18" charset="0"/>
                <a:cs typeface="Times New Roman" panose="02020603050405020304" pitchFamily="18" charset="0"/>
              </a:rPr>
              <a:t>n</a:t>
            </a:r>
            <a:r>
              <a:rPr lang="en-US" altLang="zh-CN" sz="2400" dirty="0">
                <a:solidFill>
                  <a:prstClr val="black"/>
                </a:solidFill>
                <a:latin typeface="Times New Roman" panose="02020603050405020304" pitchFamily="18" charset="0"/>
                <a:cs typeface="Times New Roman" panose="02020603050405020304" pitchFamily="18" charset="0"/>
              </a:rPr>
              <a:t>=</a:t>
            </a:r>
            <a:r>
              <a:rPr lang="en-US" altLang="zh-CN" sz="2400" dirty="0">
                <a:solidFill>
                  <a:srgbClr val="010001"/>
                </a:solidFill>
                <a:latin typeface="Times New Roman" panose="02020603050405020304" pitchFamily="18" charset="0"/>
                <a:cs typeface="Times New Roman" panose="02020603050405020304" pitchFamily="18" charset="0"/>
              </a:rPr>
              <a:t>r</a:t>
            </a:r>
            <a:r>
              <a:rPr lang="en-US" altLang="zh-CN" sz="2400" dirty="0">
                <a:solidFill>
                  <a:prstClr val="black"/>
                </a:solidFill>
                <a:latin typeface="Times New Roman" panose="02020603050405020304" pitchFamily="18" charset="0"/>
                <a:cs typeface="Times New Roman" panose="02020603050405020304" pitchFamily="18" charset="0"/>
              </a:rPr>
              <a:t>;</a:t>
            </a:r>
          </a:p>
          <a:p>
            <a:r>
              <a:rPr lang="en-US" altLang="zh-CN" sz="2400" dirty="0">
                <a:solidFill>
                  <a:prstClr val="black"/>
                </a:solidFill>
                <a:latin typeface="Times New Roman" panose="02020603050405020304" pitchFamily="18" charset="0"/>
                <a:cs typeface="Times New Roman" panose="02020603050405020304" pitchFamily="18" charset="0"/>
              </a:rPr>
              <a:t>		</a:t>
            </a:r>
            <a:r>
              <a:rPr lang="en-US" altLang="zh-CN" sz="2400" dirty="0">
                <a:solidFill>
                  <a:srgbClr val="010001"/>
                </a:solidFill>
                <a:latin typeface="Times New Roman" panose="02020603050405020304" pitchFamily="18" charset="0"/>
                <a:cs typeface="Times New Roman" panose="02020603050405020304" pitchFamily="18" charset="0"/>
              </a:rPr>
              <a:t>r</a:t>
            </a:r>
            <a:r>
              <a:rPr lang="en-US" altLang="zh-CN" sz="2400" dirty="0">
                <a:solidFill>
                  <a:prstClr val="black"/>
                </a:solidFill>
                <a:latin typeface="Times New Roman" panose="02020603050405020304" pitchFamily="18" charset="0"/>
                <a:cs typeface="Times New Roman" panose="02020603050405020304" pitchFamily="18" charset="0"/>
              </a:rPr>
              <a:t>=</a:t>
            </a:r>
            <a:r>
              <a:rPr lang="en-US" altLang="zh-CN" sz="2400" dirty="0" err="1">
                <a:solidFill>
                  <a:srgbClr val="010001"/>
                </a:solidFill>
                <a:latin typeface="Times New Roman" panose="02020603050405020304" pitchFamily="18" charset="0"/>
                <a:cs typeface="Times New Roman" panose="02020603050405020304" pitchFamily="18" charset="0"/>
              </a:rPr>
              <a:t>m</a:t>
            </a:r>
            <a:r>
              <a:rPr lang="en-US" altLang="zh-CN" sz="2400" dirty="0" err="1">
                <a:solidFill>
                  <a:prstClr val="black"/>
                </a:solidFill>
                <a:latin typeface="Times New Roman" panose="02020603050405020304" pitchFamily="18" charset="0"/>
                <a:cs typeface="Times New Roman" panose="02020603050405020304" pitchFamily="18" charset="0"/>
              </a:rPr>
              <a:t>%</a:t>
            </a:r>
            <a:r>
              <a:rPr lang="en-US" altLang="zh-CN" sz="2400" dirty="0" err="1">
                <a:solidFill>
                  <a:srgbClr val="010001"/>
                </a:solidFill>
                <a:latin typeface="Times New Roman" panose="02020603050405020304" pitchFamily="18" charset="0"/>
                <a:cs typeface="Times New Roman" panose="02020603050405020304" pitchFamily="18" charset="0"/>
              </a:rPr>
              <a:t>n</a:t>
            </a:r>
            <a:r>
              <a:rPr lang="en-US" altLang="zh-CN" sz="2400" dirty="0">
                <a:solidFill>
                  <a:prstClr val="black"/>
                </a:solidFill>
                <a:latin typeface="Times New Roman" panose="02020603050405020304" pitchFamily="18" charset="0"/>
                <a:cs typeface="Times New Roman" panose="02020603050405020304" pitchFamily="18" charset="0"/>
              </a:rPr>
              <a:t>;</a:t>
            </a:r>
          </a:p>
          <a:p>
            <a:r>
              <a:rPr lang="zh-CN" altLang="en-US" sz="2400" dirty="0">
                <a:solidFill>
                  <a:prstClr val="black"/>
                </a:solidFill>
                <a:latin typeface="Times New Roman" panose="02020603050405020304" pitchFamily="18" charset="0"/>
                <a:cs typeface="Times New Roman" panose="02020603050405020304" pitchFamily="18" charset="0"/>
              </a:rPr>
              <a:t>	</a:t>
            </a:r>
            <a:r>
              <a:rPr lang="en-US" altLang="zh-CN" sz="2400" dirty="0">
                <a:solidFill>
                  <a:prstClr val="black"/>
                </a:solidFill>
                <a:latin typeface="Times New Roman" panose="02020603050405020304" pitchFamily="18" charset="0"/>
                <a:cs typeface="Times New Roman" panose="02020603050405020304" pitchFamily="18" charset="0"/>
              </a:rPr>
              <a:t>}</a:t>
            </a:r>
          </a:p>
          <a:p>
            <a:r>
              <a:rPr lang="en-US" altLang="zh-CN" sz="2400" dirty="0">
                <a:solidFill>
                  <a:prstClr val="black"/>
                </a:solidFill>
                <a:latin typeface="Times New Roman" panose="02020603050405020304" pitchFamily="18" charset="0"/>
                <a:cs typeface="Times New Roman" panose="02020603050405020304" pitchFamily="18" charset="0"/>
              </a:rPr>
              <a:t>	</a:t>
            </a:r>
            <a:r>
              <a:rPr lang="en-US" altLang="zh-CN" sz="2400" dirty="0">
                <a:solidFill>
                  <a:srgbClr val="0000FF"/>
                </a:solidFill>
                <a:latin typeface="Times New Roman" panose="02020603050405020304" pitchFamily="18" charset="0"/>
                <a:cs typeface="Times New Roman" panose="02020603050405020304" pitchFamily="18" charset="0"/>
              </a:rPr>
              <a:t>return</a:t>
            </a:r>
            <a:r>
              <a:rPr lang="en-US" altLang="zh-CN" sz="2400" dirty="0">
                <a:solidFill>
                  <a:prstClr val="black"/>
                </a:solidFill>
                <a:latin typeface="Times New Roman" panose="02020603050405020304" pitchFamily="18" charset="0"/>
                <a:cs typeface="Times New Roman" panose="02020603050405020304" pitchFamily="18" charset="0"/>
              </a:rPr>
              <a:t> </a:t>
            </a:r>
            <a:r>
              <a:rPr lang="en-US" altLang="zh-CN" sz="2400" dirty="0">
                <a:solidFill>
                  <a:srgbClr val="010001"/>
                </a:solidFill>
                <a:latin typeface="Times New Roman" panose="02020603050405020304" pitchFamily="18" charset="0"/>
                <a:cs typeface="Times New Roman" panose="02020603050405020304" pitchFamily="18" charset="0"/>
              </a:rPr>
              <a:t>n</a:t>
            </a:r>
            <a:r>
              <a:rPr lang="en-US" altLang="zh-CN" sz="2400" dirty="0">
                <a:solidFill>
                  <a:prstClr val="black"/>
                </a:solidFill>
                <a:latin typeface="Times New Roman" panose="02020603050405020304" pitchFamily="18" charset="0"/>
                <a:cs typeface="Times New Roman" panose="02020603050405020304" pitchFamily="18" charset="0"/>
              </a:rPr>
              <a:t>;</a:t>
            </a:r>
          </a:p>
          <a:p>
            <a:r>
              <a:rPr lang="en-US" altLang="zh-CN" sz="2400" dirty="0">
                <a:solidFill>
                  <a:prstClr val="black"/>
                </a:solidFill>
                <a:latin typeface="Times New Roman" panose="02020603050405020304" pitchFamily="18" charset="0"/>
                <a:cs typeface="Times New Roman" panose="02020603050405020304" pitchFamily="18" charset="0"/>
              </a:rPr>
              <a:t>}</a:t>
            </a:r>
          </a:p>
          <a:p>
            <a:r>
              <a:rPr lang="en-US" altLang="zh-CN" sz="2400" dirty="0" err="1">
                <a:solidFill>
                  <a:srgbClr val="0000FF"/>
                </a:solidFill>
                <a:latin typeface="Times New Roman" panose="02020603050405020304" pitchFamily="18" charset="0"/>
                <a:cs typeface="Times New Roman" panose="02020603050405020304" pitchFamily="18" charset="0"/>
              </a:rPr>
              <a:t>int</a:t>
            </a:r>
            <a:r>
              <a:rPr lang="en-US" altLang="zh-CN" sz="2400" dirty="0">
                <a:solidFill>
                  <a:prstClr val="black"/>
                </a:solidFill>
                <a:latin typeface="Times New Roman" panose="02020603050405020304" pitchFamily="18" charset="0"/>
                <a:cs typeface="Times New Roman" panose="02020603050405020304" pitchFamily="18" charset="0"/>
              </a:rPr>
              <a:t> </a:t>
            </a:r>
            <a:r>
              <a:rPr lang="en-US" altLang="zh-CN" sz="2400" dirty="0">
                <a:solidFill>
                  <a:srgbClr val="010001"/>
                </a:solidFill>
                <a:latin typeface="Times New Roman" panose="02020603050405020304" pitchFamily="18" charset="0"/>
                <a:cs typeface="Times New Roman" panose="02020603050405020304" pitchFamily="18" charset="0"/>
              </a:rPr>
              <a:t>main</a:t>
            </a:r>
            <a:r>
              <a:rPr lang="en-US" altLang="zh-CN" sz="2400" dirty="0">
                <a:solidFill>
                  <a:prstClr val="black"/>
                </a:solidFill>
                <a:latin typeface="Times New Roman" panose="02020603050405020304" pitchFamily="18" charset="0"/>
                <a:cs typeface="Times New Roman" panose="02020603050405020304" pitchFamily="18" charset="0"/>
              </a:rPr>
              <a:t>(){</a:t>
            </a:r>
          </a:p>
          <a:p>
            <a:r>
              <a:rPr lang="en-US" altLang="zh-CN" sz="2400" dirty="0">
                <a:solidFill>
                  <a:prstClr val="black"/>
                </a:solidFill>
                <a:latin typeface="Times New Roman" panose="02020603050405020304" pitchFamily="18" charset="0"/>
                <a:cs typeface="Times New Roman" panose="02020603050405020304" pitchFamily="18" charset="0"/>
              </a:rPr>
              <a:t>	</a:t>
            </a:r>
            <a:r>
              <a:rPr lang="en-US" altLang="zh-CN" sz="2400" dirty="0" err="1">
                <a:solidFill>
                  <a:srgbClr val="010001"/>
                </a:solidFill>
                <a:latin typeface="Times New Roman" panose="02020603050405020304" pitchFamily="18" charset="0"/>
                <a:cs typeface="Times New Roman" panose="02020603050405020304" pitchFamily="18" charset="0"/>
              </a:rPr>
              <a:t>cout</a:t>
            </a:r>
            <a:r>
              <a:rPr lang="en-US" altLang="zh-CN" sz="2400" dirty="0">
                <a:solidFill>
                  <a:prstClr val="black"/>
                </a:solidFill>
                <a:latin typeface="Times New Roman" panose="02020603050405020304" pitchFamily="18" charset="0"/>
                <a:cs typeface="Times New Roman" panose="02020603050405020304" pitchFamily="18" charset="0"/>
              </a:rPr>
              <a:t>&lt;&lt;</a:t>
            </a:r>
            <a:r>
              <a:rPr lang="en-US" altLang="zh-CN" sz="2400" dirty="0">
                <a:solidFill>
                  <a:srgbClr val="A31515"/>
                </a:solidFill>
                <a:latin typeface="Times New Roman" panose="02020603050405020304" pitchFamily="18" charset="0"/>
                <a:cs typeface="Times New Roman" panose="02020603050405020304" pitchFamily="18" charset="0"/>
              </a:rPr>
              <a:t>"</a:t>
            </a:r>
            <a:r>
              <a:rPr lang="zh-CN" altLang="en-US" sz="2400" dirty="0">
                <a:solidFill>
                  <a:srgbClr val="A31515"/>
                </a:solidFill>
                <a:latin typeface="Times New Roman" panose="02020603050405020304" pitchFamily="18" charset="0"/>
                <a:cs typeface="Times New Roman" panose="02020603050405020304" pitchFamily="18" charset="0"/>
              </a:rPr>
              <a:t>最大公约数为：</a:t>
            </a:r>
            <a:r>
              <a:rPr lang="en-US" altLang="zh-CN" sz="2400" dirty="0">
                <a:solidFill>
                  <a:srgbClr val="A31515"/>
                </a:solidFill>
                <a:latin typeface="Times New Roman" panose="02020603050405020304" pitchFamily="18" charset="0"/>
                <a:cs typeface="Times New Roman" panose="02020603050405020304" pitchFamily="18" charset="0"/>
              </a:rPr>
              <a:t>"</a:t>
            </a:r>
            <a:r>
              <a:rPr lang="en-US" altLang="zh-CN" sz="2400" dirty="0">
                <a:solidFill>
                  <a:prstClr val="black"/>
                </a:solidFill>
                <a:latin typeface="Times New Roman" panose="02020603050405020304" pitchFamily="18" charset="0"/>
                <a:cs typeface="Times New Roman" panose="02020603050405020304" pitchFamily="18" charset="0"/>
              </a:rPr>
              <a:t>&lt;&lt;</a:t>
            </a:r>
            <a:r>
              <a:rPr lang="en-US" altLang="zh-CN" sz="2400" dirty="0" err="1">
                <a:solidFill>
                  <a:srgbClr val="010001"/>
                </a:solidFill>
                <a:latin typeface="Times New Roman" panose="02020603050405020304" pitchFamily="18" charset="0"/>
                <a:cs typeface="Times New Roman" panose="02020603050405020304" pitchFamily="18" charset="0"/>
              </a:rPr>
              <a:t>euclid</a:t>
            </a:r>
            <a:r>
              <a:rPr lang="en-US" altLang="zh-CN" sz="2400" dirty="0">
                <a:solidFill>
                  <a:prstClr val="black"/>
                </a:solidFill>
                <a:latin typeface="Times New Roman" panose="02020603050405020304" pitchFamily="18" charset="0"/>
                <a:cs typeface="Times New Roman" panose="02020603050405020304" pitchFamily="18" charset="0"/>
              </a:rPr>
              <a:t>(66,12);</a:t>
            </a:r>
          </a:p>
          <a:p>
            <a:r>
              <a:rPr lang="en-US" altLang="zh-CN" sz="2400" dirty="0">
                <a:solidFill>
                  <a:prstClr val="black"/>
                </a:solidFill>
                <a:latin typeface="Times New Roman" panose="02020603050405020304" pitchFamily="18" charset="0"/>
                <a:cs typeface="Times New Roman" panose="02020603050405020304" pitchFamily="18" charset="0"/>
              </a:rPr>
              <a:t>	</a:t>
            </a:r>
            <a:r>
              <a:rPr lang="en-US" altLang="zh-CN" sz="2400" dirty="0">
                <a:solidFill>
                  <a:srgbClr val="0000FF"/>
                </a:solidFill>
                <a:latin typeface="Times New Roman" panose="02020603050405020304" pitchFamily="18" charset="0"/>
                <a:cs typeface="Times New Roman" panose="02020603050405020304" pitchFamily="18" charset="0"/>
              </a:rPr>
              <a:t>return</a:t>
            </a:r>
            <a:r>
              <a:rPr lang="en-US" altLang="zh-CN" sz="2400" dirty="0">
                <a:solidFill>
                  <a:prstClr val="black"/>
                </a:solidFill>
                <a:latin typeface="Times New Roman" panose="02020603050405020304" pitchFamily="18" charset="0"/>
                <a:cs typeface="Times New Roman" panose="02020603050405020304" pitchFamily="18" charset="0"/>
              </a:rPr>
              <a:t> 0;</a:t>
            </a:r>
          </a:p>
          <a:p>
            <a:r>
              <a:rPr lang="en-US" altLang="zh-CN" sz="2400" dirty="0">
                <a:solidFill>
                  <a:prstClr val="black"/>
                </a:solidFill>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1.1.4 </a:t>
            </a:r>
            <a:r>
              <a:rPr lang="zh-CN" altLang="en-US" dirty="0"/>
              <a:t>算法的描述方法</a:t>
            </a:r>
          </a:p>
        </p:txBody>
      </p:sp>
      <p:sp>
        <p:nvSpPr>
          <p:cNvPr id="5" name="内容占位符 4"/>
          <p:cNvSpPr>
            <a:spLocks noGrp="1"/>
          </p:cNvSpPr>
          <p:nvPr>
            <p:ph idx="1"/>
          </p:nvPr>
        </p:nvSpPr>
        <p:spPr>
          <a:xfrm>
            <a:off x="838200" y="1508125"/>
            <a:ext cx="4197439" cy="3901002"/>
          </a:xfrm>
        </p:spPr>
        <p:txBody>
          <a:bodyPr>
            <a:noAutofit/>
          </a:bodyPr>
          <a:lstStyle/>
          <a:p>
            <a:pPr marL="0" indent="0">
              <a:lnSpc>
                <a:spcPct val="150000"/>
              </a:lnSpc>
              <a:spcBef>
                <a:spcPts val="0"/>
              </a:spcBef>
              <a:buNone/>
            </a:pPr>
            <a:r>
              <a:rPr lang="en-US" altLang="zh-CN" sz="2400" b="1" dirty="0">
                <a:solidFill>
                  <a:srgbClr val="3333FF"/>
                </a:solidFill>
              </a:rPr>
              <a:t>(4)</a:t>
            </a:r>
            <a:r>
              <a:rPr lang="zh-CN" altLang="en-US" sz="2400" b="1" dirty="0">
                <a:solidFill>
                  <a:srgbClr val="3333FF"/>
                </a:solidFill>
              </a:rPr>
              <a:t>伪代码（</a:t>
            </a:r>
            <a:r>
              <a:rPr lang="en-US" altLang="zh-CN" sz="2400" b="1" dirty="0" err="1">
                <a:solidFill>
                  <a:srgbClr val="3333FF"/>
                </a:solidFill>
              </a:rPr>
              <a:t>Pseudocode</a:t>
            </a:r>
            <a:r>
              <a:rPr lang="zh-CN" altLang="en-US" sz="2400" b="1" dirty="0">
                <a:solidFill>
                  <a:srgbClr val="3333FF"/>
                </a:solidFill>
              </a:rPr>
              <a:t>）</a:t>
            </a:r>
            <a:r>
              <a:rPr lang="zh-CN" altLang="en-US" sz="2400" b="1" dirty="0"/>
              <a:t>介于自然语言和程序设计语言之间的方法，采用某一程序设计语言的基本语法，操作指令可以结合自然语言来设计。</a:t>
            </a:r>
          </a:p>
          <a:p>
            <a:pPr marL="0" indent="0">
              <a:lnSpc>
                <a:spcPct val="150000"/>
              </a:lnSpc>
              <a:spcBef>
                <a:spcPts val="0"/>
              </a:spcBef>
              <a:buNone/>
            </a:pPr>
            <a:r>
              <a:rPr lang="zh-CN" altLang="en-US" sz="2400" b="1" dirty="0"/>
              <a:t>优点：表达能力强，抽象性强，容易理解</a:t>
            </a:r>
          </a:p>
        </p:txBody>
      </p:sp>
      <p:sp>
        <p:nvSpPr>
          <p:cNvPr id="3" name="矩形 2"/>
          <p:cNvSpPr/>
          <p:nvPr/>
        </p:nvSpPr>
        <p:spPr>
          <a:xfrm>
            <a:off x="5519670" y="1979928"/>
            <a:ext cx="5453130" cy="3416320"/>
          </a:xfrm>
          <a:prstGeom prst="rect">
            <a:avLst/>
          </a:prstGeom>
          <a:noFill/>
          <a:ln w="38100">
            <a:solidFill>
              <a:srgbClr val="C00000"/>
            </a:solidFill>
            <a:prstDash val="dashDot"/>
          </a:ln>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1.r=</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m%n</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p>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循环直到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r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等于</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0</a:t>
            </a:r>
          </a:p>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2.1 m=n;</a:t>
            </a:r>
          </a:p>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2.2 n=r;</a:t>
            </a:r>
          </a:p>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2.3 r=</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m%n</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p>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输出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n ;</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219137"/>
          <p:cNvSpPr txBox="1"/>
          <p:nvPr/>
        </p:nvSpPr>
        <p:spPr>
          <a:xfrm>
            <a:off x="1014546" y="1429889"/>
            <a:ext cx="10125679" cy="42640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9pPr>
          </a:lstStyle>
          <a:p>
            <a:pPr lvl="0" algn="l">
              <a:lnSpc>
                <a:spcPct val="150000"/>
              </a:lnSpc>
              <a:spcAft>
                <a:spcPct val="20000"/>
              </a:spcAft>
              <a:buFont typeface="Wingdings" panose="05000000000000000000" pitchFamily="2" charset="2"/>
              <a:buChar char="l"/>
            </a:pPr>
            <a:r>
              <a:rPr lang="en-US" altLang="zh-CN" dirty="0">
                <a:solidFill>
                  <a:srgbClr val="002060"/>
                </a:solidFill>
                <a:latin typeface="微软雅黑" panose="020B0503020204020204" pitchFamily="34" charset="-122"/>
                <a:ea typeface="微软雅黑" panose="020B0503020204020204" pitchFamily="34" charset="-122"/>
              </a:rPr>
              <a:t> </a:t>
            </a:r>
            <a:r>
              <a:rPr lang="zh-CN" altLang="en-US" b="1" dirty="0">
                <a:solidFill>
                  <a:srgbClr val="002060"/>
                </a:solidFill>
                <a:latin typeface="微软雅黑" panose="020B0503020204020204" pitchFamily="34" charset="-122"/>
                <a:ea typeface="微软雅黑" panose="020B0503020204020204" pitchFamily="34" charset="-122"/>
              </a:rPr>
              <a:t>课时数：</a:t>
            </a:r>
            <a:r>
              <a:rPr lang="en-US" altLang="zh-CN" dirty="0">
                <a:solidFill>
                  <a:srgbClr val="002060"/>
                </a:solidFill>
                <a:latin typeface="微软雅黑" panose="020B0503020204020204" pitchFamily="34" charset="-122"/>
                <a:ea typeface="微软雅黑" panose="020B0503020204020204" pitchFamily="34" charset="-122"/>
              </a:rPr>
              <a:t>48</a:t>
            </a:r>
            <a:r>
              <a:rPr lang="zh-CN" altLang="en-US" dirty="0">
                <a:solidFill>
                  <a:srgbClr val="002060"/>
                </a:solidFill>
                <a:latin typeface="微软雅黑" panose="020B0503020204020204" pitchFamily="34" charset="-122"/>
                <a:ea typeface="微软雅黑" panose="020B0503020204020204" pitchFamily="34" charset="-122"/>
              </a:rPr>
              <a:t>学时</a:t>
            </a:r>
          </a:p>
          <a:p>
            <a:pPr lvl="0" algn="l">
              <a:lnSpc>
                <a:spcPct val="150000"/>
              </a:lnSpc>
              <a:spcAft>
                <a:spcPct val="20000"/>
              </a:spcAft>
              <a:buFont typeface="Wingdings" panose="05000000000000000000" pitchFamily="2" charset="2"/>
              <a:buChar char="l"/>
            </a:pPr>
            <a:r>
              <a:rPr lang="zh-CN" altLang="en-US" b="1" dirty="0">
                <a:solidFill>
                  <a:srgbClr val="002060"/>
                </a:solidFill>
                <a:latin typeface="微软雅黑" panose="020B0503020204020204" pitchFamily="34" charset="-122"/>
                <a:ea typeface="微软雅黑" panose="020B0503020204020204" pitchFamily="34" charset="-122"/>
              </a:rPr>
              <a:t>成   绩：</a:t>
            </a:r>
            <a:r>
              <a:rPr lang="zh-CN" altLang="en-US" dirty="0">
                <a:solidFill>
                  <a:srgbClr val="002060"/>
                </a:solidFill>
                <a:latin typeface="微软雅黑" panose="020B0503020204020204" pitchFamily="34" charset="-122"/>
                <a:ea typeface="微软雅黑" panose="020B0503020204020204" pitchFamily="34" charset="-122"/>
              </a:rPr>
              <a:t>期末成绩（</a:t>
            </a:r>
            <a:r>
              <a:rPr lang="en-US" altLang="zh-CN" dirty="0">
                <a:solidFill>
                  <a:srgbClr val="002060"/>
                </a:solidFill>
                <a:latin typeface="微软雅黑" panose="020B0503020204020204" pitchFamily="34" charset="-122"/>
                <a:ea typeface="微软雅黑" panose="020B0503020204020204" pitchFamily="34" charset="-122"/>
              </a:rPr>
              <a:t>70%</a:t>
            </a: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平时成绩（</a:t>
            </a:r>
            <a:r>
              <a:rPr lang="en-US" altLang="zh-CN" dirty="0">
                <a:solidFill>
                  <a:srgbClr val="002060"/>
                </a:solidFill>
                <a:latin typeface="微软雅黑" panose="020B0503020204020204" pitchFamily="34" charset="-122"/>
                <a:ea typeface="微软雅黑" panose="020B0503020204020204" pitchFamily="34" charset="-122"/>
              </a:rPr>
              <a:t>30%</a:t>
            </a:r>
            <a:r>
              <a:rPr lang="zh-CN" altLang="en-US" dirty="0">
                <a:solidFill>
                  <a:srgbClr val="002060"/>
                </a:solidFill>
                <a:latin typeface="微软雅黑" panose="020B0503020204020204" pitchFamily="34" charset="-122"/>
                <a:ea typeface="微软雅黑" panose="020B0503020204020204" pitchFamily="34" charset="-122"/>
              </a:rPr>
              <a:t>）</a:t>
            </a:r>
          </a:p>
          <a:p>
            <a:pPr lvl="0">
              <a:lnSpc>
                <a:spcPct val="150000"/>
              </a:lnSpc>
              <a:spcAft>
                <a:spcPct val="20000"/>
              </a:spcAft>
              <a:buFont typeface="Wingdings" panose="05000000000000000000" pitchFamily="2" charset="2"/>
              <a:buChar char="l"/>
            </a:pPr>
            <a:r>
              <a:rPr lang="zh-CN" altLang="en-US" dirty="0">
                <a:solidFill>
                  <a:srgbClr val="002060"/>
                </a:solidFill>
                <a:latin typeface="微软雅黑" panose="020B0503020204020204" pitchFamily="34" charset="-122"/>
                <a:ea typeface="微软雅黑" panose="020B0503020204020204" pitchFamily="34" charset="-122"/>
              </a:rPr>
              <a:t> </a:t>
            </a:r>
            <a:r>
              <a:rPr lang="zh-CN" altLang="en-US" b="1" dirty="0">
                <a:solidFill>
                  <a:srgbClr val="002060"/>
                </a:solidFill>
                <a:latin typeface="微软雅黑" panose="020B0503020204020204" pitchFamily="34" charset="-122"/>
                <a:ea typeface="微软雅黑" panose="020B0503020204020204" pitchFamily="34" charset="-122"/>
              </a:rPr>
              <a:t>教   材：</a:t>
            </a:r>
            <a:r>
              <a:rPr lang="zh-CN" altLang="en-US" dirty="0">
                <a:solidFill>
                  <a:srgbClr val="002060"/>
                </a:solidFill>
                <a:latin typeface="微软雅黑" panose="020B0503020204020204" pitchFamily="34" charset="-122"/>
                <a:ea typeface="微软雅黑" panose="020B0503020204020204" pitchFamily="34" charset="-122"/>
                <a:sym typeface="+mn-ea"/>
              </a:rPr>
              <a:t>算法设计与分析（第</a:t>
            </a:r>
            <a:r>
              <a:rPr lang="en-US" altLang="zh-CN" dirty="0">
                <a:solidFill>
                  <a:srgbClr val="002060"/>
                </a:solidFill>
                <a:latin typeface="微软雅黑" panose="020B0503020204020204" pitchFamily="34" charset="-122"/>
                <a:ea typeface="微软雅黑" panose="020B0503020204020204" pitchFamily="34" charset="-122"/>
                <a:sym typeface="+mn-ea"/>
              </a:rPr>
              <a:t>5</a:t>
            </a:r>
            <a:r>
              <a:rPr lang="zh-CN" altLang="en-US" dirty="0">
                <a:solidFill>
                  <a:srgbClr val="002060"/>
                </a:solidFill>
                <a:latin typeface="微软雅黑" panose="020B0503020204020204" pitchFamily="34" charset="-122"/>
                <a:ea typeface="微软雅黑" panose="020B0503020204020204" pitchFamily="34" charset="-122"/>
                <a:sym typeface="+mn-ea"/>
              </a:rPr>
              <a:t>版），王晓东，清华大学出版社 </a:t>
            </a:r>
            <a:endParaRPr lang="en-US" altLang="zh-CN" dirty="0">
              <a:solidFill>
                <a:srgbClr val="002060"/>
              </a:solidFill>
              <a:latin typeface="微软雅黑" panose="020B0503020204020204" pitchFamily="34" charset="-122"/>
              <a:ea typeface="微软雅黑" panose="020B0503020204020204" pitchFamily="34" charset="-122"/>
            </a:endParaRPr>
          </a:p>
          <a:p>
            <a:pPr lvl="0" algn="l">
              <a:lnSpc>
                <a:spcPct val="150000"/>
              </a:lnSpc>
              <a:spcAft>
                <a:spcPct val="20000"/>
              </a:spcAft>
              <a:buFont typeface="Wingdings" panose="05000000000000000000" pitchFamily="2" charset="2"/>
              <a:buChar char="l"/>
            </a:pPr>
            <a:r>
              <a:rPr lang="zh-CN" altLang="en-US" b="1" dirty="0">
                <a:solidFill>
                  <a:srgbClr val="002060"/>
                </a:solidFill>
                <a:latin typeface="微软雅黑" panose="020B0503020204020204" pitchFamily="34" charset="-122"/>
                <a:ea typeface="微软雅黑" panose="020B0503020204020204" pitchFamily="34" charset="-122"/>
              </a:rPr>
              <a:t> 参考书：</a:t>
            </a:r>
          </a:p>
          <a:p>
            <a:pPr lvl="0">
              <a:lnSpc>
                <a:spcPct val="150000"/>
              </a:lnSpc>
              <a:spcAft>
                <a:spcPct val="20000"/>
              </a:spcAft>
            </a:pPr>
            <a:r>
              <a:rPr lang="en-US" altLang="zh-CN" dirty="0">
                <a:solidFill>
                  <a:srgbClr val="002060"/>
                </a:solidFill>
                <a:latin typeface="微软雅黑" panose="020B0503020204020204" pitchFamily="34" charset="-122"/>
                <a:ea typeface="微软雅黑" panose="020B0503020204020204" pitchFamily="34" charset="-122"/>
              </a:rPr>
              <a:t>(1)</a:t>
            </a:r>
            <a:r>
              <a:rPr lang="zh-CN" altLang="en-US" dirty="0">
                <a:solidFill>
                  <a:srgbClr val="002060"/>
                </a:solidFill>
                <a:latin typeface="微软雅黑" panose="020B0503020204020204" pitchFamily="34" charset="-122"/>
                <a:ea typeface="微软雅黑" panose="020B0503020204020204" pitchFamily="34" charset="-122"/>
                <a:sym typeface="+mn-ea"/>
              </a:rPr>
              <a:t>算法设计与分析（第二版）</a:t>
            </a:r>
            <a:r>
              <a:rPr lang="en-US" altLang="zh-CN" dirty="0">
                <a:solidFill>
                  <a:srgbClr val="002060"/>
                </a:solidFill>
                <a:latin typeface="微软雅黑" panose="020B0503020204020204" pitchFamily="34" charset="-122"/>
                <a:ea typeface="微软雅黑" panose="020B0503020204020204" pitchFamily="34" charset="-122"/>
                <a:sym typeface="+mn-ea"/>
              </a:rPr>
              <a:t>, </a:t>
            </a:r>
            <a:r>
              <a:rPr lang="zh-CN" altLang="en-US" dirty="0">
                <a:solidFill>
                  <a:srgbClr val="002060"/>
                </a:solidFill>
                <a:latin typeface="微软雅黑" panose="020B0503020204020204" pitchFamily="34" charset="-122"/>
                <a:ea typeface="微软雅黑" panose="020B0503020204020204" pitchFamily="34" charset="-122"/>
                <a:sym typeface="+mn-ea"/>
              </a:rPr>
              <a:t>郑宗汉，清华大学出版社</a:t>
            </a:r>
            <a:r>
              <a:rPr lang="zh-CN" altLang="en-US" dirty="0">
                <a:solidFill>
                  <a:srgbClr val="002060"/>
                </a:solidFill>
                <a:latin typeface="微软雅黑" panose="020B0503020204020204" pitchFamily="34" charset="-122"/>
                <a:ea typeface="微软雅黑" panose="020B0503020204020204" pitchFamily="34" charset="-122"/>
              </a:rPr>
              <a:t> </a:t>
            </a:r>
          </a:p>
          <a:p>
            <a:pPr lvl="0">
              <a:lnSpc>
                <a:spcPct val="150000"/>
              </a:lnSpc>
              <a:spcAft>
                <a:spcPct val="20000"/>
              </a:spcAft>
            </a:pPr>
            <a:r>
              <a:rPr lang="en-US" altLang="zh-CN" dirty="0">
                <a:solidFill>
                  <a:srgbClr val="002060"/>
                </a:solidFill>
                <a:latin typeface="微软雅黑" panose="020B0503020204020204" pitchFamily="34" charset="-122"/>
                <a:ea typeface="微软雅黑" panose="020B0503020204020204" pitchFamily="34" charset="-122"/>
              </a:rPr>
              <a:t>(2) </a:t>
            </a:r>
            <a:r>
              <a:rPr lang="zh-CN" altLang="en-US" dirty="0">
                <a:solidFill>
                  <a:srgbClr val="002060"/>
                </a:solidFill>
                <a:latin typeface="微软雅黑" panose="020B0503020204020204" pitchFamily="34" charset="-122"/>
                <a:ea typeface="微软雅黑" panose="020B0503020204020204" pitchFamily="34" charset="-122"/>
              </a:rPr>
              <a:t>算法导论，</a:t>
            </a:r>
            <a:r>
              <a:rPr lang="en-US" altLang="zh-CN" dirty="0">
                <a:solidFill>
                  <a:srgbClr val="002060"/>
                </a:solidFill>
                <a:latin typeface="微软雅黑" panose="020B0503020204020204" pitchFamily="34" charset="-122"/>
                <a:ea typeface="微软雅黑" panose="020B0503020204020204" pitchFamily="34" charset="-122"/>
              </a:rPr>
              <a:t> Thomas H. </a:t>
            </a:r>
            <a:r>
              <a:rPr lang="en-US" altLang="zh-CN" dirty="0" err="1">
                <a:solidFill>
                  <a:srgbClr val="002060"/>
                </a:solidFill>
                <a:latin typeface="微软雅黑" panose="020B0503020204020204" pitchFamily="34" charset="-122"/>
                <a:ea typeface="微软雅黑" panose="020B0503020204020204" pitchFamily="34" charset="-122"/>
              </a:rPr>
              <a:t>Cormen</a:t>
            </a:r>
            <a:r>
              <a:rPr lang="zh-CN" altLang="en-US" dirty="0">
                <a:solidFill>
                  <a:srgbClr val="002060"/>
                </a:solidFill>
                <a:latin typeface="微软雅黑" panose="020B0503020204020204" pitchFamily="34" charset="-122"/>
                <a:ea typeface="微软雅黑" panose="020B0503020204020204" pitchFamily="34" charset="-122"/>
              </a:rPr>
              <a:t>编著</a:t>
            </a:r>
            <a:r>
              <a:rPr lang="en-US" altLang="zh-CN" dirty="0">
                <a:solidFill>
                  <a:srgbClr val="002060"/>
                </a:solidFill>
                <a:latin typeface="微软雅黑" panose="020B0503020204020204" pitchFamily="34" charset="-122"/>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潘金贵等译，机械工业出版社</a:t>
            </a:r>
          </a:p>
          <a:p>
            <a:pPr lvl="0" algn="l">
              <a:lnSpc>
                <a:spcPct val="120000"/>
              </a:lnSpc>
              <a:spcAft>
                <a:spcPct val="20000"/>
              </a:spcAft>
              <a:buFont typeface="Wingdings" panose="05000000000000000000" pitchFamily="2" charset="2"/>
              <a:buChar char="l"/>
            </a:pPr>
            <a:endParaRPr lang="zh-CN" altLang="en-US" dirty="0">
              <a:solidFill>
                <a:srgbClr val="002060"/>
              </a:solidFill>
              <a:latin typeface="Times New Roman" panose="02020603050405020304" pitchFamily="18" charset="0"/>
              <a:ea typeface="宋体" panose="02010600030101010101" pitchFamily="2" charset="-122"/>
            </a:endParaRPr>
          </a:p>
        </p:txBody>
      </p:sp>
      <p:sp>
        <p:nvSpPr>
          <p:cNvPr id="3" name="TextBox 2"/>
          <p:cNvSpPr txBox="1"/>
          <p:nvPr/>
        </p:nvSpPr>
        <p:spPr>
          <a:xfrm>
            <a:off x="0" y="561316"/>
            <a:ext cx="12192000" cy="9069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lang="zh-CN" altLang="en-US" sz="4000" b="1" dirty="0">
                <a:solidFill>
                  <a:srgbClr val="FF0000"/>
                </a:solidFill>
                <a:latin typeface="微软雅黑" panose="020B0503020204020204" pitchFamily="34" charset="-122"/>
                <a:ea typeface="微软雅黑" panose="020B0503020204020204" pitchFamily="34" charset="-122"/>
              </a:rPr>
              <a:t>算法导论</a:t>
            </a:r>
            <a:endParaRPr lang="en-US" altLang="zh-CN" sz="4000" b="1" dirty="0">
              <a:solidFill>
                <a:srgbClr val="FF0000"/>
              </a:solidFill>
              <a:latin typeface="微软雅黑" panose="020B0503020204020204" pitchFamily="34" charset="-122"/>
              <a:ea typeface="楷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68846-6BE9-4E66-9027-E2B4A2EADB3F}"/>
              </a:ext>
            </a:extLst>
          </p:cNvPr>
          <p:cNvSpPr>
            <a:spLocks noGrp="1"/>
          </p:cNvSpPr>
          <p:nvPr>
            <p:ph type="title"/>
          </p:nvPr>
        </p:nvSpPr>
        <p:spPr/>
        <p:txBody>
          <a:bodyPr/>
          <a:lstStyle/>
          <a:p>
            <a:r>
              <a:rPr lang="zh-CN" altLang="en-US" b="1" dirty="0"/>
              <a:t>算法设计的要求</a:t>
            </a:r>
          </a:p>
        </p:txBody>
      </p:sp>
      <p:sp>
        <p:nvSpPr>
          <p:cNvPr id="3" name="内容占位符 2">
            <a:extLst>
              <a:ext uri="{FF2B5EF4-FFF2-40B4-BE49-F238E27FC236}">
                <a16:creationId xmlns:a16="http://schemas.microsoft.com/office/drawing/2014/main" id="{0BC7FC46-9A44-4325-B3AA-97297F1D33B1}"/>
              </a:ext>
            </a:extLst>
          </p:cNvPr>
          <p:cNvSpPr>
            <a:spLocks noGrp="1"/>
          </p:cNvSpPr>
          <p:nvPr>
            <p:ph idx="1"/>
          </p:nvPr>
        </p:nvSpPr>
        <p:spPr/>
        <p:txBody>
          <a:bodyPr>
            <a:normAutofit/>
          </a:bodyPr>
          <a:lstStyle/>
          <a:p>
            <a:r>
              <a:rPr lang="zh-CN" altLang="en-US" sz="3600" b="1" dirty="0"/>
              <a:t>正确性</a:t>
            </a:r>
            <a:endParaRPr lang="en-US" altLang="zh-CN" sz="3600" b="1" dirty="0"/>
          </a:p>
          <a:p>
            <a:r>
              <a:rPr lang="zh-CN" altLang="en-US" sz="3600" b="1" dirty="0"/>
              <a:t>可读性</a:t>
            </a:r>
            <a:endParaRPr lang="en-US" altLang="zh-CN" sz="3600" b="1" dirty="0"/>
          </a:p>
          <a:p>
            <a:r>
              <a:rPr lang="zh-CN" altLang="en-US" sz="3600" b="1" dirty="0"/>
              <a:t>健壮性</a:t>
            </a:r>
            <a:endParaRPr lang="en-US" altLang="zh-CN" sz="3600" b="1" dirty="0"/>
          </a:p>
          <a:p>
            <a:r>
              <a:rPr lang="zh-CN" altLang="en-US" sz="3600" b="1" dirty="0"/>
              <a:t>高效性</a:t>
            </a:r>
          </a:p>
        </p:txBody>
      </p:sp>
    </p:spTree>
    <p:extLst>
      <p:ext uri="{BB962C8B-B14F-4D97-AF65-F5344CB8AC3E}">
        <p14:creationId xmlns:p14="http://schemas.microsoft.com/office/powerpoint/2010/main" val="78353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1.1.5 </a:t>
            </a:r>
            <a:r>
              <a:rPr lang="zh-CN" altLang="en-US" dirty="0"/>
              <a:t>算法设计的例子</a:t>
            </a:r>
            <a:r>
              <a:rPr lang="en-US" altLang="zh-CN" dirty="0"/>
              <a:t>——</a:t>
            </a:r>
            <a:r>
              <a:rPr lang="zh-CN" altLang="en-US" dirty="0"/>
              <a:t>穷举法</a:t>
            </a:r>
          </a:p>
        </p:txBody>
      </p:sp>
      <p:sp>
        <p:nvSpPr>
          <p:cNvPr id="6" name="文本占位符 17410"/>
          <p:cNvSpPr>
            <a:spLocks noGrp="1"/>
          </p:cNvSpPr>
          <p:nvPr/>
        </p:nvSpPr>
        <p:spPr>
          <a:xfrm>
            <a:off x="838200" y="1301303"/>
            <a:ext cx="10366420" cy="231766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例</a:t>
            </a:r>
            <a:r>
              <a:rPr lang="en-US" altLang="zh-CN" sz="2400" dirty="0">
                <a:solidFill>
                  <a:srgbClr val="3333FF"/>
                </a:solidFill>
                <a:latin typeface="微软雅黑" panose="020B0503020204020204" pitchFamily="34" charset="-122"/>
                <a:ea typeface="微软雅黑" panose="020B0503020204020204" pitchFamily="34" charset="-122"/>
              </a:rPr>
              <a:t>1.1  </a:t>
            </a:r>
            <a:r>
              <a:rPr lang="zh-CN" altLang="en-US" sz="2400" b="0" dirty="0">
                <a:solidFill>
                  <a:srgbClr val="3333FF"/>
                </a:solidFill>
                <a:latin typeface="微软雅黑" panose="020B0503020204020204" pitchFamily="34" charset="-122"/>
                <a:ea typeface="微软雅黑" panose="020B0503020204020204" pitchFamily="34" charset="-122"/>
              </a:rPr>
              <a:t>百鸡问题。</a:t>
            </a:r>
          </a:p>
          <a:p>
            <a:pPr marL="0" indent="0">
              <a:lnSpc>
                <a:spcPct val="150000"/>
              </a:lnSpc>
              <a:spcBef>
                <a:spcPts val="0"/>
              </a:spcBef>
              <a:buNone/>
            </a:pPr>
            <a:r>
              <a:rPr lang="zh-CN" altLang="en-US" sz="2400" b="0" dirty="0">
                <a:latin typeface="微软雅黑" panose="020B0503020204020204" pitchFamily="34" charset="-122"/>
                <a:ea typeface="微软雅黑" panose="020B0503020204020204" pitchFamily="34" charset="-122"/>
              </a:rPr>
              <a:t>公元</a:t>
            </a:r>
            <a:r>
              <a:rPr lang="en-US" altLang="zh-CN" sz="2400" b="0" dirty="0">
                <a:latin typeface="微软雅黑" panose="020B0503020204020204" pitchFamily="34" charset="-122"/>
                <a:ea typeface="微软雅黑" panose="020B0503020204020204" pitchFamily="34" charset="-122"/>
              </a:rPr>
              <a:t>5</a:t>
            </a:r>
            <a:r>
              <a:rPr lang="zh-CN" altLang="en-US" sz="2400" b="0" dirty="0">
                <a:latin typeface="微软雅黑" panose="020B0503020204020204" pitchFamily="34" charset="-122"/>
                <a:ea typeface="微软雅黑" panose="020B0503020204020204" pitchFamily="34" charset="-122"/>
              </a:rPr>
              <a:t>世纪末，我国古代数学家张丘建在他所撰写的</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算经</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中提出了这样一个问题：鸡翁一，值钱五，鸡母一，值钱三，鸡雏三，值钱一。百钱买百鸡，问鸡翁、母、雏各几何？ </a:t>
            </a:r>
          </a:p>
          <a:p>
            <a:pPr marL="0" indent="0">
              <a:lnSpc>
                <a:spcPct val="150000"/>
              </a:lnSpc>
              <a:spcBef>
                <a:spcPts val="0"/>
              </a:spcBef>
              <a:buNone/>
            </a:pPr>
            <a:endParaRPr lang="zh-CN" altLang="en-US" sz="2400" b="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643832" y="3878684"/>
            <a:ext cx="7191435" cy="25221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7410"/>
          <p:cNvSpPr>
            <a:spLocks noGrp="1"/>
          </p:cNvSpPr>
          <p:nvPr/>
        </p:nvSpPr>
        <p:spPr>
          <a:xfrm>
            <a:off x="838200" y="1301303"/>
            <a:ext cx="10366420" cy="4674494"/>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例</a:t>
            </a:r>
            <a:r>
              <a:rPr lang="en-US" altLang="zh-CN" sz="2400" dirty="0">
                <a:solidFill>
                  <a:srgbClr val="3333FF"/>
                </a:solidFill>
                <a:latin typeface="微软雅黑" panose="020B0503020204020204" pitchFamily="34" charset="-122"/>
                <a:ea typeface="微软雅黑" panose="020B0503020204020204" pitchFamily="34" charset="-122"/>
              </a:rPr>
              <a:t>1.1  </a:t>
            </a:r>
            <a:r>
              <a:rPr lang="zh-CN" altLang="en-US" sz="2400" b="0" dirty="0">
                <a:solidFill>
                  <a:srgbClr val="3333FF"/>
                </a:solidFill>
                <a:latin typeface="微软雅黑" panose="020B0503020204020204" pitchFamily="34" charset="-122"/>
                <a:ea typeface="微软雅黑" panose="020B0503020204020204" pitchFamily="34" charset="-122"/>
              </a:rPr>
              <a:t>百鸡问题。</a:t>
            </a:r>
          </a:p>
          <a:p>
            <a:pPr marL="0" indent="0">
              <a:lnSpc>
                <a:spcPct val="150000"/>
              </a:lnSpc>
              <a:spcBef>
                <a:spcPts val="0"/>
              </a:spcBef>
              <a:buNone/>
            </a:pPr>
            <a:r>
              <a:rPr lang="en-US" altLang="zh-CN" sz="2400" b="0" dirty="0">
                <a:latin typeface="微软雅黑" panose="020B0503020204020204" pitchFamily="34" charset="-122"/>
                <a:ea typeface="微软雅黑" panose="020B0503020204020204" pitchFamily="34" charset="-122"/>
              </a:rPr>
              <a:t>a</a:t>
            </a:r>
            <a:r>
              <a:rPr lang="zh-CN" altLang="en-US" sz="2400" b="0" dirty="0">
                <a:latin typeface="微软雅黑" panose="020B0503020204020204" pitchFamily="34" charset="-122"/>
                <a:ea typeface="微软雅黑" panose="020B0503020204020204" pitchFamily="34" charset="-122"/>
              </a:rPr>
              <a:t>：公鸡只数，</a:t>
            </a:r>
            <a:r>
              <a:rPr lang="en-US" altLang="zh-CN" sz="2400" b="0" dirty="0">
                <a:latin typeface="微软雅黑" panose="020B0503020204020204" pitchFamily="34" charset="-122"/>
                <a:ea typeface="微软雅黑" panose="020B0503020204020204" pitchFamily="34" charset="-122"/>
              </a:rPr>
              <a:t>b</a:t>
            </a:r>
            <a:r>
              <a:rPr lang="zh-CN" altLang="en-US" sz="2400" b="0" dirty="0">
                <a:latin typeface="微软雅黑" panose="020B0503020204020204" pitchFamily="34" charset="-122"/>
                <a:ea typeface="微软雅黑" panose="020B0503020204020204" pitchFamily="34" charset="-122"/>
              </a:rPr>
              <a:t>：母鸡只数，</a:t>
            </a:r>
            <a:r>
              <a:rPr lang="en-US" altLang="zh-CN" sz="2400" b="0" dirty="0">
                <a:latin typeface="微软雅黑" panose="020B0503020204020204" pitchFamily="34" charset="-122"/>
                <a:ea typeface="微软雅黑" panose="020B0503020204020204" pitchFamily="34" charset="-122"/>
              </a:rPr>
              <a:t>c</a:t>
            </a:r>
            <a:r>
              <a:rPr lang="zh-CN" altLang="en-US" sz="2400" b="0" dirty="0">
                <a:latin typeface="微软雅黑" panose="020B0503020204020204" pitchFamily="34" charset="-122"/>
                <a:ea typeface="微软雅黑" panose="020B0503020204020204" pitchFamily="34" charset="-122"/>
              </a:rPr>
              <a:t>：小鸡只数。约束方程：</a:t>
            </a:r>
          </a:p>
          <a:p>
            <a:pPr marL="0" indent="0">
              <a:lnSpc>
                <a:spcPct val="150000"/>
              </a:lnSpc>
              <a:spcBef>
                <a:spcPts val="0"/>
              </a:spcBef>
              <a:buNone/>
            </a:pPr>
            <a:r>
              <a:rPr lang="en-US" altLang="zh-CN" sz="24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a+b+c</a:t>
            </a:r>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=100</a:t>
            </a:r>
            <a:r>
              <a:rPr lang="en-US" altLang="zh-CN" sz="24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dirty="0">
                <a:latin typeface="Times New Roman" panose="02020603050405020304" pitchFamily="18" charset="0"/>
                <a:ea typeface="微软雅黑" panose="020B0503020204020204" pitchFamily="34" charset="-122"/>
                <a:cs typeface="Times New Roman" panose="02020603050405020304" pitchFamily="18" charset="0"/>
              </a:rPr>
              <a:t>1.1.1</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50000"/>
              </a:lnSpc>
              <a:spcBef>
                <a:spcPts val="0"/>
              </a:spcBef>
              <a:buNone/>
            </a:pPr>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5a+3b+c/3=100</a:t>
            </a:r>
            <a:r>
              <a:rPr lang="en-US" altLang="zh-CN" sz="24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dirty="0">
                <a:latin typeface="Times New Roman" panose="02020603050405020304" pitchFamily="18" charset="0"/>
                <a:ea typeface="微软雅黑" panose="020B0503020204020204" pitchFamily="34" charset="-122"/>
                <a:cs typeface="Times New Roman" panose="02020603050405020304" pitchFamily="18" charset="0"/>
              </a:rPr>
              <a:t>1.1.2</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50000"/>
              </a:lnSpc>
              <a:spcBef>
                <a:spcPts val="0"/>
              </a:spcBef>
              <a:buNone/>
            </a:pPr>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c%3=0</a:t>
            </a:r>
            <a:r>
              <a:rPr lang="en-US" altLang="zh-CN" sz="24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dirty="0">
                <a:latin typeface="Times New Roman" panose="02020603050405020304" pitchFamily="18" charset="0"/>
                <a:ea typeface="微软雅黑" panose="020B0503020204020204" pitchFamily="34" charset="-122"/>
                <a:cs typeface="Times New Roman" panose="02020603050405020304" pitchFamily="18" charset="0"/>
              </a:rPr>
              <a:t>1.1.3</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50000"/>
              </a:lnSpc>
              <a:spcBef>
                <a:spcPts val="0"/>
              </a:spcBef>
              <a:buNone/>
            </a:pPr>
            <a:r>
              <a:rPr lang="zh-CN" altLang="en-US" sz="2400" dirty="0">
                <a:latin typeface="微软雅黑" panose="020B0503020204020204" pitchFamily="34" charset="-122"/>
                <a:ea typeface="微软雅黑" panose="020B0503020204020204" pitchFamily="34" charset="-122"/>
              </a:rPr>
              <a:t>第一种解法：</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2400" b="0" dirty="0">
                <a:latin typeface="微软雅黑" panose="020B0503020204020204" pitchFamily="34" charset="-122"/>
                <a:ea typeface="微软雅黑" panose="020B0503020204020204" pitchFamily="34" charset="-122"/>
              </a:rPr>
              <a:t>a</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b </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c</a:t>
            </a:r>
            <a:r>
              <a:rPr lang="zh-CN" altLang="en-US" sz="2400" b="0" dirty="0">
                <a:latin typeface="微软雅黑" panose="020B0503020204020204" pitchFamily="34" charset="-122"/>
                <a:ea typeface="微软雅黑" panose="020B0503020204020204" pitchFamily="34" charset="-122"/>
              </a:rPr>
              <a:t>的可能取值范围：</a:t>
            </a:r>
            <a:r>
              <a:rPr lang="en-US" altLang="zh-CN" sz="2400" b="0" dirty="0">
                <a:latin typeface="微软雅黑" panose="020B0503020204020204" pitchFamily="34" charset="-122"/>
                <a:ea typeface="微软雅黑" panose="020B0503020204020204" pitchFamily="34" charset="-122"/>
              </a:rPr>
              <a:t>0 ~ 100</a:t>
            </a:r>
            <a:r>
              <a:rPr lang="zh-CN" altLang="en-US" sz="2400" b="0" dirty="0">
                <a:latin typeface="微软雅黑" panose="020B0503020204020204" pitchFamily="34" charset="-122"/>
                <a:ea typeface="微软雅黑" panose="020B0503020204020204" pitchFamily="34" charset="-122"/>
              </a:rPr>
              <a:t>，</a:t>
            </a:r>
            <a:r>
              <a:rPr lang="zh-CN" altLang="en-US" sz="2400" b="0" dirty="0">
                <a:solidFill>
                  <a:srgbClr val="3333FF"/>
                </a:solidFill>
                <a:latin typeface="微软雅黑" panose="020B0503020204020204" pitchFamily="34" charset="-122"/>
                <a:ea typeface="微软雅黑" panose="020B0503020204020204" pitchFamily="34" charset="-122"/>
              </a:rPr>
              <a:t>对在此范围内的，</a:t>
            </a:r>
            <a:r>
              <a:rPr lang="en-US" altLang="zh-CN" sz="2400" b="0" dirty="0">
                <a:solidFill>
                  <a:srgbClr val="3333FF"/>
                </a:solidFill>
                <a:latin typeface="微软雅黑" panose="020B0503020204020204" pitchFamily="34" charset="-122"/>
                <a:ea typeface="微软雅黑" panose="020B0503020204020204" pitchFamily="34" charset="-122"/>
              </a:rPr>
              <a:t>a </a:t>
            </a:r>
            <a:r>
              <a:rPr lang="zh-CN" altLang="en-US" sz="2400" b="0" dirty="0">
                <a:solidFill>
                  <a:srgbClr val="3333FF"/>
                </a:solidFill>
                <a:latin typeface="微软雅黑" panose="020B0503020204020204" pitchFamily="34" charset="-122"/>
                <a:ea typeface="微软雅黑" panose="020B0503020204020204" pitchFamily="34" charset="-122"/>
              </a:rPr>
              <a:t>、</a:t>
            </a:r>
            <a:r>
              <a:rPr lang="en-US" altLang="zh-CN" sz="2400" b="0" dirty="0">
                <a:solidFill>
                  <a:srgbClr val="3333FF"/>
                </a:solidFill>
                <a:latin typeface="微软雅黑" panose="020B0503020204020204" pitchFamily="34" charset="-122"/>
                <a:ea typeface="微软雅黑" panose="020B0503020204020204" pitchFamily="34" charset="-122"/>
              </a:rPr>
              <a:t>b </a:t>
            </a:r>
            <a:r>
              <a:rPr lang="zh-CN" altLang="en-US" sz="2400" b="0" dirty="0">
                <a:solidFill>
                  <a:srgbClr val="3333FF"/>
                </a:solidFill>
                <a:latin typeface="微软雅黑" panose="020B0503020204020204" pitchFamily="34" charset="-122"/>
                <a:ea typeface="微软雅黑" panose="020B0503020204020204" pitchFamily="34" charset="-122"/>
              </a:rPr>
              <a:t>、</a:t>
            </a:r>
            <a:r>
              <a:rPr lang="en-US" altLang="zh-CN" sz="2400" b="0" dirty="0">
                <a:solidFill>
                  <a:srgbClr val="3333FF"/>
                </a:solidFill>
                <a:latin typeface="微软雅黑" panose="020B0503020204020204" pitchFamily="34" charset="-122"/>
                <a:ea typeface="微软雅黑" panose="020B0503020204020204" pitchFamily="34" charset="-122"/>
              </a:rPr>
              <a:t>c</a:t>
            </a:r>
            <a:r>
              <a:rPr lang="zh-CN" altLang="en-US" sz="2400" b="0" dirty="0">
                <a:solidFill>
                  <a:srgbClr val="3333FF"/>
                </a:solidFill>
                <a:latin typeface="微软雅黑" panose="020B0503020204020204" pitchFamily="34" charset="-122"/>
                <a:ea typeface="微软雅黑" panose="020B0503020204020204" pitchFamily="34" charset="-122"/>
              </a:rPr>
              <a:t>的所有组合进行测试，凡是满足上述三个约束方程的组合，都是问题的解。</a:t>
            </a:r>
          </a:p>
          <a:p>
            <a:pPr marL="0" indent="0">
              <a:lnSpc>
                <a:spcPct val="150000"/>
              </a:lnSpc>
              <a:spcBef>
                <a:spcPts val="0"/>
              </a:spcBef>
              <a:buNone/>
            </a:pPr>
            <a:endParaRPr lang="zh-CN" altLang="en-US" sz="2400" b="0" dirty="0">
              <a:latin typeface="微软雅黑" panose="020B0503020204020204" pitchFamily="34" charset="-122"/>
              <a:ea typeface="微软雅黑" panose="020B0503020204020204" pitchFamily="34" charset="-122"/>
            </a:endParaRPr>
          </a:p>
        </p:txBody>
      </p:sp>
      <p:sp>
        <p:nvSpPr>
          <p:cNvPr id="3" name="标题 2">
            <a:extLst>
              <a:ext uri="{FF2B5EF4-FFF2-40B4-BE49-F238E27FC236}">
                <a16:creationId xmlns:a16="http://schemas.microsoft.com/office/drawing/2014/main" id="{330AC2CC-EBB6-4508-BA15-54ACC7580892}"/>
              </a:ext>
            </a:extLst>
          </p:cNvPr>
          <p:cNvSpPr>
            <a:spLocks noGrp="1"/>
          </p:cNvSpPr>
          <p:nvPr>
            <p:ph type="title"/>
          </p:nvPr>
        </p:nvSpPr>
        <p:spPr/>
        <p:txBody>
          <a:bodyPr/>
          <a:lstStyle/>
          <a:p>
            <a:endParaRPr lang="zh-CN" altLang="en-US"/>
          </a:p>
        </p:txBody>
      </p:sp>
      <p:sp>
        <p:nvSpPr>
          <p:cNvPr id="7" name="标题 3">
            <a:extLst>
              <a:ext uri="{FF2B5EF4-FFF2-40B4-BE49-F238E27FC236}">
                <a16:creationId xmlns:a16="http://schemas.microsoft.com/office/drawing/2014/main" id="{6834E691-E17D-4030-8571-27184EE6372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1.1.5 </a:t>
            </a:r>
            <a:r>
              <a:rPr lang="zh-CN" altLang="en-US"/>
              <a:t>算法设计的例子</a:t>
            </a:r>
            <a:r>
              <a:rPr lang="en-US" altLang="zh-CN"/>
              <a:t>——</a:t>
            </a:r>
            <a:r>
              <a:rPr lang="zh-CN" altLang="en-US"/>
              <a:t>穷举法</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7410"/>
          <p:cNvSpPr>
            <a:spLocks noGrp="1"/>
          </p:cNvSpPr>
          <p:nvPr/>
        </p:nvSpPr>
        <p:spPr>
          <a:xfrm>
            <a:off x="838200" y="1301303"/>
            <a:ext cx="10366420" cy="4674494"/>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例</a:t>
            </a:r>
            <a:r>
              <a:rPr lang="en-US" altLang="zh-CN" sz="2400" dirty="0">
                <a:solidFill>
                  <a:srgbClr val="3333FF"/>
                </a:solidFill>
                <a:latin typeface="微软雅黑" panose="020B0503020204020204" pitchFamily="34" charset="-122"/>
                <a:ea typeface="微软雅黑" panose="020B0503020204020204" pitchFamily="34" charset="-122"/>
              </a:rPr>
              <a:t>1.1  </a:t>
            </a:r>
            <a:r>
              <a:rPr lang="zh-CN" altLang="en-US" sz="2400" b="0" dirty="0">
                <a:solidFill>
                  <a:srgbClr val="3333FF"/>
                </a:solidFill>
                <a:latin typeface="微软雅黑" panose="020B0503020204020204" pitchFamily="34" charset="-122"/>
                <a:ea typeface="微软雅黑" panose="020B0503020204020204" pitchFamily="34" charset="-122"/>
              </a:rPr>
              <a:t>百鸡问题。</a:t>
            </a:r>
          </a:p>
          <a:p>
            <a:pPr marL="0" indent="0">
              <a:lnSpc>
                <a:spcPct val="150000"/>
              </a:lnSpc>
              <a:spcBef>
                <a:spcPts val="0"/>
              </a:spcBef>
              <a:buNone/>
            </a:pPr>
            <a:r>
              <a:rPr lang="zh-CN" altLang="en-US" sz="2400" b="0" dirty="0">
                <a:latin typeface="微软雅黑" panose="020B0503020204020204" pitchFamily="34" charset="-122"/>
                <a:ea typeface="微软雅黑" panose="020B0503020204020204" pitchFamily="34" charset="-122"/>
              </a:rPr>
              <a:t>把问题转化为</a:t>
            </a:r>
            <a:r>
              <a:rPr lang="en-US" altLang="zh-CN" sz="2400" b="0" dirty="0">
                <a:latin typeface="微软雅黑" panose="020B0503020204020204" pitchFamily="34" charset="-122"/>
                <a:ea typeface="微软雅黑" panose="020B0503020204020204" pitchFamily="34" charset="-122"/>
              </a:rPr>
              <a:t>n</a:t>
            </a:r>
            <a:r>
              <a:rPr lang="zh-CN" altLang="en-US" sz="2400" b="0" dirty="0">
                <a:latin typeface="微软雅黑" panose="020B0503020204020204" pitchFamily="34" charset="-122"/>
                <a:ea typeface="微软雅黑" panose="020B0503020204020204" pitchFamily="34" charset="-122"/>
              </a:rPr>
              <a:t>元钱买</a:t>
            </a:r>
            <a:r>
              <a:rPr lang="en-US" altLang="zh-CN" sz="2400" b="0" dirty="0">
                <a:latin typeface="微软雅黑" panose="020B0503020204020204" pitchFamily="34" charset="-122"/>
                <a:ea typeface="微软雅黑" panose="020B0503020204020204" pitchFamily="34" charset="-122"/>
              </a:rPr>
              <a:t>n</a:t>
            </a:r>
            <a:r>
              <a:rPr lang="zh-CN" altLang="en-US" sz="2400" b="0" dirty="0">
                <a:latin typeface="微软雅黑" panose="020B0503020204020204" pitchFamily="34" charset="-122"/>
                <a:ea typeface="微软雅黑" panose="020B0503020204020204" pitchFamily="34" charset="-122"/>
              </a:rPr>
              <a:t>只鸡，</a:t>
            </a:r>
            <a:r>
              <a:rPr lang="en-US" altLang="zh-CN" sz="2400" b="0" dirty="0">
                <a:latin typeface="微软雅黑" panose="020B0503020204020204" pitchFamily="34" charset="-122"/>
                <a:ea typeface="微软雅黑" panose="020B0503020204020204" pitchFamily="34" charset="-122"/>
              </a:rPr>
              <a:t>n</a:t>
            </a:r>
            <a:r>
              <a:rPr lang="zh-CN" altLang="en-US" sz="2400" b="0" dirty="0">
                <a:latin typeface="微软雅黑" panose="020B0503020204020204" pitchFamily="34" charset="-122"/>
                <a:ea typeface="微软雅黑" panose="020B0503020204020204" pitchFamily="34" charset="-122"/>
              </a:rPr>
              <a:t>为任意正整数，则方程（</a:t>
            </a:r>
            <a:r>
              <a:rPr lang="en-US" altLang="zh-CN" sz="2400" b="0" dirty="0">
                <a:latin typeface="微软雅黑" panose="020B0503020204020204" pitchFamily="34" charset="-122"/>
                <a:ea typeface="微软雅黑" panose="020B0503020204020204" pitchFamily="34" charset="-122"/>
              </a:rPr>
              <a:t>1.1.1</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1.1.2</a:t>
            </a:r>
            <a:r>
              <a:rPr lang="zh-CN" altLang="en-US" sz="2400" b="0" dirty="0">
                <a:latin typeface="微软雅黑" panose="020B0503020204020204" pitchFamily="34" charset="-122"/>
                <a:ea typeface="微软雅黑" panose="020B0503020204020204" pitchFamily="34" charset="-122"/>
              </a:rPr>
              <a:t>）变成：</a:t>
            </a:r>
          </a:p>
          <a:p>
            <a:pPr marL="0" indent="0">
              <a:lnSpc>
                <a:spcPct val="150000"/>
              </a:lnSpc>
              <a:spcBef>
                <a:spcPts val="0"/>
              </a:spcBef>
              <a:buNone/>
            </a:pPr>
            <a:r>
              <a:rPr lang="en-US" altLang="zh-CN" sz="24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a+b+c</a:t>
            </a:r>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dirty="0">
                <a:latin typeface="Times New Roman" panose="02020603050405020304" pitchFamily="18" charset="0"/>
                <a:ea typeface="微软雅黑" panose="020B0503020204020204" pitchFamily="34" charset="-122"/>
                <a:cs typeface="Times New Roman" panose="02020603050405020304" pitchFamily="18" charset="0"/>
              </a:rPr>
              <a:t>1.1.4</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50000"/>
              </a:lnSpc>
              <a:spcBef>
                <a:spcPts val="0"/>
              </a:spcBef>
              <a:buNone/>
            </a:pPr>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5a+3b+c/3=n</a:t>
            </a:r>
            <a:r>
              <a:rPr lang="en-US" altLang="zh-CN" sz="24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dirty="0">
                <a:latin typeface="Times New Roman" panose="02020603050405020304" pitchFamily="18" charset="0"/>
                <a:ea typeface="微软雅黑" panose="020B0503020204020204" pitchFamily="34" charset="-122"/>
                <a:cs typeface="Times New Roman" panose="02020603050405020304" pitchFamily="18" charset="0"/>
              </a:rPr>
              <a:t>1.1.5</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50000"/>
              </a:lnSpc>
              <a:spcBef>
                <a:spcPts val="0"/>
              </a:spcBef>
              <a:buNone/>
            </a:pPr>
            <a:endParaRPr lang="zh-CN" altLang="en-US" sz="2400" b="0" dirty="0">
              <a:latin typeface="微软雅黑" panose="020B0503020204020204" pitchFamily="34" charset="-122"/>
              <a:ea typeface="微软雅黑" panose="020B0503020204020204" pitchFamily="34" charset="-122"/>
            </a:endParaRPr>
          </a:p>
        </p:txBody>
      </p:sp>
      <p:sp>
        <p:nvSpPr>
          <p:cNvPr id="3" name="标题 2">
            <a:extLst>
              <a:ext uri="{FF2B5EF4-FFF2-40B4-BE49-F238E27FC236}">
                <a16:creationId xmlns:a16="http://schemas.microsoft.com/office/drawing/2014/main" id="{2BD40926-0078-4031-BEA0-8DA928783254}"/>
              </a:ext>
            </a:extLst>
          </p:cNvPr>
          <p:cNvSpPr>
            <a:spLocks noGrp="1"/>
          </p:cNvSpPr>
          <p:nvPr>
            <p:ph type="title"/>
          </p:nvPr>
        </p:nvSpPr>
        <p:spPr/>
        <p:txBody>
          <a:bodyPr/>
          <a:lstStyle/>
          <a:p>
            <a:endParaRPr lang="zh-CN" altLang="en-US"/>
          </a:p>
        </p:txBody>
      </p:sp>
      <p:sp>
        <p:nvSpPr>
          <p:cNvPr id="7" name="标题 3">
            <a:extLst>
              <a:ext uri="{FF2B5EF4-FFF2-40B4-BE49-F238E27FC236}">
                <a16:creationId xmlns:a16="http://schemas.microsoft.com/office/drawing/2014/main" id="{D65D0748-D964-40BF-9DBC-C810E44961D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1.1.5 </a:t>
            </a:r>
            <a:r>
              <a:rPr lang="zh-CN" altLang="en-US"/>
              <a:t>算法设计的例子</a:t>
            </a:r>
            <a:r>
              <a:rPr lang="en-US" altLang="zh-CN"/>
              <a:t>——</a:t>
            </a:r>
            <a:r>
              <a:rPr lang="zh-CN" altLang="en-US"/>
              <a:t>穷举法</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Rot="1" noChangeArrowheads="1"/>
          </p:cNvSpPr>
          <p:nvPr/>
        </p:nvSpPr>
        <p:spPr>
          <a:xfrm>
            <a:off x="609600" y="118681"/>
            <a:ext cx="8153400" cy="6408738"/>
          </a:xfrm>
          <a:prstGeom prst="rect">
            <a:avLst/>
          </a:prstGeom>
        </p:spPr>
        <p:txBody>
          <a:bodyPr vert="horz" lIns="91440" tIns="45720" rIns="91440" bIns="45720" rtlCol="0">
            <a:normAutofit fontScale="85000" lnSpcReduction="20000"/>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zh-CN" altLang="en-US" sz="2400" dirty="0">
                <a:solidFill>
                  <a:schemeClr val="tx2"/>
                </a:solidFill>
                <a:hlinkClick r:id="rId2" action="ppaction://hlinkfile"/>
              </a:rPr>
              <a:t>算法</a:t>
            </a:r>
            <a:r>
              <a:rPr lang="en-US" altLang="zh-CN" sz="2400" dirty="0">
                <a:solidFill>
                  <a:schemeClr val="tx2"/>
                </a:solidFill>
                <a:hlinkClick r:id="rId2" action="ppaction://hlinkfile"/>
              </a:rPr>
              <a:t>1.2  </a:t>
            </a:r>
            <a:r>
              <a:rPr lang="zh-CN" altLang="en-US" sz="2400" dirty="0">
                <a:solidFill>
                  <a:schemeClr val="tx2"/>
                </a:solidFill>
                <a:hlinkClick r:id="rId2" action="ppaction://hlinkfile"/>
              </a:rPr>
              <a:t>百鸡问题</a:t>
            </a:r>
            <a:endParaRPr lang="zh-CN" altLang="en-US" sz="2400" dirty="0">
              <a:solidFill>
                <a:schemeClr val="tx2"/>
              </a:solidFill>
            </a:endParaRPr>
          </a:p>
          <a:p>
            <a:pPr>
              <a:lnSpc>
                <a:spcPct val="120000"/>
              </a:lnSpc>
              <a:spcBef>
                <a:spcPts val="0"/>
              </a:spcBef>
            </a:pPr>
            <a:r>
              <a:rPr lang="zh-CN" altLang="en-US" sz="2400" dirty="0">
                <a:solidFill>
                  <a:srgbClr val="0000CC"/>
                </a:solidFill>
              </a:rPr>
              <a:t>输入：</a:t>
            </a:r>
            <a:r>
              <a:rPr lang="zh-CN" altLang="en-US" sz="2400" dirty="0"/>
              <a:t>所购买的三种鸡的总数目</a:t>
            </a:r>
            <a:r>
              <a:rPr lang="en-US" altLang="zh-CN" sz="2400" dirty="0"/>
              <a:t>n</a:t>
            </a:r>
          </a:p>
          <a:p>
            <a:pPr>
              <a:lnSpc>
                <a:spcPct val="120000"/>
              </a:lnSpc>
              <a:spcBef>
                <a:spcPts val="0"/>
              </a:spcBef>
            </a:pPr>
            <a:r>
              <a:rPr lang="zh-CN" altLang="en-US" sz="2400" dirty="0">
                <a:solidFill>
                  <a:srgbClr val="0000CC"/>
                </a:solidFill>
              </a:rPr>
              <a:t>输出：</a:t>
            </a:r>
            <a:r>
              <a:rPr lang="zh-CN" altLang="en-US" sz="2400" dirty="0"/>
              <a:t>满足问题的解的数目</a:t>
            </a:r>
            <a:r>
              <a:rPr lang="en-US" altLang="zh-CN" sz="2400" dirty="0"/>
              <a:t>k,</a:t>
            </a:r>
            <a:r>
              <a:rPr lang="zh-CN" altLang="en-US" sz="2400" dirty="0"/>
              <a:t>公鸡</a:t>
            </a:r>
            <a:r>
              <a:rPr lang="en-US" altLang="zh-CN" sz="2400" dirty="0"/>
              <a:t>,</a:t>
            </a:r>
            <a:r>
              <a:rPr lang="zh-CN" altLang="en-US" sz="2400" dirty="0"/>
              <a:t>母鸡</a:t>
            </a:r>
            <a:r>
              <a:rPr lang="en-US" altLang="zh-CN" sz="2400" dirty="0"/>
              <a:t>,</a:t>
            </a:r>
            <a:r>
              <a:rPr lang="zh-CN" altLang="en-US" sz="2400" dirty="0"/>
              <a:t>小鸡的只数</a:t>
            </a:r>
            <a:r>
              <a:rPr lang="en-US" altLang="zh-CN" sz="2400" dirty="0"/>
              <a:t>g[],m[],s[]</a:t>
            </a:r>
          </a:p>
          <a:p>
            <a:pPr marL="0" indent="0">
              <a:lnSpc>
                <a:spcPct val="80000"/>
              </a:lnSpc>
              <a:buNone/>
            </a:pPr>
            <a:endParaRPr lang="en-US" altLang="zh-CN" sz="2000" dirty="0"/>
          </a:p>
          <a:p>
            <a:pPr>
              <a:lnSpc>
                <a:spcPct val="8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1. void </a:t>
            </a:r>
            <a:r>
              <a:rPr lang="en-US" altLang="zh-CN" sz="2200" dirty="0" err="1">
                <a:latin typeface="Times New Roman" panose="02020603050405020304" pitchFamily="18" charset="0"/>
                <a:cs typeface="Times New Roman" panose="02020603050405020304" pitchFamily="18" charset="0"/>
              </a:rPr>
              <a:t>chicken_question</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int</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n,int</a:t>
            </a:r>
            <a:r>
              <a:rPr lang="en-US" altLang="zh-CN" sz="2200" dirty="0">
                <a:latin typeface="Times New Roman" panose="02020603050405020304" pitchFamily="18" charset="0"/>
                <a:cs typeface="Times New Roman" panose="02020603050405020304" pitchFamily="18" charset="0"/>
              </a:rPr>
              <a:t> &amp;</a:t>
            </a:r>
            <a:r>
              <a:rPr lang="en-US" altLang="zh-CN" sz="2200" dirty="0" err="1">
                <a:latin typeface="Times New Roman" panose="02020603050405020304" pitchFamily="18" charset="0"/>
                <a:cs typeface="Times New Roman" panose="02020603050405020304" pitchFamily="18" charset="0"/>
              </a:rPr>
              <a:t>k,int</a:t>
            </a:r>
            <a:r>
              <a:rPr lang="en-US" altLang="zh-CN" sz="2200" dirty="0">
                <a:latin typeface="Times New Roman" panose="02020603050405020304" pitchFamily="18" charset="0"/>
                <a:cs typeface="Times New Roman" panose="02020603050405020304" pitchFamily="18" charset="0"/>
              </a:rPr>
              <a:t> g[],</a:t>
            </a:r>
            <a:r>
              <a:rPr lang="en-US" altLang="zh-CN" sz="2200" dirty="0" err="1">
                <a:latin typeface="Times New Roman" panose="02020603050405020304" pitchFamily="18" charset="0"/>
                <a:cs typeface="Times New Roman" panose="02020603050405020304" pitchFamily="18" charset="0"/>
              </a:rPr>
              <a:t>int</a:t>
            </a:r>
            <a:r>
              <a:rPr lang="en-US" altLang="zh-CN" sz="2200" dirty="0">
                <a:latin typeface="Times New Roman" panose="02020603050405020304" pitchFamily="18" charset="0"/>
                <a:cs typeface="Times New Roman" panose="02020603050405020304" pitchFamily="18" charset="0"/>
              </a:rPr>
              <a:t> m[],</a:t>
            </a:r>
            <a:r>
              <a:rPr lang="en-US" altLang="zh-CN" sz="2200" dirty="0" err="1">
                <a:latin typeface="Times New Roman" panose="02020603050405020304" pitchFamily="18" charset="0"/>
                <a:cs typeface="Times New Roman" panose="02020603050405020304" pitchFamily="18" charset="0"/>
              </a:rPr>
              <a:t>int</a:t>
            </a:r>
            <a:r>
              <a:rPr lang="en-US" altLang="zh-CN" sz="2200" dirty="0">
                <a:latin typeface="Times New Roman" panose="02020603050405020304" pitchFamily="18" charset="0"/>
                <a:cs typeface="Times New Roman" panose="02020603050405020304" pitchFamily="18" charset="0"/>
              </a:rPr>
              <a:t> s[])</a:t>
            </a:r>
          </a:p>
          <a:p>
            <a:pPr>
              <a:lnSpc>
                <a:spcPct val="8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2. {</a:t>
            </a:r>
          </a:p>
          <a:p>
            <a:pPr>
              <a:lnSpc>
                <a:spcPct val="8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3.     </a:t>
            </a:r>
            <a:r>
              <a:rPr lang="en-US" altLang="zh-CN" sz="2200" dirty="0" err="1">
                <a:latin typeface="Times New Roman" panose="02020603050405020304" pitchFamily="18" charset="0"/>
                <a:cs typeface="Times New Roman" panose="02020603050405020304" pitchFamily="18" charset="0"/>
              </a:rPr>
              <a:t>int</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a,b,c</a:t>
            </a:r>
            <a:r>
              <a:rPr lang="en-US" altLang="zh-CN" sz="2200" dirty="0">
                <a:latin typeface="Times New Roman" panose="02020603050405020304" pitchFamily="18" charset="0"/>
                <a:cs typeface="Times New Roman" panose="02020603050405020304" pitchFamily="18" charset="0"/>
              </a:rPr>
              <a:t>;</a:t>
            </a:r>
          </a:p>
          <a:p>
            <a:pPr>
              <a:lnSpc>
                <a:spcPct val="8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4.     k = 0;	</a:t>
            </a:r>
          </a:p>
          <a:p>
            <a:pPr>
              <a:lnSpc>
                <a:spcPct val="8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5.     for (a=0;</a:t>
            </a:r>
            <a:r>
              <a:rPr lang="en-US" altLang="zh-CN" sz="2200" dirty="0">
                <a:solidFill>
                  <a:schemeClr val="tx2"/>
                </a:solidFill>
                <a:latin typeface="Times New Roman" panose="02020603050405020304" pitchFamily="18" charset="0"/>
                <a:cs typeface="Times New Roman" panose="02020603050405020304" pitchFamily="18" charset="0"/>
              </a:rPr>
              <a:t>a&lt;=</a:t>
            </a:r>
            <a:r>
              <a:rPr lang="en-US" altLang="zh-CN" sz="2200" dirty="0" err="1">
                <a:solidFill>
                  <a:schemeClr val="tx2"/>
                </a:solidFill>
                <a:latin typeface="Times New Roman" panose="02020603050405020304" pitchFamily="18" charset="0"/>
                <a:cs typeface="Times New Roman" panose="02020603050405020304" pitchFamily="18" charset="0"/>
              </a:rPr>
              <a:t>n</a:t>
            </a:r>
            <a:r>
              <a:rPr lang="en-US" altLang="zh-CN" sz="2200" dirty="0" err="1">
                <a:latin typeface="Times New Roman" panose="02020603050405020304" pitchFamily="18" charset="0"/>
                <a:cs typeface="Times New Roman" panose="02020603050405020304" pitchFamily="18" charset="0"/>
              </a:rPr>
              <a:t>;a</a:t>
            </a:r>
            <a:r>
              <a:rPr lang="en-US" altLang="zh-CN" sz="2200" dirty="0">
                <a:latin typeface="Times New Roman" panose="02020603050405020304" pitchFamily="18" charset="0"/>
                <a:cs typeface="Times New Roman" panose="02020603050405020304" pitchFamily="18" charset="0"/>
              </a:rPr>
              <a:t>++)</a:t>
            </a:r>
          </a:p>
          <a:p>
            <a:pPr>
              <a:lnSpc>
                <a:spcPct val="8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6.         for (b=0;</a:t>
            </a:r>
            <a:r>
              <a:rPr lang="en-US" altLang="zh-CN" sz="2200" dirty="0">
                <a:solidFill>
                  <a:schemeClr val="tx2"/>
                </a:solidFill>
                <a:latin typeface="Times New Roman" panose="02020603050405020304" pitchFamily="18" charset="0"/>
                <a:cs typeface="Times New Roman" panose="02020603050405020304" pitchFamily="18" charset="0"/>
              </a:rPr>
              <a:t>b&lt;=</a:t>
            </a:r>
            <a:r>
              <a:rPr lang="en-US" altLang="zh-CN" sz="2200" dirty="0" err="1">
                <a:solidFill>
                  <a:schemeClr val="tx2"/>
                </a:solidFill>
                <a:latin typeface="Times New Roman" panose="02020603050405020304" pitchFamily="18" charset="0"/>
                <a:cs typeface="Times New Roman" panose="02020603050405020304" pitchFamily="18" charset="0"/>
              </a:rPr>
              <a:t>n</a:t>
            </a:r>
            <a:r>
              <a:rPr lang="en-US" altLang="zh-CN" sz="2200" dirty="0" err="1">
                <a:latin typeface="Times New Roman" panose="02020603050405020304" pitchFamily="18" charset="0"/>
                <a:cs typeface="Times New Roman" panose="02020603050405020304" pitchFamily="18" charset="0"/>
              </a:rPr>
              <a:t>;b</a:t>
            </a:r>
            <a:r>
              <a:rPr lang="en-US" altLang="zh-CN" sz="2200" dirty="0">
                <a:latin typeface="Times New Roman" panose="02020603050405020304" pitchFamily="18" charset="0"/>
                <a:cs typeface="Times New Roman" panose="02020603050405020304" pitchFamily="18" charset="0"/>
              </a:rPr>
              <a:t>++)</a:t>
            </a:r>
          </a:p>
          <a:p>
            <a:pPr>
              <a:lnSpc>
                <a:spcPct val="8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7.             for (c=0;</a:t>
            </a:r>
            <a:r>
              <a:rPr lang="en-US" altLang="zh-CN" sz="2200" dirty="0">
                <a:solidFill>
                  <a:schemeClr val="tx2"/>
                </a:solidFill>
                <a:latin typeface="Times New Roman" panose="02020603050405020304" pitchFamily="18" charset="0"/>
                <a:cs typeface="Times New Roman" panose="02020603050405020304" pitchFamily="18" charset="0"/>
              </a:rPr>
              <a:t>c&lt;=</a:t>
            </a:r>
            <a:r>
              <a:rPr lang="en-US" altLang="zh-CN" sz="2200" dirty="0" err="1">
                <a:solidFill>
                  <a:schemeClr val="tx2"/>
                </a:solidFill>
                <a:latin typeface="Times New Roman" panose="02020603050405020304" pitchFamily="18" charset="0"/>
                <a:cs typeface="Times New Roman" panose="02020603050405020304" pitchFamily="18" charset="0"/>
              </a:rPr>
              <a:t>n</a:t>
            </a:r>
            <a:r>
              <a:rPr lang="en-US" altLang="zh-CN" sz="2200" dirty="0" err="1">
                <a:latin typeface="Times New Roman" panose="02020603050405020304" pitchFamily="18" charset="0"/>
                <a:cs typeface="Times New Roman" panose="02020603050405020304" pitchFamily="18" charset="0"/>
              </a:rPr>
              <a:t>;c</a:t>
            </a:r>
            <a:r>
              <a:rPr lang="en-US" altLang="zh-CN" sz="2200" dirty="0">
                <a:latin typeface="Times New Roman" panose="02020603050405020304" pitchFamily="18" charset="0"/>
                <a:cs typeface="Times New Roman" panose="02020603050405020304" pitchFamily="18" charset="0"/>
              </a:rPr>
              <a:t>++) {</a:t>
            </a:r>
          </a:p>
          <a:p>
            <a:pPr>
              <a:lnSpc>
                <a:spcPct val="8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8.                 if ((</a:t>
            </a:r>
            <a:r>
              <a:rPr lang="en-US" altLang="zh-CN" sz="2200" dirty="0" err="1">
                <a:latin typeface="Times New Roman" panose="02020603050405020304" pitchFamily="18" charset="0"/>
                <a:cs typeface="Times New Roman" panose="02020603050405020304" pitchFamily="18" charset="0"/>
              </a:rPr>
              <a:t>a+b+c</a:t>
            </a:r>
            <a:r>
              <a:rPr lang="en-US" altLang="zh-CN" sz="2200" dirty="0">
                <a:latin typeface="Times New Roman" panose="02020603050405020304" pitchFamily="18" charset="0"/>
                <a:cs typeface="Times New Roman" panose="02020603050405020304" pitchFamily="18" charset="0"/>
              </a:rPr>
              <a:t>==n)&amp;&amp;(5*a+3*</a:t>
            </a:r>
            <a:r>
              <a:rPr lang="en-US" altLang="zh-CN" sz="2200" dirty="0" err="1">
                <a:latin typeface="Times New Roman" panose="02020603050405020304" pitchFamily="18" charset="0"/>
                <a:cs typeface="Times New Roman" panose="02020603050405020304" pitchFamily="18" charset="0"/>
              </a:rPr>
              <a:t>b+c</a:t>
            </a:r>
            <a:r>
              <a:rPr lang="en-US" altLang="zh-CN" sz="2200" dirty="0">
                <a:latin typeface="Times New Roman" panose="02020603050405020304" pitchFamily="18" charset="0"/>
                <a:cs typeface="Times New Roman" panose="02020603050405020304" pitchFamily="18" charset="0"/>
              </a:rPr>
              <a:t>/3==n)&amp;&amp;(c%3==0)) {</a:t>
            </a:r>
          </a:p>
          <a:p>
            <a:pPr>
              <a:lnSpc>
                <a:spcPct val="8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9.                     g[k] = a;</a:t>
            </a:r>
          </a:p>
          <a:p>
            <a:pPr>
              <a:lnSpc>
                <a:spcPct val="8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10.                     m[k] = b;</a:t>
            </a:r>
          </a:p>
          <a:p>
            <a:pPr>
              <a:lnSpc>
                <a:spcPct val="8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11.                     s[k] = c;</a:t>
            </a:r>
          </a:p>
          <a:p>
            <a:pPr>
              <a:lnSpc>
                <a:spcPct val="8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12.                     k++;    </a:t>
            </a:r>
          </a:p>
          <a:p>
            <a:pPr>
              <a:lnSpc>
                <a:spcPct val="8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13.                 }    </a:t>
            </a:r>
          </a:p>
          <a:p>
            <a:pPr>
              <a:lnSpc>
                <a:spcPct val="8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14.             }</a:t>
            </a:r>
          </a:p>
          <a:p>
            <a:pPr>
              <a:lnSpc>
                <a:spcPct val="8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15.         }</a:t>
            </a:r>
          </a:p>
          <a:p>
            <a:pPr>
              <a:lnSpc>
                <a:spcPct val="8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16.     }</a:t>
            </a:r>
          </a:p>
          <a:p>
            <a:pPr>
              <a:lnSpc>
                <a:spcPct val="8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17. }</a:t>
            </a:r>
            <a:endParaRPr lang="zh-CN" altLang="en-US" sz="2200" dirty="0">
              <a:latin typeface="Times New Roman" panose="02020603050405020304" pitchFamily="18" charset="0"/>
              <a:cs typeface="Times New Roman" panose="02020603050405020304" pitchFamily="18" charset="0"/>
            </a:endParaRPr>
          </a:p>
        </p:txBody>
      </p:sp>
      <p:grpSp>
        <p:nvGrpSpPr>
          <p:cNvPr id="8" name="组合 7"/>
          <p:cNvGrpSpPr/>
          <p:nvPr/>
        </p:nvGrpSpPr>
        <p:grpSpPr>
          <a:xfrm>
            <a:off x="6139507" y="3477257"/>
            <a:ext cx="5444545" cy="2899853"/>
            <a:chOff x="6139507" y="3477257"/>
            <a:chExt cx="5444545" cy="2899853"/>
          </a:xfrm>
        </p:grpSpPr>
        <p:sp>
          <p:nvSpPr>
            <p:cNvPr id="3" name="矩形 2"/>
            <p:cNvSpPr/>
            <p:nvPr/>
          </p:nvSpPr>
          <p:spPr>
            <a:xfrm>
              <a:off x="6139507" y="4007230"/>
              <a:ext cx="5444545" cy="2369880"/>
            </a:xfrm>
            <a:prstGeom prst="rect">
              <a:avLst/>
            </a:prstGeom>
            <a:solidFill>
              <a:schemeClr val="bg1"/>
            </a:solidFill>
            <a:ln w="38100">
              <a:solidFill>
                <a:srgbClr val="AF3A26"/>
              </a:solidFill>
            </a:ln>
          </p:spPr>
          <p:txBody>
            <a:bodyPr wrap="square">
              <a:spAutoFit/>
            </a:bodyPr>
            <a:lstStyle/>
            <a:p>
              <a:pPr marL="8890" indent="-219710">
                <a:lnSpc>
                  <a:spcPct val="115000"/>
                </a:lnSpc>
                <a:spcBef>
                  <a:spcPts val="300"/>
                </a:spcBef>
                <a:buClr>
                  <a:schemeClr val="tx1"/>
                </a:buClr>
                <a:defRPr/>
              </a:pPr>
              <a:r>
                <a:rPr lang="zh-CN" altLang="en-US" sz="2000" b="1" dirty="0">
                  <a:solidFill>
                    <a:schemeClr val="accent1"/>
                  </a:solidFill>
                  <a:latin typeface="微软雅黑" panose="020B0503020204020204" pitchFamily="34" charset="-122"/>
                  <a:ea typeface="微软雅黑" panose="020B0503020204020204" pitchFamily="34" charset="-122"/>
                </a:rPr>
                <a:t>执行时间：</a:t>
              </a:r>
              <a:endParaRPr lang="en-US" altLang="zh-CN" sz="2000" b="1" dirty="0">
                <a:solidFill>
                  <a:schemeClr val="accent1"/>
                </a:solidFill>
                <a:latin typeface="微软雅黑" panose="020B0503020204020204" pitchFamily="34" charset="-122"/>
                <a:ea typeface="微软雅黑" panose="020B0503020204020204" pitchFamily="34" charset="-122"/>
              </a:endParaRPr>
            </a:p>
            <a:p>
              <a:pPr marL="8890" indent="-219710">
                <a:lnSpc>
                  <a:spcPct val="115000"/>
                </a:lnSpc>
                <a:spcBef>
                  <a:spcPts val="300"/>
                </a:spcBef>
                <a:buClr>
                  <a:schemeClr val="tx1"/>
                </a:buClr>
                <a:buFont typeface="Wingdings 2" panose="05020102010507070707"/>
                <a:buChar char=""/>
                <a:defRPr/>
              </a:pPr>
              <a:r>
                <a:rPr lang="zh-CN" altLang="en-US" sz="2000" dirty="0">
                  <a:solidFill>
                    <a:srgbClr val="FF0000"/>
                  </a:solidFill>
                  <a:latin typeface="微软雅黑" panose="020B0503020204020204" pitchFamily="34" charset="-122"/>
                  <a:ea typeface="微软雅黑" panose="020B0503020204020204" pitchFamily="34" charset="-122"/>
                </a:rPr>
                <a:t>外循环：</a:t>
              </a:r>
              <a:r>
                <a:rPr lang="en-US" altLang="zh-CN" sz="2000" dirty="0">
                  <a:solidFill>
                    <a:srgbClr val="FF0000"/>
                  </a:solidFill>
                  <a:latin typeface="微软雅黑" panose="020B0503020204020204" pitchFamily="34" charset="-122"/>
                  <a:ea typeface="微软雅黑" panose="020B0503020204020204" pitchFamily="34" charset="-122"/>
                </a:rPr>
                <a:t>n+1</a:t>
              </a:r>
              <a:r>
                <a:rPr lang="en-US" altLang="en-US"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次</a:t>
              </a:r>
            </a:p>
            <a:p>
              <a:pPr marL="8890" indent="-219710">
                <a:lnSpc>
                  <a:spcPct val="115000"/>
                </a:lnSpc>
                <a:spcBef>
                  <a:spcPts val="300"/>
                </a:spcBef>
                <a:buClr>
                  <a:schemeClr val="tx1"/>
                </a:buClr>
                <a:buFont typeface="Wingdings 2" panose="05020102010507070707"/>
                <a:buChar char=""/>
                <a:defRPr/>
              </a:pPr>
              <a:r>
                <a:rPr lang="zh-CN" altLang="en-US" sz="2000" dirty="0">
                  <a:solidFill>
                    <a:srgbClr val="FF0000"/>
                  </a:solidFill>
                  <a:latin typeface="微软雅黑" panose="020B0503020204020204" pitchFamily="34" charset="-122"/>
                  <a:ea typeface="微软雅黑" panose="020B0503020204020204" pitchFamily="34" charset="-122"/>
                </a:rPr>
                <a:t>中间循环：</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n+1</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n+1</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en-US"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次</a:t>
              </a:r>
            </a:p>
            <a:p>
              <a:pPr marL="8890" indent="-219710">
                <a:lnSpc>
                  <a:spcPct val="115000"/>
                </a:lnSpc>
                <a:spcBef>
                  <a:spcPts val="300"/>
                </a:spcBef>
                <a:buClr>
                  <a:schemeClr val="tx1"/>
                </a:buClr>
                <a:buFont typeface="Wingdings 2" panose="05020102010507070707"/>
                <a:buChar char=""/>
                <a:defRPr/>
              </a:pPr>
              <a:r>
                <a:rPr lang="zh-CN" altLang="en-US" sz="2000" dirty="0">
                  <a:solidFill>
                    <a:srgbClr val="FF0000"/>
                  </a:solidFill>
                  <a:latin typeface="微软雅黑" panose="020B0503020204020204" pitchFamily="34" charset="-122"/>
                  <a:ea typeface="微软雅黑" panose="020B0503020204020204" pitchFamily="34" charset="-122"/>
                </a:rPr>
                <a:t>内循环： （</a:t>
              </a:r>
              <a:r>
                <a:rPr lang="en-US" altLang="zh-CN" sz="2000" dirty="0">
                  <a:solidFill>
                    <a:srgbClr val="FF0000"/>
                  </a:solidFill>
                  <a:latin typeface="微软雅黑" panose="020B0503020204020204" pitchFamily="34" charset="-122"/>
                  <a:ea typeface="微软雅黑" panose="020B0503020204020204" pitchFamily="34" charset="-122"/>
                </a:rPr>
                <a:t>n+1</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n+1</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n+1</a:t>
              </a:r>
              <a:r>
                <a:rPr lang="zh-CN" altLang="en-US" sz="2000" dirty="0">
                  <a:solidFill>
                    <a:srgbClr val="FF0000"/>
                  </a:solidFill>
                  <a:latin typeface="微软雅黑" panose="020B0503020204020204" pitchFamily="34" charset="-122"/>
                  <a:ea typeface="微软雅黑" panose="020B0503020204020204" pitchFamily="34" charset="-122"/>
                </a:rPr>
                <a:t>） 次</a:t>
              </a:r>
            </a:p>
            <a:p>
              <a:pPr>
                <a:lnSpc>
                  <a:spcPct val="115000"/>
                </a:lnSpc>
                <a:spcBef>
                  <a:spcPts val="300"/>
                </a:spcBef>
                <a:buClr>
                  <a:schemeClr val="tx1"/>
                </a:buClr>
                <a:defRPr/>
              </a:pPr>
              <a:r>
                <a:rPr lang="zh-CN" altLang="en-US" sz="2000" dirty="0">
                  <a:solidFill>
                    <a:srgbClr val="FF0000"/>
                  </a:solidFill>
                  <a:latin typeface="微软雅黑" panose="020B0503020204020204" pitchFamily="34" charset="-122"/>
                  <a:ea typeface="微软雅黑" panose="020B0503020204020204" pitchFamily="34" charset="-122"/>
                </a:rPr>
                <a:t>当</a:t>
              </a:r>
              <a:r>
                <a:rPr lang="en-US" altLang="zh-CN" sz="2000" dirty="0">
                  <a:solidFill>
                    <a:srgbClr val="FF0000"/>
                  </a:solidFill>
                  <a:latin typeface="微软雅黑" panose="020B0503020204020204" pitchFamily="34" charset="-122"/>
                  <a:ea typeface="微软雅黑" panose="020B0503020204020204" pitchFamily="34" charset="-122"/>
                </a:rPr>
                <a:t>n=100</a:t>
              </a:r>
              <a:r>
                <a:rPr lang="en-US" altLang="en-US"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时，内循环的循环体执行次数大于</a:t>
              </a:r>
              <a:r>
                <a:rPr lang="en-US" altLang="en-US" sz="2000" dirty="0">
                  <a:solidFill>
                    <a:srgbClr val="FF0000"/>
                  </a:solidFill>
                  <a:latin typeface="微软雅黑" panose="020B0503020204020204" pitchFamily="34" charset="-122"/>
                  <a:ea typeface="微软雅黑" panose="020B0503020204020204" pitchFamily="34" charset="-122"/>
                </a:rPr>
                <a:t>100</a:t>
              </a:r>
              <a:r>
                <a:rPr lang="zh-CN" altLang="en-US" sz="2000" dirty="0">
                  <a:solidFill>
                    <a:srgbClr val="FF0000"/>
                  </a:solidFill>
                  <a:latin typeface="微软雅黑" panose="020B0503020204020204" pitchFamily="34" charset="-122"/>
                  <a:ea typeface="微软雅黑" panose="020B0503020204020204" pitchFamily="34" charset="-122"/>
                </a:rPr>
                <a:t>万次。</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4727" y="3477257"/>
              <a:ext cx="1179325" cy="1059946"/>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7410"/>
          <p:cNvSpPr>
            <a:spLocks noGrp="1"/>
          </p:cNvSpPr>
          <p:nvPr/>
        </p:nvSpPr>
        <p:spPr>
          <a:xfrm>
            <a:off x="838200" y="1301303"/>
            <a:ext cx="10366420" cy="4674494"/>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例</a:t>
            </a:r>
            <a:r>
              <a:rPr lang="en-US" altLang="zh-CN" sz="2400" dirty="0">
                <a:solidFill>
                  <a:srgbClr val="3333FF"/>
                </a:solidFill>
                <a:latin typeface="微软雅黑" panose="020B0503020204020204" pitchFamily="34" charset="-122"/>
                <a:ea typeface="微软雅黑" panose="020B0503020204020204" pitchFamily="34" charset="-122"/>
              </a:rPr>
              <a:t>1.1  </a:t>
            </a:r>
            <a:r>
              <a:rPr lang="zh-CN" altLang="en-US" sz="2400" b="0" dirty="0">
                <a:solidFill>
                  <a:srgbClr val="3333FF"/>
                </a:solidFill>
                <a:latin typeface="微软雅黑" panose="020B0503020204020204" pitchFamily="34" charset="-122"/>
                <a:ea typeface="微软雅黑" panose="020B0503020204020204" pitchFamily="34" charset="-122"/>
              </a:rPr>
              <a:t>百鸡问题。</a:t>
            </a:r>
          </a:p>
          <a:p>
            <a:pPr marL="0" indent="0">
              <a:lnSpc>
                <a:spcPct val="150000"/>
              </a:lnSpc>
              <a:spcBef>
                <a:spcPts val="0"/>
              </a:spcBef>
              <a:buNone/>
            </a:pPr>
            <a:r>
              <a:rPr lang="zh-CN" altLang="en-US" sz="2400" b="0" dirty="0">
                <a:latin typeface="微软雅黑" panose="020B0503020204020204" pitchFamily="34" charset="-122"/>
                <a:ea typeface="微软雅黑" panose="020B0503020204020204" pitchFamily="34" charset="-122"/>
              </a:rPr>
              <a:t>第二种解法：</a:t>
            </a:r>
            <a:endParaRPr lang="en-US" altLang="zh-CN" sz="2400" b="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l"/>
            </a:pPr>
            <a:r>
              <a:rPr lang="zh-CN" altLang="en-US" sz="2400" b="0" dirty="0">
                <a:latin typeface="微软雅黑" panose="020B0503020204020204" pitchFamily="34" charset="-122"/>
                <a:ea typeface="微软雅黑" panose="020B0503020204020204" pitchFamily="34" charset="-122"/>
              </a:rPr>
              <a:t>公鸡只数：</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0~n/5</a:t>
            </a:r>
            <a:endPar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ts val="0"/>
              </a:spcBef>
              <a:buFont typeface="Wingdings" panose="05000000000000000000" pitchFamily="2" charset="2"/>
              <a:buChar char="l"/>
            </a:pPr>
            <a:r>
              <a:rPr lang="zh-CN" altLang="en-US" sz="2400" b="0" dirty="0">
                <a:latin typeface="微软雅黑" panose="020B0503020204020204" pitchFamily="34" charset="-122"/>
                <a:ea typeface="微软雅黑" panose="020B0503020204020204" pitchFamily="34" charset="-122"/>
              </a:rPr>
              <a:t>母鸡只数：</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0~n/3</a:t>
            </a:r>
            <a:endPar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ts val="0"/>
              </a:spcBef>
              <a:buFont typeface="Wingdings" panose="05000000000000000000" pitchFamily="2" charset="2"/>
              <a:buChar char="l"/>
            </a:pPr>
            <a:r>
              <a:rPr lang="zh-CN" altLang="en-US" sz="2400" b="0" dirty="0">
                <a:latin typeface="微软雅黑" panose="020B0503020204020204" pitchFamily="34" charset="-122"/>
                <a:ea typeface="微软雅黑" panose="020B0503020204020204" pitchFamily="34" charset="-122"/>
              </a:rPr>
              <a:t>小鸡只数：</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n-a-b</a:t>
            </a:r>
            <a:endPar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标题 2">
            <a:extLst>
              <a:ext uri="{FF2B5EF4-FFF2-40B4-BE49-F238E27FC236}">
                <a16:creationId xmlns:a16="http://schemas.microsoft.com/office/drawing/2014/main" id="{5ABEC69B-4950-4483-8D2B-77E31116BA26}"/>
              </a:ext>
            </a:extLst>
          </p:cNvPr>
          <p:cNvSpPr>
            <a:spLocks noGrp="1"/>
          </p:cNvSpPr>
          <p:nvPr>
            <p:ph type="title"/>
          </p:nvPr>
        </p:nvSpPr>
        <p:spPr/>
        <p:txBody>
          <a:bodyPr/>
          <a:lstStyle/>
          <a:p>
            <a:endParaRPr lang="zh-CN" altLang="en-US"/>
          </a:p>
        </p:txBody>
      </p:sp>
      <p:sp>
        <p:nvSpPr>
          <p:cNvPr id="7" name="标题 3">
            <a:extLst>
              <a:ext uri="{FF2B5EF4-FFF2-40B4-BE49-F238E27FC236}">
                <a16:creationId xmlns:a16="http://schemas.microsoft.com/office/drawing/2014/main" id="{A80742CF-784D-47AD-91DC-E2B6D5C5B3E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1.1.5 </a:t>
            </a:r>
            <a:r>
              <a:rPr lang="zh-CN" altLang="en-US"/>
              <a:t>算法设计的例子</a:t>
            </a:r>
            <a:r>
              <a:rPr lang="en-US" altLang="zh-CN"/>
              <a:t>——</a:t>
            </a:r>
            <a:r>
              <a:rPr lang="zh-CN" altLang="en-US"/>
              <a:t>穷举法</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139507" y="3477257"/>
            <a:ext cx="5444545" cy="2507437"/>
            <a:chOff x="6139507" y="3477257"/>
            <a:chExt cx="5444545" cy="2507437"/>
          </a:xfrm>
        </p:grpSpPr>
        <p:sp>
          <p:nvSpPr>
            <p:cNvPr id="3" name="矩形 2"/>
            <p:cNvSpPr/>
            <p:nvPr/>
          </p:nvSpPr>
          <p:spPr>
            <a:xfrm>
              <a:off x="6139507" y="4007230"/>
              <a:ext cx="5444545" cy="1977464"/>
            </a:xfrm>
            <a:prstGeom prst="rect">
              <a:avLst/>
            </a:prstGeom>
            <a:solidFill>
              <a:schemeClr val="bg1"/>
            </a:solidFill>
            <a:ln w="38100">
              <a:solidFill>
                <a:srgbClr val="AF3A26"/>
              </a:solidFill>
            </a:ln>
          </p:spPr>
          <p:txBody>
            <a:bodyPr wrap="square">
              <a:spAutoFit/>
            </a:bodyPr>
            <a:lstStyle/>
            <a:p>
              <a:pPr marL="8890" indent="-219710">
                <a:lnSpc>
                  <a:spcPct val="115000"/>
                </a:lnSpc>
                <a:spcBef>
                  <a:spcPts val="300"/>
                </a:spcBef>
                <a:buClr>
                  <a:schemeClr val="tx1"/>
                </a:buClr>
                <a:defRPr/>
              </a:pPr>
              <a:r>
                <a:rPr lang="zh-CN" altLang="en-US" sz="2000" b="1" dirty="0">
                  <a:solidFill>
                    <a:schemeClr val="accent1"/>
                  </a:solidFill>
                  <a:latin typeface="微软雅黑" panose="020B0503020204020204" pitchFamily="34" charset="-122"/>
                  <a:ea typeface="微软雅黑" panose="020B0503020204020204" pitchFamily="34" charset="-122"/>
                </a:rPr>
                <a:t>执行时间：</a:t>
              </a:r>
              <a:endParaRPr lang="en-US" altLang="zh-CN" sz="2000" b="1" dirty="0">
                <a:solidFill>
                  <a:schemeClr val="accent1"/>
                </a:solidFill>
                <a:latin typeface="微软雅黑" panose="020B0503020204020204" pitchFamily="34" charset="-122"/>
                <a:ea typeface="微软雅黑" panose="020B0503020204020204" pitchFamily="34" charset="-122"/>
              </a:endParaRPr>
            </a:p>
            <a:p>
              <a:pPr marL="8890" indent="-219710">
                <a:lnSpc>
                  <a:spcPct val="115000"/>
                </a:lnSpc>
                <a:spcBef>
                  <a:spcPts val="300"/>
                </a:spcBef>
                <a:buClr>
                  <a:schemeClr val="tx1"/>
                </a:buClr>
                <a:buFont typeface="Wingdings 2" panose="05020102010507070707"/>
                <a:buChar char=""/>
                <a:defRPr/>
              </a:pPr>
              <a:r>
                <a:rPr lang="zh-CN" altLang="en-US" sz="2000" dirty="0">
                  <a:solidFill>
                    <a:srgbClr val="FF0000"/>
                  </a:solidFill>
                  <a:latin typeface="微软雅黑" panose="020B0503020204020204" pitchFamily="34" charset="-122"/>
                  <a:ea typeface="微软雅黑" panose="020B0503020204020204" pitchFamily="34" charset="-122"/>
                </a:rPr>
                <a:t>外循环：</a:t>
              </a:r>
              <a:r>
                <a:rPr lang="en-US" altLang="zh-CN" sz="2000" dirty="0">
                  <a:solidFill>
                    <a:srgbClr val="FF0000"/>
                  </a:solidFill>
                  <a:latin typeface="微软雅黑" panose="020B0503020204020204" pitchFamily="34" charset="-122"/>
                  <a:ea typeface="微软雅黑" panose="020B0503020204020204" pitchFamily="34" charset="-122"/>
                </a:rPr>
                <a:t>n/5+1 </a:t>
              </a:r>
              <a:r>
                <a:rPr lang="zh-CN" altLang="en-US" sz="2000" dirty="0">
                  <a:solidFill>
                    <a:srgbClr val="FF0000"/>
                  </a:solidFill>
                  <a:latin typeface="微软雅黑" panose="020B0503020204020204" pitchFamily="34" charset="-122"/>
                  <a:ea typeface="微软雅黑" panose="020B0503020204020204" pitchFamily="34" charset="-122"/>
                </a:rPr>
                <a:t>次</a:t>
              </a:r>
            </a:p>
            <a:p>
              <a:pPr marL="8890" indent="-219710">
                <a:lnSpc>
                  <a:spcPct val="115000"/>
                </a:lnSpc>
                <a:spcBef>
                  <a:spcPts val="300"/>
                </a:spcBef>
                <a:buClr>
                  <a:schemeClr val="tx1"/>
                </a:buClr>
                <a:buFont typeface="Wingdings 2" panose="05020102010507070707"/>
                <a:buChar char=""/>
                <a:defRPr/>
              </a:pPr>
              <a:r>
                <a:rPr lang="zh-CN" altLang="en-US" sz="2000" dirty="0">
                  <a:solidFill>
                    <a:srgbClr val="FF0000"/>
                  </a:solidFill>
                  <a:latin typeface="微软雅黑" panose="020B0503020204020204" pitchFamily="34" charset="-122"/>
                  <a:ea typeface="微软雅黑" panose="020B0503020204020204" pitchFamily="34" charset="-122"/>
                </a:rPr>
                <a:t>内循环：（</a:t>
              </a:r>
              <a:r>
                <a:rPr lang="en-US" altLang="zh-CN" sz="2000" dirty="0">
                  <a:solidFill>
                    <a:srgbClr val="FF0000"/>
                  </a:solidFill>
                  <a:latin typeface="微软雅黑" panose="020B0503020204020204" pitchFamily="34" charset="-122"/>
                  <a:ea typeface="微软雅黑" panose="020B0503020204020204" pitchFamily="34" charset="-122"/>
                </a:rPr>
                <a:t>n/5+1</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n/3+1</a:t>
              </a:r>
              <a:r>
                <a:rPr lang="zh-CN" altLang="en-US" sz="2000" dirty="0">
                  <a:solidFill>
                    <a:srgbClr val="FF0000"/>
                  </a:solidFill>
                  <a:latin typeface="微软雅黑" panose="020B0503020204020204" pitchFamily="34" charset="-122"/>
                  <a:ea typeface="微软雅黑" panose="020B0503020204020204" pitchFamily="34" charset="-122"/>
                </a:rPr>
                <a:t>） 次</a:t>
              </a:r>
            </a:p>
            <a:p>
              <a:pPr marL="8890" indent="-219710">
                <a:lnSpc>
                  <a:spcPct val="115000"/>
                </a:lnSpc>
                <a:spcBef>
                  <a:spcPts val="300"/>
                </a:spcBef>
                <a:buClr>
                  <a:schemeClr val="tx1"/>
                </a:buClr>
                <a:buFont typeface="Wingdings 2" panose="05020102010507070707"/>
                <a:buChar char=""/>
                <a:defRPr/>
              </a:pPr>
              <a:r>
                <a:rPr lang="zh-CN" altLang="en-US" sz="2000" dirty="0">
                  <a:solidFill>
                    <a:srgbClr val="FF0000"/>
                  </a:solidFill>
                  <a:latin typeface="微软雅黑" panose="020B0503020204020204" pitchFamily="34" charset="-122"/>
                  <a:ea typeface="微软雅黑" panose="020B0503020204020204" pitchFamily="34" charset="-122"/>
                </a:rPr>
                <a:t>当</a:t>
              </a:r>
              <a:r>
                <a:rPr lang="en-US" altLang="zh-CN" sz="2000" dirty="0">
                  <a:solidFill>
                    <a:srgbClr val="FF0000"/>
                  </a:solidFill>
                  <a:latin typeface="微软雅黑" panose="020B0503020204020204" pitchFamily="34" charset="-122"/>
                  <a:ea typeface="微软雅黑" panose="020B0503020204020204" pitchFamily="34" charset="-122"/>
                </a:rPr>
                <a:t>n=100 </a:t>
              </a:r>
              <a:r>
                <a:rPr lang="zh-CN" altLang="en-US" sz="2000" dirty="0">
                  <a:solidFill>
                    <a:srgbClr val="FF0000"/>
                  </a:solidFill>
                  <a:latin typeface="微软雅黑" panose="020B0503020204020204" pitchFamily="34" charset="-122"/>
                  <a:ea typeface="微软雅黑" panose="020B0503020204020204" pitchFamily="34" charset="-122"/>
                </a:rPr>
                <a:t>时，内循环的循环体执行次数为</a:t>
              </a:r>
              <a:r>
                <a:rPr lang="en-US" altLang="zh-CN" sz="2000" dirty="0">
                  <a:solidFill>
                    <a:srgbClr val="FF0000"/>
                  </a:solidFill>
                  <a:latin typeface="微软雅黑" panose="020B0503020204020204" pitchFamily="34" charset="-122"/>
                  <a:ea typeface="微软雅黑" panose="020B0503020204020204" pitchFamily="34" charset="-122"/>
                </a:rPr>
                <a:t>21*34=714</a:t>
              </a:r>
              <a:r>
                <a:rPr lang="zh-CN" altLang="en-US" sz="2000" dirty="0">
                  <a:solidFill>
                    <a:srgbClr val="FF0000"/>
                  </a:solidFill>
                  <a:latin typeface="微软雅黑" panose="020B0503020204020204" pitchFamily="34" charset="-122"/>
                  <a:ea typeface="微软雅黑" panose="020B0503020204020204" pitchFamily="34" charset="-122"/>
                </a:rPr>
                <a:t>次。</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4727" y="3477257"/>
              <a:ext cx="1179325" cy="1059946"/>
            </a:xfrm>
            <a:prstGeom prst="rect">
              <a:avLst/>
            </a:prstGeom>
          </p:spPr>
        </p:pic>
      </p:grpSp>
      <p:sp>
        <p:nvSpPr>
          <p:cNvPr id="9" name="Rectangle 3"/>
          <p:cNvSpPr txBox="1">
            <a:spLocks noRot="1" noChangeArrowheads="1"/>
          </p:cNvSpPr>
          <p:nvPr/>
        </p:nvSpPr>
        <p:spPr>
          <a:xfrm>
            <a:off x="609600" y="404813"/>
            <a:ext cx="10974452" cy="6192837"/>
          </a:xfrm>
          <a:prstGeom prst="rect">
            <a:avLst/>
          </a:prstGeom>
        </p:spPr>
        <p:txBody>
          <a:bodyPr vert="horz" lIns="91440" tIns="45720" rIns="91440" bIns="45720" rtlCol="0">
            <a:normAutofit fontScale="77500" lnSpcReduction="20000"/>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zh-CN" altLang="en-US" sz="2200" dirty="0">
                <a:solidFill>
                  <a:schemeClr val="tx2"/>
                </a:solidFill>
                <a:hlinkClick r:id="rId3" action="ppaction://hlinkfile"/>
              </a:rPr>
              <a:t>算法</a:t>
            </a:r>
            <a:r>
              <a:rPr lang="en-US" altLang="zh-CN" sz="2200" dirty="0">
                <a:solidFill>
                  <a:schemeClr val="tx2"/>
                </a:solidFill>
                <a:hlinkClick r:id="rId3" action="ppaction://hlinkfile"/>
              </a:rPr>
              <a:t>1.3  </a:t>
            </a:r>
            <a:r>
              <a:rPr lang="zh-CN" altLang="en-US" sz="2200" dirty="0">
                <a:solidFill>
                  <a:schemeClr val="tx2"/>
                </a:solidFill>
                <a:hlinkClick r:id="rId3" action="ppaction://hlinkfile"/>
              </a:rPr>
              <a:t>改进的百鸡问题</a:t>
            </a:r>
            <a:endParaRPr lang="zh-CN" altLang="en-US" sz="2200" dirty="0">
              <a:solidFill>
                <a:schemeClr val="tx2"/>
              </a:solidFill>
            </a:endParaRPr>
          </a:p>
          <a:p>
            <a:pPr>
              <a:lnSpc>
                <a:spcPct val="120000"/>
              </a:lnSpc>
              <a:spcBef>
                <a:spcPts val="0"/>
              </a:spcBef>
            </a:pPr>
            <a:r>
              <a:rPr lang="zh-CN" altLang="en-US" sz="2200" dirty="0">
                <a:solidFill>
                  <a:srgbClr val="0000CC"/>
                </a:solidFill>
              </a:rPr>
              <a:t>输入：</a:t>
            </a:r>
            <a:r>
              <a:rPr lang="zh-CN" altLang="en-US" sz="2200" dirty="0"/>
              <a:t>所购买的三种鸡的总数目</a:t>
            </a:r>
            <a:r>
              <a:rPr lang="en-US" altLang="zh-CN" sz="2200" dirty="0"/>
              <a:t>n</a:t>
            </a:r>
          </a:p>
          <a:p>
            <a:pPr>
              <a:lnSpc>
                <a:spcPct val="120000"/>
              </a:lnSpc>
              <a:spcBef>
                <a:spcPts val="0"/>
              </a:spcBef>
            </a:pPr>
            <a:r>
              <a:rPr lang="zh-CN" altLang="en-US" sz="2200" dirty="0">
                <a:solidFill>
                  <a:srgbClr val="0000CC"/>
                </a:solidFill>
              </a:rPr>
              <a:t>输出：</a:t>
            </a:r>
            <a:r>
              <a:rPr lang="zh-CN" altLang="en-US" sz="2200" dirty="0"/>
              <a:t>满足问题的解的数目</a:t>
            </a:r>
            <a:r>
              <a:rPr lang="en-US" altLang="zh-CN" sz="2200" dirty="0"/>
              <a:t>k,</a:t>
            </a:r>
            <a:r>
              <a:rPr lang="zh-CN" altLang="en-US" sz="2200" dirty="0"/>
              <a:t>公鸡</a:t>
            </a:r>
            <a:r>
              <a:rPr lang="en-US" altLang="zh-CN" sz="2200" dirty="0"/>
              <a:t>,</a:t>
            </a:r>
            <a:r>
              <a:rPr lang="zh-CN" altLang="en-US" sz="2200" dirty="0"/>
              <a:t>母鸡</a:t>
            </a:r>
            <a:r>
              <a:rPr lang="en-US" altLang="zh-CN" sz="2200" dirty="0"/>
              <a:t>,</a:t>
            </a:r>
            <a:r>
              <a:rPr lang="zh-CN" altLang="en-US" sz="2200" dirty="0"/>
              <a:t>小鸡的只数</a:t>
            </a:r>
            <a:r>
              <a:rPr lang="en-US" altLang="zh-CN" sz="2200" dirty="0"/>
              <a:t>g[],m[],s[]</a:t>
            </a:r>
          </a:p>
          <a:p>
            <a:pPr>
              <a:lnSpc>
                <a:spcPct val="80000"/>
              </a:lnSpc>
            </a:pPr>
            <a:endParaRPr lang="en-US" altLang="zh-CN" sz="1800" dirty="0"/>
          </a:p>
          <a:p>
            <a:pPr>
              <a:lnSpc>
                <a:spcPct val="80000"/>
              </a:lnSpc>
              <a:buFont typeface="Wingdings" panose="05000000000000000000" pitchFamily="2" charset="2"/>
              <a:buNone/>
            </a:pPr>
            <a:r>
              <a:rPr lang="en-US" altLang="zh-CN" sz="2100" dirty="0">
                <a:latin typeface="Times New Roman" panose="02020603050405020304" pitchFamily="18" charset="0"/>
                <a:cs typeface="Times New Roman" panose="02020603050405020304" pitchFamily="18" charset="0"/>
              </a:rPr>
              <a:t>1. void </a:t>
            </a:r>
            <a:r>
              <a:rPr lang="en-US" altLang="zh-CN" sz="2100" dirty="0" err="1">
                <a:latin typeface="Times New Roman" panose="02020603050405020304" pitchFamily="18" charset="0"/>
                <a:cs typeface="Times New Roman" panose="02020603050405020304" pitchFamily="18" charset="0"/>
              </a:rPr>
              <a:t>chicken_problem</a:t>
            </a:r>
            <a:r>
              <a:rPr lang="en-US" altLang="zh-CN" sz="2100" dirty="0">
                <a:latin typeface="Times New Roman" panose="02020603050405020304" pitchFamily="18" charset="0"/>
                <a:cs typeface="Times New Roman" panose="02020603050405020304" pitchFamily="18" charset="0"/>
              </a:rPr>
              <a:t>(</a:t>
            </a:r>
            <a:r>
              <a:rPr lang="en-US" altLang="zh-CN" sz="2100" dirty="0" err="1">
                <a:latin typeface="Times New Roman" panose="02020603050405020304" pitchFamily="18" charset="0"/>
                <a:cs typeface="Times New Roman" panose="02020603050405020304" pitchFamily="18" charset="0"/>
              </a:rPr>
              <a:t>int</a:t>
            </a:r>
            <a:r>
              <a:rPr lang="en-US" altLang="zh-CN" sz="2100" dirty="0">
                <a:latin typeface="Times New Roman" panose="02020603050405020304" pitchFamily="18" charset="0"/>
                <a:cs typeface="Times New Roman" panose="02020603050405020304" pitchFamily="18" charset="0"/>
              </a:rPr>
              <a:t> </a:t>
            </a:r>
            <a:r>
              <a:rPr lang="en-US" altLang="zh-CN" sz="2100" dirty="0" err="1">
                <a:latin typeface="Times New Roman" panose="02020603050405020304" pitchFamily="18" charset="0"/>
                <a:cs typeface="Times New Roman" panose="02020603050405020304" pitchFamily="18" charset="0"/>
              </a:rPr>
              <a:t>n,int</a:t>
            </a:r>
            <a:r>
              <a:rPr lang="en-US" altLang="zh-CN" sz="2100" dirty="0">
                <a:latin typeface="Times New Roman" panose="02020603050405020304" pitchFamily="18" charset="0"/>
                <a:cs typeface="Times New Roman" panose="02020603050405020304" pitchFamily="18" charset="0"/>
              </a:rPr>
              <a:t> &amp;</a:t>
            </a:r>
            <a:r>
              <a:rPr lang="en-US" altLang="zh-CN" sz="2100" dirty="0" err="1">
                <a:latin typeface="Times New Roman" panose="02020603050405020304" pitchFamily="18" charset="0"/>
                <a:cs typeface="Times New Roman" panose="02020603050405020304" pitchFamily="18" charset="0"/>
              </a:rPr>
              <a:t>k,int</a:t>
            </a:r>
            <a:r>
              <a:rPr lang="en-US" altLang="zh-CN" sz="2100" dirty="0">
                <a:latin typeface="Times New Roman" panose="02020603050405020304" pitchFamily="18" charset="0"/>
                <a:cs typeface="Times New Roman" panose="02020603050405020304" pitchFamily="18" charset="0"/>
              </a:rPr>
              <a:t> g[],</a:t>
            </a:r>
            <a:r>
              <a:rPr lang="en-US" altLang="zh-CN" sz="2100" dirty="0" err="1">
                <a:latin typeface="Times New Roman" panose="02020603050405020304" pitchFamily="18" charset="0"/>
                <a:cs typeface="Times New Roman" panose="02020603050405020304" pitchFamily="18" charset="0"/>
              </a:rPr>
              <a:t>int</a:t>
            </a:r>
            <a:r>
              <a:rPr lang="en-US" altLang="zh-CN" sz="2100" dirty="0">
                <a:latin typeface="Times New Roman" panose="02020603050405020304" pitchFamily="18" charset="0"/>
                <a:cs typeface="Times New Roman" panose="02020603050405020304" pitchFamily="18" charset="0"/>
              </a:rPr>
              <a:t> m[],</a:t>
            </a:r>
            <a:r>
              <a:rPr lang="en-US" altLang="zh-CN" sz="2100" dirty="0" err="1">
                <a:latin typeface="Times New Roman" panose="02020603050405020304" pitchFamily="18" charset="0"/>
                <a:cs typeface="Times New Roman" panose="02020603050405020304" pitchFamily="18" charset="0"/>
              </a:rPr>
              <a:t>int</a:t>
            </a:r>
            <a:r>
              <a:rPr lang="en-US" altLang="zh-CN" sz="2100" dirty="0">
                <a:latin typeface="Times New Roman" panose="02020603050405020304" pitchFamily="18" charset="0"/>
                <a:cs typeface="Times New Roman" panose="02020603050405020304" pitchFamily="18" charset="0"/>
              </a:rPr>
              <a:t> s[])</a:t>
            </a:r>
          </a:p>
          <a:p>
            <a:pPr>
              <a:lnSpc>
                <a:spcPct val="80000"/>
              </a:lnSpc>
              <a:buFont typeface="Wingdings" panose="05000000000000000000" pitchFamily="2" charset="2"/>
              <a:buNone/>
            </a:pPr>
            <a:r>
              <a:rPr lang="en-US" altLang="zh-CN" sz="2100" dirty="0">
                <a:latin typeface="Times New Roman" panose="02020603050405020304" pitchFamily="18" charset="0"/>
                <a:cs typeface="Times New Roman" panose="02020603050405020304" pitchFamily="18" charset="0"/>
              </a:rPr>
              <a:t>2. {</a:t>
            </a:r>
          </a:p>
          <a:p>
            <a:pPr>
              <a:lnSpc>
                <a:spcPct val="80000"/>
              </a:lnSpc>
              <a:buFont typeface="Wingdings" panose="05000000000000000000" pitchFamily="2" charset="2"/>
              <a:buNone/>
            </a:pPr>
            <a:r>
              <a:rPr lang="en-US" altLang="zh-CN" sz="2100" dirty="0">
                <a:latin typeface="Times New Roman" panose="02020603050405020304" pitchFamily="18" charset="0"/>
                <a:cs typeface="Times New Roman" panose="02020603050405020304" pitchFamily="18" charset="0"/>
              </a:rPr>
              <a:t>3.     </a:t>
            </a:r>
            <a:r>
              <a:rPr lang="en-US" altLang="zh-CN" sz="2100" dirty="0" err="1">
                <a:latin typeface="Times New Roman" panose="02020603050405020304" pitchFamily="18" charset="0"/>
                <a:cs typeface="Times New Roman" panose="02020603050405020304" pitchFamily="18" charset="0"/>
              </a:rPr>
              <a:t>int</a:t>
            </a:r>
            <a:r>
              <a:rPr lang="en-US" altLang="zh-CN" sz="2100" dirty="0">
                <a:latin typeface="Times New Roman" panose="02020603050405020304" pitchFamily="18" charset="0"/>
                <a:cs typeface="Times New Roman" panose="02020603050405020304" pitchFamily="18" charset="0"/>
              </a:rPr>
              <a:t>  </a:t>
            </a:r>
            <a:r>
              <a:rPr lang="en-US" altLang="zh-CN" sz="2100" dirty="0" err="1">
                <a:latin typeface="Times New Roman" panose="02020603050405020304" pitchFamily="18" charset="0"/>
                <a:cs typeface="Times New Roman" panose="02020603050405020304" pitchFamily="18" charset="0"/>
              </a:rPr>
              <a:t>i,j,a,b,c</a:t>
            </a:r>
            <a:r>
              <a:rPr lang="en-US" altLang="zh-CN" sz="2100" dirty="0">
                <a:latin typeface="Times New Roman" panose="02020603050405020304" pitchFamily="18" charset="0"/>
                <a:cs typeface="Times New Roman" panose="02020603050405020304" pitchFamily="18" charset="0"/>
              </a:rPr>
              <a:t>;</a:t>
            </a:r>
          </a:p>
          <a:p>
            <a:pPr>
              <a:lnSpc>
                <a:spcPct val="80000"/>
              </a:lnSpc>
              <a:buFont typeface="Wingdings" panose="05000000000000000000" pitchFamily="2" charset="2"/>
              <a:buNone/>
            </a:pPr>
            <a:r>
              <a:rPr lang="en-US" altLang="zh-CN" sz="2100" dirty="0">
                <a:latin typeface="Times New Roman" panose="02020603050405020304" pitchFamily="18" charset="0"/>
                <a:cs typeface="Times New Roman" panose="02020603050405020304" pitchFamily="18" charset="0"/>
              </a:rPr>
              <a:t>4.     k = 0;</a:t>
            </a:r>
          </a:p>
          <a:p>
            <a:pPr>
              <a:lnSpc>
                <a:spcPct val="80000"/>
              </a:lnSpc>
              <a:buFont typeface="Wingdings" panose="05000000000000000000" pitchFamily="2" charset="2"/>
              <a:buNone/>
            </a:pPr>
            <a:r>
              <a:rPr lang="en-US" altLang="zh-CN" sz="2100" dirty="0">
                <a:latin typeface="Times New Roman" panose="02020603050405020304" pitchFamily="18" charset="0"/>
                <a:cs typeface="Times New Roman" panose="02020603050405020304" pitchFamily="18" charset="0"/>
              </a:rPr>
              <a:t>5.     </a:t>
            </a:r>
            <a:r>
              <a:rPr lang="en-US" altLang="zh-CN" sz="2100" dirty="0" err="1">
                <a:latin typeface="Times New Roman" panose="02020603050405020304" pitchFamily="18" charset="0"/>
                <a:cs typeface="Times New Roman" panose="02020603050405020304" pitchFamily="18" charset="0"/>
              </a:rPr>
              <a:t>i</a:t>
            </a:r>
            <a:r>
              <a:rPr lang="en-US" altLang="zh-CN" sz="2100" dirty="0">
                <a:latin typeface="Times New Roman" panose="02020603050405020304" pitchFamily="18" charset="0"/>
                <a:cs typeface="Times New Roman" panose="02020603050405020304" pitchFamily="18" charset="0"/>
              </a:rPr>
              <a:t> = n / 5;</a:t>
            </a:r>
          </a:p>
          <a:p>
            <a:pPr>
              <a:lnSpc>
                <a:spcPct val="80000"/>
              </a:lnSpc>
              <a:buFont typeface="Wingdings" panose="05000000000000000000" pitchFamily="2" charset="2"/>
              <a:buNone/>
            </a:pPr>
            <a:r>
              <a:rPr lang="en-US" altLang="zh-CN" sz="2100" dirty="0">
                <a:latin typeface="Times New Roman" panose="02020603050405020304" pitchFamily="18" charset="0"/>
                <a:cs typeface="Times New Roman" panose="02020603050405020304" pitchFamily="18" charset="0"/>
              </a:rPr>
              <a:t>6.     j = n / 3;</a:t>
            </a:r>
          </a:p>
          <a:p>
            <a:pPr>
              <a:lnSpc>
                <a:spcPct val="80000"/>
              </a:lnSpc>
              <a:buFont typeface="Wingdings" panose="05000000000000000000" pitchFamily="2" charset="2"/>
              <a:buNone/>
            </a:pPr>
            <a:r>
              <a:rPr lang="en-US" altLang="zh-CN" sz="2100" dirty="0">
                <a:latin typeface="Times New Roman" panose="02020603050405020304" pitchFamily="18" charset="0"/>
                <a:cs typeface="Times New Roman" panose="02020603050405020304" pitchFamily="18" charset="0"/>
              </a:rPr>
              <a:t>7.     for (a=0;</a:t>
            </a:r>
            <a:r>
              <a:rPr lang="en-US" altLang="zh-CN" sz="2100" dirty="0">
                <a:solidFill>
                  <a:schemeClr val="tx2"/>
                </a:solidFill>
                <a:latin typeface="Times New Roman" panose="02020603050405020304" pitchFamily="18" charset="0"/>
                <a:cs typeface="Times New Roman" panose="02020603050405020304" pitchFamily="18" charset="0"/>
              </a:rPr>
              <a:t>a&lt;=</a:t>
            </a:r>
            <a:r>
              <a:rPr lang="en-US" altLang="zh-CN" sz="2100" dirty="0" err="1">
                <a:solidFill>
                  <a:schemeClr val="tx2"/>
                </a:solidFill>
                <a:latin typeface="Times New Roman" panose="02020603050405020304" pitchFamily="18" charset="0"/>
                <a:cs typeface="Times New Roman" panose="02020603050405020304" pitchFamily="18" charset="0"/>
              </a:rPr>
              <a:t>i</a:t>
            </a:r>
            <a:r>
              <a:rPr lang="en-US" altLang="zh-CN" sz="2100" dirty="0" err="1">
                <a:latin typeface="Times New Roman" panose="02020603050405020304" pitchFamily="18" charset="0"/>
                <a:cs typeface="Times New Roman" panose="02020603050405020304" pitchFamily="18" charset="0"/>
              </a:rPr>
              <a:t>;a</a:t>
            </a:r>
            <a:r>
              <a:rPr lang="en-US" altLang="zh-CN" sz="2100" dirty="0">
                <a:latin typeface="Times New Roman" panose="02020603050405020304" pitchFamily="18" charset="0"/>
                <a:cs typeface="Times New Roman" panose="02020603050405020304" pitchFamily="18" charset="0"/>
              </a:rPr>
              <a:t>++)</a:t>
            </a:r>
          </a:p>
          <a:p>
            <a:pPr>
              <a:lnSpc>
                <a:spcPct val="80000"/>
              </a:lnSpc>
              <a:buFont typeface="Wingdings" panose="05000000000000000000" pitchFamily="2" charset="2"/>
              <a:buNone/>
            </a:pPr>
            <a:r>
              <a:rPr lang="en-US" altLang="zh-CN" sz="2100" dirty="0">
                <a:latin typeface="Times New Roman" panose="02020603050405020304" pitchFamily="18" charset="0"/>
                <a:cs typeface="Times New Roman" panose="02020603050405020304" pitchFamily="18" charset="0"/>
              </a:rPr>
              <a:t>8.         for (b=0;</a:t>
            </a:r>
            <a:r>
              <a:rPr lang="en-US" altLang="zh-CN" sz="2100" dirty="0">
                <a:solidFill>
                  <a:schemeClr val="tx2"/>
                </a:solidFill>
                <a:latin typeface="Times New Roman" panose="02020603050405020304" pitchFamily="18" charset="0"/>
                <a:cs typeface="Times New Roman" panose="02020603050405020304" pitchFamily="18" charset="0"/>
              </a:rPr>
              <a:t>b&lt;=</a:t>
            </a:r>
            <a:r>
              <a:rPr lang="en-US" altLang="zh-CN" sz="2100" dirty="0" err="1">
                <a:solidFill>
                  <a:schemeClr val="tx2"/>
                </a:solidFill>
                <a:latin typeface="Times New Roman" panose="02020603050405020304" pitchFamily="18" charset="0"/>
                <a:cs typeface="Times New Roman" panose="02020603050405020304" pitchFamily="18" charset="0"/>
              </a:rPr>
              <a:t>j</a:t>
            </a:r>
            <a:r>
              <a:rPr lang="en-US" altLang="zh-CN" sz="2100" dirty="0" err="1">
                <a:latin typeface="Times New Roman" panose="02020603050405020304" pitchFamily="18" charset="0"/>
                <a:cs typeface="Times New Roman" panose="02020603050405020304" pitchFamily="18" charset="0"/>
              </a:rPr>
              <a:t>;b</a:t>
            </a:r>
            <a:r>
              <a:rPr lang="en-US" altLang="zh-CN" sz="2100" dirty="0">
                <a:latin typeface="Times New Roman" panose="02020603050405020304" pitchFamily="18" charset="0"/>
                <a:cs typeface="Times New Roman" panose="02020603050405020304" pitchFamily="18" charset="0"/>
              </a:rPr>
              <a:t>++) {</a:t>
            </a:r>
          </a:p>
          <a:p>
            <a:pPr>
              <a:lnSpc>
                <a:spcPct val="80000"/>
              </a:lnSpc>
              <a:buFont typeface="Wingdings" panose="05000000000000000000" pitchFamily="2" charset="2"/>
              <a:buNone/>
            </a:pPr>
            <a:r>
              <a:rPr lang="en-US" altLang="zh-CN" sz="2100" dirty="0">
                <a:latin typeface="Times New Roman" panose="02020603050405020304" pitchFamily="18" charset="0"/>
                <a:cs typeface="Times New Roman" panose="02020603050405020304" pitchFamily="18" charset="0"/>
              </a:rPr>
              <a:t>9.             c = n – a – b;</a:t>
            </a:r>
          </a:p>
          <a:p>
            <a:pPr>
              <a:lnSpc>
                <a:spcPct val="80000"/>
              </a:lnSpc>
              <a:buFont typeface="Wingdings" panose="05000000000000000000" pitchFamily="2" charset="2"/>
              <a:buNone/>
            </a:pPr>
            <a:r>
              <a:rPr lang="en-US" altLang="zh-CN" sz="2100" dirty="0">
                <a:latin typeface="Times New Roman" panose="02020603050405020304" pitchFamily="18" charset="0"/>
                <a:cs typeface="Times New Roman" panose="02020603050405020304" pitchFamily="18" charset="0"/>
              </a:rPr>
              <a:t>10.             if ((5*a+3*</a:t>
            </a:r>
            <a:r>
              <a:rPr lang="en-US" altLang="zh-CN" sz="2100" dirty="0" err="1">
                <a:latin typeface="Times New Roman" panose="02020603050405020304" pitchFamily="18" charset="0"/>
                <a:cs typeface="Times New Roman" panose="02020603050405020304" pitchFamily="18" charset="0"/>
              </a:rPr>
              <a:t>b+c</a:t>
            </a:r>
            <a:r>
              <a:rPr lang="en-US" altLang="zh-CN" sz="2100" dirty="0">
                <a:latin typeface="Times New Roman" panose="02020603050405020304" pitchFamily="18" charset="0"/>
                <a:cs typeface="Times New Roman" panose="02020603050405020304" pitchFamily="18" charset="0"/>
              </a:rPr>
              <a:t>/3==n)&amp;&amp;(c%3==0)) {</a:t>
            </a:r>
          </a:p>
          <a:p>
            <a:pPr>
              <a:lnSpc>
                <a:spcPct val="80000"/>
              </a:lnSpc>
              <a:buFont typeface="Wingdings" panose="05000000000000000000" pitchFamily="2" charset="2"/>
              <a:buNone/>
            </a:pPr>
            <a:r>
              <a:rPr lang="en-US" altLang="zh-CN" sz="2100" dirty="0">
                <a:latin typeface="Times New Roman" panose="02020603050405020304" pitchFamily="18" charset="0"/>
                <a:cs typeface="Times New Roman" panose="02020603050405020304" pitchFamily="18" charset="0"/>
              </a:rPr>
              <a:t>11.                 g[k] = a;</a:t>
            </a:r>
          </a:p>
          <a:p>
            <a:pPr>
              <a:lnSpc>
                <a:spcPct val="80000"/>
              </a:lnSpc>
              <a:buFont typeface="Wingdings" panose="05000000000000000000" pitchFamily="2" charset="2"/>
              <a:buNone/>
            </a:pPr>
            <a:r>
              <a:rPr lang="en-US" altLang="zh-CN" sz="2100" dirty="0">
                <a:latin typeface="Times New Roman" panose="02020603050405020304" pitchFamily="18" charset="0"/>
                <a:cs typeface="Times New Roman" panose="02020603050405020304" pitchFamily="18" charset="0"/>
              </a:rPr>
              <a:t>12.                 m[k] = b;</a:t>
            </a:r>
          </a:p>
          <a:p>
            <a:pPr>
              <a:lnSpc>
                <a:spcPct val="80000"/>
              </a:lnSpc>
              <a:buFont typeface="Wingdings" panose="05000000000000000000" pitchFamily="2" charset="2"/>
              <a:buNone/>
            </a:pPr>
            <a:r>
              <a:rPr lang="en-US" altLang="zh-CN" sz="2100" dirty="0">
                <a:latin typeface="Times New Roman" panose="02020603050405020304" pitchFamily="18" charset="0"/>
                <a:cs typeface="Times New Roman" panose="02020603050405020304" pitchFamily="18" charset="0"/>
              </a:rPr>
              <a:t>13.                 s[k] = c;</a:t>
            </a:r>
          </a:p>
          <a:p>
            <a:pPr>
              <a:lnSpc>
                <a:spcPct val="80000"/>
              </a:lnSpc>
              <a:buFont typeface="Wingdings" panose="05000000000000000000" pitchFamily="2" charset="2"/>
              <a:buNone/>
            </a:pPr>
            <a:r>
              <a:rPr lang="en-US" altLang="zh-CN" sz="2100" dirty="0">
                <a:latin typeface="Times New Roman" panose="02020603050405020304" pitchFamily="18" charset="0"/>
                <a:cs typeface="Times New Roman" panose="02020603050405020304" pitchFamily="18" charset="0"/>
              </a:rPr>
              <a:t>14.                 k++;</a:t>
            </a:r>
          </a:p>
          <a:p>
            <a:pPr>
              <a:lnSpc>
                <a:spcPct val="80000"/>
              </a:lnSpc>
              <a:buFont typeface="Wingdings" panose="05000000000000000000" pitchFamily="2" charset="2"/>
              <a:buNone/>
            </a:pPr>
            <a:r>
              <a:rPr lang="en-US" altLang="zh-CN" sz="2100" dirty="0">
                <a:latin typeface="Times New Roman" panose="02020603050405020304" pitchFamily="18" charset="0"/>
                <a:cs typeface="Times New Roman" panose="02020603050405020304" pitchFamily="18" charset="0"/>
              </a:rPr>
              <a:t>15.             }</a:t>
            </a:r>
          </a:p>
          <a:p>
            <a:pPr>
              <a:lnSpc>
                <a:spcPct val="80000"/>
              </a:lnSpc>
              <a:buFont typeface="Wingdings" panose="05000000000000000000" pitchFamily="2" charset="2"/>
              <a:buNone/>
            </a:pPr>
            <a:r>
              <a:rPr lang="en-US" altLang="zh-CN" sz="2100" dirty="0">
                <a:latin typeface="Times New Roman" panose="02020603050405020304" pitchFamily="18" charset="0"/>
                <a:cs typeface="Times New Roman" panose="02020603050405020304" pitchFamily="18" charset="0"/>
              </a:rPr>
              <a:t>16.         }</a:t>
            </a:r>
          </a:p>
          <a:p>
            <a:pPr>
              <a:lnSpc>
                <a:spcPct val="80000"/>
              </a:lnSpc>
              <a:buFont typeface="Wingdings" panose="05000000000000000000" pitchFamily="2" charset="2"/>
              <a:buNone/>
            </a:pPr>
            <a:r>
              <a:rPr lang="en-US" altLang="zh-CN" sz="2100" dirty="0">
                <a:latin typeface="Times New Roman" panose="02020603050405020304" pitchFamily="18" charset="0"/>
                <a:cs typeface="Times New Roman" panose="02020603050405020304" pitchFamily="18" charset="0"/>
              </a:rPr>
              <a:t>17.     }</a:t>
            </a:r>
          </a:p>
          <a:p>
            <a:pPr>
              <a:lnSpc>
                <a:spcPct val="80000"/>
              </a:lnSpc>
              <a:buFont typeface="Wingdings" panose="05000000000000000000" pitchFamily="2" charset="2"/>
              <a:buNone/>
            </a:pPr>
            <a:r>
              <a:rPr lang="en-US" altLang="zh-CN" sz="2100" dirty="0">
                <a:latin typeface="Times New Roman" panose="02020603050405020304" pitchFamily="18" charset="0"/>
                <a:cs typeface="Times New Roman" panose="02020603050405020304" pitchFamily="18" charset="0"/>
              </a:rPr>
              <a:t>18. }</a:t>
            </a:r>
          </a:p>
          <a:p>
            <a:pPr>
              <a:lnSpc>
                <a:spcPct val="80000"/>
              </a:lnSpc>
            </a:pPr>
            <a:endParaRPr lang="zh-CN" altLang="en-US" sz="1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7410"/>
          <p:cNvSpPr>
            <a:spLocks noGrp="1"/>
          </p:cNvSpPr>
          <p:nvPr/>
        </p:nvSpPr>
        <p:spPr>
          <a:xfrm>
            <a:off x="838200" y="1301303"/>
            <a:ext cx="7159580" cy="4674494"/>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例</a:t>
            </a:r>
            <a:r>
              <a:rPr lang="en-US" altLang="zh-CN" sz="2400" dirty="0">
                <a:solidFill>
                  <a:srgbClr val="3333FF"/>
                </a:solidFill>
                <a:latin typeface="微软雅黑" panose="020B0503020204020204" pitchFamily="34" charset="-122"/>
                <a:ea typeface="微软雅黑" panose="020B0503020204020204" pitchFamily="34" charset="-122"/>
              </a:rPr>
              <a:t>1.2 </a:t>
            </a:r>
            <a:r>
              <a:rPr lang="zh-CN" altLang="en-US" sz="2400" b="0" dirty="0">
                <a:solidFill>
                  <a:srgbClr val="3333FF"/>
                </a:solidFill>
                <a:latin typeface="微软雅黑" panose="020B0503020204020204" pitchFamily="34" charset="-122"/>
                <a:ea typeface="微软雅黑" panose="020B0503020204020204" pitchFamily="34" charset="-122"/>
              </a:rPr>
              <a:t>货郎担问题。</a:t>
            </a:r>
          </a:p>
          <a:p>
            <a:pPr marL="0" indent="0">
              <a:lnSpc>
                <a:spcPct val="150000"/>
              </a:lnSpc>
              <a:spcBef>
                <a:spcPts val="0"/>
              </a:spcBef>
              <a:buNone/>
            </a:pPr>
            <a:r>
              <a:rPr lang="zh-CN" altLang="en-US" sz="2400" b="0" dirty="0">
                <a:latin typeface="微软雅黑" panose="020B0503020204020204" pitchFamily="34" charset="-122"/>
                <a:ea typeface="微软雅黑" panose="020B0503020204020204" pitchFamily="34" charset="-122"/>
              </a:rPr>
              <a:t>某售货员要到若干个城市销售货物，已知各城市之间的距离，要求售货员选择出发的城市及旅行路线，使每一个城市仅经过一次，最后回到原出发城市，而总路程最短。</a:t>
            </a:r>
          </a:p>
        </p:txBody>
      </p:sp>
      <p:pic>
        <p:nvPicPr>
          <p:cNvPr id="2" name="图片 1"/>
          <p:cNvPicPr>
            <a:picLocks noChangeAspect="1"/>
          </p:cNvPicPr>
          <p:nvPr/>
        </p:nvPicPr>
        <p:blipFill>
          <a:blip r:embed="rId2"/>
          <a:stretch>
            <a:fillRect/>
          </a:stretch>
        </p:blipFill>
        <p:spPr>
          <a:xfrm>
            <a:off x="8147477" y="1581407"/>
            <a:ext cx="3057143" cy="4114286"/>
          </a:xfrm>
          <a:prstGeom prst="rect">
            <a:avLst/>
          </a:prstGeom>
        </p:spPr>
      </p:pic>
      <p:sp>
        <p:nvSpPr>
          <p:cNvPr id="3" name="矩形 2"/>
          <p:cNvSpPr/>
          <p:nvPr/>
        </p:nvSpPr>
        <p:spPr>
          <a:xfrm>
            <a:off x="838200" y="4569041"/>
            <a:ext cx="5724644" cy="461665"/>
          </a:xfrm>
          <a:prstGeom prst="rect">
            <a:avLst/>
          </a:prstGeom>
        </p:spPr>
        <p:txBody>
          <a:bodyPr wrap="none">
            <a:spAutoFit/>
          </a:bodyPr>
          <a:lstStyle/>
          <a:p>
            <a:r>
              <a:rPr lang="zh-CN" altLang="en-US" sz="2400" b="1" u="sng" dirty="0">
                <a:latin typeface="华文新魏" panose="02010800040101010101" pitchFamily="2" charset="-122"/>
                <a:ea typeface="华文新魏" panose="02010800040101010101" pitchFamily="2" charset="-122"/>
              </a:rPr>
              <a:t>实际中有很多问题可以归结为这类问题。</a:t>
            </a:r>
          </a:p>
        </p:txBody>
      </p:sp>
      <p:sp>
        <p:nvSpPr>
          <p:cNvPr id="7" name="标题 6">
            <a:extLst>
              <a:ext uri="{FF2B5EF4-FFF2-40B4-BE49-F238E27FC236}">
                <a16:creationId xmlns:a16="http://schemas.microsoft.com/office/drawing/2014/main" id="{EB5D2B54-2794-408E-B476-B877EF0EBCA9}"/>
              </a:ext>
            </a:extLst>
          </p:cNvPr>
          <p:cNvSpPr>
            <a:spLocks noGrp="1"/>
          </p:cNvSpPr>
          <p:nvPr>
            <p:ph type="title"/>
          </p:nvPr>
        </p:nvSpPr>
        <p:spPr/>
        <p:txBody>
          <a:bodyPr/>
          <a:lstStyle/>
          <a:p>
            <a:endParaRPr lang="zh-CN" altLang="en-US"/>
          </a:p>
        </p:txBody>
      </p:sp>
      <p:sp>
        <p:nvSpPr>
          <p:cNvPr id="8" name="标题 3">
            <a:extLst>
              <a:ext uri="{FF2B5EF4-FFF2-40B4-BE49-F238E27FC236}">
                <a16:creationId xmlns:a16="http://schemas.microsoft.com/office/drawing/2014/main" id="{6ECB0D14-A3EC-4447-A015-E50B29477C9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1.1.5 </a:t>
            </a:r>
            <a:r>
              <a:rPr lang="zh-CN" altLang="en-US"/>
              <a:t>算法设计的例子</a:t>
            </a:r>
            <a:r>
              <a:rPr lang="en-US" altLang="zh-CN"/>
              <a:t>——</a:t>
            </a:r>
            <a:r>
              <a:rPr lang="zh-CN" altLang="en-US"/>
              <a:t>穷举法</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7410"/>
          <p:cNvSpPr>
            <a:spLocks noGrp="1"/>
          </p:cNvSpPr>
          <p:nvPr/>
        </p:nvSpPr>
        <p:spPr>
          <a:xfrm>
            <a:off x="838200" y="1301303"/>
            <a:ext cx="10673862" cy="4674494"/>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实际中很多问题都可以归结为货郎担这类问题。 如：</a:t>
            </a:r>
            <a:endParaRPr lang="en-US" altLang="zh-CN" sz="2400" dirty="0">
              <a:solidFill>
                <a:srgbClr val="3333FF"/>
              </a:solidFill>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p"/>
            </a:pPr>
            <a:r>
              <a:rPr lang="zh-CN" altLang="en-US" sz="2400" b="0" dirty="0">
                <a:latin typeface="微软雅黑" panose="020B0503020204020204" pitchFamily="34" charset="-122"/>
                <a:ea typeface="微软雅黑" panose="020B0503020204020204" pitchFamily="34" charset="-122"/>
              </a:rPr>
              <a:t>物资运输路线中，汽车应该走怎样的路线使路程最短；</a:t>
            </a:r>
            <a:endParaRPr lang="en-US" altLang="zh-CN" sz="2400" b="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p"/>
            </a:pPr>
            <a:r>
              <a:rPr lang="zh-CN" altLang="en-US" sz="2400" b="0" dirty="0">
                <a:latin typeface="微软雅黑" panose="020B0503020204020204" pitchFamily="34" charset="-122"/>
                <a:ea typeface="微软雅黑" panose="020B0503020204020204" pitchFamily="34" charset="-122"/>
              </a:rPr>
              <a:t>工厂里在钢板上要挖一些小圆孔，自动焊接机的割咀应走怎样的路线使路程最短；</a:t>
            </a:r>
            <a:endParaRPr lang="en-US" altLang="zh-CN" sz="2400" b="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p"/>
            </a:pPr>
            <a:r>
              <a:rPr lang="zh-CN" altLang="en-US" sz="2400" b="0" dirty="0">
                <a:latin typeface="微软雅黑" panose="020B0503020204020204" pitchFamily="34" charset="-122"/>
                <a:ea typeface="微软雅黑" panose="020B0503020204020204" pitchFamily="34" charset="-122"/>
              </a:rPr>
              <a:t>城市里有一些地方铺设管道时，管子应走怎样的路线才能使管子耗费最少，等等。</a:t>
            </a:r>
          </a:p>
        </p:txBody>
      </p:sp>
      <p:sp>
        <p:nvSpPr>
          <p:cNvPr id="3" name="标题 2">
            <a:extLst>
              <a:ext uri="{FF2B5EF4-FFF2-40B4-BE49-F238E27FC236}">
                <a16:creationId xmlns:a16="http://schemas.microsoft.com/office/drawing/2014/main" id="{52D6AC59-D828-4F6B-BB4D-364454A292F9}"/>
              </a:ext>
            </a:extLst>
          </p:cNvPr>
          <p:cNvSpPr>
            <a:spLocks noGrp="1"/>
          </p:cNvSpPr>
          <p:nvPr>
            <p:ph type="title"/>
          </p:nvPr>
        </p:nvSpPr>
        <p:spPr/>
        <p:txBody>
          <a:bodyPr/>
          <a:lstStyle/>
          <a:p>
            <a:endParaRPr lang="zh-CN" altLang="en-US"/>
          </a:p>
        </p:txBody>
      </p:sp>
      <p:sp>
        <p:nvSpPr>
          <p:cNvPr id="7" name="标题 3">
            <a:extLst>
              <a:ext uri="{FF2B5EF4-FFF2-40B4-BE49-F238E27FC236}">
                <a16:creationId xmlns:a16="http://schemas.microsoft.com/office/drawing/2014/main" id="{5CFE9D01-F577-4027-854E-4932565727E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1.1.5 </a:t>
            </a:r>
            <a:r>
              <a:rPr lang="zh-CN" altLang="en-US"/>
              <a:t>算法设计的例子</a:t>
            </a:r>
            <a:r>
              <a:rPr lang="en-US" altLang="zh-CN"/>
              <a:t>——</a:t>
            </a:r>
            <a:r>
              <a:rPr lang="zh-CN" altLang="en-US"/>
              <a:t>穷举法</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00001tweyrt"/>
          <p:cNvPicPr>
            <a:picLocks noChangeAspect="1"/>
          </p:cNvPicPr>
          <p:nvPr/>
        </p:nvPicPr>
        <p:blipFill>
          <a:blip r:embed="rId3"/>
          <a:stretch>
            <a:fillRect/>
          </a:stretch>
        </p:blipFill>
        <p:spPr>
          <a:xfrm>
            <a:off x="1541462" y="927894"/>
            <a:ext cx="9109075" cy="5702300"/>
          </a:xfrm>
          <a:prstGeom prst="rect">
            <a:avLst/>
          </a:prstGeom>
          <a:noFill/>
          <a:ln w="9525">
            <a:noFill/>
          </a:ln>
        </p:spPr>
      </p:pic>
      <p:sp>
        <p:nvSpPr>
          <p:cNvPr id="7" name="Rectangle 5"/>
          <p:cNvSpPr>
            <a:spLocks noRot="1" noChangeArrowheads="1"/>
          </p:cNvSpPr>
          <p:nvPr/>
        </p:nvSpPr>
        <p:spPr bwMode="auto">
          <a:xfrm>
            <a:off x="990600" y="5715000"/>
            <a:ext cx="9469618" cy="1143000"/>
          </a:xfrm>
          <a:prstGeom prst="rect">
            <a:avLst/>
          </a:prstGeom>
          <a:noFill/>
          <a:ln w="9525">
            <a:noFill/>
            <a:miter lim="800000"/>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err="1">
                <a:ln>
                  <a:noFill/>
                </a:ln>
                <a:solidFill>
                  <a:srgbClr val="800000"/>
                </a:solidFill>
                <a:uLnTx/>
                <a:uFillTx/>
                <a:latin typeface="微软雅黑" panose="020B0503020204020204" pitchFamily="34" charset="-122"/>
                <a:ea typeface="微软雅黑" panose="020B0503020204020204" pitchFamily="34" charset="-122"/>
              </a:rPr>
              <a:t>Dijkstra</a:t>
            </a:r>
            <a:r>
              <a:rPr kumimoji="0" lang="zh-CN" altLang="en-US" sz="2800" b="1" i="0" u="none" strike="noStrike" kern="1200" cap="none" spc="0" normalizeH="0" baseline="0" noProof="0" dirty="0">
                <a:ln>
                  <a:noFill/>
                </a:ln>
                <a:solidFill>
                  <a:srgbClr val="800000"/>
                </a:solidFill>
                <a:uLnTx/>
                <a:uFillTx/>
                <a:latin typeface="微软雅黑" panose="020B0503020204020204" pitchFamily="34" charset="-122"/>
                <a:ea typeface="微软雅黑" panose="020B0503020204020204" pitchFamily="34" charset="-122"/>
              </a:rPr>
              <a:t>提出了一个按路径长度递增的顺序逐步产生最短路径的方法，称为</a:t>
            </a:r>
            <a:r>
              <a:rPr kumimoji="0" lang="en-US" altLang="zh-CN" sz="2800" b="1" i="0" u="none" strike="noStrike" kern="1200" cap="none" spc="0" normalizeH="0" baseline="0" noProof="0" dirty="0" err="1">
                <a:ln>
                  <a:noFill/>
                </a:ln>
                <a:solidFill>
                  <a:srgbClr val="800000"/>
                </a:solidFill>
                <a:uLnTx/>
                <a:uFillTx/>
                <a:latin typeface="微软雅黑" panose="020B0503020204020204" pitchFamily="34" charset="-122"/>
                <a:ea typeface="微软雅黑" panose="020B0503020204020204" pitchFamily="34" charset="-122"/>
              </a:rPr>
              <a:t>Dijkstra</a:t>
            </a:r>
            <a:r>
              <a:rPr kumimoji="0" lang="zh-CN" altLang="en-US" sz="2800" b="1" i="0" u="none" strike="noStrike" kern="1200" cap="none" spc="0" normalizeH="0" baseline="0" noProof="0" dirty="0">
                <a:ln>
                  <a:noFill/>
                </a:ln>
                <a:solidFill>
                  <a:srgbClr val="800000"/>
                </a:solidFill>
                <a:uLnTx/>
                <a:uFillTx/>
                <a:latin typeface="微软雅黑" panose="020B0503020204020204" pitchFamily="34" charset="-122"/>
                <a:ea typeface="微软雅黑" panose="020B0503020204020204" pitchFamily="34" charset="-122"/>
              </a:rPr>
              <a:t>算法。</a:t>
            </a:r>
          </a:p>
        </p:txBody>
      </p:sp>
      <p:sp>
        <p:nvSpPr>
          <p:cNvPr id="3" name="标题 2">
            <a:extLst>
              <a:ext uri="{FF2B5EF4-FFF2-40B4-BE49-F238E27FC236}">
                <a16:creationId xmlns:a16="http://schemas.microsoft.com/office/drawing/2014/main" id="{C153A9A5-5119-4229-A0AC-3CF9BCB676F1}"/>
              </a:ext>
            </a:extLst>
          </p:cNvPr>
          <p:cNvSpPr>
            <a:spLocks noGrp="1"/>
          </p:cNvSpPr>
          <p:nvPr>
            <p:ph type="title"/>
          </p:nvPr>
        </p:nvSpPr>
        <p:spPr/>
        <p:txBody>
          <a:bodyPr/>
          <a:lstStyle/>
          <a:p>
            <a:endParaRPr lang="zh-CN" altLang="en-US"/>
          </a:p>
        </p:txBody>
      </p:sp>
      <p:sp>
        <p:nvSpPr>
          <p:cNvPr id="8" name="标题 3">
            <a:extLst>
              <a:ext uri="{FF2B5EF4-FFF2-40B4-BE49-F238E27FC236}">
                <a16:creationId xmlns:a16="http://schemas.microsoft.com/office/drawing/2014/main" id="{60928D34-1363-43E4-9CF7-8F053597525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1.1.5 </a:t>
            </a:r>
            <a:r>
              <a:rPr lang="zh-CN" altLang="en-US"/>
              <a:t>算法设计的例子</a:t>
            </a:r>
            <a:r>
              <a:rPr lang="en-US" altLang="zh-CN"/>
              <a:t>——</a:t>
            </a:r>
            <a:r>
              <a:rPr lang="zh-CN" altLang="en-US"/>
              <a:t>穷举法</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561316"/>
            <a:ext cx="12192000"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8565"/>
            <a:r>
              <a:rPr lang="zh-CN" altLang="en-US" sz="4000" b="1" kern="0" dirty="0">
                <a:latin typeface="微软雅黑" panose="020B0503020204020204" pitchFamily="34" charset="-122"/>
                <a:ea typeface="微软雅黑" panose="020B0503020204020204" pitchFamily="34" charset="-122"/>
              </a:rPr>
              <a:t>课程主要内容</a:t>
            </a:r>
          </a:p>
        </p:txBody>
      </p:sp>
      <p:sp>
        <p:nvSpPr>
          <p:cNvPr id="4" name="文本框 219137"/>
          <p:cNvSpPr txBox="1"/>
          <p:nvPr/>
        </p:nvSpPr>
        <p:spPr>
          <a:xfrm>
            <a:off x="1014546" y="1429889"/>
            <a:ext cx="10125679" cy="4324838"/>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9pPr>
          </a:lstStyle>
          <a:p>
            <a:pPr lvl="0">
              <a:lnSpc>
                <a:spcPct val="150000"/>
              </a:lnSpc>
              <a:spcAft>
                <a:spcPct val="20000"/>
              </a:spcAft>
              <a:buFont typeface="Wingdings" panose="05000000000000000000" pitchFamily="2" charset="2"/>
              <a:buChar char="l"/>
            </a:pPr>
            <a:r>
              <a:rPr lang="zh-CN" altLang="en-US" sz="2800" dirty="0">
                <a:solidFill>
                  <a:srgbClr val="002060"/>
                </a:solidFill>
                <a:latin typeface="微软雅黑" panose="020B0503020204020204" pitchFamily="34" charset="-122"/>
                <a:ea typeface="微软雅黑" panose="020B0503020204020204" pitchFamily="34" charset="-122"/>
              </a:rPr>
              <a:t> 算法引论</a:t>
            </a:r>
          </a:p>
          <a:p>
            <a:pPr lvl="0">
              <a:lnSpc>
                <a:spcPct val="150000"/>
              </a:lnSpc>
              <a:spcAft>
                <a:spcPct val="20000"/>
              </a:spcAft>
              <a:buFont typeface="Wingdings" panose="05000000000000000000" pitchFamily="2" charset="2"/>
              <a:buChar char="l"/>
            </a:pPr>
            <a:r>
              <a:rPr lang="zh-CN" altLang="en-US" sz="2800" dirty="0">
                <a:solidFill>
                  <a:srgbClr val="002060"/>
                </a:solidFill>
                <a:latin typeface="微软雅黑" panose="020B0503020204020204" pitchFamily="34" charset="-122"/>
                <a:ea typeface="微软雅黑" panose="020B0503020204020204" pitchFamily="34" charset="-122"/>
              </a:rPr>
              <a:t> 递归与分治</a:t>
            </a:r>
            <a:endParaRPr lang="en-US" altLang="zh-CN" sz="2800" dirty="0">
              <a:solidFill>
                <a:srgbClr val="002060"/>
              </a:solidFill>
              <a:latin typeface="微软雅黑" panose="020B0503020204020204" pitchFamily="34" charset="-122"/>
              <a:ea typeface="微软雅黑" panose="020B0503020204020204" pitchFamily="34" charset="-122"/>
            </a:endParaRPr>
          </a:p>
          <a:p>
            <a:pPr lvl="0">
              <a:lnSpc>
                <a:spcPct val="150000"/>
              </a:lnSpc>
              <a:spcAft>
                <a:spcPct val="20000"/>
              </a:spcAft>
              <a:buFont typeface="Wingdings" panose="05000000000000000000" pitchFamily="2" charset="2"/>
              <a:buChar char="l"/>
            </a:pPr>
            <a:r>
              <a:rPr lang="zh-CN" altLang="en-US" sz="2800" dirty="0">
                <a:solidFill>
                  <a:srgbClr val="002060"/>
                </a:solidFill>
                <a:latin typeface="微软雅黑" panose="020B0503020204020204" pitchFamily="34" charset="-122"/>
                <a:ea typeface="微软雅黑" panose="020B0503020204020204" pitchFamily="34" charset="-122"/>
              </a:rPr>
              <a:t> 贪心算法</a:t>
            </a:r>
            <a:endParaRPr lang="en-US" altLang="zh-CN" sz="2800" dirty="0">
              <a:solidFill>
                <a:srgbClr val="002060"/>
              </a:solidFill>
              <a:latin typeface="微软雅黑" panose="020B0503020204020204" pitchFamily="34" charset="-122"/>
              <a:ea typeface="微软雅黑" panose="020B0503020204020204" pitchFamily="34" charset="-122"/>
            </a:endParaRPr>
          </a:p>
          <a:p>
            <a:pPr lvl="0">
              <a:lnSpc>
                <a:spcPct val="150000"/>
              </a:lnSpc>
              <a:spcAft>
                <a:spcPct val="20000"/>
              </a:spcAft>
              <a:buFont typeface="Wingdings" panose="05000000000000000000" pitchFamily="2" charset="2"/>
              <a:buChar char="l"/>
            </a:pPr>
            <a:r>
              <a:rPr lang="zh-CN" altLang="en-US" sz="2800" dirty="0">
                <a:solidFill>
                  <a:srgbClr val="002060"/>
                </a:solidFill>
                <a:latin typeface="微软雅黑" panose="020B0503020204020204" pitchFamily="34" charset="-122"/>
                <a:ea typeface="微软雅黑" panose="020B0503020204020204" pitchFamily="34" charset="-122"/>
              </a:rPr>
              <a:t> 动态规划法</a:t>
            </a:r>
            <a:endParaRPr lang="en-US" altLang="zh-CN" sz="2800" dirty="0">
              <a:solidFill>
                <a:srgbClr val="002060"/>
              </a:solidFill>
              <a:latin typeface="微软雅黑" panose="020B0503020204020204" pitchFamily="34" charset="-122"/>
              <a:ea typeface="微软雅黑" panose="020B0503020204020204" pitchFamily="34" charset="-122"/>
            </a:endParaRPr>
          </a:p>
          <a:p>
            <a:pPr lvl="0">
              <a:lnSpc>
                <a:spcPct val="150000"/>
              </a:lnSpc>
              <a:spcAft>
                <a:spcPct val="20000"/>
              </a:spcAft>
              <a:buFont typeface="Wingdings" panose="05000000000000000000" pitchFamily="2" charset="2"/>
              <a:buChar char="l"/>
            </a:pPr>
            <a:r>
              <a:rPr lang="zh-CN" altLang="en-US" sz="2800" dirty="0">
                <a:solidFill>
                  <a:srgbClr val="002060"/>
                </a:solidFill>
                <a:latin typeface="微软雅黑" panose="020B0503020204020204" pitchFamily="34" charset="-122"/>
                <a:ea typeface="微软雅黑" panose="020B0503020204020204" pitchFamily="34" charset="-122"/>
              </a:rPr>
              <a:t> 回溯法</a:t>
            </a:r>
            <a:endParaRPr lang="en-US" altLang="zh-CN" sz="2800" dirty="0">
              <a:solidFill>
                <a:srgbClr val="002060"/>
              </a:solidFill>
              <a:latin typeface="微软雅黑" panose="020B0503020204020204" pitchFamily="34" charset="-122"/>
              <a:ea typeface="微软雅黑" panose="020B0503020204020204" pitchFamily="34" charset="-122"/>
            </a:endParaRPr>
          </a:p>
          <a:p>
            <a:pPr lvl="0">
              <a:lnSpc>
                <a:spcPct val="150000"/>
              </a:lnSpc>
              <a:spcAft>
                <a:spcPct val="20000"/>
              </a:spcAft>
              <a:buFont typeface="Wingdings" panose="05000000000000000000" pitchFamily="2" charset="2"/>
              <a:buChar char="l"/>
            </a:pPr>
            <a:r>
              <a:rPr lang="zh-CN" altLang="en-US" sz="2800" dirty="0">
                <a:solidFill>
                  <a:srgbClr val="002060"/>
                </a:solidFill>
                <a:latin typeface="微软雅黑" panose="020B0503020204020204" pitchFamily="34" charset="-122"/>
                <a:ea typeface="微软雅黑" panose="020B0503020204020204" pitchFamily="34" charset="-122"/>
              </a:rPr>
              <a:t> 分支限界法</a:t>
            </a:r>
            <a:endParaRPr lang="zh-CN" altLang="en-US" sz="2800" dirty="0">
              <a:solidFill>
                <a:srgbClr val="002060"/>
              </a:solidFill>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6096000" y="2456674"/>
            <a:ext cx="5609524" cy="28285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7410"/>
          <p:cNvSpPr>
            <a:spLocks noGrp="1"/>
          </p:cNvSpPr>
          <p:nvPr/>
        </p:nvSpPr>
        <p:spPr>
          <a:xfrm>
            <a:off x="838200" y="1301303"/>
            <a:ext cx="10515600" cy="4674494"/>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例</a:t>
            </a:r>
            <a:r>
              <a:rPr lang="en-US" altLang="zh-CN" sz="2400" dirty="0">
                <a:solidFill>
                  <a:srgbClr val="3333FF"/>
                </a:solidFill>
                <a:latin typeface="微软雅黑" panose="020B0503020204020204" pitchFamily="34" charset="-122"/>
                <a:ea typeface="微软雅黑" panose="020B0503020204020204" pitchFamily="34" charset="-122"/>
              </a:rPr>
              <a:t>1.2 </a:t>
            </a:r>
            <a:r>
              <a:rPr lang="zh-CN" altLang="en-US" sz="2400" b="0" dirty="0">
                <a:solidFill>
                  <a:srgbClr val="3333FF"/>
                </a:solidFill>
                <a:latin typeface="微软雅黑" panose="020B0503020204020204" pitchFamily="34" charset="-122"/>
                <a:ea typeface="微软雅黑" panose="020B0503020204020204" pitchFamily="34" charset="-122"/>
              </a:rPr>
              <a:t>货郎担问题。</a:t>
            </a:r>
            <a:endParaRPr lang="en-US" altLang="zh-CN" sz="2400" b="0" dirty="0">
              <a:solidFill>
                <a:srgbClr val="3333FF"/>
              </a:solidFill>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2400" b="0" dirty="0">
                <a:latin typeface="微软雅黑" panose="020B0503020204020204" pitchFamily="34" charset="-122"/>
                <a:ea typeface="微软雅黑" panose="020B0503020204020204" pitchFamily="34" charset="-122"/>
              </a:rPr>
              <a:t>① </a:t>
            </a:r>
            <a:r>
              <a:rPr lang="zh-CN" altLang="en-US" sz="2400" b="0" dirty="0">
                <a:solidFill>
                  <a:srgbClr val="A50021"/>
                </a:solidFill>
                <a:latin typeface="微软雅黑" panose="020B0503020204020204" pitchFamily="34" charset="-122"/>
                <a:ea typeface="微软雅黑" panose="020B0503020204020204" pitchFamily="34" charset="-122"/>
              </a:rPr>
              <a:t>三个城市</a:t>
            </a:r>
            <a:r>
              <a:rPr lang="zh-CN" altLang="en-US" sz="2400" b="0" dirty="0">
                <a:latin typeface="微软雅黑" panose="020B0503020204020204" pitchFamily="34" charset="-122"/>
                <a:ea typeface="微软雅黑" panose="020B0503020204020204" pitchFamily="34" charset="-122"/>
              </a:rPr>
              <a:t>：有</a:t>
            </a:r>
            <a:r>
              <a:rPr lang="en-US" altLang="zh-CN" sz="2400" b="0" dirty="0">
                <a:latin typeface="微软雅黑" panose="020B0503020204020204" pitchFamily="34" charset="-122"/>
                <a:ea typeface="微软雅黑" panose="020B0503020204020204" pitchFamily="34" charset="-122"/>
              </a:rPr>
              <a:t>2!</a:t>
            </a:r>
            <a:r>
              <a:rPr lang="zh-CN" altLang="en-US" sz="2400" b="0" dirty="0">
                <a:latin typeface="微软雅黑" panose="020B0503020204020204" pitchFamily="34" charset="-122"/>
                <a:ea typeface="微软雅黑" panose="020B0503020204020204" pitchFamily="34" charset="-122"/>
              </a:rPr>
              <a:t>个“遍历”路径，每个路径需做</a:t>
            </a:r>
            <a:r>
              <a:rPr lang="en-US" altLang="zh-CN" sz="2400" b="0" dirty="0">
                <a:latin typeface="微软雅黑" panose="020B0503020204020204" pitchFamily="34" charset="-122"/>
                <a:ea typeface="微软雅黑" panose="020B0503020204020204" pitchFamily="34" charset="-122"/>
              </a:rPr>
              <a:t>2</a:t>
            </a:r>
            <a:r>
              <a:rPr lang="zh-CN" altLang="en-US" sz="2400" b="0" dirty="0">
                <a:latin typeface="微软雅黑" panose="020B0503020204020204" pitchFamily="34" charset="-122"/>
                <a:ea typeface="微软雅黑" panose="020B0503020204020204" pitchFamily="34" charset="-122"/>
              </a:rPr>
              <a:t>次加法，一次比较运算。共有</a:t>
            </a:r>
            <a:r>
              <a:rPr lang="en-US" altLang="zh-CN" sz="2400" b="0" dirty="0">
                <a:latin typeface="微软雅黑" panose="020B0503020204020204" pitchFamily="34" charset="-122"/>
                <a:ea typeface="微软雅黑" panose="020B0503020204020204" pitchFamily="34" charset="-122"/>
              </a:rPr>
              <a:t>3×2</a:t>
            </a:r>
            <a:r>
              <a:rPr lang="zh-CN" altLang="en-US" sz="2400" b="0" dirty="0">
                <a:latin typeface="微软雅黑" panose="020B0503020204020204" pitchFamily="34" charset="-122"/>
                <a:ea typeface="微软雅黑" panose="020B0503020204020204" pitchFamily="34" charset="-122"/>
              </a:rPr>
              <a:t>！运算。</a:t>
            </a:r>
          </a:p>
        </p:txBody>
      </p:sp>
      <p:pic>
        <p:nvPicPr>
          <p:cNvPr id="2" name="图片 1"/>
          <p:cNvPicPr>
            <a:picLocks noChangeAspect="1"/>
          </p:cNvPicPr>
          <p:nvPr/>
        </p:nvPicPr>
        <p:blipFill>
          <a:blip r:embed="rId2"/>
          <a:stretch>
            <a:fillRect/>
          </a:stretch>
        </p:blipFill>
        <p:spPr>
          <a:xfrm>
            <a:off x="4238819" y="3344088"/>
            <a:ext cx="3104762" cy="1295238"/>
          </a:xfrm>
          <a:prstGeom prst="rect">
            <a:avLst/>
          </a:prstGeom>
        </p:spPr>
      </p:pic>
      <p:sp>
        <p:nvSpPr>
          <p:cNvPr id="5" name="标题 4">
            <a:extLst>
              <a:ext uri="{FF2B5EF4-FFF2-40B4-BE49-F238E27FC236}">
                <a16:creationId xmlns:a16="http://schemas.microsoft.com/office/drawing/2014/main" id="{4A18CB90-4780-482B-855A-D233AC0C7E33}"/>
              </a:ext>
            </a:extLst>
          </p:cNvPr>
          <p:cNvSpPr>
            <a:spLocks noGrp="1"/>
          </p:cNvSpPr>
          <p:nvPr>
            <p:ph type="title"/>
          </p:nvPr>
        </p:nvSpPr>
        <p:spPr/>
        <p:txBody>
          <a:bodyPr/>
          <a:lstStyle/>
          <a:p>
            <a:endParaRPr lang="zh-CN" altLang="en-US"/>
          </a:p>
        </p:txBody>
      </p:sp>
      <p:sp>
        <p:nvSpPr>
          <p:cNvPr id="7" name="标题 3">
            <a:extLst>
              <a:ext uri="{FF2B5EF4-FFF2-40B4-BE49-F238E27FC236}">
                <a16:creationId xmlns:a16="http://schemas.microsoft.com/office/drawing/2014/main" id="{4E284DF0-DAE2-4018-8146-62479DD435B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1.1.5 </a:t>
            </a:r>
            <a:r>
              <a:rPr lang="zh-CN" altLang="en-US"/>
              <a:t>算法设计的例子</a:t>
            </a:r>
            <a:r>
              <a:rPr lang="en-US" altLang="zh-CN"/>
              <a:t>——</a:t>
            </a:r>
            <a:r>
              <a:rPr lang="zh-CN" altLang="en-US"/>
              <a:t>穷举法</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7410"/>
          <p:cNvSpPr>
            <a:spLocks noGrp="1"/>
          </p:cNvSpPr>
          <p:nvPr/>
        </p:nvSpPr>
        <p:spPr>
          <a:xfrm>
            <a:off x="838200" y="1301303"/>
            <a:ext cx="10515600" cy="4674494"/>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例</a:t>
            </a:r>
            <a:r>
              <a:rPr lang="en-US" altLang="zh-CN" sz="2400" dirty="0">
                <a:solidFill>
                  <a:srgbClr val="3333FF"/>
                </a:solidFill>
                <a:latin typeface="微软雅黑" panose="020B0503020204020204" pitchFamily="34" charset="-122"/>
                <a:ea typeface="微软雅黑" panose="020B0503020204020204" pitchFamily="34" charset="-122"/>
              </a:rPr>
              <a:t>1.2 </a:t>
            </a:r>
            <a:r>
              <a:rPr lang="zh-CN" altLang="en-US" sz="2400" b="0" dirty="0">
                <a:solidFill>
                  <a:srgbClr val="3333FF"/>
                </a:solidFill>
                <a:latin typeface="微软雅黑" panose="020B0503020204020204" pitchFamily="34" charset="-122"/>
                <a:ea typeface="微软雅黑" panose="020B0503020204020204" pitchFamily="34" charset="-122"/>
              </a:rPr>
              <a:t>货郎担问题。</a:t>
            </a:r>
            <a:endParaRPr lang="en-US" altLang="zh-CN" sz="2400" b="0" dirty="0">
              <a:solidFill>
                <a:srgbClr val="3333FF"/>
              </a:solidFill>
              <a:latin typeface="微软雅黑" panose="020B0503020204020204" pitchFamily="34" charset="-122"/>
              <a:ea typeface="微软雅黑" panose="020B0503020204020204" pitchFamily="34" charset="-122"/>
            </a:endParaRPr>
          </a:p>
          <a:p>
            <a:pPr marL="0" lvl="0" indent="0">
              <a:lnSpc>
                <a:spcPct val="120000"/>
              </a:lnSpc>
              <a:spcBef>
                <a:spcPct val="40000"/>
              </a:spcBef>
              <a:buNone/>
            </a:pPr>
            <a:r>
              <a:rPr lang="zh-CN" altLang="en-US" sz="2400" b="0" dirty="0">
                <a:latin typeface="微软雅黑" panose="020B0503020204020204" pitchFamily="34" charset="-122"/>
                <a:ea typeface="微软雅黑" panose="020B0503020204020204" pitchFamily="34" charset="-122"/>
              </a:rPr>
              <a:t>② </a:t>
            </a:r>
            <a:r>
              <a:rPr lang="zh-CN" altLang="en-US" sz="2400" b="0" dirty="0">
                <a:solidFill>
                  <a:srgbClr val="A50021"/>
                </a:solidFill>
                <a:latin typeface="微软雅黑" panose="020B0503020204020204" pitchFamily="34" charset="-122"/>
                <a:ea typeface="微软雅黑" panose="020B0503020204020204" pitchFamily="34" charset="-122"/>
              </a:rPr>
              <a:t>四个城市</a:t>
            </a:r>
            <a:r>
              <a:rPr lang="zh-CN" altLang="en-US" sz="2400" b="0" dirty="0">
                <a:latin typeface="微软雅黑" panose="020B0503020204020204" pitchFamily="34" charset="-122"/>
                <a:ea typeface="微软雅黑" panose="020B0503020204020204" pitchFamily="34" charset="-122"/>
              </a:rPr>
              <a:t>，有</a:t>
            </a:r>
            <a:r>
              <a:rPr lang="en-US" altLang="zh-CN" sz="2400" b="0" dirty="0">
                <a:latin typeface="微软雅黑" panose="020B0503020204020204" pitchFamily="34" charset="-122"/>
                <a:ea typeface="微软雅黑" panose="020B0503020204020204" pitchFamily="34" charset="-122"/>
              </a:rPr>
              <a:t>3!</a:t>
            </a:r>
            <a:r>
              <a:rPr lang="zh-CN" altLang="en-US" sz="2400" b="0" dirty="0">
                <a:latin typeface="微软雅黑" panose="020B0503020204020204" pitchFamily="34" charset="-122"/>
                <a:ea typeface="微软雅黑" panose="020B0503020204020204" pitchFamily="34" charset="-122"/>
              </a:rPr>
              <a:t>个“遍历”路径，每个路径需做</a:t>
            </a:r>
            <a:r>
              <a:rPr lang="en-US" altLang="zh-CN" sz="2400" b="0" dirty="0">
                <a:latin typeface="微软雅黑" panose="020B0503020204020204" pitchFamily="34" charset="-122"/>
                <a:ea typeface="微软雅黑" panose="020B0503020204020204" pitchFamily="34" charset="-122"/>
              </a:rPr>
              <a:t>3</a:t>
            </a:r>
            <a:r>
              <a:rPr lang="zh-CN" altLang="en-US" sz="2400" b="0" dirty="0">
                <a:latin typeface="微软雅黑" panose="020B0503020204020204" pitchFamily="34" charset="-122"/>
                <a:ea typeface="微软雅黑" panose="020B0503020204020204" pitchFamily="34" charset="-122"/>
              </a:rPr>
              <a:t>次加法，一次比较运算。共有</a:t>
            </a:r>
            <a:r>
              <a:rPr lang="en-US" altLang="zh-CN" sz="2400" b="0" dirty="0">
                <a:latin typeface="微软雅黑" panose="020B0503020204020204" pitchFamily="34" charset="-122"/>
                <a:ea typeface="微软雅黑" panose="020B0503020204020204" pitchFamily="34" charset="-122"/>
              </a:rPr>
              <a:t>4×3</a:t>
            </a:r>
            <a:r>
              <a:rPr lang="zh-CN" altLang="en-US" sz="2400" b="0" dirty="0">
                <a:latin typeface="微软雅黑" panose="020B0503020204020204" pitchFamily="34" charset="-122"/>
                <a:ea typeface="微软雅黑" panose="020B0503020204020204" pitchFamily="34" charset="-122"/>
              </a:rPr>
              <a:t>！运算。 </a:t>
            </a:r>
          </a:p>
        </p:txBody>
      </p:sp>
      <p:pic>
        <p:nvPicPr>
          <p:cNvPr id="3" name="图片 2"/>
          <p:cNvPicPr>
            <a:picLocks noChangeAspect="1"/>
          </p:cNvPicPr>
          <p:nvPr/>
        </p:nvPicPr>
        <p:blipFill>
          <a:blip r:embed="rId3"/>
          <a:stretch>
            <a:fillRect/>
          </a:stretch>
        </p:blipFill>
        <p:spPr>
          <a:xfrm>
            <a:off x="3719809" y="2981712"/>
            <a:ext cx="4752381" cy="3114286"/>
          </a:xfrm>
          <a:prstGeom prst="rect">
            <a:avLst/>
          </a:prstGeom>
        </p:spPr>
      </p:pic>
      <p:sp>
        <p:nvSpPr>
          <p:cNvPr id="5" name="标题 4">
            <a:extLst>
              <a:ext uri="{FF2B5EF4-FFF2-40B4-BE49-F238E27FC236}">
                <a16:creationId xmlns:a16="http://schemas.microsoft.com/office/drawing/2014/main" id="{4D49CAFF-D527-44C9-8B8E-AE735D340FCB}"/>
              </a:ext>
            </a:extLst>
          </p:cNvPr>
          <p:cNvSpPr>
            <a:spLocks noGrp="1"/>
          </p:cNvSpPr>
          <p:nvPr>
            <p:ph type="title"/>
          </p:nvPr>
        </p:nvSpPr>
        <p:spPr/>
        <p:txBody>
          <a:bodyPr/>
          <a:lstStyle/>
          <a:p>
            <a:endParaRPr lang="zh-CN" altLang="en-US"/>
          </a:p>
        </p:txBody>
      </p:sp>
      <p:sp>
        <p:nvSpPr>
          <p:cNvPr id="7" name="标题 3">
            <a:extLst>
              <a:ext uri="{FF2B5EF4-FFF2-40B4-BE49-F238E27FC236}">
                <a16:creationId xmlns:a16="http://schemas.microsoft.com/office/drawing/2014/main" id="{FBEE4337-2A34-4B15-B048-ED5C5AADEFA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1.1.5 </a:t>
            </a:r>
            <a:r>
              <a:rPr lang="zh-CN" altLang="en-US"/>
              <a:t>算法设计的例子</a:t>
            </a:r>
            <a:r>
              <a:rPr lang="en-US" altLang="zh-CN"/>
              <a:t>——</a:t>
            </a:r>
            <a:r>
              <a:rPr lang="zh-CN" altLang="en-US"/>
              <a:t>穷举法</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7410"/>
          <p:cNvSpPr>
            <a:spLocks noGrp="1"/>
          </p:cNvSpPr>
          <p:nvPr/>
        </p:nvSpPr>
        <p:spPr>
          <a:xfrm>
            <a:off x="838200" y="1301303"/>
            <a:ext cx="10515600" cy="4674494"/>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例</a:t>
            </a:r>
            <a:r>
              <a:rPr lang="en-US" altLang="zh-CN" sz="2400" dirty="0">
                <a:solidFill>
                  <a:srgbClr val="3333FF"/>
                </a:solidFill>
                <a:latin typeface="微软雅黑" panose="020B0503020204020204" pitchFamily="34" charset="-122"/>
                <a:ea typeface="微软雅黑" panose="020B0503020204020204" pitchFamily="34" charset="-122"/>
              </a:rPr>
              <a:t>1.2 </a:t>
            </a:r>
            <a:r>
              <a:rPr lang="zh-CN" altLang="en-US" sz="2400" b="0" dirty="0">
                <a:solidFill>
                  <a:srgbClr val="3333FF"/>
                </a:solidFill>
                <a:latin typeface="微软雅黑" panose="020B0503020204020204" pitchFamily="34" charset="-122"/>
                <a:ea typeface="微软雅黑" panose="020B0503020204020204" pitchFamily="34" charset="-122"/>
              </a:rPr>
              <a:t>货郎担问题。</a:t>
            </a:r>
            <a:endParaRPr lang="en-US" altLang="zh-CN" sz="2400" b="0" dirty="0">
              <a:solidFill>
                <a:srgbClr val="3333FF"/>
              </a:solidFill>
              <a:latin typeface="微软雅黑" panose="020B0503020204020204" pitchFamily="34" charset="-122"/>
              <a:ea typeface="微软雅黑" panose="020B0503020204020204" pitchFamily="34" charset="-122"/>
            </a:endParaRPr>
          </a:p>
          <a:p>
            <a:pPr marL="0" lvl="0" indent="0">
              <a:lnSpc>
                <a:spcPct val="150000"/>
              </a:lnSpc>
              <a:spcBef>
                <a:spcPct val="50000"/>
              </a:spcBef>
              <a:buNone/>
            </a:pPr>
            <a:r>
              <a:rPr lang="zh-CN" altLang="en-US" sz="2400" b="0" dirty="0">
                <a:latin typeface="微软雅黑" panose="020B0503020204020204" pitchFamily="34" charset="-122"/>
                <a:ea typeface="微软雅黑" panose="020B0503020204020204" pitchFamily="34" charset="-122"/>
              </a:rPr>
              <a:t>③ </a:t>
            </a:r>
            <a:r>
              <a:rPr lang="en-US" altLang="zh-CN" sz="2400" b="0" dirty="0">
                <a:solidFill>
                  <a:srgbClr val="A50021"/>
                </a:solidFill>
                <a:latin typeface="微软雅黑" panose="020B0503020204020204" pitchFamily="34" charset="-122"/>
                <a:ea typeface="微软雅黑" panose="020B0503020204020204" pitchFamily="34" charset="-122"/>
              </a:rPr>
              <a:t>n</a:t>
            </a:r>
            <a:r>
              <a:rPr lang="zh-CN" altLang="en-US" sz="2400" b="0" dirty="0">
                <a:solidFill>
                  <a:srgbClr val="A50021"/>
                </a:solidFill>
                <a:latin typeface="微软雅黑" panose="020B0503020204020204" pitchFamily="34" charset="-122"/>
                <a:ea typeface="微软雅黑" panose="020B0503020204020204" pitchFamily="34" charset="-122"/>
              </a:rPr>
              <a:t>个城市</a:t>
            </a:r>
            <a:r>
              <a:rPr lang="zh-CN" altLang="en-US" sz="2400" b="0" dirty="0">
                <a:latin typeface="微软雅黑" panose="020B0503020204020204" pitchFamily="34" charset="-122"/>
                <a:ea typeface="微软雅黑" panose="020B0503020204020204" pitchFamily="34" charset="-122"/>
              </a:rPr>
              <a:t>，有（</a:t>
            </a:r>
            <a:r>
              <a:rPr lang="en-US" altLang="zh-CN" sz="2400" b="0" dirty="0">
                <a:latin typeface="微软雅黑" panose="020B0503020204020204" pitchFamily="34" charset="-122"/>
                <a:ea typeface="微软雅黑" panose="020B0503020204020204" pitchFamily="34" charset="-122"/>
              </a:rPr>
              <a:t>n-1</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个“遍历”路径，每个路径需做</a:t>
            </a:r>
            <a:r>
              <a:rPr lang="en-US" altLang="zh-CN" sz="2400" b="0" dirty="0">
                <a:latin typeface="微软雅黑" panose="020B0503020204020204" pitchFamily="34" charset="-122"/>
                <a:ea typeface="微软雅黑" panose="020B0503020204020204" pitchFamily="34" charset="-122"/>
              </a:rPr>
              <a:t>(n-1)</a:t>
            </a:r>
            <a:r>
              <a:rPr lang="zh-CN" altLang="en-US" sz="2400" b="0" dirty="0">
                <a:latin typeface="微软雅黑" panose="020B0503020204020204" pitchFamily="34" charset="-122"/>
                <a:ea typeface="微软雅黑" panose="020B0503020204020204" pitchFamily="34" charset="-122"/>
              </a:rPr>
              <a:t>次加法，一次比较运算。共有</a:t>
            </a:r>
            <a:r>
              <a:rPr lang="en-US" altLang="zh-CN" sz="2400" dirty="0">
                <a:solidFill>
                  <a:srgbClr val="FF0000"/>
                </a:solidFill>
                <a:latin typeface="微软雅黑" panose="020B0503020204020204" pitchFamily="34" charset="-122"/>
                <a:ea typeface="微软雅黑" panose="020B0503020204020204" pitchFamily="34" charset="-122"/>
              </a:rPr>
              <a:t>n×(n-1)</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=n!</a:t>
            </a:r>
            <a:r>
              <a:rPr lang="zh-CN" altLang="en-US" sz="2400" b="0" dirty="0">
                <a:latin typeface="微软雅黑" panose="020B0503020204020204" pitchFamily="34" charset="-122"/>
                <a:ea typeface="微软雅黑" panose="020B0503020204020204" pitchFamily="34" charset="-122"/>
              </a:rPr>
              <a:t>运算。</a:t>
            </a:r>
          </a:p>
        </p:txBody>
      </p:sp>
      <p:sp>
        <p:nvSpPr>
          <p:cNvPr id="3" name="标题 2">
            <a:extLst>
              <a:ext uri="{FF2B5EF4-FFF2-40B4-BE49-F238E27FC236}">
                <a16:creationId xmlns:a16="http://schemas.microsoft.com/office/drawing/2014/main" id="{9F54181A-224C-4422-9433-35F4EA7F9D7A}"/>
              </a:ext>
            </a:extLst>
          </p:cNvPr>
          <p:cNvSpPr>
            <a:spLocks noGrp="1"/>
          </p:cNvSpPr>
          <p:nvPr>
            <p:ph type="title"/>
          </p:nvPr>
        </p:nvSpPr>
        <p:spPr/>
        <p:txBody>
          <a:bodyPr/>
          <a:lstStyle/>
          <a:p>
            <a:endParaRPr lang="zh-CN" altLang="en-US"/>
          </a:p>
        </p:txBody>
      </p:sp>
      <p:sp>
        <p:nvSpPr>
          <p:cNvPr id="7" name="标题 3">
            <a:extLst>
              <a:ext uri="{FF2B5EF4-FFF2-40B4-BE49-F238E27FC236}">
                <a16:creationId xmlns:a16="http://schemas.microsoft.com/office/drawing/2014/main" id="{32A0754B-E45A-415C-B029-64A803544FB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1.1.5 </a:t>
            </a:r>
            <a:r>
              <a:rPr lang="zh-CN" altLang="en-US"/>
              <a:t>算法设计的例子</a:t>
            </a:r>
            <a:r>
              <a:rPr lang="en-US" altLang="zh-CN"/>
              <a:t>——</a:t>
            </a:r>
            <a:r>
              <a:rPr lang="zh-CN" altLang="en-US"/>
              <a:t>穷举法</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7410"/>
          <p:cNvSpPr>
            <a:spLocks noGrp="1"/>
          </p:cNvSpPr>
          <p:nvPr/>
        </p:nvSpPr>
        <p:spPr>
          <a:xfrm>
            <a:off x="838200" y="1301304"/>
            <a:ext cx="10515600" cy="1197198"/>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例</a:t>
            </a:r>
            <a:r>
              <a:rPr lang="en-US" altLang="zh-CN" sz="2400" dirty="0">
                <a:solidFill>
                  <a:srgbClr val="3333FF"/>
                </a:solidFill>
                <a:latin typeface="微软雅黑" panose="020B0503020204020204" pitchFamily="34" charset="-122"/>
                <a:ea typeface="微软雅黑" panose="020B0503020204020204" pitchFamily="34" charset="-122"/>
              </a:rPr>
              <a:t>1.2 </a:t>
            </a:r>
            <a:r>
              <a:rPr lang="zh-CN" altLang="en-US" sz="2400" b="0" dirty="0">
                <a:solidFill>
                  <a:srgbClr val="3333FF"/>
                </a:solidFill>
                <a:latin typeface="微软雅黑" panose="020B0503020204020204" pitchFamily="34" charset="-122"/>
                <a:ea typeface="微软雅黑" panose="020B0503020204020204" pitchFamily="34" charset="-122"/>
              </a:rPr>
              <a:t>货郎担问题。</a:t>
            </a:r>
          </a:p>
          <a:p>
            <a:pPr marL="0" indent="0">
              <a:lnSpc>
                <a:spcPct val="150000"/>
              </a:lnSpc>
              <a:spcBef>
                <a:spcPts val="0"/>
              </a:spcBef>
              <a:buNone/>
            </a:pPr>
            <a:r>
              <a:rPr lang="zh-CN" altLang="en-US" sz="2400" b="0" dirty="0">
                <a:latin typeface="微软雅黑" panose="020B0503020204020204" pitchFamily="34" charset="-122"/>
                <a:ea typeface="微软雅黑" panose="020B0503020204020204" pitchFamily="34" charset="-122"/>
              </a:rPr>
              <a:t>假定</a:t>
            </a:r>
            <a:r>
              <a:rPr lang="en-US" altLang="zh-CN" sz="2400" b="0" dirty="0">
                <a:latin typeface="微软雅黑" panose="020B0503020204020204" pitchFamily="34" charset="-122"/>
                <a:ea typeface="微软雅黑" panose="020B0503020204020204" pitchFamily="34" charset="-122"/>
              </a:rPr>
              <a:t>while</a:t>
            </a:r>
            <a:r>
              <a:rPr lang="zh-CN" altLang="en-US" sz="2400" b="0" dirty="0">
                <a:latin typeface="微软雅黑" panose="020B0503020204020204" pitchFamily="34" charset="-122"/>
                <a:ea typeface="微软雅黑" panose="020B0503020204020204" pitchFamily="34" charset="-122"/>
              </a:rPr>
              <a:t>循环体每一个操作的执行一次需要</a:t>
            </a:r>
            <a:r>
              <a:rPr lang="en-US" altLang="zh-CN" sz="2400" b="0" dirty="0">
                <a:latin typeface="微软雅黑" panose="020B0503020204020204" pitchFamily="34" charset="-122"/>
                <a:ea typeface="微软雅黑" panose="020B0503020204020204" pitchFamily="34" charset="-122"/>
              </a:rPr>
              <a:t>1us</a:t>
            </a:r>
            <a:r>
              <a:rPr lang="zh-CN" altLang="en-US" sz="2400" b="0" dirty="0">
                <a:latin typeface="微软雅黑" panose="020B0503020204020204" pitchFamily="34" charset="-122"/>
                <a:ea typeface="微软雅黑" panose="020B0503020204020204" pitchFamily="34" charset="-122"/>
              </a:rPr>
              <a:t>的时间</a:t>
            </a:r>
          </a:p>
        </p:txBody>
      </p:sp>
      <p:graphicFrame>
        <p:nvGraphicFramePr>
          <p:cNvPr id="5" name="Group 298"/>
          <p:cNvGraphicFramePr>
            <a:graphicFrameLocks noGrp="1"/>
          </p:cNvGraphicFramePr>
          <p:nvPr/>
        </p:nvGraphicFramePr>
        <p:xfrm>
          <a:off x="1565387" y="2567188"/>
          <a:ext cx="8964612" cy="2954340"/>
        </p:xfrm>
        <a:graphic>
          <a:graphicData uri="http://schemas.openxmlformats.org/drawingml/2006/table">
            <a:tbl>
              <a:tblPr/>
              <a:tblGrid>
                <a:gridCol w="657225">
                  <a:extLst>
                    <a:ext uri="{9D8B030D-6E8A-4147-A177-3AD203B41FA5}">
                      <a16:colId xmlns:a16="http://schemas.microsoft.com/office/drawing/2014/main" val="20000"/>
                    </a:ext>
                  </a:extLst>
                </a:gridCol>
                <a:gridCol w="1198562">
                  <a:extLst>
                    <a:ext uri="{9D8B030D-6E8A-4147-A177-3AD203B41FA5}">
                      <a16:colId xmlns:a16="http://schemas.microsoft.com/office/drawing/2014/main" val="20001"/>
                    </a:ext>
                  </a:extLst>
                </a:gridCol>
                <a:gridCol w="727075">
                  <a:extLst>
                    <a:ext uri="{9D8B030D-6E8A-4147-A177-3AD203B41FA5}">
                      <a16:colId xmlns:a16="http://schemas.microsoft.com/office/drawing/2014/main" val="20002"/>
                    </a:ext>
                  </a:extLst>
                </a:gridCol>
                <a:gridCol w="1668463">
                  <a:extLst>
                    <a:ext uri="{9D8B030D-6E8A-4147-A177-3AD203B41FA5}">
                      <a16:colId xmlns:a16="http://schemas.microsoft.com/office/drawing/2014/main" val="20003"/>
                    </a:ext>
                  </a:extLst>
                </a:gridCol>
                <a:gridCol w="862012">
                  <a:extLst>
                    <a:ext uri="{9D8B030D-6E8A-4147-A177-3AD203B41FA5}">
                      <a16:colId xmlns:a16="http://schemas.microsoft.com/office/drawing/2014/main" val="20004"/>
                    </a:ext>
                  </a:extLst>
                </a:gridCol>
                <a:gridCol w="1366838">
                  <a:extLst>
                    <a:ext uri="{9D8B030D-6E8A-4147-A177-3AD203B41FA5}">
                      <a16:colId xmlns:a16="http://schemas.microsoft.com/office/drawing/2014/main" val="20005"/>
                    </a:ext>
                  </a:extLst>
                </a:gridCol>
                <a:gridCol w="936625">
                  <a:extLst>
                    <a:ext uri="{9D8B030D-6E8A-4147-A177-3AD203B41FA5}">
                      <a16:colId xmlns:a16="http://schemas.microsoft.com/office/drawing/2014/main" val="20006"/>
                    </a:ext>
                  </a:extLst>
                </a:gridCol>
                <a:gridCol w="1547812">
                  <a:extLst>
                    <a:ext uri="{9D8B030D-6E8A-4147-A177-3AD203B41FA5}">
                      <a16:colId xmlns:a16="http://schemas.microsoft.com/office/drawing/2014/main" val="20007"/>
                    </a:ext>
                  </a:extLst>
                </a:gridCol>
              </a:tblGrid>
              <a:tr h="649288">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a:t>
                      </a: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00"/>
                  </a:ext>
                </a:extLst>
              </a:tr>
              <a:tr h="576263">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120</a:t>
                      </a:r>
                      <a:r>
                        <a:rPr kumimoji="0" lang="en-US"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μs</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362ms</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1.72h</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11.27year</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6263">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720</a:t>
                      </a: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μs</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3.62s</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24h</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203year</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6263">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5.04ms</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39.9s</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15day</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3857year</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6263">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40.3ms</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479.0s</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242day</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77146year</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矩形 1"/>
          <p:cNvSpPr/>
          <p:nvPr/>
        </p:nvSpPr>
        <p:spPr>
          <a:xfrm>
            <a:off x="0" y="5742836"/>
            <a:ext cx="12192000" cy="461665"/>
          </a:xfrm>
          <a:prstGeom prst="rect">
            <a:avLst/>
          </a:prstGeom>
        </p:spPr>
        <p:txBody>
          <a:bodyPr wrap="square">
            <a:spAutoFit/>
          </a:bodyPr>
          <a:lstStyle/>
          <a:p>
            <a:pPr lvl="0" algn="ctr">
              <a:spcBef>
                <a:spcPct val="50000"/>
              </a:spcBef>
              <a:buClr>
                <a:srgbClr val="000000"/>
              </a:buClr>
            </a:pPr>
            <a:r>
              <a:rPr lang="zh-CN" altLang="en-US" sz="2400" b="1" dirty="0">
                <a:solidFill>
                  <a:srgbClr val="FF0000"/>
                </a:solidFill>
                <a:latin typeface="微软雅黑" panose="020B0503020204020204" pitchFamily="34" charset="-122"/>
                <a:ea typeface="微软雅黑" panose="020B0503020204020204" pitchFamily="34" charset="-122"/>
              </a:rPr>
              <a:t>对某类特定问题，穷举法只适用于规模较小的情况。</a:t>
            </a:r>
          </a:p>
        </p:txBody>
      </p:sp>
      <p:sp>
        <p:nvSpPr>
          <p:cNvPr id="7" name="标题 6">
            <a:extLst>
              <a:ext uri="{FF2B5EF4-FFF2-40B4-BE49-F238E27FC236}">
                <a16:creationId xmlns:a16="http://schemas.microsoft.com/office/drawing/2014/main" id="{FCAED72C-ED25-4701-B2AB-D5D279C3156D}"/>
              </a:ext>
            </a:extLst>
          </p:cNvPr>
          <p:cNvSpPr>
            <a:spLocks noGrp="1"/>
          </p:cNvSpPr>
          <p:nvPr>
            <p:ph type="title"/>
          </p:nvPr>
        </p:nvSpPr>
        <p:spPr/>
        <p:txBody>
          <a:bodyPr/>
          <a:lstStyle/>
          <a:p>
            <a:endParaRPr lang="zh-CN" altLang="en-US"/>
          </a:p>
        </p:txBody>
      </p:sp>
      <p:sp>
        <p:nvSpPr>
          <p:cNvPr id="8" name="标题 3">
            <a:extLst>
              <a:ext uri="{FF2B5EF4-FFF2-40B4-BE49-F238E27FC236}">
                <a16:creationId xmlns:a16="http://schemas.microsoft.com/office/drawing/2014/main" id="{6355CEDC-4FBA-4162-A8FD-C0D49460524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1.1.5 </a:t>
            </a:r>
            <a:r>
              <a:rPr lang="zh-CN" altLang="en-US"/>
              <a:t>算法设计的例子</a:t>
            </a:r>
            <a:r>
              <a:rPr lang="en-US" altLang="zh-CN"/>
              <a:t>——</a:t>
            </a:r>
            <a:r>
              <a:rPr lang="zh-CN" altLang="en-US"/>
              <a:t>穷举法</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WordArt 2"/>
          <p:cNvSpPr/>
          <p:nvPr/>
        </p:nvSpPr>
        <p:spPr>
          <a:xfrm>
            <a:off x="3013656" y="2960687"/>
            <a:ext cx="5782681" cy="936625"/>
          </a:xfrm>
          <a:prstGeom prst="rect">
            <a:avLst/>
          </a:prstGeom>
        </p:spPr>
        <p:txBody>
          <a:bodyPr wrap="none" fromWordArt="1">
            <a:prstTxWarp prst="textPlain">
              <a:avLst>
                <a:gd name="adj" fmla="val 50000"/>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b="1"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好的算法很重要！</a:t>
            </a:r>
          </a:p>
        </p:txBody>
      </p:sp>
      <p:sp>
        <p:nvSpPr>
          <p:cNvPr id="3" name="标题 2">
            <a:extLst>
              <a:ext uri="{FF2B5EF4-FFF2-40B4-BE49-F238E27FC236}">
                <a16:creationId xmlns:a16="http://schemas.microsoft.com/office/drawing/2014/main" id="{588DAE7D-FB23-42C5-81C7-F52332ACE6DC}"/>
              </a:ext>
            </a:extLst>
          </p:cNvPr>
          <p:cNvSpPr>
            <a:spLocks noGrp="1"/>
          </p:cNvSpPr>
          <p:nvPr>
            <p:ph type="title"/>
          </p:nvPr>
        </p:nvSpPr>
        <p:spPr/>
        <p:txBody>
          <a:bodyPr/>
          <a:lstStyle/>
          <a:p>
            <a:endParaRPr lang="zh-CN" altLang="en-US"/>
          </a:p>
        </p:txBody>
      </p:sp>
      <p:sp>
        <p:nvSpPr>
          <p:cNvPr id="6" name="标题 3">
            <a:extLst>
              <a:ext uri="{FF2B5EF4-FFF2-40B4-BE49-F238E27FC236}">
                <a16:creationId xmlns:a16="http://schemas.microsoft.com/office/drawing/2014/main" id="{50624BC6-856B-4C26-8E50-66E1FC44C30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1.1.5 </a:t>
            </a:r>
            <a:r>
              <a:rPr lang="zh-CN" altLang="en-US"/>
              <a:t>算法设计的例子</a:t>
            </a:r>
            <a:r>
              <a:rPr lang="en-US" altLang="zh-CN"/>
              <a:t>——</a:t>
            </a:r>
            <a:r>
              <a:rPr lang="zh-CN" altLang="en-US"/>
              <a:t>穷举法</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 </a:t>
            </a:r>
            <a:r>
              <a:rPr lang="zh-CN" altLang="en-US" dirty="0"/>
              <a:t>算法的复杂性分析</a:t>
            </a:r>
          </a:p>
        </p:txBody>
      </p:sp>
      <p:sp>
        <p:nvSpPr>
          <p:cNvPr id="6" name="文本占位符 17410"/>
          <p:cNvSpPr>
            <a:spLocks noGrp="1"/>
          </p:cNvSpPr>
          <p:nvPr/>
        </p:nvSpPr>
        <p:spPr>
          <a:xfrm>
            <a:off x="838199" y="1301303"/>
            <a:ext cx="10675513" cy="4239526"/>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endParaRPr lang="en-US" altLang="zh-CN" sz="2400" b="0" dirty="0">
              <a:solidFill>
                <a:srgbClr val="3333FF"/>
              </a:solidFill>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2400" b="0" dirty="0">
              <a:solidFill>
                <a:srgbClr val="3333FF"/>
              </a:solidFill>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2400" b="0" dirty="0">
              <a:solidFill>
                <a:srgbClr val="3333FF"/>
              </a:solidFill>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2400" b="0" dirty="0">
              <a:solidFill>
                <a:srgbClr val="3333FF"/>
              </a:solidFill>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2400" b="0" dirty="0">
              <a:solidFill>
                <a:srgbClr val="3333FF"/>
              </a:solidFill>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2400" b="0" dirty="0">
              <a:solidFill>
                <a:srgbClr val="3333FF"/>
              </a:solidFill>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2400" b="0" dirty="0">
              <a:solidFill>
                <a:srgbClr val="3333FF"/>
              </a:solidFill>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2400" dirty="0">
              <a:solidFill>
                <a:srgbClr val="3333FF"/>
              </a:solidFill>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zh-CN" altLang="en-US" sz="2400" b="0" dirty="0">
              <a:latin typeface="微软雅黑" panose="020B0503020204020204" pitchFamily="34" charset="-122"/>
              <a:ea typeface="微软雅黑" panose="020B0503020204020204" pitchFamily="34" charset="-122"/>
            </a:endParaRPr>
          </a:p>
        </p:txBody>
      </p:sp>
      <p:sp>
        <p:nvSpPr>
          <p:cNvPr id="5" name="Text Box 4">
            <a:extLst>
              <a:ext uri="{FF2B5EF4-FFF2-40B4-BE49-F238E27FC236}">
                <a16:creationId xmlns:a16="http://schemas.microsoft.com/office/drawing/2014/main" id="{387CF277-8193-44C0-BBA8-071CCCB79B09}"/>
              </a:ext>
            </a:extLst>
          </p:cNvPr>
          <p:cNvSpPr txBox="1">
            <a:spLocks noChangeArrowheads="1"/>
          </p:cNvSpPr>
          <p:nvPr/>
        </p:nvSpPr>
        <p:spPr bwMode="auto">
          <a:xfrm>
            <a:off x="998535" y="1637166"/>
            <a:ext cx="9952493" cy="1325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defTabSz="9588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defTabSz="95885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defTabSz="95885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defTabSz="95885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defTabSz="95885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defTabSz="95885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defTabSz="95885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defTabSz="95885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lnSpc>
                <a:spcPct val="120000"/>
              </a:lnSpc>
              <a:spcBef>
                <a:spcPct val="0"/>
              </a:spcBef>
              <a:buSzTx/>
              <a:buFontTx/>
              <a:buNone/>
            </a:pPr>
            <a:r>
              <a:rPr lang="zh-CN" altLang="en-US" dirty="0">
                <a:solidFill>
                  <a:srgbClr val="0000CC"/>
                </a:solidFill>
                <a:latin typeface="楷体_GB2312" pitchFamily="49" charset="-122"/>
              </a:rPr>
              <a:t>算法的复杂性</a:t>
            </a:r>
            <a:r>
              <a:rPr lang="en-US" altLang="zh-CN" dirty="0">
                <a:solidFill>
                  <a:srgbClr val="0000CC"/>
                </a:solidFill>
              </a:rPr>
              <a:t>(C):</a:t>
            </a:r>
            <a:r>
              <a:rPr lang="zh-CN" altLang="en-US" dirty="0">
                <a:solidFill>
                  <a:srgbClr val="0000CC"/>
                </a:solidFill>
                <a:latin typeface="楷体_GB2312" pitchFamily="49" charset="-122"/>
              </a:rPr>
              <a:t>算法执行所需的时间和空间的数量。</a:t>
            </a:r>
            <a:endParaRPr lang="en-US" altLang="zh-CN" dirty="0">
              <a:solidFill>
                <a:srgbClr val="0000CC"/>
              </a:solidFill>
              <a:latin typeface="楷体_GB2312" pitchFamily="49" charset="-122"/>
            </a:endParaRPr>
          </a:p>
          <a:p>
            <a:pPr>
              <a:lnSpc>
                <a:spcPct val="120000"/>
              </a:lnSpc>
              <a:spcBef>
                <a:spcPct val="0"/>
              </a:spcBef>
              <a:buSzTx/>
              <a:buFontTx/>
              <a:buNone/>
            </a:pPr>
            <a:endParaRPr lang="zh-CN" altLang="en-US" b="0" dirty="0">
              <a:solidFill>
                <a:srgbClr val="0000CC"/>
              </a:solidFill>
              <a:latin typeface="楷体_GB2312" pitchFamily="49" charset="-122"/>
            </a:endParaRPr>
          </a:p>
        </p:txBody>
      </p:sp>
      <p:sp>
        <p:nvSpPr>
          <p:cNvPr id="7" name="Text Box 17">
            <a:extLst>
              <a:ext uri="{FF2B5EF4-FFF2-40B4-BE49-F238E27FC236}">
                <a16:creationId xmlns:a16="http://schemas.microsoft.com/office/drawing/2014/main" id="{70579DC6-C1CF-436C-8C1C-1D5F98312E6B}"/>
              </a:ext>
            </a:extLst>
          </p:cNvPr>
          <p:cNvSpPr txBox="1">
            <a:spLocks noChangeArrowheads="1"/>
          </p:cNvSpPr>
          <p:nvPr/>
        </p:nvSpPr>
        <p:spPr bwMode="auto">
          <a:xfrm>
            <a:off x="1058861" y="3421629"/>
            <a:ext cx="31686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lnSpc>
                <a:spcPct val="150000"/>
              </a:lnSpc>
              <a:spcBef>
                <a:spcPct val="50000"/>
              </a:spcBef>
              <a:buSzTx/>
              <a:buFontTx/>
              <a:buNone/>
            </a:pPr>
            <a:r>
              <a:rPr lang="zh-CN" altLang="en-US" sz="2800">
                <a:latin typeface="楷体_GB2312" pitchFamily="49" charset="-122"/>
              </a:rPr>
              <a:t>算法的复杂性</a:t>
            </a:r>
            <a:r>
              <a:rPr lang="en-US" altLang="zh-CN" sz="2800"/>
              <a:t>(C)</a:t>
            </a:r>
          </a:p>
        </p:txBody>
      </p:sp>
      <p:grpSp>
        <p:nvGrpSpPr>
          <p:cNvPr id="8" name="Group 22">
            <a:extLst>
              <a:ext uri="{FF2B5EF4-FFF2-40B4-BE49-F238E27FC236}">
                <a16:creationId xmlns:a16="http://schemas.microsoft.com/office/drawing/2014/main" id="{E39E4D40-45A7-434E-B844-685178521240}"/>
              </a:ext>
            </a:extLst>
          </p:cNvPr>
          <p:cNvGrpSpPr>
            <a:grpSpLocks/>
          </p:cNvGrpSpPr>
          <p:nvPr/>
        </p:nvGrpSpPr>
        <p:grpSpPr bwMode="auto">
          <a:xfrm>
            <a:off x="3938586" y="3146991"/>
            <a:ext cx="1223962" cy="1081088"/>
            <a:chOff x="2245" y="2704"/>
            <a:chExt cx="771" cy="681"/>
          </a:xfrm>
        </p:grpSpPr>
        <p:sp>
          <p:nvSpPr>
            <p:cNvPr id="9" name="Line 18">
              <a:extLst>
                <a:ext uri="{FF2B5EF4-FFF2-40B4-BE49-F238E27FC236}">
                  <a16:creationId xmlns:a16="http://schemas.microsoft.com/office/drawing/2014/main" id="{8F76C5F3-422B-48A2-B013-C0A2515E8169}"/>
                </a:ext>
              </a:extLst>
            </p:cNvPr>
            <p:cNvSpPr>
              <a:spLocks noChangeShapeType="1"/>
            </p:cNvSpPr>
            <p:nvPr/>
          </p:nvSpPr>
          <p:spPr bwMode="auto">
            <a:xfrm flipV="1">
              <a:off x="2245" y="2704"/>
              <a:ext cx="771" cy="454"/>
            </a:xfrm>
            <a:prstGeom prst="line">
              <a:avLst/>
            </a:prstGeom>
            <a:noFill/>
            <a:ln w="889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 name="Line 19">
              <a:extLst>
                <a:ext uri="{FF2B5EF4-FFF2-40B4-BE49-F238E27FC236}">
                  <a16:creationId xmlns:a16="http://schemas.microsoft.com/office/drawing/2014/main" id="{C9742E78-2893-457F-9B62-A22DA30055C0}"/>
                </a:ext>
              </a:extLst>
            </p:cNvPr>
            <p:cNvSpPr>
              <a:spLocks noChangeShapeType="1"/>
            </p:cNvSpPr>
            <p:nvPr/>
          </p:nvSpPr>
          <p:spPr bwMode="auto">
            <a:xfrm>
              <a:off x="2245" y="3158"/>
              <a:ext cx="771" cy="227"/>
            </a:xfrm>
            <a:prstGeom prst="line">
              <a:avLst/>
            </a:prstGeom>
            <a:noFill/>
            <a:ln w="889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1" name="Text Box 20">
            <a:extLst>
              <a:ext uri="{FF2B5EF4-FFF2-40B4-BE49-F238E27FC236}">
                <a16:creationId xmlns:a16="http://schemas.microsoft.com/office/drawing/2014/main" id="{4AAEA626-0743-471C-88B5-E77C0C0D8CCA}"/>
              </a:ext>
            </a:extLst>
          </p:cNvPr>
          <p:cNvSpPr txBox="1">
            <a:spLocks noChangeArrowheads="1"/>
          </p:cNvSpPr>
          <p:nvPr/>
        </p:nvSpPr>
        <p:spPr bwMode="auto">
          <a:xfrm>
            <a:off x="5214936" y="2962841"/>
            <a:ext cx="2900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2800">
                <a:solidFill>
                  <a:schemeClr val="folHlink"/>
                </a:solidFill>
                <a:ea typeface="华文楷体" panose="02010600040101010101" pitchFamily="2" charset="-122"/>
              </a:rPr>
              <a:t>时间复杂性</a:t>
            </a:r>
            <a:r>
              <a:rPr lang="en-US" altLang="zh-CN" sz="2800">
                <a:solidFill>
                  <a:schemeClr val="folHlink"/>
                </a:solidFill>
                <a:ea typeface="华文楷体" panose="02010600040101010101" pitchFamily="2" charset="-122"/>
              </a:rPr>
              <a:t>(T)</a:t>
            </a:r>
          </a:p>
        </p:txBody>
      </p:sp>
      <p:sp>
        <p:nvSpPr>
          <p:cNvPr id="12" name="Text Box 21">
            <a:extLst>
              <a:ext uri="{FF2B5EF4-FFF2-40B4-BE49-F238E27FC236}">
                <a16:creationId xmlns:a16="http://schemas.microsoft.com/office/drawing/2014/main" id="{AE1D4AAB-EDA1-4728-BCE2-DC26104A954E}"/>
              </a:ext>
            </a:extLst>
          </p:cNvPr>
          <p:cNvSpPr txBox="1">
            <a:spLocks noChangeArrowheads="1"/>
          </p:cNvSpPr>
          <p:nvPr/>
        </p:nvSpPr>
        <p:spPr bwMode="auto">
          <a:xfrm>
            <a:off x="5162548" y="3924866"/>
            <a:ext cx="295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2800">
                <a:solidFill>
                  <a:schemeClr val="folHlink"/>
                </a:solidFill>
                <a:ea typeface="华文楷体" panose="02010600040101010101" pitchFamily="2" charset="-122"/>
              </a:rPr>
              <a:t>空间复杂性</a:t>
            </a:r>
            <a:r>
              <a:rPr lang="en-US" altLang="zh-CN" sz="2800">
                <a:solidFill>
                  <a:schemeClr val="folHlink"/>
                </a:solidFill>
                <a:ea typeface="华文楷体" panose="02010600040101010101" pitchFamily="2" charset="-122"/>
              </a:rPr>
              <a:t>(S)</a:t>
            </a:r>
          </a:p>
        </p:txBody>
      </p:sp>
      <p:sp>
        <p:nvSpPr>
          <p:cNvPr id="2" name="矩形 1">
            <a:extLst>
              <a:ext uri="{FF2B5EF4-FFF2-40B4-BE49-F238E27FC236}">
                <a16:creationId xmlns:a16="http://schemas.microsoft.com/office/drawing/2014/main" id="{6CA840E4-1E2E-434B-B3DB-7C98BBB4873F}"/>
              </a:ext>
            </a:extLst>
          </p:cNvPr>
          <p:cNvSpPr/>
          <p:nvPr/>
        </p:nvSpPr>
        <p:spPr>
          <a:xfrm>
            <a:off x="1058861" y="4934803"/>
            <a:ext cx="7981672" cy="743986"/>
          </a:xfrm>
          <a:prstGeom prst="rect">
            <a:avLst/>
          </a:prstGeom>
        </p:spPr>
        <p:txBody>
          <a:bodyPr wrap="none">
            <a:spAutoFit/>
          </a:bodyPr>
          <a:lstStyle/>
          <a:p>
            <a:pPr lvl="0">
              <a:lnSpc>
                <a:spcPct val="150000"/>
              </a:lnSpc>
            </a:pPr>
            <a:r>
              <a:rPr lang="zh-CN" altLang="en-US" sz="3200" dirty="0">
                <a:solidFill>
                  <a:srgbClr val="3333FF"/>
                </a:solidFill>
                <a:latin typeface="微软雅黑" panose="020B0503020204020204" pitchFamily="34" charset="-122"/>
                <a:ea typeface="微软雅黑" panose="020B0503020204020204" pitchFamily="34" charset="-122"/>
              </a:rPr>
              <a:t>算法设计目标</a:t>
            </a:r>
            <a:r>
              <a:rPr lang="zh-CN" altLang="en-US" sz="3200" dirty="0">
                <a:solidFill>
                  <a:prstClr val="black"/>
                </a:solidFill>
                <a:latin typeface="微软雅黑" panose="020B0503020204020204" pitchFamily="34" charset="-122"/>
                <a:ea typeface="微软雅黑" panose="020B0503020204020204" pitchFamily="34" charset="-122"/>
              </a:rPr>
              <a:t>：时间复杂性、空间复杂性低</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4" presetClass="entr" presetSubtype="0" accel="10000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strVal val="#ppt_w*0.05"/>
                                          </p:val>
                                        </p:tav>
                                        <p:tav tm="100000">
                                          <p:val>
                                            <p:strVal val="#ppt_w"/>
                                          </p:val>
                                        </p:tav>
                                      </p:tavLst>
                                    </p:anim>
                                    <p:anim calcmode="lin" valueType="num">
                                      <p:cBhvr>
                                        <p:cTn id="18" dur="500" fill="hold"/>
                                        <p:tgtEl>
                                          <p:spTgt spid="8"/>
                                        </p:tgtEl>
                                        <p:attrNameLst>
                                          <p:attrName>ppt_h</p:attrName>
                                        </p:attrNameLst>
                                      </p:cBhvr>
                                      <p:tavLst>
                                        <p:tav tm="0">
                                          <p:val>
                                            <p:strVal val="#ppt_h"/>
                                          </p:val>
                                        </p:tav>
                                        <p:tav tm="100000">
                                          <p:val>
                                            <p:strVal val="#ppt_h"/>
                                          </p:val>
                                        </p:tav>
                                      </p:tavLst>
                                    </p:anim>
                                    <p:anim calcmode="lin" valueType="num">
                                      <p:cBhvr>
                                        <p:cTn id="19" dur="500" fill="hold"/>
                                        <p:tgtEl>
                                          <p:spTgt spid="8"/>
                                        </p:tgtEl>
                                        <p:attrNameLst>
                                          <p:attrName>ppt_x</p:attrName>
                                        </p:attrNameLst>
                                      </p:cBhvr>
                                      <p:tavLst>
                                        <p:tav tm="0">
                                          <p:val>
                                            <p:strVal val="#ppt_x-.2"/>
                                          </p:val>
                                        </p:tav>
                                        <p:tav tm="100000">
                                          <p:val>
                                            <p:strVal val="#ppt_x"/>
                                          </p:val>
                                        </p:tav>
                                      </p:tavLst>
                                    </p:anim>
                                    <p:anim calcmode="lin" valueType="num">
                                      <p:cBhvr>
                                        <p:cTn id="20" dur="500" fill="hold"/>
                                        <p:tgtEl>
                                          <p:spTgt spid="8"/>
                                        </p:tgtEl>
                                        <p:attrNameLst>
                                          <p:attrName>ppt_y</p:attrName>
                                        </p:attrNameLst>
                                      </p:cBhvr>
                                      <p:tavLst>
                                        <p:tav tm="0">
                                          <p:val>
                                            <p:strVal val="#ppt_y"/>
                                          </p:val>
                                        </p:tav>
                                        <p:tav tm="100000">
                                          <p:val>
                                            <p:strVal val="#ppt_y"/>
                                          </p:val>
                                        </p:tav>
                                      </p:tavLst>
                                    </p:anim>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ox(in)">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trips(down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P spid="12"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6">
            <a:extLst>
              <a:ext uri="{FF2B5EF4-FFF2-40B4-BE49-F238E27FC236}">
                <a16:creationId xmlns:a16="http://schemas.microsoft.com/office/drawing/2014/main" id="{053662F9-3BCE-45AE-A667-25666C0477AD}"/>
              </a:ext>
            </a:extLst>
          </p:cNvPr>
          <p:cNvSpPr>
            <a:spLocks noGrp="1"/>
          </p:cNvSpPr>
          <p:nvPr>
            <p:ph type="sldNum" sz="quarter" idx="12"/>
          </p:nvPr>
        </p:nvSpPr>
        <p:spPr>
          <a:noFill/>
        </p:spPr>
        <p:txBody>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spcBef>
                <a:spcPct val="0"/>
              </a:spcBef>
              <a:buSzTx/>
              <a:buFontTx/>
              <a:buNone/>
            </a:pPr>
            <a:fld id="{5557F66F-D005-416D-8AB9-C48BC365B88E}" type="slidenum">
              <a:rPr kumimoji="0" lang="zh-CN" altLang="en-US" sz="1400" b="0">
                <a:solidFill>
                  <a:schemeClr val="tx1"/>
                </a:solidFill>
                <a:latin typeface="Arial" panose="020B0604020202020204" pitchFamily="34" charset="0"/>
                <a:ea typeface="宋体" panose="02010600030101010101" pitchFamily="2" charset="-122"/>
              </a:rPr>
              <a:pPr>
                <a:spcBef>
                  <a:spcPct val="0"/>
                </a:spcBef>
                <a:buSzTx/>
                <a:buFontTx/>
                <a:buNone/>
              </a:pPr>
              <a:t>36</a:t>
            </a:fld>
            <a:endParaRPr kumimoji="0" lang="en-US" altLang="zh-CN" sz="1400" b="0">
              <a:solidFill>
                <a:schemeClr val="tx1"/>
              </a:solidFill>
              <a:latin typeface="Arial" panose="020B0604020202020204" pitchFamily="34" charset="0"/>
              <a:ea typeface="宋体" panose="02010600030101010101" pitchFamily="2" charset="-122"/>
            </a:endParaRPr>
          </a:p>
        </p:txBody>
      </p:sp>
      <p:graphicFrame>
        <p:nvGraphicFramePr>
          <p:cNvPr id="65539" name="Object 6">
            <a:extLst>
              <a:ext uri="{FF2B5EF4-FFF2-40B4-BE49-F238E27FC236}">
                <a16:creationId xmlns:a16="http://schemas.microsoft.com/office/drawing/2014/main" id="{1802432D-3484-4A1F-AF61-006ED2036EC5}"/>
              </a:ext>
            </a:extLst>
          </p:cNvPr>
          <p:cNvGraphicFramePr>
            <a:graphicFrameLocks noGrp="1" noChangeAspect="1"/>
          </p:cNvGraphicFramePr>
          <p:nvPr>
            <p:ph sz="half" idx="1"/>
          </p:nvPr>
        </p:nvGraphicFramePr>
        <p:xfrm>
          <a:off x="3648076" y="1412875"/>
          <a:ext cx="3527425" cy="831850"/>
        </p:xfrm>
        <a:graphic>
          <a:graphicData uri="http://schemas.openxmlformats.org/presentationml/2006/ole">
            <mc:AlternateContent xmlns:mc="http://schemas.openxmlformats.org/markup-compatibility/2006">
              <mc:Choice xmlns:v="urn:schemas-microsoft-com:vml" Requires="v">
                <p:oleObj spid="_x0000_s82014" name="文档" r:id="rId6" imgW="808063" imgH="190114" progId="Word.Document.8">
                  <p:embed/>
                </p:oleObj>
              </mc:Choice>
              <mc:Fallback>
                <p:oleObj name="文档" r:id="rId6" imgW="808063" imgH="190114" progId="Word.Document.8">
                  <p:embed/>
                  <p:pic>
                    <p:nvPicPr>
                      <p:cNvPr id="65539" name="Object 6">
                        <a:extLst>
                          <a:ext uri="{FF2B5EF4-FFF2-40B4-BE49-F238E27FC236}">
                            <a16:creationId xmlns:a16="http://schemas.microsoft.com/office/drawing/2014/main" id="{1802432D-3484-4A1F-AF61-006ED2036E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8076" y="1412875"/>
                        <a:ext cx="3527425"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168" name="Object 8">
            <a:extLst>
              <a:ext uri="{FF2B5EF4-FFF2-40B4-BE49-F238E27FC236}">
                <a16:creationId xmlns:a16="http://schemas.microsoft.com/office/drawing/2014/main" id="{09152C18-E413-48CF-A857-8AF4903D2A5D}"/>
              </a:ext>
            </a:extLst>
          </p:cNvPr>
          <p:cNvGraphicFramePr>
            <a:graphicFrameLocks noGrp="1" noChangeAspect="1"/>
          </p:cNvGraphicFramePr>
          <p:nvPr>
            <p:ph sz="half" idx="2"/>
          </p:nvPr>
        </p:nvGraphicFramePr>
        <p:xfrm>
          <a:off x="2813050" y="4652963"/>
          <a:ext cx="6954838" cy="925512"/>
        </p:xfrm>
        <a:graphic>
          <a:graphicData uri="http://schemas.openxmlformats.org/presentationml/2006/ole">
            <mc:AlternateContent xmlns:mc="http://schemas.openxmlformats.org/markup-compatibility/2006">
              <mc:Choice xmlns:v="urn:schemas-microsoft-com:vml" Requires="v">
                <p:oleObj spid="_x0000_s82015" name="文档" r:id="rId8" imgW="2183283" imgH="290572" progId="Word.Document.8">
                  <p:embed/>
                </p:oleObj>
              </mc:Choice>
              <mc:Fallback>
                <p:oleObj name="文档" r:id="rId8" imgW="2183283" imgH="290572" progId="Word.Document.8">
                  <p:embed/>
                  <p:pic>
                    <p:nvPicPr>
                      <p:cNvPr id="604168" name="Object 8">
                        <a:extLst>
                          <a:ext uri="{FF2B5EF4-FFF2-40B4-BE49-F238E27FC236}">
                            <a16:creationId xmlns:a16="http://schemas.microsoft.com/office/drawing/2014/main" id="{09152C18-E413-48CF-A857-8AF4903D2A5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3050" y="4652963"/>
                        <a:ext cx="6954838" cy="92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171" name="Line 11">
            <a:extLst>
              <a:ext uri="{FF2B5EF4-FFF2-40B4-BE49-F238E27FC236}">
                <a16:creationId xmlns:a16="http://schemas.microsoft.com/office/drawing/2014/main" id="{65997C19-BA4D-42E6-A7E3-F868DDC561AB}"/>
              </a:ext>
            </a:extLst>
          </p:cNvPr>
          <p:cNvSpPr>
            <a:spLocks noChangeShapeType="1"/>
          </p:cNvSpPr>
          <p:nvPr/>
        </p:nvSpPr>
        <p:spPr bwMode="auto">
          <a:xfrm flipH="1">
            <a:off x="4583114" y="2060576"/>
            <a:ext cx="865187" cy="936625"/>
          </a:xfrm>
          <a:prstGeom prst="line">
            <a:avLst/>
          </a:prstGeom>
          <a:noFill/>
          <a:ln w="762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172" name="Text Box 12">
            <a:extLst>
              <a:ext uri="{FF2B5EF4-FFF2-40B4-BE49-F238E27FC236}">
                <a16:creationId xmlns:a16="http://schemas.microsoft.com/office/drawing/2014/main" id="{04519942-B603-412E-A023-5C747C040B05}"/>
              </a:ext>
            </a:extLst>
          </p:cNvPr>
          <p:cNvSpPr txBox="1">
            <a:spLocks noChangeArrowheads="1"/>
          </p:cNvSpPr>
          <p:nvPr/>
        </p:nvSpPr>
        <p:spPr bwMode="auto">
          <a:xfrm>
            <a:off x="3595688" y="292417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2400">
                <a:ea typeface="华文楷体" panose="02010600040101010101" pitchFamily="2" charset="-122"/>
              </a:rPr>
              <a:t>问题的规模</a:t>
            </a:r>
          </a:p>
        </p:txBody>
      </p:sp>
      <p:sp>
        <p:nvSpPr>
          <p:cNvPr id="604173" name="Line 13">
            <a:extLst>
              <a:ext uri="{FF2B5EF4-FFF2-40B4-BE49-F238E27FC236}">
                <a16:creationId xmlns:a16="http://schemas.microsoft.com/office/drawing/2014/main" id="{968D7E7F-E508-473F-8AB9-65DF4EB78D68}"/>
              </a:ext>
            </a:extLst>
          </p:cNvPr>
          <p:cNvSpPr>
            <a:spLocks noChangeShapeType="1"/>
          </p:cNvSpPr>
          <p:nvPr/>
        </p:nvSpPr>
        <p:spPr bwMode="auto">
          <a:xfrm>
            <a:off x="6816726" y="2060576"/>
            <a:ext cx="1223963" cy="792163"/>
          </a:xfrm>
          <a:prstGeom prst="line">
            <a:avLst/>
          </a:prstGeom>
          <a:noFill/>
          <a:ln w="762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174" name="Text Box 14">
            <a:extLst>
              <a:ext uri="{FF2B5EF4-FFF2-40B4-BE49-F238E27FC236}">
                <a16:creationId xmlns:a16="http://schemas.microsoft.com/office/drawing/2014/main" id="{2A87B1EF-35DC-41F7-8621-22C402C316F4}"/>
              </a:ext>
            </a:extLst>
          </p:cNvPr>
          <p:cNvSpPr txBox="1">
            <a:spLocks noChangeArrowheads="1"/>
          </p:cNvSpPr>
          <p:nvPr/>
        </p:nvSpPr>
        <p:spPr bwMode="auto">
          <a:xfrm>
            <a:off x="7804151" y="2924175"/>
            <a:ext cx="955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2400">
                <a:solidFill>
                  <a:srgbClr val="006600"/>
                </a:solidFill>
                <a:ea typeface="华文楷体" panose="02010600040101010101" pitchFamily="2" charset="-122"/>
              </a:rPr>
              <a:t>算法</a:t>
            </a:r>
          </a:p>
        </p:txBody>
      </p:sp>
      <p:sp>
        <p:nvSpPr>
          <p:cNvPr id="604175" name="Line 15">
            <a:extLst>
              <a:ext uri="{FF2B5EF4-FFF2-40B4-BE49-F238E27FC236}">
                <a16:creationId xmlns:a16="http://schemas.microsoft.com/office/drawing/2014/main" id="{E7E90A6C-B49D-41E5-9949-4F48E9D8FD46}"/>
              </a:ext>
            </a:extLst>
          </p:cNvPr>
          <p:cNvSpPr>
            <a:spLocks noChangeShapeType="1"/>
          </p:cNvSpPr>
          <p:nvPr/>
        </p:nvSpPr>
        <p:spPr bwMode="auto">
          <a:xfrm>
            <a:off x="6096000" y="2060576"/>
            <a:ext cx="0" cy="936625"/>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176" name="Text Box 16">
            <a:extLst>
              <a:ext uri="{FF2B5EF4-FFF2-40B4-BE49-F238E27FC236}">
                <a16:creationId xmlns:a16="http://schemas.microsoft.com/office/drawing/2014/main" id="{1B877CC8-A887-4677-8BDA-96794C9F4C08}"/>
              </a:ext>
            </a:extLst>
          </p:cNvPr>
          <p:cNvSpPr txBox="1">
            <a:spLocks noChangeArrowheads="1"/>
          </p:cNvSpPr>
          <p:nvPr/>
        </p:nvSpPr>
        <p:spPr bwMode="auto">
          <a:xfrm>
            <a:off x="5735639" y="2924175"/>
            <a:ext cx="955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2400">
                <a:solidFill>
                  <a:srgbClr val="0000FF"/>
                </a:solidFill>
                <a:ea typeface="华文楷体" panose="02010600040101010101" pitchFamily="2" charset="-122"/>
              </a:rPr>
              <a:t>输入</a:t>
            </a:r>
          </a:p>
        </p:txBody>
      </p:sp>
      <p:sp>
        <p:nvSpPr>
          <p:cNvPr id="604177" name="Oval 17">
            <a:extLst>
              <a:ext uri="{FF2B5EF4-FFF2-40B4-BE49-F238E27FC236}">
                <a16:creationId xmlns:a16="http://schemas.microsoft.com/office/drawing/2014/main" id="{FF1F11DE-98E3-4117-9C35-16803E146733}"/>
              </a:ext>
            </a:extLst>
          </p:cNvPr>
          <p:cNvSpPr>
            <a:spLocks noChangeArrowheads="1"/>
          </p:cNvSpPr>
          <p:nvPr/>
        </p:nvSpPr>
        <p:spPr bwMode="auto">
          <a:xfrm>
            <a:off x="4872038" y="4671895"/>
            <a:ext cx="647700" cy="51935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lgn="ctr" eaLnBrk="1" hangingPunct="1">
              <a:spcBef>
                <a:spcPct val="50000"/>
              </a:spcBef>
              <a:buSzTx/>
              <a:buFontTx/>
              <a:buNone/>
            </a:pPr>
            <a:endParaRPr lang="zh-CN" altLang="en-US" sz="1800" b="0">
              <a:ea typeface="华文楷体" panose="02010600040101010101" pitchFamily="2" charset="-122"/>
            </a:endParaRPr>
          </a:p>
        </p:txBody>
      </p:sp>
      <p:sp>
        <p:nvSpPr>
          <p:cNvPr id="604178" name="Oval 18">
            <a:extLst>
              <a:ext uri="{FF2B5EF4-FFF2-40B4-BE49-F238E27FC236}">
                <a16:creationId xmlns:a16="http://schemas.microsoft.com/office/drawing/2014/main" id="{69CF2558-063C-466A-93C8-9CC13F20A68E}"/>
              </a:ext>
            </a:extLst>
          </p:cNvPr>
          <p:cNvSpPr>
            <a:spLocks noChangeArrowheads="1"/>
          </p:cNvSpPr>
          <p:nvPr/>
        </p:nvSpPr>
        <p:spPr bwMode="auto">
          <a:xfrm>
            <a:off x="8977313" y="4709995"/>
            <a:ext cx="647700" cy="51935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lgn="ctr" eaLnBrk="1" hangingPunct="1">
              <a:spcBef>
                <a:spcPct val="50000"/>
              </a:spcBef>
              <a:buSzTx/>
              <a:buFontTx/>
              <a:buNone/>
            </a:pPr>
            <a:endParaRPr lang="zh-CN" altLang="en-US" sz="1800" b="0">
              <a:ea typeface="华文楷体" panose="02010600040101010101" pitchFamily="2" charset="-122"/>
            </a:endParaRPr>
          </a:p>
        </p:txBody>
      </p:sp>
      <p:sp>
        <p:nvSpPr>
          <p:cNvPr id="604179" name="Oval 19">
            <a:extLst>
              <a:ext uri="{FF2B5EF4-FFF2-40B4-BE49-F238E27FC236}">
                <a16:creationId xmlns:a16="http://schemas.microsoft.com/office/drawing/2014/main" id="{7B76F5B9-DE8C-470F-8650-9EF98EF2B5E6}"/>
              </a:ext>
            </a:extLst>
          </p:cNvPr>
          <p:cNvSpPr>
            <a:spLocks noChangeArrowheads="1"/>
          </p:cNvSpPr>
          <p:nvPr/>
        </p:nvSpPr>
        <p:spPr bwMode="auto">
          <a:xfrm>
            <a:off x="6165850" y="1549282"/>
            <a:ext cx="793750" cy="51935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lgn="ctr" eaLnBrk="1" hangingPunct="1">
              <a:spcBef>
                <a:spcPct val="50000"/>
              </a:spcBef>
              <a:buSzTx/>
              <a:buFontTx/>
              <a:buNone/>
            </a:pPr>
            <a:endParaRPr lang="zh-CN" altLang="en-US" sz="1800" b="0">
              <a:ea typeface="华文楷体" panose="02010600040101010101" pitchFamily="2" charset="-122"/>
            </a:endParaRPr>
          </a:p>
        </p:txBody>
      </p:sp>
      <p:sp>
        <p:nvSpPr>
          <p:cNvPr id="604180" name="Line 20">
            <a:extLst>
              <a:ext uri="{FF2B5EF4-FFF2-40B4-BE49-F238E27FC236}">
                <a16:creationId xmlns:a16="http://schemas.microsoft.com/office/drawing/2014/main" id="{5230691D-B9C2-4AB6-9993-80AE42BC8869}"/>
              </a:ext>
            </a:extLst>
          </p:cNvPr>
          <p:cNvSpPr>
            <a:spLocks noChangeShapeType="1"/>
          </p:cNvSpPr>
          <p:nvPr/>
        </p:nvSpPr>
        <p:spPr bwMode="auto">
          <a:xfrm>
            <a:off x="6240463" y="3357563"/>
            <a:ext cx="0" cy="1511300"/>
          </a:xfrm>
          <a:prstGeom prst="line">
            <a:avLst/>
          </a:prstGeom>
          <a:noFill/>
          <a:ln w="21590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标题 3">
            <a:extLst>
              <a:ext uri="{FF2B5EF4-FFF2-40B4-BE49-F238E27FC236}">
                <a16:creationId xmlns:a16="http://schemas.microsoft.com/office/drawing/2014/main" id="{86601A77-59BD-409E-A723-F5C504384BEC}"/>
              </a:ext>
            </a:extLst>
          </p:cNvPr>
          <p:cNvSpPr txBox="1">
            <a:spLocks/>
          </p:cNvSpPr>
          <p:nvPr/>
        </p:nvSpPr>
        <p:spPr>
          <a:xfrm>
            <a:off x="908050" y="1880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1.2 </a:t>
            </a:r>
            <a:r>
              <a:rPr lang="zh-CN" altLang="en-US" dirty="0"/>
              <a:t>算法的复杂性分析</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172"/>
                                        </p:tgtEl>
                                        <p:attrNameLst>
                                          <p:attrName>style.visibility</p:attrName>
                                        </p:attrNameLst>
                                      </p:cBhvr>
                                      <p:to>
                                        <p:strVal val="visible"/>
                                      </p:to>
                                    </p:set>
                                    <p:animEffect transition="in" filter="box(in)">
                                      <p:cBhvr>
                                        <p:cTn id="7" dur="500"/>
                                        <p:tgtEl>
                                          <p:spTgt spid="604172"/>
                                        </p:tgtEl>
                                      </p:cBhvr>
                                    </p:animEffect>
                                  </p:childTnLst>
                                </p:cTn>
                              </p:par>
                              <p:par>
                                <p:cTn id="8" presetID="4" presetClass="entr" presetSubtype="16" fill="hold" nodeType="withEffect">
                                  <p:stCondLst>
                                    <p:cond delay="0"/>
                                  </p:stCondLst>
                                  <p:childTnLst>
                                    <p:set>
                                      <p:cBhvr>
                                        <p:cTn id="9" dur="1" fill="hold">
                                          <p:stCondLst>
                                            <p:cond delay="0"/>
                                          </p:stCondLst>
                                        </p:cTn>
                                        <p:tgtEl>
                                          <p:spTgt spid="604171"/>
                                        </p:tgtEl>
                                        <p:attrNameLst>
                                          <p:attrName>style.visibility</p:attrName>
                                        </p:attrNameLst>
                                      </p:cBhvr>
                                      <p:to>
                                        <p:strVal val="visible"/>
                                      </p:to>
                                    </p:set>
                                    <p:animEffect transition="in" filter="box(in)">
                                      <p:cBhvr>
                                        <p:cTn id="10" dur="500"/>
                                        <p:tgtEl>
                                          <p:spTgt spid="60417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04175"/>
                                        </p:tgtEl>
                                        <p:attrNameLst>
                                          <p:attrName>style.visibility</p:attrName>
                                        </p:attrNameLst>
                                      </p:cBhvr>
                                      <p:to>
                                        <p:strVal val="visible"/>
                                      </p:to>
                                    </p:set>
                                    <p:animEffect transition="in" filter="blinds(horizontal)">
                                      <p:cBhvr>
                                        <p:cTn id="15" dur="500"/>
                                        <p:tgtEl>
                                          <p:spTgt spid="60417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04176"/>
                                        </p:tgtEl>
                                        <p:attrNameLst>
                                          <p:attrName>style.visibility</p:attrName>
                                        </p:attrNameLst>
                                      </p:cBhvr>
                                      <p:to>
                                        <p:strVal val="visible"/>
                                      </p:to>
                                    </p:set>
                                    <p:animEffect transition="in" filter="blinds(horizontal)">
                                      <p:cBhvr>
                                        <p:cTn id="18" dur="500"/>
                                        <p:tgtEl>
                                          <p:spTgt spid="60417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604173"/>
                                        </p:tgtEl>
                                        <p:attrNameLst>
                                          <p:attrName>style.visibility</p:attrName>
                                        </p:attrNameLst>
                                      </p:cBhvr>
                                      <p:to>
                                        <p:strVal val="visible"/>
                                      </p:to>
                                    </p:set>
                                    <p:animEffect transition="in" filter="checkerboard(across)">
                                      <p:cBhvr>
                                        <p:cTn id="23" dur="500"/>
                                        <p:tgtEl>
                                          <p:spTgt spid="604173"/>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604174"/>
                                        </p:tgtEl>
                                        <p:attrNameLst>
                                          <p:attrName>style.visibility</p:attrName>
                                        </p:attrNameLst>
                                      </p:cBhvr>
                                      <p:to>
                                        <p:strVal val="visible"/>
                                      </p:to>
                                    </p:set>
                                    <p:animEffect transition="in" filter="checkerboard(across)">
                                      <p:cBhvr>
                                        <p:cTn id="26" dur="500"/>
                                        <p:tgtEl>
                                          <p:spTgt spid="60417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12" fill="hold" nodeType="clickEffect">
                                  <p:stCondLst>
                                    <p:cond delay="0"/>
                                  </p:stCondLst>
                                  <p:childTnLst>
                                    <p:set>
                                      <p:cBhvr>
                                        <p:cTn id="30" dur="1" fill="hold">
                                          <p:stCondLst>
                                            <p:cond delay="0"/>
                                          </p:stCondLst>
                                        </p:cTn>
                                        <p:tgtEl>
                                          <p:spTgt spid="604180"/>
                                        </p:tgtEl>
                                        <p:attrNameLst>
                                          <p:attrName>style.visibility</p:attrName>
                                        </p:attrNameLst>
                                      </p:cBhvr>
                                      <p:to>
                                        <p:strVal val="visible"/>
                                      </p:to>
                                    </p:set>
                                    <p:animEffect transition="in" filter="strips(downLeft)">
                                      <p:cBhvr>
                                        <p:cTn id="31" dur="500"/>
                                        <p:tgtEl>
                                          <p:spTgt spid="60418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604168"/>
                                        </p:tgtEl>
                                        <p:attrNameLst>
                                          <p:attrName>style.visibility</p:attrName>
                                        </p:attrNameLst>
                                      </p:cBhvr>
                                      <p:to>
                                        <p:strVal val="visible"/>
                                      </p:to>
                                    </p:set>
                                    <p:anim calcmode="lin" valueType="num">
                                      <p:cBhvr additive="base">
                                        <p:cTn id="36" dur="500" fill="hold"/>
                                        <p:tgtEl>
                                          <p:spTgt spid="604168"/>
                                        </p:tgtEl>
                                        <p:attrNameLst>
                                          <p:attrName>ppt_x</p:attrName>
                                        </p:attrNameLst>
                                      </p:cBhvr>
                                      <p:tavLst>
                                        <p:tav tm="0">
                                          <p:val>
                                            <p:strVal val="#ppt_x"/>
                                          </p:val>
                                        </p:tav>
                                        <p:tav tm="100000">
                                          <p:val>
                                            <p:strVal val="#ppt_x"/>
                                          </p:val>
                                        </p:tav>
                                      </p:tavLst>
                                    </p:anim>
                                    <p:anim calcmode="lin" valueType="num">
                                      <p:cBhvr additive="base">
                                        <p:cTn id="37" dur="500" fill="hold"/>
                                        <p:tgtEl>
                                          <p:spTgt spid="604168"/>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604179"/>
                                        </p:tgtEl>
                                        <p:attrNameLst>
                                          <p:attrName>style.visibility</p:attrName>
                                        </p:attrNameLst>
                                      </p:cBhvr>
                                      <p:to>
                                        <p:strVal val="visible"/>
                                      </p:to>
                                    </p:set>
                                    <p:animEffect transition="in" filter="circle(in)">
                                      <p:cBhvr>
                                        <p:cTn id="42" dur="2000"/>
                                        <p:tgtEl>
                                          <p:spTgt spid="604179"/>
                                        </p:tgtEl>
                                      </p:cBhvr>
                                    </p:animEffect>
                                  </p:childTnLst>
                                </p:cTn>
                              </p:par>
                              <p:par>
                                <p:cTn id="43" presetID="6" presetClass="entr" presetSubtype="16" fill="hold" nodeType="withEffect">
                                  <p:stCondLst>
                                    <p:cond delay="0"/>
                                  </p:stCondLst>
                                  <p:childTnLst>
                                    <p:set>
                                      <p:cBhvr>
                                        <p:cTn id="44" dur="1" fill="hold">
                                          <p:stCondLst>
                                            <p:cond delay="0"/>
                                          </p:stCondLst>
                                        </p:cTn>
                                        <p:tgtEl>
                                          <p:spTgt spid="604177"/>
                                        </p:tgtEl>
                                        <p:attrNameLst>
                                          <p:attrName>style.visibility</p:attrName>
                                        </p:attrNameLst>
                                      </p:cBhvr>
                                      <p:to>
                                        <p:strVal val="visible"/>
                                      </p:to>
                                    </p:set>
                                    <p:animEffect transition="in" filter="circle(in)">
                                      <p:cBhvr>
                                        <p:cTn id="45" dur="2000"/>
                                        <p:tgtEl>
                                          <p:spTgt spid="604177"/>
                                        </p:tgtEl>
                                      </p:cBhvr>
                                    </p:animEffect>
                                  </p:childTnLst>
                                </p:cTn>
                              </p:par>
                              <p:par>
                                <p:cTn id="46" presetID="6" presetClass="entr" presetSubtype="16" fill="hold" nodeType="withEffect">
                                  <p:stCondLst>
                                    <p:cond delay="0"/>
                                  </p:stCondLst>
                                  <p:childTnLst>
                                    <p:set>
                                      <p:cBhvr>
                                        <p:cTn id="47" dur="1" fill="hold">
                                          <p:stCondLst>
                                            <p:cond delay="0"/>
                                          </p:stCondLst>
                                        </p:cTn>
                                        <p:tgtEl>
                                          <p:spTgt spid="604178"/>
                                        </p:tgtEl>
                                        <p:attrNameLst>
                                          <p:attrName>style.visibility</p:attrName>
                                        </p:attrNameLst>
                                      </p:cBhvr>
                                      <p:to>
                                        <p:strVal val="visible"/>
                                      </p:to>
                                    </p:set>
                                    <p:animEffect transition="in" filter="circle(in)">
                                      <p:cBhvr>
                                        <p:cTn id="48" dur="2000"/>
                                        <p:tgtEl>
                                          <p:spTgt spid="604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72" grpId="0"/>
      <p:bldP spid="604174" grpId="0"/>
      <p:bldP spid="604176" grpId="0"/>
      <p:bldP spid="60417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a:extLst>
              <a:ext uri="{FF2B5EF4-FFF2-40B4-BE49-F238E27FC236}">
                <a16:creationId xmlns:a16="http://schemas.microsoft.com/office/drawing/2014/main" id="{8B96F02C-BA14-403B-A44E-9DE9BF528FE1}"/>
              </a:ext>
            </a:extLst>
          </p:cNvPr>
          <p:cNvSpPr>
            <a:spLocks noGrp="1"/>
          </p:cNvSpPr>
          <p:nvPr>
            <p:ph type="sldNum" sz="quarter" idx="12"/>
          </p:nvPr>
        </p:nvSpPr>
        <p:spPr>
          <a:noFill/>
        </p:spPr>
        <p:txBody>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spcBef>
                <a:spcPct val="0"/>
              </a:spcBef>
              <a:buSzTx/>
              <a:buFontTx/>
              <a:buNone/>
            </a:pPr>
            <a:fld id="{48BA8DF9-CC46-4DB7-BF18-65115EA1D9C2}" type="slidenum">
              <a:rPr kumimoji="0" lang="zh-CN" altLang="en-US" sz="1400" b="0">
                <a:solidFill>
                  <a:schemeClr val="tx1"/>
                </a:solidFill>
                <a:latin typeface="Arial" panose="020B0604020202020204" pitchFamily="34" charset="0"/>
                <a:ea typeface="宋体" panose="02010600030101010101" pitchFamily="2" charset="-122"/>
              </a:rPr>
              <a:pPr>
                <a:spcBef>
                  <a:spcPct val="0"/>
                </a:spcBef>
                <a:buSzTx/>
                <a:buFontTx/>
                <a:buNone/>
              </a:pPr>
              <a:t>37</a:t>
            </a:fld>
            <a:endParaRPr kumimoji="0" lang="en-US" altLang="zh-CN" sz="1400" b="0">
              <a:solidFill>
                <a:schemeClr val="tx1"/>
              </a:solidFill>
              <a:latin typeface="Arial" panose="020B0604020202020204" pitchFamily="34" charset="0"/>
              <a:ea typeface="宋体" panose="02010600030101010101" pitchFamily="2" charset="-122"/>
            </a:endParaRPr>
          </a:p>
        </p:txBody>
      </p:sp>
      <p:sp>
        <p:nvSpPr>
          <p:cNvPr id="67587" name="Rectangle 10">
            <a:extLst>
              <a:ext uri="{FF2B5EF4-FFF2-40B4-BE49-F238E27FC236}">
                <a16:creationId xmlns:a16="http://schemas.microsoft.com/office/drawing/2014/main" id="{F3736E2D-9FF9-409A-BB7A-2A5CF158F283}"/>
              </a:ext>
            </a:extLst>
          </p:cNvPr>
          <p:cNvSpPr>
            <a:spLocks noChangeArrowheads="1"/>
          </p:cNvSpPr>
          <p:nvPr/>
        </p:nvSpPr>
        <p:spPr bwMode="auto">
          <a:xfrm>
            <a:off x="1524001" y="30490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endParaRPr lang="zh-CN" altLang="en-US" sz="1800" b="0">
              <a:ea typeface="微软雅黑" panose="020B0503020204020204" pitchFamily="34" charset="-122"/>
            </a:endParaRPr>
          </a:p>
        </p:txBody>
      </p:sp>
      <p:graphicFrame>
        <p:nvGraphicFramePr>
          <p:cNvPr id="607241" name="Object 9">
            <a:extLst>
              <a:ext uri="{FF2B5EF4-FFF2-40B4-BE49-F238E27FC236}">
                <a16:creationId xmlns:a16="http://schemas.microsoft.com/office/drawing/2014/main" id="{8EA28AEB-DE08-469B-A933-9B268DEA5543}"/>
              </a:ext>
            </a:extLst>
          </p:cNvPr>
          <p:cNvGraphicFramePr>
            <a:graphicFrameLocks noChangeAspect="1"/>
          </p:cNvGraphicFramePr>
          <p:nvPr>
            <p:extLst>
              <p:ext uri="{D42A27DB-BD31-4B8C-83A1-F6EECF244321}">
                <p14:modId xmlns:p14="http://schemas.microsoft.com/office/powerpoint/2010/main" val="2949208883"/>
              </p:ext>
            </p:extLst>
          </p:nvPr>
        </p:nvGraphicFramePr>
        <p:xfrm>
          <a:off x="3648075" y="2508250"/>
          <a:ext cx="4032250" cy="1136650"/>
        </p:xfrm>
        <a:graphic>
          <a:graphicData uri="http://schemas.openxmlformats.org/presentationml/2006/ole">
            <mc:AlternateContent xmlns:mc="http://schemas.openxmlformats.org/markup-compatibility/2006">
              <mc:Choice xmlns:v="urn:schemas-microsoft-com:vml" Requires="v">
                <p:oleObj spid="_x0000_s82993" name="公式" r:id="rId6" imgW="1396394" imgH="393529" progId="Equation.3">
                  <p:embed/>
                </p:oleObj>
              </mc:Choice>
              <mc:Fallback>
                <p:oleObj name="公式" r:id="rId6" imgW="1396394" imgH="393529" progId="Equation.3">
                  <p:embed/>
                  <p:pic>
                    <p:nvPicPr>
                      <p:cNvPr id="607241" name="Object 9">
                        <a:extLst>
                          <a:ext uri="{FF2B5EF4-FFF2-40B4-BE49-F238E27FC236}">
                            <a16:creationId xmlns:a16="http://schemas.microsoft.com/office/drawing/2014/main" id="{8EA28AEB-DE08-469B-A933-9B268DEA55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8075" y="2508250"/>
                        <a:ext cx="403225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89" name="Text Box 12">
            <a:extLst>
              <a:ext uri="{FF2B5EF4-FFF2-40B4-BE49-F238E27FC236}">
                <a16:creationId xmlns:a16="http://schemas.microsoft.com/office/drawing/2014/main" id="{C70DB76E-6755-45F4-86EA-E097C16DF100}"/>
              </a:ext>
            </a:extLst>
          </p:cNvPr>
          <p:cNvSpPr txBox="1">
            <a:spLocks noChangeArrowheads="1"/>
          </p:cNvSpPr>
          <p:nvPr/>
        </p:nvSpPr>
        <p:spPr bwMode="auto">
          <a:xfrm>
            <a:off x="1703388" y="1628776"/>
            <a:ext cx="2317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2800">
                <a:solidFill>
                  <a:srgbClr val="0000FF"/>
                </a:solidFill>
                <a:ea typeface="微软雅黑" panose="020B0503020204020204" pitchFamily="34" charset="-122"/>
              </a:rPr>
              <a:t>时间复杂性：</a:t>
            </a:r>
          </a:p>
        </p:txBody>
      </p:sp>
      <p:sp>
        <p:nvSpPr>
          <p:cNvPr id="607245" name="Line 13">
            <a:extLst>
              <a:ext uri="{FF2B5EF4-FFF2-40B4-BE49-F238E27FC236}">
                <a16:creationId xmlns:a16="http://schemas.microsoft.com/office/drawing/2014/main" id="{30C70CE9-FA7D-4319-A87A-8B7023C2EAF8}"/>
              </a:ext>
            </a:extLst>
          </p:cNvPr>
          <p:cNvSpPr>
            <a:spLocks noChangeShapeType="1"/>
          </p:cNvSpPr>
          <p:nvPr/>
        </p:nvSpPr>
        <p:spPr bwMode="auto">
          <a:xfrm flipH="1">
            <a:off x="5808663" y="3213101"/>
            <a:ext cx="501650" cy="1655763"/>
          </a:xfrm>
          <a:prstGeom prst="line">
            <a:avLst/>
          </a:prstGeom>
          <a:noFill/>
          <a:ln w="1016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ea typeface="微软雅黑" panose="020B0503020204020204" pitchFamily="34" charset="-122"/>
            </a:endParaRPr>
          </a:p>
        </p:txBody>
      </p:sp>
      <p:sp>
        <p:nvSpPr>
          <p:cNvPr id="607246" name="Text Box 14">
            <a:extLst>
              <a:ext uri="{FF2B5EF4-FFF2-40B4-BE49-F238E27FC236}">
                <a16:creationId xmlns:a16="http://schemas.microsoft.com/office/drawing/2014/main" id="{04E32955-DDB5-4B4B-A944-FF82EE64A019}"/>
              </a:ext>
            </a:extLst>
          </p:cNvPr>
          <p:cNvSpPr txBox="1">
            <a:spLocks noChangeArrowheads="1"/>
          </p:cNvSpPr>
          <p:nvPr/>
        </p:nvSpPr>
        <p:spPr bwMode="auto">
          <a:xfrm>
            <a:off x="4892675" y="4902200"/>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2400">
                <a:ea typeface="微软雅黑" panose="020B0503020204020204" pitchFamily="34" charset="-122"/>
              </a:rPr>
              <a:t>元运算时间</a:t>
            </a:r>
          </a:p>
        </p:txBody>
      </p:sp>
      <p:sp>
        <p:nvSpPr>
          <p:cNvPr id="607247" name="Line 15">
            <a:extLst>
              <a:ext uri="{FF2B5EF4-FFF2-40B4-BE49-F238E27FC236}">
                <a16:creationId xmlns:a16="http://schemas.microsoft.com/office/drawing/2014/main" id="{3535DA6A-4B8E-443F-A024-0D135143ADBC}"/>
              </a:ext>
            </a:extLst>
          </p:cNvPr>
          <p:cNvSpPr>
            <a:spLocks noChangeShapeType="1"/>
          </p:cNvSpPr>
          <p:nvPr/>
        </p:nvSpPr>
        <p:spPr bwMode="auto">
          <a:xfrm flipV="1">
            <a:off x="6024563" y="1987550"/>
            <a:ext cx="0" cy="649288"/>
          </a:xfrm>
          <a:prstGeom prst="line">
            <a:avLst/>
          </a:prstGeom>
          <a:noFill/>
          <a:ln w="1016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ea typeface="微软雅黑" panose="020B0503020204020204" pitchFamily="34" charset="-122"/>
            </a:endParaRPr>
          </a:p>
        </p:txBody>
      </p:sp>
      <p:sp>
        <p:nvSpPr>
          <p:cNvPr id="607248" name="Text Box 16">
            <a:extLst>
              <a:ext uri="{FF2B5EF4-FFF2-40B4-BE49-F238E27FC236}">
                <a16:creationId xmlns:a16="http://schemas.microsoft.com/office/drawing/2014/main" id="{35FEB456-8611-4113-A891-92D0AB2A2EA7}"/>
              </a:ext>
            </a:extLst>
          </p:cNvPr>
          <p:cNvSpPr txBox="1">
            <a:spLocks noChangeArrowheads="1"/>
          </p:cNvSpPr>
          <p:nvPr/>
        </p:nvSpPr>
        <p:spPr bwMode="auto">
          <a:xfrm>
            <a:off x="5664200" y="1628776"/>
            <a:ext cx="132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1800">
                <a:ea typeface="微软雅黑" panose="020B0503020204020204" pitchFamily="34" charset="-122"/>
              </a:rPr>
              <a:t>元运算种类</a:t>
            </a:r>
          </a:p>
        </p:txBody>
      </p:sp>
      <p:sp>
        <p:nvSpPr>
          <p:cNvPr id="607249" name="Line 17">
            <a:extLst>
              <a:ext uri="{FF2B5EF4-FFF2-40B4-BE49-F238E27FC236}">
                <a16:creationId xmlns:a16="http://schemas.microsoft.com/office/drawing/2014/main" id="{30224A94-0BCC-4F50-A4D5-D19157B21A6F}"/>
              </a:ext>
            </a:extLst>
          </p:cNvPr>
          <p:cNvSpPr>
            <a:spLocks noChangeShapeType="1"/>
          </p:cNvSpPr>
          <p:nvPr/>
        </p:nvSpPr>
        <p:spPr bwMode="auto">
          <a:xfrm>
            <a:off x="6940550" y="3429001"/>
            <a:ext cx="1100138" cy="1439863"/>
          </a:xfrm>
          <a:prstGeom prst="line">
            <a:avLst/>
          </a:prstGeom>
          <a:noFill/>
          <a:ln w="1016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ea typeface="微软雅黑" panose="020B0503020204020204" pitchFamily="34" charset="-122"/>
            </a:endParaRPr>
          </a:p>
        </p:txBody>
      </p:sp>
      <p:sp>
        <p:nvSpPr>
          <p:cNvPr id="607250" name="Text Box 18">
            <a:extLst>
              <a:ext uri="{FF2B5EF4-FFF2-40B4-BE49-F238E27FC236}">
                <a16:creationId xmlns:a16="http://schemas.microsoft.com/office/drawing/2014/main" id="{8E6EEEA0-F495-4F64-9A1E-785635D25735}"/>
              </a:ext>
            </a:extLst>
          </p:cNvPr>
          <p:cNvSpPr txBox="1">
            <a:spLocks noChangeArrowheads="1"/>
          </p:cNvSpPr>
          <p:nvPr/>
        </p:nvSpPr>
        <p:spPr bwMode="auto">
          <a:xfrm>
            <a:off x="6940550" y="4830763"/>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2400">
                <a:ea typeface="微软雅黑" panose="020B0503020204020204" pitchFamily="34" charset="-122"/>
              </a:rPr>
              <a:t>元运算次数</a:t>
            </a:r>
            <a:endParaRPr lang="en-US" altLang="zh-CN" sz="2400">
              <a:ea typeface="微软雅黑" panose="020B0503020204020204" pitchFamily="34" charset="-122"/>
            </a:endParaRPr>
          </a:p>
        </p:txBody>
      </p:sp>
      <p:sp>
        <p:nvSpPr>
          <p:cNvPr id="14" name="Text Box 14">
            <a:extLst>
              <a:ext uri="{FF2B5EF4-FFF2-40B4-BE49-F238E27FC236}">
                <a16:creationId xmlns:a16="http://schemas.microsoft.com/office/drawing/2014/main" id="{5A2E88D9-A011-4771-BE87-E01B3B95D7C1}"/>
              </a:ext>
            </a:extLst>
          </p:cNvPr>
          <p:cNvSpPr txBox="1">
            <a:spLocks noChangeArrowheads="1"/>
          </p:cNvSpPr>
          <p:nvPr/>
        </p:nvSpPr>
        <p:spPr bwMode="auto">
          <a:xfrm>
            <a:off x="3863975" y="5564188"/>
            <a:ext cx="338455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2400">
                <a:ea typeface="微软雅黑" panose="020B0503020204020204" pitchFamily="34" charset="-122"/>
              </a:rPr>
              <a:t>一般假设一次元运算的时间都是</a:t>
            </a:r>
            <a:r>
              <a:rPr lang="zh-CN" altLang="en-US" sz="2400">
                <a:solidFill>
                  <a:srgbClr val="FF0000"/>
                </a:solidFill>
                <a:ea typeface="微软雅黑" panose="020B0503020204020204" pitchFamily="34" charset="-122"/>
              </a:rPr>
              <a:t>一个单位时间</a:t>
            </a:r>
          </a:p>
        </p:txBody>
      </p:sp>
      <p:sp>
        <p:nvSpPr>
          <p:cNvPr id="15" name="Line 6">
            <a:extLst>
              <a:ext uri="{FF2B5EF4-FFF2-40B4-BE49-F238E27FC236}">
                <a16:creationId xmlns:a16="http://schemas.microsoft.com/office/drawing/2014/main" id="{03EF0C6A-E772-46D4-A0D0-ABF97AF3C884}"/>
              </a:ext>
            </a:extLst>
          </p:cNvPr>
          <p:cNvSpPr>
            <a:spLocks noChangeShapeType="1"/>
          </p:cNvSpPr>
          <p:nvPr/>
        </p:nvSpPr>
        <p:spPr bwMode="auto">
          <a:xfrm flipV="1">
            <a:off x="6529389" y="3357563"/>
            <a:ext cx="1150937" cy="0"/>
          </a:xfrm>
          <a:prstGeom prst="line">
            <a:avLst/>
          </a:prstGeom>
          <a:noFill/>
          <a:ln w="1016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ea typeface="微软雅黑" panose="020B0503020204020204" pitchFamily="34" charset="-122"/>
            </a:endParaRPr>
          </a:p>
        </p:txBody>
      </p:sp>
      <p:sp>
        <p:nvSpPr>
          <p:cNvPr id="16" name="Text Box 18">
            <a:extLst>
              <a:ext uri="{FF2B5EF4-FFF2-40B4-BE49-F238E27FC236}">
                <a16:creationId xmlns:a16="http://schemas.microsoft.com/office/drawing/2014/main" id="{2FB739BF-0A4F-4E38-8DA7-206D743BA6F3}"/>
              </a:ext>
            </a:extLst>
          </p:cNvPr>
          <p:cNvSpPr txBox="1">
            <a:spLocks noChangeArrowheads="1"/>
          </p:cNvSpPr>
          <p:nvPr/>
        </p:nvSpPr>
        <p:spPr bwMode="auto">
          <a:xfrm>
            <a:off x="7843838" y="5300663"/>
            <a:ext cx="2068512"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2400">
                <a:ea typeface="微软雅黑" panose="020B0503020204020204" pitchFamily="34" charset="-122"/>
              </a:rPr>
              <a:t>次数和</a:t>
            </a:r>
            <a:r>
              <a:rPr lang="zh-CN" altLang="en-US" sz="2400">
                <a:solidFill>
                  <a:srgbClr val="FF0000"/>
                </a:solidFill>
                <a:ea typeface="微软雅黑" panose="020B0503020204020204" pitchFamily="34" charset="-122"/>
              </a:rPr>
              <a:t>规模</a:t>
            </a:r>
            <a:r>
              <a:rPr lang="zh-CN" altLang="en-US" sz="2400">
                <a:ea typeface="微软雅黑" panose="020B0503020204020204" pitchFamily="34" charset="-122"/>
              </a:rPr>
              <a:t>及</a:t>
            </a:r>
            <a:r>
              <a:rPr lang="zh-CN" altLang="en-US" sz="2400">
                <a:solidFill>
                  <a:srgbClr val="FF0000"/>
                </a:solidFill>
                <a:ea typeface="微软雅黑" panose="020B0503020204020204" pitchFamily="34" charset="-122"/>
              </a:rPr>
              <a:t>输入</a:t>
            </a:r>
            <a:r>
              <a:rPr lang="zh-CN" altLang="en-US" sz="2400">
                <a:ea typeface="微软雅黑" panose="020B0503020204020204" pitchFamily="34" charset="-122"/>
              </a:rPr>
              <a:t>有关</a:t>
            </a:r>
            <a:endParaRPr lang="en-US" altLang="zh-CN" sz="2400">
              <a:ea typeface="微软雅黑" panose="020B0503020204020204" pitchFamily="34" charset="-122"/>
            </a:endParaRPr>
          </a:p>
        </p:txBody>
      </p:sp>
      <p:sp>
        <p:nvSpPr>
          <p:cNvPr id="17" name="标题 3">
            <a:extLst>
              <a:ext uri="{FF2B5EF4-FFF2-40B4-BE49-F238E27FC236}">
                <a16:creationId xmlns:a16="http://schemas.microsoft.com/office/drawing/2014/main" id="{19EBDAFE-540B-4AB8-8907-00B36965856C}"/>
              </a:ext>
            </a:extLst>
          </p:cNvPr>
          <p:cNvSpPr txBox="1">
            <a:spLocks/>
          </p:cNvSpPr>
          <p:nvPr/>
        </p:nvSpPr>
        <p:spPr>
          <a:xfrm>
            <a:off x="908050" y="1880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1.2.1 </a:t>
            </a:r>
            <a:r>
              <a:rPr lang="zh-CN" altLang="en-US" dirty="0"/>
              <a:t>算法的时间复杂性</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07241"/>
                                        </p:tgtEl>
                                        <p:attrNameLst>
                                          <p:attrName>style.visibility</p:attrName>
                                        </p:attrNameLst>
                                      </p:cBhvr>
                                      <p:to>
                                        <p:strVal val="visible"/>
                                      </p:to>
                                    </p:set>
                                    <p:animEffect transition="in" filter="checkerboard(across)">
                                      <p:cBhvr>
                                        <p:cTn id="7" dur="500"/>
                                        <p:tgtEl>
                                          <p:spTgt spid="6072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7245"/>
                                        </p:tgtEl>
                                        <p:attrNameLst>
                                          <p:attrName>style.visibility</p:attrName>
                                        </p:attrNameLst>
                                      </p:cBhvr>
                                      <p:to>
                                        <p:strVal val="visible"/>
                                      </p:to>
                                    </p:set>
                                    <p:animEffect transition="in" filter="blinds(horizontal)">
                                      <p:cBhvr>
                                        <p:cTn id="12" dur="500"/>
                                        <p:tgtEl>
                                          <p:spTgt spid="60724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07246"/>
                                        </p:tgtEl>
                                        <p:attrNameLst>
                                          <p:attrName>style.visibility</p:attrName>
                                        </p:attrNameLst>
                                      </p:cBhvr>
                                      <p:to>
                                        <p:strVal val="visible"/>
                                      </p:to>
                                    </p:set>
                                    <p:animEffect transition="in" filter="blinds(horizontal)">
                                      <p:cBhvr>
                                        <p:cTn id="15" dur="500"/>
                                        <p:tgtEl>
                                          <p:spTgt spid="6072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ox(in)">
                                      <p:cBhvr>
                                        <p:cTn id="20" dur="500"/>
                                        <p:tgtEl>
                                          <p:spTgt spid="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nodeType="clickEffect">
                                  <p:stCondLst>
                                    <p:cond delay="0"/>
                                  </p:stCondLst>
                                  <p:childTnLst>
                                    <p:set>
                                      <p:cBhvr>
                                        <p:cTn id="24" dur="1" fill="hold">
                                          <p:stCondLst>
                                            <p:cond delay="0"/>
                                          </p:stCondLst>
                                        </p:cTn>
                                        <p:tgtEl>
                                          <p:spTgt spid="607249"/>
                                        </p:tgtEl>
                                        <p:attrNameLst>
                                          <p:attrName>style.visibility</p:attrName>
                                        </p:attrNameLst>
                                      </p:cBhvr>
                                      <p:to>
                                        <p:strVal val="visible"/>
                                      </p:to>
                                    </p:set>
                                    <p:animEffect transition="in" filter="circle(in)">
                                      <p:cBhvr>
                                        <p:cTn id="25" dur="2000"/>
                                        <p:tgtEl>
                                          <p:spTgt spid="607249"/>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607250"/>
                                        </p:tgtEl>
                                        <p:attrNameLst>
                                          <p:attrName>style.visibility</p:attrName>
                                        </p:attrNameLst>
                                      </p:cBhvr>
                                      <p:to>
                                        <p:strVal val="visible"/>
                                      </p:to>
                                    </p:set>
                                    <p:animEffect transition="in" filter="circle(in)">
                                      <p:cBhvr>
                                        <p:cTn id="28" dur="2000"/>
                                        <p:tgtEl>
                                          <p:spTgt spid="60725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607248"/>
                                        </p:tgtEl>
                                        <p:attrNameLst>
                                          <p:attrName>style.visibility</p:attrName>
                                        </p:attrNameLst>
                                      </p:cBhvr>
                                      <p:to>
                                        <p:strVal val="visible"/>
                                      </p:to>
                                    </p:set>
                                    <p:animEffect transition="in" filter="checkerboard(across)">
                                      <p:cBhvr>
                                        <p:cTn id="33" dur="500"/>
                                        <p:tgtEl>
                                          <p:spTgt spid="607248"/>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circle(in)">
                                      <p:cBhvr>
                                        <p:cTn id="36" dur="2000"/>
                                        <p:tgtEl>
                                          <p:spTgt spid="16"/>
                                        </p:tgtEl>
                                      </p:cBhvr>
                                    </p:animEffect>
                                  </p:childTnLst>
                                </p:cTn>
                              </p:par>
                              <p:par>
                                <p:cTn id="37" presetID="5" presetClass="entr" presetSubtype="10" fill="hold" nodeType="withEffect">
                                  <p:stCondLst>
                                    <p:cond delay="0"/>
                                  </p:stCondLst>
                                  <p:childTnLst>
                                    <p:set>
                                      <p:cBhvr>
                                        <p:cTn id="38" dur="1" fill="hold">
                                          <p:stCondLst>
                                            <p:cond delay="0"/>
                                          </p:stCondLst>
                                        </p:cTn>
                                        <p:tgtEl>
                                          <p:spTgt spid="607247"/>
                                        </p:tgtEl>
                                        <p:attrNameLst>
                                          <p:attrName>style.visibility</p:attrName>
                                        </p:attrNameLst>
                                      </p:cBhvr>
                                      <p:to>
                                        <p:strVal val="visible"/>
                                      </p:to>
                                    </p:set>
                                    <p:animEffect transition="in" filter="checkerboard(across)">
                                      <p:cBhvr>
                                        <p:cTn id="39" dur="500"/>
                                        <p:tgtEl>
                                          <p:spTgt spid="60724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46" grpId="0"/>
      <p:bldP spid="607248" grpId="0"/>
      <p:bldP spid="607250" grpId="0"/>
      <p:bldP spid="14" grpId="0"/>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7410"/>
          <p:cNvSpPr>
            <a:spLocks noGrp="1"/>
          </p:cNvSpPr>
          <p:nvPr/>
        </p:nvSpPr>
        <p:spPr>
          <a:xfrm>
            <a:off x="838199" y="1301303"/>
            <a:ext cx="10675513" cy="3953277"/>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b="0" dirty="0">
                <a:latin typeface="微软雅黑" panose="020B0503020204020204" pitchFamily="34" charset="-122"/>
                <a:ea typeface="微软雅黑" panose="020B0503020204020204" pitchFamily="34" charset="-122"/>
              </a:rPr>
              <a:t>先假设百鸡问题的两个算法，其最内部的循环体每执行一次，需</a:t>
            </a:r>
            <a:r>
              <a:rPr lang="en-US" altLang="zh-CN" sz="2400" b="0" dirty="0">
                <a:latin typeface="微软雅黑" panose="020B0503020204020204" pitchFamily="34" charset="-122"/>
                <a:ea typeface="微软雅黑" panose="020B0503020204020204" pitchFamily="34" charset="-122"/>
              </a:rPr>
              <a:t>1μs</a:t>
            </a:r>
            <a:r>
              <a:rPr lang="zh-CN" altLang="en-US" sz="2400" b="0" dirty="0">
                <a:latin typeface="微软雅黑" panose="020B0503020204020204" pitchFamily="34" charset="-122"/>
                <a:ea typeface="微软雅黑" panose="020B0503020204020204" pitchFamily="34" charset="-122"/>
              </a:rPr>
              <a:t>时间。</a:t>
            </a:r>
          </a:p>
          <a:p>
            <a:pPr>
              <a:lnSpc>
                <a:spcPct val="150000"/>
              </a:lnSpc>
              <a:spcBef>
                <a:spcPts val="0"/>
              </a:spcBef>
              <a:buFont typeface="Wingdings" panose="05000000000000000000" pitchFamily="2" charset="2"/>
              <a:buChar char="l"/>
            </a:pPr>
            <a:r>
              <a:rPr lang="en-US" altLang="zh-CN" sz="2400" b="0" dirty="0">
                <a:latin typeface="微软雅黑" panose="020B0503020204020204" pitchFamily="34" charset="-122"/>
                <a:ea typeface="微软雅黑" panose="020B0503020204020204" pitchFamily="34" charset="-122"/>
              </a:rPr>
              <a:t>n=100</a:t>
            </a:r>
          </a:p>
          <a:p>
            <a:pPr marL="0" indent="0">
              <a:lnSpc>
                <a:spcPct val="150000"/>
              </a:lnSpc>
              <a:spcBef>
                <a:spcPts val="0"/>
              </a:spcBef>
              <a:buNone/>
            </a:pPr>
            <a:r>
              <a:rPr lang="zh-CN" altLang="en-US" sz="2400" b="0" dirty="0">
                <a:latin typeface="微软雅黑" panose="020B0503020204020204" pitchFamily="34" charset="-122"/>
                <a:ea typeface="微软雅黑" panose="020B0503020204020204" pitchFamily="34" charset="-122"/>
              </a:rPr>
              <a:t>第一个算法，循环次数</a:t>
            </a:r>
            <a:r>
              <a:rPr lang="en-US" altLang="zh-CN" sz="2400" b="0" dirty="0">
                <a:latin typeface="微软雅黑" panose="020B0503020204020204" pitchFamily="34" charset="-122"/>
                <a:ea typeface="微软雅黑" panose="020B0503020204020204" pitchFamily="34" charset="-122"/>
              </a:rPr>
              <a:t>100</a:t>
            </a:r>
            <a:r>
              <a:rPr lang="zh-CN" altLang="en-US" sz="2400" b="0" dirty="0">
                <a:latin typeface="微软雅黑" panose="020B0503020204020204" pitchFamily="34" charset="-122"/>
                <a:ea typeface="微软雅黑" panose="020B0503020204020204" pitchFamily="34" charset="-122"/>
              </a:rPr>
              <a:t>万次，时间</a:t>
            </a:r>
            <a:r>
              <a:rPr lang="en-US" altLang="zh-CN" sz="2400" b="0" dirty="0">
                <a:latin typeface="微软雅黑" panose="020B0503020204020204" pitchFamily="34" charset="-122"/>
                <a:ea typeface="微软雅黑" panose="020B0503020204020204" pitchFamily="34" charset="-122"/>
              </a:rPr>
              <a:t>1s</a:t>
            </a:r>
          </a:p>
          <a:p>
            <a:pPr marL="0" indent="0">
              <a:lnSpc>
                <a:spcPct val="150000"/>
              </a:lnSpc>
              <a:spcBef>
                <a:spcPts val="0"/>
              </a:spcBef>
              <a:buNone/>
            </a:pPr>
            <a:r>
              <a:rPr lang="zh-CN" altLang="en-US" sz="2400" b="0" dirty="0">
                <a:latin typeface="微软雅黑" panose="020B0503020204020204" pitchFamily="34" charset="-122"/>
                <a:ea typeface="微软雅黑" panose="020B0503020204020204" pitchFamily="34" charset="-122"/>
              </a:rPr>
              <a:t>第二个算法，循环次数</a:t>
            </a:r>
            <a:r>
              <a:rPr lang="en-US" altLang="zh-CN" sz="2400" b="0" dirty="0">
                <a:latin typeface="微软雅黑" panose="020B0503020204020204" pitchFamily="34" charset="-122"/>
                <a:ea typeface="微软雅黑" panose="020B0503020204020204" pitchFamily="34" charset="-122"/>
              </a:rPr>
              <a:t>714</a:t>
            </a:r>
            <a:r>
              <a:rPr lang="zh-CN" altLang="en-US" sz="2400" b="0" dirty="0">
                <a:latin typeface="微软雅黑" panose="020B0503020204020204" pitchFamily="34" charset="-122"/>
                <a:ea typeface="微软雅黑" panose="020B0503020204020204" pitchFamily="34" charset="-122"/>
              </a:rPr>
              <a:t>次， 时间</a:t>
            </a:r>
            <a:r>
              <a:rPr lang="en-US" altLang="zh-CN" sz="2400" b="0" dirty="0">
                <a:latin typeface="微软雅黑" panose="020B0503020204020204" pitchFamily="34" charset="-122"/>
                <a:ea typeface="微软雅黑" panose="020B0503020204020204" pitchFamily="34" charset="-122"/>
              </a:rPr>
              <a:t>714μs</a:t>
            </a:r>
          </a:p>
          <a:p>
            <a:pPr>
              <a:lnSpc>
                <a:spcPct val="150000"/>
              </a:lnSpc>
              <a:spcBef>
                <a:spcPts val="0"/>
              </a:spcBef>
              <a:buFont typeface="Wingdings" panose="05000000000000000000" pitchFamily="2" charset="2"/>
              <a:buChar char="l"/>
            </a:pPr>
            <a:r>
              <a:rPr lang="en-US" altLang="zh-CN" sz="2400" b="0" dirty="0">
                <a:latin typeface="微软雅黑" panose="020B0503020204020204" pitchFamily="34" charset="-122"/>
                <a:ea typeface="微软雅黑" panose="020B0503020204020204" pitchFamily="34" charset="-122"/>
              </a:rPr>
              <a:t>n=10000</a:t>
            </a:r>
          </a:p>
          <a:p>
            <a:pPr marL="0" indent="0">
              <a:lnSpc>
                <a:spcPct val="150000"/>
              </a:lnSpc>
              <a:spcBef>
                <a:spcPts val="0"/>
              </a:spcBef>
              <a:buNone/>
            </a:pPr>
            <a:r>
              <a:rPr lang="zh-CN" altLang="en-US" sz="2400" b="0" dirty="0">
                <a:latin typeface="微软雅黑" panose="020B0503020204020204" pitchFamily="34" charset="-122"/>
                <a:ea typeface="微软雅黑" panose="020B0503020204020204" pitchFamily="34" charset="-122"/>
              </a:rPr>
              <a:t>第一个算法，循环次数</a:t>
            </a:r>
            <a:r>
              <a:rPr lang="en-US" altLang="zh-CN" sz="2400" b="0" dirty="0">
                <a:latin typeface="微软雅黑" panose="020B0503020204020204" pitchFamily="34" charset="-122"/>
                <a:ea typeface="微软雅黑" panose="020B0503020204020204" pitchFamily="34" charset="-122"/>
              </a:rPr>
              <a:t>10000</a:t>
            </a:r>
            <a:r>
              <a:rPr lang="en-US" altLang="zh-CN" sz="2400" b="0" baseline="30000" dirty="0">
                <a:latin typeface="微软雅黑" panose="020B0503020204020204" pitchFamily="34" charset="-122"/>
                <a:ea typeface="微软雅黑" panose="020B0503020204020204" pitchFamily="34" charset="-122"/>
              </a:rPr>
              <a:t>3</a:t>
            </a:r>
            <a:r>
              <a:rPr lang="zh-CN" altLang="en-US" sz="2400" b="0" dirty="0">
                <a:latin typeface="微软雅黑" panose="020B0503020204020204" pitchFamily="34" charset="-122"/>
                <a:ea typeface="微软雅黑" panose="020B0503020204020204" pitchFamily="34" charset="-122"/>
              </a:rPr>
              <a:t>次，时间</a:t>
            </a:r>
            <a:r>
              <a:rPr lang="en-US" altLang="zh-CN" sz="2400" b="0" dirty="0">
                <a:latin typeface="微软雅黑" panose="020B0503020204020204" pitchFamily="34" charset="-122"/>
                <a:ea typeface="微软雅黑" panose="020B0503020204020204" pitchFamily="34" charset="-122"/>
              </a:rPr>
              <a:t>11</a:t>
            </a:r>
            <a:r>
              <a:rPr lang="zh-CN" altLang="en-US" sz="2400" b="0" dirty="0">
                <a:latin typeface="微软雅黑" panose="020B0503020204020204" pitchFamily="34" charset="-122"/>
                <a:ea typeface="微软雅黑" panose="020B0503020204020204" pitchFamily="34" charset="-122"/>
              </a:rPr>
              <a:t>天零</a:t>
            </a:r>
            <a:r>
              <a:rPr lang="en-US" altLang="zh-CN" sz="2400" b="0" dirty="0">
                <a:latin typeface="微软雅黑" panose="020B0503020204020204" pitchFamily="34" charset="-122"/>
                <a:ea typeface="微软雅黑" panose="020B0503020204020204" pitchFamily="34" charset="-122"/>
              </a:rPr>
              <a:t>13</a:t>
            </a:r>
            <a:r>
              <a:rPr lang="zh-CN" altLang="en-US" sz="2400" b="0" dirty="0">
                <a:latin typeface="微软雅黑" panose="020B0503020204020204" pitchFamily="34" charset="-122"/>
                <a:ea typeface="微软雅黑" panose="020B0503020204020204" pitchFamily="34" charset="-122"/>
              </a:rPr>
              <a:t>小时</a:t>
            </a:r>
          </a:p>
          <a:p>
            <a:pPr marL="0" indent="0">
              <a:lnSpc>
                <a:spcPct val="150000"/>
              </a:lnSpc>
              <a:spcBef>
                <a:spcPts val="0"/>
              </a:spcBef>
              <a:buNone/>
            </a:pPr>
            <a:r>
              <a:rPr lang="zh-CN" altLang="en-US" sz="2400" b="0" dirty="0">
                <a:latin typeface="微软雅黑" panose="020B0503020204020204" pitchFamily="34" charset="-122"/>
                <a:ea typeface="微软雅黑" panose="020B0503020204020204" pitchFamily="34" charset="-122"/>
              </a:rPr>
              <a:t>第二个算法，循环次数（</a:t>
            </a:r>
            <a:r>
              <a:rPr lang="en-US" altLang="zh-CN" sz="2400" b="0" dirty="0">
                <a:latin typeface="微软雅黑" panose="020B0503020204020204" pitchFamily="34" charset="-122"/>
                <a:ea typeface="微软雅黑" panose="020B0503020204020204" pitchFamily="34" charset="-122"/>
              </a:rPr>
              <a:t>10000/5+1</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10000/3+1</a:t>
            </a:r>
            <a:r>
              <a:rPr lang="zh-CN" altLang="en-US" sz="2400" b="0" dirty="0">
                <a:latin typeface="微软雅黑" panose="020B0503020204020204" pitchFamily="34" charset="-122"/>
                <a:ea typeface="微软雅黑" panose="020B0503020204020204" pitchFamily="34" charset="-122"/>
              </a:rPr>
              <a:t>）次， 时间</a:t>
            </a:r>
            <a:r>
              <a:rPr lang="en-US" altLang="zh-CN" sz="2400" b="0" dirty="0">
                <a:latin typeface="微软雅黑" panose="020B0503020204020204" pitchFamily="34" charset="-122"/>
                <a:ea typeface="微软雅黑" panose="020B0503020204020204" pitchFamily="34" charset="-122"/>
              </a:rPr>
              <a:t>6.7</a:t>
            </a:r>
            <a:r>
              <a:rPr lang="zh-CN" altLang="en-US" sz="2400" b="0" dirty="0">
                <a:latin typeface="微软雅黑" panose="020B0503020204020204" pitchFamily="34" charset="-122"/>
                <a:ea typeface="微软雅黑" panose="020B0503020204020204" pitchFamily="34" charset="-122"/>
              </a:rPr>
              <a:t>秒</a:t>
            </a:r>
          </a:p>
        </p:txBody>
      </p:sp>
      <p:sp>
        <p:nvSpPr>
          <p:cNvPr id="9" name="标题 3">
            <a:extLst>
              <a:ext uri="{FF2B5EF4-FFF2-40B4-BE49-F238E27FC236}">
                <a16:creationId xmlns:a16="http://schemas.microsoft.com/office/drawing/2014/main" id="{E4221FC0-5537-44E2-8BC9-858A7E8AC6B2}"/>
              </a:ext>
            </a:extLst>
          </p:cNvPr>
          <p:cNvSpPr txBox="1">
            <a:spLocks/>
          </p:cNvSpPr>
          <p:nvPr/>
        </p:nvSpPr>
        <p:spPr>
          <a:xfrm>
            <a:off x="908050" y="1880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1.2.1 </a:t>
            </a:r>
            <a:r>
              <a:rPr lang="zh-CN" altLang="en-US" dirty="0"/>
              <a:t>算法的时间复杂性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1.2.1 </a:t>
            </a:r>
            <a:r>
              <a:rPr lang="zh-CN" altLang="en-US" dirty="0"/>
              <a:t>算法的时间复杂性</a:t>
            </a:r>
          </a:p>
        </p:txBody>
      </p:sp>
      <p:sp>
        <p:nvSpPr>
          <p:cNvPr id="6" name="文本占位符 17410"/>
          <p:cNvSpPr>
            <a:spLocks noGrp="1"/>
          </p:cNvSpPr>
          <p:nvPr/>
        </p:nvSpPr>
        <p:spPr>
          <a:xfrm>
            <a:off x="838199" y="1301303"/>
            <a:ext cx="10675513" cy="4485348"/>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2400" b="0" dirty="0">
                <a:latin typeface="微软雅黑" panose="020B0503020204020204" pitchFamily="34" charset="-122"/>
                <a:ea typeface="微软雅黑" panose="020B0503020204020204" pitchFamily="34" charset="-122"/>
              </a:rPr>
              <a:t>程序时间的增长速度随算法的不同而不同</a:t>
            </a:r>
          </a:p>
          <a:p>
            <a:pPr>
              <a:lnSpc>
                <a:spcPct val="150000"/>
              </a:lnSpc>
              <a:spcBef>
                <a:spcPts val="0"/>
              </a:spcBef>
              <a:buFont typeface="Wingdings" panose="05000000000000000000" pitchFamily="2" charset="2"/>
              <a:buChar char="Ø"/>
            </a:pPr>
            <a:r>
              <a:rPr lang="zh-CN" altLang="en-US" sz="2400" b="0" dirty="0">
                <a:latin typeface="微软雅黑" panose="020B0503020204020204" pitchFamily="34" charset="-122"/>
                <a:ea typeface="微软雅黑" panose="020B0503020204020204" pitchFamily="34" charset="-122"/>
              </a:rPr>
              <a:t>没有一个方法能够准确地计算算法的具体执行时间</a:t>
            </a:r>
          </a:p>
          <a:p>
            <a:pPr lvl="1" indent="-342900">
              <a:lnSpc>
                <a:spcPct val="150000"/>
              </a:lnSpc>
              <a:spcBef>
                <a:spcPts val="0"/>
              </a:spcBef>
              <a:buFont typeface="微软雅黑" panose="020B0503020204020204" pitchFamily="34" charset="-122"/>
              <a:buChar char="-"/>
            </a:pPr>
            <a:r>
              <a:rPr lang="zh-CN" altLang="en-US" sz="2400" b="0" dirty="0">
                <a:solidFill>
                  <a:srgbClr val="223D7B"/>
                </a:solidFill>
                <a:latin typeface="微软雅黑" panose="020B0503020204020204" pitchFamily="34" charset="-122"/>
                <a:ea typeface="微软雅黑" panose="020B0503020204020204" pitchFamily="34" charset="-122"/>
              </a:rPr>
              <a:t>取决于算法实现，算法用什么语言，用什么编译系统，在什么样的计算机上执行。</a:t>
            </a:r>
            <a:endParaRPr lang="en-US" altLang="zh-CN" sz="2400" b="0" dirty="0">
              <a:solidFill>
                <a:srgbClr val="223D7B"/>
              </a:solidFill>
              <a:latin typeface="微软雅黑" panose="020B0503020204020204" pitchFamily="34" charset="-122"/>
              <a:ea typeface="微软雅黑" panose="020B0503020204020204" pitchFamily="34" charset="-122"/>
            </a:endParaRPr>
          </a:p>
          <a:p>
            <a:pPr lvl="1" indent="-342900">
              <a:lnSpc>
                <a:spcPct val="150000"/>
              </a:lnSpc>
              <a:spcBef>
                <a:spcPts val="0"/>
              </a:spcBef>
              <a:buFont typeface="微软雅黑" panose="020B0503020204020204" pitchFamily="34" charset="-122"/>
              <a:buChar char="-"/>
            </a:pPr>
            <a:r>
              <a:rPr lang="zh-CN" altLang="en-US" sz="2400" b="0" dirty="0">
                <a:solidFill>
                  <a:srgbClr val="223D7B"/>
                </a:solidFill>
                <a:latin typeface="微软雅黑" panose="020B0503020204020204" pitchFamily="34" charset="-122"/>
                <a:ea typeface="微软雅黑" panose="020B0503020204020204" pitchFamily="34" charset="-122"/>
              </a:rPr>
              <a:t>即使在同一台计算机上，加法和乘法的执行时间差别也很大</a:t>
            </a:r>
          </a:p>
          <a:p>
            <a:pPr marL="0" indent="0">
              <a:lnSpc>
                <a:spcPct val="150000"/>
              </a:lnSpc>
              <a:spcBef>
                <a:spcPts val="0"/>
              </a:spcBef>
              <a:buNone/>
            </a:pPr>
            <a:r>
              <a:rPr lang="zh-CN" altLang="en-US" sz="2400" b="0" dirty="0">
                <a:latin typeface="微软雅黑" panose="020B0503020204020204" pitchFamily="34" charset="-122"/>
                <a:ea typeface="微软雅黑" panose="020B0503020204020204" pitchFamily="34" charset="-122"/>
              </a:rPr>
              <a:t>在评估一个算法时，</a:t>
            </a:r>
            <a:r>
              <a:rPr lang="zh-CN" altLang="en-US" sz="2400" dirty="0">
                <a:solidFill>
                  <a:srgbClr val="FF0000"/>
                </a:solidFill>
                <a:latin typeface="微软雅黑" panose="020B0503020204020204" pitchFamily="34" charset="-122"/>
                <a:ea typeface="微软雅黑" panose="020B0503020204020204" pitchFamily="34" charset="-122"/>
              </a:rPr>
              <a:t>并不需要对算法的时间作出准确统计</a:t>
            </a:r>
            <a:r>
              <a:rPr lang="zh-CN" altLang="en-US" sz="2400" b="0" dirty="0">
                <a:latin typeface="微软雅黑" panose="020B0503020204020204" pitchFamily="34" charset="-122"/>
                <a:ea typeface="微软雅黑" panose="020B0503020204020204" pitchFamily="34" charset="-122"/>
              </a:rPr>
              <a:t>。</a:t>
            </a:r>
          </a:p>
          <a:p>
            <a:pPr lvl="1" indent="-342900">
              <a:lnSpc>
                <a:spcPct val="150000"/>
              </a:lnSpc>
              <a:spcBef>
                <a:spcPts val="0"/>
              </a:spcBef>
              <a:buFont typeface="微软雅黑" panose="020B0503020204020204" pitchFamily="34" charset="-122"/>
              <a:buChar char="-"/>
            </a:pPr>
            <a:r>
              <a:rPr lang="zh-CN" altLang="en-US" sz="2400" b="0" dirty="0">
                <a:solidFill>
                  <a:srgbClr val="223D7B"/>
                </a:solidFill>
                <a:latin typeface="微软雅黑" panose="020B0503020204020204" pitchFamily="34" charset="-122"/>
                <a:ea typeface="微软雅黑" panose="020B0503020204020204" pitchFamily="34" charset="-122"/>
              </a:rPr>
              <a:t>对两个算法性能进行比较时，只需要</a:t>
            </a:r>
            <a:r>
              <a:rPr lang="zh-CN" altLang="en-US" sz="2400" dirty="0">
                <a:solidFill>
                  <a:srgbClr val="FF00FF"/>
                </a:solidFill>
                <a:latin typeface="微软雅黑" panose="020B0503020204020204" pitchFamily="34" charset="-122"/>
                <a:ea typeface="微软雅黑" panose="020B0503020204020204" pitchFamily="34" charset="-122"/>
              </a:rPr>
              <a:t>相对时间</a:t>
            </a:r>
          </a:p>
          <a:p>
            <a:pPr lvl="1" indent="-342900">
              <a:lnSpc>
                <a:spcPct val="150000"/>
              </a:lnSpc>
              <a:spcBef>
                <a:spcPts val="0"/>
              </a:spcBef>
              <a:buFont typeface="微软雅黑" panose="020B0503020204020204" pitchFamily="34" charset="-122"/>
              <a:buChar char="-"/>
            </a:pPr>
            <a:r>
              <a:rPr lang="zh-CN" altLang="en-US" sz="2400" b="0" dirty="0">
                <a:solidFill>
                  <a:srgbClr val="223D7B"/>
                </a:solidFill>
                <a:latin typeface="微软雅黑" panose="020B0503020204020204" pitchFamily="34" charset="-122"/>
                <a:ea typeface="微软雅黑" panose="020B0503020204020204" pitchFamily="34" charset="-122"/>
              </a:rPr>
              <a:t>人们更关心</a:t>
            </a:r>
            <a:r>
              <a:rPr lang="zh-CN" altLang="en-US" sz="2400" dirty="0">
                <a:solidFill>
                  <a:srgbClr val="FF0000"/>
                </a:solidFill>
                <a:latin typeface="微软雅黑" panose="020B0503020204020204" pitchFamily="34" charset="-122"/>
                <a:ea typeface="微软雅黑" panose="020B0503020204020204" pitchFamily="34" charset="-122"/>
              </a:rPr>
              <a:t>算法的运行时间随着输入规模的增长而增长的情况</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BE5E372C-7DE4-43AB-A7E4-076D78EB004E}"/>
              </a:ext>
            </a:extLst>
          </p:cNvPr>
          <p:cNvSpPr txBox="1">
            <a:spLocks noChangeArrowheads="1"/>
          </p:cNvSpPr>
          <p:nvPr/>
        </p:nvSpPr>
        <p:spPr bwMode="auto">
          <a:xfrm>
            <a:off x="7725242" y="324657"/>
            <a:ext cx="4274848" cy="6001643"/>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zh-CN" altLang="en-US" sz="3200" dirty="0"/>
              <a:t>与数据结构的区别：</a:t>
            </a:r>
          </a:p>
          <a:p>
            <a:pPr>
              <a:spcBef>
                <a:spcPct val="50000"/>
              </a:spcBef>
              <a:buFontTx/>
              <a:buBlip>
                <a:blip r:embed="rId3"/>
              </a:buBlip>
            </a:pPr>
            <a:r>
              <a:rPr kumimoji="0" lang="zh-CN" altLang="en-US" sz="3200" dirty="0"/>
              <a:t>考虑问题的</a:t>
            </a:r>
            <a:r>
              <a:rPr kumimoji="0" lang="zh-CN" altLang="en-US" sz="3200" dirty="0">
                <a:solidFill>
                  <a:srgbClr val="FF3300"/>
                </a:solidFill>
              </a:rPr>
              <a:t>角度</a:t>
            </a:r>
            <a:r>
              <a:rPr kumimoji="0" lang="zh-CN" altLang="en-US" sz="3200" dirty="0"/>
              <a:t>：数据结构关心不同的数据结构在解题中的作用和效率；算法关心不同设计技术的适用性和效率。</a:t>
            </a:r>
          </a:p>
          <a:p>
            <a:pPr>
              <a:spcBef>
                <a:spcPct val="50000"/>
              </a:spcBef>
              <a:buFontTx/>
              <a:buBlip>
                <a:blip r:embed="rId3"/>
              </a:buBlip>
            </a:pPr>
            <a:r>
              <a:rPr kumimoji="0" lang="zh-CN" altLang="en-US" sz="3200" dirty="0"/>
              <a:t>考虑问题的</a:t>
            </a:r>
            <a:r>
              <a:rPr kumimoji="0" lang="zh-CN" altLang="en-US" sz="3200" dirty="0">
                <a:solidFill>
                  <a:srgbClr val="FF3300"/>
                </a:solidFill>
              </a:rPr>
              <a:t>高度</a:t>
            </a:r>
            <a:r>
              <a:rPr kumimoji="0" lang="zh-CN" altLang="en-US" sz="3200" dirty="0"/>
              <a:t>：数据结构关心的是解具体问题，算法不仅如此，它提供一种解决问题的通用方法。</a:t>
            </a:r>
          </a:p>
        </p:txBody>
      </p:sp>
      <p:sp>
        <p:nvSpPr>
          <p:cNvPr id="5" name="Rectangle 3">
            <a:extLst>
              <a:ext uri="{FF2B5EF4-FFF2-40B4-BE49-F238E27FC236}">
                <a16:creationId xmlns:a16="http://schemas.microsoft.com/office/drawing/2014/main" id="{C61F809B-C907-4CB9-BE32-A5D37C7A9A2B}"/>
              </a:ext>
            </a:extLst>
          </p:cNvPr>
          <p:cNvSpPr txBox="1">
            <a:spLocks noChangeArrowheads="1"/>
          </p:cNvSpPr>
          <p:nvPr/>
        </p:nvSpPr>
        <p:spPr>
          <a:xfrm>
            <a:off x="0" y="724959"/>
            <a:ext cx="8229600" cy="69215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a:t>与其他课程的关系</a:t>
            </a:r>
          </a:p>
        </p:txBody>
      </p:sp>
      <p:sp>
        <p:nvSpPr>
          <p:cNvPr id="6" name="Rectangle 4">
            <a:extLst>
              <a:ext uri="{FF2B5EF4-FFF2-40B4-BE49-F238E27FC236}">
                <a16:creationId xmlns:a16="http://schemas.microsoft.com/office/drawing/2014/main" id="{0CC9AE2E-26F2-47BD-A1B3-E40B463F2C88}"/>
              </a:ext>
            </a:extLst>
          </p:cNvPr>
          <p:cNvSpPr>
            <a:spLocks noChangeArrowheads="1"/>
          </p:cNvSpPr>
          <p:nvPr/>
        </p:nvSpPr>
        <p:spPr bwMode="auto">
          <a:xfrm>
            <a:off x="635819" y="3005667"/>
            <a:ext cx="6926703" cy="1171222"/>
          </a:xfrm>
          <a:prstGeom prst="rect">
            <a:avLst/>
          </a:prstGeom>
          <a:solidFill>
            <a:srgbClr val="D9ED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latin typeface="Times New Roman" panose="02020603050405020304" pitchFamily="18" charset="0"/>
              </a:rPr>
              <a:t>高级程序设计语言（</a:t>
            </a:r>
            <a:r>
              <a:rPr lang="en-US" altLang="zh-CN" sz="2800">
                <a:latin typeface="Times New Roman" panose="02020603050405020304" pitchFamily="18" charset="0"/>
              </a:rPr>
              <a:t>C, C++</a:t>
            </a:r>
            <a:r>
              <a:rPr lang="zh-CN" altLang="en-US" sz="2800">
                <a:latin typeface="Times New Roman" panose="02020603050405020304" pitchFamily="18" charset="0"/>
              </a:rPr>
              <a:t>） </a:t>
            </a:r>
          </a:p>
        </p:txBody>
      </p:sp>
      <p:sp>
        <p:nvSpPr>
          <p:cNvPr id="7" name="Rectangle 5">
            <a:extLst>
              <a:ext uri="{FF2B5EF4-FFF2-40B4-BE49-F238E27FC236}">
                <a16:creationId xmlns:a16="http://schemas.microsoft.com/office/drawing/2014/main" id="{21624B8B-9FD0-4E81-ADD7-AB69F0329BBD}"/>
              </a:ext>
            </a:extLst>
          </p:cNvPr>
          <p:cNvSpPr>
            <a:spLocks noChangeArrowheads="1"/>
          </p:cNvSpPr>
          <p:nvPr/>
        </p:nvSpPr>
        <p:spPr bwMode="auto">
          <a:xfrm>
            <a:off x="635820" y="2009423"/>
            <a:ext cx="2793536" cy="99624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latin typeface="Times New Roman" panose="02020603050405020304" pitchFamily="18" charset="0"/>
              </a:rPr>
              <a:t>数据结构  </a:t>
            </a:r>
          </a:p>
        </p:txBody>
      </p:sp>
      <p:sp>
        <p:nvSpPr>
          <p:cNvPr id="8" name="Rectangle 6">
            <a:extLst>
              <a:ext uri="{FF2B5EF4-FFF2-40B4-BE49-F238E27FC236}">
                <a16:creationId xmlns:a16="http://schemas.microsoft.com/office/drawing/2014/main" id="{9E24A72C-BFFA-4C11-BA5A-AC86FA01891F}"/>
              </a:ext>
            </a:extLst>
          </p:cNvPr>
          <p:cNvSpPr>
            <a:spLocks noChangeArrowheads="1"/>
          </p:cNvSpPr>
          <p:nvPr/>
        </p:nvSpPr>
        <p:spPr bwMode="auto">
          <a:xfrm>
            <a:off x="3429356" y="2009423"/>
            <a:ext cx="4133166" cy="99624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i="1" u="sng" dirty="0">
                <a:solidFill>
                  <a:srgbClr val="800000"/>
                </a:solidFill>
                <a:latin typeface="Times New Roman" panose="02020603050405020304" pitchFamily="18" charset="0"/>
              </a:rPr>
              <a:t>算法设计</a:t>
            </a:r>
            <a:r>
              <a:rPr lang="zh-CN" altLang="en-US" sz="2800" i="1" u="sng" dirty="0">
                <a:solidFill>
                  <a:srgbClr val="800000"/>
                </a:solidFill>
              </a:rPr>
              <a:t>与</a:t>
            </a:r>
            <a:r>
              <a:rPr lang="zh-CN" altLang="en-US" sz="2800" i="1" u="sng" dirty="0">
                <a:solidFill>
                  <a:srgbClr val="800000"/>
                </a:solidFill>
                <a:latin typeface="Times New Roman" panose="02020603050405020304" pitchFamily="18" charset="0"/>
              </a:rPr>
              <a:t>分析  </a:t>
            </a:r>
          </a:p>
        </p:txBody>
      </p:sp>
      <p:graphicFrame>
        <p:nvGraphicFramePr>
          <p:cNvPr id="9" name="图示 8">
            <a:extLst>
              <a:ext uri="{FF2B5EF4-FFF2-40B4-BE49-F238E27FC236}">
                <a16:creationId xmlns:a16="http://schemas.microsoft.com/office/drawing/2014/main" id="{F661F044-DAF5-43FE-9C42-2898DA28FB7D}"/>
              </a:ext>
            </a:extLst>
          </p:cNvPr>
          <p:cNvGraphicFramePr/>
          <p:nvPr>
            <p:extLst>
              <p:ext uri="{D42A27DB-BD31-4B8C-83A1-F6EECF244321}">
                <p14:modId xmlns:p14="http://schemas.microsoft.com/office/powerpoint/2010/main" val="4232083734"/>
              </p:ext>
            </p:extLst>
          </p:nvPr>
        </p:nvGraphicFramePr>
        <p:xfrm>
          <a:off x="1785620" y="3852334"/>
          <a:ext cx="4658359" cy="31055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258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autoUpdateAnimBg="0"/>
      <p:bldP spid="7" grpId="0" animBg="1" autoUpdateAnimBg="0"/>
      <p:bldP spid="8" grpId="0" animBg="1" autoUpdateAnimBg="0"/>
      <p:bldGraphic spid="9"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1.2.1</a:t>
            </a:r>
            <a:r>
              <a:rPr lang="zh-CN" altLang="en-US" dirty="0"/>
              <a:t>算法的时间复杂性</a:t>
            </a:r>
          </a:p>
        </p:txBody>
      </p:sp>
      <p:sp>
        <p:nvSpPr>
          <p:cNvPr id="6" name="文本占位符 17410"/>
          <p:cNvSpPr>
            <a:spLocks noGrp="1"/>
          </p:cNvSpPr>
          <p:nvPr/>
        </p:nvSpPr>
        <p:spPr>
          <a:xfrm>
            <a:off x="758243" y="1690688"/>
            <a:ext cx="10675513" cy="3953277"/>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3200" dirty="0">
                <a:solidFill>
                  <a:srgbClr val="3333FF"/>
                </a:solidFill>
                <a:latin typeface="微软雅黑" panose="020B0503020204020204" pitchFamily="34" charset="-122"/>
                <a:ea typeface="微软雅黑" panose="020B0503020204020204" pitchFamily="34" charset="-122"/>
              </a:rPr>
              <a:t>运行时间</a:t>
            </a:r>
            <a:r>
              <a:rPr lang="en-US" altLang="zh-CN" sz="3200" dirty="0">
                <a:solidFill>
                  <a:srgbClr val="3333FF"/>
                </a:solidFill>
                <a:latin typeface="微软雅黑" panose="020B0503020204020204" pitchFamily="34" charset="-122"/>
                <a:ea typeface="微软雅黑" panose="020B0503020204020204" pitchFamily="34" charset="-122"/>
              </a:rPr>
              <a:t>T(n)</a:t>
            </a:r>
            <a:r>
              <a:rPr lang="zh-CN" altLang="en-US" sz="3200" dirty="0">
                <a:solidFill>
                  <a:srgbClr val="3333FF"/>
                </a:solidFill>
                <a:latin typeface="微软雅黑" panose="020B0503020204020204" pitchFamily="34" charset="-122"/>
                <a:ea typeface="微软雅黑" panose="020B0503020204020204" pitchFamily="34" charset="-122"/>
              </a:rPr>
              <a:t>的估算</a:t>
            </a:r>
            <a:endParaRPr lang="en-US" altLang="zh-CN" sz="3200" dirty="0">
              <a:solidFill>
                <a:srgbClr val="3333FF"/>
              </a:solidFill>
              <a:latin typeface="微软雅黑" panose="020B0503020204020204" pitchFamily="34" charset="-122"/>
              <a:ea typeface="微软雅黑" panose="020B0503020204020204" pitchFamily="34" charset="-122"/>
            </a:endParaRPr>
          </a:p>
          <a:p>
            <a:pPr marL="400050" lvl="1" indent="0">
              <a:lnSpc>
                <a:spcPct val="150000"/>
              </a:lnSpc>
              <a:spcBef>
                <a:spcPts val="0"/>
              </a:spcBef>
              <a:buNone/>
            </a:pPr>
            <a:r>
              <a:rPr lang="zh-CN" altLang="en-US" sz="3200" b="0" dirty="0">
                <a:latin typeface="微软雅黑" panose="020B0503020204020204" pitchFamily="34" charset="-122"/>
                <a:ea typeface="微软雅黑" panose="020B0503020204020204" pitchFamily="34" charset="-122"/>
              </a:rPr>
              <a:t>假定算法在这样的</a:t>
            </a:r>
            <a:r>
              <a:rPr lang="zh-CN" altLang="en-US" sz="3200" dirty="0">
                <a:solidFill>
                  <a:srgbClr val="FF00FF"/>
                </a:solidFill>
                <a:latin typeface="微软雅黑" panose="020B0503020204020204" pitchFamily="34" charset="-122"/>
                <a:ea typeface="微软雅黑" panose="020B0503020204020204" pitchFamily="34" charset="-122"/>
              </a:rPr>
              <a:t>计算模型</a:t>
            </a:r>
            <a:r>
              <a:rPr lang="zh-CN" altLang="en-US" sz="3200" b="0" dirty="0">
                <a:latin typeface="微软雅黑" panose="020B0503020204020204" pitchFamily="34" charset="-122"/>
                <a:ea typeface="微软雅黑" panose="020B0503020204020204" pitchFamily="34" charset="-122"/>
              </a:rPr>
              <a:t>下运行：</a:t>
            </a:r>
            <a:endParaRPr lang="en-US" altLang="zh-CN" sz="3200" b="0" dirty="0">
              <a:latin typeface="微软雅黑" panose="020B0503020204020204" pitchFamily="34" charset="-122"/>
              <a:ea typeface="微软雅黑" panose="020B0503020204020204" pitchFamily="34" charset="-122"/>
            </a:endParaRPr>
          </a:p>
          <a:p>
            <a:pPr marL="914400" lvl="1" indent="-514350">
              <a:lnSpc>
                <a:spcPct val="150000"/>
              </a:lnSpc>
              <a:spcBef>
                <a:spcPts val="0"/>
              </a:spcBef>
              <a:buFont typeface="+mj-ea"/>
              <a:buAutoNum type="circleNumDbPlain"/>
            </a:pPr>
            <a:r>
              <a:rPr lang="zh-CN" altLang="en-US" sz="3200" b="0" dirty="0">
                <a:latin typeface="微软雅黑" panose="020B0503020204020204" pitchFamily="34" charset="-122"/>
                <a:ea typeface="微软雅黑" panose="020B0503020204020204" pitchFamily="34" charset="-122"/>
              </a:rPr>
              <a:t>所有操作数都具有相同的固定字长；</a:t>
            </a:r>
            <a:endParaRPr lang="en-US" altLang="zh-CN" sz="3200" b="0" dirty="0">
              <a:latin typeface="微软雅黑" panose="020B0503020204020204" pitchFamily="34" charset="-122"/>
              <a:ea typeface="微软雅黑" panose="020B0503020204020204" pitchFamily="34" charset="-122"/>
            </a:endParaRPr>
          </a:p>
          <a:p>
            <a:pPr marL="914400" lvl="1" indent="-514350">
              <a:lnSpc>
                <a:spcPct val="150000"/>
              </a:lnSpc>
              <a:spcBef>
                <a:spcPts val="0"/>
              </a:spcBef>
              <a:buFont typeface="+mj-ea"/>
              <a:buAutoNum type="circleNumDbPlain"/>
            </a:pPr>
            <a:r>
              <a:rPr lang="zh-CN" altLang="en-US" sz="3200" b="0" dirty="0">
                <a:latin typeface="微软雅黑" panose="020B0503020204020204" pitchFamily="34" charset="-122"/>
                <a:ea typeface="微软雅黑" panose="020B0503020204020204" pitchFamily="34" charset="-122"/>
              </a:rPr>
              <a:t>所有操作的时间花费都是一个常数时间间隔。</a:t>
            </a:r>
            <a:endParaRPr lang="en-US" altLang="zh-CN" sz="3200" b="0" dirty="0">
              <a:latin typeface="微软雅黑" panose="020B0503020204020204" pitchFamily="34" charset="-122"/>
              <a:ea typeface="微软雅黑" panose="020B0503020204020204" pitchFamily="34" charset="-122"/>
            </a:endParaRPr>
          </a:p>
          <a:p>
            <a:pPr marL="400050" lvl="1" indent="0">
              <a:lnSpc>
                <a:spcPct val="150000"/>
              </a:lnSpc>
              <a:spcBef>
                <a:spcPts val="0"/>
              </a:spcBef>
              <a:buNone/>
            </a:pPr>
            <a:r>
              <a:rPr lang="zh-CN" altLang="en-US" sz="3200" b="0" dirty="0" smtClean="0">
                <a:latin typeface="微软雅黑" panose="020B0503020204020204" pitchFamily="34" charset="-122"/>
                <a:ea typeface="微软雅黑" panose="020B0503020204020204" pitchFamily="34" charset="-122"/>
              </a:rPr>
              <a:t>也称</a:t>
            </a:r>
            <a:r>
              <a:rPr lang="zh-CN" altLang="en-US" sz="3200" dirty="0" smtClean="0">
                <a:solidFill>
                  <a:srgbClr val="FF0000"/>
                </a:solidFill>
                <a:latin typeface="微软雅黑" panose="020B0503020204020204" pitchFamily="34" charset="-122"/>
                <a:ea typeface="微软雅黑" panose="020B0503020204020204" pitchFamily="34" charset="-122"/>
              </a:rPr>
              <a:t>初等</a:t>
            </a:r>
            <a:r>
              <a:rPr lang="zh-CN" altLang="en-US" sz="3200" dirty="0">
                <a:solidFill>
                  <a:srgbClr val="FF0000"/>
                </a:solidFill>
                <a:latin typeface="微软雅黑" panose="020B0503020204020204" pitchFamily="34" charset="-122"/>
                <a:ea typeface="微软雅黑" panose="020B0503020204020204" pitchFamily="34" charset="-122"/>
              </a:rPr>
              <a:t>操作</a:t>
            </a:r>
            <a:r>
              <a:rPr lang="zh-CN" altLang="en-US" sz="3200" b="0" dirty="0">
                <a:latin typeface="微软雅黑" panose="020B0503020204020204" pitchFamily="34" charset="-122"/>
                <a:ea typeface="微软雅黑" panose="020B0503020204020204" pitchFamily="34" charset="-122"/>
              </a:rPr>
              <a:t>，如：</a:t>
            </a:r>
            <a:r>
              <a:rPr lang="zh-CN" altLang="en-US" sz="3200" b="0" u="sng" dirty="0">
                <a:solidFill>
                  <a:srgbClr val="3333FF"/>
                </a:solidFill>
                <a:latin typeface="微软雅黑" panose="020B0503020204020204" pitchFamily="34" charset="-122"/>
                <a:ea typeface="微软雅黑" panose="020B0503020204020204" pitchFamily="34" charset="-122"/>
              </a:rPr>
              <a:t>算术运算</a:t>
            </a:r>
            <a:r>
              <a:rPr lang="zh-CN" altLang="en-US" sz="3200" b="0" dirty="0">
                <a:latin typeface="微软雅黑" panose="020B0503020204020204" pitchFamily="34" charset="-122"/>
                <a:ea typeface="微软雅黑" panose="020B0503020204020204" pitchFamily="34" charset="-122"/>
              </a:rPr>
              <a:t>；</a:t>
            </a:r>
            <a:r>
              <a:rPr lang="zh-CN" altLang="en-US" sz="3200" b="0" u="sng" dirty="0">
                <a:solidFill>
                  <a:srgbClr val="3333FF"/>
                </a:solidFill>
                <a:latin typeface="微软雅黑" panose="020B0503020204020204" pitchFamily="34" charset="-122"/>
                <a:ea typeface="微软雅黑" panose="020B0503020204020204" pitchFamily="34" charset="-122"/>
              </a:rPr>
              <a:t>比较和逻辑运算</a:t>
            </a:r>
            <a:r>
              <a:rPr lang="zh-CN" altLang="en-US" sz="3200" b="0" dirty="0">
                <a:latin typeface="微软雅黑" panose="020B0503020204020204" pitchFamily="34" charset="-122"/>
                <a:ea typeface="微软雅黑" panose="020B0503020204020204" pitchFamily="34" charset="-122"/>
              </a:rPr>
              <a:t>；</a:t>
            </a:r>
            <a:r>
              <a:rPr lang="zh-CN" altLang="en-US" sz="3200" b="0" u="sng" dirty="0">
                <a:solidFill>
                  <a:srgbClr val="3333FF"/>
                </a:solidFill>
                <a:latin typeface="微软雅黑" panose="020B0503020204020204" pitchFamily="34" charset="-122"/>
                <a:ea typeface="微软雅黑" panose="020B0503020204020204" pitchFamily="34" charset="-122"/>
              </a:rPr>
              <a:t>赋值运算</a:t>
            </a:r>
            <a:r>
              <a:rPr lang="zh-CN" altLang="en-US" sz="3200" b="0" dirty="0">
                <a:latin typeface="微软雅黑" panose="020B0503020204020204" pitchFamily="34" charset="-122"/>
                <a:ea typeface="微软雅黑" panose="020B0503020204020204" pitchFamily="34" charset="-122"/>
              </a:rPr>
              <a:t>，等等；</a:t>
            </a:r>
            <a:endParaRPr lang="en-US" altLang="zh-CN" sz="3200" b="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1.2.1 </a:t>
            </a:r>
            <a:r>
              <a:rPr lang="zh-CN" altLang="en-US" dirty="0"/>
              <a:t>算法的时间复杂性</a:t>
            </a:r>
          </a:p>
        </p:txBody>
      </p:sp>
      <p:grpSp>
        <p:nvGrpSpPr>
          <p:cNvPr id="5" name="组合 4"/>
          <p:cNvGrpSpPr/>
          <p:nvPr/>
        </p:nvGrpSpPr>
        <p:grpSpPr>
          <a:xfrm>
            <a:off x="664028" y="2233259"/>
            <a:ext cx="11727712" cy="2752725"/>
            <a:chOff x="785" y="1296"/>
            <a:chExt cx="5121" cy="1734"/>
          </a:xfrm>
        </p:grpSpPr>
        <p:grpSp>
          <p:nvGrpSpPr>
            <p:cNvPr id="9" name="组合 8"/>
            <p:cNvGrpSpPr/>
            <p:nvPr/>
          </p:nvGrpSpPr>
          <p:grpSpPr>
            <a:xfrm>
              <a:off x="3072" y="1296"/>
              <a:ext cx="2834" cy="1178"/>
              <a:chOff x="1296" y="2736"/>
              <a:chExt cx="2834" cy="1178"/>
            </a:xfrm>
          </p:grpSpPr>
          <p:sp>
            <p:nvSpPr>
              <p:cNvPr id="17" name="文本框 251910"/>
              <p:cNvSpPr txBox="1"/>
              <p:nvPr/>
            </p:nvSpPr>
            <p:spPr>
              <a:xfrm>
                <a:off x="1634" y="2990"/>
                <a:ext cx="2496" cy="368"/>
              </a:xfrm>
              <a:prstGeom prst="rect">
                <a:avLst/>
              </a:prstGeom>
              <a:noFill/>
              <a:ln w="9525">
                <a:noFill/>
              </a:ln>
            </p:spPr>
            <p:txBody>
              <a:bodyPr>
                <a:spAutoFit/>
              </a:bodyP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2pPr>
                <a:lvl3pPr marL="914400" lvl="2"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3pPr>
                <a:lvl4pPr marL="1371600" lvl="3"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4pPr>
                <a:lvl5pPr marL="1828800" lvl="4"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5pPr>
                <a:lvl6pPr marL="2286000" lvl="5"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6pPr>
                <a:lvl7pPr marL="2743200" lvl="6"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7pPr>
                <a:lvl8pPr marL="3200400" lvl="7"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8pPr>
                <a:lvl9pPr marL="3657600" lvl="8"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9pPr>
              </a:lstStyle>
              <a:p>
                <a:pPr lvl="0" algn="l">
                  <a:spcBef>
                    <a:spcPct val="50000"/>
                  </a:spcBef>
                  <a:buClr>
                    <a:srgbClr val="000000"/>
                  </a:buClr>
                </a:pPr>
                <a:r>
                  <a:rPr lang="en-US" altLang="zh-CN" sz="3200" dirty="0">
                    <a:solidFill>
                      <a:schemeClr val="tx1"/>
                    </a:solidFill>
                    <a:latin typeface="Times New Roman" panose="02020603050405020304" pitchFamily="18" charset="0"/>
                    <a:ea typeface="宋体" panose="02010600030101010101" pitchFamily="2" charset="-122"/>
                  </a:rPr>
                  <a:t>for  ( j = </a:t>
                </a:r>
                <a:r>
                  <a:rPr lang="en-US" altLang="zh-CN" sz="3200" dirty="0">
                    <a:solidFill>
                      <a:schemeClr val="tx1"/>
                    </a:solidFill>
                    <a:latin typeface="宋体" panose="02010600030101010101" pitchFamily="2" charset="-122"/>
                    <a:ea typeface="宋体" panose="02010600030101010101" pitchFamily="2" charset="-122"/>
                  </a:rPr>
                  <a:t>1</a:t>
                </a:r>
                <a:r>
                  <a:rPr lang="en-US" altLang="zh-CN" sz="3200" dirty="0">
                    <a:solidFill>
                      <a:schemeClr val="tx1"/>
                    </a:solidFill>
                    <a:latin typeface="Times New Roman" panose="02020603050405020304" pitchFamily="18" charset="0"/>
                    <a:ea typeface="宋体" panose="02010600030101010101" pitchFamily="2" charset="-122"/>
                  </a:rPr>
                  <a:t> </a:t>
                </a:r>
                <a:r>
                  <a:rPr lang="zh-CN" altLang="en-US" sz="3200" dirty="0">
                    <a:solidFill>
                      <a:schemeClr val="tx1"/>
                    </a:solidFill>
                    <a:latin typeface="Times New Roman" panose="02020603050405020304" pitchFamily="18" charset="0"/>
                    <a:ea typeface="宋体" panose="02010600030101010101" pitchFamily="2" charset="-122"/>
                  </a:rPr>
                  <a:t>；</a:t>
                </a:r>
                <a:r>
                  <a:rPr lang="en-US" altLang="zh-CN" sz="3200" dirty="0">
                    <a:solidFill>
                      <a:schemeClr val="tx1"/>
                    </a:solidFill>
                    <a:latin typeface="Times New Roman" panose="02020603050405020304" pitchFamily="18" charset="0"/>
                    <a:ea typeface="宋体" panose="02010600030101010101" pitchFamily="2" charset="-122"/>
                  </a:rPr>
                  <a:t>j&lt;=n </a:t>
                </a:r>
                <a:r>
                  <a:rPr lang="zh-CN" altLang="en-US" sz="3200" dirty="0">
                    <a:solidFill>
                      <a:schemeClr val="tx1"/>
                    </a:solidFill>
                    <a:latin typeface="Times New Roman" panose="02020603050405020304" pitchFamily="18" charset="0"/>
                    <a:ea typeface="宋体" panose="02010600030101010101" pitchFamily="2" charset="-122"/>
                  </a:rPr>
                  <a:t>；</a:t>
                </a:r>
                <a:r>
                  <a:rPr lang="en-US" altLang="zh-CN" sz="3200" dirty="0">
                    <a:solidFill>
                      <a:schemeClr val="tx1"/>
                    </a:solidFill>
                    <a:latin typeface="Times New Roman" panose="02020603050405020304" pitchFamily="18" charset="0"/>
                    <a:ea typeface="宋体" panose="02010600030101010101" pitchFamily="2" charset="-122"/>
                  </a:rPr>
                  <a:t>j++ )</a:t>
                </a:r>
              </a:p>
            </p:txBody>
          </p:sp>
          <p:sp>
            <p:nvSpPr>
              <p:cNvPr id="18" name="文本框 251911"/>
              <p:cNvSpPr txBox="1"/>
              <p:nvPr/>
            </p:nvSpPr>
            <p:spPr>
              <a:xfrm>
                <a:off x="2014" y="3278"/>
                <a:ext cx="1296" cy="368"/>
              </a:xfrm>
              <a:prstGeom prst="rect">
                <a:avLst/>
              </a:prstGeom>
              <a:noFill/>
              <a:ln w="9525">
                <a:noFill/>
              </a:ln>
            </p:spPr>
            <p:txBody>
              <a:bodyPr>
                <a:spAutoFit/>
              </a:bodyP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2pPr>
                <a:lvl3pPr marL="914400" lvl="2"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3pPr>
                <a:lvl4pPr marL="1371600" lvl="3"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4pPr>
                <a:lvl5pPr marL="1828800" lvl="4"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5pPr>
                <a:lvl6pPr marL="2286000" lvl="5"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6pPr>
                <a:lvl7pPr marL="2743200" lvl="6"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7pPr>
                <a:lvl8pPr marL="3200400" lvl="7"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8pPr>
                <a:lvl9pPr marL="3657600" lvl="8"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9pPr>
              </a:lstStyle>
              <a:p>
                <a:pPr lvl="0" algn="l">
                  <a:spcBef>
                    <a:spcPct val="50000"/>
                  </a:spcBef>
                  <a:buClr>
                    <a:srgbClr val="000000"/>
                  </a:buClr>
                </a:pPr>
                <a:r>
                  <a:rPr lang="en-US" altLang="zh-CN" sz="3200" dirty="0">
                    <a:solidFill>
                      <a:schemeClr val="tx1"/>
                    </a:solidFill>
                    <a:latin typeface="Times New Roman" panose="02020603050405020304" pitchFamily="18" charset="0"/>
                    <a:ea typeface="宋体" panose="02010600030101010101" pitchFamily="2" charset="-122"/>
                  </a:rPr>
                  <a:t>X = X + </a:t>
                </a:r>
                <a:r>
                  <a:rPr lang="en-US" altLang="zh-CN" sz="3200" dirty="0">
                    <a:solidFill>
                      <a:schemeClr val="tx1"/>
                    </a:solidFill>
                    <a:latin typeface="宋体" panose="02010600030101010101" pitchFamily="2" charset="-122"/>
                    <a:ea typeface="宋体" panose="02010600030101010101" pitchFamily="2" charset="-122"/>
                  </a:rPr>
                  <a:t>1 </a:t>
                </a:r>
                <a:r>
                  <a:rPr lang="zh-CN" altLang="en-US" sz="3200" dirty="0">
                    <a:solidFill>
                      <a:schemeClr val="tx1"/>
                    </a:solidFill>
                    <a:latin typeface="宋体" panose="02010600030101010101" pitchFamily="2" charset="-122"/>
                    <a:ea typeface="宋体" panose="02010600030101010101" pitchFamily="2" charset="-122"/>
                  </a:rPr>
                  <a:t>；</a:t>
                </a:r>
              </a:p>
            </p:txBody>
          </p:sp>
          <p:sp>
            <p:nvSpPr>
              <p:cNvPr id="19" name="文本框 251912"/>
              <p:cNvSpPr txBox="1"/>
              <p:nvPr/>
            </p:nvSpPr>
            <p:spPr>
              <a:xfrm>
                <a:off x="1296" y="2736"/>
                <a:ext cx="2448" cy="368"/>
              </a:xfrm>
              <a:prstGeom prst="rect">
                <a:avLst/>
              </a:prstGeom>
              <a:noFill/>
              <a:ln w="9525">
                <a:noFill/>
              </a:ln>
            </p:spPr>
            <p:txBody>
              <a:bodyPr>
                <a:spAutoFit/>
              </a:bodyP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2pPr>
                <a:lvl3pPr marL="914400" lvl="2"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3pPr>
                <a:lvl4pPr marL="1371600" lvl="3"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4pPr>
                <a:lvl5pPr marL="1828800" lvl="4"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5pPr>
                <a:lvl6pPr marL="2286000" lvl="5"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6pPr>
                <a:lvl7pPr marL="2743200" lvl="6"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7pPr>
                <a:lvl8pPr marL="3200400" lvl="7"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8pPr>
                <a:lvl9pPr marL="3657600" lvl="8"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9pPr>
              </a:lstStyle>
              <a:p>
                <a:pPr lvl="0" algn="l">
                  <a:spcBef>
                    <a:spcPct val="50000"/>
                  </a:spcBef>
                  <a:buClr>
                    <a:srgbClr val="000000"/>
                  </a:buClr>
                </a:pPr>
                <a:r>
                  <a:rPr lang="en-US" altLang="zh-CN" sz="3200" dirty="0">
                    <a:solidFill>
                      <a:schemeClr val="tx1"/>
                    </a:solidFill>
                    <a:latin typeface="Times New Roman" panose="02020603050405020304" pitchFamily="18" charset="0"/>
                    <a:ea typeface="宋体" panose="02010600030101010101" pitchFamily="2" charset="-122"/>
                  </a:rPr>
                  <a:t>for  ( </a:t>
                </a:r>
                <a:r>
                  <a:rPr lang="en-US" altLang="zh-CN" sz="3200" dirty="0" err="1">
                    <a:solidFill>
                      <a:schemeClr val="tx1"/>
                    </a:solidFill>
                    <a:latin typeface="Times New Roman" panose="02020603050405020304" pitchFamily="18" charset="0"/>
                    <a:ea typeface="宋体" panose="02010600030101010101" pitchFamily="2" charset="-122"/>
                  </a:rPr>
                  <a:t>i</a:t>
                </a:r>
                <a:r>
                  <a:rPr lang="en-US" altLang="zh-CN" sz="3200" dirty="0">
                    <a:solidFill>
                      <a:schemeClr val="tx1"/>
                    </a:solidFill>
                    <a:latin typeface="Times New Roman" panose="02020603050405020304" pitchFamily="18" charset="0"/>
                    <a:ea typeface="宋体" panose="02010600030101010101" pitchFamily="2" charset="-122"/>
                  </a:rPr>
                  <a:t> = </a:t>
                </a:r>
                <a:r>
                  <a:rPr lang="en-US" altLang="zh-CN" sz="3200" dirty="0">
                    <a:solidFill>
                      <a:schemeClr val="tx1"/>
                    </a:solidFill>
                    <a:latin typeface="宋体" panose="02010600030101010101" pitchFamily="2" charset="-122"/>
                    <a:ea typeface="宋体" panose="02010600030101010101" pitchFamily="2" charset="-122"/>
                  </a:rPr>
                  <a:t>1</a:t>
                </a:r>
                <a:r>
                  <a:rPr lang="en-US" altLang="zh-CN" sz="3200" dirty="0">
                    <a:solidFill>
                      <a:schemeClr val="tx1"/>
                    </a:solidFill>
                    <a:latin typeface="Times New Roman" panose="02020603050405020304" pitchFamily="18" charset="0"/>
                    <a:ea typeface="宋体" panose="02010600030101010101" pitchFamily="2" charset="-122"/>
                  </a:rPr>
                  <a:t> </a:t>
                </a:r>
                <a:r>
                  <a:rPr lang="zh-CN" altLang="en-US" sz="3200" dirty="0">
                    <a:solidFill>
                      <a:schemeClr val="tx1"/>
                    </a:solidFill>
                    <a:latin typeface="Times New Roman" panose="02020603050405020304" pitchFamily="18" charset="0"/>
                    <a:ea typeface="宋体" panose="02010600030101010101" pitchFamily="2" charset="-122"/>
                  </a:rPr>
                  <a:t>；</a:t>
                </a:r>
                <a:r>
                  <a:rPr lang="en-US" altLang="zh-CN" sz="3200" dirty="0" err="1">
                    <a:solidFill>
                      <a:schemeClr val="tx1"/>
                    </a:solidFill>
                    <a:latin typeface="Times New Roman" panose="02020603050405020304" pitchFamily="18" charset="0"/>
                    <a:ea typeface="宋体" panose="02010600030101010101" pitchFamily="2" charset="-122"/>
                  </a:rPr>
                  <a:t>i</a:t>
                </a:r>
                <a:r>
                  <a:rPr lang="en-US" altLang="zh-CN" sz="3200" dirty="0">
                    <a:solidFill>
                      <a:schemeClr val="tx1"/>
                    </a:solidFill>
                    <a:latin typeface="Times New Roman" panose="02020603050405020304" pitchFamily="18" charset="0"/>
                    <a:ea typeface="宋体" panose="02010600030101010101" pitchFamily="2" charset="-122"/>
                  </a:rPr>
                  <a:t>&lt;=n </a:t>
                </a:r>
                <a:r>
                  <a:rPr lang="zh-CN" altLang="en-US" sz="3200" dirty="0">
                    <a:solidFill>
                      <a:schemeClr val="tx1"/>
                    </a:solidFill>
                    <a:latin typeface="Times New Roman" panose="02020603050405020304" pitchFamily="18" charset="0"/>
                    <a:ea typeface="宋体" panose="02010600030101010101" pitchFamily="2" charset="-122"/>
                  </a:rPr>
                  <a:t>；</a:t>
                </a:r>
                <a:r>
                  <a:rPr lang="en-US" altLang="zh-CN" sz="3200" dirty="0" err="1">
                    <a:solidFill>
                      <a:schemeClr val="tx1"/>
                    </a:solidFill>
                    <a:latin typeface="Times New Roman" panose="02020603050405020304" pitchFamily="18" charset="0"/>
                    <a:ea typeface="宋体" panose="02010600030101010101" pitchFamily="2" charset="-122"/>
                  </a:rPr>
                  <a:t>i</a:t>
                </a:r>
                <a:r>
                  <a:rPr lang="en-US" altLang="zh-CN" sz="3200" dirty="0">
                    <a:solidFill>
                      <a:schemeClr val="tx1"/>
                    </a:solidFill>
                    <a:latin typeface="Times New Roman" panose="02020603050405020304" pitchFamily="18" charset="0"/>
                    <a:ea typeface="宋体" panose="02010600030101010101" pitchFamily="2" charset="-122"/>
                  </a:rPr>
                  <a:t>++ )</a:t>
                </a:r>
              </a:p>
            </p:txBody>
          </p:sp>
          <p:sp>
            <p:nvSpPr>
              <p:cNvPr id="20" name="文本框 251913"/>
              <p:cNvSpPr txBox="1"/>
              <p:nvPr/>
            </p:nvSpPr>
            <p:spPr>
              <a:xfrm>
                <a:off x="2410" y="3584"/>
                <a:ext cx="1680" cy="330"/>
              </a:xfrm>
              <a:prstGeom prst="rect">
                <a:avLst/>
              </a:prstGeom>
              <a:noFill/>
              <a:ln w="9525">
                <a:noFill/>
              </a:ln>
            </p:spPr>
            <p:txBody>
              <a:bodyPr>
                <a:spAutoFit/>
              </a:bodyP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2pPr>
                <a:lvl3pPr marL="914400" lvl="2"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3pPr>
                <a:lvl4pPr marL="1371600" lvl="3"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4pPr>
                <a:lvl5pPr marL="1828800" lvl="4"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5pPr>
                <a:lvl6pPr marL="2286000" lvl="5"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6pPr>
                <a:lvl7pPr marL="2743200" lvl="6"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7pPr>
                <a:lvl8pPr marL="3200400" lvl="7"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8pPr>
                <a:lvl9pPr marL="3657600" lvl="8"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9pPr>
              </a:lstStyle>
              <a:p>
                <a:pPr lvl="0" algn="l">
                  <a:spcBef>
                    <a:spcPct val="50000"/>
                  </a:spcBef>
                  <a:buClr>
                    <a:srgbClr val="000000"/>
                  </a:buClr>
                </a:pPr>
                <a:r>
                  <a:rPr lang="en-US" altLang="zh-CN" sz="2800" dirty="0">
                    <a:solidFill>
                      <a:srgbClr val="FF0000"/>
                    </a:solidFill>
                    <a:latin typeface="Times New Roman" panose="02020603050405020304" pitchFamily="18" charset="0"/>
                    <a:ea typeface="宋体" panose="02010600030101010101" pitchFamily="2" charset="-122"/>
                  </a:rPr>
                  <a:t>(c)</a:t>
                </a:r>
              </a:p>
            </p:txBody>
          </p:sp>
        </p:grpSp>
        <p:grpSp>
          <p:nvGrpSpPr>
            <p:cNvPr id="10" name="组合 9"/>
            <p:cNvGrpSpPr/>
            <p:nvPr/>
          </p:nvGrpSpPr>
          <p:grpSpPr>
            <a:xfrm>
              <a:off x="785" y="2075"/>
              <a:ext cx="2496" cy="955"/>
              <a:chOff x="1217" y="1941"/>
              <a:chExt cx="2496" cy="955"/>
            </a:xfrm>
          </p:grpSpPr>
          <p:sp>
            <p:nvSpPr>
              <p:cNvPr id="14" name="文本框 251915"/>
              <p:cNvSpPr txBox="1"/>
              <p:nvPr/>
            </p:nvSpPr>
            <p:spPr>
              <a:xfrm>
                <a:off x="1217" y="1941"/>
                <a:ext cx="2496" cy="368"/>
              </a:xfrm>
              <a:prstGeom prst="rect">
                <a:avLst/>
              </a:prstGeom>
              <a:noFill/>
              <a:ln w="9525">
                <a:noFill/>
              </a:ln>
            </p:spPr>
            <p:txBody>
              <a:bodyPr>
                <a:spAutoFit/>
              </a:bodyP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2pPr>
                <a:lvl3pPr marL="914400" lvl="2"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3pPr>
                <a:lvl4pPr marL="1371600" lvl="3"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4pPr>
                <a:lvl5pPr marL="1828800" lvl="4"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5pPr>
                <a:lvl6pPr marL="2286000" lvl="5"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6pPr>
                <a:lvl7pPr marL="2743200" lvl="6"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7pPr>
                <a:lvl8pPr marL="3200400" lvl="7"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8pPr>
                <a:lvl9pPr marL="3657600" lvl="8"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9pPr>
              </a:lstStyle>
              <a:p>
                <a:pPr lvl="0" algn="l">
                  <a:spcBef>
                    <a:spcPct val="50000"/>
                  </a:spcBef>
                  <a:buClr>
                    <a:srgbClr val="000000"/>
                  </a:buClr>
                </a:pPr>
                <a:r>
                  <a:rPr lang="en-US" altLang="zh-CN" sz="3200" dirty="0">
                    <a:solidFill>
                      <a:schemeClr val="tx1"/>
                    </a:solidFill>
                    <a:latin typeface="Times New Roman" panose="02020603050405020304" pitchFamily="18" charset="0"/>
                    <a:ea typeface="宋体" panose="02010600030101010101" pitchFamily="2" charset="-122"/>
                  </a:rPr>
                  <a:t>for  ( </a:t>
                </a:r>
                <a:r>
                  <a:rPr lang="en-US" altLang="zh-CN" sz="3200" dirty="0" err="1">
                    <a:solidFill>
                      <a:schemeClr val="tx1"/>
                    </a:solidFill>
                    <a:latin typeface="Times New Roman" panose="02020603050405020304" pitchFamily="18" charset="0"/>
                    <a:ea typeface="宋体" panose="02010600030101010101" pitchFamily="2" charset="-122"/>
                  </a:rPr>
                  <a:t>i</a:t>
                </a:r>
                <a:r>
                  <a:rPr lang="en-US" altLang="zh-CN" sz="3200" dirty="0">
                    <a:solidFill>
                      <a:schemeClr val="tx1"/>
                    </a:solidFill>
                    <a:latin typeface="Times New Roman" panose="02020603050405020304" pitchFamily="18" charset="0"/>
                    <a:ea typeface="宋体" panose="02010600030101010101" pitchFamily="2" charset="-122"/>
                  </a:rPr>
                  <a:t> = </a:t>
                </a:r>
                <a:r>
                  <a:rPr lang="en-US" altLang="zh-CN" sz="3200" dirty="0">
                    <a:solidFill>
                      <a:schemeClr val="tx1"/>
                    </a:solidFill>
                    <a:latin typeface="宋体" panose="02010600030101010101" pitchFamily="2" charset="-122"/>
                    <a:ea typeface="宋体" panose="02010600030101010101" pitchFamily="2" charset="-122"/>
                  </a:rPr>
                  <a:t>1</a:t>
                </a:r>
                <a:r>
                  <a:rPr lang="en-US" altLang="zh-CN" sz="3200" dirty="0">
                    <a:solidFill>
                      <a:schemeClr val="tx1"/>
                    </a:solidFill>
                    <a:latin typeface="Times New Roman" panose="02020603050405020304" pitchFamily="18" charset="0"/>
                    <a:ea typeface="宋体" panose="02010600030101010101" pitchFamily="2" charset="-122"/>
                  </a:rPr>
                  <a:t> </a:t>
                </a:r>
                <a:r>
                  <a:rPr lang="zh-CN" altLang="en-US" sz="3200" dirty="0">
                    <a:solidFill>
                      <a:schemeClr val="tx1"/>
                    </a:solidFill>
                    <a:latin typeface="Times New Roman" panose="02020603050405020304" pitchFamily="18" charset="0"/>
                    <a:ea typeface="宋体" panose="02010600030101010101" pitchFamily="2" charset="-122"/>
                  </a:rPr>
                  <a:t>；</a:t>
                </a:r>
                <a:r>
                  <a:rPr lang="en-US" altLang="zh-CN" sz="3200" dirty="0" err="1">
                    <a:solidFill>
                      <a:schemeClr val="tx1"/>
                    </a:solidFill>
                    <a:latin typeface="Times New Roman" panose="02020603050405020304" pitchFamily="18" charset="0"/>
                    <a:ea typeface="宋体" panose="02010600030101010101" pitchFamily="2" charset="-122"/>
                  </a:rPr>
                  <a:t>i</a:t>
                </a:r>
                <a:r>
                  <a:rPr lang="en-US" altLang="zh-CN" sz="3200" dirty="0">
                    <a:solidFill>
                      <a:schemeClr val="tx1"/>
                    </a:solidFill>
                    <a:latin typeface="Times New Roman" panose="02020603050405020304" pitchFamily="18" charset="0"/>
                    <a:ea typeface="宋体" panose="02010600030101010101" pitchFamily="2" charset="-122"/>
                  </a:rPr>
                  <a:t>&lt;=n </a:t>
                </a:r>
                <a:r>
                  <a:rPr lang="zh-CN" altLang="en-US" sz="3200" dirty="0">
                    <a:solidFill>
                      <a:schemeClr val="tx1"/>
                    </a:solidFill>
                    <a:latin typeface="Times New Roman" panose="02020603050405020304" pitchFamily="18" charset="0"/>
                    <a:ea typeface="宋体" panose="02010600030101010101" pitchFamily="2" charset="-122"/>
                  </a:rPr>
                  <a:t>；</a:t>
                </a:r>
                <a:r>
                  <a:rPr lang="en-US" altLang="zh-CN" sz="3200" dirty="0" err="1">
                    <a:solidFill>
                      <a:schemeClr val="tx1"/>
                    </a:solidFill>
                    <a:latin typeface="Times New Roman" panose="02020603050405020304" pitchFamily="18" charset="0"/>
                    <a:ea typeface="宋体" panose="02010600030101010101" pitchFamily="2" charset="-122"/>
                  </a:rPr>
                  <a:t>i</a:t>
                </a:r>
                <a:r>
                  <a:rPr lang="en-US" altLang="zh-CN" sz="3200" dirty="0">
                    <a:solidFill>
                      <a:schemeClr val="tx1"/>
                    </a:solidFill>
                    <a:latin typeface="Times New Roman" panose="02020603050405020304" pitchFamily="18" charset="0"/>
                    <a:ea typeface="宋体" panose="02010600030101010101" pitchFamily="2" charset="-122"/>
                  </a:rPr>
                  <a:t>++ )</a:t>
                </a:r>
              </a:p>
            </p:txBody>
          </p:sp>
          <p:sp>
            <p:nvSpPr>
              <p:cNvPr id="15" name="文本框 251916"/>
              <p:cNvSpPr txBox="1"/>
              <p:nvPr/>
            </p:nvSpPr>
            <p:spPr>
              <a:xfrm>
                <a:off x="1543" y="2240"/>
                <a:ext cx="1296" cy="368"/>
              </a:xfrm>
              <a:prstGeom prst="rect">
                <a:avLst/>
              </a:prstGeom>
              <a:noFill/>
              <a:ln w="9525">
                <a:noFill/>
              </a:ln>
            </p:spPr>
            <p:txBody>
              <a:bodyPr>
                <a:spAutoFit/>
              </a:bodyP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2pPr>
                <a:lvl3pPr marL="914400" lvl="2"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3pPr>
                <a:lvl4pPr marL="1371600" lvl="3"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4pPr>
                <a:lvl5pPr marL="1828800" lvl="4"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5pPr>
                <a:lvl6pPr marL="2286000" lvl="5"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6pPr>
                <a:lvl7pPr marL="2743200" lvl="6"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7pPr>
                <a:lvl8pPr marL="3200400" lvl="7"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8pPr>
                <a:lvl9pPr marL="3657600" lvl="8"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9pPr>
              </a:lstStyle>
              <a:p>
                <a:pPr lvl="0" algn="l">
                  <a:spcBef>
                    <a:spcPct val="50000"/>
                  </a:spcBef>
                  <a:buClr>
                    <a:srgbClr val="000000"/>
                  </a:buClr>
                </a:pPr>
                <a:r>
                  <a:rPr lang="en-US" altLang="zh-CN" sz="3200" dirty="0">
                    <a:solidFill>
                      <a:schemeClr val="tx1"/>
                    </a:solidFill>
                    <a:latin typeface="Times New Roman" panose="02020603050405020304" pitchFamily="18" charset="0"/>
                    <a:ea typeface="宋体" panose="02010600030101010101" pitchFamily="2" charset="-122"/>
                  </a:rPr>
                  <a:t>X = X + </a:t>
                </a:r>
                <a:r>
                  <a:rPr lang="en-US" altLang="zh-CN" sz="3200" dirty="0">
                    <a:solidFill>
                      <a:schemeClr val="tx1"/>
                    </a:solidFill>
                    <a:latin typeface="宋体" panose="02010600030101010101" pitchFamily="2" charset="-122"/>
                    <a:ea typeface="宋体" panose="02010600030101010101" pitchFamily="2" charset="-122"/>
                  </a:rPr>
                  <a:t>1 </a:t>
                </a:r>
                <a:r>
                  <a:rPr lang="zh-CN" altLang="en-US" sz="3200" dirty="0">
                    <a:solidFill>
                      <a:schemeClr val="tx1"/>
                    </a:solidFill>
                    <a:latin typeface="宋体" panose="02010600030101010101" pitchFamily="2" charset="-122"/>
                    <a:ea typeface="宋体" panose="02010600030101010101" pitchFamily="2" charset="-122"/>
                  </a:rPr>
                  <a:t>；</a:t>
                </a:r>
              </a:p>
            </p:txBody>
          </p:sp>
          <p:sp>
            <p:nvSpPr>
              <p:cNvPr id="16" name="文本框 251917"/>
              <p:cNvSpPr txBox="1"/>
              <p:nvPr/>
            </p:nvSpPr>
            <p:spPr>
              <a:xfrm>
                <a:off x="2001" y="2566"/>
                <a:ext cx="816" cy="330"/>
              </a:xfrm>
              <a:prstGeom prst="rect">
                <a:avLst/>
              </a:prstGeom>
              <a:noFill/>
              <a:ln w="9525">
                <a:noFill/>
              </a:ln>
            </p:spPr>
            <p:txBody>
              <a:bodyPr>
                <a:spAutoFit/>
              </a:bodyP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2pPr>
                <a:lvl3pPr marL="914400" lvl="2"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3pPr>
                <a:lvl4pPr marL="1371600" lvl="3"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4pPr>
                <a:lvl5pPr marL="1828800" lvl="4"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5pPr>
                <a:lvl6pPr marL="2286000" lvl="5"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6pPr>
                <a:lvl7pPr marL="2743200" lvl="6"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7pPr>
                <a:lvl8pPr marL="3200400" lvl="7"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8pPr>
                <a:lvl9pPr marL="3657600" lvl="8"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9pPr>
              </a:lstStyle>
              <a:p>
                <a:pPr lvl="0" algn="l">
                  <a:spcBef>
                    <a:spcPct val="50000"/>
                  </a:spcBef>
                  <a:buClr>
                    <a:srgbClr val="000000"/>
                  </a:buClr>
                </a:pPr>
                <a:r>
                  <a:rPr lang="en-US" altLang="zh-CN" sz="2800" dirty="0">
                    <a:solidFill>
                      <a:srgbClr val="FF0000"/>
                    </a:solidFill>
                    <a:latin typeface="Times New Roman" panose="02020603050405020304" pitchFamily="18" charset="0"/>
                    <a:ea typeface="宋体" panose="02010600030101010101" pitchFamily="2" charset="-122"/>
                  </a:rPr>
                  <a:t>(b)</a:t>
                </a:r>
              </a:p>
            </p:txBody>
          </p:sp>
        </p:grpSp>
        <p:grpSp>
          <p:nvGrpSpPr>
            <p:cNvPr id="11" name="组合 10"/>
            <p:cNvGrpSpPr/>
            <p:nvPr/>
          </p:nvGrpSpPr>
          <p:grpSpPr>
            <a:xfrm>
              <a:off x="816" y="1296"/>
              <a:ext cx="1296" cy="628"/>
              <a:chOff x="1152" y="1248"/>
              <a:chExt cx="1296" cy="628"/>
            </a:xfrm>
          </p:grpSpPr>
          <p:sp>
            <p:nvSpPr>
              <p:cNvPr id="12" name="文本框 251919"/>
              <p:cNvSpPr txBox="1"/>
              <p:nvPr/>
            </p:nvSpPr>
            <p:spPr>
              <a:xfrm>
                <a:off x="1152" y="1248"/>
                <a:ext cx="1296" cy="368"/>
              </a:xfrm>
              <a:prstGeom prst="rect">
                <a:avLst/>
              </a:prstGeom>
              <a:noFill/>
              <a:ln w="9525">
                <a:noFill/>
              </a:ln>
            </p:spPr>
            <p:txBody>
              <a:bodyPr>
                <a:spAutoFit/>
              </a:bodyP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2pPr>
                <a:lvl3pPr marL="914400" lvl="2"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3pPr>
                <a:lvl4pPr marL="1371600" lvl="3"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4pPr>
                <a:lvl5pPr marL="1828800" lvl="4"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5pPr>
                <a:lvl6pPr marL="2286000" lvl="5"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6pPr>
                <a:lvl7pPr marL="2743200" lvl="6"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7pPr>
                <a:lvl8pPr marL="3200400" lvl="7"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8pPr>
                <a:lvl9pPr marL="3657600" lvl="8"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9pPr>
              </a:lstStyle>
              <a:p>
                <a:pPr lvl="0" algn="l">
                  <a:spcBef>
                    <a:spcPct val="50000"/>
                  </a:spcBef>
                  <a:buClr>
                    <a:srgbClr val="000000"/>
                  </a:buClr>
                </a:pPr>
                <a:r>
                  <a:rPr lang="en-US" altLang="zh-CN" sz="3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X = X + 1 ;</a:t>
                </a:r>
                <a:endParaRPr lang="zh-CN" altLang="en-US" sz="3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51920"/>
              <p:cNvSpPr txBox="1"/>
              <p:nvPr/>
            </p:nvSpPr>
            <p:spPr>
              <a:xfrm>
                <a:off x="1416" y="1546"/>
                <a:ext cx="768" cy="330"/>
              </a:xfrm>
              <a:prstGeom prst="rect">
                <a:avLst/>
              </a:prstGeom>
              <a:noFill/>
              <a:ln w="9525">
                <a:noFill/>
              </a:ln>
            </p:spPr>
            <p:txBody>
              <a:bodyPr>
                <a:spAutoFit/>
              </a:bodyP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2pPr>
                <a:lvl3pPr marL="914400" lvl="2"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3pPr>
                <a:lvl4pPr marL="1371600" lvl="3"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4pPr>
                <a:lvl5pPr marL="1828800" lvl="4"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5pPr>
                <a:lvl6pPr marL="2286000" lvl="5"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6pPr>
                <a:lvl7pPr marL="2743200" lvl="6"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7pPr>
                <a:lvl8pPr marL="3200400" lvl="7"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8pPr>
                <a:lvl9pPr marL="3657600" lvl="8" indent="0" algn="ctr" defTabSz="914400" eaLnBrk="1" fontAlgn="base" latinLnBrk="0" hangingPunct="1">
                  <a:lnSpc>
                    <a:spcPct val="100000"/>
                  </a:lnSpc>
                  <a:spcBef>
                    <a:spcPct val="20000"/>
                  </a:spcBef>
                  <a:spcAft>
                    <a:spcPct val="0"/>
                  </a:spcAft>
                  <a:buNone/>
                  <a:defRPr sz="2400" b="0" i="0" u="none" kern="1200" baseline="0">
                    <a:solidFill>
                      <a:schemeClr val="bg2"/>
                    </a:solidFill>
                    <a:latin typeface="+mn-lt"/>
                    <a:ea typeface="+mn-ea"/>
                    <a:cs typeface="+mn-cs"/>
                  </a:defRPr>
                </a:lvl9pPr>
              </a:lstStyle>
              <a:p>
                <a:pPr lvl="0" algn="l">
                  <a:spcBef>
                    <a:spcPct val="50000"/>
                  </a:spcBef>
                  <a:buClr>
                    <a:srgbClr val="000000"/>
                  </a:buClr>
                </a:pPr>
                <a:r>
                  <a:rPr lang="en-US" altLang="zh-CN" sz="2800" dirty="0">
                    <a:solidFill>
                      <a:srgbClr val="FF0000"/>
                    </a:solidFill>
                    <a:latin typeface="Times New Roman" panose="02020603050405020304" pitchFamily="18" charset="0"/>
                    <a:ea typeface="宋体" panose="02010600030101010101" pitchFamily="2" charset="-122"/>
                  </a:rPr>
                  <a:t>(a)</a:t>
                </a: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1183110"/>
            <a:ext cx="12192000" cy="5386090"/>
          </a:xfrm>
          <a:prstGeom prst="rect">
            <a:avLst/>
          </a:prstGeom>
          <a:noFill/>
          <a:ln>
            <a:noFill/>
          </a:ln>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void  </a:t>
            </a:r>
            <a:r>
              <a:rPr kumimoji="0" lang="en-US" altLang="zh-CN" sz="2800" b="0" i="0" u="none" strike="noStrike" kern="1200" cap="none" spc="0" normalizeH="0" baseline="0" noProof="0" dirty="0" err="1">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childen_question</a:t>
            </a: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kern="1200" cap="none" spc="0" normalizeH="0" baseline="0" noProof="0" dirty="0" err="1">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kern="1200" cap="none" spc="0" normalizeH="0" baseline="0" noProof="0" dirty="0" err="1">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n,int</a:t>
            </a: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&amp;</a:t>
            </a:r>
            <a:r>
              <a:rPr kumimoji="0" lang="en-US" altLang="zh-CN" sz="2800" b="0" i="0" u="none" strike="noStrike" kern="1200" cap="none" spc="0" normalizeH="0" baseline="0" noProof="0" dirty="0" err="1">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k,int</a:t>
            </a: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g[],</a:t>
            </a:r>
            <a:r>
              <a:rPr kumimoji="0" lang="en-US" altLang="zh-CN" sz="2800" b="0" i="0" u="none" strike="noStrike" kern="1200" cap="none" spc="0" normalizeH="0" baseline="0" noProof="0" dirty="0" err="1">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m[],</a:t>
            </a:r>
            <a:r>
              <a:rPr kumimoji="0" lang="en-US" altLang="zh-CN" sz="2800" b="0" i="0" u="none" strike="noStrike" kern="1200" cap="none" spc="0" normalizeH="0" baseline="0" noProof="0" dirty="0" err="1">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kern="1200" cap="none" spc="0" normalizeH="0" baseline="0" noProof="0" dirty="0" err="1">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kern="1200" cap="none" spc="0" normalizeH="0" baseline="0" noProof="0" dirty="0" err="1">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a,b,c</a:t>
            </a: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k=0;                                  			                          		</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//1</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for(a=0; a&lt;=n; a++)          							</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//1+2(n+1)</a:t>
            </a: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for(b=0; b&lt;=n; b++)      							</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 n+1+2 (n+1)</a:t>
            </a:r>
            <a:r>
              <a:rPr kumimoji="0" lang="en-US" altLang="zh-CN" sz="20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for(c=0; c&lt;=n; </a:t>
            </a:r>
            <a:r>
              <a:rPr kumimoji="0" lang="en-US" altLang="zh-CN" sz="2800" b="0" i="0" u="none" strike="noStrike" kern="1200" cap="none" spc="0" normalizeH="0" baseline="0" noProof="0" dirty="0" err="1">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kern="1200" cap="none" spc="0" normalizeH="0" baseline="0" noProof="0" dirty="0">
                <a:ln>
                  <a:noFill/>
                </a:ln>
                <a:solidFill>
                  <a:schemeClr val="tx1"/>
                </a:solidFill>
                <a:uLnTx/>
                <a:uFillTx/>
                <a:latin typeface="Times New Roman" panose="02020603050405020304" pitchFamily="18" charset="0"/>
                <a:ea typeface="宋体" panose="02010600030101010101" pitchFamily="2" charset="-122"/>
                <a:cs typeface="Times New Roman" panose="02020603050405020304" pitchFamily="18" charset="0"/>
              </a:rPr>
              <a:t>// (n+1)</a:t>
            </a:r>
            <a:r>
              <a:rPr kumimoji="0" lang="en-US" altLang="zh-CN" sz="2000" b="1" i="0" u="none" strike="noStrike" kern="1200" cap="none" spc="0" normalizeH="0" baseline="30000" noProof="0" dirty="0">
                <a:ln>
                  <a:noFill/>
                </a:ln>
                <a:solidFill>
                  <a:schemeClr val="tx1"/>
                </a:solidFill>
                <a:uLnTx/>
                <a:uFillTx/>
                <a:latin typeface="Times New Roman" panose="02020603050405020304" pitchFamily="18" charset="0"/>
                <a:ea typeface="宋体" panose="02010600030101010101" pitchFamily="2" charset="-122"/>
                <a:cs typeface="Times New Roman" panose="02020603050405020304" pitchFamily="18" charset="0"/>
              </a:rPr>
              <a:t>2 +</a:t>
            </a:r>
            <a:r>
              <a:rPr kumimoji="0" lang="en-US" altLang="zh-CN" sz="2000" b="1" i="0" u="none" strike="noStrike" kern="1200" cap="none" spc="0" normalizeH="0" baseline="0" noProof="0" dirty="0">
                <a:ln>
                  <a:noFill/>
                </a:ln>
                <a:solidFill>
                  <a:schemeClr val="tx1"/>
                </a:solidFill>
                <a:uLnTx/>
                <a:uFillTx/>
                <a:latin typeface="Times New Roman" panose="02020603050405020304" pitchFamily="18" charset="0"/>
                <a:ea typeface="宋体" panose="02010600030101010101" pitchFamily="2" charset="-122"/>
                <a:cs typeface="Times New Roman" panose="02020603050405020304" pitchFamily="18" charset="0"/>
              </a:rPr>
              <a:t>2(n+1)</a:t>
            </a:r>
            <a:r>
              <a:rPr kumimoji="0" lang="en-US" altLang="zh-CN" sz="2000" b="1" i="0" u="none" strike="noStrike" kern="1200" cap="none" spc="0" normalizeH="0" baseline="30000" noProof="0" dirty="0">
                <a:ln>
                  <a:noFill/>
                </a:ln>
                <a:solidFill>
                  <a:schemeClr val="tx1"/>
                </a:solidFill>
                <a:uLnTx/>
                <a:uFillTx/>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kern="1200" cap="none" spc="0" normalizeH="0" baseline="0" noProof="0" dirty="0">
              <a:ln>
                <a:noFill/>
              </a:ln>
              <a:solidFill>
                <a:schemeClr val="tx1"/>
              </a:solidFill>
              <a:uLnTx/>
              <a:uFillTx/>
              <a:latin typeface="Times New Roman" panose="02020603050405020304" pitchFamily="18" charset="0"/>
              <a:ea typeface="宋体" panose="02010600030101010101" pitchFamily="2" charset="-122"/>
              <a:cs typeface="Times New Roman" panose="02020603050405020304" pitchFamily="18" charset="0"/>
            </a:endParaRPr>
          </a:p>
          <a:p>
            <a:pPr lvl="0" fontAlgn="base">
              <a:spcBef>
                <a:spcPct val="0"/>
              </a:spcBef>
              <a:spcAft>
                <a:spcPct val="0"/>
              </a:spcAft>
              <a:defRPr/>
            </a:pP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if((c%3==0)&amp;&amp;</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kern="1200" cap="none" spc="0" normalizeH="0" baseline="0" noProof="0" dirty="0" err="1">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a+b+c</a:t>
            </a: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lang="en-US" altLang="zh-CN" sz="2800" dirty="0">
                <a:solidFill>
                  <a:srgbClr val="800000"/>
                </a:solidFill>
                <a:latin typeface="Times New Roman" panose="02020603050405020304" pitchFamily="18" charset="0"/>
                <a:cs typeface="Times New Roman" panose="02020603050405020304" pitchFamily="18" charset="0"/>
              </a:rPr>
              <a:t>&amp;&amp;(5*a+3*</a:t>
            </a:r>
            <a:r>
              <a:rPr lang="en-US" altLang="zh-CN" sz="2800" dirty="0" err="1">
                <a:solidFill>
                  <a:srgbClr val="800000"/>
                </a:solidFill>
                <a:latin typeface="Times New Roman" panose="02020603050405020304" pitchFamily="18" charset="0"/>
                <a:cs typeface="Times New Roman" panose="02020603050405020304" pitchFamily="18" charset="0"/>
              </a:rPr>
              <a:t>b+c</a:t>
            </a:r>
            <a:r>
              <a:rPr lang="en-US" altLang="zh-CN" sz="2800" dirty="0">
                <a:solidFill>
                  <a:srgbClr val="800000"/>
                </a:solidFill>
                <a:latin typeface="Times New Roman" panose="02020603050405020304" pitchFamily="18" charset="0"/>
                <a:cs typeface="Times New Roman" panose="02020603050405020304" pitchFamily="18" charset="0"/>
              </a:rPr>
              <a:t>/3==n)) {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//14(n+1)</a:t>
            </a:r>
            <a:r>
              <a:rPr lang="en-US" altLang="zh-CN" sz="2000" b="1" baseline="300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g[k]=a;  m[k]=b;  s[k]=c;</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k++;               							</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//4(n+1)</a:t>
            </a:r>
            <a:r>
              <a:rPr kumimoji="0" lang="en-US" altLang="zh-CN" sz="20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 name="矩形 1"/>
          <p:cNvSpPr/>
          <p:nvPr/>
        </p:nvSpPr>
        <p:spPr>
          <a:xfrm>
            <a:off x="199292" y="470794"/>
            <a:ext cx="9577753" cy="507831"/>
          </a:xfrm>
          <a:prstGeom prst="rect">
            <a:avLst/>
          </a:prstGeom>
        </p:spPr>
        <p:txBody>
          <a:bodyPr wrap="square">
            <a:spAutoFit/>
          </a:bodyPr>
          <a:lstStyle/>
          <a:p>
            <a:pPr>
              <a:lnSpc>
                <a:spcPct val="150000"/>
              </a:lnSpc>
            </a:pPr>
            <a:r>
              <a:rPr lang="zh-CN" altLang="en-US" sz="2000" dirty="0">
                <a:solidFill>
                  <a:srgbClr val="3333FF"/>
                </a:solidFill>
                <a:latin typeface="微软雅黑" panose="020B0503020204020204" pitchFamily="34" charset="-122"/>
                <a:ea typeface="微软雅黑" panose="020B0503020204020204" pitchFamily="34" charset="-122"/>
              </a:rPr>
              <a:t>例：输入规模为</a:t>
            </a:r>
            <a:r>
              <a:rPr lang="en-US" altLang="zh-CN" sz="2000" dirty="0">
                <a:solidFill>
                  <a:srgbClr val="3333FF"/>
                </a:solidFill>
                <a:latin typeface="微软雅黑" panose="020B0503020204020204" pitchFamily="34" charset="-122"/>
                <a:ea typeface="微软雅黑" panose="020B0503020204020204" pitchFamily="34" charset="-122"/>
              </a:rPr>
              <a:t>n</a:t>
            </a:r>
            <a:r>
              <a:rPr lang="zh-CN" altLang="en-US" sz="2000" dirty="0">
                <a:solidFill>
                  <a:srgbClr val="3333FF"/>
                </a:solidFill>
                <a:latin typeface="微软雅黑" panose="020B0503020204020204" pitchFamily="34" charset="-122"/>
                <a:ea typeface="微软雅黑" panose="020B0503020204020204" pitchFamily="34" charset="-122"/>
              </a:rPr>
              <a:t>，百鸡问题的第一个算法的时间花费，可估计如下：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1.2.1</a:t>
            </a:r>
            <a:r>
              <a:rPr lang="zh-CN" altLang="en-US" dirty="0"/>
              <a:t> </a:t>
            </a:r>
            <a:r>
              <a:rPr lang="en-US" altLang="zh-CN" dirty="0"/>
              <a:t> </a:t>
            </a:r>
            <a:r>
              <a:rPr lang="zh-CN" altLang="en-US" dirty="0"/>
              <a:t>算法的时间复杂性</a:t>
            </a:r>
          </a:p>
        </p:txBody>
      </p:sp>
      <p:sp>
        <p:nvSpPr>
          <p:cNvPr id="6" name="文本占位符 17410"/>
          <p:cNvSpPr>
            <a:spLocks noGrp="1"/>
          </p:cNvSpPr>
          <p:nvPr/>
        </p:nvSpPr>
        <p:spPr>
          <a:xfrm>
            <a:off x="838199" y="1301303"/>
            <a:ext cx="10675513" cy="3953277"/>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运行时间</a:t>
            </a:r>
            <a:r>
              <a:rPr lang="en-US" altLang="zh-CN" sz="2400" dirty="0">
                <a:solidFill>
                  <a:srgbClr val="3333FF"/>
                </a:solidFill>
                <a:latin typeface="微软雅黑" panose="020B0503020204020204" pitchFamily="34" charset="-122"/>
                <a:ea typeface="微软雅黑" panose="020B0503020204020204" pitchFamily="34" charset="-122"/>
              </a:rPr>
              <a:t>T(n)</a:t>
            </a:r>
            <a:r>
              <a:rPr lang="zh-CN" altLang="en-US" sz="2400" dirty="0">
                <a:solidFill>
                  <a:srgbClr val="3333FF"/>
                </a:solidFill>
                <a:latin typeface="微软雅黑" panose="020B0503020204020204" pitchFamily="34" charset="-122"/>
                <a:ea typeface="微软雅黑" panose="020B0503020204020204" pitchFamily="34" charset="-122"/>
              </a:rPr>
              <a:t>的估算</a:t>
            </a:r>
            <a:endParaRPr lang="en-US" altLang="zh-CN" sz="2400" dirty="0">
              <a:solidFill>
                <a:srgbClr val="3333FF"/>
              </a:solidFill>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2400" b="0" dirty="0">
                <a:latin typeface="微软雅黑" panose="020B0503020204020204" pitchFamily="34" charset="-122"/>
                <a:ea typeface="微软雅黑" panose="020B0503020204020204" pitchFamily="34" charset="-122"/>
              </a:rPr>
              <a:t>百鸡问题的第一个算法的时间花费：</a:t>
            </a:r>
          </a:p>
          <a:p>
            <a:pPr marL="0" indent="0">
              <a:lnSpc>
                <a:spcPct val="150000"/>
              </a:lnSpc>
              <a:spcBef>
                <a:spcPts val="0"/>
              </a:spcBef>
              <a:buNone/>
            </a:pPr>
            <a:endParaRPr lang="en-US" altLang="zh-CN" sz="2400" b="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2400" dirty="0">
              <a:solidFill>
                <a:srgbClr val="3333FF"/>
              </a:solidFill>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2400" b="0" dirty="0">
                <a:latin typeface="微软雅黑" panose="020B0503020204020204" pitchFamily="34" charset="-122"/>
                <a:ea typeface="微软雅黑" panose="020B0503020204020204" pitchFamily="34" charset="-122"/>
              </a:rPr>
              <a:t>                                                 </a:t>
            </a:r>
            <a:endParaRPr lang="en-US" altLang="zh-CN" sz="2400" b="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2400" b="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zh-CN" altLang="en-US" sz="2400" b="0" dirty="0">
              <a:latin typeface="微软雅黑" panose="020B0503020204020204" pitchFamily="34" charset="-122"/>
              <a:ea typeface="微软雅黑" panose="020B0503020204020204" pitchFamily="34" charset="-122"/>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655304603"/>
              </p:ext>
            </p:extLst>
          </p:nvPr>
        </p:nvGraphicFramePr>
        <p:xfrm>
          <a:off x="993203" y="2496321"/>
          <a:ext cx="10365503" cy="650875"/>
        </p:xfrm>
        <a:graphic>
          <a:graphicData uri="http://schemas.openxmlformats.org/presentationml/2006/ole">
            <mc:AlternateContent xmlns:mc="http://schemas.openxmlformats.org/markup-compatibility/2006">
              <mc:Choice xmlns:v="urn:schemas-microsoft-com:vml" Requires="v">
                <p:oleObj spid="_x0000_s74965" name="公式" r:id="rId4" imgW="3822700" imgH="215900" progId="Equation.3">
                  <p:embed/>
                </p:oleObj>
              </mc:Choice>
              <mc:Fallback>
                <p:oleObj name="公式" r:id="rId4" imgW="3822700" imgH="215900" progId="Equation.3">
                  <p:embed/>
                  <p:pic>
                    <p:nvPicPr>
                      <p:cNvPr id="0" name="图片 194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203" y="2496321"/>
                        <a:ext cx="10365503" cy="650875"/>
                      </a:xfrm>
                      <a:prstGeom prst="rect">
                        <a:avLst/>
                      </a:prstGeom>
                      <a:noFill/>
                      <a:ln>
                        <a:noFill/>
                      </a:ln>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1096389307"/>
              </p:ext>
            </p:extLst>
          </p:nvPr>
        </p:nvGraphicFramePr>
        <p:xfrm>
          <a:off x="1258247" y="3336030"/>
          <a:ext cx="4103688" cy="593725"/>
        </p:xfrm>
        <a:graphic>
          <a:graphicData uri="http://schemas.openxmlformats.org/presentationml/2006/ole">
            <mc:AlternateContent xmlns:mc="http://schemas.openxmlformats.org/markup-compatibility/2006">
              <mc:Choice xmlns:v="urn:schemas-microsoft-com:vml" Requires="v">
                <p:oleObj spid="_x0000_s74966" name="公式" r:id="rId6" imgW="1600200" imgH="228600" progId="Equation.3">
                  <p:embed/>
                </p:oleObj>
              </mc:Choice>
              <mc:Fallback>
                <p:oleObj name="公式" r:id="rId6" imgW="1600200" imgH="228600" progId="Equation.3">
                  <p:embed/>
                  <p:pic>
                    <p:nvPicPr>
                      <p:cNvPr id="0" name="图片 194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247" y="3336030"/>
                        <a:ext cx="410368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4">
            <a:extLst>
              <a:ext uri="{FF2B5EF4-FFF2-40B4-BE49-F238E27FC236}">
                <a16:creationId xmlns:a16="http://schemas.microsoft.com/office/drawing/2014/main" id="{32650A92-8AE9-4B02-8020-58546611A115}"/>
              </a:ext>
            </a:extLst>
          </p:cNvPr>
          <p:cNvGraphicFramePr>
            <a:graphicFrameLocks noChangeAspect="1"/>
          </p:cNvGraphicFramePr>
          <p:nvPr>
            <p:extLst>
              <p:ext uri="{D42A27DB-BD31-4B8C-83A1-F6EECF244321}">
                <p14:modId xmlns:p14="http://schemas.microsoft.com/office/powerpoint/2010/main" val="26977131"/>
              </p:ext>
            </p:extLst>
          </p:nvPr>
        </p:nvGraphicFramePr>
        <p:xfrm>
          <a:off x="838198" y="4383016"/>
          <a:ext cx="10133703" cy="1223963"/>
        </p:xfrm>
        <a:graphic>
          <a:graphicData uri="http://schemas.openxmlformats.org/presentationml/2006/ole">
            <mc:AlternateContent xmlns:mc="http://schemas.openxmlformats.org/markup-compatibility/2006">
              <mc:Choice xmlns:v="urn:schemas-microsoft-com:vml" Requires="v">
                <p:oleObj spid="_x0000_s74967" name="公式" r:id="rId8" imgW="3733800" imgH="393700" progId="Equation.3">
                  <p:embed/>
                </p:oleObj>
              </mc:Choice>
              <mc:Fallback>
                <p:oleObj name="公式" r:id="rId8" imgW="3733800" imgH="393700" progId="Equation.3">
                  <p:embed/>
                  <p:pic>
                    <p:nvPicPr>
                      <p:cNvPr id="9"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198" y="4383016"/>
                        <a:ext cx="10133703" cy="1223963"/>
                      </a:xfrm>
                      <a:prstGeom prst="rect">
                        <a:avLst/>
                      </a:prstGeom>
                      <a:noFill/>
                      <a:ln>
                        <a:noFill/>
                      </a:ln>
                    </p:spPr>
                  </p:pic>
                </p:oleObj>
              </mc:Fallback>
            </mc:AlternateContent>
          </a:graphicData>
        </a:graphic>
      </p:graphicFrame>
      <p:graphicFrame>
        <p:nvGraphicFramePr>
          <p:cNvPr id="10" name="Object 6">
            <a:extLst>
              <a:ext uri="{FF2B5EF4-FFF2-40B4-BE49-F238E27FC236}">
                <a16:creationId xmlns:a16="http://schemas.microsoft.com/office/drawing/2014/main" id="{2D301FA7-9876-448E-AF4D-DDA5014AEC67}"/>
              </a:ext>
            </a:extLst>
          </p:cNvPr>
          <p:cNvGraphicFramePr>
            <a:graphicFrameLocks noChangeAspect="1"/>
          </p:cNvGraphicFramePr>
          <p:nvPr>
            <p:extLst>
              <p:ext uri="{D42A27DB-BD31-4B8C-83A1-F6EECF244321}">
                <p14:modId xmlns:p14="http://schemas.microsoft.com/office/powerpoint/2010/main" val="2107371316"/>
              </p:ext>
            </p:extLst>
          </p:nvPr>
        </p:nvGraphicFramePr>
        <p:xfrm>
          <a:off x="1627539" y="5577436"/>
          <a:ext cx="3058854" cy="1000782"/>
        </p:xfrm>
        <a:graphic>
          <a:graphicData uri="http://schemas.openxmlformats.org/presentationml/2006/ole">
            <mc:AlternateContent xmlns:mc="http://schemas.openxmlformats.org/markup-compatibility/2006">
              <mc:Choice xmlns:v="urn:schemas-microsoft-com:vml" Requires="v">
                <p:oleObj spid="_x0000_s74968" name="公式" r:id="rId10" imgW="1078865" imgH="355600" progId="Equation.3">
                  <p:embed/>
                </p:oleObj>
              </mc:Choice>
              <mc:Fallback>
                <p:oleObj name="公式" r:id="rId10" imgW="1078865" imgH="355600" progId="Equation.3">
                  <p:embed/>
                  <p:pic>
                    <p:nvPicPr>
                      <p:cNvPr id="1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27539" y="5577436"/>
                        <a:ext cx="3058854" cy="1000782"/>
                      </a:xfrm>
                      <a:prstGeom prst="rect">
                        <a:avLst/>
                      </a:prstGeom>
                      <a:noFill/>
                      <a:ln>
                        <a:noFill/>
                      </a:ln>
                    </p:spPr>
                  </p:pic>
                </p:oleObj>
              </mc:Fallback>
            </mc:AlternateContent>
          </a:graphicData>
        </a:graphic>
      </p:graphicFrame>
      <p:sp>
        <p:nvSpPr>
          <p:cNvPr id="2" name="矩形 1">
            <a:extLst>
              <a:ext uri="{FF2B5EF4-FFF2-40B4-BE49-F238E27FC236}">
                <a16:creationId xmlns:a16="http://schemas.microsoft.com/office/drawing/2014/main" id="{E0DE6921-EB30-40A6-B5A2-8758FE6C89FC}"/>
              </a:ext>
            </a:extLst>
          </p:cNvPr>
          <p:cNvSpPr/>
          <p:nvPr/>
        </p:nvSpPr>
        <p:spPr>
          <a:xfrm>
            <a:off x="959238" y="3736528"/>
            <a:ext cx="5109091" cy="581057"/>
          </a:xfrm>
          <a:prstGeom prst="rect">
            <a:avLst/>
          </a:prstGeom>
        </p:spPr>
        <p:txBody>
          <a:bodyPr wrap="non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百鸡问题的第二个算法的时间花费：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18F111E-17CE-4EB8-BC77-E5ABE8799293}"/>
                  </a:ext>
                </a:extLst>
              </p:cNvPr>
              <p:cNvSpPr>
                <a:spLocks noGrp="1"/>
              </p:cNvSpPr>
              <p:nvPr>
                <p:ph idx="1"/>
              </p:nvPr>
            </p:nvSpPr>
            <p:spPr>
              <a:xfrm>
                <a:off x="838200" y="1615044"/>
                <a:ext cx="10515600" cy="4561919"/>
              </a:xfrm>
            </p:spPr>
            <p:txBody>
              <a:bodyPr>
                <a:normAutofit lnSpcReduction="10000"/>
              </a:bodyPr>
              <a:lstStyle/>
              <a:p>
                <a:pPr marL="0" indent="0">
                  <a:lnSpc>
                    <a:spcPct val="150000"/>
                  </a:lnSpc>
                  <a:buNone/>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）假设某算法在输入规模为</a:t>
                </a:r>
                <a:r>
                  <a:rPr lang="en-US" altLang="zh-CN" dirty="0">
                    <a:latin typeface="微软雅黑" panose="020B0503020204020204" pitchFamily="34" charset="-122"/>
                    <a:ea typeface="微软雅黑" panose="020B0503020204020204" pitchFamily="34" charset="-122"/>
                  </a:rPr>
                  <a:t>n </a:t>
                </a:r>
                <a:r>
                  <a:rPr lang="zh-CN" altLang="en-US" dirty="0">
                    <a:latin typeface="微软雅黑" panose="020B0503020204020204" pitchFamily="34" charset="-122"/>
                    <a:ea typeface="微软雅黑" panose="020B0503020204020204" pitchFamily="34" charset="-122"/>
                  </a:rPr>
                  <a:t>时的计算时间为</a:t>
                </a:r>
                <a14:m>
                  <m:oMath xmlns:m="http://schemas.openxmlformats.org/officeDocument/2006/math">
                    <m:r>
                      <a:rPr lang="en-US" altLang="zh-CN" b="0" i="1" smtClean="0">
                        <a:latin typeface="Cambria Math" panose="02040503050406030204" pitchFamily="18" charset="0"/>
                      </a:rPr>
                      <m:t>𝑇</m:t>
                    </m:r>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=3×</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r>
                      <a:rPr lang="zh-CN" altLang="en-US" b="0" i="1">
                        <a:latin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在某台计算机上实现并完成该算法的时间为</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秒。现有另一台计算机，其运行速度为第一台的</a:t>
                </a:r>
                <a:r>
                  <a:rPr lang="en-US" altLang="zh-CN" dirty="0">
                    <a:latin typeface="微软雅黑" panose="020B0503020204020204" pitchFamily="34" charset="-122"/>
                    <a:ea typeface="微软雅黑" panose="020B0503020204020204" pitchFamily="34" charset="-122"/>
                  </a:rPr>
                  <a:t>64</a:t>
                </a:r>
                <a:r>
                  <a:rPr lang="zh-CN" altLang="en-US" dirty="0">
                    <a:latin typeface="微软雅黑" panose="020B0503020204020204" pitchFamily="34" charset="-122"/>
                    <a:ea typeface="微软雅黑" panose="020B0503020204020204" pitchFamily="34" charset="-122"/>
                  </a:rPr>
                  <a:t>倍，那么在这台新机器上用同一算法在</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秒内能解输入规模为多大的问题？</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）若上述算法的计算时间改进为</a:t>
                </a:r>
                <a14:m>
                  <m:oMath xmlns:m="http://schemas.openxmlformats.org/officeDocument/2006/math">
                    <m:r>
                      <a:rPr lang="en-US" altLang="zh-CN" b="0" i="1">
                        <a:latin typeface="Cambria Math" panose="02040503050406030204" pitchFamily="18" charset="0"/>
                      </a:rPr>
                      <m:t>𝑇</m:t>
                    </m:r>
                    <m:d>
                      <m:dPr>
                        <m:ctrlPr>
                          <a:rPr lang="en-US" altLang="zh-CN" i="1">
                            <a:latin typeface="Cambria Math" panose="02040503050406030204" pitchFamily="18" charset="0"/>
                          </a:rPr>
                        </m:ctrlPr>
                      </m:dPr>
                      <m:e>
                        <m:r>
                          <a:rPr lang="en-US" altLang="zh-CN" b="0" i="1">
                            <a:latin typeface="Cambria Math" panose="02040503050406030204" pitchFamily="18" charset="0"/>
                          </a:rPr>
                          <m:t>𝑛</m:t>
                        </m:r>
                      </m:e>
                    </m:d>
                    <m:r>
                      <a:rPr lang="en-US" altLang="zh-CN" b="0"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zh-CN" altLang="en-US" b="0" i="1">
                        <a:latin typeface="Cambria Math" panose="02040503050406030204" pitchFamily="18" charset="0"/>
                      </a:rPr>
                      <m:t>在</m:t>
                    </m:r>
                  </m:oMath>
                </a14:m>
                <a:r>
                  <a:rPr lang="zh-CN" altLang="en-US" dirty="0">
                    <a:latin typeface="微软雅黑" panose="020B0503020204020204" pitchFamily="34" charset="-122"/>
                    <a:ea typeface="微软雅黑" panose="020B0503020204020204" pitchFamily="34" charset="-122"/>
                  </a:rPr>
                  <a:t>新机器上用</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秒内能解输入规模为多大的问题？</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）若进一步改进为</a:t>
                </a:r>
                <a14:m>
                  <m:oMath xmlns:m="http://schemas.openxmlformats.org/officeDocument/2006/math">
                    <m:r>
                      <a:rPr lang="en-US" altLang="zh-CN" b="0" i="1">
                        <a:latin typeface="Cambria Math" panose="02040503050406030204" pitchFamily="18" charset="0"/>
                      </a:rPr>
                      <m:t>𝑇</m:t>
                    </m:r>
                    <m:d>
                      <m:dPr>
                        <m:ctrlPr>
                          <a:rPr lang="en-US" altLang="zh-CN" i="1">
                            <a:latin typeface="Cambria Math" panose="02040503050406030204" pitchFamily="18" charset="0"/>
                          </a:rPr>
                        </m:ctrlPr>
                      </m:dPr>
                      <m:e>
                        <m:r>
                          <a:rPr lang="en-US" altLang="zh-CN" b="0" i="1">
                            <a:latin typeface="Cambria Math" panose="02040503050406030204" pitchFamily="18" charset="0"/>
                          </a:rPr>
                          <m:t>𝑛</m:t>
                        </m:r>
                      </m:e>
                    </m:d>
                    <m:r>
                      <a:rPr lang="en-US" altLang="zh-CN" b="0" i="1">
                        <a:latin typeface="Cambria Math" panose="02040503050406030204" pitchFamily="18" charset="0"/>
                      </a:rPr>
                      <m:t>=</m:t>
                    </m:r>
                    <m:r>
                      <a:rPr lang="en-US" altLang="zh-CN" b="0" i="1" smtClean="0">
                        <a:latin typeface="Cambria Math" panose="02040503050406030204" pitchFamily="18" charset="0"/>
                      </a:rPr>
                      <m:t>8</m:t>
                    </m:r>
                    <m:r>
                      <a:rPr lang="en-US" altLang="zh-CN" b="0" i="1">
                        <a:latin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秒内能解输入规模为多大的问题</a:t>
                </a:r>
                <a:r>
                  <a:rPr lang="en-US" altLang="zh-CN" dirty="0">
                    <a:latin typeface="微软雅黑" panose="020B0503020204020204" pitchFamily="34" charset="-122"/>
                    <a:ea typeface="微软雅黑" panose="020B0503020204020204" pitchFamily="34" charset="-122"/>
                  </a:rPr>
                  <a:t>?</a:t>
                </a:r>
              </a:p>
            </p:txBody>
          </p:sp>
        </mc:Choice>
        <mc:Fallback xmlns="">
          <p:sp>
            <p:nvSpPr>
              <p:cNvPr id="3" name="内容占位符 2">
                <a:extLst>
                  <a:ext uri="{FF2B5EF4-FFF2-40B4-BE49-F238E27FC236}">
                    <a16:creationId xmlns:a16="http://schemas.microsoft.com/office/drawing/2014/main" id="{E18F111E-17CE-4EB8-BC77-E5ABE8799293}"/>
                  </a:ext>
                </a:extLst>
              </p:cNvPr>
              <p:cNvSpPr>
                <a:spLocks noGrp="1" noRot="1" noChangeAspect="1" noMove="1" noResize="1" noEditPoints="1" noAdjustHandles="1" noChangeArrowheads="1" noChangeShapeType="1" noTextEdit="1"/>
              </p:cNvSpPr>
              <p:nvPr>
                <p:ph idx="1"/>
              </p:nvPr>
            </p:nvSpPr>
            <p:spPr>
              <a:xfrm>
                <a:off x="838200" y="1615044"/>
                <a:ext cx="10515600" cy="4561919"/>
              </a:xfrm>
              <a:blipFill>
                <a:blip r:embed="rId2"/>
                <a:stretch>
                  <a:fillRect l="-1217" b="-1604"/>
                </a:stretch>
              </a:blipFill>
            </p:spPr>
            <p:txBody>
              <a:bodyPr/>
              <a:lstStyle/>
              <a:p>
                <a:r>
                  <a:rPr lang="zh-CN" altLang="en-US">
                    <a:noFill/>
                  </a:rPr>
                  <a:t> </a:t>
                </a:r>
              </a:p>
            </p:txBody>
          </p:sp>
        </mc:Fallback>
      </mc:AlternateContent>
      <p:sp>
        <p:nvSpPr>
          <p:cNvPr id="4" name="AutoShape 13">
            <a:hlinkClick r:id="rId3" action="ppaction://hlinksldjump" highlightClick="1"/>
            <a:extLst>
              <a:ext uri="{FF2B5EF4-FFF2-40B4-BE49-F238E27FC236}">
                <a16:creationId xmlns:a16="http://schemas.microsoft.com/office/drawing/2014/main" id="{0393A7AB-67F0-4718-98AF-99A6B19A4EBF}"/>
              </a:ext>
            </a:extLst>
          </p:cNvPr>
          <p:cNvSpPr>
            <a:spLocks noChangeArrowheads="1"/>
          </p:cNvSpPr>
          <p:nvPr/>
        </p:nvSpPr>
        <p:spPr bwMode="auto">
          <a:xfrm>
            <a:off x="818707" y="364482"/>
            <a:ext cx="1964181" cy="461665"/>
          </a:xfrm>
          <a:prstGeom prst="actionButtonBlank">
            <a:avLst/>
          </a:prstGeom>
          <a:solidFill>
            <a:srgbClr val="FF33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6800" rIns="50400" anchor="ctr" anchorCtr="1">
            <a:spAutoFit/>
          </a:bodyPr>
          <a:lstStyle/>
          <a:p>
            <a:pPr lvl="0" algn="ctr">
              <a:defRPr/>
            </a:pPr>
            <a:r>
              <a:rPr lang="zh-CN" altLang="en-US" sz="2400" b="1">
                <a:solidFill>
                  <a:prstClr val="white"/>
                </a:solidFill>
                <a:ea typeface="幼圆" pitchFamily="49" charset="-122"/>
              </a:rPr>
              <a:t>例 题 </a:t>
            </a:r>
            <a:r>
              <a:rPr lang="en-US" altLang="zh-CN" sz="2400" b="1">
                <a:solidFill>
                  <a:prstClr val="white"/>
                </a:solidFill>
                <a:ea typeface="幼圆" pitchFamily="49" charset="-122"/>
              </a:rPr>
              <a:t>1-1</a:t>
            </a:r>
            <a:endParaRPr lang="en-US" altLang="zh-CN" sz="320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sp>
        <p:nvSpPr>
          <p:cNvPr id="5" name="Text Box 4">
            <a:extLst>
              <a:ext uri="{FF2B5EF4-FFF2-40B4-BE49-F238E27FC236}">
                <a16:creationId xmlns:a16="http://schemas.microsoft.com/office/drawing/2014/main" id="{8CFCD53A-00D5-4F26-9749-6BF872F2036C}"/>
              </a:ext>
            </a:extLst>
          </p:cNvPr>
          <p:cNvSpPr txBox="1">
            <a:spLocks noChangeArrowheads="1"/>
          </p:cNvSpPr>
          <p:nvPr/>
        </p:nvSpPr>
        <p:spPr bwMode="auto">
          <a:xfrm>
            <a:off x="3046228" y="307141"/>
            <a:ext cx="46024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en-US" altLang="zh-CN" sz="3600" b="0" dirty="0">
                <a:ea typeface="华文楷体" panose="02010600040101010101" pitchFamily="2" charset="-122"/>
              </a:rPr>
              <a:t>(P7 1-4)</a:t>
            </a:r>
          </a:p>
        </p:txBody>
      </p:sp>
    </p:spTree>
    <p:extLst>
      <p:ext uri="{BB962C8B-B14F-4D97-AF65-F5344CB8AC3E}">
        <p14:creationId xmlns:p14="http://schemas.microsoft.com/office/powerpoint/2010/main" val="4231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8">
            <a:extLst>
              <a:ext uri="{FF2B5EF4-FFF2-40B4-BE49-F238E27FC236}">
                <a16:creationId xmlns:a16="http://schemas.microsoft.com/office/drawing/2014/main" id="{ABC081BD-921B-4AE7-BAC5-A76EBD2B393D}"/>
              </a:ext>
            </a:extLst>
          </p:cNvPr>
          <p:cNvSpPr>
            <a:spLocks noGrp="1"/>
          </p:cNvSpPr>
          <p:nvPr>
            <p:ph type="sldNum" sz="quarter" idx="12"/>
          </p:nvPr>
        </p:nvSpPr>
        <p:spPr>
          <a:noFill/>
        </p:spPr>
        <p:txBody>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spcBef>
                <a:spcPct val="0"/>
              </a:spcBef>
              <a:buSzTx/>
              <a:buFontTx/>
              <a:buNone/>
            </a:pPr>
            <a:fld id="{B9D4CC25-718F-40F2-B4DF-9135EF205E5F}" type="slidenum">
              <a:rPr kumimoji="0" lang="zh-CN" altLang="en-US" sz="1400" b="0">
                <a:solidFill>
                  <a:schemeClr val="tx1"/>
                </a:solidFill>
                <a:latin typeface="Arial" panose="020B0604020202020204" pitchFamily="34" charset="0"/>
                <a:ea typeface="宋体" panose="02010600030101010101" pitchFamily="2" charset="-122"/>
              </a:rPr>
              <a:pPr>
                <a:spcBef>
                  <a:spcPct val="0"/>
                </a:spcBef>
                <a:buSzTx/>
                <a:buFontTx/>
                <a:buNone/>
              </a:pPr>
              <a:t>45</a:t>
            </a:fld>
            <a:endParaRPr kumimoji="0" lang="en-US" altLang="zh-CN" sz="1400" b="0">
              <a:solidFill>
                <a:schemeClr val="tx1"/>
              </a:solidFill>
              <a:latin typeface="Arial" panose="020B0604020202020204" pitchFamily="34" charset="0"/>
              <a:ea typeface="宋体" panose="02010600030101010101" pitchFamily="2" charset="-122"/>
            </a:endParaRPr>
          </a:p>
        </p:txBody>
      </p:sp>
      <p:graphicFrame>
        <p:nvGraphicFramePr>
          <p:cNvPr id="675845" name="Object 5">
            <a:extLst>
              <a:ext uri="{FF2B5EF4-FFF2-40B4-BE49-F238E27FC236}">
                <a16:creationId xmlns:a16="http://schemas.microsoft.com/office/drawing/2014/main" id="{F5F3018C-8425-42B7-A164-94467CB87CAC}"/>
              </a:ext>
            </a:extLst>
          </p:cNvPr>
          <p:cNvGraphicFramePr>
            <a:graphicFrameLocks noGrp="1" noChangeAspect="1"/>
          </p:cNvGraphicFramePr>
          <p:nvPr>
            <p:ph sz="quarter" idx="1"/>
            <p:extLst>
              <p:ext uri="{D42A27DB-BD31-4B8C-83A1-F6EECF244321}">
                <p14:modId xmlns:p14="http://schemas.microsoft.com/office/powerpoint/2010/main" val="856242417"/>
              </p:ext>
            </p:extLst>
          </p:nvPr>
        </p:nvGraphicFramePr>
        <p:xfrm>
          <a:off x="884381" y="1214127"/>
          <a:ext cx="9386670" cy="1660836"/>
        </p:xfrm>
        <a:graphic>
          <a:graphicData uri="http://schemas.openxmlformats.org/presentationml/2006/ole">
            <mc:AlternateContent xmlns:mc="http://schemas.openxmlformats.org/markup-compatibility/2006">
              <mc:Choice xmlns:v="urn:schemas-microsoft-com:vml" Requires="v">
                <p:oleObj spid="_x0000_s84200" name="Document" r:id="rId6" imgW="4478981" imgH="792547" progId="Word.Document.8">
                  <p:embed/>
                </p:oleObj>
              </mc:Choice>
              <mc:Fallback>
                <p:oleObj name="Document" r:id="rId6" imgW="4478981" imgH="792547" progId="Word.Document.8">
                  <p:embed/>
                  <p:pic>
                    <p:nvPicPr>
                      <p:cNvPr id="675845" name="Object 5">
                        <a:extLst>
                          <a:ext uri="{FF2B5EF4-FFF2-40B4-BE49-F238E27FC236}">
                            <a16:creationId xmlns:a16="http://schemas.microsoft.com/office/drawing/2014/main" id="{F5F3018C-8425-42B7-A164-94467CB87CAC}"/>
                          </a:ext>
                        </a:extLst>
                      </p:cNvPr>
                      <p:cNvPicPr>
                        <a:picLocks noChangeAspect="1" noChangeArrowheads="1"/>
                      </p:cNvPicPr>
                      <p:nvPr/>
                    </p:nvPicPr>
                    <p:blipFill>
                      <a:blip r:embed="rId7"/>
                      <a:srcRect/>
                      <a:stretch>
                        <a:fillRect/>
                      </a:stretch>
                    </p:blipFill>
                    <p:spPr bwMode="auto">
                      <a:xfrm>
                        <a:off x="884381" y="1214127"/>
                        <a:ext cx="9386670" cy="1660836"/>
                      </a:xfrm>
                      <a:prstGeom prst="rect">
                        <a:avLst/>
                      </a:prstGeom>
                      <a:noFill/>
                      <a:ln>
                        <a:noFill/>
                      </a:ln>
                      <a:effectLst/>
                    </p:spPr>
                  </p:pic>
                </p:oleObj>
              </mc:Fallback>
            </mc:AlternateContent>
          </a:graphicData>
        </a:graphic>
      </p:graphicFrame>
      <p:graphicFrame>
        <p:nvGraphicFramePr>
          <p:cNvPr id="675847" name="Object 7">
            <a:extLst>
              <a:ext uri="{FF2B5EF4-FFF2-40B4-BE49-F238E27FC236}">
                <a16:creationId xmlns:a16="http://schemas.microsoft.com/office/drawing/2014/main" id="{634F5CE3-0072-4566-8DD6-3FA74150F581}"/>
              </a:ext>
            </a:extLst>
          </p:cNvPr>
          <p:cNvGraphicFramePr>
            <a:graphicFrameLocks noGrp="1" noChangeAspect="1"/>
          </p:cNvGraphicFramePr>
          <p:nvPr>
            <p:ph sz="quarter" idx="2"/>
            <p:extLst>
              <p:ext uri="{D42A27DB-BD31-4B8C-83A1-F6EECF244321}">
                <p14:modId xmlns:p14="http://schemas.microsoft.com/office/powerpoint/2010/main" val="328793633"/>
              </p:ext>
            </p:extLst>
          </p:nvPr>
        </p:nvGraphicFramePr>
        <p:xfrm>
          <a:off x="818708" y="3716340"/>
          <a:ext cx="4455041" cy="1135240"/>
        </p:xfrm>
        <a:graphic>
          <a:graphicData uri="http://schemas.openxmlformats.org/presentationml/2006/ole">
            <mc:AlternateContent xmlns:mc="http://schemas.openxmlformats.org/markup-compatibility/2006">
              <mc:Choice xmlns:v="urn:schemas-microsoft-com:vml" Requires="v">
                <p:oleObj spid="_x0000_s84201" name="文档" r:id="rId8" imgW="1550190" imgH="396071" progId="Word.Document.8">
                  <p:embed/>
                </p:oleObj>
              </mc:Choice>
              <mc:Fallback>
                <p:oleObj name="文档" r:id="rId8" imgW="1550190" imgH="396071" progId="Word.Document.8">
                  <p:embed/>
                  <p:pic>
                    <p:nvPicPr>
                      <p:cNvPr id="675847" name="Object 7">
                        <a:extLst>
                          <a:ext uri="{FF2B5EF4-FFF2-40B4-BE49-F238E27FC236}">
                            <a16:creationId xmlns:a16="http://schemas.microsoft.com/office/drawing/2014/main" id="{634F5CE3-0072-4566-8DD6-3FA74150F5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8708" y="3716340"/>
                        <a:ext cx="4455041" cy="1135240"/>
                      </a:xfrm>
                      <a:prstGeom prst="rect">
                        <a:avLst/>
                      </a:prstGeom>
                      <a:noFill/>
                      <a:ln>
                        <a:noFill/>
                      </a:ln>
                      <a:effectLst/>
                    </p:spPr>
                  </p:pic>
                </p:oleObj>
              </mc:Fallback>
            </mc:AlternateContent>
          </a:graphicData>
        </a:graphic>
      </p:graphicFrame>
      <p:graphicFrame>
        <p:nvGraphicFramePr>
          <p:cNvPr id="675850" name="Object 10">
            <a:extLst>
              <a:ext uri="{FF2B5EF4-FFF2-40B4-BE49-F238E27FC236}">
                <a16:creationId xmlns:a16="http://schemas.microsoft.com/office/drawing/2014/main" id="{474802E7-46D7-4F66-92BD-18DC676BCB6C}"/>
              </a:ext>
            </a:extLst>
          </p:cNvPr>
          <p:cNvGraphicFramePr>
            <a:graphicFrameLocks noGrp="1" noChangeAspect="1"/>
          </p:cNvGraphicFramePr>
          <p:nvPr>
            <p:ph sz="quarter" idx="3"/>
            <p:extLst>
              <p:ext uri="{D42A27DB-BD31-4B8C-83A1-F6EECF244321}">
                <p14:modId xmlns:p14="http://schemas.microsoft.com/office/powerpoint/2010/main" val="1716263665"/>
              </p:ext>
            </p:extLst>
          </p:nvPr>
        </p:nvGraphicFramePr>
        <p:xfrm>
          <a:off x="884238" y="5137150"/>
          <a:ext cx="10721975" cy="1012825"/>
        </p:xfrm>
        <a:graphic>
          <a:graphicData uri="http://schemas.openxmlformats.org/presentationml/2006/ole">
            <mc:AlternateContent xmlns:mc="http://schemas.openxmlformats.org/markup-compatibility/2006">
              <mc:Choice xmlns:v="urn:schemas-microsoft-com:vml" Requires="v">
                <p:oleObj spid="_x0000_s84202" name="Document" r:id="rId10" imgW="4185158" imgH="395735" progId="Word.Document.8">
                  <p:embed/>
                </p:oleObj>
              </mc:Choice>
              <mc:Fallback>
                <p:oleObj name="Document" r:id="rId10" imgW="4185158" imgH="395735" progId="Word.Document.8">
                  <p:embed/>
                  <p:pic>
                    <p:nvPicPr>
                      <p:cNvPr id="675850" name="Object 10">
                        <a:extLst>
                          <a:ext uri="{FF2B5EF4-FFF2-40B4-BE49-F238E27FC236}">
                            <a16:creationId xmlns:a16="http://schemas.microsoft.com/office/drawing/2014/main" id="{474802E7-46D7-4F66-92BD-18DC676BCB6C}"/>
                          </a:ext>
                        </a:extLst>
                      </p:cNvPr>
                      <p:cNvPicPr>
                        <a:picLocks noChangeAspect="1" noChangeArrowheads="1"/>
                      </p:cNvPicPr>
                      <p:nvPr/>
                    </p:nvPicPr>
                    <p:blipFill>
                      <a:blip r:embed="rId11"/>
                      <a:srcRect/>
                      <a:stretch>
                        <a:fillRect/>
                      </a:stretch>
                    </p:blipFill>
                    <p:spPr bwMode="auto">
                      <a:xfrm>
                        <a:off x="884238" y="5137150"/>
                        <a:ext cx="10721975" cy="1012825"/>
                      </a:xfrm>
                      <a:prstGeom prst="rect">
                        <a:avLst/>
                      </a:prstGeom>
                      <a:noFill/>
                      <a:ln>
                        <a:noFill/>
                      </a:ln>
                      <a:effectLst/>
                    </p:spPr>
                  </p:pic>
                </p:oleObj>
              </mc:Fallback>
            </mc:AlternateContent>
          </a:graphicData>
        </a:graphic>
      </p:graphicFrame>
      <p:sp>
        <p:nvSpPr>
          <p:cNvPr id="675853" name="AutoShape 13">
            <a:hlinkClick r:id="rId12" action="ppaction://hlinksldjump" highlightClick="1"/>
            <a:extLst>
              <a:ext uri="{FF2B5EF4-FFF2-40B4-BE49-F238E27FC236}">
                <a16:creationId xmlns:a16="http://schemas.microsoft.com/office/drawing/2014/main" id="{55E6E5F8-7C67-4719-92D1-0BEC173F8F9A}"/>
              </a:ext>
            </a:extLst>
          </p:cNvPr>
          <p:cNvSpPr>
            <a:spLocks noChangeArrowheads="1"/>
          </p:cNvSpPr>
          <p:nvPr/>
        </p:nvSpPr>
        <p:spPr bwMode="auto">
          <a:xfrm>
            <a:off x="818707" y="364482"/>
            <a:ext cx="1964181" cy="461665"/>
          </a:xfrm>
          <a:prstGeom prst="actionButtonBlank">
            <a:avLst/>
          </a:prstGeom>
          <a:solidFill>
            <a:srgbClr val="FF33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6800" rIns="50400" anchor="ctr" anchorCtr="1">
            <a:spAutoFit/>
          </a:bodyPr>
          <a:lstStyle/>
          <a:p>
            <a:pPr lvl="0" algn="ctr">
              <a:defRPr/>
            </a:pPr>
            <a:r>
              <a:rPr lang="zh-CN" altLang="en-US" sz="2400" b="1">
                <a:solidFill>
                  <a:prstClr val="white"/>
                </a:solidFill>
                <a:ea typeface="幼圆" pitchFamily="49" charset="-122"/>
              </a:rPr>
              <a:t>例 题 </a:t>
            </a:r>
            <a:r>
              <a:rPr lang="en-US" altLang="zh-CN" sz="2400" b="1">
                <a:solidFill>
                  <a:prstClr val="white"/>
                </a:solidFill>
                <a:ea typeface="幼圆" pitchFamily="49" charset="-122"/>
              </a:rPr>
              <a:t>1-1</a:t>
            </a:r>
            <a:endParaRPr lang="en-US" altLang="zh-CN" sz="320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graphicFrame>
        <p:nvGraphicFramePr>
          <p:cNvPr id="675854" name="Object 14">
            <a:extLst>
              <a:ext uri="{FF2B5EF4-FFF2-40B4-BE49-F238E27FC236}">
                <a16:creationId xmlns:a16="http://schemas.microsoft.com/office/drawing/2014/main" id="{42CBE053-996B-46A5-BDE2-3F74E7906967}"/>
              </a:ext>
            </a:extLst>
          </p:cNvPr>
          <p:cNvGraphicFramePr>
            <a:graphicFrameLocks noGrp="1" noChangeAspect="1"/>
          </p:cNvGraphicFramePr>
          <p:nvPr>
            <p:ph sz="quarter" idx="4"/>
            <p:extLst>
              <p:ext uri="{D42A27DB-BD31-4B8C-83A1-F6EECF244321}">
                <p14:modId xmlns:p14="http://schemas.microsoft.com/office/powerpoint/2010/main" val="1739292895"/>
              </p:ext>
            </p:extLst>
          </p:nvPr>
        </p:nvGraphicFramePr>
        <p:xfrm>
          <a:off x="2189680" y="2736851"/>
          <a:ext cx="4603750" cy="1403350"/>
        </p:xfrm>
        <a:graphic>
          <a:graphicData uri="http://schemas.openxmlformats.org/presentationml/2006/ole">
            <mc:AlternateContent xmlns:mc="http://schemas.openxmlformats.org/markup-compatibility/2006">
              <mc:Choice xmlns:v="urn:schemas-microsoft-com:vml" Requires="v">
                <p:oleObj spid="_x0000_s84203" name="文档" r:id="rId13" imgW="1952414" imgH="595186" progId="Word.Document.8">
                  <p:embed/>
                </p:oleObj>
              </mc:Choice>
              <mc:Fallback>
                <p:oleObj name="文档" r:id="rId13" imgW="1952414" imgH="595186" progId="Word.Document.8">
                  <p:embed/>
                  <p:pic>
                    <p:nvPicPr>
                      <p:cNvPr id="675854" name="Object 14">
                        <a:extLst>
                          <a:ext uri="{FF2B5EF4-FFF2-40B4-BE49-F238E27FC236}">
                            <a16:creationId xmlns:a16="http://schemas.microsoft.com/office/drawing/2014/main" id="{42CBE053-996B-46A5-BDE2-3F74E790696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89680" y="2736851"/>
                        <a:ext cx="4603750" cy="140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a:extLst>
              <a:ext uri="{FF2B5EF4-FFF2-40B4-BE49-F238E27FC236}">
                <a16:creationId xmlns:a16="http://schemas.microsoft.com/office/drawing/2014/main" id="{78F806FB-5643-444B-926B-E25F0CA79EE2}"/>
              </a:ext>
            </a:extLst>
          </p:cNvPr>
          <p:cNvGraphicFramePr>
            <a:graphicFrameLocks noChangeAspect="1"/>
          </p:cNvGraphicFramePr>
          <p:nvPr/>
        </p:nvGraphicFramePr>
        <p:xfrm>
          <a:off x="8688388" y="2205039"/>
          <a:ext cx="1905000" cy="1063625"/>
        </p:xfrm>
        <a:graphic>
          <a:graphicData uri="http://schemas.openxmlformats.org/presentationml/2006/ole">
            <mc:AlternateContent xmlns:mc="http://schemas.openxmlformats.org/markup-compatibility/2006">
              <mc:Choice xmlns:v="urn:schemas-microsoft-com:vml" Requires="v">
                <p:oleObj spid="_x0000_s84204" name="Equation" r:id="rId15" imgW="660400" imgH="368300" progId="Equation.DSMT4">
                  <p:embed/>
                </p:oleObj>
              </mc:Choice>
              <mc:Fallback>
                <p:oleObj name="Equation" r:id="rId15" imgW="660400" imgH="368300" progId="Equation.DSMT4">
                  <p:embed/>
                  <p:pic>
                    <p:nvPicPr>
                      <p:cNvPr id="2" name="对象 1">
                        <a:extLst>
                          <a:ext uri="{FF2B5EF4-FFF2-40B4-BE49-F238E27FC236}">
                            <a16:creationId xmlns:a16="http://schemas.microsoft.com/office/drawing/2014/main" id="{78F806FB-5643-444B-926B-E25F0CA79EE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88388" y="2205039"/>
                        <a:ext cx="1905000"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75845"/>
                                        </p:tgtEl>
                                        <p:attrNameLst>
                                          <p:attrName>style.visibility</p:attrName>
                                        </p:attrNameLst>
                                      </p:cBhvr>
                                      <p:to>
                                        <p:strVal val="visible"/>
                                      </p:to>
                                    </p:set>
                                    <p:animEffect transition="in" filter="checkerboard(across)">
                                      <p:cBhvr>
                                        <p:cTn id="7" dur="500"/>
                                        <p:tgtEl>
                                          <p:spTgt spid="6758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75854"/>
                                        </p:tgtEl>
                                        <p:attrNameLst>
                                          <p:attrName>style.visibility</p:attrName>
                                        </p:attrNameLst>
                                      </p:cBhvr>
                                      <p:to>
                                        <p:strVal val="visible"/>
                                      </p:to>
                                    </p:set>
                                    <p:animEffect transition="in" filter="box(in)">
                                      <p:cBhvr>
                                        <p:cTn id="17" dur="500"/>
                                        <p:tgtEl>
                                          <p:spTgt spid="6758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675847"/>
                                        </p:tgtEl>
                                        <p:attrNameLst>
                                          <p:attrName>style.visibility</p:attrName>
                                        </p:attrNameLst>
                                      </p:cBhvr>
                                      <p:to>
                                        <p:strVal val="visible"/>
                                      </p:to>
                                    </p:set>
                                    <p:animEffect transition="in" filter="box(in)">
                                      <p:cBhvr>
                                        <p:cTn id="22" dur="500"/>
                                        <p:tgtEl>
                                          <p:spTgt spid="6758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675850"/>
                                        </p:tgtEl>
                                        <p:attrNameLst>
                                          <p:attrName>style.visibility</p:attrName>
                                        </p:attrNameLst>
                                      </p:cBhvr>
                                      <p:to>
                                        <p:strVal val="visible"/>
                                      </p:to>
                                    </p:set>
                                    <p:animEffect transition="in" filter="diamond(in)">
                                      <p:cBhvr>
                                        <p:cTn id="27" dur="2000"/>
                                        <p:tgtEl>
                                          <p:spTgt spid="675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a:extLst>
              <a:ext uri="{FF2B5EF4-FFF2-40B4-BE49-F238E27FC236}">
                <a16:creationId xmlns:a16="http://schemas.microsoft.com/office/drawing/2014/main" id="{BC4CE7CA-305D-4F4A-99ED-60053E829457}"/>
              </a:ext>
            </a:extLst>
          </p:cNvPr>
          <p:cNvSpPr>
            <a:spLocks noGrp="1"/>
          </p:cNvSpPr>
          <p:nvPr>
            <p:ph type="sldNum" sz="quarter" idx="12"/>
          </p:nvPr>
        </p:nvSpPr>
        <p:spPr>
          <a:noFill/>
        </p:spPr>
        <p:txBody>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spcBef>
                <a:spcPct val="0"/>
              </a:spcBef>
              <a:buSzTx/>
              <a:buFontTx/>
              <a:buNone/>
            </a:pPr>
            <a:fld id="{738A364A-5202-4964-865D-85F4506BEB01}" type="slidenum">
              <a:rPr kumimoji="0" lang="zh-CN" altLang="en-US" sz="1400" b="0">
                <a:solidFill>
                  <a:schemeClr val="tx1"/>
                </a:solidFill>
                <a:latin typeface="Arial" panose="020B0604020202020204" pitchFamily="34" charset="0"/>
                <a:ea typeface="宋体" panose="02010600030101010101" pitchFamily="2" charset="-122"/>
              </a:rPr>
              <a:pPr>
                <a:spcBef>
                  <a:spcPct val="0"/>
                </a:spcBef>
                <a:buSzTx/>
                <a:buFontTx/>
                <a:buNone/>
              </a:pPr>
              <a:t>46</a:t>
            </a:fld>
            <a:endParaRPr kumimoji="0" lang="en-US" altLang="zh-CN" sz="1400" b="0">
              <a:solidFill>
                <a:schemeClr val="tx1"/>
              </a:solidFill>
              <a:latin typeface="Arial" panose="020B0604020202020204" pitchFamily="34" charset="0"/>
              <a:ea typeface="宋体" panose="02010600030101010101" pitchFamily="2" charset="-122"/>
            </a:endParaRPr>
          </a:p>
        </p:txBody>
      </p:sp>
      <p:graphicFrame>
        <p:nvGraphicFramePr>
          <p:cNvPr id="71683" name="Object 4">
            <a:extLst>
              <a:ext uri="{FF2B5EF4-FFF2-40B4-BE49-F238E27FC236}">
                <a16:creationId xmlns:a16="http://schemas.microsoft.com/office/drawing/2014/main" id="{09250D5A-BB20-431B-8F33-C78F21BB6E60}"/>
              </a:ext>
            </a:extLst>
          </p:cNvPr>
          <p:cNvGraphicFramePr>
            <a:graphicFrameLocks noChangeAspect="1"/>
          </p:cNvGraphicFramePr>
          <p:nvPr>
            <p:extLst>
              <p:ext uri="{D42A27DB-BD31-4B8C-83A1-F6EECF244321}">
                <p14:modId xmlns:p14="http://schemas.microsoft.com/office/powerpoint/2010/main" val="1941169833"/>
              </p:ext>
            </p:extLst>
          </p:nvPr>
        </p:nvGraphicFramePr>
        <p:xfrm>
          <a:off x="2626390" y="2336858"/>
          <a:ext cx="6065838" cy="1008063"/>
        </p:xfrm>
        <a:graphic>
          <a:graphicData uri="http://schemas.openxmlformats.org/presentationml/2006/ole">
            <mc:AlternateContent xmlns:mc="http://schemas.openxmlformats.org/markup-compatibility/2006">
              <mc:Choice xmlns:v="urn:schemas-microsoft-com:vml" Requires="v">
                <p:oleObj spid="_x0000_s85129" name="文档" r:id="rId5" imgW="2572910" imgH="435678" progId="Word.Document.8">
                  <p:embed/>
                </p:oleObj>
              </mc:Choice>
              <mc:Fallback>
                <p:oleObj name="文档" r:id="rId5" imgW="2572910" imgH="435678" progId="Word.Document.8">
                  <p:embed/>
                  <p:pic>
                    <p:nvPicPr>
                      <p:cNvPr id="71683" name="Object 4">
                        <a:extLst>
                          <a:ext uri="{FF2B5EF4-FFF2-40B4-BE49-F238E27FC236}">
                            <a16:creationId xmlns:a16="http://schemas.microsoft.com/office/drawing/2014/main" id="{09250D5A-BB20-431B-8F33-C78F21BB6E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6390" y="2336858"/>
                        <a:ext cx="6065838"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2709" name="Object 5">
            <a:extLst>
              <a:ext uri="{FF2B5EF4-FFF2-40B4-BE49-F238E27FC236}">
                <a16:creationId xmlns:a16="http://schemas.microsoft.com/office/drawing/2014/main" id="{825C171A-1053-4A49-A0CC-D32B8F41C309}"/>
              </a:ext>
            </a:extLst>
          </p:cNvPr>
          <p:cNvGraphicFramePr>
            <a:graphicFrameLocks noChangeAspect="1"/>
          </p:cNvGraphicFramePr>
          <p:nvPr>
            <p:extLst>
              <p:ext uri="{D42A27DB-BD31-4B8C-83A1-F6EECF244321}">
                <p14:modId xmlns:p14="http://schemas.microsoft.com/office/powerpoint/2010/main" val="541489048"/>
              </p:ext>
            </p:extLst>
          </p:nvPr>
        </p:nvGraphicFramePr>
        <p:xfrm>
          <a:off x="3255962" y="4511815"/>
          <a:ext cx="5935663" cy="1057275"/>
        </p:xfrm>
        <a:graphic>
          <a:graphicData uri="http://schemas.openxmlformats.org/presentationml/2006/ole">
            <mc:AlternateContent xmlns:mc="http://schemas.openxmlformats.org/markup-compatibility/2006">
              <mc:Choice xmlns:v="urn:schemas-microsoft-com:vml" Requires="v">
                <p:oleObj spid="_x0000_s85130" name="文档" r:id="rId7" imgW="2858469" imgH="431357" progId="Word.Document.8">
                  <p:embed/>
                </p:oleObj>
              </mc:Choice>
              <mc:Fallback>
                <p:oleObj name="文档" r:id="rId7" imgW="2858469" imgH="431357" progId="Word.Document.8">
                  <p:embed/>
                  <p:pic>
                    <p:nvPicPr>
                      <p:cNvPr id="712709" name="Object 5">
                        <a:extLst>
                          <a:ext uri="{FF2B5EF4-FFF2-40B4-BE49-F238E27FC236}">
                            <a16:creationId xmlns:a16="http://schemas.microsoft.com/office/drawing/2014/main" id="{825C171A-1053-4A49-A0CC-D32B8F41C3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5962" y="4511815"/>
                        <a:ext cx="5935663"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2710" name="Line 6">
            <a:extLst>
              <a:ext uri="{FF2B5EF4-FFF2-40B4-BE49-F238E27FC236}">
                <a16:creationId xmlns:a16="http://schemas.microsoft.com/office/drawing/2014/main" id="{BC5683C2-EDC8-4362-8553-75CF8A6A28A5}"/>
              </a:ext>
            </a:extLst>
          </p:cNvPr>
          <p:cNvSpPr>
            <a:spLocks noChangeShapeType="1"/>
          </p:cNvSpPr>
          <p:nvPr/>
        </p:nvSpPr>
        <p:spPr bwMode="auto">
          <a:xfrm flipV="1">
            <a:off x="7523828" y="3129020"/>
            <a:ext cx="1223962" cy="0"/>
          </a:xfrm>
          <a:prstGeom prst="line">
            <a:avLst/>
          </a:prstGeom>
          <a:noFill/>
          <a:ln w="1016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686" name="Rectangle 11">
            <a:extLst>
              <a:ext uri="{FF2B5EF4-FFF2-40B4-BE49-F238E27FC236}">
                <a16:creationId xmlns:a16="http://schemas.microsoft.com/office/drawing/2014/main" id="{68185260-0D7B-408B-B501-3417C0BE3979}"/>
              </a:ext>
            </a:extLst>
          </p:cNvPr>
          <p:cNvSpPr>
            <a:spLocks noChangeArrowheads="1"/>
          </p:cNvSpPr>
          <p:nvPr/>
        </p:nvSpPr>
        <p:spPr bwMode="auto">
          <a:xfrm>
            <a:off x="1524001" y="3030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endParaRPr lang="zh-CN" altLang="en-US" sz="1800" b="0">
              <a:ea typeface="华文楷体" panose="02010600040101010101" pitchFamily="2" charset="-122"/>
            </a:endParaRPr>
          </a:p>
        </p:txBody>
      </p:sp>
      <p:sp>
        <p:nvSpPr>
          <p:cNvPr id="71687" name="Text Box 12">
            <a:extLst>
              <a:ext uri="{FF2B5EF4-FFF2-40B4-BE49-F238E27FC236}">
                <a16:creationId xmlns:a16="http://schemas.microsoft.com/office/drawing/2014/main" id="{B5A0A7D1-9604-4A2E-8CCA-FE9AACD1BE26}"/>
              </a:ext>
            </a:extLst>
          </p:cNvPr>
          <p:cNvSpPr txBox="1">
            <a:spLocks noChangeArrowheads="1"/>
          </p:cNvSpPr>
          <p:nvPr/>
        </p:nvSpPr>
        <p:spPr bwMode="auto">
          <a:xfrm>
            <a:off x="966751" y="1848922"/>
            <a:ext cx="22365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dirty="0">
                <a:solidFill>
                  <a:srgbClr val="0000FF"/>
                </a:solidFill>
                <a:ea typeface="华文楷体" panose="02010600040101010101" pitchFamily="2" charset="-122"/>
              </a:rPr>
              <a:t>最坏情况：</a:t>
            </a:r>
          </a:p>
        </p:txBody>
      </p:sp>
      <p:sp>
        <p:nvSpPr>
          <p:cNvPr id="71688" name="Rectangle 14">
            <a:extLst>
              <a:ext uri="{FF2B5EF4-FFF2-40B4-BE49-F238E27FC236}">
                <a16:creationId xmlns:a16="http://schemas.microsoft.com/office/drawing/2014/main" id="{A0FB56EB-7797-4EC9-88B4-F9746882506B}"/>
              </a:ext>
            </a:extLst>
          </p:cNvPr>
          <p:cNvSpPr>
            <a:spLocks noChangeArrowheads="1"/>
          </p:cNvSpPr>
          <p:nvPr/>
        </p:nvSpPr>
        <p:spPr bwMode="auto">
          <a:xfrm>
            <a:off x="1524001" y="3030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endParaRPr lang="zh-CN" altLang="en-US" sz="1800" b="0">
              <a:ea typeface="华文楷体" panose="02010600040101010101" pitchFamily="2" charset="-122"/>
            </a:endParaRPr>
          </a:p>
        </p:txBody>
      </p:sp>
      <p:graphicFrame>
        <p:nvGraphicFramePr>
          <p:cNvPr id="712717" name="Object 13">
            <a:extLst>
              <a:ext uri="{FF2B5EF4-FFF2-40B4-BE49-F238E27FC236}">
                <a16:creationId xmlns:a16="http://schemas.microsoft.com/office/drawing/2014/main" id="{4340FB39-FF0B-4D64-8FEF-E40FFB776122}"/>
              </a:ext>
            </a:extLst>
          </p:cNvPr>
          <p:cNvGraphicFramePr>
            <a:graphicFrameLocks noChangeAspect="1"/>
          </p:cNvGraphicFramePr>
          <p:nvPr/>
        </p:nvGraphicFramePr>
        <p:xfrm>
          <a:off x="3935413" y="3316289"/>
          <a:ext cx="4032250" cy="1038225"/>
        </p:xfrm>
        <a:graphic>
          <a:graphicData uri="http://schemas.openxmlformats.org/presentationml/2006/ole">
            <mc:AlternateContent xmlns:mc="http://schemas.openxmlformats.org/markup-compatibility/2006">
              <mc:Choice xmlns:v="urn:schemas-microsoft-com:vml" Requires="v">
                <p:oleObj spid="_x0000_s85131" name="公式" r:id="rId9" imgW="1663700" imgH="431800" progId="Equation.3">
                  <p:embed/>
                </p:oleObj>
              </mc:Choice>
              <mc:Fallback>
                <p:oleObj name="公式" r:id="rId9" imgW="1663700" imgH="431800" progId="Equation.3">
                  <p:embed/>
                  <p:pic>
                    <p:nvPicPr>
                      <p:cNvPr id="712717" name="Object 13">
                        <a:extLst>
                          <a:ext uri="{FF2B5EF4-FFF2-40B4-BE49-F238E27FC236}">
                            <a16:creationId xmlns:a16="http://schemas.microsoft.com/office/drawing/2014/main" id="{4340FB39-FF0B-4D64-8FEF-E40FFB7761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5413" y="3316289"/>
                        <a:ext cx="403225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2719" name="Text Box 15">
            <a:extLst>
              <a:ext uri="{FF2B5EF4-FFF2-40B4-BE49-F238E27FC236}">
                <a16:creationId xmlns:a16="http://schemas.microsoft.com/office/drawing/2014/main" id="{6DDB8EA2-E7BA-41F2-A11B-71247E0FA7A7}"/>
              </a:ext>
            </a:extLst>
          </p:cNvPr>
          <p:cNvSpPr txBox="1">
            <a:spLocks noChangeArrowheads="1"/>
          </p:cNvSpPr>
          <p:nvPr/>
        </p:nvSpPr>
        <p:spPr bwMode="auto">
          <a:xfrm>
            <a:off x="838200" y="4656932"/>
            <a:ext cx="24929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3600" dirty="0">
                <a:solidFill>
                  <a:srgbClr val="FF3300"/>
                </a:solidFill>
                <a:ea typeface="华文楷体" panose="02010600040101010101" pitchFamily="2" charset="-122"/>
              </a:rPr>
              <a:t>最好情况：</a:t>
            </a:r>
          </a:p>
        </p:txBody>
      </p:sp>
      <p:sp>
        <p:nvSpPr>
          <p:cNvPr id="71692" name="Text Box 12">
            <a:extLst>
              <a:ext uri="{FF2B5EF4-FFF2-40B4-BE49-F238E27FC236}">
                <a16:creationId xmlns:a16="http://schemas.microsoft.com/office/drawing/2014/main" id="{E5DA7D88-0991-446B-9DD3-9F4314D4E069}"/>
              </a:ext>
            </a:extLst>
          </p:cNvPr>
          <p:cNvSpPr txBox="1">
            <a:spLocks noChangeArrowheads="1"/>
          </p:cNvSpPr>
          <p:nvPr/>
        </p:nvSpPr>
        <p:spPr bwMode="auto">
          <a:xfrm>
            <a:off x="838200" y="1109662"/>
            <a:ext cx="83534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dirty="0">
                <a:solidFill>
                  <a:srgbClr val="FF0000"/>
                </a:solidFill>
                <a:ea typeface="华文楷体" panose="02010600040101010101" pitchFamily="2" charset="-122"/>
              </a:rPr>
              <a:t>不可能对规模为</a:t>
            </a:r>
            <a:r>
              <a:rPr lang="en-US" altLang="zh-CN" dirty="0">
                <a:solidFill>
                  <a:srgbClr val="FF0000"/>
                </a:solidFill>
                <a:ea typeface="华文楷体" panose="02010600040101010101" pitchFamily="2" charset="-122"/>
              </a:rPr>
              <a:t>N</a:t>
            </a:r>
            <a:r>
              <a:rPr lang="zh-CN" altLang="en-US" dirty="0">
                <a:solidFill>
                  <a:srgbClr val="FF0000"/>
                </a:solidFill>
                <a:ea typeface="华文楷体" panose="02010600040101010101" pitchFamily="2" charset="-122"/>
              </a:rPr>
              <a:t>的每种输入都统计次数</a:t>
            </a:r>
            <a:r>
              <a:rPr lang="en-US" altLang="zh-CN" sz="4000" dirty="0" err="1">
                <a:solidFill>
                  <a:srgbClr val="FF0000"/>
                </a:solidFill>
                <a:ea typeface="华文楷体" panose="02010600040101010101" pitchFamily="2" charset="-122"/>
              </a:rPr>
              <a:t>e</a:t>
            </a:r>
            <a:r>
              <a:rPr lang="en-US" altLang="zh-CN" baseline="-25000" dirty="0" err="1">
                <a:solidFill>
                  <a:srgbClr val="FF0000"/>
                </a:solidFill>
                <a:ea typeface="华文楷体" panose="02010600040101010101" pitchFamily="2" charset="-122"/>
              </a:rPr>
              <a:t>i</a:t>
            </a:r>
            <a:endParaRPr lang="zh-CN" altLang="en-US" baseline="-25000" dirty="0">
              <a:solidFill>
                <a:srgbClr val="FF0000"/>
              </a:solidFill>
              <a:ea typeface="华文楷体" panose="02010600040101010101" pitchFamily="2" charset="-122"/>
            </a:endParaRPr>
          </a:p>
        </p:txBody>
      </p:sp>
      <p:sp>
        <p:nvSpPr>
          <p:cNvPr id="14" name="标题 3">
            <a:extLst>
              <a:ext uri="{FF2B5EF4-FFF2-40B4-BE49-F238E27FC236}">
                <a16:creationId xmlns:a16="http://schemas.microsoft.com/office/drawing/2014/main" id="{F50CADD7-DCA1-4331-A6EA-662E7E799AE7}"/>
              </a:ext>
            </a:extLst>
          </p:cNvPr>
          <p:cNvSpPr txBox="1">
            <a:spLocks/>
          </p:cNvSpPr>
          <p:nvPr/>
        </p:nvSpPr>
        <p:spPr>
          <a:xfrm>
            <a:off x="838200" y="365125"/>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dirty="0"/>
              <a:t>1.2.1</a:t>
            </a:r>
            <a:r>
              <a:rPr lang="zh-CN" altLang="en-US" sz="4000" dirty="0"/>
              <a:t> </a:t>
            </a:r>
            <a:r>
              <a:rPr lang="en-US" altLang="zh-CN" sz="4000" dirty="0"/>
              <a:t> </a:t>
            </a:r>
            <a:r>
              <a:rPr lang="zh-CN" altLang="en-US" sz="4000" dirty="0"/>
              <a:t>算法的时间复杂性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12710"/>
                                        </p:tgtEl>
                                        <p:attrNameLst>
                                          <p:attrName>style.visibility</p:attrName>
                                        </p:attrNameLst>
                                      </p:cBhvr>
                                      <p:to>
                                        <p:strVal val="visible"/>
                                      </p:to>
                                    </p:set>
                                    <p:animEffect transition="in" filter="box(in)">
                                      <p:cBhvr>
                                        <p:cTn id="7" dur="500"/>
                                        <p:tgtEl>
                                          <p:spTgt spid="7127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12717"/>
                                        </p:tgtEl>
                                        <p:attrNameLst>
                                          <p:attrName>style.visibility</p:attrName>
                                        </p:attrNameLst>
                                      </p:cBhvr>
                                      <p:to>
                                        <p:strVal val="visible"/>
                                      </p:to>
                                    </p:set>
                                    <p:animEffect transition="in" filter="box(in)">
                                      <p:cBhvr>
                                        <p:cTn id="12" dur="500"/>
                                        <p:tgtEl>
                                          <p:spTgt spid="7127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2719"/>
                                        </p:tgtEl>
                                        <p:attrNameLst>
                                          <p:attrName>style.visibility</p:attrName>
                                        </p:attrNameLst>
                                      </p:cBhvr>
                                      <p:to>
                                        <p:strVal val="visible"/>
                                      </p:to>
                                    </p:set>
                                    <p:animEffect transition="in" filter="blinds(horizontal)">
                                      <p:cBhvr>
                                        <p:cTn id="17" dur="500"/>
                                        <p:tgtEl>
                                          <p:spTgt spid="7127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712709"/>
                                        </p:tgtEl>
                                        <p:attrNameLst>
                                          <p:attrName>style.visibility</p:attrName>
                                        </p:attrNameLst>
                                      </p:cBhvr>
                                      <p:to>
                                        <p:strVal val="visible"/>
                                      </p:to>
                                    </p:set>
                                    <p:animEffect transition="in" filter="checkerboard(across)">
                                      <p:cBhvr>
                                        <p:cTn id="22" dur="500"/>
                                        <p:tgtEl>
                                          <p:spTgt spid="71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DD77F343-B6FD-4480-BE3F-A21EB2EA64C5}"/>
              </a:ext>
            </a:extLst>
          </p:cNvPr>
          <p:cNvSpPr>
            <a:spLocks noGrp="1"/>
          </p:cNvSpPr>
          <p:nvPr>
            <p:ph type="sldNum" sz="quarter" idx="12"/>
          </p:nvPr>
        </p:nvSpPr>
        <p:spPr>
          <a:noFill/>
        </p:spPr>
        <p:txBody>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spcBef>
                <a:spcPct val="0"/>
              </a:spcBef>
              <a:buSzTx/>
              <a:buFontTx/>
              <a:buNone/>
            </a:pPr>
            <a:fld id="{3AABAA32-C270-437F-A216-E413F0BC755E}" type="slidenum">
              <a:rPr kumimoji="0" lang="zh-CN" altLang="en-US" sz="1400" b="0">
                <a:solidFill>
                  <a:schemeClr val="tx1"/>
                </a:solidFill>
                <a:latin typeface="Arial" panose="020B0604020202020204" pitchFamily="34" charset="0"/>
                <a:ea typeface="宋体" panose="02010600030101010101" pitchFamily="2" charset="-122"/>
              </a:rPr>
              <a:pPr>
                <a:spcBef>
                  <a:spcPct val="0"/>
                </a:spcBef>
                <a:buSzTx/>
                <a:buFontTx/>
                <a:buNone/>
              </a:pPr>
              <a:t>47</a:t>
            </a:fld>
            <a:endParaRPr kumimoji="0" lang="en-US" altLang="zh-CN" sz="1400" b="0">
              <a:solidFill>
                <a:schemeClr val="tx1"/>
              </a:solidFill>
              <a:latin typeface="Arial" panose="020B0604020202020204" pitchFamily="34" charset="0"/>
              <a:ea typeface="宋体" panose="02010600030101010101" pitchFamily="2" charset="-122"/>
            </a:endParaRPr>
          </a:p>
        </p:txBody>
      </p:sp>
      <p:graphicFrame>
        <p:nvGraphicFramePr>
          <p:cNvPr id="73731" name="Object 4">
            <a:extLst>
              <a:ext uri="{FF2B5EF4-FFF2-40B4-BE49-F238E27FC236}">
                <a16:creationId xmlns:a16="http://schemas.microsoft.com/office/drawing/2014/main" id="{493E2A06-FDDB-4B09-9655-745F0E45DCBF}"/>
              </a:ext>
            </a:extLst>
          </p:cNvPr>
          <p:cNvGraphicFramePr>
            <a:graphicFrameLocks noChangeAspect="1"/>
          </p:cNvGraphicFramePr>
          <p:nvPr/>
        </p:nvGraphicFramePr>
        <p:xfrm>
          <a:off x="3000375" y="2205038"/>
          <a:ext cx="5589588" cy="1109662"/>
        </p:xfrm>
        <a:graphic>
          <a:graphicData uri="http://schemas.openxmlformats.org/presentationml/2006/ole">
            <mc:AlternateContent xmlns:mc="http://schemas.openxmlformats.org/markup-compatibility/2006">
              <mc:Choice xmlns:v="urn:schemas-microsoft-com:vml" Requires="v">
                <p:oleObj spid="_x0000_s86061" name="文档" r:id="rId4" imgW="2591636" imgH="513812" progId="Word.Document.8">
                  <p:embed/>
                </p:oleObj>
              </mc:Choice>
              <mc:Fallback>
                <p:oleObj name="文档" r:id="rId4" imgW="2591636" imgH="513812" progId="Word.Document.8">
                  <p:embed/>
                  <p:pic>
                    <p:nvPicPr>
                      <p:cNvPr id="73731" name="Object 4">
                        <a:extLst>
                          <a:ext uri="{FF2B5EF4-FFF2-40B4-BE49-F238E27FC236}">
                            <a16:creationId xmlns:a16="http://schemas.microsoft.com/office/drawing/2014/main" id="{493E2A06-FDDB-4B09-9655-745F0E45DC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75" y="2205038"/>
                        <a:ext cx="5589588" cy="1109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2" name="Text Box 5">
            <a:extLst>
              <a:ext uri="{FF2B5EF4-FFF2-40B4-BE49-F238E27FC236}">
                <a16:creationId xmlns:a16="http://schemas.microsoft.com/office/drawing/2014/main" id="{6CFA391A-315B-4194-9E5B-EDD1B35710C7}"/>
              </a:ext>
            </a:extLst>
          </p:cNvPr>
          <p:cNvSpPr txBox="1">
            <a:spLocks noChangeArrowheads="1"/>
          </p:cNvSpPr>
          <p:nvPr/>
        </p:nvSpPr>
        <p:spPr bwMode="auto">
          <a:xfrm>
            <a:off x="2043113" y="1628776"/>
            <a:ext cx="1962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2800">
                <a:solidFill>
                  <a:srgbClr val="0000FF"/>
                </a:solidFill>
                <a:ea typeface="华文楷体" panose="02010600040101010101" pitchFamily="2" charset="-122"/>
              </a:rPr>
              <a:t>平均情况：</a:t>
            </a:r>
          </a:p>
        </p:txBody>
      </p:sp>
      <p:sp>
        <p:nvSpPr>
          <p:cNvPr id="719878" name="Line 6">
            <a:extLst>
              <a:ext uri="{FF2B5EF4-FFF2-40B4-BE49-F238E27FC236}">
                <a16:creationId xmlns:a16="http://schemas.microsoft.com/office/drawing/2014/main" id="{50B169CC-1FF4-4854-96EA-688987101208}"/>
              </a:ext>
            </a:extLst>
          </p:cNvPr>
          <p:cNvSpPr>
            <a:spLocks noChangeShapeType="1"/>
          </p:cNvSpPr>
          <p:nvPr/>
        </p:nvSpPr>
        <p:spPr bwMode="auto">
          <a:xfrm>
            <a:off x="6743700" y="2811463"/>
            <a:ext cx="0" cy="1655762"/>
          </a:xfrm>
          <a:prstGeom prst="line">
            <a:avLst/>
          </a:prstGeom>
          <a:noFill/>
          <a:ln w="1016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9879" name="Text Box 7">
            <a:extLst>
              <a:ext uri="{FF2B5EF4-FFF2-40B4-BE49-F238E27FC236}">
                <a16:creationId xmlns:a16="http://schemas.microsoft.com/office/drawing/2014/main" id="{59D7A81B-5BFF-45F0-9EC4-5947B0C2AF03}"/>
              </a:ext>
            </a:extLst>
          </p:cNvPr>
          <p:cNvSpPr txBox="1">
            <a:spLocks noChangeArrowheads="1"/>
          </p:cNvSpPr>
          <p:nvPr/>
        </p:nvSpPr>
        <p:spPr bwMode="auto">
          <a:xfrm>
            <a:off x="5859463" y="4449763"/>
            <a:ext cx="2100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2800">
                <a:ea typeface="华文楷体" panose="02010600040101010101" pitchFamily="2" charset="-122"/>
              </a:rPr>
              <a:t>输入</a:t>
            </a:r>
            <a:r>
              <a:rPr lang="en-US" altLang="zh-CN" sz="2800">
                <a:ea typeface="华文楷体" panose="02010600040101010101" pitchFamily="2" charset="-122"/>
              </a:rPr>
              <a:t>I</a:t>
            </a:r>
            <a:r>
              <a:rPr lang="zh-CN" altLang="en-US" sz="2800">
                <a:ea typeface="华文楷体" panose="02010600040101010101" pitchFamily="2" charset="-122"/>
              </a:rPr>
              <a:t>的概率</a:t>
            </a:r>
          </a:p>
        </p:txBody>
      </p:sp>
      <p:sp>
        <p:nvSpPr>
          <p:cNvPr id="8" name="Text Box 5">
            <a:extLst>
              <a:ext uri="{FF2B5EF4-FFF2-40B4-BE49-F238E27FC236}">
                <a16:creationId xmlns:a16="http://schemas.microsoft.com/office/drawing/2014/main" id="{5A4FC783-8114-4A8A-A4AC-5E7BF39E0B5E}"/>
              </a:ext>
            </a:extLst>
          </p:cNvPr>
          <p:cNvSpPr txBox="1">
            <a:spLocks noChangeArrowheads="1"/>
          </p:cNvSpPr>
          <p:nvPr/>
        </p:nvSpPr>
        <p:spPr bwMode="auto">
          <a:xfrm>
            <a:off x="1703388" y="5210175"/>
            <a:ext cx="88201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2800">
                <a:solidFill>
                  <a:srgbClr val="0000FF"/>
                </a:solidFill>
                <a:ea typeface="华文楷体" panose="02010600040101010101" pitchFamily="2" charset="-122"/>
              </a:rPr>
              <a:t>可操作性最好且最有实际价值的是</a:t>
            </a:r>
            <a:r>
              <a:rPr lang="zh-CN" altLang="en-US" sz="2800">
                <a:solidFill>
                  <a:srgbClr val="FF0000"/>
                </a:solidFill>
                <a:ea typeface="华文楷体" panose="02010600040101010101" pitchFamily="2" charset="-122"/>
              </a:rPr>
              <a:t>最坏情况下的复杂度</a:t>
            </a:r>
          </a:p>
        </p:txBody>
      </p:sp>
      <p:sp>
        <p:nvSpPr>
          <p:cNvPr id="11" name="标题 3">
            <a:extLst>
              <a:ext uri="{FF2B5EF4-FFF2-40B4-BE49-F238E27FC236}">
                <a16:creationId xmlns:a16="http://schemas.microsoft.com/office/drawing/2014/main" id="{D806948C-AC41-42B2-88D5-4654B3ACB51A}"/>
              </a:ext>
            </a:extLst>
          </p:cNvPr>
          <p:cNvSpPr txBox="1">
            <a:spLocks/>
          </p:cNvSpPr>
          <p:nvPr/>
        </p:nvSpPr>
        <p:spPr>
          <a:xfrm>
            <a:off x="990600" y="517525"/>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dirty="0"/>
              <a:t>1.2.1</a:t>
            </a:r>
            <a:r>
              <a:rPr lang="zh-CN" altLang="en-US" sz="4000" dirty="0"/>
              <a:t> </a:t>
            </a:r>
            <a:r>
              <a:rPr lang="en-US" altLang="zh-CN" sz="4000" dirty="0"/>
              <a:t> </a:t>
            </a:r>
            <a:r>
              <a:rPr lang="zh-CN" altLang="en-US" sz="4000" dirty="0"/>
              <a:t>算法的时间复杂性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19878"/>
                                        </p:tgtEl>
                                        <p:attrNameLst>
                                          <p:attrName>style.visibility</p:attrName>
                                        </p:attrNameLst>
                                      </p:cBhvr>
                                      <p:to>
                                        <p:strVal val="visible"/>
                                      </p:to>
                                    </p:set>
                                    <p:animEffect transition="in" filter="box(in)">
                                      <p:cBhvr>
                                        <p:cTn id="7" dur="500"/>
                                        <p:tgtEl>
                                          <p:spTgt spid="71987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19879"/>
                                        </p:tgtEl>
                                        <p:attrNameLst>
                                          <p:attrName>style.visibility</p:attrName>
                                        </p:attrNameLst>
                                      </p:cBhvr>
                                      <p:to>
                                        <p:strVal val="visible"/>
                                      </p:to>
                                    </p:set>
                                    <p:animEffect transition="in" filter="box(in)">
                                      <p:cBhvr>
                                        <p:cTn id="10" dur="500"/>
                                        <p:tgtEl>
                                          <p:spTgt spid="71987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9"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8" name="Group 25">
            <a:extLst>
              <a:ext uri="{FF2B5EF4-FFF2-40B4-BE49-F238E27FC236}">
                <a16:creationId xmlns:a16="http://schemas.microsoft.com/office/drawing/2014/main" id="{99B2DBAC-F39C-48CC-ADA5-E1B04D8683CB}"/>
              </a:ext>
            </a:extLst>
          </p:cNvPr>
          <p:cNvGrpSpPr>
            <a:grpSpLocks/>
          </p:cNvGrpSpPr>
          <p:nvPr/>
        </p:nvGrpSpPr>
        <p:grpSpPr bwMode="auto">
          <a:xfrm>
            <a:off x="1447800" y="2425967"/>
            <a:ext cx="8534400" cy="4005263"/>
            <a:chOff x="89" y="1650"/>
            <a:chExt cx="5376" cy="2523"/>
          </a:xfrm>
        </p:grpSpPr>
        <p:sp>
          <p:nvSpPr>
            <p:cNvPr id="74761" name="Text Box 8">
              <a:extLst>
                <a:ext uri="{FF2B5EF4-FFF2-40B4-BE49-F238E27FC236}">
                  <a16:creationId xmlns:a16="http://schemas.microsoft.com/office/drawing/2014/main" id="{B57A55D3-A121-446A-AA3B-66CD59326FB5}"/>
                </a:ext>
              </a:extLst>
            </p:cNvPr>
            <p:cNvSpPr txBox="1">
              <a:spLocks noChangeArrowheads="1"/>
            </p:cNvSpPr>
            <p:nvPr/>
          </p:nvSpPr>
          <p:spPr bwMode="auto">
            <a:xfrm>
              <a:off x="312" y="1650"/>
              <a:ext cx="1859" cy="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en-US" altLang="zh-CN" sz="1800" dirty="0">
                  <a:solidFill>
                    <a:srgbClr val="0000FF"/>
                  </a:solidFill>
                  <a:ea typeface="华文楷体" panose="02010600040101010101" pitchFamily="2" charset="-122"/>
                </a:rPr>
                <a:t>Int Find(int A[], int n)</a:t>
              </a:r>
            </a:p>
            <a:p>
              <a:pPr eaLnBrk="1" hangingPunct="1">
                <a:spcBef>
                  <a:spcPct val="50000"/>
                </a:spcBef>
                <a:buSzTx/>
                <a:buFontTx/>
                <a:buNone/>
              </a:pPr>
              <a:r>
                <a:rPr lang="en-US" altLang="zh-CN" sz="1800" dirty="0">
                  <a:solidFill>
                    <a:srgbClr val="0000FF"/>
                  </a:solidFill>
                  <a:ea typeface="华文楷体" panose="02010600040101010101" pitchFamily="2" charset="-122"/>
                </a:rPr>
                <a:t>{</a:t>
              </a:r>
              <a:endParaRPr lang="pt-BR" altLang="zh-CN" sz="1800" dirty="0">
                <a:solidFill>
                  <a:srgbClr val="0000FF"/>
                </a:solidFill>
                <a:ea typeface="华文楷体" panose="02010600040101010101" pitchFamily="2" charset="-122"/>
              </a:endParaRPr>
            </a:p>
            <a:p>
              <a:pPr eaLnBrk="1" hangingPunct="1">
                <a:spcBef>
                  <a:spcPct val="50000"/>
                </a:spcBef>
                <a:buSzTx/>
                <a:buFontTx/>
                <a:buNone/>
              </a:pPr>
              <a:r>
                <a:rPr lang="pt-BR" altLang="zh-CN" sz="1800" dirty="0">
                  <a:solidFill>
                    <a:srgbClr val="0000FF"/>
                  </a:solidFill>
                  <a:ea typeface="华文楷体" panose="02010600040101010101" pitchFamily="2" charset="-122"/>
                </a:rPr>
                <a:t>    i:=0;                    a</a:t>
              </a:r>
            </a:p>
            <a:p>
              <a:pPr eaLnBrk="1" hangingPunct="1">
                <a:spcBef>
                  <a:spcPct val="50000"/>
                </a:spcBef>
                <a:buSzTx/>
                <a:buFontTx/>
                <a:buNone/>
              </a:pPr>
              <a:r>
                <a:rPr lang="pt-BR" altLang="zh-CN" sz="1800" dirty="0">
                  <a:solidFill>
                    <a:srgbClr val="0000FF"/>
                  </a:solidFill>
                  <a:ea typeface="华文楷体" panose="02010600040101010101" pitchFamily="2" charset="-122"/>
                </a:rPr>
                <a:t>    while i&lt;n            t      </a:t>
              </a:r>
            </a:p>
            <a:p>
              <a:pPr eaLnBrk="1" hangingPunct="1">
                <a:spcBef>
                  <a:spcPct val="50000"/>
                </a:spcBef>
                <a:buSzTx/>
                <a:buFontTx/>
                <a:buNone/>
              </a:pPr>
              <a:r>
                <a:rPr lang="pt-BR" altLang="zh-CN" sz="1800" dirty="0">
                  <a:solidFill>
                    <a:srgbClr val="0000FF"/>
                  </a:solidFill>
                  <a:ea typeface="华文楷体" panose="02010600040101010101" pitchFamily="2" charset="-122"/>
                </a:rPr>
                <a:t>        i:=i+1;            (a+s)</a:t>
              </a:r>
              <a:endParaRPr lang="en-US" altLang="zh-CN" sz="1800" dirty="0">
                <a:solidFill>
                  <a:srgbClr val="0000FF"/>
                </a:solidFill>
                <a:ea typeface="华文楷体" panose="02010600040101010101" pitchFamily="2" charset="-122"/>
              </a:endParaRPr>
            </a:p>
            <a:p>
              <a:pPr eaLnBrk="1" hangingPunct="1">
                <a:spcBef>
                  <a:spcPct val="50000"/>
                </a:spcBef>
                <a:buSzTx/>
                <a:buFontTx/>
                <a:buNone/>
              </a:pPr>
              <a:r>
                <a:rPr lang="en-US" altLang="zh-CN" sz="1800" dirty="0">
                  <a:solidFill>
                    <a:srgbClr val="0000FF"/>
                  </a:solidFill>
                  <a:ea typeface="华文楷体" panose="02010600040101010101" pitchFamily="2" charset="-122"/>
                </a:rPr>
                <a:t>        If A[</a:t>
              </a:r>
              <a:r>
                <a:rPr lang="en-US" altLang="zh-CN" sz="1800" dirty="0" err="1">
                  <a:solidFill>
                    <a:srgbClr val="0000FF"/>
                  </a:solidFill>
                  <a:ea typeface="华文楷体" panose="02010600040101010101" pitchFamily="2" charset="-122"/>
                </a:rPr>
                <a:t>i</a:t>
              </a:r>
              <a:r>
                <a:rPr lang="en-US" altLang="zh-CN" sz="1800" dirty="0">
                  <a:solidFill>
                    <a:srgbClr val="0000FF"/>
                  </a:solidFill>
                  <a:ea typeface="华文楷体" panose="02010600040101010101" pitchFamily="2" charset="-122"/>
                </a:rPr>
                <a:t>]==k       t</a:t>
              </a:r>
            </a:p>
            <a:p>
              <a:pPr eaLnBrk="1" hangingPunct="1">
                <a:spcBef>
                  <a:spcPct val="50000"/>
                </a:spcBef>
                <a:buSzTx/>
                <a:buFontTx/>
                <a:buNone/>
              </a:pPr>
              <a:r>
                <a:rPr lang="en-US" altLang="zh-CN" sz="1800" dirty="0">
                  <a:solidFill>
                    <a:srgbClr val="0000FF"/>
                  </a:solidFill>
                  <a:ea typeface="华文楷体" panose="02010600040101010101" pitchFamily="2" charset="-122"/>
                </a:rPr>
                <a:t>            Break</a:t>
              </a:r>
            </a:p>
            <a:p>
              <a:pPr eaLnBrk="1" hangingPunct="1">
                <a:spcBef>
                  <a:spcPct val="50000"/>
                </a:spcBef>
                <a:buSzTx/>
                <a:buFontTx/>
                <a:buNone/>
              </a:pPr>
              <a:r>
                <a:rPr lang="en-US" altLang="zh-CN" sz="1800" dirty="0">
                  <a:solidFill>
                    <a:srgbClr val="0000FF"/>
                  </a:solidFill>
                  <a:ea typeface="华文楷体" panose="02010600040101010101" pitchFamily="2" charset="-122"/>
                </a:rPr>
                <a:t>Return  </a:t>
              </a:r>
              <a:r>
                <a:rPr lang="en-US" altLang="zh-CN" sz="1800" dirty="0" err="1">
                  <a:solidFill>
                    <a:srgbClr val="0000FF"/>
                  </a:solidFill>
                  <a:ea typeface="华文楷体" panose="02010600040101010101" pitchFamily="2" charset="-122"/>
                </a:rPr>
                <a:t>i</a:t>
              </a:r>
              <a:r>
                <a:rPr lang="en-US" altLang="zh-CN" sz="1800" dirty="0">
                  <a:solidFill>
                    <a:srgbClr val="0000FF"/>
                  </a:solidFill>
                  <a:ea typeface="华文楷体" panose="02010600040101010101" pitchFamily="2" charset="-122"/>
                </a:rPr>
                <a:t>                a</a:t>
              </a:r>
            </a:p>
            <a:p>
              <a:pPr eaLnBrk="1" hangingPunct="1">
                <a:spcBef>
                  <a:spcPct val="50000"/>
                </a:spcBef>
                <a:buSzTx/>
                <a:buFontTx/>
                <a:buNone/>
              </a:pPr>
              <a:r>
                <a:rPr lang="en-US" altLang="zh-CN" sz="1800" dirty="0">
                  <a:solidFill>
                    <a:srgbClr val="0000FF"/>
                  </a:solidFill>
                  <a:ea typeface="华文楷体" panose="02010600040101010101" pitchFamily="2" charset="-122"/>
                </a:rPr>
                <a:t>}</a:t>
              </a:r>
              <a:endParaRPr lang="zh-CN" altLang="en-US" sz="1800" dirty="0">
                <a:solidFill>
                  <a:srgbClr val="0000FF"/>
                </a:solidFill>
                <a:ea typeface="华文楷体" panose="02010600040101010101" pitchFamily="2" charset="-122"/>
              </a:endParaRPr>
            </a:p>
          </p:txBody>
        </p:sp>
        <p:sp>
          <p:nvSpPr>
            <p:cNvPr id="74762" name="Text Box 9">
              <a:extLst>
                <a:ext uri="{FF2B5EF4-FFF2-40B4-BE49-F238E27FC236}">
                  <a16:creationId xmlns:a16="http://schemas.microsoft.com/office/drawing/2014/main" id="{E0596429-F8B6-489D-91AA-C3B29F13E4DC}"/>
                </a:ext>
              </a:extLst>
            </p:cNvPr>
            <p:cNvSpPr txBox="1">
              <a:spLocks noChangeArrowheads="1"/>
            </p:cNvSpPr>
            <p:nvPr/>
          </p:nvSpPr>
          <p:spPr bwMode="auto">
            <a:xfrm>
              <a:off x="89" y="3941"/>
              <a:ext cx="5376" cy="23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fontAlgn="b" hangingPunct="1">
                <a:lnSpc>
                  <a:spcPct val="105000"/>
                </a:lnSpc>
                <a:spcBef>
                  <a:spcPct val="0"/>
                </a:spcBef>
                <a:buSzTx/>
                <a:buFontTx/>
                <a:buNone/>
              </a:pPr>
              <a:r>
                <a:rPr lang="zh-CN" altLang="en-US" sz="2000">
                  <a:latin typeface="楷体_GB2312" pitchFamily="49" charset="-122"/>
                </a:rPr>
                <a:t>分析</a:t>
              </a:r>
              <a:r>
                <a:rPr lang="en-US" altLang="zh-CN" sz="2000">
                  <a:latin typeface="楷体_GB2312" pitchFamily="49" charset="-122"/>
                </a:rPr>
                <a:t>:</a:t>
              </a:r>
              <a:r>
                <a:rPr lang="zh-CN" altLang="en-US" sz="2000">
                  <a:latin typeface="楷体_GB2312" pitchFamily="49" charset="-122"/>
                </a:rPr>
                <a:t>问题的规模为</a:t>
              </a:r>
              <a:r>
                <a:rPr lang="en-US" altLang="zh-CN" sz="2000">
                  <a:latin typeface="楷体_GB2312" pitchFamily="49" charset="-122"/>
                </a:rPr>
                <a:t>n,</a:t>
              </a:r>
              <a:r>
                <a:rPr lang="zh-CN" altLang="en-US" sz="2000">
                  <a:latin typeface="楷体_GB2312" pitchFamily="49" charset="-122"/>
                </a:rPr>
                <a:t>设元运算执行时间为，</a:t>
              </a:r>
              <a:r>
                <a:rPr lang="zh-CN" altLang="en-US" sz="2000">
                  <a:solidFill>
                    <a:srgbClr val="FF0000"/>
                  </a:solidFill>
                  <a:latin typeface="楷体_GB2312" pitchFamily="49" charset="-122"/>
                </a:rPr>
                <a:t>赋值</a:t>
              </a:r>
              <a:r>
                <a:rPr lang="en-US" altLang="zh-CN" sz="2000">
                  <a:solidFill>
                    <a:srgbClr val="FF0000"/>
                  </a:solidFill>
                  <a:latin typeface="楷体_GB2312" pitchFamily="49" charset="-122"/>
                </a:rPr>
                <a:t>:a,</a:t>
              </a:r>
              <a:r>
                <a:rPr lang="zh-CN" altLang="en-US" sz="2000">
                  <a:solidFill>
                    <a:srgbClr val="FF0000"/>
                  </a:solidFill>
                  <a:latin typeface="楷体_GB2312" pitchFamily="49" charset="-122"/>
                </a:rPr>
                <a:t>判断</a:t>
              </a:r>
              <a:r>
                <a:rPr lang="en-US" altLang="zh-CN" sz="2000">
                  <a:solidFill>
                    <a:srgbClr val="FF0000"/>
                  </a:solidFill>
                  <a:latin typeface="楷体_GB2312" pitchFamily="49" charset="-122"/>
                </a:rPr>
                <a:t>:t,</a:t>
              </a:r>
              <a:r>
                <a:rPr lang="zh-CN" altLang="en-US" sz="2000">
                  <a:solidFill>
                    <a:srgbClr val="FF0000"/>
                  </a:solidFill>
                  <a:latin typeface="楷体_GB2312" pitchFamily="49" charset="-122"/>
                </a:rPr>
                <a:t>加法</a:t>
              </a:r>
              <a:r>
                <a:rPr lang="en-US" altLang="zh-CN" sz="2000">
                  <a:solidFill>
                    <a:srgbClr val="FF0000"/>
                  </a:solidFill>
                  <a:latin typeface="楷体_GB2312" pitchFamily="49" charset="-122"/>
                </a:rPr>
                <a:t>:s</a:t>
              </a:r>
              <a:r>
                <a:rPr lang="zh-CN" altLang="en-US" sz="2000">
                  <a:latin typeface="楷体_GB2312" pitchFamily="49" charset="-122"/>
                </a:rPr>
                <a:t>。</a:t>
              </a:r>
            </a:p>
          </p:txBody>
        </p:sp>
        <p:sp>
          <p:nvSpPr>
            <p:cNvPr id="74763" name="AutoShape 24">
              <a:extLst>
                <a:ext uri="{FF2B5EF4-FFF2-40B4-BE49-F238E27FC236}">
                  <a16:creationId xmlns:a16="http://schemas.microsoft.com/office/drawing/2014/main" id="{BB74B08A-6626-40F4-A821-335FE3BD296A}"/>
                </a:ext>
              </a:extLst>
            </p:cNvPr>
            <p:cNvSpPr>
              <a:spLocks/>
            </p:cNvSpPr>
            <p:nvPr/>
          </p:nvSpPr>
          <p:spPr bwMode="auto">
            <a:xfrm flipH="1">
              <a:off x="1963" y="2766"/>
              <a:ext cx="240" cy="270"/>
            </a:xfrm>
            <a:prstGeom prst="leftBrace">
              <a:avLst>
                <a:gd name="adj1" fmla="val 26285"/>
                <a:gd name="adj2" fmla="val 50000"/>
              </a:avLst>
            </a:prstGeom>
            <a:noFill/>
            <a:ln w="9525">
              <a:solidFill>
                <a:srgbClr val="990000"/>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endParaRPr lang="zh-CN" altLang="en-US" sz="1800" b="0">
                <a:ea typeface="华文楷体" panose="02010600040101010101" pitchFamily="2" charset="-122"/>
              </a:endParaRPr>
            </a:p>
          </p:txBody>
        </p:sp>
      </p:grpSp>
      <p:sp>
        <p:nvSpPr>
          <p:cNvPr id="74754" name="灯片编号占位符 7">
            <a:extLst>
              <a:ext uri="{FF2B5EF4-FFF2-40B4-BE49-F238E27FC236}">
                <a16:creationId xmlns:a16="http://schemas.microsoft.com/office/drawing/2014/main" id="{88622A20-0DD4-42A9-A257-12D47CCA6AEB}"/>
              </a:ext>
            </a:extLst>
          </p:cNvPr>
          <p:cNvSpPr>
            <a:spLocks noGrp="1"/>
          </p:cNvSpPr>
          <p:nvPr>
            <p:ph type="sldNum" sz="quarter" idx="12"/>
          </p:nvPr>
        </p:nvSpPr>
        <p:spPr>
          <a:noFill/>
        </p:spPr>
        <p:txBody>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spcBef>
                <a:spcPct val="0"/>
              </a:spcBef>
              <a:buSzTx/>
              <a:buFontTx/>
              <a:buNone/>
            </a:pPr>
            <a:fld id="{1503CDF7-51BB-4060-BE56-F7338BD02F4B}" type="slidenum">
              <a:rPr kumimoji="0" lang="zh-CN" altLang="en-US" sz="1400" b="0">
                <a:solidFill>
                  <a:schemeClr val="tx1"/>
                </a:solidFill>
                <a:latin typeface="Arial" panose="020B0604020202020204" pitchFamily="34" charset="0"/>
                <a:ea typeface="宋体" panose="02010600030101010101" pitchFamily="2" charset="-122"/>
              </a:rPr>
              <a:pPr>
                <a:spcBef>
                  <a:spcPct val="0"/>
                </a:spcBef>
                <a:buSzTx/>
                <a:buFontTx/>
                <a:buNone/>
              </a:pPr>
              <a:t>48</a:t>
            </a:fld>
            <a:endParaRPr kumimoji="0" lang="en-US" altLang="zh-CN" sz="1400" b="0">
              <a:solidFill>
                <a:schemeClr val="tx1"/>
              </a:solidFill>
              <a:latin typeface="Arial" panose="020B0604020202020204" pitchFamily="34" charset="0"/>
              <a:ea typeface="宋体" panose="02010600030101010101" pitchFamily="2" charset="-122"/>
            </a:endParaRPr>
          </a:p>
        </p:txBody>
      </p:sp>
      <p:graphicFrame>
        <p:nvGraphicFramePr>
          <p:cNvPr id="74755" name="Object 4">
            <a:extLst>
              <a:ext uri="{FF2B5EF4-FFF2-40B4-BE49-F238E27FC236}">
                <a16:creationId xmlns:a16="http://schemas.microsoft.com/office/drawing/2014/main" id="{FF5FE613-A0BE-40A5-8F9B-A8E4F45BE2AD}"/>
              </a:ext>
            </a:extLst>
          </p:cNvPr>
          <p:cNvGraphicFramePr>
            <a:graphicFrameLocks noGrp="1" noChangeAspect="1"/>
          </p:cNvGraphicFramePr>
          <p:nvPr>
            <p:ph sz="half" idx="1"/>
            <p:extLst>
              <p:ext uri="{D42A27DB-BD31-4B8C-83A1-F6EECF244321}">
                <p14:modId xmlns:p14="http://schemas.microsoft.com/office/powerpoint/2010/main" val="1227206997"/>
              </p:ext>
            </p:extLst>
          </p:nvPr>
        </p:nvGraphicFramePr>
        <p:xfrm>
          <a:off x="1689100" y="966007"/>
          <a:ext cx="8799521" cy="1430539"/>
        </p:xfrm>
        <a:graphic>
          <a:graphicData uri="http://schemas.openxmlformats.org/presentationml/2006/ole">
            <mc:AlternateContent xmlns:mc="http://schemas.openxmlformats.org/markup-compatibility/2006">
              <mc:Choice xmlns:v="urn:schemas-microsoft-com:vml" Requires="v">
                <p:oleObj spid="_x0000_s87183" name="Document" r:id="rId6" imgW="4862496" imgH="790994" progId="Word.Document.8">
                  <p:embed/>
                </p:oleObj>
              </mc:Choice>
              <mc:Fallback>
                <p:oleObj name="Document" r:id="rId6" imgW="4862496" imgH="790994" progId="Word.Document.8">
                  <p:embed/>
                  <p:pic>
                    <p:nvPicPr>
                      <p:cNvPr id="74755" name="Object 4">
                        <a:extLst>
                          <a:ext uri="{FF2B5EF4-FFF2-40B4-BE49-F238E27FC236}">
                            <a16:creationId xmlns:a16="http://schemas.microsoft.com/office/drawing/2014/main" id="{FF5FE613-A0BE-40A5-8F9B-A8E4F45BE2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9100" y="966007"/>
                        <a:ext cx="8799521" cy="1430539"/>
                      </a:xfrm>
                      <a:prstGeom prst="rect">
                        <a:avLst/>
                      </a:prstGeom>
                      <a:noFill/>
                      <a:ln>
                        <a:noFill/>
                      </a:ln>
                      <a:effectLst/>
                      <a:extLst/>
                    </p:spPr>
                  </p:pic>
                </p:oleObj>
              </mc:Fallback>
            </mc:AlternateContent>
          </a:graphicData>
        </a:graphic>
      </p:graphicFrame>
      <p:graphicFrame>
        <p:nvGraphicFramePr>
          <p:cNvPr id="679946" name="Object 10">
            <a:extLst>
              <a:ext uri="{FF2B5EF4-FFF2-40B4-BE49-F238E27FC236}">
                <a16:creationId xmlns:a16="http://schemas.microsoft.com/office/drawing/2014/main" id="{D8B450CB-6E9A-4F97-8988-9838129216C4}"/>
              </a:ext>
            </a:extLst>
          </p:cNvPr>
          <p:cNvGraphicFramePr>
            <a:graphicFrameLocks noGrp="1" noChangeAspect="1"/>
          </p:cNvGraphicFramePr>
          <p:nvPr>
            <p:ph sz="quarter" idx="2"/>
            <p:extLst>
              <p:ext uri="{D42A27DB-BD31-4B8C-83A1-F6EECF244321}">
                <p14:modId xmlns:p14="http://schemas.microsoft.com/office/powerpoint/2010/main" val="2822253832"/>
              </p:ext>
            </p:extLst>
          </p:nvPr>
        </p:nvGraphicFramePr>
        <p:xfrm>
          <a:off x="6026150" y="2657475"/>
          <a:ext cx="4040188" cy="815975"/>
        </p:xfrm>
        <a:graphic>
          <a:graphicData uri="http://schemas.openxmlformats.org/presentationml/2006/ole">
            <mc:AlternateContent xmlns:mc="http://schemas.openxmlformats.org/markup-compatibility/2006">
              <mc:Choice xmlns:v="urn:schemas-microsoft-com:vml" Requires="v">
                <p:oleObj spid="_x0000_s87184" name="Document" r:id="rId8" imgW="1956849" imgH="395677" progId="Word.Document.8">
                  <p:embed/>
                </p:oleObj>
              </mc:Choice>
              <mc:Fallback>
                <p:oleObj name="Document" r:id="rId8" imgW="1956849" imgH="395677" progId="Word.Document.8">
                  <p:embed/>
                  <p:pic>
                    <p:nvPicPr>
                      <p:cNvPr id="679946" name="Object 10">
                        <a:extLst>
                          <a:ext uri="{FF2B5EF4-FFF2-40B4-BE49-F238E27FC236}">
                            <a16:creationId xmlns:a16="http://schemas.microsoft.com/office/drawing/2014/main" id="{D8B450CB-6E9A-4F97-8988-9838129216C4}"/>
                          </a:ext>
                        </a:extLst>
                      </p:cNvPr>
                      <p:cNvPicPr>
                        <a:picLocks noChangeAspect="1" noChangeArrowheads="1"/>
                      </p:cNvPicPr>
                      <p:nvPr/>
                    </p:nvPicPr>
                    <p:blipFill>
                      <a:blip r:embed="rId9"/>
                      <a:srcRect/>
                      <a:stretch>
                        <a:fillRect/>
                      </a:stretch>
                    </p:blipFill>
                    <p:spPr bwMode="auto">
                      <a:xfrm>
                        <a:off x="6026150" y="2657475"/>
                        <a:ext cx="4040188" cy="815975"/>
                      </a:xfrm>
                      <a:prstGeom prst="rect">
                        <a:avLst/>
                      </a:prstGeom>
                      <a:noFill/>
                      <a:ln>
                        <a:noFill/>
                      </a:ln>
                      <a:effectLst/>
                    </p:spPr>
                  </p:pic>
                </p:oleObj>
              </mc:Fallback>
            </mc:AlternateContent>
          </a:graphicData>
        </a:graphic>
      </p:graphicFrame>
      <p:sp>
        <p:nvSpPr>
          <p:cNvPr id="679943" name="AutoShape 7">
            <a:hlinkClick r:id="rId10" action="ppaction://hlinksldjump" highlightClick="1"/>
            <a:extLst>
              <a:ext uri="{FF2B5EF4-FFF2-40B4-BE49-F238E27FC236}">
                <a16:creationId xmlns:a16="http://schemas.microsoft.com/office/drawing/2014/main" id="{81EA4060-7ACB-4DA9-86C1-DC7E2BF0F851}"/>
              </a:ext>
            </a:extLst>
          </p:cNvPr>
          <p:cNvSpPr>
            <a:spLocks noChangeArrowheads="1"/>
          </p:cNvSpPr>
          <p:nvPr/>
        </p:nvSpPr>
        <p:spPr bwMode="auto">
          <a:xfrm>
            <a:off x="1689100" y="426036"/>
            <a:ext cx="1022350" cy="338554"/>
          </a:xfrm>
          <a:prstGeom prst="actionButtonBlank">
            <a:avLst/>
          </a:prstGeom>
          <a:solidFill>
            <a:srgbClr val="FF33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6800" rIns="50400" anchor="ctr" anchorCtr="1">
            <a:spAutoFit/>
          </a:bodyPr>
          <a:lstStyle/>
          <a:p>
            <a:pPr lvl="0" algn="ctr">
              <a:defRPr/>
            </a:pPr>
            <a:r>
              <a:rPr lang="zh-CN" altLang="en-US" sz="1600" b="1">
                <a:solidFill>
                  <a:prstClr val="white"/>
                </a:solidFill>
                <a:ea typeface="幼圆" pitchFamily="49" charset="-122"/>
              </a:rPr>
              <a:t>例 题 </a:t>
            </a:r>
            <a:r>
              <a:rPr lang="en-US" altLang="zh-CN" sz="1600" b="1">
                <a:solidFill>
                  <a:prstClr val="white"/>
                </a:solidFill>
                <a:ea typeface="幼圆" pitchFamily="49" charset="-122"/>
              </a:rPr>
              <a:t>1-2</a:t>
            </a:r>
            <a:endParaRPr lang="en-US" altLang="zh-CN" sz="200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graphicFrame>
        <p:nvGraphicFramePr>
          <p:cNvPr id="679949" name="Object 13">
            <a:extLst>
              <a:ext uri="{FF2B5EF4-FFF2-40B4-BE49-F238E27FC236}">
                <a16:creationId xmlns:a16="http://schemas.microsoft.com/office/drawing/2014/main" id="{5D64B5EE-3993-4472-8065-88C143E8CDF6}"/>
              </a:ext>
            </a:extLst>
          </p:cNvPr>
          <p:cNvGraphicFramePr>
            <a:graphicFrameLocks noGrp="1" noChangeAspect="1"/>
          </p:cNvGraphicFramePr>
          <p:nvPr>
            <p:ph sz="quarter" idx="3"/>
            <p:extLst>
              <p:ext uri="{D42A27DB-BD31-4B8C-83A1-F6EECF244321}">
                <p14:modId xmlns:p14="http://schemas.microsoft.com/office/powerpoint/2010/main" val="1620613422"/>
              </p:ext>
            </p:extLst>
          </p:nvPr>
        </p:nvGraphicFramePr>
        <p:xfrm>
          <a:off x="6034088" y="3451225"/>
          <a:ext cx="4970462" cy="820738"/>
        </p:xfrm>
        <a:graphic>
          <a:graphicData uri="http://schemas.openxmlformats.org/presentationml/2006/ole">
            <mc:AlternateContent xmlns:mc="http://schemas.openxmlformats.org/markup-compatibility/2006">
              <mc:Choice xmlns:v="urn:schemas-microsoft-com:vml" Requires="v">
                <p:oleObj spid="_x0000_s87185" name="Document" r:id="rId11" imgW="2393181" imgH="395677" progId="Word.Document.8">
                  <p:embed/>
                </p:oleObj>
              </mc:Choice>
              <mc:Fallback>
                <p:oleObj name="Document" r:id="rId11" imgW="2393181" imgH="395677" progId="Word.Document.8">
                  <p:embed/>
                  <p:pic>
                    <p:nvPicPr>
                      <p:cNvPr id="679949" name="Object 13">
                        <a:extLst>
                          <a:ext uri="{FF2B5EF4-FFF2-40B4-BE49-F238E27FC236}">
                            <a16:creationId xmlns:a16="http://schemas.microsoft.com/office/drawing/2014/main" id="{5D64B5EE-3993-4472-8065-88C143E8CDF6}"/>
                          </a:ext>
                        </a:extLst>
                      </p:cNvPr>
                      <p:cNvPicPr>
                        <a:picLocks noChangeAspect="1" noChangeArrowheads="1"/>
                      </p:cNvPicPr>
                      <p:nvPr/>
                    </p:nvPicPr>
                    <p:blipFill>
                      <a:blip r:embed="rId12"/>
                      <a:srcRect/>
                      <a:stretch>
                        <a:fillRect/>
                      </a:stretch>
                    </p:blipFill>
                    <p:spPr bwMode="auto">
                      <a:xfrm>
                        <a:off x="6034088" y="3451225"/>
                        <a:ext cx="4970462" cy="820738"/>
                      </a:xfrm>
                      <a:prstGeom prst="rect">
                        <a:avLst/>
                      </a:prstGeom>
                      <a:noFill/>
                      <a:ln>
                        <a:noFill/>
                      </a:ln>
                      <a:effectLst/>
                    </p:spPr>
                  </p:pic>
                </p:oleObj>
              </mc:Fallback>
            </mc:AlternateContent>
          </a:graphicData>
        </a:graphic>
      </p:graphicFrame>
      <p:sp>
        <p:nvSpPr>
          <p:cNvPr id="71687" name="Text Box 18">
            <a:extLst>
              <a:ext uri="{FF2B5EF4-FFF2-40B4-BE49-F238E27FC236}">
                <a16:creationId xmlns:a16="http://schemas.microsoft.com/office/drawing/2014/main" id="{2228F41B-A15C-4578-96BD-9E5F342DF728}"/>
              </a:ext>
            </a:extLst>
          </p:cNvPr>
          <p:cNvSpPr txBox="1">
            <a:spLocks noChangeArrowheads="1"/>
          </p:cNvSpPr>
          <p:nvPr/>
        </p:nvSpPr>
        <p:spPr bwMode="auto">
          <a:xfrm>
            <a:off x="4852731" y="4055149"/>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5000"/>
              <a:buBlip>
                <a:blip r:embed="rId5"/>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en-US" altLang="zh-CN" sz="1800" b="0" dirty="0">
                <a:solidFill>
                  <a:srgbClr val="FF00FF"/>
                </a:solidFill>
                <a:ea typeface="华文楷体" panose="02010600040101010101" pitchFamily="2" charset="-122"/>
              </a:rPr>
              <a:t>n</a:t>
            </a:r>
          </a:p>
        </p:txBody>
      </p:sp>
      <p:pic>
        <p:nvPicPr>
          <p:cNvPr id="2" name="图片 1">
            <a:extLst>
              <a:ext uri="{FF2B5EF4-FFF2-40B4-BE49-F238E27FC236}">
                <a16:creationId xmlns:a16="http://schemas.microsoft.com/office/drawing/2014/main" id="{4EA9BA2F-88E7-451A-8DCC-6553FC2B7058}"/>
              </a:ext>
            </a:extLst>
          </p:cNvPr>
          <p:cNvPicPr>
            <a:picLocks noChangeAspect="1"/>
          </p:cNvPicPr>
          <p:nvPr/>
        </p:nvPicPr>
        <p:blipFill>
          <a:blip r:embed="rId13"/>
          <a:stretch>
            <a:fillRect/>
          </a:stretch>
        </p:blipFill>
        <p:spPr>
          <a:xfrm>
            <a:off x="8044977" y="4720246"/>
            <a:ext cx="3874446" cy="909550"/>
          </a:xfrm>
          <a:prstGeom prst="rect">
            <a:avLst/>
          </a:prstGeom>
        </p:spPr>
      </p:pic>
      <p:sp>
        <p:nvSpPr>
          <p:cNvPr id="3" name="文本框 2">
            <a:extLst>
              <a:ext uri="{FF2B5EF4-FFF2-40B4-BE49-F238E27FC236}">
                <a16:creationId xmlns:a16="http://schemas.microsoft.com/office/drawing/2014/main" id="{19EA951A-968E-4401-9F34-7B4C20EC8054}"/>
              </a:ext>
            </a:extLst>
          </p:cNvPr>
          <p:cNvSpPr txBox="1"/>
          <p:nvPr/>
        </p:nvSpPr>
        <p:spPr>
          <a:xfrm>
            <a:off x="4803775" y="4990286"/>
            <a:ext cx="3381054" cy="523220"/>
          </a:xfrm>
          <a:prstGeom prst="rect">
            <a:avLst/>
          </a:prstGeom>
          <a:noFill/>
        </p:spPr>
        <p:txBody>
          <a:bodyPr wrap="none" rtlCol="0">
            <a:spAutoFit/>
          </a:bodyPr>
          <a:lstStyle/>
          <a:p>
            <a:r>
              <a:rPr lang="zh-CN" altLang="en-US" sz="2800" dirty="0"/>
              <a:t>平均情况</a:t>
            </a:r>
            <a:r>
              <a:rPr lang="en-US" altLang="zh-CN" sz="2800" dirty="0"/>
              <a:t>(</a:t>
            </a:r>
            <a:r>
              <a:rPr lang="zh-CN" altLang="en-US" sz="2800" dirty="0"/>
              <a:t>概率相等</a:t>
            </a:r>
            <a:r>
              <a:rPr lang="en-US" altLang="zh-CN" sz="2800" dirty="0"/>
              <a:t>):</a:t>
            </a:r>
            <a:endParaRPr lang="zh-CN" altLang="en-US" sz="2800"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679946"/>
                                        </p:tgtEl>
                                        <p:attrNameLst>
                                          <p:attrName>style.visibility</p:attrName>
                                        </p:attrNameLst>
                                      </p:cBhvr>
                                      <p:to>
                                        <p:strVal val="visible"/>
                                      </p:to>
                                    </p:set>
                                    <p:animEffect transition="in" filter="checkerboard(across)">
                                      <p:cBhvr>
                                        <p:cTn id="11" dur="500"/>
                                        <p:tgtEl>
                                          <p:spTgt spid="6799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168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679949"/>
                                        </p:tgtEl>
                                        <p:attrNameLst>
                                          <p:attrName>style.visibility</p:attrName>
                                        </p:attrNameLst>
                                      </p:cBhvr>
                                      <p:to>
                                        <p:strVal val="visible"/>
                                      </p:to>
                                    </p:set>
                                    <p:animEffect transition="in" filter="checkerboard(across)">
                                      <p:cBhvr>
                                        <p:cTn id="20" dur="500"/>
                                        <p:tgtEl>
                                          <p:spTgt spid="67994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 grpId="0"/>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18E0AB29-D1E5-4DBE-915A-0F290D1D81DC}"/>
              </a:ext>
            </a:extLst>
          </p:cNvPr>
          <p:cNvSpPr>
            <a:spLocks noGrp="1"/>
          </p:cNvSpPr>
          <p:nvPr>
            <p:ph type="sldNum" sz="quarter" idx="12"/>
          </p:nvPr>
        </p:nvSpPr>
        <p:spPr>
          <a:noFill/>
        </p:spPr>
        <p:txBody>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spcBef>
                <a:spcPct val="0"/>
              </a:spcBef>
              <a:buSzTx/>
              <a:buFontTx/>
              <a:buNone/>
            </a:pPr>
            <a:fld id="{6979242F-24AB-4454-8029-64C16CED4F23}" type="slidenum">
              <a:rPr kumimoji="0" lang="zh-CN" altLang="en-US" sz="1400" b="0">
                <a:solidFill>
                  <a:schemeClr val="tx1"/>
                </a:solidFill>
                <a:latin typeface="Arial" panose="020B0604020202020204" pitchFamily="34" charset="0"/>
                <a:ea typeface="宋体" panose="02010600030101010101" pitchFamily="2" charset="-122"/>
              </a:rPr>
              <a:pPr>
                <a:spcBef>
                  <a:spcPct val="0"/>
                </a:spcBef>
                <a:buSzTx/>
                <a:buFontTx/>
                <a:buNone/>
              </a:pPr>
              <a:t>49</a:t>
            </a:fld>
            <a:endParaRPr kumimoji="0" lang="en-US" altLang="zh-CN" sz="1400" b="0">
              <a:solidFill>
                <a:schemeClr val="tx1"/>
              </a:solidFill>
              <a:latin typeface="Arial" panose="020B0604020202020204" pitchFamily="34" charset="0"/>
              <a:ea typeface="宋体" panose="02010600030101010101" pitchFamily="2" charset="-122"/>
            </a:endParaRPr>
          </a:p>
        </p:txBody>
      </p:sp>
      <p:sp>
        <p:nvSpPr>
          <p:cNvPr id="60421" name="Text Box 7">
            <a:extLst>
              <a:ext uri="{FF2B5EF4-FFF2-40B4-BE49-F238E27FC236}">
                <a16:creationId xmlns:a16="http://schemas.microsoft.com/office/drawing/2014/main" id="{A1F6127D-AC21-49F3-9438-131A07E7E6CF}"/>
              </a:ext>
            </a:extLst>
          </p:cNvPr>
          <p:cNvSpPr txBox="1">
            <a:spLocks noChangeArrowheads="1"/>
          </p:cNvSpPr>
          <p:nvPr/>
        </p:nvSpPr>
        <p:spPr bwMode="auto">
          <a:xfrm>
            <a:off x="1043398" y="2438476"/>
            <a:ext cx="10105204" cy="14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lnSpc>
                <a:spcPct val="150000"/>
              </a:lnSpc>
              <a:spcBef>
                <a:spcPct val="50000"/>
              </a:spcBef>
              <a:buSzTx/>
              <a:buFontTx/>
              <a:buNone/>
            </a:pPr>
            <a:r>
              <a:rPr lang="zh-CN" altLang="en-US" dirty="0">
                <a:solidFill>
                  <a:srgbClr val="0000CC"/>
                </a:solidFill>
                <a:latin typeface="+mn-ea"/>
                <a:ea typeface="+mn-ea"/>
              </a:rPr>
              <a:t>算法复杂性分析的目的在于</a:t>
            </a:r>
            <a:r>
              <a:rPr lang="zh-CN" altLang="en-US" dirty="0">
                <a:solidFill>
                  <a:srgbClr val="FF0000"/>
                </a:solidFill>
                <a:latin typeface="+mn-ea"/>
                <a:ea typeface="+mn-ea"/>
              </a:rPr>
              <a:t>比较求解同一问题</a:t>
            </a:r>
            <a:r>
              <a:rPr lang="zh-CN" altLang="en-US" dirty="0">
                <a:solidFill>
                  <a:srgbClr val="0000CC"/>
                </a:solidFill>
                <a:latin typeface="+mn-ea"/>
                <a:ea typeface="+mn-ea"/>
              </a:rPr>
              <a:t>的</a:t>
            </a:r>
            <a:r>
              <a:rPr lang="zh-CN" altLang="en-US" dirty="0">
                <a:solidFill>
                  <a:srgbClr val="FF0000"/>
                </a:solidFill>
                <a:latin typeface="+mn-ea"/>
                <a:ea typeface="+mn-ea"/>
              </a:rPr>
              <a:t>不同算法</a:t>
            </a:r>
            <a:r>
              <a:rPr lang="zh-CN" altLang="en-US" dirty="0">
                <a:solidFill>
                  <a:srgbClr val="0000CC"/>
                </a:solidFill>
                <a:latin typeface="+mn-ea"/>
                <a:ea typeface="+mn-ea"/>
              </a:rPr>
              <a:t>的效率，以便做出选择。</a:t>
            </a:r>
            <a:endParaRPr lang="zh-CN" altLang="en-US" sz="1600" dirty="0">
              <a:solidFill>
                <a:srgbClr val="0000CC"/>
              </a:solidFill>
              <a:latin typeface="+mn-ea"/>
              <a:ea typeface="+mn-ea"/>
            </a:endParaRPr>
          </a:p>
        </p:txBody>
      </p:sp>
      <p:sp>
        <p:nvSpPr>
          <p:cNvPr id="8" name="Text Box 7">
            <a:extLst>
              <a:ext uri="{FF2B5EF4-FFF2-40B4-BE49-F238E27FC236}">
                <a16:creationId xmlns:a16="http://schemas.microsoft.com/office/drawing/2014/main" id="{0D419463-8CC8-4B2B-8C0E-D3CD58E025A6}"/>
              </a:ext>
            </a:extLst>
          </p:cNvPr>
          <p:cNvSpPr txBox="1">
            <a:spLocks noChangeArrowheads="1"/>
          </p:cNvSpPr>
          <p:nvPr/>
        </p:nvSpPr>
        <p:spPr bwMode="auto">
          <a:xfrm>
            <a:off x="1043398" y="3921126"/>
            <a:ext cx="10105204" cy="222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lnSpc>
                <a:spcPct val="150000"/>
              </a:lnSpc>
              <a:spcBef>
                <a:spcPct val="50000"/>
              </a:spcBef>
              <a:buSzTx/>
              <a:buFontTx/>
              <a:buNone/>
            </a:pPr>
            <a:r>
              <a:rPr lang="zh-CN" altLang="en-US" dirty="0">
                <a:solidFill>
                  <a:srgbClr val="0000CC"/>
                </a:solidFill>
                <a:latin typeface="+mn-ea"/>
                <a:ea typeface="+mn-ea"/>
              </a:rPr>
              <a:t>当两个</a:t>
            </a:r>
            <a:r>
              <a:rPr lang="zh-CN" altLang="en-US" dirty="0">
                <a:solidFill>
                  <a:srgbClr val="FF0000"/>
                </a:solidFill>
                <a:latin typeface="+mn-ea"/>
                <a:ea typeface="+mn-ea"/>
              </a:rPr>
              <a:t>不同算法</a:t>
            </a:r>
            <a:r>
              <a:rPr lang="zh-CN" altLang="en-US" dirty="0">
                <a:solidFill>
                  <a:srgbClr val="0000CC"/>
                </a:solidFill>
                <a:latin typeface="+mn-ea"/>
                <a:ea typeface="+mn-ea"/>
              </a:rPr>
              <a:t>的</a:t>
            </a:r>
            <a:r>
              <a:rPr lang="zh-CN" altLang="en-US" dirty="0">
                <a:solidFill>
                  <a:srgbClr val="FF0000"/>
                </a:solidFill>
                <a:latin typeface="+mn-ea"/>
                <a:ea typeface="+mn-ea"/>
              </a:rPr>
              <a:t>阶</a:t>
            </a:r>
            <a:r>
              <a:rPr lang="zh-CN" altLang="en-US" dirty="0">
                <a:solidFill>
                  <a:srgbClr val="0000CC"/>
                </a:solidFill>
                <a:latin typeface="+mn-ea"/>
                <a:ea typeface="+mn-ea"/>
              </a:rPr>
              <a:t>不同时，只要能确定各个算法的</a:t>
            </a:r>
            <a:r>
              <a:rPr lang="zh-CN" altLang="en-US" dirty="0">
                <a:solidFill>
                  <a:srgbClr val="FF0000"/>
                </a:solidFill>
                <a:latin typeface="+mn-ea"/>
                <a:ea typeface="+mn-ea"/>
              </a:rPr>
              <a:t>阶</a:t>
            </a:r>
            <a:r>
              <a:rPr lang="zh-CN" altLang="en-US" dirty="0">
                <a:solidFill>
                  <a:srgbClr val="0000CC"/>
                </a:solidFill>
                <a:latin typeface="+mn-ea"/>
                <a:ea typeface="+mn-ea"/>
              </a:rPr>
              <a:t>，就可判断算法的优劣，无需知道各个算法确切的复杂度表达式。</a:t>
            </a:r>
          </a:p>
        </p:txBody>
      </p:sp>
      <p:sp>
        <p:nvSpPr>
          <p:cNvPr id="9" name="Text Box 7">
            <a:extLst>
              <a:ext uri="{FF2B5EF4-FFF2-40B4-BE49-F238E27FC236}">
                <a16:creationId xmlns:a16="http://schemas.microsoft.com/office/drawing/2014/main" id="{4D599DE8-4405-4610-A0D3-22885EA4A434}"/>
              </a:ext>
            </a:extLst>
          </p:cNvPr>
          <p:cNvSpPr txBox="1">
            <a:spLocks noChangeArrowheads="1"/>
          </p:cNvSpPr>
          <p:nvPr/>
        </p:nvSpPr>
        <p:spPr bwMode="auto">
          <a:xfrm>
            <a:off x="1043398" y="1690688"/>
            <a:ext cx="101052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dirty="0">
                <a:solidFill>
                  <a:srgbClr val="0000CC"/>
                </a:solidFill>
                <a:latin typeface="+mn-ea"/>
                <a:ea typeface="+mn-ea"/>
              </a:rPr>
              <a:t>算法准确的复杂性分析很困难</a:t>
            </a:r>
          </a:p>
        </p:txBody>
      </p:sp>
      <p:sp>
        <p:nvSpPr>
          <p:cNvPr id="7" name="Line 6">
            <a:extLst>
              <a:ext uri="{FF2B5EF4-FFF2-40B4-BE49-F238E27FC236}">
                <a16:creationId xmlns:a16="http://schemas.microsoft.com/office/drawing/2014/main" id="{9D6B218F-21E2-4D7B-9708-6B9CE3A51CF5}"/>
              </a:ext>
            </a:extLst>
          </p:cNvPr>
          <p:cNvSpPr>
            <a:spLocks noChangeShapeType="1"/>
          </p:cNvSpPr>
          <p:nvPr/>
        </p:nvSpPr>
        <p:spPr bwMode="auto">
          <a:xfrm flipV="1">
            <a:off x="9175680" y="4725989"/>
            <a:ext cx="1754466" cy="0"/>
          </a:xfrm>
          <a:prstGeom prst="line">
            <a:avLst/>
          </a:prstGeom>
          <a:noFill/>
          <a:ln w="1016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mn-ea"/>
            </a:endParaRPr>
          </a:p>
        </p:txBody>
      </p:sp>
      <p:sp>
        <p:nvSpPr>
          <p:cNvPr id="10" name="Line 6">
            <a:extLst>
              <a:ext uri="{FF2B5EF4-FFF2-40B4-BE49-F238E27FC236}">
                <a16:creationId xmlns:a16="http://schemas.microsoft.com/office/drawing/2014/main" id="{4B690829-EBEB-49F1-9AE1-AC0C26288CC7}"/>
              </a:ext>
            </a:extLst>
          </p:cNvPr>
          <p:cNvSpPr>
            <a:spLocks noChangeShapeType="1"/>
          </p:cNvSpPr>
          <p:nvPr/>
        </p:nvSpPr>
        <p:spPr bwMode="auto">
          <a:xfrm flipV="1">
            <a:off x="2936489" y="5442860"/>
            <a:ext cx="1920155" cy="0"/>
          </a:xfrm>
          <a:prstGeom prst="line">
            <a:avLst/>
          </a:prstGeom>
          <a:noFill/>
          <a:ln w="1016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mn-ea"/>
            </a:endParaRPr>
          </a:p>
        </p:txBody>
      </p:sp>
      <p:sp>
        <p:nvSpPr>
          <p:cNvPr id="11" name="标题 3">
            <a:extLst>
              <a:ext uri="{FF2B5EF4-FFF2-40B4-BE49-F238E27FC236}">
                <a16:creationId xmlns:a16="http://schemas.microsoft.com/office/drawing/2014/main" id="{E4DBFDBD-B2A5-424B-879B-E3522717D616}"/>
              </a:ext>
            </a:extLst>
          </p:cNvPr>
          <p:cNvSpPr>
            <a:spLocks noGrp="1"/>
          </p:cNvSpPr>
          <p:nvPr>
            <p:ph type="title"/>
          </p:nvPr>
        </p:nvSpPr>
        <p:spPr>
          <a:xfrm>
            <a:off x="838200" y="365125"/>
            <a:ext cx="10515600" cy="1325563"/>
          </a:xfrm>
        </p:spPr>
        <p:txBody>
          <a:bodyPr/>
          <a:lstStyle/>
          <a:p>
            <a:r>
              <a:rPr lang="en-US" altLang="zh-CN" dirty="0"/>
              <a:t>1.2.2 </a:t>
            </a:r>
            <a:r>
              <a:rPr lang="zh-CN" altLang="en-US" dirty="0"/>
              <a:t>算法的渐进性态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ox(in)">
                                      <p:cBhvr>
                                        <p:cTn id="19" dur="500"/>
                                        <p:tgtEl>
                                          <p:spTgt spid="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ox(in)">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52E5CCC0-31A4-42EF-A729-A378A7E9B6FF}"/>
              </a:ext>
            </a:extLst>
          </p:cNvPr>
          <p:cNvSpPr txBox="1">
            <a:spLocks noChangeArrowheads="1"/>
          </p:cNvSpPr>
          <p:nvPr/>
        </p:nvSpPr>
        <p:spPr bwMode="auto">
          <a:xfrm>
            <a:off x="1044575" y="1253067"/>
            <a:ext cx="7760758" cy="4263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kumimoji="0" lang="en-US" altLang="zh-CN" sz="3400" dirty="0">
                <a:latin typeface="黑体" panose="02010609060101010101" pitchFamily="49" charset="-122"/>
                <a:ea typeface="黑体" panose="02010609060101010101" pitchFamily="49" charset="-122"/>
              </a:rPr>
              <a:t>   </a:t>
            </a:r>
          </a:p>
          <a:p>
            <a:r>
              <a:rPr kumimoji="0" lang="zh-CN" altLang="en-US" sz="3400" dirty="0">
                <a:latin typeface="黑体" panose="02010609060101010101" pitchFamily="49" charset="-122"/>
                <a:ea typeface="黑体" panose="02010609060101010101" pitchFamily="49" charset="-122"/>
              </a:rPr>
              <a:t>广播操图解是广播操的算法</a:t>
            </a:r>
            <a:r>
              <a:rPr kumimoji="0" lang="en-US" altLang="zh-CN" sz="3400" dirty="0">
                <a:latin typeface="黑体" panose="02010609060101010101" pitchFamily="49" charset="-122"/>
                <a:ea typeface="黑体" panose="02010609060101010101" pitchFamily="49" charset="-122"/>
              </a:rPr>
              <a:t>;</a:t>
            </a:r>
          </a:p>
          <a:p>
            <a:r>
              <a:rPr kumimoji="0" lang="zh-CN" altLang="en-US" sz="3400" dirty="0">
                <a:latin typeface="黑体" panose="02010609060101010101" pitchFamily="49" charset="-122"/>
                <a:ea typeface="黑体" panose="02010609060101010101" pitchFamily="49" charset="-122"/>
              </a:rPr>
              <a:t>菜谱是做菜的算法；</a:t>
            </a:r>
          </a:p>
          <a:p>
            <a:r>
              <a:rPr kumimoji="0" lang="zh-CN" altLang="en-US" sz="3400" dirty="0">
                <a:latin typeface="黑体" panose="02010609060101010101" pitchFamily="49" charset="-122"/>
                <a:ea typeface="黑体" panose="02010609060101010101" pitchFamily="49" charset="-122"/>
              </a:rPr>
              <a:t>歌谱是一首歌曲的算法；</a:t>
            </a:r>
          </a:p>
          <a:p>
            <a:r>
              <a:rPr kumimoji="0" lang="zh-CN" altLang="en-US" sz="3400" dirty="0">
                <a:latin typeface="黑体" panose="02010609060101010101" pitchFamily="49" charset="-122"/>
                <a:ea typeface="黑体" panose="02010609060101010101" pitchFamily="49" charset="-122"/>
              </a:rPr>
              <a:t>空调说明书是空调使用的算法等</a:t>
            </a:r>
          </a:p>
        </p:txBody>
      </p:sp>
      <p:sp>
        <p:nvSpPr>
          <p:cNvPr id="5" name="Text Box 3">
            <a:extLst>
              <a:ext uri="{FF2B5EF4-FFF2-40B4-BE49-F238E27FC236}">
                <a16:creationId xmlns:a16="http://schemas.microsoft.com/office/drawing/2014/main" id="{CF4D7B1B-DEF1-4EAC-BAF4-C1FB82FC173D}"/>
              </a:ext>
            </a:extLst>
          </p:cNvPr>
          <p:cNvSpPr txBox="1">
            <a:spLocks noChangeArrowheads="1"/>
          </p:cNvSpPr>
          <p:nvPr/>
        </p:nvSpPr>
        <p:spPr bwMode="auto">
          <a:xfrm>
            <a:off x="1197858" y="506138"/>
            <a:ext cx="4062764" cy="1107996"/>
          </a:xfrm>
          <a:prstGeom prst="rect">
            <a:avLst/>
          </a:prstGeom>
          <a:solidFill>
            <a:srgbClr val="FF0000"/>
          </a:solidFill>
          <a:ln>
            <a:noFill/>
          </a:ln>
          <a:effectLst/>
        </p:spPr>
        <p:txBody>
          <a:bodyPr wrap="square">
            <a:spAutoFit/>
          </a:bodyPr>
          <a:lstStyle/>
          <a:p>
            <a:pPr>
              <a:spcBef>
                <a:spcPct val="50000"/>
              </a:spcBef>
            </a:pPr>
            <a:r>
              <a:rPr kumimoji="0" lang="en-US" altLang="zh-CN" sz="6600" dirty="0">
                <a:solidFill>
                  <a:srgbClr val="FFFF00"/>
                </a:solidFill>
                <a:latin typeface="Comic Sans MS" panose="030F0702030302020204" pitchFamily="66" charset="0"/>
              </a:rPr>
              <a:t>What</a:t>
            </a:r>
            <a:r>
              <a:rPr kumimoji="0" lang="zh-CN" altLang="en-US" sz="6600" dirty="0">
                <a:solidFill>
                  <a:srgbClr val="FFFF00"/>
                </a:solidFill>
                <a:latin typeface="Comic Sans MS" panose="030F0702030302020204" pitchFamily="66" charset="0"/>
              </a:rPr>
              <a:t>？</a:t>
            </a:r>
            <a:endParaRPr kumimoji="0" lang="zh-CN" altLang="en-US" sz="6600" dirty="0">
              <a:solidFill>
                <a:srgbClr val="FFFF00"/>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535183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1.2.2 </a:t>
            </a:r>
            <a:r>
              <a:rPr lang="zh-CN" altLang="en-US" dirty="0"/>
              <a:t>算法的渐进性态</a:t>
            </a:r>
          </a:p>
        </p:txBody>
      </p:sp>
      <p:sp>
        <p:nvSpPr>
          <p:cNvPr id="2" name="矩形 1"/>
          <p:cNvSpPr/>
          <p:nvPr/>
        </p:nvSpPr>
        <p:spPr>
          <a:xfrm>
            <a:off x="999461" y="4958253"/>
            <a:ext cx="9372359" cy="1310295"/>
          </a:xfrm>
          <a:prstGeom prst="rect">
            <a:avLst/>
          </a:prstGeom>
        </p:spPr>
        <p:txBody>
          <a:bodyPr wrap="square">
            <a:spAutoFit/>
          </a:bodyPr>
          <a:lstStyle/>
          <a:p>
            <a:pPr>
              <a:lnSpc>
                <a:spcPct val="130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在算法分析中，往往对算法的时间复杂性和算法的渐进时间复杂性不加区分。</a:t>
            </a:r>
          </a:p>
        </p:txBody>
      </p:sp>
      <p:graphicFrame>
        <p:nvGraphicFramePr>
          <p:cNvPr id="10" name="Object 5">
            <a:extLst>
              <a:ext uri="{FF2B5EF4-FFF2-40B4-BE49-F238E27FC236}">
                <a16:creationId xmlns:a16="http://schemas.microsoft.com/office/drawing/2014/main" id="{768B6A21-5E27-45E7-B9CB-06912FD337EA}"/>
              </a:ext>
            </a:extLst>
          </p:cNvPr>
          <p:cNvGraphicFramePr>
            <a:graphicFrameLocks noGrp="1" noChangeAspect="1"/>
          </p:cNvGraphicFramePr>
          <p:nvPr>
            <p:ph idx="1"/>
            <p:extLst>
              <p:ext uri="{D42A27DB-BD31-4B8C-83A1-F6EECF244321}">
                <p14:modId xmlns:p14="http://schemas.microsoft.com/office/powerpoint/2010/main" val="3868942817"/>
              </p:ext>
            </p:extLst>
          </p:nvPr>
        </p:nvGraphicFramePr>
        <p:xfrm>
          <a:off x="1255713" y="1308100"/>
          <a:ext cx="10106025" cy="3362325"/>
        </p:xfrm>
        <a:graphic>
          <a:graphicData uri="http://schemas.openxmlformats.org/presentationml/2006/ole">
            <mc:AlternateContent xmlns:mc="http://schemas.openxmlformats.org/markup-compatibility/2006">
              <mc:Choice xmlns:v="urn:schemas-microsoft-com:vml" Requires="v">
                <p:oleObj spid="_x0000_s80982" name="Document" r:id="rId4" imgW="5348386" imgH="1780005" progId="Word.Document.8">
                  <p:embed/>
                </p:oleObj>
              </mc:Choice>
              <mc:Fallback>
                <p:oleObj name="Document" r:id="rId4" imgW="5348386" imgH="1780005" progId="Word.Document.8">
                  <p:embed/>
                  <p:pic>
                    <p:nvPicPr>
                      <p:cNvPr id="632837" name="Object 5">
                        <a:extLst>
                          <a:ext uri="{FF2B5EF4-FFF2-40B4-BE49-F238E27FC236}">
                            <a16:creationId xmlns:a16="http://schemas.microsoft.com/office/drawing/2014/main" id="{F5244C9B-DC45-4EFE-81B4-9FB7DB37DD93}"/>
                          </a:ext>
                        </a:extLst>
                      </p:cNvPr>
                      <p:cNvPicPr>
                        <a:picLocks noChangeAspect="1" noChangeArrowheads="1"/>
                      </p:cNvPicPr>
                      <p:nvPr/>
                    </p:nvPicPr>
                    <p:blipFill>
                      <a:blip r:embed="rId5"/>
                      <a:srcRect/>
                      <a:stretch>
                        <a:fillRect/>
                      </a:stretch>
                    </p:blipFill>
                    <p:spPr bwMode="auto">
                      <a:xfrm>
                        <a:off x="1255713" y="1308100"/>
                        <a:ext cx="10106025" cy="3362325"/>
                      </a:xfrm>
                      <a:prstGeom prst="rect">
                        <a:avLst/>
                      </a:prstGeom>
                      <a:noFill/>
                      <a:ln>
                        <a:noFill/>
                      </a:ln>
                      <a:effec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6">
            <a:extLst>
              <a:ext uri="{FF2B5EF4-FFF2-40B4-BE49-F238E27FC236}">
                <a16:creationId xmlns:a16="http://schemas.microsoft.com/office/drawing/2014/main" id="{63717C1F-BA9E-4F55-9AFA-FE15124BF4B4}"/>
              </a:ext>
            </a:extLst>
          </p:cNvPr>
          <p:cNvSpPr>
            <a:spLocks noGrp="1"/>
          </p:cNvSpPr>
          <p:nvPr>
            <p:ph type="sldNum" sz="quarter" idx="12"/>
          </p:nvPr>
        </p:nvSpPr>
        <p:spPr>
          <a:noFill/>
        </p:spPr>
        <p:txBody>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spcBef>
                <a:spcPct val="0"/>
              </a:spcBef>
              <a:buSzTx/>
              <a:buFontTx/>
              <a:buNone/>
            </a:pPr>
            <a:fld id="{518F962D-FD91-4083-8792-8E6AE5B9BDB6}" type="slidenum">
              <a:rPr kumimoji="0" lang="zh-CN" altLang="en-US" sz="1400" b="0">
                <a:solidFill>
                  <a:schemeClr val="tx1"/>
                </a:solidFill>
                <a:latin typeface="Arial" panose="020B0604020202020204" pitchFamily="34" charset="0"/>
                <a:ea typeface="宋体" panose="02010600030101010101" pitchFamily="2" charset="-122"/>
              </a:rPr>
              <a:pPr>
                <a:spcBef>
                  <a:spcPct val="0"/>
                </a:spcBef>
                <a:buSzTx/>
                <a:buFontTx/>
                <a:buNone/>
              </a:pPr>
              <a:t>51</a:t>
            </a:fld>
            <a:endParaRPr kumimoji="0" lang="en-US" altLang="zh-CN" sz="1400" b="0">
              <a:solidFill>
                <a:schemeClr val="tx1"/>
              </a:solidFill>
              <a:latin typeface="Arial" panose="020B0604020202020204" pitchFamily="34" charset="0"/>
              <a:ea typeface="宋体" panose="02010600030101010101" pitchFamily="2" charset="-122"/>
            </a:endParaRPr>
          </a:p>
        </p:txBody>
      </p:sp>
      <p:graphicFrame>
        <p:nvGraphicFramePr>
          <p:cNvPr id="634893" name="Object 13">
            <a:extLst>
              <a:ext uri="{FF2B5EF4-FFF2-40B4-BE49-F238E27FC236}">
                <a16:creationId xmlns:a16="http://schemas.microsoft.com/office/drawing/2014/main" id="{D0EE09CA-8A29-4020-8E8F-F03591A22F62}"/>
              </a:ext>
            </a:extLst>
          </p:cNvPr>
          <p:cNvGraphicFramePr>
            <a:graphicFrameLocks noGrp="1" noChangeAspect="1"/>
          </p:cNvGraphicFramePr>
          <p:nvPr>
            <p:ph sz="half" idx="2"/>
            <p:extLst>
              <p:ext uri="{D42A27DB-BD31-4B8C-83A1-F6EECF244321}">
                <p14:modId xmlns:p14="http://schemas.microsoft.com/office/powerpoint/2010/main" val="1045719996"/>
              </p:ext>
            </p:extLst>
          </p:nvPr>
        </p:nvGraphicFramePr>
        <p:xfrm>
          <a:off x="1836738" y="1489075"/>
          <a:ext cx="7750175" cy="1106488"/>
        </p:xfrm>
        <a:graphic>
          <a:graphicData uri="http://schemas.openxmlformats.org/presentationml/2006/ole">
            <mc:AlternateContent xmlns:mc="http://schemas.openxmlformats.org/markup-compatibility/2006">
              <mc:Choice xmlns:v="urn:schemas-microsoft-com:vml" Requires="v">
                <p:oleObj spid="_x0000_s106584" name="Document" r:id="rId5" imgW="2768103" imgH="395677" progId="Word.Document.8">
                  <p:embed/>
                </p:oleObj>
              </mc:Choice>
              <mc:Fallback>
                <p:oleObj name="Document" r:id="rId5" imgW="2768103" imgH="395677" progId="Word.Document.8">
                  <p:embed/>
                  <p:pic>
                    <p:nvPicPr>
                      <p:cNvPr id="634893" name="Object 13">
                        <a:extLst>
                          <a:ext uri="{FF2B5EF4-FFF2-40B4-BE49-F238E27FC236}">
                            <a16:creationId xmlns:a16="http://schemas.microsoft.com/office/drawing/2014/main" id="{D0EE09CA-8A29-4020-8E8F-F03591A22F62}"/>
                          </a:ext>
                        </a:extLst>
                      </p:cNvPr>
                      <p:cNvPicPr>
                        <a:picLocks noChangeAspect="1" noChangeArrowheads="1"/>
                      </p:cNvPicPr>
                      <p:nvPr/>
                    </p:nvPicPr>
                    <p:blipFill>
                      <a:blip r:embed="rId6"/>
                      <a:srcRect/>
                      <a:stretch>
                        <a:fillRect/>
                      </a:stretch>
                    </p:blipFill>
                    <p:spPr bwMode="auto">
                      <a:xfrm>
                        <a:off x="1836738" y="1489075"/>
                        <a:ext cx="7750175"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6" name="Rectangle 17">
            <a:extLst>
              <a:ext uri="{FF2B5EF4-FFF2-40B4-BE49-F238E27FC236}">
                <a16:creationId xmlns:a16="http://schemas.microsoft.com/office/drawing/2014/main" id="{4297364A-AEE5-402D-891E-93BD978E7A85}"/>
              </a:ext>
            </a:extLst>
          </p:cNvPr>
          <p:cNvSpPr>
            <a:spLocks noChangeArrowheads="1"/>
          </p:cNvSpPr>
          <p:nvPr/>
        </p:nvSpPr>
        <p:spPr bwMode="auto">
          <a:xfrm>
            <a:off x="1524001" y="29776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endParaRPr lang="zh-CN" altLang="en-US" sz="1800" b="0">
              <a:ea typeface="华文楷体" panose="02010600040101010101" pitchFamily="2" charset="-122"/>
            </a:endParaRPr>
          </a:p>
        </p:txBody>
      </p:sp>
      <p:graphicFrame>
        <p:nvGraphicFramePr>
          <p:cNvPr id="634896" name="Object 16">
            <a:extLst>
              <a:ext uri="{FF2B5EF4-FFF2-40B4-BE49-F238E27FC236}">
                <a16:creationId xmlns:a16="http://schemas.microsoft.com/office/drawing/2014/main" id="{808013B4-55B0-4658-9463-18337C963A04}"/>
              </a:ext>
            </a:extLst>
          </p:cNvPr>
          <p:cNvGraphicFramePr>
            <a:graphicFrameLocks noChangeAspect="1"/>
          </p:cNvGraphicFramePr>
          <p:nvPr>
            <p:extLst>
              <p:ext uri="{D42A27DB-BD31-4B8C-83A1-F6EECF244321}">
                <p14:modId xmlns:p14="http://schemas.microsoft.com/office/powerpoint/2010/main" val="3266335544"/>
              </p:ext>
            </p:extLst>
          </p:nvPr>
        </p:nvGraphicFramePr>
        <p:xfrm>
          <a:off x="2849563" y="3009588"/>
          <a:ext cx="5761037" cy="1008062"/>
        </p:xfrm>
        <a:graphic>
          <a:graphicData uri="http://schemas.openxmlformats.org/presentationml/2006/ole">
            <mc:AlternateContent xmlns:mc="http://schemas.openxmlformats.org/markup-compatibility/2006">
              <mc:Choice xmlns:v="urn:schemas-microsoft-com:vml" Requires="v">
                <p:oleObj spid="_x0000_s106585" name="公式" r:id="rId7" imgW="3111500" imgH="533400" progId="Equation.3">
                  <p:embed/>
                </p:oleObj>
              </mc:Choice>
              <mc:Fallback>
                <p:oleObj name="公式" r:id="rId7" imgW="3111500" imgH="533400" progId="Equation.3">
                  <p:embed/>
                  <p:pic>
                    <p:nvPicPr>
                      <p:cNvPr id="634896" name="Object 16">
                        <a:extLst>
                          <a:ext uri="{FF2B5EF4-FFF2-40B4-BE49-F238E27FC236}">
                            <a16:creationId xmlns:a16="http://schemas.microsoft.com/office/drawing/2014/main" id="{808013B4-55B0-4658-9463-18337C963A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9563" y="3009588"/>
                        <a:ext cx="576103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898" name="Text Box 18">
            <a:extLst>
              <a:ext uri="{FF2B5EF4-FFF2-40B4-BE49-F238E27FC236}">
                <a16:creationId xmlns:a16="http://schemas.microsoft.com/office/drawing/2014/main" id="{1CF20CDA-C95E-4342-A7FB-2AE92BA1022E}"/>
              </a:ext>
            </a:extLst>
          </p:cNvPr>
          <p:cNvSpPr txBox="1">
            <a:spLocks noChangeArrowheads="1"/>
          </p:cNvSpPr>
          <p:nvPr/>
        </p:nvSpPr>
        <p:spPr bwMode="auto">
          <a:xfrm>
            <a:off x="555595" y="4182460"/>
            <a:ext cx="10931953" cy="3585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5750" indent="-285750">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lnSpc>
                <a:spcPct val="135000"/>
              </a:lnSpc>
              <a:spcBef>
                <a:spcPct val="50000"/>
              </a:spcBef>
              <a:buSzTx/>
              <a:buFontTx/>
              <a:buChar char="•"/>
            </a:pPr>
            <a:r>
              <a:rPr lang="zh-CN" altLang="en-US" sz="2800" b="0" dirty="0">
                <a:latin typeface="黑体" panose="02010609060101010101" pitchFamily="49" charset="-122"/>
                <a:ea typeface="黑体" panose="02010609060101010101" pitchFamily="49" charset="-122"/>
              </a:rPr>
              <a:t>渐进分析</a:t>
            </a:r>
            <a:r>
              <a:rPr lang="zh-CN" altLang="en-US" sz="2800" b="0" dirty="0">
                <a:solidFill>
                  <a:srgbClr val="0000FF"/>
                </a:solidFill>
                <a:latin typeface="黑体" panose="02010609060101010101" pitchFamily="49" charset="-122"/>
                <a:ea typeface="黑体" panose="02010609060101010101" pitchFamily="49" charset="-122"/>
              </a:rPr>
              <a:t>适用于</a:t>
            </a:r>
            <a:r>
              <a:rPr lang="en-US" altLang="zh-CN" sz="2800" b="0" i="1" dirty="0">
                <a:solidFill>
                  <a:srgbClr val="0000FF"/>
                </a:solidFill>
                <a:latin typeface="黑体" panose="02010609060101010101" pitchFamily="49" charset="-122"/>
                <a:ea typeface="黑体" panose="02010609060101010101" pitchFamily="49" charset="-122"/>
              </a:rPr>
              <a:t>N</a:t>
            </a:r>
            <a:r>
              <a:rPr lang="zh-CN" altLang="en-US" sz="2800" b="0" dirty="0">
                <a:solidFill>
                  <a:srgbClr val="0000FF"/>
                </a:solidFill>
                <a:latin typeface="黑体" panose="02010609060101010101" pitchFamily="49" charset="-122"/>
                <a:ea typeface="黑体" panose="02010609060101010101" pitchFamily="49" charset="-122"/>
              </a:rPr>
              <a:t>充分大的情况</a:t>
            </a:r>
            <a:r>
              <a:rPr lang="zh-CN" altLang="en-US" sz="2800" b="0" dirty="0">
                <a:latin typeface="黑体" panose="02010609060101010101" pitchFamily="49" charset="-122"/>
                <a:ea typeface="黑体" panose="02010609060101010101" pitchFamily="49" charset="-122"/>
              </a:rPr>
              <a:t>。 可以进一步简化，不必关心常数因子；</a:t>
            </a:r>
            <a:endParaRPr lang="en-US" altLang="zh-CN" sz="2800" b="0" dirty="0">
              <a:latin typeface="黑体" panose="02010609060101010101" pitchFamily="49" charset="-122"/>
              <a:ea typeface="黑体" panose="02010609060101010101" pitchFamily="49" charset="-122"/>
            </a:endParaRPr>
          </a:p>
          <a:p>
            <a:pPr eaLnBrk="1" hangingPunct="1">
              <a:lnSpc>
                <a:spcPct val="135000"/>
              </a:lnSpc>
              <a:spcBef>
                <a:spcPct val="50000"/>
              </a:spcBef>
              <a:buSzTx/>
              <a:buFontTx/>
              <a:buChar char="•"/>
            </a:pPr>
            <a:r>
              <a:rPr lang="zh-CN" altLang="en-US" sz="2800" b="0" dirty="0">
                <a:latin typeface="黑体" panose="02010609060101010101" pitchFamily="49" charset="-122"/>
                <a:ea typeface="黑体" panose="02010609060101010101" pitchFamily="49" charset="-122"/>
              </a:rPr>
              <a:t>当问题的规模很小时</a:t>
            </a:r>
            <a:r>
              <a:rPr lang="en-US" altLang="zh-CN" sz="2800" b="0" dirty="0">
                <a:latin typeface="黑体" panose="02010609060101010101" pitchFamily="49" charset="-122"/>
                <a:ea typeface="黑体" panose="02010609060101010101" pitchFamily="49" charset="-122"/>
              </a:rPr>
              <a:t>,</a:t>
            </a:r>
            <a:r>
              <a:rPr lang="zh-CN" altLang="en-US" sz="2800" b="0" dirty="0">
                <a:latin typeface="黑体" panose="02010609060101010101" pitchFamily="49" charset="-122"/>
                <a:ea typeface="黑体" panose="02010609060101010101" pitchFamily="49" charset="-122"/>
              </a:rPr>
              <a:t>或比较的两算法同阶时</a:t>
            </a:r>
            <a:r>
              <a:rPr lang="en-US" altLang="zh-CN" sz="2800" b="0" dirty="0">
                <a:latin typeface="黑体" panose="02010609060101010101" pitchFamily="49" charset="-122"/>
                <a:ea typeface="黑体" panose="02010609060101010101" pitchFamily="49" charset="-122"/>
              </a:rPr>
              <a:t>,</a:t>
            </a:r>
            <a:r>
              <a:rPr lang="zh-CN" altLang="en-US" sz="2800" b="0" dirty="0">
                <a:latin typeface="黑体" panose="02010609060101010101" pitchFamily="49" charset="-122"/>
                <a:ea typeface="黑体" panose="02010609060101010101" pitchFamily="49" charset="-122"/>
              </a:rPr>
              <a:t>则不能做这种简化</a:t>
            </a:r>
            <a:r>
              <a:rPr lang="en-US" altLang="zh-CN" sz="2800" b="0" dirty="0">
                <a:latin typeface="黑体" panose="02010609060101010101" pitchFamily="49" charset="-122"/>
                <a:ea typeface="黑体" panose="02010609060101010101" pitchFamily="49" charset="-122"/>
              </a:rPr>
              <a:t>.</a:t>
            </a:r>
          </a:p>
          <a:p>
            <a:pPr eaLnBrk="1" hangingPunct="1">
              <a:lnSpc>
                <a:spcPct val="135000"/>
              </a:lnSpc>
              <a:spcBef>
                <a:spcPct val="50000"/>
              </a:spcBef>
              <a:buSzTx/>
              <a:buFontTx/>
              <a:buChar char="•"/>
            </a:pPr>
            <a:endParaRPr lang="en-US" altLang="zh-CN" sz="2800" b="0" dirty="0">
              <a:latin typeface="黑体" panose="02010609060101010101" pitchFamily="49" charset="-122"/>
              <a:ea typeface="黑体" panose="02010609060101010101" pitchFamily="49" charset="-122"/>
            </a:endParaRPr>
          </a:p>
          <a:p>
            <a:pPr eaLnBrk="1" hangingPunct="1">
              <a:lnSpc>
                <a:spcPct val="135000"/>
              </a:lnSpc>
              <a:spcBef>
                <a:spcPct val="50000"/>
              </a:spcBef>
              <a:buSzTx/>
              <a:buFontTx/>
              <a:buNone/>
            </a:pPr>
            <a:endParaRPr lang="zh-CN" altLang="en-US" sz="2800" b="0" dirty="0">
              <a:latin typeface="黑体" panose="02010609060101010101" pitchFamily="49" charset="-122"/>
              <a:ea typeface="黑体" panose="02010609060101010101" pitchFamily="49" charset="-122"/>
            </a:endParaRPr>
          </a:p>
        </p:txBody>
      </p:sp>
      <p:sp>
        <p:nvSpPr>
          <p:cNvPr id="10" name="标题 3">
            <a:extLst>
              <a:ext uri="{FF2B5EF4-FFF2-40B4-BE49-F238E27FC236}">
                <a16:creationId xmlns:a16="http://schemas.microsoft.com/office/drawing/2014/main" id="{07CEEEF3-F409-4594-9A87-0B4AD7875987}"/>
              </a:ext>
            </a:extLst>
          </p:cNvPr>
          <p:cNvSpPr>
            <a:spLocks noGrp="1"/>
          </p:cNvSpPr>
          <p:nvPr>
            <p:ph type="title"/>
          </p:nvPr>
        </p:nvSpPr>
        <p:spPr>
          <a:xfrm>
            <a:off x="838200" y="365125"/>
            <a:ext cx="10515600" cy="1325563"/>
          </a:xfrm>
        </p:spPr>
        <p:txBody>
          <a:bodyPr/>
          <a:lstStyle/>
          <a:p>
            <a:r>
              <a:rPr lang="en-US" altLang="zh-CN" dirty="0"/>
              <a:t>1.2.2 </a:t>
            </a:r>
            <a:r>
              <a:rPr lang="zh-CN" altLang="en-US" dirty="0"/>
              <a:t>算法的渐进性态</a:t>
            </a:r>
          </a:p>
        </p:txBody>
      </p:sp>
      <p:sp>
        <p:nvSpPr>
          <p:cNvPr id="2" name="矩形 1">
            <a:extLst>
              <a:ext uri="{FF2B5EF4-FFF2-40B4-BE49-F238E27FC236}">
                <a16:creationId xmlns:a16="http://schemas.microsoft.com/office/drawing/2014/main" id="{B0C708FC-9808-44DE-B9D8-C389EF774F98}"/>
              </a:ext>
            </a:extLst>
          </p:cNvPr>
          <p:cNvSpPr/>
          <p:nvPr/>
        </p:nvSpPr>
        <p:spPr>
          <a:xfrm>
            <a:off x="383357" y="4182460"/>
            <a:ext cx="11149405" cy="2146219"/>
          </a:xfrm>
          <a:prstGeom prst="rect">
            <a:avLst/>
          </a:prstGeom>
          <a:noFill/>
          <a:ln w="571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34893"/>
                                        </p:tgtEl>
                                        <p:attrNameLst>
                                          <p:attrName>style.visibility</p:attrName>
                                        </p:attrNameLst>
                                      </p:cBhvr>
                                      <p:to>
                                        <p:strVal val="visible"/>
                                      </p:to>
                                    </p:set>
                                    <p:animEffect transition="in" filter="box(in)">
                                      <p:cBhvr>
                                        <p:cTn id="7" dur="500"/>
                                        <p:tgtEl>
                                          <p:spTgt spid="6348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34896"/>
                                        </p:tgtEl>
                                        <p:attrNameLst>
                                          <p:attrName>style.visibility</p:attrName>
                                        </p:attrNameLst>
                                      </p:cBhvr>
                                      <p:to>
                                        <p:strVal val="visible"/>
                                      </p:to>
                                    </p:set>
                                    <p:animEffect transition="in" filter="box(in)">
                                      <p:cBhvr>
                                        <p:cTn id="12" dur="500"/>
                                        <p:tgtEl>
                                          <p:spTgt spid="6348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34898"/>
                                        </p:tgtEl>
                                        <p:attrNameLst>
                                          <p:attrName>style.visibility</p:attrName>
                                        </p:attrNameLst>
                                      </p:cBhvr>
                                      <p:to>
                                        <p:strVal val="visible"/>
                                      </p:to>
                                    </p:set>
                                    <p:anim calcmode="lin" valueType="num">
                                      <p:cBhvr additive="base">
                                        <p:cTn id="17" dur="500" fill="hold"/>
                                        <p:tgtEl>
                                          <p:spTgt spid="634898"/>
                                        </p:tgtEl>
                                        <p:attrNameLst>
                                          <p:attrName>ppt_x</p:attrName>
                                        </p:attrNameLst>
                                      </p:cBhvr>
                                      <p:tavLst>
                                        <p:tav tm="0">
                                          <p:val>
                                            <p:strVal val="#ppt_x"/>
                                          </p:val>
                                        </p:tav>
                                        <p:tav tm="100000">
                                          <p:val>
                                            <p:strVal val="#ppt_x"/>
                                          </p:val>
                                        </p:tav>
                                      </p:tavLst>
                                    </p:anim>
                                    <p:anim calcmode="lin" valueType="num">
                                      <p:cBhvr additive="base">
                                        <p:cTn id="18" dur="500" fill="hold"/>
                                        <p:tgtEl>
                                          <p:spTgt spid="634898"/>
                                        </p:tgtEl>
                                        <p:attrNameLst>
                                          <p:attrName>ppt_y</p:attrName>
                                        </p:attrNameLst>
                                      </p:cBhvr>
                                      <p:tavLst>
                                        <p:tav tm="0">
                                          <p:val>
                                            <p:strVal val="1+#ppt_h/2"/>
                                          </p:val>
                                        </p:tav>
                                        <p:tav tm="100000">
                                          <p:val>
                                            <p:strVal val="#ppt_y"/>
                                          </p:val>
                                        </p:tav>
                                      </p:tavLst>
                                    </p:anim>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98" grpId="0"/>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1.2.2 </a:t>
            </a:r>
            <a:r>
              <a:rPr lang="zh-CN" altLang="en-US" dirty="0"/>
              <a:t>算法的渐进性态</a:t>
            </a:r>
          </a:p>
        </p:txBody>
      </p:sp>
      <mc:AlternateContent xmlns:mc="http://schemas.openxmlformats.org/markup-compatibility/2006" xmlns:a14="http://schemas.microsoft.com/office/drawing/2010/main">
        <mc:Choice Requires="a14">
          <p:sp>
            <p:nvSpPr>
              <p:cNvPr id="6" name="文本占位符 17410"/>
              <p:cNvSpPr>
                <a:spLocks noGrp="1"/>
              </p:cNvSpPr>
              <p:nvPr/>
            </p:nvSpPr>
            <p:spPr>
              <a:xfrm>
                <a:off x="838199" y="1301303"/>
                <a:ext cx="10675513" cy="3953277"/>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b="0" dirty="0">
                    <a:latin typeface="微软雅黑" panose="020B0503020204020204" pitchFamily="34" charset="-122"/>
                    <a:ea typeface="微软雅黑" panose="020B0503020204020204" pitchFamily="34" charset="-122"/>
                  </a:rPr>
                  <a:t>百鸡问题的第一个算法的时间花费：</a:t>
                </a:r>
              </a:p>
              <a:p>
                <a:pPr marL="0" indent="0">
                  <a:lnSpc>
                    <a:spcPct val="150000"/>
                  </a:lnSpc>
                  <a:spcBef>
                    <a:spcPts val="0"/>
                  </a:spcBef>
                  <a:buNone/>
                </a:pPr>
                <a:endParaRPr lang="en-US" altLang="zh-CN" sz="2400" b="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2400" b="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2400" b="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2400" b="0" dirty="0">
                    <a:latin typeface="微软雅黑" panose="020B0503020204020204" pitchFamily="34" charset="-122"/>
                    <a:ea typeface="微软雅黑" panose="020B0503020204020204" pitchFamily="34" charset="-122"/>
                  </a:rPr>
                  <a:t>则：</a:t>
                </a:r>
                <a14:m>
                  <m:oMath xmlns:m="http://schemas.openxmlformats.org/officeDocument/2006/math">
                    <m:acc>
                      <m:accPr>
                        <m:chr m:val="̃"/>
                        <m:ctrlPr>
                          <a:rPr lang="zh-CN" altLang="en-US" sz="2400" b="0" i="1" smtClean="0">
                            <a:latin typeface="Cambria Math" panose="02040503050406030204" pitchFamily="18" charset="0"/>
                            <a:ea typeface="微软雅黑" panose="020B0503020204020204" pitchFamily="34" charset="-122"/>
                          </a:rPr>
                        </m:ctrlPr>
                      </m:accPr>
                      <m:e>
                        <m:sSub>
                          <m:sSubPr>
                            <m:ctrlPr>
                              <a:rPr lang="en-US" altLang="zh-CN" sz="2400" b="0" i="1">
                                <a:latin typeface="Cambria Math" panose="02040503050406030204" pitchFamily="18" charset="0"/>
                                <a:ea typeface="微软雅黑" panose="020B0503020204020204" pitchFamily="34" charset="-122"/>
                              </a:rPr>
                            </m:ctrlPr>
                          </m:sSubPr>
                          <m:e>
                            <m:r>
                              <a:rPr lang="en-US" altLang="zh-CN" sz="2400" b="0" i="1">
                                <a:latin typeface="Cambria Math" panose="02040503050406030204" pitchFamily="18" charset="0"/>
                                <a:ea typeface="微软雅黑" panose="020B0503020204020204" pitchFamily="34" charset="-122"/>
                              </a:rPr>
                              <m:t>𝑇</m:t>
                            </m:r>
                          </m:e>
                          <m:sub>
                            <m:r>
                              <a:rPr lang="en-US" altLang="zh-CN" sz="2400" b="0" i="1">
                                <a:latin typeface="Cambria Math" panose="02040503050406030204" pitchFamily="18" charset="0"/>
                                <a:ea typeface="微软雅黑" panose="020B0503020204020204" pitchFamily="34" charset="-122"/>
                              </a:rPr>
                              <m:t>1</m:t>
                            </m:r>
                          </m:sub>
                        </m:sSub>
                        <m:d>
                          <m:dPr>
                            <m:ctrlPr>
                              <a:rPr lang="en-US" altLang="zh-CN" sz="2400" b="0" i="1">
                                <a:latin typeface="Cambria Math" panose="02040503050406030204" pitchFamily="18" charset="0"/>
                                <a:ea typeface="微软雅黑" panose="020B0503020204020204" pitchFamily="34" charset="-122"/>
                              </a:rPr>
                            </m:ctrlPr>
                          </m:dPr>
                          <m:e>
                            <m:r>
                              <a:rPr lang="en-US" altLang="zh-CN" sz="2400" b="0" i="1">
                                <a:latin typeface="Cambria Math" panose="02040503050406030204" pitchFamily="18" charset="0"/>
                                <a:ea typeface="微软雅黑" panose="020B0503020204020204" pitchFamily="34" charset="-122"/>
                              </a:rPr>
                              <m:t>𝑛</m:t>
                            </m:r>
                          </m:e>
                        </m:d>
                        <m:r>
                          <a:rPr lang="en-US" altLang="zh-CN" sz="2400" b="0" i="1" smtClean="0">
                            <a:latin typeface="Cambria Math" panose="02040503050406030204" pitchFamily="18" charset="0"/>
                            <a:ea typeface="微软雅黑" panose="020B0503020204020204" pitchFamily="34" charset="-122"/>
                          </a:rPr>
                          <m:t>=</m:t>
                        </m:r>
                      </m:e>
                    </m:acc>
                  </m:oMath>
                </a14:m>
                <a:r>
                  <a:rPr lang="en-US" altLang="zh-CN" sz="2400" b="0" dirty="0">
                    <a:ea typeface="微软雅黑" panose="020B0503020204020204" pitchFamily="34" charset="-122"/>
                  </a:rPr>
                  <a:t> </a:t>
                </a:r>
                <a14:m>
                  <m:oMath xmlns:m="http://schemas.openxmlformats.org/officeDocument/2006/math">
                    <m:r>
                      <a:rPr lang="en-US" altLang="zh-CN" sz="2400" b="0" i="1">
                        <a:latin typeface="Cambria Math" panose="02040503050406030204" pitchFamily="18" charset="0"/>
                        <a:ea typeface="微软雅黑" panose="020B0503020204020204" pitchFamily="34" charset="-122"/>
                      </a:rPr>
                      <m:t>20</m:t>
                    </m:r>
                    <m:sSup>
                      <m:sSupPr>
                        <m:ctrlPr>
                          <a:rPr lang="en-US" altLang="zh-CN" sz="2400" b="0" i="1">
                            <a:latin typeface="Cambria Math" panose="02040503050406030204" pitchFamily="18" charset="0"/>
                            <a:ea typeface="微软雅黑" panose="020B0503020204020204" pitchFamily="34" charset="-122"/>
                          </a:rPr>
                        </m:ctrlPr>
                      </m:sSupPr>
                      <m:e>
                        <m:r>
                          <a:rPr lang="en-US" altLang="zh-CN" sz="2400" b="0" i="1">
                            <a:latin typeface="Cambria Math" panose="02040503050406030204" pitchFamily="18" charset="0"/>
                            <a:ea typeface="微软雅黑" panose="020B0503020204020204" pitchFamily="34" charset="-122"/>
                          </a:rPr>
                          <m:t>𝑛</m:t>
                        </m:r>
                      </m:e>
                      <m:sup>
                        <m:r>
                          <a:rPr lang="en-US" altLang="zh-CN" sz="2400" b="0" i="1">
                            <a:latin typeface="Cambria Math" panose="02040503050406030204" pitchFamily="18" charset="0"/>
                            <a:ea typeface="微软雅黑" panose="020B0503020204020204" pitchFamily="34" charset="-122"/>
                          </a:rPr>
                          <m:t>3</m:t>
                        </m:r>
                      </m:sup>
                    </m:sSup>
                  </m:oMath>
                </a14:m>
                <a:endParaRPr lang="en-US" altLang="zh-CN" sz="2400" b="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2400" b="0" dirty="0">
                    <a:latin typeface="微软雅黑" panose="020B0503020204020204" pitchFamily="34" charset="-122"/>
                    <a:ea typeface="微软雅黑" panose="020B0503020204020204" pitchFamily="34" charset="-122"/>
                  </a:rPr>
                  <a:t>百鸡问题的第二个算法的时间花费：</a:t>
                </a:r>
                <a:endParaRPr lang="en-US" altLang="zh-CN" sz="2400" b="0" dirty="0">
                  <a:latin typeface="微软雅黑" panose="020B0503020204020204" pitchFamily="34" charset="-122"/>
                  <a:ea typeface="微软雅黑" panose="020B0503020204020204" pitchFamily="34" charset="-122"/>
                </a:endParaRPr>
              </a:p>
              <a:p>
                <a:pPr marL="0" indent="0">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en-US" altLang="zh-CN" sz="2400" b="0" i="1">
                              <a:latin typeface="Cambria Math" panose="02040503050406030204" pitchFamily="18" charset="0"/>
                              <a:ea typeface="微软雅黑" panose="020B0503020204020204" pitchFamily="34" charset="-122"/>
                            </a:rPr>
                          </m:ctrlPr>
                        </m:sSubPr>
                        <m:e>
                          <m:r>
                            <a:rPr lang="en-US" altLang="zh-CN" sz="2400" b="0" i="1">
                              <a:latin typeface="Cambria Math" panose="02040503050406030204" pitchFamily="18" charset="0"/>
                              <a:ea typeface="微软雅黑" panose="020B0503020204020204" pitchFamily="34" charset="-122"/>
                            </a:rPr>
                            <m:t>𝑇</m:t>
                          </m:r>
                        </m:e>
                        <m:sub>
                          <m:r>
                            <a:rPr lang="en-US" altLang="zh-CN" sz="2400" b="0" i="1">
                              <a:latin typeface="Cambria Math" panose="02040503050406030204" pitchFamily="18" charset="0"/>
                              <a:ea typeface="微软雅黑" panose="020B0503020204020204" pitchFamily="34" charset="-122"/>
                            </a:rPr>
                            <m:t>2</m:t>
                          </m:r>
                        </m:sub>
                      </m:sSub>
                      <m:d>
                        <m:dPr>
                          <m:ctrlPr>
                            <a:rPr lang="en-US" altLang="zh-CN" sz="2400" b="0" i="1">
                              <a:latin typeface="Cambria Math" panose="02040503050406030204" pitchFamily="18" charset="0"/>
                              <a:ea typeface="微软雅黑" panose="020B0503020204020204" pitchFamily="34" charset="-122"/>
                            </a:rPr>
                          </m:ctrlPr>
                        </m:dPr>
                        <m:e>
                          <m:r>
                            <a:rPr lang="en-US" altLang="zh-CN" sz="2400" b="0" i="1">
                              <a:latin typeface="Cambria Math" panose="02040503050406030204" pitchFamily="18" charset="0"/>
                              <a:ea typeface="微软雅黑" panose="020B0503020204020204" pitchFamily="34" charset="-122"/>
                            </a:rPr>
                            <m:t>𝑛</m:t>
                          </m:r>
                        </m:e>
                      </m:d>
                      <m:r>
                        <a:rPr lang="en-US" altLang="zh-CN" sz="2400" b="0" i="1" smtClean="0">
                          <a:latin typeface="Cambria Math" panose="02040503050406030204" pitchFamily="18" charset="0"/>
                          <a:ea typeface="Cambria Math" panose="02040503050406030204" pitchFamily="18" charset="0"/>
                        </a:rPr>
                        <m:t>≤</m:t>
                      </m:r>
                      <m:f>
                        <m:fPr>
                          <m:ctrlPr>
                            <a:rPr lang="en-US" altLang="zh-CN" sz="2400" b="0" i="1">
                              <a:latin typeface="Cambria Math" panose="02040503050406030204" pitchFamily="18" charset="0"/>
                              <a:ea typeface="微软雅黑" panose="020B0503020204020204" pitchFamily="34" charset="-122"/>
                            </a:rPr>
                          </m:ctrlPr>
                        </m:fPr>
                        <m:num>
                          <m:r>
                            <a:rPr lang="en-US" altLang="zh-CN" sz="2400" b="0" i="1">
                              <a:latin typeface="Cambria Math" panose="02040503050406030204" pitchFamily="18" charset="0"/>
                              <a:ea typeface="微软雅黑" panose="020B0503020204020204" pitchFamily="34" charset="-122"/>
                            </a:rPr>
                            <m:t>15</m:t>
                          </m:r>
                        </m:num>
                        <m:den>
                          <m:r>
                            <a:rPr lang="en-US" altLang="zh-CN" sz="2400" b="0" i="1">
                              <a:latin typeface="Cambria Math" panose="02040503050406030204" pitchFamily="18" charset="0"/>
                              <a:ea typeface="微软雅黑" panose="020B0503020204020204" pitchFamily="34" charset="-122"/>
                            </a:rPr>
                            <m:t>19</m:t>
                          </m:r>
                        </m:den>
                      </m:f>
                      <m:sSup>
                        <m:sSupPr>
                          <m:ctrlPr>
                            <a:rPr lang="en-US" altLang="zh-CN" sz="2400" b="0" i="1">
                              <a:latin typeface="Cambria Math" panose="02040503050406030204" pitchFamily="18" charset="0"/>
                              <a:ea typeface="微软雅黑" panose="020B0503020204020204" pitchFamily="34" charset="-122"/>
                            </a:rPr>
                          </m:ctrlPr>
                        </m:sSupPr>
                        <m:e>
                          <m:r>
                            <a:rPr lang="en-US" altLang="zh-CN" sz="2400" b="0" i="1">
                              <a:latin typeface="Cambria Math" panose="02040503050406030204" pitchFamily="18" charset="0"/>
                              <a:ea typeface="微软雅黑" panose="020B0503020204020204" pitchFamily="34" charset="-122"/>
                            </a:rPr>
                            <m:t>𝑛</m:t>
                          </m:r>
                        </m:e>
                        <m:sup>
                          <m:r>
                            <a:rPr lang="en-US" altLang="zh-CN" sz="2400" b="0" i="1">
                              <a:latin typeface="Cambria Math" panose="02040503050406030204" pitchFamily="18" charset="0"/>
                              <a:ea typeface="微软雅黑" panose="020B0503020204020204" pitchFamily="34" charset="-122"/>
                            </a:rPr>
                            <m:t>2</m:t>
                          </m:r>
                        </m:sup>
                      </m:sSup>
                      <m:r>
                        <a:rPr lang="en-US" altLang="zh-CN" sz="2400" b="0" i="1">
                          <a:latin typeface="Cambria Math" panose="02040503050406030204" pitchFamily="18" charset="0"/>
                          <a:ea typeface="微软雅黑" panose="020B0503020204020204" pitchFamily="34" charset="-122"/>
                        </a:rPr>
                        <m:t>+</m:t>
                      </m:r>
                      <m:f>
                        <m:fPr>
                          <m:ctrlPr>
                            <a:rPr lang="en-US" altLang="zh-CN" sz="2400" b="0" i="1">
                              <a:latin typeface="Cambria Math" panose="02040503050406030204" pitchFamily="18" charset="0"/>
                              <a:ea typeface="微软雅黑" panose="020B0503020204020204" pitchFamily="34" charset="-122"/>
                            </a:rPr>
                          </m:ctrlPr>
                        </m:fPr>
                        <m:num>
                          <m:r>
                            <a:rPr lang="en-US" altLang="zh-CN" sz="2400" b="0" i="1">
                              <a:latin typeface="Cambria Math" panose="02040503050406030204" pitchFamily="18" charset="0"/>
                              <a:ea typeface="微软雅黑" panose="020B0503020204020204" pitchFamily="34" charset="-122"/>
                            </a:rPr>
                            <m:t>161</m:t>
                          </m:r>
                        </m:num>
                        <m:den>
                          <m:r>
                            <a:rPr lang="en-US" altLang="zh-CN" sz="2400" b="0" i="1">
                              <a:latin typeface="Cambria Math" panose="02040503050406030204" pitchFamily="18" charset="0"/>
                              <a:ea typeface="微软雅黑" panose="020B0503020204020204" pitchFamily="34" charset="-122"/>
                            </a:rPr>
                            <m:t>15</m:t>
                          </m:r>
                        </m:den>
                      </m:f>
                      <m:r>
                        <a:rPr lang="en-US" altLang="zh-CN" sz="2400" b="0" i="1">
                          <a:latin typeface="Cambria Math" panose="02040503050406030204" pitchFamily="18" charset="0"/>
                          <a:ea typeface="微软雅黑" panose="020B0503020204020204" pitchFamily="34" charset="-122"/>
                        </a:rPr>
                        <m:t>𝑛</m:t>
                      </m:r>
                      <m:r>
                        <a:rPr lang="en-US" altLang="zh-CN" sz="2400" b="0" i="1">
                          <a:latin typeface="Cambria Math" panose="02040503050406030204" pitchFamily="18" charset="0"/>
                          <a:ea typeface="微软雅黑" panose="020B0503020204020204" pitchFamily="34" charset="-122"/>
                        </a:rPr>
                        <m:t>+28</m:t>
                      </m:r>
                    </m:oMath>
                  </m:oMathPara>
                </a14:m>
                <a:endParaRPr lang="en-US" altLang="zh-CN" sz="2400" b="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2400" b="0" dirty="0">
                    <a:latin typeface="微软雅黑" panose="020B0503020204020204" pitchFamily="34" charset="-122"/>
                    <a:ea typeface="微软雅黑" panose="020B0503020204020204" pitchFamily="34" charset="-122"/>
                  </a:rPr>
                  <a:t>则</a:t>
                </a:r>
                <a14:m>
                  <m:oMath xmlns:m="http://schemas.openxmlformats.org/officeDocument/2006/math">
                    <m:acc>
                      <m:accPr>
                        <m:chr m:val="̃"/>
                        <m:ctrlPr>
                          <a:rPr lang="zh-CN" altLang="en-US" sz="2400" b="0" i="1">
                            <a:latin typeface="Cambria Math" panose="02040503050406030204" pitchFamily="18" charset="0"/>
                            <a:ea typeface="微软雅黑" panose="020B0503020204020204" pitchFamily="34" charset="-122"/>
                          </a:rPr>
                        </m:ctrlPr>
                      </m:accPr>
                      <m:e>
                        <m:sSub>
                          <m:sSubPr>
                            <m:ctrlPr>
                              <a:rPr lang="en-US" altLang="zh-CN" sz="2400" b="0" i="1">
                                <a:latin typeface="Cambria Math" panose="02040503050406030204" pitchFamily="18" charset="0"/>
                                <a:ea typeface="微软雅黑" panose="020B0503020204020204" pitchFamily="34" charset="-122"/>
                              </a:rPr>
                            </m:ctrlPr>
                          </m:sSubPr>
                          <m:e>
                            <m:r>
                              <a:rPr lang="en-US" altLang="zh-CN" sz="2400" b="0" i="1">
                                <a:latin typeface="Cambria Math" panose="02040503050406030204" pitchFamily="18" charset="0"/>
                                <a:ea typeface="微软雅黑" panose="020B0503020204020204" pitchFamily="34" charset="-122"/>
                              </a:rPr>
                              <m:t>𝑇</m:t>
                            </m:r>
                          </m:e>
                          <m:sub>
                            <m:r>
                              <a:rPr lang="en-US" altLang="zh-CN" sz="2400" b="0" i="1">
                                <a:latin typeface="Cambria Math" panose="02040503050406030204" pitchFamily="18" charset="0"/>
                                <a:ea typeface="微软雅黑" panose="020B0503020204020204" pitchFamily="34" charset="-122"/>
                              </a:rPr>
                              <m:t>2</m:t>
                            </m:r>
                          </m:sub>
                        </m:sSub>
                        <m:d>
                          <m:dPr>
                            <m:ctrlPr>
                              <a:rPr lang="en-US" altLang="zh-CN" sz="2400" b="0" i="1">
                                <a:latin typeface="Cambria Math" panose="02040503050406030204" pitchFamily="18" charset="0"/>
                                <a:ea typeface="微软雅黑" panose="020B0503020204020204" pitchFamily="34" charset="-122"/>
                              </a:rPr>
                            </m:ctrlPr>
                          </m:dPr>
                          <m:e>
                            <m:r>
                              <a:rPr lang="en-US" altLang="zh-CN" sz="2400" b="0" i="1">
                                <a:latin typeface="Cambria Math" panose="02040503050406030204" pitchFamily="18" charset="0"/>
                                <a:ea typeface="微软雅黑" panose="020B0503020204020204" pitchFamily="34" charset="-122"/>
                              </a:rPr>
                              <m:t>𝑛</m:t>
                            </m:r>
                          </m:e>
                        </m:d>
                        <m:r>
                          <a:rPr lang="en-US" altLang="zh-CN" sz="2400" b="0" i="1">
                            <a:latin typeface="Cambria Math" panose="02040503050406030204" pitchFamily="18" charset="0"/>
                            <a:ea typeface="微软雅黑" panose="020B0503020204020204" pitchFamily="34" charset="-122"/>
                          </a:rPr>
                          <m:t>=</m:t>
                        </m:r>
                        <m:f>
                          <m:fPr>
                            <m:ctrlPr>
                              <a:rPr lang="en-US" altLang="zh-CN" sz="2400" b="0" i="1">
                                <a:latin typeface="Cambria Math" panose="02040503050406030204" pitchFamily="18" charset="0"/>
                                <a:ea typeface="微软雅黑" panose="020B0503020204020204" pitchFamily="34" charset="-122"/>
                              </a:rPr>
                            </m:ctrlPr>
                          </m:fPr>
                          <m:num>
                            <m:r>
                              <a:rPr lang="en-US" altLang="zh-CN" sz="2400" b="0" i="1">
                                <a:latin typeface="Cambria Math" panose="02040503050406030204" pitchFamily="18" charset="0"/>
                                <a:ea typeface="微软雅黑" panose="020B0503020204020204" pitchFamily="34" charset="-122"/>
                              </a:rPr>
                              <m:t>15</m:t>
                            </m:r>
                          </m:num>
                          <m:den>
                            <m:r>
                              <a:rPr lang="en-US" altLang="zh-CN" sz="2400" b="0" i="1">
                                <a:latin typeface="Cambria Math" panose="02040503050406030204" pitchFamily="18" charset="0"/>
                                <a:ea typeface="微软雅黑" panose="020B0503020204020204" pitchFamily="34" charset="-122"/>
                              </a:rPr>
                              <m:t>19</m:t>
                            </m:r>
                          </m:den>
                        </m:f>
                        <m:sSup>
                          <m:sSupPr>
                            <m:ctrlPr>
                              <a:rPr lang="en-US" altLang="zh-CN" sz="2400" b="0" i="1">
                                <a:latin typeface="Cambria Math" panose="02040503050406030204" pitchFamily="18" charset="0"/>
                                <a:ea typeface="微软雅黑" panose="020B0503020204020204" pitchFamily="34" charset="-122"/>
                              </a:rPr>
                            </m:ctrlPr>
                          </m:sSupPr>
                          <m:e>
                            <m:r>
                              <a:rPr lang="en-US" altLang="zh-CN" sz="2400" b="0" i="1">
                                <a:latin typeface="Cambria Math" panose="02040503050406030204" pitchFamily="18" charset="0"/>
                                <a:ea typeface="微软雅黑" panose="020B0503020204020204" pitchFamily="34" charset="-122"/>
                              </a:rPr>
                              <m:t>𝑛</m:t>
                            </m:r>
                          </m:e>
                          <m:sup>
                            <m:r>
                              <a:rPr lang="en-US" altLang="zh-CN" sz="2400" b="0" i="1">
                                <a:latin typeface="Cambria Math" panose="02040503050406030204" pitchFamily="18" charset="0"/>
                                <a:ea typeface="微软雅黑" panose="020B0503020204020204" pitchFamily="34" charset="-122"/>
                              </a:rPr>
                              <m:t>2</m:t>
                            </m:r>
                          </m:sup>
                        </m:sSup>
                      </m:e>
                    </m:acc>
                    <m:r>
                      <m:rPr>
                        <m:nor/>
                      </m:rPr>
                      <a:rPr lang="en-US" altLang="zh-CN" sz="2400" b="0" dirty="0">
                        <a:ea typeface="微软雅黑" panose="020B0503020204020204" pitchFamily="34" charset="-122"/>
                      </a:rPr>
                      <m:t> </m:t>
                    </m:r>
                  </m:oMath>
                </a14:m>
                <a:endParaRPr lang="en-US" altLang="zh-CN" sz="2400" b="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2400" b="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2400" b="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zh-CN" altLang="en-US" sz="2400" b="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2400" b="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zh-CN" altLang="en-US" sz="2400" b="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zh-CN" altLang="en-US" sz="2400" b="0" dirty="0">
                  <a:latin typeface="微软雅黑" panose="020B0503020204020204" pitchFamily="34" charset="-122"/>
                  <a:ea typeface="微软雅黑" panose="020B0503020204020204" pitchFamily="34" charset="-122"/>
                </a:endParaRPr>
              </a:p>
            </p:txBody>
          </p:sp>
        </mc:Choice>
        <mc:Fallback xmlns="">
          <p:sp>
            <p:nvSpPr>
              <p:cNvPr id="6" name="文本占位符 17410"/>
              <p:cNvSpPr>
                <a:spLocks noGrp="1" noRot="1" noChangeAspect="1" noMove="1" noResize="1" noEditPoints="1" noAdjustHandles="1" noChangeArrowheads="1" noChangeShapeType="1" noTextEdit="1"/>
              </p:cNvSpPr>
              <p:nvPr/>
            </p:nvSpPr>
            <p:spPr>
              <a:xfrm>
                <a:off x="838199" y="1301303"/>
                <a:ext cx="10675513" cy="3953277"/>
              </a:xfrm>
              <a:prstGeom prst="rect">
                <a:avLst/>
              </a:prstGeom>
              <a:blipFill>
                <a:blip r:embed="rId4"/>
                <a:stretch>
                  <a:fillRect l="-856" b="-35131"/>
                </a:stretch>
              </a:blipFill>
              <a:ln w="9525">
                <a:noFill/>
              </a:ln>
            </p:spPr>
            <p:txBody>
              <a:bodyPr/>
              <a:lstStyle/>
              <a:p>
                <a:r>
                  <a:rPr lang="zh-CN" altLang="en-US">
                    <a:noFill/>
                  </a:rPr>
                  <a:t> </a:t>
                </a:r>
              </a:p>
            </p:txBody>
          </p:sp>
        </mc:Fallback>
      </mc:AlternateContent>
      <p:graphicFrame>
        <p:nvGraphicFramePr>
          <p:cNvPr id="7" name="Object 4"/>
          <p:cNvGraphicFramePr>
            <a:graphicFrameLocks noChangeAspect="1"/>
          </p:cNvGraphicFramePr>
          <p:nvPr>
            <p:extLst>
              <p:ext uri="{D42A27DB-BD31-4B8C-83A1-F6EECF244321}">
                <p14:modId xmlns:p14="http://schemas.microsoft.com/office/powerpoint/2010/main" val="142204699"/>
              </p:ext>
            </p:extLst>
          </p:nvPr>
        </p:nvGraphicFramePr>
        <p:xfrm>
          <a:off x="851846" y="1894033"/>
          <a:ext cx="10365503" cy="650875"/>
        </p:xfrm>
        <a:graphic>
          <a:graphicData uri="http://schemas.openxmlformats.org/presentationml/2006/ole">
            <mc:AlternateContent xmlns:mc="http://schemas.openxmlformats.org/markup-compatibility/2006">
              <mc:Choice xmlns:v="urn:schemas-microsoft-com:vml" Requires="v">
                <p:oleObj spid="_x0000_s115740" name="公式" r:id="rId5" imgW="3822700" imgH="215900" progId="Equation.3">
                  <p:embed/>
                </p:oleObj>
              </mc:Choice>
              <mc:Fallback>
                <p:oleObj name="公式" r:id="rId5" imgW="3822700" imgH="215900" progId="Equation.3">
                  <p:embed/>
                  <p:pic>
                    <p:nvPicPr>
                      <p:cNvPr id="7"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1846" y="1894033"/>
                        <a:ext cx="10365503" cy="650875"/>
                      </a:xfrm>
                      <a:prstGeom prst="rect">
                        <a:avLst/>
                      </a:prstGeom>
                      <a:noFill/>
                      <a:ln>
                        <a:noFill/>
                      </a:ln>
                    </p:spPr>
                  </p:pic>
                </p:oleObj>
              </mc:Fallback>
            </mc:AlternateContent>
          </a:graphicData>
        </a:graphic>
      </p:graphicFrame>
      <p:graphicFrame>
        <p:nvGraphicFramePr>
          <p:cNvPr id="8" name="Object 6"/>
          <p:cNvGraphicFramePr>
            <a:graphicFrameLocks noChangeAspect="1"/>
          </p:cNvGraphicFramePr>
          <p:nvPr/>
        </p:nvGraphicFramePr>
        <p:xfrm>
          <a:off x="1572572" y="2524270"/>
          <a:ext cx="4103688" cy="593725"/>
        </p:xfrm>
        <a:graphic>
          <a:graphicData uri="http://schemas.openxmlformats.org/presentationml/2006/ole">
            <mc:AlternateContent xmlns:mc="http://schemas.openxmlformats.org/markup-compatibility/2006">
              <mc:Choice xmlns:v="urn:schemas-microsoft-com:vml" Requires="v">
                <p:oleObj spid="_x0000_s115741" name="公式" r:id="rId7" imgW="1600200" imgH="228600" progId="Equation.3">
                  <p:embed/>
                </p:oleObj>
              </mc:Choice>
              <mc:Fallback>
                <p:oleObj name="公式" r:id="rId7" imgW="1600200" imgH="228600" progId="Equation.3">
                  <p:embed/>
                  <p:pic>
                    <p:nvPicPr>
                      <p:cNvPr id="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2572" y="2524270"/>
                        <a:ext cx="410368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6848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1.2.2 </a:t>
            </a:r>
            <a:r>
              <a:rPr lang="zh-CN" altLang="en-US" dirty="0"/>
              <a:t>算法的渐进性态</a:t>
            </a:r>
          </a:p>
        </p:txBody>
      </p:sp>
      <p:sp>
        <p:nvSpPr>
          <p:cNvPr id="6" name="文本占位符 17410"/>
          <p:cNvSpPr>
            <a:spLocks noGrp="1"/>
          </p:cNvSpPr>
          <p:nvPr/>
        </p:nvSpPr>
        <p:spPr>
          <a:xfrm>
            <a:off x="838200" y="1690688"/>
            <a:ext cx="10675513" cy="280667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渐进时间复杂性举例</a:t>
            </a:r>
          </a:p>
          <a:p>
            <a:pPr marL="0" indent="0">
              <a:lnSpc>
                <a:spcPct val="150000"/>
              </a:lnSpc>
              <a:spcBef>
                <a:spcPts val="0"/>
              </a:spcBef>
              <a:buNone/>
            </a:pPr>
            <a:r>
              <a:rPr lang="zh-CN" altLang="en-US" sz="2400" b="0" dirty="0">
                <a:latin typeface="微软雅黑" panose="020B0503020204020204" pitchFamily="34" charset="-122"/>
                <a:ea typeface="微软雅黑" panose="020B0503020204020204" pitchFamily="34" charset="-122"/>
              </a:rPr>
              <a:t>假设</a:t>
            </a:r>
            <a:r>
              <a:rPr lang="en-US" altLang="zh-CN" sz="2400" b="0" dirty="0">
                <a:latin typeface="微软雅黑" panose="020B0503020204020204" pitchFamily="34" charset="-122"/>
                <a:ea typeface="微软雅黑" panose="020B0503020204020204" pitchFamily="34" charset="-122"/>
              </a:rPr>
              <a:t>A1,A2,…,A6</a:t>
            </a:r>
            <a:r>
              <a:rPr lang="zh-CN" altLang="en-US" sz="2400" b="0" dirty="0">
                <a:latin typeface="微软雅黑" panose="020B0503020204020204" pitchFamily="34" charset="-122"/>
                <a:ea typeface="微软雅黑" panose="020B0503020204020204" pitchFamily="34" charset="-122"/>
              </a:rPr>
              <a:t>是求同一问题的</a:t>
            </a:r>
            <a:r>
              <a:rPr lang="en-US" altLang="zh-CN" sz="2400" b="0" dirty="0">
                <a:latin typeface="微软雅黑" panose="020B0503020204020204" pitchFamily="34" charset="-122"/>
                <a:ea typeface="微软雅黑" panose="020B0503020204020204" pitchFamily="34" charset="-122"/>
              </a:rPr>
              <a:t>6</a:t>
            </a:r>
            <a:r>
              <a:rPr lang="zh-CN" altLang="en-US" sz="2400" b="0" dirty="0">
                <a:latin typeface="微软雅黑" panose="020B0503020204020204" pitchFamily="34" charset="-122"/>
                <a:ea typeface="微软雅黑" panose="020B0503020204020204" pitchFamily="34" charset="-122"/>
              </a:rPr>
              <a:t>个算法，其时间复杂性分别为</a:t>
            </a:r>
            <a:r>
              <a:rPr lang="en-US" altLang="zh-CN" sz="2400" b="0" dirty="0">
                <a:latin typeface="微软雅黑" panose="020B0503020204020204" pitchFamily="34" charset="-122"/>
                <a:ea typeface="微软雅黑" panose="020B0503020204020204" pitchFamily="34" charset="-122"/>
              </a:rPr>
              <a:t>n</a:t>
            </a:r>
            <a:r>
              <a:rPr lang="zh-CN" altLang="en-US" sz="2400" b="0" dirty="0">
                <a:latin typeface="微软雅黑" panose="020B0503020204020204" pitchFamily="34" charset="-122"/>
                <a:ea typeface="微软雅黑" panose="020B0503020204020204" pitchFamily="34" charset="-122"/>
              </a:rPr>
              <a:t>、</a:t>
            </a:r>
            <a:r>
              <a:rPr lang="en-US" altLang="zh-CN" sz="2400" b="0" dirty="0" err="1">
                <a:latin typeface="微软雅黑" panose="020B0503020204020204" pitchFamily="34" charset="-122"/>
                <a:ea typeface="微软雅黑" panose="020B0503020204020204" pitchFamily="34" charset="-122"/>
              </a:rPr>
              <a:t>nlogn</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n</a:t>
            </a:r>
            <a:r>
              <a:rPr lang="en-US" altLang="zh-CN" sz="2400" b="0" baseline="30000" dirty="0">
                <a:latin typeface="微软雅黑" panose="020B0503020204020204" pitchFamily="34" charset="-122"/>
                <a:ea typeface="微软雅黑" panose="020B0503020204020204" pitchFamily="34" charset="-122"/>
              </a:rPr>
              <a:t>2</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n</a:t>
            </a:r>
            <a:r>
              <a:rPr lang="en-US" altLang="zh-CN" sz="2400" b="0" baseline="30000" dirty="0">
                <a:latin typeface="微软雅黑" panose="020B0503020204020204" pitchFamily="34" charset="-122"/>
                <a:ea typeface="微软雅黑" panose="020B0503020204020204" pitchFamily="34" charset="-122"/>
              </a:rPr>
              <a:t>3</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2</a:t>
            </a:r>
            <a:r>
              <a:rPr lang="en-US" altLang="zh-CN" sz="2400" b="0" baseline="30000" dirty="0">
                <a:latin typeface="微软雅黑" panose="020B0503020204020204" pitchFamily="34" charset="-122"/>
                <a:ea typeface="微软雅黑" panose="020B0503020204020204" pitchFamily="34" charset="-122"/>
              </a:rPr>
              <a:t>n</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n!</a:t>
            </a:r>
            <a:r>
              <a:rPr lang="zh-CN" altLang="en-US" sz="2400" b="0" dirty="0">
                <a:latin typeface="微软雅黑" panose="020B0503020204020204" pitchFamily="34" charset="-122"/>
                <a:ea typeface="微软雅黑" panose="020B0503020204020204" pitchFamily="34" charset="-122"/>
              </a:rPr>
              <a:t>，并假设在计算机</a:t>
            </a:r>
            <a:r>
              <a:rPr lang="en-US" altLang="zh-CN" sz="2400" b="0" dirty="0">
                <a:latin typeface="微软雅黑" panose="020B0503020204020204" pitchFamily="34" charset="-122"/>
                <a:ea typeface="微软雅黑" panose="020B0503020204020204" pitchFamily="34" charset="-122"/>
              </a:rPr>
              <a:t>C1</a:t>
            </a:r>
            <a:r>
              <a:rPr lang="zh-CN" altLang="en-US" sz="2400" b="0" dirty="0">
                <a:latin typeface="微软雅黑" panose="020B0503020204020204" pitchFamily="34" charset="-122"/>
                <a:ea typeface="微软雅黑" panose="020B0503020204020204" pitchFamily="34" charset="-122"/>
              </a:rPr>
              <a:t>和</a:t>
            </a:r>
            <a:r>
              <a:rPr lang="en-US" altLang="zh-CN" sz="2400" b="0" dirty="0">
                <a:latin typeface="微软雅黑" panose="020B0503020204020204" pitchFamily="34" charset="-122"/>
                <a:ea typeface="微软雅黑" panose="020B0503020204020204" pitchFamily="34" charset="-122"/>
              </a:rPr>
              <a:t>C2</a:t>
            </a:r>
            <a:r>
              <a:rPr lang="zh-CN" altLang="en-US" sz="2400" b="0" dirty="0">
                <a:latin typeface="微软雅黑" panose="020B0503020204020204" pitchFamily="34" charset="-122"/>
                <a:ea typeface="微软雅黑" panose="020B0503020204020204" pitchFamily="34" charset="-122"/>
              </a:rPr>
              <a:t>上运行，</a:t>
            </a:r>
            <a:r>
              <a:rPr lang="en-US" altLang="zh-CN" sz="2400" b="0" dirty="0">
                <a:latin typeface="微软雅黑" panose="020B0503020204020204" pitchFamily="34" charset="-122"/>
                <a:ea typeface="微软雅黑" panose="020B0503020204020204" pitchFamily="34" charset="-122"/>
              </a:rPr>
              <a:t>C2</a:t>
            </a:r>
            <a:r>
              <a:rPr lang="zh-CN" altLang="en-US" sz="2400" b="0" dirty="0">
                <a:latin typeface="微软雅黑" panose="020B0503020204020204" pitchFamily="34" charset="-122"/>
                <a:ea typeface="微软雅黑" panose="020B0503020204020204" pitchFamily="34" charset="-122"/>
              </a:rPr>
              <a:t>机的速度是</a:t>
            </a:r>
            <a:r>
              <a:rPr lang="en-US" altLang="zh-CN" sz="2400" b="0" dirty="0">
                <a:latin typeface="微软雅黑" panose="020B0503020204020204" pitchFamily="34" charset="-122"/>
                <a:ea typeface="微软雅黑" panose="020B0503020204020204" pitchFamily="34" charset="-122"/>
              </a:rPr>
              <a:t>C1</a:t>
            </a:r>
            <a:r>
              <a:rPr lang="zh-CN" altLang="en-US" sz="2400" b="0" dirty="0">
                <a:latin typeface="微软雅黑" panose="020B0503020204020204" pitchFamily="34" charset="-122"/>
                <a:ea typeface="微软雅黑" panose="020B0503020204020204" pitchFamily="34" charset="-122"/>
              </a:rPr>
              <a:t>机的</a:t>
            </a:r>
            <a:r>
              <a:rPr lang="en-US" altLang="zh-CN" sz="2400" b="0" dirty="0">
                <a:latin typeface="微软雅黑" panose="020B0503020204020204" pitchFamily="34" charset="-122"/>
                <a:ea typeface="微软雅黑" panose="020B0503020204020204" pitchFamily="34" charset="-122"/>
              </a:rPr>
              <a:t>10</a:t>
            </a:r>
            <a:r>
              <a:rPr lang="zh-CN" altLang="en-US" sz="2400" b="0" dirty="0">
                <a:latin typeface="微软雅黑" panose="020B0503020204020204" pitchFamily="34" charset="-122"/>
                <a:ea typeface="微软雅黑" panose="020B0503020204020204" pitchFamily="34" charset="-122"/>
              </a:rPr>
              <a:t>倍。若这些算法在</a:t>
            </a:r>
            <a:r>
              <a:rPr lang="en-US" altLang="zh-CN" sz="2400" b="0" dirty="0">
                <a:latin typeface="微软雅黑" panose="020B0503020204020204" pitchFamily="34" charset="-122"/>
                <a:ea typeface="微软雅黑" panose="020B0503020204020204" pitchFamily="34" charset="-122"/>
              </a:rPr>
              <a:t>C1</a:t>
            </a:r>
            <a:r>
              <a:rPr lang="zh-CN" altLang="en-US" sz="2400" b="0" dirty="0">
                <a:latin typeface="微软雅黑" panose="020B0503020204020204" pitchFamily="34" charset="-122"/>
                <a:ea typeface="微软雅黑" panose="020B0503020204020204" pitchFamily="34" charset="-122"/>
              </a:rPr>
              <a:t>和</a:t>
            </a:r>
            <a:r>
              <a:rPr lang="en-US" altLang="zh-CN" sz="2400" b="0" dirty="0">
                <a:latin typeface="微软雅黑" panose="020B0503020204020204" pitchFamily="34" charset="-122"/>
                <a:ea typeface="微软雅黑" panose="020B0503020204020204" pitchFamily="34" charset="-122"/>
              </a:rPr>
              <a:t>C2</a:t>
            </a:r>
            <a:r>
              <a:rPr lang="zh-CN" altLang="en-US" sz="2400" b="0" dirty="0">
                <a:latin typeface="微软雅黑" panose="020B0503020204020204" pitchFamily="34" charset="-122"/>
                <a:ea typeface="微软雅黑" panose="020B0503020204020204" pitchFamily="34" charset="-122"/>
              </a:rPr>
              <a:t>机上的运行时间均为</a:t>
            </a:r>
            <a:r>
              <a:rPr lang="en-US" altLang="zh-CN" sz="2400" b="0" dirty="0">
                <a:latin typeface="微软雅黑" panose="020B0503020204020204" pitchFamily="34" charset="-122"/>
                <a:ea typeface="微软雅黑" panose="020B0503020204020204" pitchFamily="34" charset="-122"/>
              </a:rPr>
              <a:t>T</a:t>
            </a:r>
            <a:r>
              <a:rPr lang="zh-CN" altLang="en-US" sz="2400" b="0" dirty="0">
                <a:latin typeface="微软雅黑" panose="020B0503020204020204" pitchFamily="34" charset="-122"/>
                <a:ea typeface="微软雅黑" panose="020B0503020204020204" pitchFamily="34" charset="-122"/>
              </a:rPr>
              <a:t>，各算法在</a:t>
            </a:r>
            <a:r>
              <a:rPr lang="en-US" altLang="zh-CN" sz="2400" b="0" dirty="0">
                <a:latin typeface="微软雅黑" panose="020B0503020204020204" pitchFamily="34" charset="-122"/>
                <a:ea typeface="微软雅黑" panose="020B0503020204020204" pitchFamily="34" charset="-122"/>
              </a:rPr>
              <a:t>C1</a:t>
            </a:r>
            <a:r>
              <a:rPr lang="zh-CN" altLang="en-US" sz="2400" b="0" dirty="0">
                <a:latin typeface="微软雅黑" panose="020B0503020204020204" pitchFamily="34" charset="-122"/>
                <a:ea typeface="微软雅黑" panose="020B0503020204020204" pitchFamily="34" charset="-122"/>
              </a:rPr>
              <a:t>和</a:t>
            </a:r>
            <a:r>
              <a:rPr lang="en-US" altLang="zh-CN" sz="2400" b="0" dirty="0">
                <a:latin typeface="微软雅黑" panose="020B0503020204020204" pitchFamily="34" charset="-122"/>
                <a:ea typeface="微软雅黑" panose="020B0503020204020204" pitchFamily="34" charset="-122"/>
              </a:rPr>
              <a:t>C2</a:t>
            </a:r>
            <a:r>
              <a:rPr lang="zh-CN" altLang="en-US" sz="2400" b="0" dirty="0">
                <a:latin typeface="微软雅黑" panose="020B0503020204020204" pitchFamily="34" charset="-122"/>
                <a:ea typeface="微软雅黑" panose="020B0503020204020204" pitchFamily="34" charset="-122"/>
              </a:rPr>
              <a:t>机上可处理规模</a:t>
            </a:r>
            <a:r>
              <a:rPr lang="en-US" altLang="zh-CN" sz="2400" b="0" dirty="0">
                <a:latin typeface="微软雅黑" panose="020B0503020204020204" pitchFamily="34" charset="-122"/>
                <a:ea typeface="微软雅黑" panose="020B0503020204020204" pitchFamily="34" charset="-122"/>
              </a:rPr>
              <a:t>n1</a:t>
            </a:r>
            <a:r>
              <a:rPr lang="zh-CN" altLang="en-US" sz="2400" b="0" dirty="0">
                <a:latin typeface="微软雅黑" panose="020B0503020204020204" pitchFamily="34" charset="-122"/>
                <a:ea typeface="微软雅黑" panose="020B0503020204020204" pitchFamily="34" charset="-122"/>
              </a:rPr>
              <a:t>和</a:t>
            </a:r>
            <a:r>
              <a:rPr lang="en-US" altLang="zh-CN" sz="2400" b="0" dirty="0">
                <a:latin typeface="微软雅黑" panose="020B0503020204020204" pitchFamily="34" charset="-122"/>
                <a:ea typeface="微软雅黑" panose="020B0503020204020204" pitchFamily="34" charset="-122"/>
              </a:rPr>
              <a:t>n2</a:t>
            </a:r>
            <a:r>
              <a:rPr lang="zh-CN" altLang="en-US" sz="2400" b="0" dirty="0">
                <a:latin typeface="微软雅黑" panose="020B0503020204020204" pitchFamily="34" charset="-122"/>
                <a:ea typeface="微软雅黑" panose="020B0503020204020204" pitchFamily="34" charset="-122"/>
              </a:rPr>
              <a:t>的关系。 </a:t>
            </a:r>
            <a:endParaRPr lang="en-US" altLang="zh-CN" sz="2400" b="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1.2.2 </a:t>
            </a:r>
            <a:r>
              <a:rPr lang="zh-CN" altLang="en-US" dirty="0"/>
              <a:t>算法的渐进性态</a:t>
            </a:r>
          </a:p>
        </p:txBody>
      </p:sp>
      <p:pic>
        <p:nvPicPr>
          <p:cNvPr id="5"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80655" y="2428841"/>
            <a:ext cx="9559636" cy="1800225"/>
          </a:xfrm>
          <a:noFill/>
        </p:spPr>
      </p:pic>
      <p:sp>
        <p:nvSpPr>
          <p:cNvPr id="6" name="文本占位符 17410"/>
          <p:cNvSpPr>
            <a:spLocks noGrp="1"/>
          </p:cNvSpPr>
          <p:nvPr/>
        </p:nvSpPr>
        <p:spPr>
          <a:xfrm>
            <a:off x="838199" y="1301304"/>
            <a:ext cx="10675513" cy="56844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渐进时间复杂性</a:t>
            </a:r>
            <a:r>
              <a:rPr lang="zh-CN" altLang="en-US" sz="2400" dirty="0" smtClean="0">
                <a:solidFill>
                  <a:srgbClr val="3333FF"/>
                </a:solidFill>
                <a:latin typeface="微软雅黑" panose="020B0503020204020204" pitchFamily="34" charset="-122"/>
                <a:ea typeface="微软雅黑" panose="020B0503020204020204" pitchFamily="34" charset="-122"/>
              </a:rPr>
              <a:t>举例（一）</a:t>
            </a:r>
            <a:endParaRPr lang="zh-CN" altLang="en-US" sz="2400" dirty="0">
              <a:solidFill>
                <a:srgbClr val="3333FF"/>
              </a:solidFill>
              <a:latin typeface="微软雅黑" panose="020B0503020204020204" pitchFamily="34" charset="-122"/>
              <a:ea typeface="微软雅黑" panose="020B0503020204020204" pitchFamily="34" charset="-122"/>
            </a:endParaRPr>
          </a:p>
        </p:txBody>
      </p:sp>
      <p:sp>
        <p:nvSpPr>
          <p:cNvPr id="7" name="Text Box 7"/>
          <p:cNvSpPr txBox="1">
            <a:spLocks noChangeArrowheads="1"/>
          </p:cNvSpPr>
          <p:nvPr/>
        </p:nvSpPr>
        <p:spPr bwMode="auto">
          <a:xfrm>
            <a:off x="787874" y="4113854"/>
            <a:ext cx="10780429" cy="1135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50000"/>
              </a:lnSpc>
              <a:buClr>
                <a:srgbClr val="660066"/>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 可见，当计算机速度提高</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倍后，算法</a:t>
            </a:r>
            <a:r>
              <a:rPr lang="en-US" altLang="zh-CN" sz="2400" dirty="0">
                <a:latin typeface="微软雅黑" panose="020B0503020204020204" pitchFamily="34" charset="-122"/>
                <a:ea typeface="微软雅黑" panose="020B0503020204020204" pitchFamily="34" charset="-122"/>
              </a:rPr>
              <a:t>A1</a:t>
            </a:r>
            <a:r>
              <a:rPr lang="zh-CN" altLang="en-US" sz="2400" dirty="0">
                <a:latin typeface="微软雅黑" panose="020B0503020204020204" pitchFamily="34" charset="-122"/>
                <a:ea typeface="微软雅黑" panose="020B0503020204020204" pitchFamily="34" charset="-122"/>
              </a:rPr>
              <a:t>的求解规模可扩大</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倍，而算法</a:t>
            </a:r>
            <a:r>
              <a:rPr lang="en-US" altLang="zh-CN" sz="2400" dirty="0">
                <a:latin typeface="微软雅黑" panose="020B0503020204020204" pitchFamily="34" charset="-122"/>
                <a:ea typeface="微软雅黑" panose="020B0503020204020204" pitchFamily="34" charset="-122"/>
              </a:rPr>
              <a:t>A5</a:t>
            </a:r>
            <a:r>
              <a:rPr lang="zh-CN" altLang="en-US" sz="2400" dirty="0">
                <a:latin typeface="微软雅黑" panose="020B0503020204020204" pitchFamily="34" charset="-122"/>
                <a:ea typeface="微软雅黑" panose="020B0503020204020204" pitchFamily="34" charset="-122"/>
              </a:rPr>
              <a:t>只有微小增加，</a:t>
            </a:r>
            <a:r>
              <a:rPr lang="en-US" altLang="zh-CN" sz="2400" dirty="0">
                <a:latin typeface="微软雅黑" panose="020B0503020204020204" pitchFamily="34" charset="-122"/>
                <a:ea typeface="微软雅黑" panose="020B0503020204020204" pitchFamily="34" charset="-122"/>
              </a:rPr>
              <a:t>A6</a:t>
            </a:r>
            <a:r>
              <a:rPr lang="zh-CN" altLang="en-US" sz="2400" dirty="0">
                <a:latin typeface="微软雅黑" panose="020B0503020204020204" pitchFamily="34" charset="-122"/>
                <a:ea typeface="微软雅黑" panose="020B0503020204020204" pitchFamily="34" charset="-122"/>
              </a:rPr>
              <a:t>基本不变。</a:t>
            </a:r>
          </a:p>
        </p:txBody>
      </p:sp>
      <p:sp>
        <p:nvSpPr>
          <p:cNvPr id="8" name="Rectangle 24"/>
          <p:cNvSpPr/>
          <p:nvPr/>
        </p:nvSpPr>
        <p:spPr>
          <a:xfrm>
            <a:off x="1260178" y="2013923"/>
            <a:ext cx="9380113" cy="461665"/>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b="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b="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b="0">
                <a:solidFill>
                  <a:schemeClr val="tx1"/>
                </a:solidFill>
                <a:latin typeface="+mn-lt"/>
                <a:ea typeface="+mn-ea"/>
              </a:defRPr>
            </a:lvl5pPr>
          </a:lstStyle>
          <a:p>
            <a:pPr marL="0" lvl="0" indent="0" algn="ctr" eaLnBrk="1" hangingPunct="1">
              <a:spcBef>
                <a:spcPct val="0"/>
              </a:spcBef>
              <a:buClr>
                <a:srgbClr val="000000"/>
              </a:buClr>
              <a:buNone/>
            </a:pPr>
            <a:r>
              <a:rPr lang="zh-CN" altLang="en-US" sz="2400" dirty="0">
                <a:latin typeface="Times New Roman" panose="02020603050405020304" pitchFamily="18" charset="0"/>
                <a:ea typeface="黑体" panose="02010609060101010101" pitchFamily="2" charset="-122"/>
              </a:rPr>
              <a:t>表</a:t>
            </a:r>
            <a:r>
              <a:rPr lang="en-US" altLang="zh-CN" sz="2400" dirty="0">
                <a:latin typeface="Times New Roman" panose="02020603050405020304" pitchFamily="18" charset="0"/>
                <a:ea typeface="黑体" panose="02010609060101010101" pitchFamily="2" charset="-122"/>
              </a:rPr>
              <a:t>1.3  </a:t>
            </a:r>
            <a:r>
              <a:rPr lang="zh-CN" altLang="en-US" sz="2400" dirty="0">
                <a:latin typeface="Times New Roman" panose="02020603050405020304" pitchFamily="18" charset="0"/>
                <a:ea typeface="黑体" panose="02010609060101010101" pitchFamily="2" charset="-122"/>
              </a:rPr>
              <a:t>计算机速度提高</a:t>
            </a:r>
            <a:r>
              <a:rPr lang="en-US" altLang="zh-CN" sz="2400" dirty="0">
                <a:latin typeface="Times New Roman" panose="02020603050405020304" pitchFamily="18" charset="0"/>
                <a:ea typeface="黑体" panose="02010609060101010101" pitchFamily="2" charset="-122"/>
              </a:rPr>
              <a:t>10</a:t>
            </a:r>
            <a:r>
              <a:rPr lang="zh-CN" altLang="en-US" sz="2400" dirty="0">
                <a:latin typeface="Times New Roman" panose="02020603050405020304" pitchFamily="18" charset="0"/>
                <a:ea typeface="黑体" panose="02010609060101010101" pitchFamily="2" charset="-122"/>
              </a:rPr>
              <a:t>倍后，不同算法复杂性求解规模的扩大情况</a:t>
            </a:r>
            <a:endParaRPr lang="zh-CN" altLang="en-US" sz="2400" dirty="0">
              <a:ea typeface="黑体" panose="0201060906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1.2.2 </a:t>
            </a:r>
            <a:r>
              <a:rPr lang="zh-CN" altLang="en-US" dirty="0"/>
              <a:t>算法的渐进性态</a:t>
            </a:r>
          </a:p>
        </p:txBody>
      </p:sp>
      <p:sp>
        <p:nvSpPr>
          <p:cNvPr id="6" name="文本占位符 17410"/>
          <p:cNvSpPr>
            <a:spLocks noGrp="1"/>
          </p:cNvSpPr>
          <p:nvPr/>
        </p:nvSpPr>
        <p:spPr>
          <a:xfrm>
            <a:off x="838200" y="1992421"/>
            <a:ext cx="10675513" cy="56844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dirty="0">
                <a:solidFill>
                  <a:srgbClr val="3333FF"/>
                </a:solidFill>
                <a:latin typeface="微软雅黑" panose="020B0503020204020204" pitchFamily="34" charset="-122"/>
                <a:ea typeface="微软雅黑" panose="020B0503020204020204" pitchFamily="34" charset="-122"/>
              </a:rPr>
              <a:t>渐进时间复杂性举例</a:t>
            </a:r>
          </a:p>
        </p:txBody>
      </p:sp>
      <p:sp>
        <p:nvSpPr>
          <p:cNvPr id="7" name="Text Box 7"/>
          <p:cNvSpPr txBox="1">
            <a:spLocks noChangeArrowheads="1"/>
          </p:cNvSpPr>
          <p:nvPr/>
        </p:nvSpPr>
        <p:spPr bwMode="auto">
          <a:xfrm>
            <a:off x="787875" y="2798750"/>
            <a:ext cx="10780429" cy="260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50000"/>
              </a:lnSpc>
              <a:buClr>
                <a:srgbClr val="660066"/>
              </a:buClr>
              <a:buFont typeface="Wingdings" panose="05000000000000000000" pitchFamily="2" charset="2"/>
              <a:buChar char="l"/>
            </a:pPr>
            <a:r>
              <a:rPr lang="zh-CN" altLang="en-US" sz="2800" dirty="0">
                <a:solidFill>
                  <a:srgbClr val="FF00FF"/>
                </a:solidFill>
                <a:latin typeface="微软雅黑" panose="020B0503020204020204" pitchFamily="34" charset="-122"/>
                <a:ea typeface="微软雅黑" panose="020B0503020204020204" pitchFamily="34" charset="-122"/>
              </a:rPr>
              <a:t>多项式时间算法</a:t>
            </a:r>
            <a:r>
              <a:rPr lang="zh-CN" altLang="en-US" sz="2800" dirty="0">
                <a:latin typeface="微软雅黑" panose="020B0503020204020204" pitchFamily="34" charset="-122"/>
                <a:ea typeface="微软雅黑" panose="020B0503020204020204" pitchFamily="34" charset="-122"/>
              </a:rPr>
              <a:t>：计算机速度的提高，可使解题规模以一个常数因子的倍数增加。（</a:t>
            </a:r>
            <a:r>
              <a:rPr lang="en-US" altLang="zh-CN" sz="2800" dirty="0">
                <a:latin typeface="微软雅黑" panose="020B0503020204020204" pitchFamily="34" charset="-122"/>
                <a:ea typeface="微软雅黑" panose="020B0503020204020204" pitchFamily="34" charset="-122"/>
              </a:rPr>
              <a:t>A1~A4</a:t>
            </a:r>
            <a:r>
              <a:rPr lang="zh-CN" altLang="en-US" sz="2800" dirty="0">
                <a:latin typeface="微软雅黑" panose="020B0503020204020204" pitchFamily="34" charset="-122"/>
                <a:ea typeface="微软雅黑" panose="020B0503020204020204" pitchFamily="34" charset="-122"/>
              </a:rPr>
              <a:t>）</a:t>
            </a:r>
          </a:p>
          <a:p>
            <a:pPr marL="342900" indent="-342900" eaLnBrk="1" hangingPunct="1">
              <a:lnSpc>
                <a:spcPct val="150000"/>
              </a:lnSpc>
              <a:buClr>
                <a:srgbClr val="660066"/>
              </a:buClr>
              <a:buFont typeface="Wingdings" panose="05000000000000000000" pitchFamily="2" charset="2"/>
              <a:buChar char="l"/>
            </a:pPr>
            <a:r>
              <a:rPr lang="zh-CN" altLang="en-US" sz="2800" dirty="0">
                <a:solidFill>
                  <a:srgbClr val="FF00FF"/>
                </a:solidFill>
                <a:latin typeface="微软雅黑" panose="020B0503020204020204" pitchFamily="34" charset="-122"/>
                <a:ea typeface="微软雅黑" panose="020B0503020204020204" pitchFamily="34" charset="-122"/>
              </a:rPr>
              <a:t>指数时间算法</a:t>
            </a:r>
            <a:r>
              <a:rPr lang="zh-CN" altLang="en-US" sz="2800" dirty="0">
                <a:latin typeface="微软雅黑" panose="020B0503020204020204" pitchFamily="34" charset="-122"/>
                <a:ea typeface="微软雅黑" panose="020B0503020204020204" pitchFamily="34" charset="-122"/>
              </a:rPr>
              <a:t>：计算机速度的提高，不能扩大求解规模。（</a:t>
            </a:r>
            <a:r>
              <a:rPr lang="en-US" altLang="zh-CN" sz="2800" dirty="0">
                <a:latin typeface="微软雅黑" panose="020B0503020204020204" pitchFamily="34" charset="-122"/>
                <a:ea typeface="微软雅黑" panose="020B0503020204020204" pitchFamily="34" charset="-122"/>
              </a:rPr>
              <a:t>A5</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A6</a:t>
            </a:r>
            <a:r>
              <a:rPr lang="zh-CN" altLang="en-US" sz="2800" dirty="0">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1.2.2 </a:t>
            </a:r>
            <a:r>
              <a:rPr lang="zh-CN" altLang="en-US" dirty="0"/>
              <a:t>算法的渐进性态</a:t>
            </a:r>
          </a:p>
        </p:txBody>
      </p:sp>
      <p:sp>
        <p:nvSpPr>
          <p:cNvPr id="5" name="文本占位符 17410"/>
          <p:cNvSpPr>
            <a:spLocks noGrp="1"/>
          </p:cNvSpPr>
          <p:nvPr/>
        </p:nvSpPr>
        <p:spPr>
          <a:xfrm>
            <a:off x="838199" y="1301304"/>
            <a:ext cx="10675513" cy="56844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渐进时间复杂性</a:t>
            </a:r>
            <a:r>
              <a:rPr lang="zh-CN" altLang="en-US" sz="2400" dirty="0" smtClean="0">
                <a:solidFill>
                  <a:srgbClr val="3333FF"/>
                </a:solidFill>
                <a:latin typeface="微软雅黑" panose="020B0503020204020204" pitchFamily="34" charset="-122"/>
                <a:ea typeface="微软雅黑" panose="020B0503020204020204" pitchFamily="34" charset="-122"/>
              </a:rPr>
              <a:t>举例（二）</a:t>
            </a:r>
            <a:endParaRPr lang="zh-CN" altLang="en-US" sz="2400" dirty="0">
              <a:solidFill>
                <a:srgbClr val="3333FF"/>
              </a:solidFill>
              <a:latin typeface="微软雅黑" panose="020B0503020204020204" pitchFamily="34" charset="-122"/>
              <a:ea typeface="微软雅黑" panose="020B0503020204020204" pitchFamily="34" charset="-122"/>
            </a:endParaRPr>
          </a:p>
        </p:txBody>
      </p:sp>
      <p:sp>
        <p:nvSpPr>
          <p:cNvPr id="2" name="矩形 1"/>
          <p:cNvSpPr/>
          <p:nvPr/>
        </p:nvSpPr>
        <p:spPr>
          <a:xfrm>
            <a:off x="838198" y="2183347"/>
            <a:ext cx="10515601" cy="646331"/>
          </a:xfrm>
          <a:prstGeom prst="rect">
            <a:avLst/>
          </a:prstGeom>
        </p:spPr>
        <p:txBody>
          <a:bodyPr wrap="square">
            <a:spAutoFit/>
          </a:bodyPr>
          <a:lstStyle/>
          <a:p>
            <a:pPr>
              <a:lnSpc>
                <a:spcPct val="150000"/>
              </a:lnSpc>
            </a:pPr>
            <a:r>
              <a:rPr lang="zh-CN" altLang="pt-BR" sz="2400" dirty="0">
                <a:latin typeface="Times New Roman" panose="02020603050405020304" pitchFamily="18" charset="0"/>
                <a:ea typeface="微软雅黑" panose="020B0503020204020204" pitchFamily="34" charset="-122"/>
                <a:cs typeface="Times New Roman" panose="02020603050405020304" pitchFamily="18" charset="0"/>
              </a:rPr>
              <a:t>算法</a:t>
            </a:r>
            <a:r>
              <a:rPr lang="pt-BR" altLang="zh-CN" sz="240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pt-BR" sz="2400" dirty="0">
                <a:latin typeface="Times New Roman" panose="02020603050405020304" pitchFamily="18" charset="0"/>
                <a:ea typeface="微软雅黑" panose="020B0503020204020204" pitchFamily="34" charset="-122"/>
                <a:cs typeface="Times New Roman" panose="02020603050405020304" pitchFamily="18" charset="0"/>
              </a:rPr>
              <a:t>是</a:t>
            </a:r>
            <a:r>
              <a:rPr lang="pt-BR" altLang="zh-CN" sz="2400" b="1" dirty="0">
                <a:solidFill>
                  <a:srgbClr val="FF00FF"/>
                </a:solidFill>
                <a:latin typeface="Times New Roman" panose="02020603050405020304" pitchFamily="18" charset="0"/>
                <a:ea typeface="微软雅黑" panose="020B0503020204020204" pitchFamily="34" charset="-122"/>
                <a:cs typeface="Times New Roman" panose="02020603050405020304" pitchFamily="18" charset="0"/>
              </a:rPr>
              <a:t>4n+8</a:t>
            </a:r>
            <a:r>
              <a:rPr lang="zh-CN" altLang="pt-BR" sz="2400" dirty="0">
                <a:latin typeface="Times New Roman" panose="02020603050405020304" pitchFamily="18" charset="0"/>
                <a:ea typeface="微软雅黑" panose="020B0503020204020204" pitchFamily="34" charset="-122"/>
                <a:cs typeface="Times New Roman" panose="02020603050405020304" pitchFamily="18" charset="0"/>
              </a:rPr>
              <a:t>，算法</a:t>
            </a:r>
            <a:r>
              <a:rPr lang="pt-BR" altLang="zh-CN" sz="240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pt-BR" sz="2400" dirty="0">
                <a:latin typeface="Times New Roman" panose="02020603050405020304" pitchFamily="18" charset="0"/>
                <a:ea typeface="微软雅黑" panose="020B0503020204020204" pitchFamily="34" charset="-122"/>
                <a:cs typeface="Times New Roman" panose="02020603050405020304" pitchFamily="18" charset="0"/>
              </a:rPr>
              <a:t>是</a:t>
            </a:r>
            <a:r>
              <a:rPr lang="pt-BR" altLang="zh-CN" sz="2400" b="1" dirty="0">
                <a:solidFill>
                  <a:srgbClr val="FF00FF"/>
                </a:solidFill>
                <a:latin typeface="Times New Roman" panose="02020603050405020304" pitchFamily="18" charset="0"/>
                <a:ea typeface="微软雅黑" panose="020B0503020204020204" pitchFamily="34" charset="-122"/>
                <a:cs typeface="Times New Roman" panose="02020603050405020304" pitchFamily="18" charset="0"/>
              </a:rPr>
              <a:t>2n</a:t>
            </a:r>
            <a:r>
              <a:rPr lang="pt-BR" altLang="zh-CN" sz="2400" b="1" baseline="30000" dirty="0">
                <a:solidFill>
                  <a:srgbClr val="FF00FF"/>
                </a:solidFill>
                <a:latin typeface="Times New Roman" panose="02020603050405020304" pitchFamily="18" charset="0"/>
                <a:ea typeface="微软雅黑" panose="020B0503020204020204" pitchFamily="34" charset="-122"/>
                <a:cs typeface="Times New Roman" panose="02020603050405020304" pitchFamily="18" charset="0"/>
              </a:rPr>
              <a:t>2</a:t>
            </a:r>
            <a:r>
              <a:rPr lang="pt-BR" altLang="zh-CN" sz="2400" b="1" dirty="0">
                <a:solidFill>
                  <a:srgbClr val="FF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pt-BR"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2100941" y="3077815"/>
            <a:ext cx="7964642" cy="30907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1.2.2 </a:t>
            </a:r>
            <a:r>
              <a:rPr lang="zh-CN" altLang="en-US" dirty="0"/>
              <a:t>算法的渐进性态</a:t>
            </a:r>
          </a:p>
        </p:txBody>
      </p:sp>
      <p:sp>
        <p:nvSpPr>
          <p:cNvPr id="5" name="文本占位符 17410"/>
          <p:cNvSpPr>
            <a:spLocks noGrp="1"/>
          </p:cNvSpPr>
          <p:nvPr/>
        </p:nvSpPr>
        <p:spPr>
          <a:xfrm>
            <a:off x="838199" y="1301304"/>
            <a:ext cx="10675513" cy="56844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渐进时间复杂性举例</a:t>
            </a:r>
          </a:p>
        </p:txBody>
      </p:sp>
      <p:sp>
        <p:nvSpPr>
          <p:cNvPr id="2" name="矩形 1"/>
          <p:cNvSpPr/>
          <p:nvPr/>
        </p:nvSpPr>
        <p:spPr>
          <a:xfrm>
            <a:off x="838198" y="2183347"/>
            <a:ext cx="10515601" cy="646331"/>
          </a:xfrm>
          <a:prstGeom prst="rect">
            <a:avLst/>
          </a:prstGeom>
        </p:spPr>
        <p:txBody>
          <a:bodyPr wrap="square">
            <a:spAutoFit/>
          </a:bodyPr>
          <a:lstStyle/>
          <a:p>
            <a:pPr>
              <a:lnSpc>
                <a:spcPct val="150000"/>
              </a:lnSpc>
            </a:pPr>
            <a:r>
              <a:rPr lang="zh-CN" altLang="pt-BR" sz="2400" dirty="0">
                <a:latin typeface="Times New Roman" panose="02020603050405020304" pitchFamily="18" charset="0"/>
                <a:ea typeface="微软雅黑" panose="020B0503020204020204" pitchFamily="34" charset="-122"/>
                <a:cs typeface="Times New Roman" panose="02020603050405020304" pitchFamily="18" charset="0"/>
              </a:rPr>
              <a:t>算法</a:t>
            </a:r>
            <a:r>
              <a:rPr lang="pt-BR" altLang="zh-CN" sz="2400"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pt-BR" sz="2400" dirty="0">
                <a:latin typeface="Times New Roman" panose="02020603050405020304" pitchFamily="18" charset="0"/>
                <a:ea typeface="微软雅黑" panose="020B0503020204020204" pitchFamily="34" charset="-122"/>
                <a:cs typeface="Times New Roman" panose="02020603050405020304" pitchFamily="18" charset="0"/>
              </a:rPr>
              <a:t>是</a:t>
            </a:r>
            <a:r>
              <a:rPr lang="pt-BR" altLang="zh-CN" sz="2400" b="1" dirty="0">
                <a:solidFill>
                  <a:srgbClr val="FF00FF"/>
                </a:solidFill>
                <a:latin typeface="Times New Roman" panose="02020603050405020304" pitchFamily="18" charset="0"/>
                <a:ea typeface="微软雅黑" panose="020B0503020204020204" pitchFamily="34" charset="-122"/>
                <a:cs typeface="Times New Roman" panose="02020603050405020304" pitchFamily="18" charset="0"/>
              </a:rPr>
              <a:t>2n</a:t>
            </a:r>
            <a:r>
              <a:rPr lang="pt-BR" altLang="zh-CN" sz="2400" b="1" baseline="30000" dirty="0">
                <a:solidFill>
                  <a:srgbClr val="FF00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pt-BR" sz="2400" dirty="0">
                <a:latin typeface="Times New Roman" panose="02020603050405020304" pitchFamily="18" charset="0"/>
                <a:ea typeface="微软雅黑" panose="020B0503020204020204" pitchFamily="34" charset="-122"/>
                <a:cs typeface="Times New Roman" panose="02020603050405020304" pitchFamily="18" charset="0"/>
              </a:rPr>
              <a:t>，算法</a:t>
            </a:r>
            <a:r>
              <a:rPr lang="pt-BR" altLang="zh-CN" sz="2400" dirty="0">
                <a:latin typeface="Times New Roman" panose="02020603050405020304" pitchFamily="18" charset="0"/>
                <a:ea typeface="微软雅黑" panose="020B0503020204020204" pitchFamily="34" charset="-122"/>
                <a:cs typeface="Times New Roman" panose="02020603050405020304" pitchFamily="18" charset="0"/>
              </a:rPr>
              <a:t>H</a:t>
            </a:r>
            <a:r>
              <a:rPr lang="zh-CN" altLang="pt-BR" sz="2400" dirty="0">
                <a:latin typeface="Times New Roman" panose="02020603050405020304" pitchFamily="18" charset="0"/>
                <a:ea typeface="微软雅黑" panose="020B0503020204020204" pitchFamily="34" charset="-122"/>
                <a:cs typeface="Times New Roman" panose="02020603050405020304" pitchFamily="18" charset="0"/>
              </a:rPr>
              <a:t>是</a:t>
            </a:r>
            <a:r>
              <a:rPr lang="pt-BR" altLang="zh-CN" sz="2400" b="1" dirty="0">
                <a:solidFill>
                  <a:srgbClr val="FF00FF"/>
                </a:solidFill>
                <a:latin typeface="Times New Roman" panose="02020603050405020304" pitchFamily="18" charset="0"/>
                <a:ea typeface="微软雅黑" panose="020B0503020204020204" pitchFamily="34" charset="-122"/>
                <a:cs typeface="Times New Roman" panose="02020603050405020304" pitchFamily="18" charset="0"/>
              </a:rPr>
              <a:t>3n+1</a:t>
            </a:r>
            <a:r>
              <a:rPr lang="zh-CN" altLang="pt-BR" sz="2400" dirty="0">
                <a:latin typeface="Times New Roman" panose="02020603050405020304" pitchFamily="18" charset="0"/>
                <a:ea typeface="微软雅黑" panose="020B0503020204020204" pitchFamily="34" charset="-122"/>
                <a:cs typeface="Times New Roman" panose="02020603050405020304" pitchFamily="18" charset="0"/>
              </a:rPr>
              <a:t>，算法</a:t>
            </a:r>
            <a:r>
              <a:rPr lang="pt-BR" altLang="zh-CN" sz="2400"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pt-BR" sz="2400" dirty="0">
                <a:latin typeface="Times New Roman" panose="02020603050405020304" pitchFamily="18" charset="0"/>
                <a:ea typeface="微软雅黑" panose="020B0503020204020204" pitchFamily="34" charset="-122"/>
                <a:cs typeface="Times New Roman" panose="02020603050405020304" pitchFamily="18" charset="0"/>
              </a:rPr>
              <a:t>是 </a:t>
            </a:r>
            <a:r>
              <a:rPr lang="pt-BR" altLang="zh-CN" sz="2400" b="1" dirty="0">
                <a:solidFill>
                  <a:srgbClr val="FF00FF"/>
                </a:solidFill>
                <a:latin typeface="Times New Roman" panose="02020603050405020304" pitchFamily="18" charset="0"/>
                <a:ea typeface="微软雅黑" panose="020B0503020204020204" pitchFamily="34" charset="-122"/>
                <a:cs typeface="Times New Roman" panose="02020603050405020304" pitchFamily="18" charset="0"/>
              </a:rPr>
              <a:t>2n</a:t>
            </a:r>
            <a:r>
              <a:rPr lang="pt-BR" altLang="zh-CN" sz="2400" b="1" baseline="30000" dirty="0">
                <a:solidFill>
                  <a:srgbClr val="FF00FF"/>
                </a:solidFill>
                <a:latin typeface="Times New Roman" panose="02020603050405020304" pitchFamily="18" charset="0"/>
                <a:ea typeface="微软雅黑" panose="020B0503020204020204" pitchFamily="34" charset="-122"/>
                <a:cs typeface="Times New Roman" panose="02020603050405020304" pitchFamily="18" charset="0"/>
              </a:rPr>
              <a:t>2</a:t>
            </a:r>
            <a:r>
              <a:rPr lang="pt-BR" altLang="zh-CN" sz="2400" b="1" dirty="0">
                <a:solidFill>
                  <a:srgbClr val="FF00FF"/>
                </a:solidFill>
                <a:latin typeface="Times New Roman" panose="02020603050405020304" pitchFamily="18" charset="0"/>
                <a:ea typeface="微软雅黑" panose="020B0503020204020204" pitchFamily="34" charset="-122"/>
                <a:cs typeface="Times New Roman" panose="02020603050405020304" pitchFamily="18" charset="0"/>
              </a:rPr>
              <a:t>+3n+1</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2144483" y="2828447"/>
            <a:ext cx="7615832" cy="373201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1.2.2 </a:t>
            </a:r>
            <a:r>
              <a:rPr lang="zh-CN" altLang="en-US" dirty="0"/>
              <a:t>算法的渐进性态</a:t>
            </a:r>
          </a:p>
        </p:txBody>
      </p:sp>
      <p:sp>
        <p:nvSpPr>
          <p:cNvPr id="7" name="Text Box 7"/>
          <p:cNvSpPr txBox="1">
            <a:spLocks noChangeArrowheads="1"/>
          </p:cNvSpPr>
          <p:nvPr/>
        </p:nvSpPr>
        <p:spPr bwMode="auto">
          <a:xfrm>
            <a:off x="787874" y="1369084"/>
            <a:ext cx="10780429"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50000"/>
              </a:lnSpc>
              <a:buClr>
                <a:srgbClr val="660066"/>
              </a:buClr>
              <a:buFont typeface="Wingdings" panose="05000000000000000000" pitchFamily="2" charset="2"/>
              <a:buChar char="l"/>
            </a:pPr>
            <a:r>
              <a:rPr lang="zh-CN" altLang="en-US" sz="3200" dirty="0">
                <a:latin typeface="微软雅黑" panose="020B0503020204020204" pitchFamily="34" charset="-122"/>
                <a:ea typeface="微软雅黑" panose="020B0503020204020204" pitchFamily="34" charset="-122"/>
              </a:rPr>
              <a:t>算法运行时间</a:t>
            </a:r>
            <a:r>
              <a:rPr lang="zh-CN" altLang="en-US" sz="3200" dirty="0">
                <a:solidFill>
                  <a:srgbClr val="FF0000"/>
                </a:solidFill>
                <a:latin typeface="微软雅黑" panose="020B0503020204020204" pitchFamily="34" charset="-122"/>
                <a:ea typeface="微软雅黑" panose="020B0503020204020204" pitchFamily="34" charset="-122"/>
              </a:rPr>
              <a:t>主要取决于问题的</a:t>
            </a:r>
            <a:r>
              <a:rPr lang="zh-CN" altLang="en-US" sz="3200" dirty="0" smtClean="0">
                <a:solidFill>
                  <a:srgbClr val="FF0000"/>
                </a:solidFill>
                <a:latin typeface="微软雅黑" panose="020B0503020204020204" pitchFamily="34" charset="-122"/>
                <a:ea typeface="微软雅黑" panose="020B0503020204020204" pitchFamily="34" charset="-122"/>
              </a:rPr>
              <a:t>规模</a:t>
            </a:r>
            <a:endParaRPr lang="en-US" altLang="zh-CN" sz="3200" dirty="0" smtClean="0">
              <a:latin typeface="微软雅黑" panose="020B0503020204020204" pitchFamily="34" charset="-122"/>
              <a:ea typeface="微软雅黑" panose="020B0503020204020204" pitchFamily="34" charset="-122"/>
            </a:endParaRPr>
          </a:p>
          <a:p>
            <a:pPr marL="1200150" lvl="1" indent="-457200" eaLnBrk="1" hangingPunct="1">
              <a:lnSpc>
                <a:spcPct val="150000"/>
              </a:lnSpc>
              <a:buClr>
                <a:srgbClr val="660066"/>
              </a:buClr>
              <a:buFont typeface="Wingdings" panose="05000000000000000000" pitchFamily="2" charset="2"/>
              <a:buChar char="ü"/>
            </a:pPr>
            <a:r>
              <a:rPr lang="zh-CN" altLang="en-US" sz="2800" dirty="0" smtClean="0">
                <a:latin typeface="微软雅黑" panose="020B0503020204020204" pitchFamily="34" charset="-122"/>
                <a:ea typeface="微软雅黑" panose="020B0503020204020204" pitchFamily="34" charset="-122"/>
              </a:rPr>
              <a:t>对于</a:t>
            </a:r>
            <a:r>
              <a:rPr lang="zh-CN" altLang="en-US" sz="2800" dirty="0">
                <a:latin typeface="微软雅黑" panose="020B0503020204020204" pitchFamily="34" charset="-122"/>
                <a:ea typeface="微软雅黑" panose="020B0503020204020204" pitchFamily="34" charset="-122"/>
              </a:rPr>
              <a:t>足够大的输入，算法运行时间表达式里的低阶项以及高阶项的常数系数等，主要</a:t>
            </a:r>
            <a:r>
              <a:rPr lang="zh-CN" altLang="en-US" sz="2800" b="1" dirty="0">
                <a:solidFill>
                  <a:srgbClr val="FF0000"/>
                </a:solidFill>
                <a:latin typeface="微软雅黑" panose="020B0503020204020204" pitchFamily="34" charset="-122"/>
                <a:ea typeface="微软雅黑" panose="020B0503020204020204" pitchFamily="34" charset="-122"/>
              </a:rPr>
              <a:t>受高阶项的制约</a:t>
            </a:r>
            <a:r>
              <a:rPr lang="zh-CN" altLang="en-US" sz="2800" dirty="0">
                <a:latin typeface="微软雅黑" panose="020B0503020204020204" pitchFamily="34" charset="-122"/>
                <a:ea typeface="微软雅黑" panose="020B0503020204020204" pitchFamily="34" charset="-122"/>
              </a:rPr>
              <a:t>。</a:t>
            </a:r>
          </a:p>
          <a:p>
            <a:pPr marL="342900" indent="-342900" eaLnBrk="1" hangingPunct="1">
              <a:lnSpc>
                <a:spcPct val="150000"/>
              </a:lnSpc>
              <a:buClr>
                <a:srgbClr val="660066"/>
              </a:buClr>
              <a:buFont typeface="Wingdings" panose="05000000000000000000" pitchFamily="2" charset="2"/>
              <a:buChar char="l"/>
            </a:pPr>
            <a:r>
              <a:rPr lang="zh-CN" altLang="en-US" sz="3200" dirty="0">
                <a:latin typeface="微软雅黑" panose="020B0503020204020204" pitchFamily="34" charset="-122"/>
                <a:ea typeface="微软雅黑" panose="020B0503020204020204" pitchFamily="34" charset="-122"/>
              </a:rPr>
              <a:t>为了表示算法的渐进有效性，引入渐进符号以便表示算法的运行时间与输入规模之间的主要</a:t>
            </a:r>
            <a:r>
              <a:rPr lang="zh-CN" altLang="en-US" sz="3200" dirty="0" smtClean="0">
                <a:latin typeface="微软雅黑" panose="020B0503020204020204" pitchFamily="34" charset="-122"/>
                <a:ea typeface="微软雅黑" panose="020B0503020204020204" pitchFamily="34" charset="-122"/>
              </a:rPr>
              <a:t>关系</a:t>
            </a:r>
            <a:endParaRPr lang="en-US" altLang="zh-CN" sz="3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8288" y="79043"/>
            <a:ext cx="10515600" cy="1325563"/>
          </a:xfrm>
        </p:spPr>
        <p:txBody>
          <a:bodyPr/>
          <a:lstStyle/>
          <a:p>
            <a:r>
              <a:rPr lang="en-US" altLang="zh-CN" dirty="0"/>
              <a:t>1.2.2 </a:t>
            </a:r>
            <a:r>
              <a:rPr lang="zh-CN" altLang="en-US" dirty="0"/>
              <a:t>算法的渐进性态</a:t>
            </a:r>
          </a:p>
        </p:txBody>
      </p:sp>
      <p:graphicFrame>
        <p:nvGraphicFramePr>
          <p:cNvPr id="18" name="对象 12"/>
          <p:cNvGraphicFramePr>
            <a:graphicFrameLocks noGrp="1" noChangeAspect="1"/>
          </p:cNvGraphicFramePr>
          <p:nvPr>
            <p:ph idx="1"/>
          </p:nvPr>
        </p:nvGraphicFramePr>
        <p:xfrm>
          <a:off x="10077450" y="577850"/>
          <a:ext cx="854075" cy="455613"/>
        </p:xfrm>
        <a:graphic>
          <a:graphicData uri="http://schemas.openxmlformats.org/presentationml/2006/ole">
            <mc:AlternateContent xmlns:mc="http://schemas.openxmlformats.org/markup-compatibility/2006">
              <mc:Choice xmlns:v="urn:schemas-microsoft-com:vml" Requires="v">
                <p:oleObj spid="_x0000_s59628" name="公式" r:id="rId4" imgW="381000" imgH="203200" progId="Equation.3">
                  <p:embed/>
                </p:oleObj>
              </mc:Choice>
              <mc:Fallback>
                <p:oleObj name="公式" r:id="rId4" imgW="381000" imgH="203200" progId="Equation.3">
                  <p:embed/>
                  <p:pic>
                    <p:nvPicPr>
                      <p:cNvPr id="0" name="图片 65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7450" y="577850"/>
                        <a:ext cx="8540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文本占位符 17410"/>
          <p:cNvSpPr>
            <a:spLocks noGrp="1"/>
          </p:cNvSpPr>
          <p:nvPr/>
        </p:nvSpPr>
        <p:spPr>
          <a:xfrm>
            <a:off x="838199" y="1301304"/>
            <a:ext cx="10675513" cy="56844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运行时间的上界，</a:t>
            </a:r>
            <a:r>
              <a:rPr lang="en-US" altLang="zh-CN" sz="2400" dirty="0">
                <a:solidFill>
                  <a:srgbClr val="3333FF"/>
                </a:solidFill>
                <a:latin typeface="微软雅黑" panose="020B0503020204020204" pitchFamily="34" charset="-122"/>
                <a:ea typeface="微软雅黑" panose="020B0503020204020204" pitchFamily="34" charset="-122"/>
              </a:rPr>
              <a:t>O</a:t>
            </a:r>
            <a:r>
              <a:rPr lang="zh-CN" altLang="en-US" sz="2400" dirty="0">
                <a:solidFill>
                  <a:srgbClr val="3333FF"/>
                </a:solidFill>
                <a:latin typeface="微软雅黑" panose="020B0503020204020204" pitchFamily="34" charset="-122"/>
                <a:ea typeface="微软雅黑" panose="020B0503020204020204" pitchFamily="34" charset="-122"/>
              </a:rPr>
              <a:t>记号</a:t>
            </a:r>
          </a:p>
        </p:txBody>
      </p:sp>
      <p:sp>
        <p:nvSpPr>
          <p:cNvPr id="7" name="Text Box 7"/>
          <p:cNvSpPr txBox="1">
            <a:spLocks noChangeArrowheads="1"/>
          </p:cNvSpPr>
          <p:nvPr/>
        </p:nvSpPr>
        <p:spPr bwMode="auto">
          <a:xfrm>
            <a:off x="801522" y="2012097"/>
            <a:ext cx="4739469" cy="1896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lnSpc>
                <a:spcPct val="125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f(n)=O(g(n)) </a:t>
            </a:r>
            <a:r>
              <a:rPr lang="zh-CN" altLang="en-US" sz="2400" dirty="0">
                <a:solidFill>
                  <a:schemeClr val="hlink"/>
                </a:solidFill>
                <a:latin typeface="微软雅黑" panose="020B0503020204020204" pitchFamily="34" charset="-122"/>
                <a:ea typeface="微软雅黑" panose="020B0503020204020204" pitchFamily="34" charset="-122"/>
              </a:rPr>
              <a:t>当且仅当</a:t>
            </a:r>
            <a:r>
              <a:rPr lang="zh-CN" altLang="en-US" sz="2400" dirty="0">
                <a:latin typeface="微软雅黑" panose="020B0503020204020204" pitchFamily="34" charset="-122"/>
                <a:ea typeface="微软雅黑" panose="020B0503020204020204" pitchFamily="34" charset="-122"/>
              </a:rPr>
              <a:t>存在正的常数</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latin typeface="微软雅黑" panose="020B0503020204020204" pitchFamily="34" charset="-122"/>
                <a:ea typeface="微软雅黑" panose="020B0503020204020204" pitchFamily="34" charset="-122"/>
              </a:rPr>
              <a:t>和</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latin typeface="微软雅黑" panose="020B0503020204020204" pitchFamily="34" charset="-122"/>
                <a:ea typeface="微软雅黑" panose="020B0503020204020204" pitchFamily="34" charset="-122"/>
              </a:rPr>
              <a:t>，使得对于所有的</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n≥n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latin typeface="微软雅黑" panose="020B0503020204020204" pitchFamily="34" charset="-122"/>
                <a:ea typeface="微软雅黑" panose="020B0503020204020204" pitchFamily="34" charset="-122"/>
              </a:rPr>
              <a:t>，有</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f(n)≤cg(n)</a:t>
            </a:r>
            <a:r>
              <a:rPr lang="zh-CN" altLang="en-US" sz="2400" dirty="0">
                <a:latin typeface="微软雅黑" panose="020B0503020204020204" pitchFamily="34" charset="-122"/>
                <a:ea typeface="微软雅黑" panose="020B0503020204020204" pitchFamily="34" charset="-122"/>
              </a:rPr>
              <a:t>。此时，称</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g(n)</a:t>
            </a:r>
            <a:r>
              <a:rPr lang="zh-CN" altLang="en-US" sz="2400" dirty="0">
                <a:latin typeface="微软雅黑" panose="020B0503020204020204" pitchFamily="34" charset="-122"/>
                <a:ea typeface="微软雅黑" panose="020B0503020204020204" pitchFamily="34" charset="-122"/>
              </a:rPr>
              <a:t>是</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f(n)</a:t>
            </a:r>
            <a:r>
              <a:rPr lang="zh-CN" altLang="en-US" sz="2400" dirty="0">
                <a:latin typeface="微软雅黑" panose="020B0503020204020204" pitchFamily="34" charset="-122"/>
                <a:ea typeface="微软雅黑" panose="020B0503020204020204" pitchFamily="34" charset="-122"/>
              </a:rPr>
              <a:t>的一个</a:t>
            </a:r>
            <a:r>
              <a:rPr lang="zh-CN" altLang="en-US" sz="2400" dirty="0">
                <a:solidFill>
                  <a:srgbClr val="A50021"/>
                </a:solidFill>
                <a:latin typeface="微软雅黑" panose="020B0503020204020204" pitchFamily="34" charset="-122"/>
                <a:ea typeface="微软雅黑" panose="020B0503020204020204" pitchFamily="34" charset="-122"/>
              </a:rPr>
              <a:t>上界</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p:txBody>
      </p:sp>
      <p:sp>
        <p:nvSpPr>
          <p:cNvPr id="13" name="直线 8"/>
          <p:cNvSpPr/>
          <p:nvPr/>
        </p:nvSpPr>
        <p:spPr>
          <a:xfrm>
            <a:off x="7072682" y="3417799"/>
            <a:ext cx="0" cy="1582737"/>
          </a:xfrm>
          <a:prstGeom prst="line">
            <a:avLst/>
          </a:prstGeom>
          <a:ln w="12700" cap="flat" cmpd="sng">
            <a:solidFill>
              <a:schemeClr val="tx1"/>
            </a:solidFill>
            <a:prstDash val="dash"/>
            <a:headEnd type="none" w="med" len="med"/>
            <a:tailEnd type="none" w="med" len="med"/>
          </a:ln>
        </p:spPr>
        <p:txBody>
          <a:bodyPr/>
          <a:lstStyle/>
          <a:p>
            <a:endParaRPr lang="zh-CN" altLang="en-US"/>
          </a:p>
        </p:txBody>
      </p:sp>
      <p:grpSp>
        <p:nvGrpSpPr>
          <p:cNvPr id="10" name="组合 9"/>
          <p:cNvGrpSpPr/>
          <p:nvPr/>
        </p:nvGrpSpPr>
        <p:grpSpPr>
          <a:xfrm>
            <a:off x="6064619" y="825411"/>
            <a:ext cx="5449093" cy="4824413"/>
            <a:chOff x="6064619" y="825411"/>
            <a:chExt cx="5449093" cy="4824413"/>
          </a:xfrm>
        </p:grpSpPr>
        <p:cxnSp>
          <p:nvCxnSpPr>
            <p:cNvPr id="17" name="直接箭头连接符 16"/>
            <p:cNvCxnSpPr/>
            <p:nvPr/>
          </p:nvCxnSpPr>
          <p:spPr>
            <a:xfrm flipV="1">
              <a:off x="6064619" y="1209955"/>
              <a:ext cx="0" cy="3805821"/>
            </a:xfrm>
            <a:prstGeom prst="straightConnector1">
              <a:avLst/>
            </a:pr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grpSp>
          <p:nvGrpSpPr>
            <p:cNvPr id="8" name="组合 7"/>
            <p:cNvGrpSpPr/>
            <p:nvPr/>
          </p:nvGrpSpPr>
          <p:grpSpPr>
            <a:xfrm>
              <a:off x="6064619" y="825411"/>
              <a:ext cx="5449093" cy="4824413"/>
              <a:chOff x="6064619" y="825411"/>
              <a:chExt cx="5449093" cy="4824413"/>
            </a:xfrm>
          </p:grpSpPr>
          <p:pic>
            <p:nvPicPr>
              <p:cNvPr id="9" name="对象 3"/>
              <p:cNvPicPr>
                <a:picLocks noChangeAspect="1"/>
              </p:cNvPicPr>
              <p:nvPr/>
            </p:nvPicPr>
            <p:blipFill>
              <a:blip r:embed="rId6"/>
              <a:srcRect/>
              <a:stretch>
                <a:fillRect/>
              </a:stretch>
            </p:blipFill>
            <p:spPr>
              <a:xfrm>
                <a:off x="7936282" y="5218024"/>
                <a:ext cx="1800225" cy="369887"/>
              </a:xfrm>
              <a:prstGeom prst="rect">
                <a:avLst/>
              </a:prstGeom>
              <a:noFill/>
              <a:ln w="38100">
                <a:noFill/>
                <a:miter/>
              </a:ln>
            </p:spPr>
          </p:pic>
          <p:pic>
            <p:nvPicPr>
              <p:cNvPr id="11" name="对象 5"/>
              <p:cNvPicPr>
                <a:picLocks noChangeAspect="1"/>
              </p:cNvPicPr>
              <p:nvPr/>
            </p:nvPicPr>
            <p:blipFill>
              <a:blip r:embed="rId7"/>
              <a:srcRect/>
              <a:stretch>
                <a:fillRect/>
              </a:stretch>
            </p:blipFill>
            <p:spPr>
              <a:xfrm>
                <a:off x="7001244" y="5073561"/>
                <a:ext cx="412750" cy="576263"/>
              </a:xfrm>
              <a:prstGeom prst="rect">
                <a:avLst/>
              </a:prstGeom>
              <a:noFill/>
              <a:ln w="38100">
                <a:noFill/>
                <a:miter/>
              </a:ln>
            </p:spPr>
          </p:pic>
          <p:sp>
            <p:nvSpPr>
              <p:cNvPr id="12" name="直线 7"/>
              <p:cNvSpPr/>
              <p:nvPr/>
            </p:nvSpPr>
            <p:spPr>
              <a:xfrm>
                <a:off x="6064619" y="5000536"/>
                <a:ext cx="4752975" cy="0"/>
              </a:xfrm>
              <a:prstGeom prst="line">
                <a:avLst/>
              </a:pr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pic>
            <p:nvPicPr>
              <p:cNvPr id="14" name="对象 13"/>
              <p:cNvPicPr>
                <a:picLocks noChangeAspect="1"/>
              </p:cNvPicPr>
              <p:nvPr/>
            </p:nvPicPr>
            <p:blipFill>
              <a:blip r:embed="rId8"/>
              <a:stretch>
                <a:fillRect/>
              </a:stretch>
            </p:blipFill>
            <p:spPr>
              <a:xfrm>
                <a:off x="10601694" y="5144999"/>
                <a:ext cx="330200" cy="360362"/>
              </a:xfrm>
              <a:prstGeom prst="rect">
                <a:avLst/>
              </a:prstGeom>
              <a:noFill/>
              <a:ln w="38100">
                <a:noFill/>
                <a:miter/>
              </a:ln>
            </p:spPr>
          </p:pic>
          <p:sp>
            <p:nvSpPr>
              <p:cNvPr id="16" name="任意多边形 15"/>
              <p:cNvSpPr/>
              <p:nvPr/>
            </p:nvSpPr>
            <p:spPr>
              <a:xfrm>
                <a:off x="6064619" y="825411"/>
                <a:ext cx="3816350" cy="3600450"/>
              </a:xfrm>
              <a:custGeom>
                <a:avLst/>
                <a:gdLst>
                  <a:gd name="txL" fmla="*/ 0 w 2404"/>
                  <a:gd name="txT" fmla="*/ 0 h 2268"/>
                  <a:gd name="txR" fmla="*/ 2404 w 2404"/>
                  <a:gd name="txB" fmla="*/ 2268 h 2268"/>
                </a:gdLst>
                <a:ahLst/>
                <a:cxnLst>
                  <a:cxn ang="0">
                    <a:pos x="0" y="2147483647"/>
                  </a:cxn>
                  <a:cxn ang="0">
                    <a:pos x="2147483647" y="2147483647"/>
                  </a:cxn>
                  <a:cxn ang="0">
                    <a:pos x="2147483647" y="2147483647"/>
                  </a:cxn>
                  <a:cxn ang="0">
                    <a:pos x="2147483647" y="2147483647"/>
                  </a:cxn>
                  <a:cxn ang="0">
                    <a:pos x="2147483647" y="0"/>
                  </a:cxn>
                </a:cxnLst>
                <a:rect l="txL" t="txT" r="txR" b="txB"/>
                <a:pathLst>
                  <a:path w="2404" h="2268">
                    <a:moveTo>
                      <a:pt x="0" y="2268"/>
                    </a:moveTo>
                    <a:cubicBezTo>
                      <a:pt x="139" y="2200"/>
                      <a:pt x="279" y="2132"/>
                      <a:pt x="408" y="1996"/>
                    </a:cubicBezTo>
                    <a:cubicBezTo>
                      <a:pt x="537" y="1860"/>
                      <a:pt x="605" y="1610"/>
                      <a:pt x="771" y="1451"/>
                    </a:cubicBezTo>
                    <a:cubicBezTo>
                      <a:pt x="937" y="1292"/>
                      <a:pt x="1134" y="1285"/>
                      <a:pt x="1406" y="1043"/>
                    </a:cubicBezTo>
                    <a:cubicBezTo>
                      <a:pt x="1678" y="801"/>
                      <a:pt x="2041" y="400"/>
                      <a:pt x="2404" y="0"/>
                    </a:cubicBezTo>
                  </a:path>
                </a:pathLst>
              </a:custGeom>
              <a:noFill/>
              <a:ln w="38100" cap="flat" cmpd="sng">
                <a:solidFill>
                  <a:srgbClr val="C00000"/>
                </a:solidFill>
                <a:prstDash val="solid"/>
                <a:round/>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zh-CN" altLang="en-US" dirty="0">
                  <a:latin typeface="Times"/>
                  <a:ea typeface="Times"/>
                </a:endParaRPr>
              </a:p>
            </p:txBody>
          </p:sp>
          <p:grpSp>
            <p:nvGrpSpPr>
              <p:cNvPr id="3" name="组合 2"/>
              <p:cNvGrpSpPr/>
              <p:nvPr/>
            </p:nvGrpSpPr>
            <p:grpSpPr>
              <a:xfrm>
                <a:off x="6064619" y="1701923"/>
                <a:ext cx="5449093" cy="2868401"/>
                <a:chOff x="6064619" y="1701923"/>
                <a:chExt cx="5449093" cy="2868401"/>
              </a:xfrm>
            </p:grpSpPr>
            <p:sp>
              <p:nvSpPr>
                <p:cNvPr id="15" name="任意多边形 14"/>
                <p:cNvSpPr/>
                <p:nvPr/>
              </p:nvSpPr>
              <p:spPr>
                <a:xfrm>
                  <a:off x="6064619" y="2049374"/>
                  <a:ext cx="4535488" cy="2520950"/>
                </a:xfrm>
                <a:custGeom>
                  <a:avLst/>
                  <a:gdLst>
                    <a:gd name="txL" fmla="*/ 0 w 2857"/>
                    <a:gd name="txT" fmla="*/ 0 h 1588"/>
                    <a:gd name="txR" fmla="*/ 2857 w 2857"/>
                    <a:gd name="txB" fmla="*/ 1588 h 1588"/>
                  </a:gdLst>
                  <a:ahLst/>
                  <a:cxnLst>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857" h="1588">
                      <a:moveTo>
                        <a:pt x="0" y="1270"/>
                      </a:moveTo>
                      <a:cubicBezTo>
                        <a:pt x="94" y="1429"/>
                        <a:pt x="189" y="1588"/>
                        <a:pt x="272" y="1497"/>
                      </a:cubicBezTo>
                      <a:cubicBezTo>
                        <a:pt x="355" y="1406"/>
                        <a:pt x="393" y="779"/>
                        <a:pt x="499" y="726"/>
                      </a:cubicBezTo>
                      <a:cubicBezTo>
                        <a:pt x="605" y="673"/>
                        <a:pt x="695" y="1210"/>
                        <a:pt x="907" y="1180"/>
                      </a:cubicBezTo>
                      <a:cubicBezTo>
                        <a:pt x="1119" y="1150"/>
                        <a:pt x="1444" y="742"/>
                        <a:pt x="1769" y="545"/>
                      </a:cubicBezTo>
                      <a:cubicBezTo>
                        <a:pt x="2094" y="348"/>
                        <a:pt x="2475" y="174"/>
                        <a:pt x="2857" y="0"/>
                      </a:cubicBezTo>
                    </a:path>
                  </a:pathLst>
                </a:custGeom>
                <a:noFill/>
                <a:ln w="38100" cap="flat" cmpd="sng">
                  <a:solidFill>
                    <a:schemeClr val="accent1"/>
                  </a:solidFill>
                  <a:prstDash val="solid"/>
                  <a:round/>
                  <a:headEnd type="none" w="med" len="med"/>
                  <a:tailEnd type="none" w="med" len="med"/>
                </a:ln>
              </p:spPr>
              <p:txBody>
                <a:bodyPr wrap="none" anchor="ctr"/>
                <a:lstStyle/>
                <a:p>
                  <a:endParaRPr lang="zh-CN" altLang="en-US" dirty="0">
                    <a:latin typeface="Times"/>
                    <a:ea typeface="Times"/>
                  </a:endParaRPr>
                </a:p>
              </p:txBody>
            </p:sp>
            <p:graphicFrame>
              <p:nvGraphicFramePr>
                <p:cNvPr id="19" name="对象 14"/>
                <p:cNvGraphicFramePr>
                  <a:graphicFrameLocks noChangeAspect="1"/>
                </p:cNvGraphicFramePr>
                <p:nvPr>
                  <p:extLst>
                    <p:ext uri="{D42A27DB-BD31-4B8C-83A1-F6EECF244321}">
                      <p14:modId xmlns:p14="http://schemas.microsoft.com/office/powerpoint/2010/main" val="3296290868"/>
                    </p:ext>
                  </p:extLst>
                </p:nvPr>
              </p:nvGraphicFramePr>
              <p:xfrm>
                <a:off x="10721550" y="1701923"/>
                <a:ext cx="792162" cy="465138"/>
              </p:xfrm>
              <a:graphic>
                <a:graphicData uri="http://schemas.openxmlformats.org/presentationml/2006/ole">
                  <mc:AlternateContent xmlns:mc="http://schemas.openxmlformats.org/markup-compatibility/2006">
                    <mc:Choice xmlns:v="urn:schemas-microsoft-com:vml" Requires="v">
                      <p:oleObj spid="_x0000_s59629" name="公式" r:id="rId9" imgW="342900" imgH="203200" progId="Equation.3">
                        <p:embed/>
                      </p:oleObj>
                    </mc:Choice>
                    <mc:Fallback>
                      <p:oleObj name="公式" r:id="rId9" imgW="342900" imgH="203200" progId="Equation.3">
                        <p:embed/>
                        <p:pic>
                          <p:nvPicPr>
                            <p:cNvPr id="0" name="图片 657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21550" y="1701923"/>
                              <a:ext cx="79216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sp>
        <p:nvSpPr>
          <p:cNvPr id="2" name="矩形 1"/>
          <p:cNvSpPr/>
          <p:nvPr/>
        </p:nvSpPr>
        <p:spPr>
          <a:xfrm>
            <a:off x="805210" y="4055567"/>
            <a:ext cx="4608511" cy="1434945"/>
          </a:xfrm>
          <a:prstGeom prst="rect">
            <a:avLst/>
          </a:prstGeom>
        </p:spPr>
        <p:txBody>
          <a:bodyPr wrap="square">
            <a:spAutoFit/>
          </a:bodyPr>
          <a:lstStyle/>
          <a:p>
            <a:pPr>
              <a:lnSpc>
                <a:spcPct val="125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O(g(n)) = {f(n)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存在正常数</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rPr>
              <a:t>，对于任意</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n≥n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latin typeface="微软雅黑" panose="020B0503020204020204" pitchFamily="34" charset="-122"/>
                <a:ea typeface="微软雅黑" panose="020B0503020204020204" pitchFamily="34" charset="-122"/>
              </a:rPr>
              <a:t>，有</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0≤f(n)≤cg(n)}</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561316"/>
            <a:ext cx="12192000"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8565"/>
            <a:r>
              <a:rPr lang="zh-CN" altLang="en-US" sz="4000" b="1" kern="0" dirty="0">
                <a:latin typeface="微软雅黑" panose="020B0503020204020204" pitchFamily="34" charset="-122"/>
                <a:ea typeface="微软雅黑" panose="020B0503020204020204" pitchFamily="34" charset="-122"/>
              </a:rPr>
              <a:t>课程主要内容</a:t>
            </a:r>
          </a:p>
        </p:txBody>
      </p:sp>
      <p:sp>
        <p:nvSpPr>
          <p:cNvPr id="4" name="文本框 219137"/>
          <p:cNvSpPr txBox="1"/>
          <p:nvPr/>
        </p:nvSpPr>
        <p:spPr>
          <a:xfrm>
            <a:off x="1014546" y="1429889"/>
            <a:ext cx="10125679" cy="4301883"/>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2400" b="0" i="0" u="none" kern="1200" baseline="0">
                <a:solidFill>
                  <a:schemeClr val="tx2"/>
                </a:solidFill>
                <a:latin typeface="+mn-lt"/>
                <a:ea typeface="+mn-ea"/>
                <a:cs typeface="+mn-cs"/>
              </a:defRPr>
            </a:lvl9pPr>
          </a:lstStyle>
          <a:p>
            <a:pPr lvl="0">
              <a:lnSpc>
                <a:spcPct val="150000"/>
              </a:lnSpc>
              <a:spcAft>
                <a:spcPct val="20000"/>
              </a:spcAft>
            </a:pPr>
            <a:r>
              <a:rPr lang="zh-CN" altLang="en-US" sz="3200" dirty="0">
                <a:latin typeface="微软雅黑" panose="020B0503020204020204" pitchFamily="34" charset="-122"/>
                <a:ea typeface="微软雅黑" panose="020B0503020204020204" pitchFamily="34" charset="-122"/>
              </a:rPr>
              <a:t>算法理论的两大论题：</a:t>
            </a:r>
          </a:p>
          <a:p>
            <a:pPr lvl="0">
              <a:lnSpc>
                <a:spcPct val="150000"/>
              </a:lnSpc>
              <a:spcAft>
                <a:spcPct val="20000"/>
              </a:spcAft>
            </a:pPr>
            <a:r>
              <a:rPr lang="en-US" altLang="zh-CN" sz="3600" dirty="0">
                <a:latin typeface="微软雅黑" panose="020B0503020204020204" pitchFamily="34" charset="-122"/>
                <a:ea typeface="微软雅黑" panose="020B0503020204020204" pitchFamily="34" charset="-122"/>
              </a:rPr>
              <a:t>1</a:t>
            </a:r>
            <a:r>
              <a:rPr lang="zh-CN" altLang="en-US" sz="3600" dirty="0">
                <a:latin typeface="微软雅黑" panose="020B0503020204020204" pitchFamily="34" charset="-122"/>
                <a:ea typeface="微软雅黑" panose="020B0503020204020204" pitchFamily="34" charset="-122"/>
              </a:rPr>
              <a:t>、算法设计</a:t>
            </a:r>
          </a:p>
          <a:p>
            <a:pPr lvl="0">
              <a:lnSpc>
                <a:spcPct val="150000"/>
              </a:lnSpc>
              <a:spcAft>
                <a:spcPct val="20000"/>
              </a:spcAft>
            </a:pPr>
            <a:r>
              <a:rPr lang="zh-CN" altLang="en-US" sz="3200" dirty="0">
                <a:latin typeface="微软雅黑" panose="020B0503020204020204" pitchFamily="34" charset="-122"/>
                <a:ea typeface="微软雅黑" panose="020B0503020204020204" pitchFamily="34" charset="-122"/>
              </a:rPr>
              <a:t>面对一个问题，如何设计一个</a:t>
            </a:r>
            <a:r>
              <a:rPr lang="zh-CN" altLang="en-US" sz="3200" b="1" dirty="0">
                <a:solidFill>
                  <a:srgbClr val="FF0000"/>
                </a:solidFill>
                <a:latin typeface="微软雅黑" panose="020B0503020204020204" pitchFamily="34" charset="-122"/>
                <a:ea typeface="微软雅黑" panose="020B0503020204020204" pitchFamily="34" charset="-122"/>
              </a:rPr>
              <a:t>有效</a:t>
            </a:r>
            <a:r>
              <a:rPr lang="zh-CN" altLang="en-US" sz="3200" dirty="0">
                <a:latin typeface="微软雅黑" panose="020B0503020204020204" pitchFamily="34" charset="-122"/>
                <a:ea typeface="微软雅黑" panose="020B0503020204020204" pitchFamily="34" charset="-122"/>
              </a:rPr>
              <a:t>的算法</a:t>
            </a:r>
          </a:p>
          <a:p>
            <a:pPr>
              <a:lnSpc>
                <a:spcPct val="150000"/>
              </a:lnSpc>
              <a:spcAft>
                <a:spcPct val="20000"/>
              </a:spcAft>
            </a:pPr>
            <a:r>
              <a:rPr lang="en-US" altLang="zh-CN" sz="3600" dirty="0">
                <a:latin typeface="微软雅黑" panose="020B0503020204020204" pitchFamily="34" charset="-122"/>
                <a:ea typeface="微软雅黑" panose="020B0503020204020204" pitchFamily="34" charset="-122"/>
              </a:rPr>
              <a:t>2</a:t>
            </a:r>
            <a:r>
              <a:rPr lang="zh-CN" altLang="en-US" sz="3600" dirty="0">
                <a:latin typeface="微软雅黑" panose="020B0503020204020204" pitchFamily="34" charset="-122"/>
                <a:ea typeface="微软雅黑" panose="020B0503020204020204" pitchFamily="34" charset="-122"/>
              </a:rPr>
              <a:t>、算法分析</a:t>
            </a:r>
          </a:p>
          <a:p>
            <a:pPr lvl="0">
              <a:lnSpc>
                <a:spcPct val="150000"/>
              </a:lnSpc>
              <a:spcAft>
                <a:spcPct val="20000"/>
              </a:spcAft>
            </a:pPr>
            <a:r>
              <a:rPr lang="zh-CN" altLang="en-US" sz="3200" dirty="0">
                <a:latin typeface="微软雅黑" panose="020B0503020204020204" pitchFamily="34" charset="-122"/>
                <a:ea typeface="微软雅黑" panose="020B0503020204020204" pitchFamily="34" charset="-122"/>
              </a:rPr>
              <a:t>对已设计的算法如何评价或判断其</a:t>
            </a:r>
            <a:r>
              <a:rPr lang="zh-CN" altLang="en-US" sz="3200" b="1" dirty="0">
                <a:solidFill>
                  <a:srgbClr val="FF0000"/>
                </a:solidFill>
                <a:latin typeface="微软雅黑" panose="020B0503020204020204" pitchFamily="34" charset="-122"/>
                <a:ea typeface="微软雅黑" panose="020B0503020204020204" pitchFamily="34" charset="-122"/>
              </a:rPr>
              <a:t>优劣</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1.2.2 </a:t>
            </a:r>
            <a:r>
              <a:rPr lang="zh-CN" altLang="en-US" dirty="0"/>
              <a:t>算法的渐进性态</a:t>
            </a:r>
          </a:p>
        </p:txBody>
      </p:sp>
      <p:graphicFrame>
        <p:nvGraphicFramePr>
          <p:cNvPr id="8" name="对象 4"/>
          <p:cNvGraphicFramePr>
            <a:graphicFrameLocks noGrp="1" noChangeAspect="1"/>
          </p:cNvGraphicFramePr>
          <p:nvPr>
            <p:ph idx="1"/>
            <p:extLst>
              <p:ext uri="{D42A27DB-BD31-4B8C-83A1-F6EECF244321}">
                <p14:modId xmlns:p14="http://schemas.microsoft.com/office/powerpoint/2010/main" val="2818358405"/>
              </p:ext>
            </p:extLst>
          </p:nvPr>
        </p:nvGraphicFramePr>
        <p:xfrm>
          <a:off x="2591772" y="2627434"/>
          <a:ext cx="1179512" cy="828675"/>
        </p:xfrm>
        <a:graphic>
          <a:graphicData uri="http://schemas.openxmlformats.org/presentationml/2006/ole">
            <mc:AlternateContent xmlns:mc="http://schemas.openxmlformats.org/markup-compatibility/2006">
              <mc:Choice xmlns:v="urn:schemas-microsoft-com:vml" Requires="v">
                <p:oleObj spid="_x0000_s57591" name="公式" r:id="rId4" imgW="596900" imgH="419100" progId="Equation.3">
                  <p:embed/>
                </p:oleObj>
              </mc:Choice>
              <mc:Fallback>
                <p:oleObj name="公式" r:id="rId4" imgW="596900" imgH="419100" progId="Equation.3">
                  <p:embed/>
                  <p:pic>
                    <p:nvPicPr>
                      <p:cNvPr id="0" name="图片 45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1772" y="2627434"/>
                        <a:ext cx="1179512" cy="828675"/>
                      </a:xfrm>
                      <a:prstGeom prst="rect">
                        <a:avLst/>
                      </a:prstGeom>
                      <a:noFill/>
                      <a:ln>
                        <a:noFill/>
                      </a:ln>
                      <a:effectLst/>
                    </p:spPr>
                  </p:pic>
                </p:oleObj>
              </mc:Fallback>
            </mc:AlternateContent>
          </a:graphicData>
        </a:graphic>
      </p:graphicFrame>
      <p:sp>
        <p:nvSpPr>
          <p:cNvPr id="6" name="文本占位符 17410"/>
          <p:cNvSpPr>
            <a:spLocks noGrp="1"/>
          </p:cNvSpPr>
          <p:nvPr/>
        </p:nvSpPr>
        <p:spPr>
          <a:xfrm>
            <a:off x="838199" y="1301304"/>
            <a:ext cx="10675513" cy="56844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运行时间的上界，</a:t>
            </a:r>
            <a:r>
              <a:rPr lang="en-US" altLang="zh-CN" sz="2400" dirty="0">
                <a:solidFill>
                  <a:srgbClr val="3333FF"/>
                </a:solidFill>
                <a:latin typeface="微软雅黑" panose="020B0503020204020204" pitchFamily="34" charset="-122"/>
                <a:ea typeface="微软雅黑" panose="020B0503020204020204" pitchFamily="34" charset="-122"/>
              </a:rPr>
              <a:t>O</a:t>
            </a:r>
            <a:r>
              <a:rPr lang="zh-CN" altLang="en-US" sz="2400" dirty="0">
                <a:solidFill>
                  <a:srgbClr val="3333FF"/>
                </a:solidFill>
                <a:latin typeface="微软雅黑" panose="020B0503020204020204" pitchFamily="34" charset="-122"/>
                <a:ea typeface="微软雅黑" panose="020B0503020204020204" pitchFamily="34" charset="-122"/>
              </a:rPr>
              <a:t>记号</a:t>
            </a:r>
          </a:p>
        </p:txBody>
      </p:sp>
      <p:sp>
        <p:nvSpPr>
          <p:cNvPr id="7" name="Text Box 7"/>
          <p:cNvSpPr txBox="1">
            <a:spLocks noChangeArrowheads="1"/>
          </p:cNvSpPr>
          <p:nvPr/>
        </p:nvSpPr>
        <p:spPr bwMode="auto">
          <a:xfrm>
            <a:off x="733283" y="2626867"/>
            <a:ext cx="1078042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None/>
            </a:pPr>
            <a:r>
              <a:rPr lang="zh-CN" altLang="en-US" sz="2400" dirty="0">
                <a:latin typeface="微软雅黑" panose="020B0503020204020204" pitchFamily="34" charset="-122"/>
                <a:ea typeface="微软雅黑" panose="020B0503020204020204" pitchFamily="34" charset="-122"/>
              </a:rPr>
              <a:t>定理：如果                 存在，且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则必有</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f(n) =O(g(n))</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None/>
            </a:pP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None/>
            </a:pPr>
            <a:r>
              <a:rPr lang="zh-CN" altLang="en-US" sz="2400" dirty="0">
                <a:latin typeface="微软雅黑" panose="020B0503020204020204" pitchFamily="34" charset="-122"/>
                <a:ea typeface="微软雅黑" panose="020B0503020204020204" pitchFamily="34" charset="-122"/>
              </a:rPr>
              <a:t>含义：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f(n)</a:t>
            </a:r>
            <a:r>
              <a:rPr lang="zh-CN" altLang="en-US" sz="2400" dirty="0">
                <a:latin typeface="微软雅黑" panose="020B0503020204020204" pitchFamily="34" charset="-122"/>
                <a:ea typeface="微软雅黑" panose="020B0503020204020204" pitchFamily="34" charset="-122"/>
              </a:rPr>
              <a:t>的增长</a:t>
            </a:r>
            <a:r>
              <a:rPr lang="zh-CN" altLang="en-US" sz="2400" b="1" dirty="0" smtClean="0">
                <a:solidFill>
                  <a:srgbClr val="FF00FF"/>
                </a:solidFill>
                <a:latin typeface="微软雅黑" panose="020B0503020204020204" pitchFamily="34" charset="-122"/>
                <a:ea typeface="微软雅黑" panose="020B0503020204020204" pitchFamily="34" charset="-122"/>
              </a:rPr>
              <a:t>最多</a:t>
            </a:r>
            <a:r>
              <a:rPr lang="zh-CN" altLang="en-US" sz="2400" dirty="0" smtClean="0">
                <a:latin typeface="微软雅黑" panose="020B0503020204020204" pitchFamily="34" charset="-122"/>
                <a:ea typeface="微软雅黑" panose="020B0503020204020204" pitchFamily="34" charset="-122"/>
              </a:rPr>
              <a:t>像</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g(n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微软雅黑" panose="020B0503020204020204" pitchFamily="34" charset="-122"/>
                <a:ea typeface="微软雅黑" panose="020B0503020204020204" pitchFamily="34" charset="-122"/>
              </a:rPr>
              <a:t>的增长那样快，或</a:t>
            </a:r>
            <a:r>
              <a:rPr lang="en-US" altLang="zh-CN" sz="2400" dirty="0">
                <a:latin typeface="微软雅黑" panose="020B0503020204020204" pitchFamily="34" charset="-122"/>
                <a:ea typeface="微软雅黑" panose="020B0503020204020204" pitchFamily="34" charset="-122"/>
              </a:rPr>
              <a:t>f(n)</a:t>
            </a:r>
            <a:r>
              <a:rPr lang="zh-CN" altLang="en-US" sz="2400" dirty="0">
                <a:latin typeface="微软雅黑" panose="020B0503020204020204" pitchFamily="34" charset="-122"/>
                <a:ea typeface="微软雅黑" panose="020B0503020204020204" pitchFamily="34" charset="-122"/>
              </a:rPr>
              <a:t>的阶不高于</a:t>
            </a:r>
            <a:r>
              <a:rPr lang="en-US" altLang="zh-CN" sz="2400" dirty="0">
                <a:latin typeface="微软雅黑" panose="020B0503020204020204" pitchFamily="34" charset="-122"/>
                <a:ea typeface="微软雅黑" panose="020B0503020204020204" pitchFamily="34" charset="-122"/>
              </a:rPr>
              <a:t>g(n)</a:t>
            </a:r>
            <a:r>
              <a:rPr lang="zh-CN" altLang="en-US" sz="2400" dirty="0">
                <a:latin typeface="微软雅黑" panose="020B0503020204020204" pitchFamily="34" charset="-122"/>
                <a:ea typeface="微软雅黑" panose="020B0503020204020204" pitchFamily="34" charset="-122"/>
              </a:rPr>
              <a:t>的阶。称</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O(g(n))</a:t>
            </a:r>
            <a:r>
              <a:rPr lang="zh-CN" altLang="en-US" sz="2400" dirty="0">
                <a:latin typeface="微软雅黑" panose="020B0503020204020204" pitchFamily="34" charset="-122"/>
                <a:ea typeface="微软雅黑" panose="020B0503020204020204" pitchFamily="34" charset="-122"/>
              </a:rPr>
              <a:t>是</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f(n)</a:t>
            </a:r>
            <a:r>
              <a:rPr lang="zh-CN" altLang="en-US" sz="2400" dirty="0">
                <a:latin typeface="微软雅黑" panose="020B0503020204020204" pitchFamily="34" charset="-122"/>
                <a:ea typeface="微软雅黑" panose="020B0503020204020204" pitchFamily="34" charset="-122"/>
              </a:rPr>
              <a:t>的上界。</a:t>
            </a:r>
          </a:p>
          <a:p>
            <a:pPr eaLnBrk="1" hangingPunct="1">
              <a:lnSpc>
                <a:spcPct val="150000"/>
              </a:lnSpc>
              <a:buNone/>
            </a:pPr>
            <a:endParaRPr lang="en-US" altLang="zh-CN" sz="2400" dirty="0">
              <a:latin typeface="微软雅黑" panose="020B0503020204020204" pitchFamily="34" charset="-122"/>
              <a:ea typeface="微软雅黑" panose="020B0503020204020204" pitchFamily="34" charset="-122"/>
            </a:endParaRPr>
          </a:p>
        </p:txBody>
      </p:sp>
      <p:graphicFrame>
        <p:nvGraphicFramePr>
          <p:cNvPr id="10" name="对象 5"/>
          <p:cNvGraphicFramePr>
            <a:graphicFrameLocks noChangeAspect="1"/>
          </p:cNvGraphicFramePr>
          <p:nvPr>
            <p:extLst>
              <p:ext uri="{D42A27DB-BD31-4B8C-83A1-F6EECF244321}">
                <p14:modId xmlns:p14="http://schemas.microsoft.com/office/powerpoint/2010/main" val="3841175295"/>
              </p:ext>
            </p:extLst>
          </p:nvPr>
        </p:nvGraphicFramePr>
        <p:xfrm>
          <a:off x="5187914" y="2533579"/>
          <a:ext cx="1866900" cy="921859"/>
        </p:xfrm>
        <a:graphic>
          <a:graphicData uri="http://schemas.openxmlformats.org/presentationml/2006/ole">
            <mc:AlternateContent xmlns:mc="http://schemas.openxmlformats.org/markup-compatibility/2006">
              <mc:Choice xmlns:v="urn:schemas-microsoft-com:vml" Requires="v">
                <p:oleObj spid="_x0000_s57592" name="Equation" r:id="rId6" imgW="850265" imgH="419100" progId="Equation.DSMT4">
                  <p:embed/>
                </p:oleObj>
              </mc:Choice>
              <mc:Fallback>
                <p:oleObj name="Equation" r:id="rId6" imgW="850265" imgH="419100" progId="Equation.DSMT4">
                  <p:embed/>
                  <p:pic>
                    <p:nvPicPr>
                      <p:cNvPr id="0" name="图片 45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7914" y="2533579"/>
                        <a:ext cx="1866900" cy="921859"/>
                      </a:xfrm>
                      <a:prstGeom prst="rect">
                        <a:avLst/>
                      </a:prstGeom>
                      <a:noFill/>
                      <a:ln>
                        <a:noFill/>
                      </a:ln>
                      <a:effec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1.2.2 </a:t>
            </a:r>
            <a:r>
              <a:rPr lang="zh-CN" altLang="en-US" dirty="0"/>
              <a:t>算法的渐进性态</a:t>
            </a:r>
          </a:p>
        </p:txBody>
      </p:sp>
      <p:sp>
        <p:nvSpPr>
          <p:cNvPr id="9" name="Rectangle 3"/>
          <p:cNvSpPr>
            <a:spLocks noGrp="1" noRot="1"/>
          </p:cNvSpPr>
          <p:nvPr/>
        </p:nvSpPr>
        <p:spPr>
          <a:xfrm>
            <a:off x="1091386" y="1518757"/>
            <a:ext cx="10515600" cy="4498975"/>
          </a:xfrm>
          <a:prstGeom prst="rect">
            <a:avLst/>
          </a:prstGeom>
          <a:noFill/>
          <a:ln w="9525">
            <a:noFill/>
          </a:ln>
        </p:spPr>
        <p:txBody>
          <a:bodyPr vert="horz" wrap="square" lIns="91440" tIns="45720" rIns="91440" bIns="45720" anchor="t"/>
          <a:lstStyle>
            <a:lvl1pPr marL="342900" indent="-342900" algn="l" rtl="0" fontAlgn="base">
              <a:spcBef>
                <a:spcPct val="20000"/>
              </a:spcBef>
              <a:spcAft>
                <a:spcPct val="0"/>
              </a:spcAft>
              <a:buClr>
                <a:schemeClr val="hlink"/>
              </a:buClr>
              <a:buFont typeface="Wingdings" panose="05000000000000000000" pitchFamily="2" charset="2"/>
              <a:buChar char="§"/>
              <a:defRPr sz="3200" b="1">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sz="2800" b="1">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sz="2400" b="1">
                <a:solidFill>
                  <a:schemeClr val="tx1"/>
                </a:solidFill>
                <a:latin typeface="+mn-lt"/>
                <a:ea typeface="+mn-ea"/>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sz="2000" b="1">
                <a:solidFill>
                  <a:schemeClr val="tx1"/>
                </a:solidFill>
                <a:latin typeface="+mn-lt"/>
                <a:ea typeface="+mn-ea"/>
              </a:defRPr>
            </a:lvl4pPr>
            <a:lvl5pPr marL="2057400" indent="-228600" algn="l" rtl="0" fontAlgn="base">
              <a:spcBef>
                <a:spcPct val="20000"/>
              </a:spcBef>
              <a:spcAft>
                <a:spcPct val="0"/>
              </a:spcAft>
              <a:buClr>
                <a:schemeClr val="hlink"/>
              </a:buClr>
              <a:buFont typeface="Wingdings 2" panose="05020102010507070707" pitchFamily="18" charset="2"/>
              <a:buChar char="¡"/>
              <a:defRPr sz="2000" b="1">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b="1">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b="1">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b="1">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b="1">
                <a:solidFill>
                  <a:schemeClr val="tx1"/>
                </a:solidFill>
                <a:latin typeface="+mn-lt"/>
                <a:ea typeface="+mn-ea"/>
              </a:defRPr>
            </a:lvl9pPr>
          </a:lstStyle>
          <a:p>
            <a:pPr eaLnBrk="1" hangingPunct="1">
              <a:buFont typeface="Wingdings" panose="05000000000000000000" pitchFamily="2" charset="2"/>
              <a:buChar char="l"/>
            </a:pPr>
            <a:r>
              <a:rPr lang="en-US" altLang="zh-CN" sz="2800" dirty="0">
                <a:solidFill>
                  <a:srgbClr val="223D7B"/>
                </a:solidFill>
                <a:latin typeface="Times New Roman" panose="02020603050405020304" pitchFamily="18" charset="0"/>
                <a:ea typeface="微软雅黑" panose="020B0503020204020204" pitchFamily="34" charset="-122"/>
                <a:cs typeface="Times New Roman" panose="02020603050405020304" pitchFamily="18" charset="0"/>
              </a:rPr>
              <a:t>3n=O(n)</a:t>
            </a:r>
          </a:p>
          <a:p>
            <a:pPr marL="0" indent="0">
              <a:buNone/>
            </a:pP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存在</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c=4</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≥1</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时，有</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3n ≤4 × n</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，所以</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3n=O(n)</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endParaRPr>
          </a:p>
          <a:p>
            <a:pPr>
              <a:buFont typeface="Wingdings" panose="05000000000000000000" pitchFamily="2" charset="2"/>
              <a:buChar char="l"/>
            </a:pPr>
            <a:r>
              <a:rPr lang="en-US" altLang="zh-CN" sz="2800" dirty="0">
                <a:solidFill>
                  <a:srgbClr val="223D7B"/>
                </a:solidFill>
                <a:latin typeface="Times New Roman" panose="02020603050405020304" pitchFamily="18" charset="0"/>
                <a:ea typeface="微软雅黑" panose="020B0503020204020204" pitchFamily="34" charset="-122"/>
                <a:cs typeface="Times New Roman" panose="02020603050405020304" pitchFamily="18" charset="0"/>
              </a:rPr>
              <a:t>2n</a:t>
            </a:r>
            <a:r>
              <a:rPr lang="en-US" altLang="zh-CN" sz="2800" baseline="30000" dirty="0">
                <a:solidFill>
                  <a:srgbClr val="223D7B"/>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dirty="0">
                <a:solidFill>
                  <a:srgbClr val="223D7B"/>
                </a:solidFill>
                <a:latin typeface="Times New Roman" panose="02020603050405020304" pitchFamily="18" charset="0"/>
                <a:ea typeface="微软雅黑" panose="020B0503020204020204" pitchFamily="34" charset="-122"/>
                <a:cs typeface="Times New Roman" panose="02020603050405020304" pitchFamily="18" charset="0"/>
              </a:rPr>
              <a:t>+11n-10=O(n</a:t>
            </a:r>
            <a:r>
              <a:rPr lang="en-US" altLang="zh-CN" sz="2800" baseline="30000" dirty="0">
                <a:solidFill>
                  <a:srgbClr val="223D7B"/>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dirty="0">
                <a:solidFill>
                  <a:srgbClr val="223D7B"/>
                </a:solidFill>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50000"/>
              </a:lnSpc>
              <a:spcBef>
                <a:spcPts val="0"/>
              </a:spcBef>
              <a:buNone/>
            </a:pP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存在</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c=3</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≥10</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时有</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2n</a:t>
            </a:r>
            <a:r>
              <a:rPr lang="en-US" altLang="zh-CN" sz="2800" b="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+11n-10 ≤3 × n</a:t>
            </a:r>
            <a:r>
              <a:rPr lang="en-US" altLang="zh-CN" sz="2800" b="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，所以有</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
            </a:r>
            <a:b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2n</a:t>
            </a:r>
            <a:r>
              <a:rPr lang="en-US" altLang="zh-CN" sz="28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+11n-10=O(n</a:t>
            </a:r>
            <a:r>
              <a:rPr lang="en-US" altLang="zh-CN" sz="28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t>
            </a:r>
          </a:p>
          <a:p>
            <a:pPr>
              <a:buFont typeface="Wingdings" panose="05000000000000000000" pitchFamily="2" charset="2"/>
              <a:buChar char="l"/>
            </a:pPr>
            <a:r>
              <a:rPr lang="en-US" altLang="zh-CN" sz="2800" dirty="0">
                <a:solidFill>
                  <a:srgbClr val="223D7B"/>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baseline="30000" dirty="0">
                <a:solidFill>
                  <a:srgbClr val="223D7B"/>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dirty="0">
                <a:solidFill>
                  <a:srgbClr val="223D7B"/>
                </a:solidFill>
                <a:latin typeface="Times New Roman" panose="02020603050405020304" pitchFamily="18" charset="0"/>
                <a:ea typeface="微软雅黑" panose="020B0503020204020204" pitchFamily="34" charset="-122"/>
                <a:cs typeface="Times New Roman" panose="02020603050405020304" pitchFamily="18" charset="0"/>
              </a:rPr>
              <a:t>=O(n</a:t>
            </a:r>
            <a:r>
              <a:rPr lang="en-US" altLang="zh-CN" sz="2800" baseline="30000" dirty="0">
                <a:solidFill>
                  <a:srgbClr val="223D7B"/>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800" dirty="0">
                <a:solidFill>
                  <a:srgbClr val="223D7B"/>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dirty="0">
              <a:solidFill>
                <a:srgbClr val="223D7B"/>
              </a:solidFill>
              <a:latin typeface="Times New Roman" panose="02020603050405020304" pitchFamily="18" charset="0"/>
              <a:ea typeface="微软雅黑" panose="020B0503020204020204" pitchFamily="34" charset="-122"/>
              <a:cs typeface="Times New Roman" panose="02020603050405020304" pitchFamily="18" charset="0"/>
            </a:endParaRPr>
          </a:p>
          <a:p>
            <a:pPr>
              <a:buNone/>
            </a:pP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存在</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c=1</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≥10</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时有</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b="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 ≤ 1 × n</a:t>
            </a:r>
            <a:r>
              <a:rPr lang="en-US" altLang="zh-CN" sz="2800" b="0"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，所以有</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b="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=O(n</a:t>
            </a:r>
            <a:r>
              <a:rPr lang="en-US" altLang="zh-CN" sz="2800" b="0"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dirty="0"/>
          </a:p>
        </p:txBody>
      </p:sp>
      <p:sp>
        <p:nvSpPr>
          <p:cNvPr id="11" name="Rectangle 5"/>
          <p:cNvSpPr/>
          <p:nvPr/>
        </p:nvSpPr>
        <p:spPr>
          <a:xfrm>
            <a:off x="696098" y="4050746"/>
            <a:ext cx="9144000" cy="0"/>
          </a:xfrm>
          <a:prstGeom prst="rect">
            <a:avLst/>
          </a:prstGeom>
          <a:noFill/>
          <a:ln w="9525">
            <a:noFill/>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1" hangingPunct="1"/>
            <a:endParaRPr lang="zh-CN" altLang="en-US" dirty="0">
              <a:latin typeface="Arial" panose="020B0604020202020204" pitchFamily="34" charset="0"/>
              <a:ea typeface="宋体" panose="02010600030101010101" pitchFamily="2" charset="-122"/>
            </a:endParaRPr>
          </a:p>
        </p:txBody>
      </p:sp>
      <p:sp>
        <p:nvSpPr>
          <p:cNvPr id="13" name="Rectangle 10"/>
          <p:cNvSpPr/>
          <p:nvPr/>
        </p:nvSpPr>
        <p:spPr>
          <a:xfrm>
            <a:off x="696098" y="4050746"/>
            <a:ext cx="9144000" cy="0"/>
          </a:xfrm>
          <a:prstGeom prst="rect">
            <a:avLst/>
          </a:prstGeom>
          <a:noFill/>
          <a:ln w="9525">
            <a:noFill/>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1" hangingPunct="1"/>
            <a:endParaRPr lang="zh-CN" altLang="en-US" dirty="0">
              <a:latin typeface="Arial" panose="020B0604020202020204" pitchFamily="34" charset="0"/>
              <a:ea typeface="宋体" panose="02010600030101010101" pitchFamily="2" charset="-122"/>
            </a:endParaRPr>
          </a:p>
        </p:txBody>
      </p:sp>
      <p:sp>
        <p:nvSpPr>
          <p:cNvPr id="15" name="Rectangle 12"/>
          <p:cNvSpPr/>
          <p:nvPr/>
        </p:nvSpPr>
        <p:spPr>
          <a:xfrm>
            <a:off x="696098" y="4050746"/>
            <a:ext cx="9144000" cy="0"/>
          </a:xfrm>
          <a:prstGeom prst="rect">
            <a:avLst/>
          </a:prstGeom>
          <a:noFill/>
          <a:ln w="9525">
            <a:noFill/>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1" hangingPunct="1"/>
            <a:endParaRPr lang="zh-CN" altLang="en-US" dirty="0">
              <a:latin typeface="Arial" panose="020B0604020202020204" pitchFamily="34" charset="0"/>
              <a:ea typeface="宋体" panose="02010600030101010101" pitchFamily="2" charset="-122"/>
            </a:endParaRPr>
          </a:p>
        </p:txBody>
      </p:sp>
      <p:sp>
        <p:nvSpPr>
          <p:cNvPr id="17" name="Rectangle 14"/>
          <p:cNvSpPr/>
          <p:nvPr/>
        </p:nvSpPr>
        <p:spPr>
          <a:xfrm>
            <a:off x="696098" y="4050746"/>
            <a:ext cx="9144000" cy="0"/>
          </a:xfrm>
          <a:prstGeom prst="rect">
            <a:avLst/>
          </a:prstGeom>
          <a:noFill/>
          <a:ln w="9525">
            <a:noFill/>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1" hangingPunct="1"/>
            <a:endParaRPr lang="zh-CN" altLang="en-US" dirty="0">
              <a:latin typeface="Arial" panose="020B0604020202020204" pitchFamily="34" charset="0"/>
              <a:ea typeface="宋体" panose="02010600030101010101" pitchFamily="2" charset="-122"/>
            </a:endParaRPr>
          </a:p>
        </p:txBody>
      </p:sp>
      <p:sp>
        <p:nvSpPr>
          <p:cNvPr id="19" name="Rectangle 16"/>
          <p:cNvSpPr/>
          <p:nvPr/>
        </p:nvSpPr>
        <p:spPr>
          <a:xfrm>
            <a:off x="696098" y="4117421"/>
            <a:ext cx="9144000" cy="0"/>
          </a:xfrm>
          <a:prstGeom prst="rect">
            <a:avLst/>
          </a:prstGeom>
          <a:noFill/>
          <a:ln w="9525">
            <a:noFill/>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1" hangingPunct="1"/>
            <a:endParaRPr lang="zh-CN" altLang="en-US" dirty="0">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1.2.2 </a:t>
            </a:r>
            <a:r>
              <a:rPr lang="zh-CN" altLang="en-US" dirty="0"/>
              <a:t>算法的渐进性态</a:t>
            </a:r>
          </a:p>
        </p:txBody>
      </p:sp>
      <p:sp>
        <p:nvSpPr>
          <p:cNvPr id="6" name="文本占位符 17410"/>
          <p:cNvSpPr>
            <a:spLocks noGrp="1"/>
          </p:cNvSpPr>
          <p:nvPr/>
        </p:nvSpPr>
        <p:spPr>
          <a:xfrm>
            <a:off x="758243" y="1690688"/>
            <a:ext cx="10675513" cy="56844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3333FF"/>
                </a:solidFill>
                <a:latin typeface="微软雅黑" panose="020B0503020204020204" pitchFamily="34" charset="-122"/>
                <a:ea typeface="微软雅黑" panose="020B0503020204020204" pitchFamily="34" charset="-122"/>
              </a:rPr>
              <a:t>O</a:t>
            </a:r>
            <a:r>
              <a:rPr lang="zh-CN" altLang="en-US" sz="2400" dirty="0">
                <a:solidFill>
                  <a:srgbClr val="3333FF"/>
                </a:solidFill>
                <a:latin typeface="微软雅黑" panose="020B0503020204020204" pitchFamily="34" charset="-122"/>
                <a:ea typeface="微软雅黑" panose="020B0503020204020204" pitchFamily="34" charset="-122"/>
              </a:rPr>
              <a:t>记号常用来分析算法的复杂性：</a:t>
            </a:r>
          </a:p>
        </p:txBody>
      </p:sp>
      <p:sp>
        <p:nvSpPr>
          <p:cNvPr id="7" name="Text Box 7"/>
          <p:cNvSpPr txBox="1">
            <a:spLocks noChangeArrowheads="1"/>
          </p:cNvSpPr>
          <p:nvPr/>
        </p:nvSpPr>
        <p:spPr bwMode="auto">
          <a:xfrm>
            <a:off x="785740" y="2607189"/>
            <a:ext cx="10780429"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None/>
            </a:pPr>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O</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smtClean="0">
                <a:latin typeface="微软雅黑" panose="020B0503020204020204" pitchFamily="34" charset="-122"/>
                <a:ea typeface="微软雅黑" panose="020B0503020204020204" pitchFamily="34" charset="-122"/>
              </a:rPr>
              <a:t>表示</a:t>
            </a:r>
            <a:r>
              <a:rPr lang="zh-CN" altLang="en-US" sz="2800" b="1" dirty="0" smtClean="0">
                <a:solidFill>
                  <a:srgbClr val="FF00FF"/>
                </a:solidFill>
                <a:latin typeface="微软雅黑" panose="020B0503020204020204" pitchFamily="34" charset="-122"/>
                <a:ea typeface="微软雅黑" panose="020B0503020204020204" pitchFamily="34" charset="-122"/>
              </a:rPr>
              <a:t>最坏</a:t>
            </a:r>
            <a:r>
              <a:rPr lang="zh-CN" altLang="en-US" sz="2800" b="1" dirty="0">
                <a:solidFill>
                  <a:srgbClr val="FF00FF"/>
                </a:solidFill>
                <a:latin typeface="微软雅黑" panose="020B0503020204020204" pitchFamily="34" charset="-122"/>
                <a:ea typeface="微软雅黑" panose="020B0503020204020204" pitchFamily="34" charset="-122"/>
              </a:rPr>
              <a:t>情况</a:t>
            </a:r>
            <a:r>
              <a:rPr lang="zh-CN" altLang="en-US" sz="2800" dirty="0">
                <a:latin typeface="微软雅黑" panose="020B0503020204020204" pitchFamily="34" charset="-122"/>
                <a:ea typeface="微软雅黑" panose="020B0503020204020204" pitchFamily="34" charset="-122"/>
              </a:rPr>
              <a:t>下运行时间的上界，这是</a:t>
            </a:r>
            <a:r>
              <a:rPr lang="zh-CN" altLang="en-US" sz="2800" dirty="0">
                <a:solidFill>
                  <a:srgbClr val="FF0000"/>
                </a:solidFill>
                <a:latin typeface="微软雅黑" panose="020B0503020204020204" pitchFamily="34" charset="-122"/>
                <a:ea typeface="微软雅黑" panose="020B0503020204020204" pitchFamily="34" charset="-122"/>
              </a:rPr>
              <a:t>对任意输入</a:t>
            </a:r>
            <a:r>
              <a:rPr lang="zh-CN" altLang="en-US" sz="2800" dirty="0">
                <a:latin typeface="微软雅黑" panose="020B0503020204020204" pitchFamily="34" charset="-122"/>
                <a:ea typeface="微软雅黑" panose="020B0503020204020204" pitchFamily="34" charset="-122"/>
              </a:rPr>
              <a:t>来说的。</a:t>
            </a:r>
            <a:endParaRPr lang="en-US" altLang="zh-CN" sz="2800" dirty="0">
              <a:latin typeface="微软雅黑" panose="020B0503020204020204" pitchFamily="34" charset="-122"/>
              <a:ea typeface="微软雅黑" panose="020B0503020204020204" pitchFamily="34" charset="-122"/>
            </a:endParaRPr>
          </a:p>
          <a:p>
            <a:pPr eaLnBrk="1" hangingPunct="1">
              <a:lnSpc>
                <a:spcPct val="150000"/>
              </a:lnSpc>
              <a:buNone/>
            </a:pPr>
            <a:r>
              <a:rPr lang="zh-CN" altLang="en-US" sz="2800" dirty="0">
                <a:latin typeface="微软雅黑" panose="020B0503020204020204" pitchFamily="34" charset="-122"/>
                <a:ea typeface="微软雅黑" panose="020B0503020204020204" pitchFamily="34" charset="-122"/>
              </a:rPr>
              <a:t>比如，对于插入排序，对于任意输入情况，包括杂乱无序的情况，其运运行时间的上界是</a:t>
            </a:r>
            <a:r>
              <a:rPr lang="en-US" altLang="zh-CN" sz="2800" dirty="0">
                <a:latin typeface="微软雅黑" panose="020B0503020204020204" pitchFamily="34" charset="-122"/>
                <a:ea typeface="微软雅黑" panose="020B0503020204020204" pitchFamily="34" charset="-122"/>
              </a:rPr>
              <a:t>O(n</a:t>
            </a:r>
            <a:r>
              <a:rPr lang="en-US" altLang="zh-CN" sz="2800" baseline="30000" dirty="0">
                <a:latin typeface="微软雅黑" panose="020B0503020204020204" pitchFamily="34" charset="-122"/>
                <a:ea typeface="微软雅黑" panose="020B0503020204020204" pitchFamily="34" charset="-122"/>
              </a:rPr>
              <a:t>2</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。但对于已经排好序的这种特例，运行时间为</a:t>
            </a:r>
            <a:r>
              <a:rPr lang="en-US" altLang="zh-CN" sz="2800" dirty="0">
                <a:latin typeface="微软雅黑" panose="020B0503020204020204" pitchFamily="34" charset="-122"/>
                <a:ea typeface="微软雅黑" panose="020B0503020204020204" pitchFamily="34" charset="-122"/>
              </a:rPr>
              <a:t>O(n)</a:t>
            </a:r>
            <a:r>
              <a:rPr lang="zh-CN" altLang="en-US" sz="2800" dirty="0">
                <a:latin typeface="微软雅黑" panose="020B0503020204020204" pitchFamily="34" charset="-122"/>
                <a:ea typeface="微软雅黑" panose="020B0503020204020204" pitchFamily="34" charset="-122"/>
              </a:rPr>
              <a:t>。</a:t>
            </a:r>
          </a:p>
          <a:p>
            <a:pPr eaLnBrk="1" hangingPunct="1">
              <a:lnSpc>
                <a:spcPct val="150000"/>
              </a:lnSpc>
              <a:buNone/>
            </a:pP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8">
            <a:extLst>
              <a:ext uri="{FF2B5EF4-FFF2-40B4-BE49-F238E27FC236}">
                <a16:creationId xmlns:a16="http://schemas.microsoft.com/office/drawing/2014/main" id="{543A1791-A71E-4FA3-8FE7-20394ADB26D5}"/>
              </a:ext>
            </a:extLst>
          </p:cNvPr>
          <p:cNvSpPr>
            <a:spLocks noGrp="1"/>
          </p:cNvSpPr>
          <p:nvPr>
            <p:ph type="sldNum" sz="quarter" idx="12"/>
          </p:nvPr>
        </p:nvSpPr>
        <p:spPr>
          <a:noFill/>
        </p:spPr>
        <p:txBody>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spcBef>
                <a:spcPct val="0"/>
              </a:spcBef>
              <a:buSzTx/>
              <a:buFontTx/>
              <a:buNone/>
            </a:pPr>
            <a:fld id="{0115E799-7D6B-44D3-913E-E69C78573BE4}" type="slidenum">
              <a:rPr kumimoji="0" lang="zh-CN" altLang="en-US" sz="1400" b="0">
                <a:solidFill>
                  <a:schemeClr val="tx1"/>
                </a:solidFill>
                <a:latin typeface="Arial" panose="020B0604020202020204" pitchFamily="34" charset="0"/>
                <a:ea typeface="宋体" panose="02010600030101010101" pitchFamily="2" charset="-122"/>
              </a:rPr>
              <a:pPr>
                <a:spcBef>
                  <a:spcPct val="0"/>
                </a:spcBef>
                <a:buSzTx/>
                <a:buFontTx/>
                <a:buNone/>
              </a:pPr>
              <a:t>63</a:t>
            </a:fld>
            <a:endParaRPr kumimoji="0" lang="en-US" altLang="zh-CN" sz="1400" b="0">
              <a:solidFill>
                <a:schemeClr val="tx1"/>
              </a:solidFill>
              <a:latin typeface="Arial" panose="020B0604020202020204" pitchFamily="34" charset="0"/>
              <a:ea typeface="宋体" panose="02010600030101010101" pitchFamily="2" charset="-122"/>
            </a:endParaRPr>
          </a:p>
        </p:txBody>
      </p:sp>
      <p:sp>
        <p:nvSpPr>
          <p:cNvPr id="721941" name="Oval 21">
            <a:extLst>
              <a:ext uri="{FF2B5EF4-FFF2-40B4-BE49-F238E27FC236}">
                <a16:creationId xmlns:a16="http://schemas.microsoft.com/office/drawing/2014/main" id="{E64A0168-BA9E-4D24-89D3-F6060B5BDCB6}"/>
              </a:ext>
            </a:extLst>
          </p:cNvPr>
          <p:cNvSpPr>
            <a:spLocks noChangeArrowheads="1"/>
          </p:cNvSpPr>
          <p:nvPr/>
        </p:nvSpPr>
        <p:spPr bwMode="auto">
          <a:xfrm>
            <a:off x="5808664" y="2863732"/>
            <a:ext cx="3486165" cy="519351"/>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square" anchor="ctr">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lgn="ctr" eaLnBrk="1" hangingPunct="1">
              <a:spcBef>
                <a:spcPct val="50000"/>
              </a:spcBef>
              <a:buSzTx/>
              <a:buFontTx/>
              <a:buNone/>
            </a:pPr>
            <a:endParaRPr lang="zh-CN" altLang="en-US" sz="1800" b="0">
              <a:ea typeface="华文楷体" panose="02010600040101010101" pitchFamily="2" charset="-122"/>
            </a:endParaRPr>
          </a:p>
        </p:txBody>
      </p:sp>
      <p:graphicFrame>
        <p:nvGraphicFramePr>
          <p:cNvPr id="86020" name="Object 4">
            <a:extLst>
              <a:ext uri="{FF2B5EF4-FFF2-40B4-BE49-F238E27FC236}">
                <a16:creationId xmlns:a16="http://schemas.microsoft.com/office/drawing/2014/main" id="{4064BD37-63F1-4799-82AD-AD13BE5BA167}"/>
              </a:ext>
            </a:extLst>
          </p:cNvPr>
          <p:cNvGraphicFramePr>
            <a:graphicFrameLocks noGrp="1" noChangeAspect="1"/>
          </p:cNvGraphicFramePr>
          <p:nvPr>
            <p:ph sz="quarter" idx="1"/>
          </p:nvPr>
        </p:nvGraphicFramePr>
        <p:xfrm>
          <a:off x="2927350" y="1628775"/>
          <a:ext cx="2643188" cy="573088"/>
        </p:xfrm>
        <a:graphic>
          <a:graphicData uri="http://schemas.openxmlformats.org/presentationml/2006/ole">
            <mc:AlternateContent xmlns:mc="http://schemas.openxmlformats.org/markup-compatibility/2006">
              <mc:Choice xmlns:v="urn:schemas-microsoft-com:vml" Requires="v">
                <p:oleObj spid="_x0000_s108657" name="公式" r:id="rId4" imgW="1054100" imgH="228600" progId="Equation.3">
                  <p:embed/>
                </p:oleObj>
              </mc:Choice>
              <mc:Fallback>
                <p:oleObj name="公式" r:id="rId4" imgW="1054100" imgH="228600" progId="Equation.3">
                  <p:embed/>
                  <p:pic>
                    <p:nvPicPr>
                      <p:cNvPr id="86020" name="Object 4">
                        <a:extLst>
                          <a:ext uri="{FF2B5EF4-FFF2-40B4-BE49-F238E27FC236}">
                            <a16:creationId xmlns:a16="http://schemas.microsoft.com/office/drawing/2014/main" id="{4064BD37-63F1-4799-82AD-AD13BE5BA1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7350" y="1628775"/>
                        <a:ext cx="2643188"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1932" name="Object 12">
            <a:extLst>
              <a:ext uri="{FF2B5EF4-FFF2-40B4-BE49-F238E27FC236}">
                <a16:creationId xmlns:a16="http://schemas.microsoft.com/office/drawing/2014/main" id="{C9E82043-2BA5-4C55-BFD0-8C6DEA749894}"/>
              </a:ext>
            </a:extLst>
          </p:cNvPr>
          <p:cNvGraphicFramePr>
            <a:graphicFrameLocks noGrp="1" noChangeAspect="1"/>
          </p:cNvGraphicFramePr>
          <p:nvPr>
            <p:ph sz="quarter" idx="4"/>
          </p:nvPr>
        </p:nvGraphicFramePr>
        <p:xfrm>
          <a:off x="6096001" y="2781301"/>
          <a:ext cx="2879725" cy="582613"/>
        </p:xfrm>
        <a:graphic>
          <a:graphicData uri="http://schemas.openxmlformats.org/presentationml/2006/ole">
            <mc:AlternateContent xmlns:mc="http://schemas.openxmlformats.org/markup-compatibility/2006">
              <mc:Choice xmlns:v="urn:schemas-microsoft-com:vml" Requires="v">
                <p:oleObj spid="_x0000_s108658" name="公式" r:id="rId6" imgW="1130300" imgH="228600" progId="Equation.3">
                  <p:embed/>
                </p:oleObj>
              </mc:Choice>
              <mc:Fallback>
                <p:oleObj name="公式" r:id="rId6" imgW="1130300" imgH="228600" progId="Equation.3">
                  <p:embed/>
                  <p:pic>
                    <p:nvPicPr>
                      <p:cNvPr id="721932" name="Object 12">
                        <a:extLst>
                          <a:ext uri="{FF2B5EF4-FFF2-40B4-BE49-F238E27FC236}">
                            <a16:creationId xmlns:a16="http://schemas.microsoft.com/office/drawing/2014/main" id="{C9E82043-2BA5-4C55-BFD0-8C6DEA7498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1" y="2781301"/>
                        <a:ext cx="2879725" cy="582613"/>
                      </a:xfrm>
                      <a:prstGeom prst="rect">
                        <a:avLst/>
                      </a:prstGeom>
                      <a:noFill/>
                      <a:ln>
                        <a:noFill/>
                      </a:ln>
                      <a:effectLst/>
                      <a:extLst/>
                    </p:spPr>
                  </p:pic>
                </p:oleObj>
              </mc:Fallback>
            </mc:AlternateContent>
          </a:graphicData>
        </a:graphic>
      </p:graphicFrame>
      <p:graphicFrame>
        <p:nvGraphicFramePr>
          <p:cNvPr id="721935" name="Object 15">
            <a:extLst>
              <a:ext uri="{FF2B5EF4-FFF2-40B4-BE49-F238E27FC236}">
                <a16:creationId xmlns:a16="http://schemas.microsoft.com/office/drawing/2014/main" id="{86692718-0D54-4E37-B497-F91BFD105C6E}"/>
              </a:ext>
            </a:extLst>
          </p:cNvPr>
          <p:cNvGraphicFramePr>
            <a:graphicFrameLocks noChangeAspect="1"/>
          </p:cNvGraphicFramePr>
          <p:nvPr/>
        </p:nvGraphicFramePr>
        <p:xfrm>
          <a:off x="6245225" y="3933826"/>
          <a:ext cx="2514600" cy="557213"/>
        </p:xfrm>
        <a:graphic>
          <a:graphicData uri="http://schemas.openxmlformats.org/presentationml/2006/ole">
            <mc:AlternateContent xmlns:mc="http://schemas.openxmlformats.org/markup-compatibility/2006">
              <mc:Choice xmlns:v="urn:schemas-microsoft-com:vml" Requires="v">
                <p:oleObj spid="_x0000_s108659" name="公式" r:id="rId8" imgW="1130300" imgH="228600" progId="Equation.3">
                  <p:embed/>
                </p:oleObj>
              </mc:Choice>
              <mc:Fallback>
                <p:oleObj name="公式" r:id="rId8" imgW="1130300" imgH="228600" progId="Equation.3">
                  <p:embed/>
                  <p:pic>
                    <p:nvPicPr>
                      <p:cNvPr id="721935" name="Object 15">
                        <a:extLst>
                          <a:ext uri="{FF2B5EF4-FFF2-40B4-BE49-F238E27FC236}">
                            <a16:creationId xmlns:a16="http://schemas.microsoft.com/office/drawing/2014/main" id="{86692718-0D54-4E37-B497-F91BFD105C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5225" y="3933826"/>
                        <a:ext cx="25146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21939" name="Group 19">
            <a:extLst>
              <a:ext uri="{FF2B5EF4-FFF2-40B4-BE49-F238E27FC236}">
                <a16:creationId xmlns:a16="http://schemas.microsoft.com/office/drawing/2014/main" id="{AEAB8698-C93B-4065-8AD3-FDF5002BC09F}"/>
              </a:ext>
            </a:extLst>
          </p:cNvPr>
          <p:cNvGrpSpPr>
            <a:grpSpLocks/>
          </p:cNvGrpSpPr>
          <p:nvPr/>
        </p:nvGrpSpPr>
        <p:grpSpPr bwMode="auto">
          <a:xfrm>
            <a:off x="8688389" y="3860801"/>
            <a:ext cx="1512887" cy="1871663"/>
            <a:chOff x="4513" y="2432"/>
            <a:chExt cx="953" cy="1179"/>
          </a:xfrm>
        </p:grpSpPr>
        <p:sp>
          <p:nvSpPr>
            <p:cNvPr id="86026" name="AutoShape 17">
              <a:extLst>
                <a:ext uri="{FF2B5EF4-FFF2-40B4-BE49-F238E27FC236}">
                  <a16:creationId xmlns:a16="http://schemas.microsoft.com/office/drawing/2014/main" id="{926F080A-911E-4AFA-BE99-28616BD6E1BD}"/>
                </a:ext>
              </a:extLst>
            </p:cNvPr>
            <p:cNvSpPr>
              <a:spLocks noChangeArrowheads="1"/>
            </p:cNvSpPr>
            <p:nvPr/>
          </p:nvSpPr>
          <p:spPr bwMode="auto">
            <a:xfrm>
              <a:off x="4513" y="2432"/>
              <a:ext cx="953" cy="1179"/>
            </a:xfrm>
            <a:prstGeom prst="cloudCallout">
              <a:avLst>
                <a:gd name="adj1" fmla="val -148847"/>
                <a:gd name="adj2" fmla="val 69509"/>
              </a:avLst>
            </a:prstGeom>
            <a:solidFill>
              <a:srgbClr val="00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lgn="ctr" eaLnBrk="1" hangingPunct="1">
                <a:spcBef>
                  <a:spcPct val="50000"/>
                </a:spcBef>
                <a:buSzTx/>
                <a:buFontTx/>
                <a:buNone/>
              </a:pPr>
              <a:endParaRPr lang="zh-CN" altLang="en-US" sz="1800" b="0">
                <a:ea typeface="华文楷体" panose="02010600040101010101" pitchFamily="2" charset="-122"/>
              </a:endParaRPr>
            </a:p>
          </p:txBody>
        </p:sp>
        <p:sp>
          <p:nvSpPr>
            <p:cNvPr id="86027" name="Text Box 18">
              <a:extLst>
                <a:ext uri="{FF2B5EF4-FFF2-40B4-BE49-F238E27FC236}">
                  <a16:creationId xmlns:a16="http://schemas.microsoft.com/office/drawing/2014/main" id="{EBDC3BC3-F5DE-4909-B2EF-5DEF20C508E9}"/>
                </a:ext>
              </a:extLst>
            </p:cNvPr>
            <p:cNvSpPr txBox="1">
              <a:spLocks noChangeArrowheads="1"/>
            </p:cNvSpPr>
            <p:nvPr/>
          </p:nvSpPr>
          <p:spPr bwMode="auto">
            <a:xfrm>
              <a:off x="4772" y="2704"/>
              <a:ext cx="467" cy="327"/>
            </a:xfrm>
            <a:prstGeom prst="rect">
              <a:avLst/>
            </a:prstGeom>
            <a:solidFill>
              <a:srgbClr val="FF0000"/>
            </a:solidFill>
            <a:ln>
              <a:noFill/>
            </a:ln>
            <a:effectLst/>
            <a:extLs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en-US" altLang="zh-CN" sz="2800" b="0">
                  <a:ea typeface="华文楷体" panose="02010600040101010101" pitchFamily="2" charset="-122"/>
                </a:rPr>
                <a:t>??</a:t>
              </a:r>
            </a:p>
          </p:txBody>
        </p:sp>
      </p:grpSp>
      <p:sp>
        <p:nvSpPr>
          <p:cNvPr id="721942" name="Text Box 22">
            <a:extLst>
              <a:ext uri="{FF2B5EF4-FFF2-40B4-BE49-F238E27FC236}">
                <a16:creationId xmlns:a16="http://schemas.microsoft.com/office/drawing/2014/main" id="{5527F22F-4CAF-43D5-AE48-B633ED0C114F}"/>
              </a:ext>
            </a:extLst>
          </p:cNvPr>
          <p:cNvSpPr txBox="1">
            <a:spLocks noChangeArrowheads="1"/>
          </p:cNvSpPr>
          <p:nvPr/>
        </p:nvSpPr>
        <p:spPr bwMode="auto">
          <a:xfrm>
            <a:off x="2760663" y="5503863"/>
            <a:ext cx="62150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2800" dirty="0">
                <a:solidFill>
                  <a:srgbClr val="0000FF"/>
                </a:solidFill>
                <a:latin typeface="华文楷体" panose="02010600040101010101" pitchFamily="2" charset="-122"/>
                <a:ea typeface="华文楷体" panose="02010600040101010101" pitchFamily="2" charset="-122"/>
              </a:rPr>
              <a:t>*上界的阶越低，则评估越精确，结果就越有价值。</a:t>
            </a:r>
          </a:p>
        </p:txBody>
      </p:sp>
      <p:sp>
        <p:nvSpPr>
          <p:cNvPr id="3" name="标题 2">
            <a:extLst>
              <a:ext uri="{FF2B5EF4-FFF2-40B4-BE49-F238E27FC236}">
                <a16:creationId xmlns:a16="http://schemas.microsoft.com/office/drawing/2014/main" id="{F32320C2-C3C6-47C6-96F8-9D7E95E21A51}"/>
              </a:ext>
            </a:extLst>
          </p:cNvPr>
          <p:cNvSpPr>
            <a:spLocks noGrp="1"/>
          </p:cNvSpPr>
          <p:nvPr>
            <p:ph type="title" sz="quarter"/>
          </p:nvPr>
        </p:nvSpPr>
        <p:spPr/>
        <p:txBody>
          <a:bodyPr/>
          <a:lstStyle/>
          <a:p>
            <a:endParaRPr lang="zh-CN" altLang="en-US"/>
          </a:p>
        </p:txBody>
      </p:sp>
      <p:sp>
        <p:nvSpPr>
          <p:cNvPr id="14" name="标题 3">
            <a:extLst>
              <a:ext uri="{FF2B5EF4-FFF2-40B4-BE49-F238E27FC236}">
                <a16:creationId xmlns:a16="http://schemas.microsoft.com/office/drawing/2014/main" id="{FE400F69-7773-4F45-9ACA-E5C35314851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1.2.2 </a:t>
            </a:r>
            <a:r>
              <a:rPr lang="zh-CN" altLang="en-US" dirty="0"/>
              <a:t>算法的渐进性态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21932"/>
                                        </p:tgtEl>
                                        <p:attrNameLst>
                                          <p:attrName>style.visibility</p:attrName>
                                        </p:attrNameLst>
                                      </p:cBhvr>
                                      <p:to>
                                        <p:strVal val="visible"/>
                                      </p:to>
                                    </p:set>
                                    <p:animEffect transition="in" filter="checkerboard(across)">
                                      <p:cBhvr>
                                        <p:cTn id="7" dur="500"/>
                                        <p:tgtEl>
                                          <p:spTgt spid="721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21935"/>
                                        </p:tgtEl>
                                        <p:attrNameLst>
                                          <p:attrName>style.visibility</p:attrName>
                                        </p:attrNameLst>
                                      </p:cBhvr>
                                      <p:to>
                                        <p:strVal val="visible"/>
                                      </p:to>
                                    </p:set>
                                    <p:animEffect transition="in" filter="checkerboard(across)">
                                      <p:cBhvr>
                                        <p:cTn id="12" dur="500"/>
                                        <p:tgtEl>
                                          <p:spTgt spid="7219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21939"/>
                                        </p:tgtEl>
                                        <p:attrNameLst>
                                          <p:attrName>style.visibility</p:attrName>
                                        </p:attrNameLst>
                                      </p:cBhvr>
                                      <p:to>
                                        <p:strVal val="visible"/>
                                      </p:to>
                                    </p:set>
                                    <p:anim calcmode="lin" valueType="num">
                                      <p:cBhvr additive="base">
                                        <p:cTn id="17" dur="500" fill="hold"/>
                                        <p:tgtEl>
                                          <p:spTgt spid="721939"/>
                                        </p:tgtEl>
                                        <p:attrNameLst>
                                          <p:attrName>ppt_x</p:attrName>
                                        </p:attrNameLst>
                                      </p:cBhvr>
                                      <p:tavLst>
                                        <p:tav tm="0">
                                          <p:val>
                                            <p:strVal val="#ppt_x"/>
                                          </p:val>
                                        </p:tav>
                                        <p:tav tm="100000">
                                          <p:val>
                                            <p:strVal val="#ppt_x"/>
                                          </p:val>
                                        </p:tav>
                                      </p:tavLst>
                                    </p:anim>
                                    <p:anim calcmode="lin" valueType="num">
                                      <p:cBhvr additive="base">
                                        <p:cTn id="18" dur="500" fill="hold"/>
                                        <p:tgtEl>
                                          <p:spTgt spid="72193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721941"/>
                                        </p:tgtEl>
                                        <p:attrNameLst>
                                          <p:attrName>style.visibility</p:attrName>
                                        </p:attrNameLst>
                                      </p:cBhvr>
                                      <p:to>
                                        <p:strVal val="visible"/>
                                      </p:to>
                                    </p:set>
                                    <p:animEffect transition="in" filter="circle(in)">
                                      <p:cBhvr>
                                        <p:cTn id="23" dur="2000"/>
                                        <p:tgtEl>
                                          <p:spTgt spid="72194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21942"/>
                                        </p:tgtEl>
                                        <p:attrNameLst>
                                          <p:attrName>style.visibility</p:attrName>
                                        </p:attrNameLst>
                                      </p:cBhvr>
                                      <p:to>
                                        <p:strVal val="visible"/>
                                      </p:to>
                                    </p:set>
                                    <p:anim calcmode="lin" valueType="num">
                                      <p:cBhvr additive="base">
                                        <p:cTn id="28" dur="500" fill="hold"/>
                                        <p:tgtEl>
                                          <p:spTgt spid="721942"/>
                                        </p:tgtEl>
                                        <p:attrNameLst>
                                          <p:attrName>ppt_x</p:attrName>
                                        </p:attrNameLst>
                                      </p:cBhvr>
                                      <p:tavLst>
                                        <p:tav tm="0">
                                          <p:val>
                                            <p:strVal val="#ppt_x"/>
                                          </p:val>
                                        </p:tav>
                                        <p:tav tm="100000">
                                          <p:val>
                                            <p:strVal val="#ppt_x"/>
                                          </p:val>
                                        </p:tav>
                                      </p:tavLst>
                                    </p:anim>
                                    <p:anim calcmode="lin" valueType="num">
                                      <p:cBhvr additive="base">
                                        <p:cTn id="29" dur="500" fill="hold"/>
                                        <p:tgtEl>
                                          <p:spTgt spid="7219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41" grpId="0" animBg="1"/>
      <p:bldP spid="72194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4">
            <a:extLst>
              <a:ext uri="{FF2B5EF4-FFF2-40B4-BE49-F238E27FC236}">
                <a16:creationId xmlns:a16="http://schemas.microsoft.com/office/drawing/2014/main" id="{4C62B119-D78E-4AA4-9232-07BDE0E4ED01}"/>
              </a:ext>
            </a:extLst>
          </p:cNvPr>
          <p:cNvSpPr>
            <a:spLocks noGrp="1"/>
          </p:cNvSpPr>
          <p:nvPr>
            <p:ph type="sldNum" sz="quarter" idx="12"/>
          </p:nvPr>
        </p:nvSpPr>
        <p:spPr>
          <a:noFill/>
        </p:spPr>
        <p:txBody>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spcBef>
                <a:spcPct val="0"/>
              </a:spcBef>
              <a:buSzTx/>
              <a:buFontTx/>
              <a:buNone/>
            </a:pPr>
            <a:fld id="{85E9E8FA-5802-48AA-8E75-77AB463045B6}" type="slidenum">
              <a:rPr kumimoji="0" lang="zh-CN" altLang="en-US" sz="1400" b="0">
                <a:solidFill>
                  <a:schemeClr val="tx1"/>
                </a:solidFill>
                <a:latin typeface="Arial" panose="020B0604020202020204" pitchFamily="34" charset="0"/>
                <a:ea typeface="宋体" panose="02010600030101010101" pitchFamily="2" charset="-122"/>
              </a:rPr>
              <a:pPr>
                <a:spcBef>
                  <a:spcPct val="0"/>
                </a:spcBef>
                <a:buSzTx/>
                <a:buFontTx/>
                <a:buNone/>
              </a:pPr>
              <a:t>64</a:t>
            </a:fld>
            <a:endParaRPr kumimoji="0" lang="en-US" altLang="zh-CN" sz="1400" b="0">
              <a:solidFill>
                <a:schemeClr val="tx1"/>
              </a:solidFill>
              <a:latin typeface="Arial" panose="020B0604020202020204" pitchFamily="34" charset="0"/>
              <a:ea typeface="宋体" panose="02010600030101010101" pitchFamily="2" charset="-122"/>
            </a:endParaRPr>
          </a:p>
        </p:txBody>
      </p:sp>
      <p:graphicFrame>
        <p:nvGraphicFramePr>
          <p:cNvPr id="87043" name="Object 8">
            <a:extLst>
              <a:ext uri="{FF2B5EF4-FFF2-40B4-BE49-F238E27FC236}">
                <a16:creationId xmlns:a16="http://schemas.microsoft.com/office/drawing/2014/main" id="{0E1FC726-9786-4DBB-9C35-D1977857C3B0}"/>
              </a:ext>
            </a:extLst>
          </p:cNvPr>
          <p:cNvGraphicFramePr>
            <a:graphicFrameLocks noGrp="1" noChangeAspect="1"/>
          </p:cNvGraphicFramePr>
          <p:nvPr>
            <p:ph/>
          </p:nvPr>
        </p:nvGraphicFramePr>
        <p:xfrm>
          <a:off x="1084521" y="937999"/>
          <a:ext cx="9165265" cy="6401769"/>
        </p:xfrm>
        <a:graphic>
          <a:graphicData uri="http://schemas.openxmlformats.org/presentationml/2006/ole">
            <mc:AlternateContent xmlns:mc="http://schemas.openxmlformats.org/markup-compatibility/2006">
              <mc:Choice xmlns:v="urn:schemas-microsoft-com:vml" Requires="v">
                <p:oleObj spid="_x0000_s113696" name="文档" r:id="rId5" imgW="3654122" imgH="2971970" progId="Word.Document.8">
                  <p:embed/>
                </p:oleObj>
              </mc:Choice>
              <mc:Fallback>
                <p:oleObj name="文档" r:id="rId5" imgW="3654122" imgH="2971970" progId="Word.Document.8">
                  <p:embed/>
                  <p:pic>
                    <p:nvPicPr>
                      <p:cNvPr id="87043" name="Object 8">
                        <a:extLst>
                          <a:ext uri="{FF2B5EF4-FFF2-40B4-BE49-F238E27FC236}">
                            <a16:creationId xmlns:a16="http://schemas.microsoft.com/office/drawing/2014/main" id="{0E1FC726-9786-4DBB-9C35-D1977857C3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4521" y="937999"/>
                        <a:ext cx="9165265" cy="6401769"/>
                      </a:xfrm>
                      <a:prstGeom prst="rect">
                        <a:avLst/>
                      </a:prstGeom>
                      <a:noFill/>
                      <a:ln>
                        <a:noFill/>
                      </a:ln>
                    </p:spPr>
                  </p:pic>
                </p:oleObj>
              </mc:Fallback>
            </mc:AlternateContent>
          </a:graphicData>
        </a:graphic>
      </p:graphicFrame>
      <p:sp>
        <p:nvSpPr>
          <p:cNvPr id="3" name="矩形 2">
            <a:extLst>
              <a:ext uri="{FF2B5EF4-FFF2-40B4-BE49-F238E27FC236}">
                <a16:creationId xmlns:a16="http://schemas.microsoft.com/office/drawing/2014/main" id="{3991A5B3-D663-4215-8D15-6F7896C2BDA6}"/>
              </a:ext>
            </a:extLst>
          </p:cNvPr>
          <p:cNvSpPr/>
          <p:nvPr/>
        </p:nvSpPr>
        <p:spPr>
          <a:xfrm>
            <a:off x="1084521" y="258549"/>
            <a:ext cx="5408853" cy="769441"/>
          </a:xfrm>
          <a:prstGeom prst="rect">
            <a:avLst/>
          </a:prstGeom>
        </p:spPr>
        <p:txBody>
          <a:bodyPr wrap="none">
            <a:spAutoFit/>
          </a:bodyPr>
          <a:lstStyle/>
          <a:p>
            <a:r>
              <a:rPr lang="en-US" altLang="zh-CN" sz="4400" dirty="0">
                <a:solidFill>
                  <a:prstClr val="black"/>
                </a:solidFill>
                <a:latin typeface="等线 Light" panose="020F0302020204030204"/>
                <a:ea typeface="等线 Light" panose="02010600030101010101" pitchFamily="2" charset="-122"/>
                <a:cs typeface="+mj-cs"/>
              </a:rPr>
              <a:t>1.2.2 </a:t>
            </a:r>
            <a:r>
              <a:rPr lang="zh-CN" altLang="en-US" sz="4400" dirty="0">
                <a:solidFill>
                  <a:prstClr val="black"/>
                </a:solidFill>
                <a:latin typeface="等线 Light" panose="020F0302020204030204"/>
                <a:ea typeface="等线 Light" panose="02010600030101010101" pitchFamily="2" charset="-122"/>
                <a:cs typeface="+mj-cs"/>
              </a:rPr>
              <a:t>算法的渐进性态</a:t>
            </a:r>
            <a:endParaRPr lang="zh-CN" altLang="en-US" dirty="0"/>
          </a:p>
        </p:txBody>
      </p:sp>
    </p:spTree>
    <p:extLst>
      <p:ext uri="{BB962C8B-B14F-4D97-AF65-F5344CB8AC3E}">
        <p14:creationId xmlns:p14="http://schemas.microsoft.com/office/powerpoint/2010/main" val="25293176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1.2.2 </a:t>
            </a:r>
            <a:r>
              <a:rPr lang="zh-CN" altLang="en-US" dirty="0"/>
              <a:t>算法的渐进性态</a:t>
            </a:r>
          </a:p>
        </p:txBody>
      </p:sp>
      <p:graphicFrame>
        <p:nvGraphicFramePr>
          <p:cNvPr id="20" name="对象 3"/>
          <p:cNvGraphicFramePr>
            <a:graphicFrameLocks noGrp="1" noChangeAspect="1"/>
          </p:cNvGraphicFramePr>
          <p:nvPr>
            <p:ph idx="1"/>
            <p:extLst>
              <p:ext uri="{D42A27DB-BD31-4B8C-83A1-F6EECF244321}">
                <p14:modId xmlns:p14="http://schemas.microsoft.com/office/powerpoint/2010/main" val="3060424657"/>
              </p:ext>
            </p:extLst>
          </p:nvPr>
        </p:nvGraphicFramePr>
        <p:xfrm>
          <a:off x="8157210" y="885318"/>
          <a:ext cx="990600" cy="203200"/>
        </p:xfrm>
        <a:graphic>
          <a:graphicData uri="http://schemas.openxmlformats.org/presentationml/2006/ole">
            <mc:AlternateContent xmlns:mc="http://schemas.openxmlformats.org/markup-compatibility/2006">
              <mc:Choice xmlns:v="urn:schemas-microsoft-com:vml" Requires="v">
                <p:oleObj spid="_x0000_s51192" name="公式" r:id="rId4" imgW="989965" imgH="203200" progId="Equation.3">
                  <p:embed/>
                </p:oleObj>
              </mc:Choice>
              <mc:Fallback>
                <p:oleObj name="公式" r:id="rId4" imgW="989965" imgH="203200" progId="Equation.3">
                  <p:embed/>
                  <p:pic>
                    <p:nvPicPr>
                      <p:cNvPr id="0" name="图片 92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7210" y="885318"/>
                        <a:ext cx="9906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文本占位符 17410"/>
          <p:cNvSpPr>
            <a:spLocks noGrp="1"/>
          </p:cNvSpPr>
          <p:nvPr/>
        </p:nvSpPr>
        <p:spPr>
          <a:xfrm>
            <a:off x="838199" y="1301304"/>
            <a:ext cx="10675513" cy="56844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运行时间的下界，</a:t>
            </a:r>
            <a:r>
              <a:rPr lang="el-GR" altLang="zh-CN" sz="2400" dirty="0">
                <a:solidFill>
                  <a:srgbClr val="3333FF"/>
                </a:solidFill>
                <a:latin typeface="微软雅黑" panose="020B0503020204020204" pitchFamily="34" charset="-122"/>
                <a:ea typeface="微软雅黑" panose="020B0503020204020204" pitchFamily="34" charset="-122"/>
              </a:rPr>
              <a:t>Ω</a:t>
            </a:r>
            <a:r>
              <a:rPr lang="zh-CN" altLang="en-US" sz="2400" dirty="0">
                <a:solidFill>
                  <a:srgbClr val="3333FF"/>
                </a:solidFill>
                <a:latin typeface="微软雅黑" panose="020B0503020204020204" pitchFamily="34" charset="-122"/>
                <a:ea typeface="微软雅黑" panose="020B0503020204020204" pitchFamily="34" charset="-122"/>
              </a:rPr>
              <a:t>记号</a:t>
            </a:r>
          </a:p>
        </p:txBody>
      </p:sp>
      <p:sp>
        <p:nvSpPr>
          <p:cNvPr id="7" name="Text Box 7"/>
          <p:cNvSpPr txBox="1">
            <a:spLocks noChangeArrowheads="1"/>
          </p:cNvSpPr>
          <p:nvPr/>
        </p:nvSpPr>
        <p:spPr bwMode="auto">
          <a:xfrm>
            <a:off x="787874" y="2107633"/>
            <a:ext cx="4739469" cy="2427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lnSpc>
                <a:spcPct val="125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f(n)=</a:t>
            </a:r>
            <a:r>
              <a:rPr lang="el-GR" altLang="zh-CN" sz="2400" b="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g(n))</a:t>
            </a:r>
            <a:r>
              <a:rPr lang="zh-CN" altLang="en-US" sz="2400" dirty="0">
                <a:latin typeface="微软雅黑" panose="020B0503020204020204" pitchFamily="34" charset="-122"/>
                <a:ea typeface="微软雅黑" panose="020B0503020204020204" pitchFamily="34" charset="-122"/>
              </a:rPr>
              <a:t>当且仅当存在正的常数</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latin typeface="微软雅黑" panose="020B0503020204020204" pitchFamily="34" charset="-122"/>
                <a:ea typeface="微软雅黑" panose="020B0503020204020204" pitchFamily="34" charset="-122"/>
              </a:rPr>
              <a:t>和</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latin typeface="微软雅黑" panose="020B0503020204020204" pitchFamily="34" charset="-122"/>
                <a:ea typeface="微软雅黑" panose="020B0503020204020204" pitchFamily="34" charset="-122"/>
              </a:rPr>
              <a:t>，使得对于所有的</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n≥n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latin typeface="微软雅黑" panose="020B0503020204020204" pitchFamily="34" charset="-122"/>
                <a:ea typeface="微软雅黑" panose="020B0503020204020204" pitchFamily="34" charset="-122"/>
              </a:rPr>
              <a:t>，有</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f(n)≥c(g(n))</a:t>
            </a:r>
            <a:r>
              <a:rPr lang="zh-CN" altLang="en-US" sz="2400" dirty="0">
                <a:latin typeface="微软雅黑" panose="020B0503020204020204" pitchFamily="34" charset="-122"/>
                <a:ea typeface="微软雅黑" panose="020B0503020204020204" pitchFamily="34" charset="-122"/>
              </a:rPr>
              <a:t>。此时，称</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g(n)</a:t>
            </a:r>
            <a:r>
              <a:rPr lang="zh-CN" altLang="en-US" sz="2400" dirty="0">
                <a:latin typeface="微软雅黑" panose="020B0503020204020204" pitchFamily="34" charset="-122"/>
                <a:ea typeface="微软雅黑" panose="020B0503020204020204" pitchFamily="34" charset="-122"/>
              </a:rPr>
              <a:t>是</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f(n)</a:t>
            </a:r>
            <a:r>
              <a:rPr lang="zh-CN" altLang="en-US" sz="2400" dirty="0">
                <a:latin typeface="微软雅黑" panose="020B0503020204020204" pitchFamily="34" charset="-122"/>
                <a:ea typeface="微软雅黑" panose="020B0503020204020204" pitchFamily="34" charset="-122"/>
              </a:rPr>
              <a:t>的一个</a:t>
            </a:r>
            <a:r>
              <a:rPr lang="zh-CN" altLang="en-US" sz="2400" dirty="0">
                <a:solidFill>
                  <a:srgbClr val="A50021"/>
                </a:solidFill>
                <a:latin typeface="微软雅黑" panose="020B0503020204020204" pitchFamily="34" charset="-122"/>
                <a:ea typeface="微软雅黑" panose="020B0503020204020204" pitchFamily="34" charset="-122"/>
              </a:rPr>
              <a:t>下界</a:t>
            </a:r>
            <a:r>
              <a:rPr lang="zh-CN" altLang="en-US" sz="2400" dirty="0">
                <a:latin typeface="微软雅黑" panose="020B0503020204020204" pitchFamily="34" charset="-122"/>
                <a:ea typeface="微软雅黑" panose="020B0503020204020204" pitchFamily="34" charset="-122"/>
              </a:rPr>
              <a:t>。 </a:t>
            </a:r>
          </a:p>
          <a:p>
            <a:pPr lvl="0" eaLnBrk="1" hangingPunct="1">
              <a:lnSpc>
                <a:spcPct val="150000"/>
              </a:lnSpc>
            </a:pPr>
            <a:endParaRPr lang="en-US" altLang="zh-CN" sz="240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6079859" y="1433005"/>
            <a:ext cx="5695264" cy="4905375"/>
            <a:chOff x="6079859" y="1433005"/>
            <a:chExt cx="5695264" cy="4905375"/>
          </a:xfrm>
        </p:grpSpPr>
        <p:graphicFrame>
          <p:nvGraphicFramePr>
            <p:cNvPr id="21" name="对象 4"/>
            <p:cNvGraphicFramePr>
              <a:graphicFrameLocks noChangeAspect="1"/>
            </p:cNvGraphicFramePr>
            <p:nvPr>
              <p:extLst>
                <p:ext uri="{D42A27DB-BD31-4B8C-83A1-F6EECF244321}">
                  <p14:modId xmlns:p14="http://schemas.microsoft.com/office/powerpoint/2010/main" val="3364199679"/>
                </p:ext>
              </p:extLst>
            </p:nvPr>
          </p:nvGraphicFramePr>
          <p:xfrm>
            <a:off x="7033260" y="5762117"/>
            <a:ext cx="412750" cy="576263"/>
          </p:xfrm>
          <a:graphic>
            <a:graphicData uri="http://schemas.openxmlformats.org/presentationml/2006/ole">
              <mc:AlternateContent xmlns:mc="http://schemas.openxmlformats.org/markup-compatibility/2006">
                <mc:Choice xmlns:v="urn:schemas-microsoft-com:vml" Requires="v">
                  <p:oleObj spid="_x0000_s51193" name="公式" r:id="rId6" imgW="165100" imgH="228600" progId="Equation.3">
                    <p:embed/>
                  </p:oleObj>
                </mc:Choice>
                <mc:Fallback>
                  <p:oleObj name="公式" r:id="rId6" imgW="165100" imgH="228600" progId="Equation.3">
                    <p:embed/>
                    <p:pic>
                      <p:nvPicPr>
                        <p:cNvPr id="0" name="图片 92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3260" y="5762117"/>
                          <a:ext cx="41275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直线 6"/>
            <p:cNvSpPr>
              <a:spLocks noChangeShapeType="1"/>
            </p:cNvSpPr>
            <p:nvPr/>
          </p:nvSpPr>
          <p:spPr bwMode="auto">
            <a:xfrm>
              <a:off x="6096635" y="5689092"/>
              <a:ext cx="4752975" cy="0"/>
            </a:xfrm>
            <a:prstGeom prst="line">
              <a:avLst/>
            </a:pr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zh-CN" altLang="en-US"/>
            </a:p>
          </p:txBody>
        </p:sp>
        <p:sp>
          <p:nvSpPr>
            <p:cNvPr id="24" name="直线 7"/>
            <p:cNvSpPr>
              <a:spLocks noChangeShapeType="1"/>
            </p:cNvSpPr>
            <p:nvPr/>
          </p:nvSpPr>
          <p:spPr bwMode="auto">
            <a:xfrm>
              <a:off x="7031673" y="4177792"/>
              <a:ext cx="0" cy="15113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 name="对象 8"/>
            <p:cNvGraphicFramePr>
              <a:graphicFrameLocks noChangeAspect="1"/>
            </p:cNvGraphicFramePr>
            <p:nvPr>
              <p:extLst>
                <p:ext uri="{D42A27DB-BD31-4B8C-83A1-F6EECF244321}">
                  <p14:modId xmlns:p14="http://schemas.microsoft.com/office/powerpoint/2010/main" val="1951260692"/>
                </p:ext>
              </p:extLst>
            </p:nvPr>
          </p:nvGraphicFramePr>
          <p:xfrm>
            <a:off x="10921048" y="2953830"/>
            <a:ext cx="854075" cy="455612"/>
          </p:xfrm>
          <a:graphic>
            <a:graphicData uri="http://schemas.openxmlformats.org/presentationml/2006/ole">
              <mc:AlternateContent xmlns:mc="http://schemas.openxmlformats.org/markup-compatibility/2006">
                <mc:Choice xmlns:v="urn:schemas-microsoft-com:vml" Requires="v">
                  <p:oleObj spid="_x0000_s51194" name="公式" r:id="rId8" imgW="381000" imgH="203200" progId="Equation.3">
                    <p:embed/>
                  </p:oleObj>
                </mc:Choice>
                <mc:Fallback>
                  <p:oleObj name="公式" r:id="rId8" imgW="381000" imgH="203200" progId="Equation.3">
                    <p:embed/>
                    <p:pic>
                      <p:nvPicPr>
                        <p:cNvPr id="0" name="图片 92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21048" y="2953830"/>
                          <a:ext cx="85407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对象 9"/>
            <p:cNvGraphicFramePr>
              <a:graphicFrameLocks noChangeAspect="1"/>
            </p:cNvGraphicFramePr>
            <p:nvPr>
              <p:extLst>
                <p:ext uri="{D42A27DB-BD31-4B8C-83A1-F6EECF244321}">
                  <p14:modId xmlns:p14="http://schemas.microsoft.com/office/powerpoint/2010/main" val="2556654817"/>
                </p:ext>
              </p:extLst>
            </p:nvPr>
          </p:nvGraphicFramePr>
          <p:xfrm>
            <a:off x="10633710" y="5833555"/>
            <a:ext cx="330200" cy="360362"/>
          </p:xfrm>
          <a:graphic>
            <a:graphicData uri="http://schemas.openxmlformats.org/presentationml/2006/ole">
              <mc:AlternateContent xmlns:mc="http://schemas.openxmlformats.org/markup-compatibility/2006">
                <mc:Choice xmlns:v="urn:schemas-microsoft-com:vml" Requires="v">
                  <p:oleObj spid="_x0000_s51195" name="公式" r:id="rId10" imgW="127000" imgH="139700" progId="Equation.3">
                    <p:embed/>
                  </p:oleObj>
                </mc:Choice>
                <mc:Fallback>
                  <p:oleObj name="公式" r:id="rId10" imgW="127000" imgH="139700" progId="Equation.3">
                    <p:embed/>
                    <p:pic>
                      <p:nvPicPr>
                        <p:cNvPr id="0" name="图片 92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33710" y="5833555"/>
                          <a:ext cx="330200"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对象 10"/>
            <p:cNvGraphicFramePr>
              <a:graphicFrameLocks noChangeAspect="1"/>
            </p:cNvGraphicFramePr>
            <p:nvPr>
              <p:extLst>
                <p:ext uri="{D42A27DB-BD31-4B8C-83A1-F6EECF244321}">
                  <p14:modId xmlns:p14="http://schemas.microsoft.com/office/powerpoint/2010/main" val="1024796458"/>
                </p:ext>
              </p:extLst>
            </p:nvPr>
          </p:nvGraphicFramePr>
          <p:xfrm>
            <a:off x="10865803" y="1433005"/>
            <a:ext cx="792162" cy="465137"/>
          </p:xfrm>
          <a:graphic>
            <a:graphicData uri="http://schemas.openxmlformats.org/presentationml/2006/ole">
              <mc:AlternateContent xmlns:mc="http://schemas.openxmlformats.org/markup-compatibility/2006">
                <mc:Choice xmlns:v="urn:schemas-microsoft-com:vml" Requires="v">
                  <p:oleObj spid="_x0000_s51196" name="公式" r:id="rId12" imgW="342900" imgH="203200" progId="Equation.3">
                    <p:embed/>
                  </p:oleObj>
                </mc:Choice>
                <mc:Fallback>
                  <p:oleObj name="公式" r:id="rId12" imgW="342900" imgH="203200" progId="Equation.3">
                    <p:embed/>
                    <p:pic>
                      <p:nvPicPr>
                        <p:cNvPr id="0" name="图片 92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865803" y="1433005"/>
                          <a:ext cx="792162"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任意多边形 15"/>
            <p:cNvSpPr/>
            <p:nvPr/>
          </p:nvSpPr>
          <p:spPr bwMode="auto">
            <a:xfrm>
              <a:off x="6096635" y="1874330"/>
              <a:ext cx="5111750" cy="3095625"/>
            </a:xfrm>
            <a:custGeom>
              <a:avLst/>
              <a:gdLst>
                <a:gd name="T0" fmla="*/ 0 w 3220"/>
                <a:gd name="T1" fmla="*/ 2147483647 h 1950"/>
                <a:gd name="T2" fmla="*/ 2147483647 w 3220"/>
                <a:gd name="T3" fmla="*/ 2147483647 h 1950"/>
                <a:gd name="T4" fmla="*/ 2147483647 w 3220"/>
                <a:gd name="T5" fmla="*/ 2147483647 h 1950"/>
                <a:gd name="T6" fmla="*/ 2147483647 w 3220"/>
                <a:gd name="T7" fmla="*/ 2147483647 h 1950"/>
                <a:gd name="T8" fmla="*/ 2147483647 w 3220"/>
                <a:gd name="T9" fmla="*/ 2147483647 h 1950"/>
                <a:gd name="T10" fmla="*/ 2147483647 w 3220"/>
                <a:gd name="T11" fmla="*/ 0 h 1950"/>
                <a:gd name="T12" fmla="*/ 0 60000 65536"/>
                <a:gd name="T13" fmla="*/ 0 60000 65536"/>
                <a:gd name="T14" fmla="*/ 0 60000 65536"/>
                <a:gd name="T15" fmla="*/ 0 60000 65536"/>
                <a:gd name="T16" fmla="*/ 0 60000 65536"/>
                <a:gd name="T17" fmla="*/ 0 60000 65536"/>
                <a:gd name="T18" fmla="*/ 0 w 3220"/>
                <a:gd name="T19" fmla="*/ 0 h 1950"/>
                <a:gd name="T20" fmla="*/ 3220 w 3220"/>
                <a:gd name="T21" fmla="*/ 1950 h 1950"/>
              </a:gdLst>
              <a:ahLst/>
              <a:cxnLst>
                <a:cxn ang="T12">
                  <a:pos x="T0" y="T1"/>
                </a:cxn>
                <a:cxn ang="T13">
                  <a:pos x="T2" y="T3"/>
                </a:cxn>
                <a:cxn ang="T14">
                  <a:pos x="T4" y="T5"/>
                </a:cxn>
                <a:cxn ang="T15">
                  <a:pos x="T6" y="T7"/>
                </a:cxn>
                <a:cxn ang="T16">
                  <a:pos x="T8" y="T9"/>
                </a:cxn>
                <a:cxn ang="T17">
                  <a:pos x="T10" y="T11"/>
                </a:cxn>
              </a:cxnLst>
              <a:rect l="T18" t="T19" r="T20" b="T21"/>
              <a:pathLst>
                <a:path w="3220" h="1950">
                  <a:moveTo>
                    <a:pt x="0" y="1905"/>
                  </a:moveTo>
                  <a:cubicBezTo>
                    <a:pt x="79" y="1773"/>
                    <a:pt x="158" y="1641"/>
                    <a:pt x="226" y="1633"/>
                  </a:cubicBezTo>
                  <a:cubicBezTo>
                    <a:pt x="294" y="1625"/>
                    <a:pt x="295" y="1950"/>
                    <a:pt x="408" y="1859"/>
                  </a:cubicBezTo>
                  <a:cubicBezTo>
                    <a:pt x="521" y="1768"/>
                    <a:pt x="506" y="1353"/>
                    <a:pt x="907" y="1088"/>
                  </a:cubicBezTo>
                  <a:cubicBezTo>
                    <a:pt x="1308" y="823"/>
                    <a:pt x="2427" y="453"/>
                    <a:pt x="2812" y="272"/>
                  </a:cubicBezTo>
                  <a:cubicBezTo>
                    <a:pt x="3197" y="91"/>
                    <a:pt x="3208" y="45"/>
                    <a:pt x="3220" y="0"/>
                  </a:cubicBezTo>
                </a:path>
              </a:pathLst>
            </a:custGeom>
            <a:noFill/>
            <a:ln w="38100" cap="flat" cmpd="sng">
              <a:solidFill>
                <a:schemeClr val="accent1"/>
              </a:solidFill>
              <a:prstDash val="solid"/>
              <a:round/>
              <a:headEnd type="none" w="med" len="med"/>
              <a:tailEnd type="none" w="med" len="med"/>
            </a:ln>
          </p:spPr>
          <p:txBody>
            <a:bodyPr wrap="none" anchor="ctr"/>
            <a:lstStyle/>
            <a:p>
              <a:endParaRPr lang="zh-CN" altLang="en-US">
                <a:latin typeface="Times"/>
                <a:ea typeface="Times"/>
              </a:endParaRPr>
            </a:p>
          </p:txBody>
        </p:sp>
        <p:sp>
          <p:nvSpPr>
            <p:cNvPr id="29" name="任意多边形 16"/>
            <p:cNvSpPr/>
            <p:nvPr/>
          </p:nvSpPr>
          <p:spPr bwMode="auto">
            <a:xfrm>
              <a:off x="6096635" y="3242755"/>
              <a:ext cx="4751388" cy="1366837"/>
            </a:xfrm>
            <a:custGeom>
              <a:avLst/>
              <a:gdLst>
                <a:gd name="T0" fmla="*/ 0 w 2993"/>
                <a:gd name="T1" fmla="*/ 2147483647 h 861"/>
                <a:gd name="T2" fmla="*/ 2147483647 w 2993"/>
                <a:gd name="T3" fmla="*/ 2147483647 h 861"/>
                <a:gd name="T4" fmla="*/ 2147483647 w 2993"/>
                <a:gd name="T5" fmla="*/ 2147483647 h 861"/>
                <a:gd name="T6" fmla="*/ 2147483647 w 2993"/>
                <a:gd name="T7" fmla="*/ 2147483647 h 861"/>
                <a:gd name="T8" fmla="*/ 2147483647 w 2993"/>
                <a:gd name="T9" fmla="*/ 2147483647 h 861"/>
                <a:gd name="T10" fmla="*/ 2147483647 w 2993"/>
                <a:gd name="T11" fmla="*/ 0 h 861"/>
                <a:gd name="T12" fmla="*/ 0 60000 65536"/>
                <a:gd name="T13" fmla="*/ 0 60000 65536"/>
                <a:gd name="T14" fmla="*/ 0 60000 65536"/>
                <a:gd name="T15" fmla="*/ 0 60000 65536"/>
                <a:gd name="T16" fmla="*/ 0 60000 65536"/>
                <a:gd name="T17" fmla="*/ 0 60000 65536"/>
                <a:gd name="T18" fmla="*/ 0 w 2993"/>
                <a:gd name="T19" fmla="*/ 0 h 861"/>
                <a:gd name="T20" fmla="*/ 2993 w 2993"/>
                <a:gd name="T21" fmla="*/ 861 h 861"/>
              </a:gdLst>
              <a:ahLst/>
              <a:cxnLst>
                <a:cxn ang="T12">
                  <a:pos x="T0" y="T1"/>
                </a:cxn>
                <a:cxn ang="T13">
                  <a:pos x="T2" y="T3"/>
                </a:cxn>
                <a:cxn ang="T14">
                  <a:pos x="T4" y="T5"/>
                </a:cxn>
                <a:cxn ang="T15">
                  <a:pos x="T6" y="T7"/>
                </a:cxn>
                <a:cxn ang="T16">
                  <a:pos x="T8" y="T9"/>
                </a:cxn>
                <a:cxn ang="T17">
                  <a:pos x="T10" y="T11"/>
                </a:cxn>
              </a:cxnLst>
              <a:rect l="T18" t="T19" r="T20" b="T21"/>
              <a:pathLst>
                <a:path w="2993" h="861">
                  <a:moveTo>
                    <a:pt x="0" y="861"/>
                  </a:moveTo>
                  <a:cubicBezTo>
                    <a:pt x="136" y="861"/>
                    <a:pt x="272" y="861"/>
                    <a:pt x="363" y="816"/>
                  </a:cubicBezTo>
                  <a:cubicBezTo>
                    <a:pt x="454" y="771"/>
                    <a:pt x="438" y="642"/>
                    <a:pt x="544" y="589"/>
                  </a:cubicBezTo>
                  <a:cubicBezTo>
                    <a:pt x="650" y="536"/>
                    <a:pt x="839" y="552"/>
                    <a:pt x="998" y="499"/>
                  </a:cubicBezTo>
                  <a:cubicBezTo>
                    <a:pt x="1157" y="446"/>
                    <a:pt x="1164" y="355"/>
                    <a:pt x="1496" y="272"/>
                  </a:cubicBezTo>
                  <a:cubicBezTo>
                    <a:pt x="1828" y="189"/>
                    <a:pt x="2410" y="94"/>
                    <a:pt x="2993" y="0"/>
                  </a:cubicBezTo>
                </a:path>
              </a:pathLst>
            </a:custGeom>
            <a:noFill/>
            <a:ln w="38100" cap="flat" cmpd="sng">
              <a:solidFill>
                <a:srgbClr val="C00000"/>
              </a:solidFill>
              <a:prstDash val="solid"/>
              <a:round/>
              <a:headEnd type="none" w="med" len="med"/>
              <a:tailEnd type="none" w="med" len="med"/>
            </a:ln>
          </p:spPr>
          <p:txBody>
            <a:bodyPr wrap="none" anchor="ctr"/>
            <a:lstStyle/>
            <a:p>
              <a:endParaRPr lang="zh-CN" altLang="en-US">
                <a:latin typeface="Times"/>
                <a:ea typeface="Times"/>
              </a:endParaRPr>
            </a:p>
          </p:txBody>
        </p:sp>
        <p:cxnSp>
          <p:nvCxnSpPr>
            <p:cNvPr id="31" name="直接箭头连接符 30"/>
            <p:cNvCxnSpPr/>
            <p:nvPr/>
          </p:nvCxnSpPr>
          <p:spPr>
            <a:xfrm flipV="1">
              <a:off x="6079859" y="1887566"/>
              <a:ext cx="0" cy="3805821"/>
            </a:xfrm>
            <a:prstGeom prst="straightConnector1">
              <a:avLst/>
            </a:pr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grpSp>
      <p:sp>
        <p:nvSpPr>
          <p:cNvPr id="16" name="矩形 15"/>
          <p:cNvSpPr/>
          <p:nvPr/>
        </p:nvSpPr>
        <p:spPr>
          <a:xfrm>
            <a:off x="805210" y="4055567"/>
            <a:ext cx="4608511" cy="1477328"/>
          </a:xfrm>
          <a:prstGeom prst="rect">
            <a:avLst/>
          </a:prstGeom>
        </p:spPr>
        <p:txBody>
          <a:bodyPr wrap="square">
            <a:spAutoFit/>
          </a:bodyPr>
          <a:lstStyle/>
          <a:p>
            <a:pPr>
              <a:lnSpc>
                <a:spcPct val="125000"/>
              </a:lnSpc>
            </a:pPr>
            <a:r>
              <a:rPr lang="el-GR" altLang="zh-CN" sz="2400" b="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(g(n)) = {f(n)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存在正常数</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rPr>
              <a:t>，对于任意</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n≥n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latin typeface="微软雅黑" panose="020B0503020204020204" pitchFamily="34" charset="-122"/>
                <a:ea typeface="微软雅黑" panose="020B0503020204020204" pitchFamily="34" charset="-122"/>
              </a:rPr>
              <a:t>，有</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0≤cg(n) ≤f(n)}</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a:extLst>
              <a:ext uri="{FF2B5EF4-FFF2-40B4-BE49-F238E27FC236}">
                <a16:creationId xmlns:a16="http://schemas.microsoft.com/office/drawing/2014/main" id="{79ED062C-9A97-4D6E-AA9B-F98720E18DFB}"/>
              </a:ext>
            </a:extLst>
          </p:cNvPr>
          <p:cNvSpPr>
            <a:spLocks noGrp="1"/>
          </p:cNvSpPr>
          <p:nvPr>
            <p:ph type="sldNum" sz="quarter" idx="12"/>
          </p:nvPr>
        </p:nvSpPr>
        <p:spPr>
          <a:noFill/>
        </p:spPr>
        <p:txBody>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spcBef>
                <a:spcPct val="0"/>
              </a:spcBef>
              <a:buSzTx/>
              <a:buFontTx/>
              <a:buNone/>
            </a:pPr>
            <a:fld id="{1B2BD366-F2AE-4CA7-93D3-DA84545E89F8}" type="slidenum">
              <a:rPr kumimoji="0" lang="zh-CN" altLang="en-US" sz="1400" b="0">
                <a:solidFill>
                  <a:schemeClr val="tx1"/>
                </a:solidFill>
                <a:latin typeface="Arial" panose="020B0604020202020204" pitchFamily="34" charset="0"/>
                <a:ea typeface="宋体" panose="02010600030101010101" pitchFamily="2" charset="-122"/>
              </a:rPr>
              <a:pPr>
                <a:spcBef>
                  <a:spcPct val="0"/>
                </a:spcBef>
                <a:buSzTx/>
                <a:buFontTx/>
                <a:buNone/>
              </a:pPr>
              <a:t>66</a:t>
            </a:fld>
            <a:endParaRPr kumimoji="0" lang="en-US" altLang="zh-CN" sz="1400" b="0">
              <a:solidFill>
                <a:schemeClr val="tx1"/>
              </a:solidFill>
              <a:latin typeface="Arial" panose="020B0604020202020204" pitchFamily="34" charset="0"/>
              <a:ea typeface="宋体" panose="02010600030101010101" pitchFamily="2" charset="-122"/>
            </a:endParaRPr>
          </a:p>
        </p:txBody>
      </p:sp>
      <p:graphicFrame>
        <p:nvGraphicFramePr>
          <p:cNvPr id="83971" name="Object 4">
            <a:extLst>
              <a:ext uri="{FF2B5EF4-FFF2-40B4-BE49-F238E27FC236}">
                <a16:creationId xmlns:a16="http://schemas.microsoft.com/office/drawing/2014/main" id="{227491EC-BD68-467C-B1B7-686C01380273}"/>
              </a:ext>
            </a:extLst>
          </p:cNvPr>
          <p:cNvGraphicFramePr>
            <a:graphicFrameLocks noChangeAspect="1"/>
          </p:cNvGraphicFramePr>
          <p:nvPr/>
        </p:nvGraphicFramePr>
        <p:xfrm>
          <a:off x="2066925" y="1773238"/>
          <a:ext cx="3390900" cy="3790950"/>
        </p:xfrm>
        <a:graphic>
          <a:graphicData uri="http://schemas.openxmlformats.org/presentationml/2006/ole">
            <mc:AlternateContent xmlns:mc="http://schemas.openxmlformats.org/markup-compatibility/2006">
              <mc:Choice xmlns:v="urn:schemas-microsoft-com:vml" Requires="v">
                <p:oleObj spid="_x0000_s117822" name="文档" r:id="rId5" imgW="1945282" imgH="2179829" progId="Word.Document.8">
                  <p:embed/>
                </p:oleObj>
              </mc:Choice>
              <mc:Fallback>
                <p:oleObj name="文档" r:id="rId5" imgW="1945282" imgH="2179829" progId="Word.Document.8">
                  <p:embed/>
                  <p:pic>
                    <p:nvPicPr>
                      <p:cNvPr id="83971" name="Object 4">
                        <a:extLst>
                          <a:ext uri="{FF2B5EF4-FFF2-40B4-BE49-F238E27FC236}">
                            <a16:creationId xmlns:a16="http://schemas.microsoft.com/office/drawing/2014/main" id="{227491EC-BD68-467C-B1B7-686C013802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6925" y="1773238"/>
                        <a:ext cx="3390900" cy="3790950"/>
                      </a:xfrm>
                      <a:prstGeom prst="rect">
                        <a:avLst/>
                      </a:prstGeom>
                      <a:noFill/>
                      <a:ln>
                        <a:noFill/>
                      </a:ln>
                      <a:effectLst/>
                    </p:spPr>
                  </p:pic>
                </p:oleObj>
              </mc:Fallback>
            </mc:AlternateContent>
          </a:graphicData>
        </a:graphic>
      </p:graphicFrame>
      <p:sp>
        <p:nvSpPr>
          <p:cNvPr id="83972" name="Rectangle 5">
            <a:extLst>
              <a:ext uri="{FF2B5EF4-FFF2-40B4-BE49-F238E27FC236}">
                <a16:creationId xmlns:a16="http://schemas.microsoft.com/office/drawing/2014/main" id="{71953F0E-426D-4A23-B5D1-92F04AAA2586}"/>
              </a:ext>
            </a:extLst>
          </p:cNvPr>
          <p:cNvSpPr>
            <a:spLocks noChangeArrowheads="1"/>
          </p:cNvSpPr>
          <p:nvPr/>
        </p:nvSpPr>
        <p:spPr bwMode="auto">
          <a:xfrm>
            <a:off x="1524001" y="3091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endParaRPr lang="zh-CN" altLang="en-US" sz="1800" b="0">
              <a:ea typeface="华文楷体" panose="02010600040101010101" pitchFamily="2" charset="-122"/>
            </a:endParaRPr>
          </a:p>
        </p:txBody>
      </p:sp>
      <p:sp>
        <p:nvSpPr>
          <p:cNvPr id="83973" name="Rectangle 7">
            <a:extLst>
              <a:ext uri="{FF2B5EF4-FFF2-40B4-BE49-F238E27FC236}">
                <a16:creationId xmlns:a16="http://schemas.microsoft.com/office/drawing/2014/main" id="{258C85A1-6142-4112-B8FB-31B62E80DF02}"/>
              </a:ext>
            </a:extLst>
          </p:cNvPr>
          <p:cNvSpPr>
            <a:spLocks noChangeArrowheads="1"/>
          </p:cNvSpPr>
          <p:nvPr/>
        </p:nvSpPr>
        <p:spPr bwMode="auto">
          <a:xfrm>
            <a:off x="1524001" y="3091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endParaRPr lang="zh-CN" altLang="en-US" sz="1800" b="0">
              <a:ea typeface="华文楷体" panose="02010600040101010101" pitchFamily="2" charset="-122"/>
            </a:endParaRPr>
          </a:p>
        </p:txBody>
      </p:sp>
      <p:graphicFrame>
        <p:nvGraphicFramePr>
          <p:cNvPr id="706568" name="Object 8">
            <a:extLst>
              <a:ext uri="{FF2B5EF4-FFF2-40B4-BE49-F238E27FC236}">
                <a16:creationId xmlns:a16="http://schemas.microsoft.com/office/drawing/2014/main" id="{3B6AFDD5-867C-45A5-8E99-395F32DA9CC2}"/>
              </a:ext>
            </a:extLst>
          </p:cNvPr>
          <p:cNvGraphicFramePr>
            <a:graphicFrameLocks noChangeAspect="1"/>
          </p:cNvGraphicFramePr>
          <p:nvPr/>
        </p:nvGraphicFramePr>
        <p:xfrm>
          <a:off x="5692776" y="1903414"/>
          <a:ext cx="2011363" cy="446087"/>
        </p:xfrm>
        <a:graphic>
          <a:graphicData uri="http://schemas.openxmlformats.org/presentationml/2006/ole">
            <mc:AlternateContent xmlns:mc="http://schemas.openxmlformats.org/markup-compatibility/2006">
              <mc:Choice xmlns:v="urn:schemas-microsoft-com:vml" Requires="v">
                <p:oleObj spid="_x0000_s117823" name="公式" r:id="rId7" imgW="1130300" imgH="228600" progId="Equation.3">
                  <p:embed/>
                </p:oleObj>
              </mc:Choice>
              <mc:Fallback>
                <p:oleObj name="公式" r:id="rId7" imgW="1130300" imgH="228600" progId="Equation.3">
                  <p:embed/>
                  <p:pic>
                    <p:nvPicPr>
                      <p:cNvPr id="706568" name="Object 8">
                        <a:extLst>
                          <a:ext uri="{FF2B5EF4-FFF2-40B4-BE49-F238E27FC236}">
                            <a16:creationId xmlns:a16="http://schemas.microsoft.com/office/drawing/2014/main" id="{3B6AFDD5-867C-45A5-8E99-395F32DA9C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92776" y="1903414"/>
                        <a:ext cx="2011363" cy="446087"/>
                      </a:xfrm>
                      <a:prstGeom prst="rect">
                        <a:avLst/>
                      </a:prstGeom>
                      <a:noFill/>
                      <a:ln>
                        <a:noFill/>
                      </a:ln>
                    </p:spPr>
                  </p:pic>
                </p:oleObj>
              </mc:Fallback>
            </mc:AlternateContent>
          </a:graphicData>
        </a:graphic>
      </p:graphicFrame>
      <p:sp>
        <p:nvSpPr>
          <p:cNvPr id="83975" name="Rectangle 9">
            <a:extLst>
              <a:ext uri="{FF2B5EF4-FFF2-40B4-BE49-F238E27FC236}">
                <a16:creationId xmlns:a16="http://schemas.microsoft.com/office/drawing/2014/main" id="{A5230F7D-1E47-42F0-A0AA-2D2712D5D4E7}"/>
              </a:ext>
            </a:extLst>
          </p:cNvPr>
          <p:cNvSpPr>
            <a:spLocks noChangeArrowheads="1"/>
          </p:cNvSpPr>
          <p:nvPr/>
        </p:nvSpPr>
        <p:spPr bwMode="auto">
          <a:xfrm>
            <a:off x="1524001" y="3091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endParaRPr lang="zh-CN" altLang="en-US" sz="1800" b="0">
              <a:ea typeface="华文楷体" panose="02010600040101010101" pitchFamily="2" charset="-122"/>
            </a:endParaRPr>
          </a:p>
        </p:txBody>
      </p:sp>
      <p:sp>
        <p:nvSpPr>
          <p:cNvPr id="83976" name="Rectangle 11">
            <a:extLst>
              <a:ext uri="{FF2B5EF4-FFF2-40B4-BE49-F238E27FC236}">
                <a16:creationId xmlns:a16="http://schemas.microsoft.com/office/drawing/2014/main" id="{C50B1DCC-493A-4261-A82E-0ACFAF951CC6}"/>
              </a:ext>
            </a:extLst>
          </p:cNvPr>
          <p:cNvSpPr>
            <a:spLocks noChangeArrowheads="1"/>
          </p:cNvSpPr>
          <p:nvPr/>
        </p:nvSpPr>
        <p:spPr bwMode="auto">
          <a:xfrm>
            <a:off x="1524001" y="3091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endParaRPr lang="zh-CN" altLang="en-US" sz="1800" b="0">
              <a:ea typeface="华文楷体" panose="02010600040101010101" pitchFamily="2" charset="-122"/>
            </a:endParaRPr>
          </a:p>
        </p:txBody>
      </p:sp>
      <p:sp>
        <p:nvSpPr>
          <p:cNvPr id="83977" name="Rectangle 13">
            <a:extLst>
              <a:ext uri="{FF2B5EF4-FFF2-40B4-BE49-F238E27FC236}">
                <a16:creationId xmlns:a16="http://schemas.microsoft.com/office/drawing/2014/main" id="{B8A6F13C-F209-4919-B346-CCC4607563FD}"/>
              </a:ext>
            </a:extLst>
          </p:cNvPr>
          <p:cNvSpPr>
            <a:spLocks noChangeArrowheads="1"/>
          </p:cNvSpPr>
          <p:nvPr/>
        </p:nvSpPr>
        <p:spPr bwMode="auto">
          <a:xfrm>
            <a:off x="6003635" y="3091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lgn="ctr" eaLnBrk="1" hangingPunct="1">
              <a:spcBef>
                <a:spcPct val="50000"/>
              </a:spcBef>
              <a:buSzTx/>
              <a:buFontTx/>
              <a:buNone/>
            </a:pPr>
            <a:endParaRPr lang="zh-CN" altLang="en-US" sz="1800" b="0">
              <a:ea typeface="华文楷体" panose="02010600040101010101" pitchFamily="2" charset="-122"/>
            </a:endParaRPr>
          </a:p>
        </p:txBody>
      </p:sp>
      <p:sp>
        <p:nvSpPr>
          <p:cNvPr id="83978" name="Rectangle 16">
            <a:extLst>
              <a:ext uri="{FF2B5EF4-FFF2-40B4-BE49-F238E27FC236}">
                <a16:creationId xmlns:a16="http://schemas.microsoft.com/office/drawing/2014/main" id="{2A00DFB1-92CB-4ED1-886C-348BB25DDFD0}"/>
              </a:ext>
            </a:extLst>
          </p:cNvPr>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endParaRPr lang="zh-CN" altLang="en-US" sz="1800" b="0">
              <a:ea typeface="华文楷体" panose="02010600040101010101" pitchFamily="2" charset="-122"/>
            </a:endParaRPr>
          </a:p>
        </p:txBody>
      </p:sp>
      <p:graphicFrame>
        <p:nvGraphicFramePr>
          <p:cNvPr id="706575" name="Object 15">
            <a:extLst>
              <a:ext uri="{FF2B5EF4-FFF2-40B4-BE49-F238E27FC236}">
                <a16:creationId xmlns:a16="http://schemas.microsoft.com/office/drawing/2014/main" id="{E2B62963-D822-4EDF-B766-F5EFACA9BBB8}"/>
              </a:ext>
            </a:extLst>
          </p:cNvPr>
          <p:cNvGraphicFramePr>
            <a:graphicFrameLocks noChangeAspect="1"/>
          </p:cNvGraphicFramePr>
          <p:nvPr/>
        </p:nvGraphicFramePr>
        <p:xfrm>
          <a:off x="5735638" y="2633664"/>
          <a:ext cx="1828800" cy="750887"/>
        </p:xfrm>
        <a:graphic>
          <a:graphicData uri="http://schemas.openxmlformats.org/presentationml/2006/ole">
            <mc:AlternateContent xmlns:mc="http://schemas.openxmlformats.org/markup-compatibility/2006">
              <mc:Choice xmlns:v="urn:schemas-microsoft-com:vml" Requires="v">
                <p:oleObj spid="_x0000_s117824" name="公式" r:id="rId9" imgW="1016000" imgH="419100" progId="Equation.3">
                  <p:embed/>
                </p:oleObj>
              </mc:Choice>
              <mc:Fallback>
                <p:oleObj name="公式" r:id="rId9" imgW="1016000" imgH="419100" progId="Equation.3">
                  <p:embed/>
                  <p:pic>
                    <p:nvPicPr>
                      <p:cNvPr id="706575" name="Object 15">
                        <a:extLst>
                          <a:ext uri="{FF2B5EF4-FFF2-40B4-BE49-F238E27FC236}">
                            <a16:creationId xmlns:a16="http://schemas.microsoft.com/office/drawing/2014/main" id="{E2B62963-D822-4EDF-B766-F5EFACA9B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35638" y="2633664"/>
                        <a:ext cx="1828800" cy="750887"/>
                      </a:xfrm>
                      <a:prstGeom prst="rect">
                        <a:avLst/>
                      </a:prstGeom>
                      <a:noFill/>
                      <a:ln>
                        <a:noFill/>
                      </a:ln>
                    </p:spPr>
                  </p:pic>
                </p:oleObj>
              </mc:Fallback>
            </mc:AlternateContent>
          </a:graphicData>
        </a:graphic>
      </p:graphicFrame>
      <p:sp>
        <p:nvSpPr>
          <p:cNvPr id="83980" name="Rectangle 18">
            <a:extLst>
              <a:ext uri="{FF2B5EF4-FFF2-40B4-BE49-F238E27FC236}">
                <a16:creationId xmlns:a16="http://schemas.microsoft.com/office/drawing/2014/main" id="{C8E5B759-F36E-4945-AA47-3F121D5782BF}"/>
              </a:ext>
            </a:extLst>
          </p:cNvPr>
          <p:cNvSpPr>
            <a:spLocks noChangeArrowheads="1"/>
          </p:cNvSpPr>
          <p:nvPr/>
        </p:nvSpPr>
        <p:spPr bwMode="auto">
          <a:xfrm>
            <a:off x="1524001" y="30490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endParaRPr lang="zh-CN" altLang="en-US" sz="1800" b="0">
              <a:ea typeface="华文楷体" panose="02010600040101010101" pitchFamily="2" charset="-122"/>
            </a:endParaRPr>
          </a:p>
        </p:txBody>
      </p:sp>
      <p:graphicFrame>
        <p:nvGraphicFramePr>
          <p:cNvPr id="706577" name="Object 17">
            <a:extLst>
              <a:ext uri="{FF2B5EF4-FFF2-40B4-BE49-F238E27FC236}">
                <a16:creationId xmlns:a16="http://schemas.microsoft.com/office/drawing/2014/main" id="{1A7F82B6-FF72-4EBF-B10A-9AD43926675D}"/>
              </a:ext>
            </a:extLst>
          </p:cNvPr>
          <p:cNvGraphicFramePr>
            <a:graphicFrameLocks noChangeAspect="1"/>
          </p:cNvGraphicFramePr>
          <p:nvPr/>
        </p:nvGraphicFramePr>
        <p:xfrm>
          <a:off x="5735638" y="3429000"/>
          <a:ext cx="1657350" cy="768350"/>
        </p:xfrm>
        <a:graphic>
          <a:graphicData uri="http://schemas.openxmlformats.org/presentationml/2006/ole">
            <mc:AlternateContent xmlns:mc="http://schemas.openxmlformats.org/markup-compatibility/2006">
              <mc:Choice xmlns:v="urn:schemas-microsoft-com:vml" Requires="v">
                <p:oleObj spid="_x0000_s117825" name="公式" r:id="rId11" imgW="837836" imgH="393529" progId="Equation.3">
                  <p:embed/>
                </p:oleObj>
              </mc:Choice>
              <mc:Fallback>
                <p:oleObj name="公式" r:id="rId11" imgW="837836" imgH="393529" progId="Equation.3">
                  <p:embed/>
                  <p:pic>
                    <p:nvPicPr>
                      <p:cNvPr id="706577" name="Object 17">
                        <a:extLst>
                          <a:ext uri="{FF2B5EF4-FFF2-40B4-BE49-F238E27FC236}">
                            <a16:creationId xmlns:a16="http://schemas.microsoft.com/office/drawing/2014/main" id="{1A7F82B6-FF72-4EBF-B10A-9AD43926675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35638" y="3429000"/>
                        <a:ext cx="1657350" cy="768350"/>
                      </a:xfrm>
                      <a:prstGeom prst="rect">
                        <a:avLst/>
                      </a:prstGeom>
                      <a:noFill/>
                      <a:ln>
                        <a:noFill/>
                      </a:ln>
                    </p:spPr>
                  </p:pic>
                </p:oleObj>
              </mc:Fallback>
            </mc:AlternateContent>
          </a:graphicData>
        </a:graphic>
      </p:graphicFrame>
      <p:sp>
        <p:nvSpPr>
          <p:cNvPr id="83982" name="Rectangle 20">
            <a:extLst>
              <a:ext uri="{FF2B5EF4-FFF2-40B4-BE49-F238E27FC236}">
                <a16:creationId xmlns:a16="http://schemas.microsoft.com/office/drawing/2014/main" id="{146DB6E6-A4C9-4228-8B46-A216334A9449}"/>
              </a:ext>
            </a:extLst>
          </p:cNvPr>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endParaRPr lang="zh-CN" altLang="en-US" sz="1800" b="0">
              <a:ea typeface="华文楷体" panose="02010600040101010101" pitchFamily="2" charset="-122"/>
            </a:endParaRPr>
          </a:p>
        </p:txBody>
      </p:sp>
      <p:graphicFrame>
        <p:nvGraphicFramePr>
          <p:cNvPr id="706579" name="Object 19">
            <a:extLst>
              <a:ext uri="{FF2B5EF4-FFF2-40B4-BE49-F238E27FC236}">
                <a16:creationId xmlns:a16="http://schemas.microsoft.com/office/drawing/2014/main" id="{EB186BA0-7AD7-4BC0-A985-8BF08ED1F3DF}"/>
              </a:ext>
            </a:extLst>
          </p:cNvPr>
          <p:cNvGraphicFramePr>
            <a:graphicFrameLocks noChangeAspect="1"/>
          </p:cNvGraphicFramePr>
          <p:nvPr/>
        </p:nvGraphicFramePr>
        <p:xfrm>
          <a:off x="5735638" y="4292601"/>
          <a:ext cx="2201862" cy="473075"/>
        </p:xfrm>
        <a:graphic>
          <a:graphicData uri="http://schemas.openxmlformats.org/presentationml/2006/ole">
            <mc:AlternateContent xmlns:mc="http://schemas.openxmlformats.org/markup-compatibility/2006">
              <mc:Choice xmlns:v="urn:schemas-microsoft-com:vml" Requires="v">
                <p:oleObj spid="_x0000_s117826" name="公式" r:id="rId13" imgW="1066800" imgH="228600" progId="Equation.3">
                  <p:embed/>
                </p:oleObj>
              </mc:Choice>
              <mc:Fallback>
                <p:oleObj name="公式" r:id="rId13" imgW="1066800" imgH="228600" progId="Equation.3">
                  <p:embed/>
                  <p:pic>
                    <p:nvPicPr>
                      <p:cNvPr id="706579" name="Object 19">
                        <a:extLst>
                          <a:ext uri="{FF2B5EF4-FFF2-40B4-BE49-F238E27FC236}">
                            <a16:creationId xmlns:a16="http://schemas.microsoft.com/office/drawing/2014/main" id="{EB186BA0-7AD7-4BC0-A985-8BF08ED1F3D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35638" y="4292601"/>
                        <a:ext cx="2201862" cy="473075"/>
                      </a:xfrm>
                      <a:prstGeom prst="rect">
                        <a:avLst/>
                      </a:prstGeom>
                      <a:noFill/>
                      <a:ln>
                        <a:noFill/>
                      </a:ln>
                    </p:spPr>
                  </p:pic>
                </p:oleObj>
              </mc:Fallback>
            </mc:AlternateContent>
          </a:graphicData>
        </a:graphic>
      </p:graphicFrame>
      <p:graphicFrame>
        <p:nvGraphicFramePr>
          <p:cNvPr id="706581" name="Object 21">
            <a:extLst>
              <a:ext uri="{FF2B5EF4-FFF2-40B4-BE49-F238E27FC236}">
                <a16:creationId xmlns:a16="http://schemas.microsoft.com/office/drawing/2014/main" id="{AE00DF4D-6D53-4989-B287-1C144AB1A04A}"/>
              </a:ext>
            </a:extLst>
          </p:cNvPr>
          <p:cNvGraphicFramePr>
            <a:graphicFrameLocks noChangeAspect="1"/>
          </p:cNvGraphicFramePr>
          <p:nvPr/>
        </p:nvGraphicFramePr>
        <p:xfrm>
          <a:off x="5735639" y="5084764"/>
          <a:ext cx="1914525" cy="434975"/>
        </p:xfrm>
        <a:graphic>
          <a:graphicData uri="http://schemas.openxmlformats.org/presentationml/2006/ole">
            <mc:AlternateContent xmlns:mc="http://schemas.openxmlformats.org/markup-compatibility/2006">
              <mc:Choice xmlns:v="urn:schemas-microsoft-com:vml" Requires="v">
                <p:oleObj spid="_x0000_s117827" name="公式" r:id="rId15" imgW="1002865" imgH="228501" progId="Equation.3">
                  <p:embed/>
                </p:oleObj>
              </mc:Choice>
              <mc:Fallback>
                <p:oleObj name="公式" r:id="rId15" imgW="1002865" imgH="228501" progId="Equation.3">
                  <p:embed/>
                  <p:pic>
                    <p:nvPicPr>
                      <p:cNvPr id="706581" name="Object 21">
                        <a:extLst>
                          <a:ext uri="{FF2B5EF4-FFF2-40B4-BE49-F238E27FC236}">
                            <a16:creationId xmlns:a16="http://schemas.microsoft.com/office/drawing/2014/main" id="{AE00DF4D-6D53-4989-B287-1C144AB1A04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35639" y="5084764"/>
                        <a:ext cx="1914525" cy="434975"/>
                      </a:xfrm>
                      <a:prstGeom prst="rect">
                        <a:avLst/>
                      </a:prstGeom>
                      <a:noFill/>
                      <a:ln>
                        <a:noFill/>
                      </a:ln>
                    </p:spPr>
                  </p:pic>
                </p:oleObj>
              </mc:Fallback>
            </mc:AlternateContent>
          </a:graphicData>
        </a:graphic>
      </p:graphicFrame>
      <p:sp>
        <p:nvSpPr>
          <p:cNvPr id="18" name="标题 3">
            <a:extLst>
              <a:ext uri="{FF2B5EF4-FFF2-40B4-BE49-F238E27FC236}">
                <a16:creationId xmlns:a16="http://schemas.microsoft.com/office/drawing/2014/main" id="{EB7AB6EB-3A7F-496A-BCDB-97BB44F7D4A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1.2.2 </a:t>
            </a:r>
            <a:r>
              <a:rPr lang="zh-CN" altLang="en-US" dirty="0"/>
              <a:t>算法的渐进性态</a:t>
            </a:r>
          </a:p>
        </p:txBody>
      </p:sp>
    </p:spTree>
    <p:extLst>
      <p:ext uri="{BB962C8B-B14F-4D97-AF65-F5344CB8AC3E}">
        <p14:creationId xmlns:p14="http://schemas.microsoft.com/office/powerpoint/2010/main" val="6658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06568"/>
                                        </p:tgtEl>
                                        <p:attrNameLst>
                                          <p:attrName>style.visibility</p:attrName>
                                        </p:attrNameLst>
                                      </p:cBhvr>
                                      <p:to>
                                        <p:strVal val="visible"/>
                                      </p:to>
                                    </p:set>
                                    <p:animEffect transition="in" filter="checkerboard(across)">
                                      <p:cBhvr>
                                        <p:cTn id="7" dur="500"/>
                                        <p:tgtEl>
                                          <p:spTgt spid="7065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6575"/>
                                        </p:tgtEl>
                                        <p:attrNameLst>
                                          <p:attrName>style.visibility</p:attrName>
                                        </p:attrNameLst>
                                      </p:cBhvr>
                                      <p:to>
                                        <p:strVal val="visible"/>
                                      </p:to>
                                    </p:set>
                                    <p:animEffect transition="in" filter="blinds(horizontal)">
                                      <p:cBhvr>
                                        <p:cTn id="12" dur="500"/>
                                        <p:tgtEl>
                                          <p:spTgt spid="7065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06577"/>
                                        </p:tgtEl>
                                        <p:attrNameLst>
                                          <p:attrName>style.visibility</p:attrName>
                                        </p:attrNameLst>
                                      </p:cBhvr>
                                      <p:to>
                                        <p:strVal val="visible"/>
                                      </p:to>
                                    </p:set>
                                    <p:animEffect transition="in" filter="box(in)">
                                      <p:cBhvr>
                                        <p:cTn id="17" dur="500"/>
                                        <p:tgtEl>
                                          <p:spTgt spid="7065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706579"/>
                                        </p:tgtEl>
                                        <p:attrNameLst>
                                          <p:attrName>style.visibility</p:attrName>
                                        </p:attrNameLst>
                                      </p:cBhvr>
                                      <p:to>
                                        <p:strVal val="visible"/>
                                      </p:to>
                                    </p:set>
                                    <p:animEffect transition="in" filter="box(in)">
                                      <p:cBhvr>
                                        <p:cTn id="22" dur="500"/>
                                        <p:tgtEl>
                                          <p:spTgt spid="7065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706581"/>
                                        </p:tgtEl>
                                        <p:attrNameLst>
                                          <p:attrName>style.visibility</p:attrName>
                                        </p:attrNameLst>
                                      </p:cBhvr>
                                      <p:to>
                                        <p:strVal val="visible"/>
                                      </p:to>
                                    </p:set>
                                    <p:anim calcmode="lin" valueType="num">
                                      <p:cBhvr additive="base">
                                        <p:cTn id="27" dur="500" fill="hold"/>
                                        <p:tgtEl>
                                          <p:spTgt spid="706581"/>
                                        </p:tgtEl>
                                        <p:attrNameLst>
                                          <p:attrName>ppt_x</p:attrName>
                                        </p:attrNameLst>
                                      </p:cBhvr>
                                      <p:tavLst>
                                        <p:tav tm="0">
                                          <p:val>
                                            <p:strVal val="#ppt_x"/>
                                          </p:val>
                                        </p:tav>
                                        <p:tav tm="100000">
                                          <p:val>
                                            <p:strVal val="#ppt_x"/>
                                          </p:val>
                                        </p:tav>
                                      </p:tavLst>
                                    </p:anim>
                                    <p:anim calcmode="lin" valueType="num">
                                      <p:cBhvr additive="base">
                                        <p:cTn id="28" dur="500" fill="hold"/>
                                        <p:tgtEl>
                                          <p:spTgt spid="7065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1.2.2 </a:t>
            </a:r>
            <a:r>
              <a:rPr lang="zh-CN" altLang="en-US" dirty="0"/>
              <a:t>算法的渐进性态</a:t>
            </a:r>
          </a:p>
        </p:txBody>
      </p:sp>
      <p:graphicFrame>
        <p:nvGraphicFramePr>
          <p:cNvPr id="8" name="对象 4"/>
          <p:cNvGraphicFramePr>
            <a:graphicFrameLocks noGrp="1" noChangeAspect="1"/>
          </p:cNvGraphicFramePr>
          <p:nvPr>
            <p:ph idx="1"/>
          </p:nvPr>
        </p:nvGraphicFramePr>
        <p:xfrm>
          <a:off x="2646363" y="2108200"/>
          <a:ext cx="1179512" cy="828675"/>
        </p:xfrm>
        <a:graphic>
          <a:graphicData uri="http://schemas.openxmlformats.org/presentationml/2006/ole">
            <mc:AlternateContent xmlns:mc="http://schemas.openxmlformats.org/markup-compatibility/2006">
              <mc:Choice xmlns:v="urn:schemas-microsoft-com:vml" Requires="v">
                <p:oleObj spid="_x0000_s79988" name="公式" r:id="rId4" imgW="596900" imgH="419100" progId="Equation.3">
                  <p:embed/>
                </p:oleObj>
              </mc:Choice>
              <mc:Fallback>
                <p:oleObj name="公式" r:id="rId4" imgW="596900" imgH="419100" progId="Equation.3">
                  <p:embed/>
                  <p:pic>
                    <p:nvPicPr>
                      <p:cNvPr id="0" name="图片 115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363" y="2108200"/>
                        <a:ext cx="1179512" cy="828675"/>
                      </a:xfrm>
                      <a:prstGeom prst="rect">
                        <a:avLst/>
                      </a:prstGeom>
                      <a:noFill/>
                      <a:ln>
                        <a:noFill/>
                      </a:ln>
                      <a:effectLst/>
                    </p:spPr>
                  </p:pic>
                </p:oleObj>
              </mc:Fallback>
            </mc:AlternateContent>
          </a:graphicData>
        </a:graphic>
      </p:graphicFrame>
      <p:sp>
        <p:nvSpPr>
          <p:cNvPr id="6" name="文本占位符 17410"/>
          <p:cNvSpPr>
            <a:spLocks noGrp="1"/>
          </p:cNvSpPr>
          <p:nvPr/>
        </p:nvSpPr>
        <p:spPr>
          <a:xfrm>
            <a:off x="838199" y="1301304"/>
            <a:ext cx="10675513" cy="56844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运行时间的下界，</a:t>
            </a:r>
            <a:r>
              <a:rPr lang="el-GR" altLang="zh-CN" sz="2400" dirty="0">
                <a:solidFill>
                  <a:srgbClr val="3333FF"/>
                </a:solidFill>
                <a:latin typeface="微软雅黑" panose="020B0503020204020204" pitchFamily="34" charset="-122"/>
                <a:ea typeface="微软雅黑" panose="020B0503020204020204" pitchFamily="34" charset="-122"/>
              </a:rPr>
              <a:t>Ω</a:t>
            </a:r>
            <a:r>
              <a:rPr lang="zh-CN" altLang="en-US" sz="2400" dirty="0">
                <a:solidFill>
                  <a:srgbClr val="3333FF"/>
                </a:solidFill>
                <a:latin typeface="微软雅黑" panose="020B0503020204020204" pitchFamily="34" charset="-122"/>
                <a:ea typeface="微软雅黑" panose="020B0503020204020204" pitchFamily="34" charset="-122"/>
              </a:rPr>
              <a:t>记号</a:t>
            </a:r>
          </a:p>
        </p:txBody>
      </p:sp>
      <p:sp>
        <p:nvSpPr>
          <p:cNvPr id="7" name="Text Box 7"/>
          <p:cNvSpPr txBox="1">
            <a:spLocks noChangeArrowheads="1"/>
          </p:cNvSpPr>
          <p:nvPr/>
        </p:nvSpPr>
        <p:spPr bwMode="auto">
          <a:xfrm>
            <a:off x="787874" y="2107633"/>
            <a:ext cx="1078042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None/>
            </a:pPr>
            <a:r>
              <a:rPr lang="zh-CN" altLang="en-US" sz="2400" dirty="0">
                <a:latin typeface="微软雅黑" panose="020B0503020204020204" pitchFamily="34" charset="-122"/>
                <a:ea typeface="微软雅黑" panose="020B0503020204020204" pitchFamily="34" charset="-122"/>
              </a:rPr>
              <a:t>定理：如果                 存在，且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则必有</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f(n) =</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(g(n))</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None/>
            </a:pP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None/>
            </a:pPr>
            <a:r>
              <a:rPr lang="zh-CN" altLang="en-US" sz="2400" dirty="0">
                <a:latin typeface="微软雅黑" panose="020B0503020204020204" pitchFamily="34" charset="-122"/>
                <a:ea typeface="微软雅黑" panose="020B0503020204020204" pitchFamily="34" charset="-122"/>
              </a:rPr>
              <a:t>含义：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f(n)</a:t>
            </a:r>
            <a:r>
              <a:rPr lang="zh-CN" altLang="en-US" sz="2400" dirty="0">
                <a:latin typeface="微软雅黑" panose="020B0503020204020204" pitchFamily="34" charset="-122"/>
                <a:ea typeface="微软雅黑" panose="020B0503020204020204" pitchFamily="34" charset="-122"/>
              </a:rPr>
              <a:t>的增长</a:t>
            </a:r>
            <a:r>
              <a:rPr lang="zh-CN" altLang="en-US" sz="2400" b="1" dirty="0">
                <a:solidFill>
                  <a:srgbClr val="FF00FF"/>
                </a:solidFill>
                <a:latin typeface="微软雅黑" panose="020B0503020204020204" pitchFamily="34" charset="-122"/>
                <a:ea typeface="微软雅黑" panose="020B0503020204020204" pitchFamily="34" charset="-122"/>
              </a:rPr>
              <a:t>至少</a:t>
            </a:r>
            <a:r>
              <a:rPr lang="zh-CN" altLang="en-US" sz="2400" dirty="0">
                <a:latin typeface="微软雅黑" panose="020B0503020204020204" pitchFamily="34" charset="-122"/>
                <a:ea typeface="微软雅黑" panose="020B0503020204020204" pitchFamily="34" charset="-122"/>
              </a:rPr>
              <a:t>象</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g(n)</a:t>
            </a:r>
            <a:r>
              <a:rPr lang="zh-CN" altLang="en-US" sz="2400" dirty="0">
                <a:latin typeface="微软雅黑" panose="020B0503020204020204" pitchFamily="34" charset="-122"/>
                <a:ea typeface="微软雅黑" panose="020B0503020204020204" pitchFamily="34" charset="-122"/>
              </a:rPr>
              <a:t>的增长那样快，或</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f(n)</a:t>
            </a:r>
            <a:r>
              <a:rPr lang="zh-CN" altLang="en-US" sz="2400" dirty="0">
                <a:latin typeface="微软雅黑" panose="020B0503020204020204" pitchFamily="34" charset="-122"/>
                <a:ea typeface="微软雅黑" panose="020B0503020204020204" pitchFamily="34" charset="-122"/>
              </a:rPr>
              <a:t>的阶不低于</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g(n)</a:t>
            </a:r>
            <a:r>
              <a:rPr lang="zh-CN" altLang="en-US" sz="2400" dirty="0">
                <a:latin typeface="微软雅黑" panose="020B0503020204020204" pitchFamily="34" charset="-122"/>
                <a:ea typeface="微软雅黑" panose="020B0503020204020204" pitchFamily="34" charset="-122"/>
              </a:rPr>
              <a:t>的阶。表示解一个特定问题的任何算法的时间</a:t>
            </a:r>
            <a:r>
              <a:rPr lang="zh-CN" altLang="en-US" sz="2400" dirty="0">
                <a:solidFill>
                  <a:srgbClr val="FF0000"/>
                </a:solidFill>
                <a:latin typeface="微软雅黑" panose="020B0503020204020204" pitchFamily="34" charset="-122"/>
                <a:ea typeface="微软雅黑" panose="020B0503020204020204" pitchFamily="34" charset="-122"/>
              </a:rPr>
              <a:t>下界</a:t>
            </a:r>
            <a:r>
              <a:rPr lang="zh-CN" altLang="en-US" sz="2400" dirty="0">
                <a:latin typeface="微软雅黑" panose="020B0503020204020204" pitchFamily="34" charset="-122"/>
                <a:ea typeface="微软雅黑" panose="020B0503020204020204" pitchFamily="34" charset="-122"/>
              </a:rPr>
              <a:t>。 </a:t>
            </a:r>
          </a:p>
          <a:p>
            <a:pPr eaLnBrk="1" hangingPunct="1">
              <a:lnSpc>
                <a:spcPct val="150000"/>
              </a:lnSpc>
              <a:buNone/>
            </a:pPr>
            <a:endParaRPr lang="zh-CN" altLang="en-US" sz="2400" dirty="0">
              <a:latin typeface="微软雅黑" panose="020B0503020204020204" pitchFamily="34" charset="-122"/>
              <a:ea typeface="微软雅黑" panose="020B0503020204020204" pitchFamily="34" charset="-122"/>
            </a:endParaRPr>
          </a:p>
          <a:p>
            <a:pPr eaLnBrk="1" hangingPunct="1">
              <a:lnSpc>
                <a:spcPct val="150000"/>
              </a:lnSpc>
              <a:buNone/>
            </a:pPr>
            <a:endParaRPr lang="en-US" altLang="zh-CN" sz="2400" dirty="0">
              <a:latin typeface="微软雅黑" panose="020B0503020204020204" pitchFamily="34" charset="-122"/>
              <a:ea typeface="微软雅黑" panose="020B0503020204020204" pitchFamily="34" charset="-122"/>
            </a:endParaRPr>
          </a:p>
        </p:txBody>
      </p:sp>
      <p:graphicFrame>
        <p:nvGraphicFramePr>
          <p:cNvPr id="10" name="对象 5"/>
          <p:cNvGraphicFramePr>
            <a:graphicFrameLocks noChangeAspect="1"/>
          </p:cNvGraphicFramePr>
          <p:nvPr/>
        </p:nvGraphicFramePr>
        <p:xfrm>
          <a:off x="5268913" y="2014538"/>
          <a:ext cx="1811337" cy="922337"/>
        </p:xfrm>
        <a:graphic>
          <a:graphicData uri="http://schemas.openxmlformats.org/presentationml/2006/ole">
            <mc:AlternateContent xmlns:mc="http://schemas.openxmlformats.org/markup-compatibility/2006">
              <mc:Choice xmlns:v="urn:schemas-microsoft-com:vml" Requires="v">
                <p:oleObj spid="_x0000_s79989" name="Equation" r:id="rId6" imgW="19812000" imgH="10058400" progId="Equation.DSMT4">
                  <p:embed/>
                </p:oleObj>
              </mc:Choice>
              <mc:Fallback>
                <p:oleObj name="Equation" r:id="rId6" imgW="19812000" imgH="10058400" progId="Equation.DSMT4">
                  <p:embed/>
                  <p:pic>
                    <p:nvPicPr>
                      <p:cNvPr id="0" name="图片 11584"/>
                      <p:cNvPicPr>
                        <a:picLocks noChangeAspect="1" noChangeArrowheads="1"/>
                      </p:cNvPicPr>
                      <p:nvPr/>
                    </p:nvPicPr>
                    <p:blipFill>
                      <a:blip r:embed="rId7"/>
                      <a:srcRect/>
                      <a:stretch>
                        <a:fillRect/>
                      </a:stretch>
                    </p:blipFill>
                    <p:spPr bwMode="auto">
                      <a:xfrm>
                        <a:off x="5268913" y="2014538"/>
                        <a:ext cx="1811337" cy="922337"/>
                      </a:xfrm>
                      <a:prstGeom prst="rect">
                        <a:avLst/>
                      </a:prstGeom>
                      <a:noFill/>
                      <a:ln>
                        <a:noFill/>
                      </a:ln>
                      <a:effec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1.2.2 </a:t>
            </a:r>
            <a:r>
              <a:rPr lang="zh-CN" altLang="en-US" dirty="0"/>
              <a:t>算法的渐进性态</a:t>
            </a:r>
          </a:p>
        </p:txBody>
      </p:sp>
      <p:sp>
        <p:nvSpPr>
          <p:cNvPr id="6" name="文本占位符 17410"/>
          <p:cNvSpPr>
            <a:spLocks noGrp="1"/>
          </p:cNvSpPr>
          <p:nvPr/>
        </p:nvSpPr>
        <p:spPr>
          <a:xfrm>
            <a:off x="838199" y="1301304"/>
            <a:ext cx="10675513" cy="56844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运行时间的准确界，</a:t>
            </a:r>
            <a:r>
              <a:rPr lang="el-GR" altLang="zh-CN" sz="2400" dirty="0">
                <a:solidFill>
                  <a:srgbClr val="3333FF"/>
                </a:solidFill>
                <a:latin typeface="微软雅黑" panose="020B0503020204020204" pitchFamily="34" charset="-122"/>
                <a:ea typeface="微软雅黑" panose="020B0503020204020204" pitchFamily="34" charset="-122"/>
              </a:rPr>
              <a:t>Θ</a:t>
            </a:r>
            <a:r>
              <a:rPr lang="zh-CN" altLang="en-US" sz="2400" dirty="0">
                <a:solidFill>
                  <a:srgbClr val="3333FF"/>
                </a:solidFill>
                <a:latin typeface="微软雅黑" panose="020B0503020204020204" pitchFamily="34" charset="-122"/>
                <a:ea typeface="微软雅黑" panose="020B0503020204020204" pitchFamily="34" charset="-122"/>
              </a:rPr>
              <a:t>记号</a:t>
            </a:r>
          </a:p>
        </p:txBody>
      </p:sp>
      <p:sp>
        <p:nvSpPr>
          <p:cNvPr id="7" name="Text Box 7"/>
          <p:cNvSpPr txBox="1">
            <a:spLocks noChangeArrowheads="1"/>
          </p:cNvSpPr>
          <p:nvPr/>
        </p:nvSpPr>
        <p:spPr bwMode="auto">
          <a:xfrm>
            <a:off x="787874" y="2107633"/>
            <a:ext cx="4739469"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lnSpc>
                <a:spcPct val="125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f(n)=</a:t>
            </a:r>
            <a:r>
              <a:rPr lang="el-GR" altLang="zh-CN" sz="2400" b="1" dirty="0">
                <a:latin typeface="Times New Roman" panose="02020603050405020304" pitchFamily="18" charset="0"/>
                <a:ea typeface="微软雅黑" panose="020B0503020204020204" pitchFamily="34" charset="-122"/>
                <a:cs typeface="Times New Roman" panose="02020603050405020304" pitchFamily="18" charset="0"/>
              </a:rPr>
              <a:t> Θ(</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g(n))</a:t>
            </a:r>
            <a:r>
              <a:rPr lang="zh-CN" altLang="en-US" sz="2400" dirty="0">
                <a:latin typeface="微软雅黑" panose="020B0503020204020204" pitchFamily="34" charset="-122"/>
                <a:ea typeface="微软雅黑" panose="020B0503020204020204" pitchFamily="34" charset="-122"/>
              </a:rPr>
              <a:t>当且仅当存在正的常数</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微软雅黑" panose="020B0503020204020204" pitchFamily="34" charset="-122"/>
                <a:ea typeface="微软雅黑" panose="020B0503020204020204" pitchFamily="34" charset="-122"/>
              </a:rPr>
              <a:t>和</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latin typeface="微软雅黑" panose="020B0503020204020204" pitchFamily="34" charset="-122"/>
                <a:ea typeface="微软雅黑" panose="020B0503020204020204" pitchFamily="34" charset="-122"/>
              </a:rPr>
              <a:t>，使得对于所有的</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n≥n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latin typeface="微软雅黑" panose="020B0503020204020204" pitchFamily="34" charset="-122"/>
                <a:ea typeface="微软雅黑" panose="020B0503020204020204" pitchFamily="34" charset="-122"/>
              </a:rPr>
              <a:t>，有</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0≤c</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g(n) ≤f(n) ≤ c</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g(n) </a:t>
            </a:r>
            <a:r>
              <a:rPr lang="zh-CN" altLang="en-US" sz="2400" dirty="0">
                <a:latin typeface="微软雅黑" panose="020B0503020204020204" pitchFamily="34" charset="-122"/>
                <a:ea typeface="微软雅黑" panose="020B0503020204020204" pitchFamily="34" charset="-122"/>
              </a:rPr>
              <a:t>。此时，称</a:t>
            </a:r>
            <a:r>
              <a:rPr lang="el-GR" altLang="zh-CN" sz="2400" b="1" dirty="0">
                <a:latin typeface="Times New Roman" panose="02020603050405020304" pitchFamily="18" charset="0"/>
                <a:ea typeface="微软雅黑" panose="020B0503020204020204" pitchFamily="34" charset="-122"/>
                <a:cs typeface="Times New Roman" panose="02020603050405020304" pitchFamily="18" charset="0"/>
              </a:rPr>
              <a:t>Θ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latin typeface="微软雅黑" panose="020B0503020204020204" pitchFamily="34" charset="-122"/>
                <a:ea typeface="微软雅黑" panose="020B0503020204020204" pitchFamily="34" charset="-122"/>
              </a:rPr>
              <a:t>是</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f(n)</a:t>
            </a:r>
            <a:r>
              <a:rPr lang="zh-CN" altLang="en-US" sz="2400" dirty="0">
                <a:latin typeface="微软雅黑" panose="020B0503020204020204" pitchFamily="34" charset="-122"/>
                <a:ea typeface="微软雅黑" panose="020B0503020204020204" pitchFamily="34" charset="-122"/>
              </a:rPr>
              <a:t>的一个</a:t>
            </a:r>
            <a:r>
              <a:rPr lang="zh-CN" altLang="en-US" sz="2400" dirty="0">
                <a:solidFill>
                  <a:srgbClr val="A50021"/>
                </a:solidFill>
                <a:latin typeface="微软雅黑" panose="020B0503020204020204" pitchFamily="34" charset="-122"/>
                <a:ea typeface="微软雅黑" panose="020B0503020204020204" pitchFamily="34" charset="-122"/>
              </a:rPr>
              <a:t>确界</a:t>
            </a:r>
            <a:r>
              <a:rPr lang="zh-CN" altLang="en-US" sz="2400" dirty="0">
                <a:latin typeface="微软雅黑" panose="020B0503020204020204" pitchFamily="34" charset="-122"/>
                <a:ea typeface="微软雅黑" panose="020B0503020204020204" pitchFamily="34" charset="-122"/>
              </a:rPr>
              <a:t>。 </a:t>
            </a:r>
          </a:p>
          <a:p>
            <a:pPr lvl="0" eaLnBrk="1" hangingPunct="1">
              <a:lnSpc>
                <a:spcPct val="150000"/>
              </a:lnSpc>
            </a:pPr>
            <a:endParaRPr lang="en-US" altLang="zh-CN" sz="2400" dirty="0">
              <a:latin typeface="微软雅黑" panose="020B0503020204020204" pitchFamily="34" charset="-122"/>
              <a:ea typeface="微软雅黑" panose="020B0503020204020204" pitchFamily="34" charset="-122"/>
            </a:endParaRPr>
          </a:p>
        </p:txBody>
      </p:sp>
      <p:sp>
        <p:nvSpPr>
          <p:cNvPr id="16" name="矩形 15"/>
          <p:cNvSpPr/>
          <p:nvPr/>
        </p:nvSpPr>
        <p:spPr>
          <a:xfrm>
            <a:off x="805210" y="4055567"/>
            <a:ext cx="4608511" cy="1477328"/>
          </a:xfrm>
          <a:prstGeom prst="rect">
            <a:avLst/>
          </a:prstGeom>
        </p:spPr>
        <p:txBody>
          <a:bodyPr wrap="square">
            <a:spAutoFit/>
          </a:bodyPr>
          <a:lstStyle/>
          <a:p>
            <a:pPr>
              <a:lnSpc>
                <a:spcPct val="125000"/>
              </a:lnSpc>
            </a:pPr>
            <a:r>
              <a:rPr lang="el-GR" altLang="zh-CN" sz="2400" b="1" dirty="0">
                <a:latin typeface="Times New Roman" panose="02020603050405020304" pitchFamily="18" charset="0"/>
                <a:ea typeface="微软雅黑" panose="020B0503020204020204" pitchFamily="34" charset="-122"/>
                <a:cs typeface="Times New Roman" panose="02020603050405020304" pitchFamily="18" charset="0"/>
              </a:rPr>
              <a:t>Θ</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(g(n)) = {f(n)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存在正常数</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rPr>
              <a:t>，对于任意</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n≥n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latin typeface="微软雅黑" panose="020B0503020204020204" pitchFamily="34" charset="-122"/>
                <a:ea typeface="微软雅黑" panose="020B0503020204020204" pitchFamily="34" charset="-122"/>
              </a:rPr>
              <a:t>，有</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0≤c</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g(n) ≤f(n) ≤ c</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g(n) }</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p:txBody>
      </p:sp>
      <p:pic>
        <p:nvPicPr>
          <p:cNvPr id="19" name="对象 16"/>
          <p:cNvPicPr>
            <a:picLocks noChangeAspect="1"/>
          </p:cNvPicPr>
          <p:nvPr/>
        </p:nvPicPr>
        <p:blipFill>
          <a:blip r:embed="rId3"/>
          <a:srcRect/>
          <a:stretch>
            <a:fillRect/>
          </a:stretch>
        </p:blipFill>
        <p:spPr>
          <a:xfrm>
            <a:off x="11081527" y="3139783"/>
            <a:ext cx="936625" cy="469900"/>
          </a:xfrm>
          <a:prstGeom prst="rect">
            <a:avLst/>
          </a:prstGeom>
          <a:noFill/>
          <a:ln w="38100">
            <a:noFill/>
            <a:miter/>
          </a:ln>
        </p:spPr>
      </p:pic>
      <p:grpSp>
        <p:nvGrpSpPr>
          <p:cNvPr id="2" name="组合 1"/>
          <p:cNvGrpSpPr/>
          <p:nvPr/>
        </p:nvGrpSpPr>
        <p:grpSpPr>
          <a:xfrm>
            <a:off x="6394535" y="1412583"/>
            <a:ext cx="5407717" cy="4824413"/>
            <a:chOff x="6394535" y="1412583"/>
            <a:chExt cx="5407717" cy="4824413"/>
          </a:xfrm>
        </p:grpSpPr>
        <p:pic>
          <p:nvPicPr>
            <p:cNvPr id="18" name="对象 13"/>
            <p:cNvPicPr>
              <a:picLocks noChangeAspect="1"/>
            </p:cNvPicPr>
            <p:nvPr/>
          </p:nvPicPr>
          <p:blipFill>
            <a:blip r:embed="rId4"/>
            <a:srcRect/>
            <a:stretch>
              <a:fillRect/>
            </a:stretch>
          </p:blipFill>
          <p:spPr>
            <a:xfrm>
              <a:off x="8273240" y="5805196"/>
              <a:ext cx="1800225" cy="369887"/>
            </a:xfrm>
            <a:prstGeom prst="rect">
              <a:avLst/>
            </a:prstGeom>
            <a:noFill/>
            <a:ln w="38100">
              <a:noFill/>
              <a:miter/>
            </a:ln>
          </p:spPr>
        </p:pic>
        <p:pic>
          <p:nvPicPr>
            <p:cNvPr id="22" name="对象 19"/>
            <p:cNvPicPr>
              <a:picLocks noChangeAspect="1"/>
            </p:cNvPicPr>
            <p:nvPr/>
          </p:nvPicPr>
          <p:blipFill>
            <a:blip r:embed="rId5"/>
            <a:srcRect/>
            <a:stretch>
              <a:fillRect/>
            </a:stretch>
          </p:blipFill>
          <p:spPr>
            <a:xfrm>
              <a:off x="7338202" y="5660733"/>
              <a:ext cx="412750" cy="576263"/>
            </a:xfrm>
            <a:prstGeom prst="rect">
              <a:avLst/>
            </a:prstGeom>
            <a:noFill/>
            <a:ln w="38100">
              <a:noFill/>
              <a:miter/>
            </a:ln>
          </p:spPr>
        </p:pic>
        <p:sp>
          <p:nvSpPr>
            <p:cNvPr id="32" name="直线 6"/>
            <p:cNvSpPr/>
            <p:nvPr/>
          </p:nvSpPr>
          <p:spPr>
            <a:xfrm>
              <a:off x="6401577" y="5587708"/>
              <a:ext cx="4752975" cy="0"/>
            </a:xfrm>
            <a:prstGeom prst="line">
              <a:avLst/>
            </a:pr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33" name="直线 7"/>
            <p:cNvSpPr/>
            <p:nvPr/>
          </p:nvSpPr>
          <p:spPr>
            <a:xfrm>
              <a:off x="7409640" y="4004971"/>
              <a:ext cx="0" cy="1582737"/>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34" name="任意多边形 33"/>
            <p:cNvSpPr/>
            <p:nvPr/>
          </p:nvSpPr>
          <p:spPr>
            <a:xfrm>
              <a:off x="6401577" y="2779421"/>
              <a:ext cx="4319588" cy="2486025"/>
            </a:xfrm>
            <a:custGeom>
              <a:avLst/>
              <a:gdLst>
                <a:gd name="txL" fmla="*/ 0 w 2721"/>
                <a:gd name="txT" fmla="*/ 0 h 1566"/>
                <a:gd name="txR" fmla="*/ 2721 w 2721"/>
                <a:gd name="txB" fmla="*/ 1566 h 1566"/>
              </a:gdLst>
              <a:ahLst/>
              <a:cxnLst>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721" h="1566">
                  <a:moveTo>
                    <a:pt x="0" y="1452"/>
                  </a:moveTo>
                  <a:cubicBezTo>
                    <a:pt x="76" y="1422"/>
                    <a:pt x="152" y="1392"/>
                    <a:pt x="227" y="1407"/>
                  </a:cubicBezTo>
                  <a:cubicBezTo>
                    <a:pt x="302" y="1422"/>
                    <a:pt x="355" y="1566"/>
                    <a:pt x="453" y="1543"/>
                  </a:cubicBezTo>
                  <a:cubicBezTo>
                    <a:pt x="551" y="1520"/>
                    <a:pt x="612" y="1368"/>
                    <a:pt x="816" y="1270"/>
                  </a:cubicBezTo>
                  <a:cubicBezTo>
                    <a:pt x="1020" y="1172"/>
                    <a:pt x="1361" y="1165"/>
                    <a:pt x="1678" y="953"/>
                  </a:cubicBezTo>
                  <a:cubicBezTo>
                    <a:pt x="1995" y="741"/>
                    <a:pt x="2358" y="370"/>
                    <a:pt x="2721" y="0"/>
                  </a:cubicBezTo>
                </a:path>
              </a:pathLst>
            </a:custGeom>
            <a:noFill/>
            <a:ln w="38100" cap="flat" cmpd="sng">
              <a:solidFill>
                <a:schemeClr val="accent1"/>
              </a:solidFill>
              <a:prstDash val="solid"/>
              <a:round/>
              <a:headEnd type="none" w="med" len="med"/>
              <a:tailEnd type="none" w="med" len="med"/>
            </a:ln>
          </p:spPr>
          <p:txBody>
            <a:bodyPr wrap="none" anchor="ctr"/>
            <a:lstStyle/>
            <a:p>
              <a:endParaRPr lang="zh-CN" altLang="en-US" dirty="0">
                <a:latin typeface="Times"/>
                <a:ea typeface="Times"/>
              </a:endParaRPr>
            </a:p>
          </p:txBody>
        </p:sp>
        <p:sp>
          <p:nvSpPr>
            <p:cNvPr id="35" name="任意多边形 34"/>
            <p:cNvSpPr/>
            <p:nvPr/>
          </p:nvSpPr>
          <p:spPr>
            <a:xfrm>
              <a:off x="6401577" y="1699921"/>
              <a:ext cx="4392613" cy="3887787"/>
            </a:xfrm>
            <a:custGeom>
              <a:avLst/>
              <a:gdLst>
                <a:gd name="txL" fmla="*/ 0 w 2767"/>
                <a:gd name="txT" fmla="*/ 0 h 2449"/>
                <a:gd name="txR" fmla="*/ 2767 w 2767"/>
                <a:gd name="txB" fmla="*/ 2449 h 2449"/>
              </a:gdLst>
              <a:ahLst/>
              <a:cxnLst>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767" h="2449">
                  <a:moveTo>
                    <a:pt x="0" y="2449"/>
                  </a:moveTo>
                  <a:cubicBezTo>
                    <a:pt x="109" y="2181"/>
                    <a:pt x="219" y="1913"/>
                    <a:pt x="363" y="1724"/>
                  </a:cubicBezTo>
                  <a:cubicBezTo>
                    <a:pt x="507" y="1535"/>
                    <a:pt x="703" y="1391"/>
                    <a:pt x="862" y="1315"/>
                  </a:cubicBezTo>
                  <a:cubicBezTo>
                    <a:pt x="1021" y="1239"/>
                    <a:pt x="1156" y="1383"/>
                    <a:pt x="1315" y="1270"/>
                  </a:cubicBezTo>
                  <a:cubicBezTo>
                    <a:pt x="1474" y="1157"/>
                    <a:pt x="1572" y="847"/>
                    <a:pt x="1814" y="635"/>
                  </a:cubicBezTo>
                  <a:cubicBezTo>
                    <a:pt x="2056" y="423"/>
                    <a:pt x="2411" y="211"/>
                    <a:pt x="2767" y="0"/>
                  </a:cubicBezTo>
                </a:path>
              </a:pathLst>
            </a:custGeom>
            <a:noFill/>
            <a:ln w="38100" cap="flat" cmpd="sng">
              <a:solidFill>
                <a:srgbClr val="C00000"/>
              </a:solidFill>
              <a:prstDash val="solid"/>
              <a:round/>
              <a:headEnd type="none" w="med" len="med"/>
              <a:tailEnd type="none" w="med" len="med"/>
            </a:ln>
          </p:spPr>
          <p:txBody>
            <a:bodyPr wrap="none" anchor="ctr"/>
            <a:lstStyle/>
            <a:p>
              <a:endParaRPr lang="zh-CN" altLang="en-US" dirty="0">
                <a:latin typeface="Times"/>
                <a:ea typeface="Times"/>
              </a:endParaRPr>
            </a:p>
          </p:txBody>
        </p:sp>
        <p:sp>
          <p:nvSpPr>
            <p:cNvPr id="36" name="任意多边形 35"/>
            <p:cNvSpPr/>
            <p:nvPr/>
          </p:nvSpPr>
          <p:spPr>
            <a:xfrm>
              <a:off x="6401577" y="3428708"/>
              <a:ext cx="4679950" cy="2159000"/>
            </a:xfrm>
            <a:custGeom>
              <a:avLst/>
              <a:gdLst>
                <a:gd name="txL" fmla="*/ 0 w 2948"/>
                <a:gd name="txT" fmla="*/ 0 h 1360"/>
                <a:gd name="txR" fmla="*/ 2948 w 2948"/>
                <a:gd name="txB" fmla="*/ 1360 h 1360"/>
              </a:gdLst>
              <a:ahLst/>
              <a:cxnLst>
                <a:cxn ang="0">
                  <a:pos x="0" y="2147483647"/>
                </a:cxn>
                <a:cxn ang="0">
                  <a:pos x="2147483647" y="2147483647"/>
                </a:cxn>
                <a:cxn ang="0">
                  <a:pos x="2147483647" y="2147483647"/>
                </a:cxn>
                <a:cxn ang="0">
                  <a:pos x="2147483647" y="2147483647"/>
                </a:cxn>
                <a:cxn ang="0">
                  <a:pos x="2147483647" y="0"/>
                </a:cxn>
              </a:cxnLst>
              <a:rect l="txL" t="txT" r="txR" b="txB"/>
              <a:pathLst>
                <a:path w="2948" h="1360">
                  <a:moveTo>
                    <a:pt x="0" y="1360"/>
                  </a:moveTo>
                  <a:cubicBezTo>
                    <a:pt x="143" y="1152"/>
                    <a:pt x="287" y="945"/>
                    <a:pt x="453" y="907"/>
                  </a:cubicBezTo>
                  <a:cubicBezTo>
                    <a:pt x="619" y="869"/>
                    <a:pt x="756" y="1194"/>
                    <a:pt x="998" y="1134"/>
                  </a:cubicBezTo>
                  <a:cubicBezTo>
                    <a:pt x="1240" y="1074"/>
                    <a:pt x="1580" y="733"/>
                    <a:pt x="1905" y="544"/>
                  </a:cubicBezTo>
                  <a:cubicBezTo>
                    <a:pt x="2230" y="355"/>
                    <a:pt x="2589" y="177"/>
                    <a:pt x="2948" y="0"/>
                  </a:cubicBezTo>
                </a:path>
              </a:pathLst>
            </a:custGeom>
            <a:noFill/>
            <a:ln w="38100" cap="flat" cmpd="sng">
              <a:solidFill>
                <a:srgbClr val="C00000"/>
              </a:solidFill>
              <a:prstDash val="solid"/>
              <a:round/>
              <a:headEnd type="none" w="med" len="med"/>
              <a:tailEnd type="none" w="med" len="med"/>
            </a:ln>
          </p:spPr>
          <p:txBody>
            <a:bodyPr wrap="none" anchor="ctr"/>
            <a:lstStyle/>
            <a:p>
              <a:endParaRPr lang="zh-CN" altLang="en-US" dirty="0">
                <a:latin typeface="Times"/>
                <a:ea typeface="Times"/>
              </a:endParaRPr>
            </a:p>
          </p:txBody>
        </p:sp>
        <p:pic>
          <p:nvPicPr>
            <p:cNvPr id="37" name="对象 22"/>
            <p:cNvPicPr>
              <a:picLocks noChangeAspect="1"/>
            </p:cNvPicPr>
            <p:nvPr/>
          </p:nvPicPr>
          <p:blipFill>
            <a:blip r:embed="rId6"/>
            <a:srcRect/>
            <a:stretch>
              <a:fillRect/>
            </a:stretch>
          </p:blipFill>
          <p:spPr>
            <a:xfrm>
              <a:off x="10865627" y="1412583"/>
              <a:ext cx="936625" cy="455613"/>
            </a:xfrm>
            <a:prstGeom prst="rect">
              <a:avLst/>
            </a:prstGeom>
            <a:noFill/>
            <a:ln w="38100">
              <a:noFill/>
              <a:miter/>
            </a:ln>
          </p:spPr>
        </p:pic>
        <p:pic>
          <p:nvPicPr>
            <p:cNvPr id="38" name="对象 25"/>
            <p:cNvPicPr>
              <a:picLocks noChangeAspect="1"/>
            </p:cNvPicPr>
            <p:nvPr/>
          </p:nvPicPr>
          <p:blipFill>
            <a:blip r:embed="rId7"/>
            <a:stretch>
              <a:fillRect/>
            </a:stretch>
          </p:blipFill>
          <p:spPr>
            <a:xfrm>
              <a:off x="10938652" y="5732171"/>
              <a:ext cx="330200" cy="360362"/>
            </a:xfrm>
            <a:prstGeom prst="rect">
              <a:avLst/>
            </a:prstGeom>
            <a:noFill/>
            <a:ln w="38100">
              <a:noFill/>
              <a:miter/>
            </a:ln>
          </p:spPr>
        </p:pic>
        <p:pic>
          <p:nvPicPr>
            <p:cNvPr id="39" name="对象 26"/>
            <p:cNvPicPr>
              <a:picLocks noChangeAspect="1"/>
            </p:cNvPicPr>
            <p:nvPr/>
          </p:nvPicPr>
          <p:blipFill>
            <a:blip r:embed="rId8"/>
            <a:stretch>
              <a:fillRect/>
            </a:stretch>
          </p:blipFill>
          <p:spPr>
            <a:xfrm>
              <a:off x="10721165" y="2276183"/>
              <a:ext cx="792162" cy="465138"/>
            </a:xfrm>
            <a:prstGeom prst="rect">
              <a:avLst/>
            </a:prstGeom>
            <a:noFill/>
            <a:ln w="38100">
              <a:noFill/>
              <a:miter/>
            </a:ln>
          </p:spPr>
        </p:pic>
        <p:cxnSp>
          <p:nvCxnSpPr>
            <p:cNvPr id="41" name="直接箭头连接符 40"/>
            <p:cNvCxnSpPr/>
            <p:nvPr/>
          </p:nvCxnSpPr>
          <p:spPr>
            <a:xfrm flipV="1">
              <a:off x="6394535" y="1781887"/>
              <a:ext cx="0" cy="3805821"/>
            </a:xfrm>
            <a:prstGeom prst="straightConnector1">
              <a:avLst/>
            </a:pr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1.2.2 </a:t>
            </a:r>
            <a:r>
              <a:rPr lang="zh-CN" altLang="en-US" dirty="0"/>
              <a:t>算法的渐进性态</a:t>
            </a:r>
          </a:p>
        </p:txBody>
      </p:sp>
      <p:graphicFrame>
        <p:nvGraphicFramePr>
          <p:cNvPr id="8" name="对象 4"/>
          <p:cNvGraphicFramePr>
            <a:graphicFrameLocks noGrp="1" noChangeAspect="1"/>
          </p:cNvGraphicFramePr>
          <p:nvPr>
            <p:ph idx="1"/>
          </p:nvPr>
        </p:nvGraphicFramePr>
        <p:xfrm>
          <a:off x="2646363" y="2108200"/>
          <a:ext cx="1179512" cy="828675"/>
        </p:xfrm>
        <a:graphic>
          <a:graphicData uri="http://schemas.openxmlformats.org/presentationml/2006/ole">
            <mc:AlternateContent xmlns:mc="http://schemas.openxmlformats.org/markup-compatibility/2006">
              <mc:Choice xmlns:v="urn:schemas-microsoft-com:vml" Requires="v">
                <p:oleObj spid="_x0000_s118786" name="公式" r:id="rId4" imgW="596900" imgH="419100" progId="Equation.3">
                  <p:embed/>
                </p:oleObj>
              </mc:Choice>
              <mc:Fallback>
                <p:oleObj name="公式" r:id="rId4" imgW="596900" imgH="419100" progId="Equation.3">
                  <p:embed/>
                  <p:pic>
                    <p:nvPicPr>
                      <p:cNvPr id="0" name="图片 176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363" y="2108200"/>
                        <a:ext cx="1179512" cy="828675"/>
                      </a:xfrm>
                      <a:prstGeom prst="rect">
                        <a:avLst/>
                      </a:prstGeom>
                      <a:noFill/>
                      <a:ln>
                        <a:noFill/>
                      </a:ln>
                      <a:effectLst/>
                    </p:spPr>
                  </p:pic>
                </p:oleObj>
              </mc:Fallback>
            </mc:AlternateContent>
          </a:graphicData>
        </a:graphic>
      </p:graphicFrame>
      <p:sp>
        <p:nvSpPr>
          <p:cNvPr id="6" name="文本占位符 17410"/>
          <p:cNvSpPr>
            <a:spLocks noGrp="1"/>
          </p:cNvSpPr>
          <p:nvPr/>
        </p:nvSpPr>
        <p:spPr>
          <a:xfrm>
            <a:off x="838199" y="1301304"/>
            <a:ext cx="10675513" cy="56844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运行时间的准确界，</a:t>
            </a:r>
            <a:r>
              <a:rPr lang="el-GR" altLang="zh-CN" sz="2400" dirty="0">
                <a:solidFill>
                  <a:srgbClr val="3333FF"/>
                </a:solidFill>
                <a:latin typeface="微软雅黑" panose="020B0503020204020204" pitchFamily="34" charset="-122"/>
                <a:ea typeface="微软雅黑" panose="020B0503020204020204" pitchFamily="34" charset="-122"/>
              </a:rPr>
              <a:t>Θ</a:t>
            </a:r>
            <a:r>
              <a:rPr lang="zh-CN" altLang="en-US" sz="2400" dirty="0">
                <a:solidFill>
                  <a:srgbClr val="3333FF"/>
                </a:solidFill>
                <a:latin typeface="微软雅黑" panose="020B0503020204020204" pitchFamily="34" charset="-122"/>
                <a:ea typeface="微软雅黑" panose="020B0503020204020204" pitchFamily="34" charset="-122"/>
              </a:rPr>
              <a:t>记号</a:t>
            </a:r>
          </a:p>
        </p:txBody>
      </p:sp>
      <p:sp>
        <p:nvSpPr>
          <p:cNvPr id="7" name="Text Box 7"/>
          <p:cNvSpPr txBox="1">
            <a:spLocks noChangeArrowheads="1"/>
          </p:cNvSpPr>
          <p:nvPr/>
        </p:nvSpPr>
        <p:spPr bwMode="auto">
          <a:xfrm>
            <a:off x="787874" y="2107633"/>
            <a:ext cx="10780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None/>
            </a:pPr>
            <a:r>
              <a:rPr lang="zh-CN" altLang="en-US" sz="2400" dirty="0">
                <a:latin typeface="微软雅黑" panose="020B0503020204020204" pitchFamily="34" charset="-122"/>
                <a:ea typeface="微软雅黑" panose="020B0503020204020204" pitchFamily="34" charset="-122"/>
              </a:rPr>
              <a:t>定理：如果                 存在，且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则必有</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f(n) =</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Θ</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(g(n))</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None/>
            </a:pP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None/>
            </a:pPr>
            <a:r>
              <a:rPr lang="zh-CN" altLang="en-US" sz="2400" dirty="0">
                <a:latin typeface="微软雅黑" panose="020B0503020204020204" pitchFamily="34" charset="-122"/>
                <a:ea typeface="微软雅黑" panose="020B0503020204020204" pitchFamily="34" charset="-122"/>
              </a:rPr>
              <a:t>含义：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f(n)</a:t>
            </a:r>
            <a:r>
              <a:rPr lang="zh-CN" altLang="en-US" sz="2400" dirty="0">
                <a:latin typeface="微软雅黑" panose="020B0503020204020204" pitchFamily="34" charset="-122"/>
                <a:ea typeface="微软雅黑" panose="020B0503020204020204" pitchFamily="34" charset="-122"/>
              </a:rPr>
              <a:t>与</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g(n)</a:t>
            </a:r>
            <a:r>
              <a:rPr lang="zh-CN" altLang="en-US" sz="2400" dirty="0">
                <a:latin typeface="微软雅黑" panose="020B0503020204020204" pitchFamily="34" charset="-122"/>
                <a:ea typeface="微软雅黑" panose="020B0503020204020204" pitchFamily="34" charset="-122"/>
              </a:rPr>
              <a:t>同阶</a:t>
            </a:r>
          </a:p>
          <a:p>
            <a:pPr eaLnBrk="1" hangingPunct="1">
              <a:lnSpc>
                <a:spcPct val="150000"/>
              </a:lnSpc>
              <a:buNone/>
            </a:pPr>
            <a:endParaRPr lang="en-US" altLang="zh-CN" sz="2400" dirty="0">
              <a:latin typeface="微软雅黑" panose="020B0503020204020204" pitchFamily="34" charset="-122"/>
              <a:ea typeface="微软雅黑" panose="020B0503020204020204" pitchFamily="34" charset="-122"/>
            </a:endParaRPr>
          </a:p>
        </p:txBody>
      </p:sp>
      <p:graphicFrame>
        <p:nvGraphicFramePr>
          <p:cNvPr id="10" name="对象 5"/>
          <p:cNvGraphicFramePr>
            <a:graphicFrameLocks noChangeAspect="1"/>
          </p:cNvGraphicFramePr>
          <p:nvPr>
            <p:extLst>
              <p:ext uri="{D42A27DB-BD31-4B8C-83A1-F6EECF244321}">
                <p14:modId xmlns:p14="http://schemas.microsoft.com/office/powerpoint/2010/main" val="3219214346"/>
              </p:ext>
            </p:extLst>
          </p:nvPr>
        </p:nvGraphicFramePr>
        <p:xfrm>
          <a:off x="5338763" y="2014538"/>
          <a:ext cx="1671637" cy="922337"/>
        </p:xfrm>
        <a:graphic>
          <a:graphicData uri="http://schemas.openxmlformats.org/presentationml/2006/ole">
            <mc:AlternateContent xmlns:mc="http://schemas.openxmlformats.org/markup-compatibility/2006">
              <mc:Choice xmlns:v="urn:schemas-microsoft-com:vml" Requires="v">
                <p:oleObj spid="_x0000_s118787" name="Equation" r:id="rId6" imgW="18288000" imgH="10058400" progId="Equation.DSMT4">
                  <p:embed/>
                </p:oleObj>
              </mc:Choice>
              <mc:Fallback>
                <p:oleObj name="Equation" r:id="rId6" imgW="18288000" imgH="10058400" progId="Equation.DSMT4">
                  <p:embed/>
                  <p:pic>
                    <p:nvPicPr>
                      <p:cNvPr id="0" name="图片 17616"/>
                      <p:cNvPicPr>
                        <a:picLocks noChangeAspect="1" noChangeArrowheads="1"/>
                      </p:cNvPicPr>
                      <p:nvPr/>
                    </p:nvPicPr>
                    <p:blipFill>
                      <a:blip r:embed="rId7"/>
                      <a:srcRect/>
                      <a:stretch>
                        <a:fillRect/>
                      </a:stretch>
                    </p:blipFill>
                    <p:spPr bwMode="auto">
                      <a:xfrm>
                        <a:off x="5338763" y="2014538"/>
                        <a:ext cx="1671637" cy="922337"/>
                      </a:xfrm>
                      <a:prstGeom prst="rect">
                        <a:avLst/>
                      </a:prstGeom>
                      <a:noFill/>
                      <a:ln>
                        <a:noFill/>
                      </a:ln>
                      <a:effec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9878" y="4757743"/>
            <a:ext cx="4399359"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414851" y="-924104"/>
            <a:ext cx="685800" cy="350996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solidFill>
                <a:prstClr val="white"/>
              </a:solidFill>
            </a:endParaRPr>
          </a:p>
        </p:txBody>
      </p:sp>
      <p:sp>
        <p:nvSpPr>
          <p:cNvPr id="10" name="椭圆 9"/>
          <p:cNvSpPr/>
          <p:nvPr/>
        </p:nvSpPr>
        <p:spPr>
          <a:xfrm>
            <a:off x="239707" y="360584"/>
            <a:ext cx="1000125" cy="1000125"/>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solidFill>
                <a:prstClr val="white"/>
              </a:solidFill>
            </a:endParaRPr>
          </a:p>
        </p:txBody>
      </p:sp>
      <p:sp>
        <p:nvSpPr>
          <p:cNvPr id="2053" name="文本框 62"/>
          <p:cNvSpPr txBox="1">
            <a:spLocks noChangeArrowheads="1"/>
          </p:cNvSpPr>
          <p:nvPr/>
        </p:nvSpPr>
        <p:spPr bwMode="auto">
          <a:xfrm>
            <a:off x="2643307" y="2342203"/>
            <a:ext cx="7106576" cy="795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defRPr/>
            </a:pPr>
            <a:r>
              <a:rPr lang="zh-CN" altLang="en-US" sz="3451" b="1" dirty="0">
                <a:solidFill>
                  <a:srgbClr val="FF0000"/>
                </a:solidFill>
                <a:latin typeface="微软雅黑" panose="020B0503020204020204" pitchFamily="34" charset="-122"/>
                <a:ea typeface="微软雅黑" panose="020B0503020204020204" pitchFamily="34" charset="-122"/>
              </a:rPr>
              <a:t>第</a:t>
            </a:r>
            <a:r>
              <a:rPr lang="en-US" altLang="zh-CN" sz="3451" b="1" dirty="0">
                <a:solidFill>
                  <a:srgbClr val="FF0000"/>
                </a:solidFill>
                <a:latin typeface="微软雅黑" panose="020B0503020204020204" pitchFamily="34" charset="-122"/>
                <a:ea typeface="微软雅黑" panose="020B0503020204020204" pitchFamily="34" charset="-122"/>
              </a:rPr>
              <a:t>1</a:t>
            </a:r>
            <a:r>
              <a:rPr lang="zh-CN" altLang="en-US" sz="3451" b="1" dirty="0">
                <a:solidFill>
                  <a:srgbClr val="FF0000"/>
                </a:solidFill>
                <a:latin typeface="微软雅黑" panose="020B0503020204020204" pitchFamily="34" charset="-122"/>
                <a:ea typeface="微软雅黑" panose="020B0503020204020204" pitchFamily="34" charset="-122"/>
              </a:rPr>
              <a:t>章  算法概述</a:t>
            </a:r>
            <a:endParaRPr lang="en-US" altLang="zh-CN" sz="3451" b="1" dirty="0">
              <a:solidFill>
                <a:srgbClr val="FF0000"/>
              </a:solidFill>
              <a:latin typeface="微软雅黑" panose="020B0503020204020204" pitchFamily="34" charset="-122"/>
              <a:ea typeface="楷体" pitchFamily="49" charset="-122"/>
            </a:endParaRPr>
          </a:p>
        </p:txBody>
      </p:sp>
      <p:sp>
        <p:nvSpPr>
          <p:cNvPr id="1068" name="矩形 1067"/>
          <p:cNvSpPr/>
          <p:nvPr/>
        </p:nvSpPr>
        <p:spPr>
          <a:xfrm>
            <a:off x="2624137" y="1880709"/>
            <a:ext cx="7258051" cy="2039745"/>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solidFill>
                <a:prstClr val="white"/>
              </a:solidFill>
            </a:endParaRPr>
          </a:p>
        </p:txBody>
      </p:sp>
      <p:sp>
        <p:nvSpPr>
          <p:cNvPr id="1069" name="矩形 1068"/>
          <p:cNvSpPr/>
          <p:nvPr/>
        </p:nvSpPr>
        <p:spPr>
          <a:xfrm>
            <a:off x="9649583" y="3728558"/>
            <a:ext cx="357188" cy="357188"/>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solidFill>
                <a:prstClr val="white"/>
              </a:solidFill>
            </a:endParaRPr>
          </a:p>
        </p:txBody>
      </p:sp>
      <p:sp>
        <p:nvSpPr>
          <p:cNvPr id="117" name="矩形 116"/>
          <p:cNvSpPr/>
          <p:nvPr/>
        </p:nvSpPr>
        <p:spPr>
          <a:xfrm>
            <a:off x="9512216" y="3657223"/>
            <a:ext cx="355997" cy="355997"/>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solidFill>
                <a:prstClr val="white"/>
              </a:solidFill>
            </a:endParaRPr>
          </a:p>
        </p:txBody>
      </p:sp>
      <p:sp>
        <p:nvSpPr>
          <p:cNvPr id="118" name="矩形 117"/>
          <p:cNvSpPr/>
          <p:nvPr/>
        </p:nvSpPr>
        <p:spPr>
          <a:xfrm>
            <a:off x="2505080" y="1648536"/>
            <a:ext cx="355997" cy="355997"/>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solidFill>
                <a:prstClr val="white"/>
              </a:solidFill>
            </a:endParaRPr>
          </a:p>
        </p:txBody>
      </p:sp>
      <p:sp>
        <p:nvSpPr>
          <p:cNvPr id="119" name="矩形 118"/>
          <p:cNvSpPr/>
          <p:nvPr/>
        </p:nvSpPr>
        <p:spPr>
          <a:xfrm>
            <a:off x="2619380" y="1762836"/>
            <a:ext cx="355997" cy="355997"/>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solidFill>
                <a:prstClr val="white"/>
              </a:solidFill>
            </a:endParaRPr>
          </a:p>
        </p:txBody>
      </p:sp>
      <p:pic>
        <p:nvPicPr>
          <p:cNvPr id="13324" name="图片 4"/>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323" y="361777"/>
            <a:ext cx="998935" cy="99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4"/>
          <a:stretch>
            <a:fillRect/>
          </a:stretch>
        </p:blipFill>
        <p:spPr>
          <a:xfrm>
            <a:off x="1242216" y="615378"/>
            <a:ext cx="2013347" cy="460772"/>
          </a:xfrm>
          <a:prstGeom prst="rect">
            <a:avLst/>
          </a:prstGeom>
          <a:effectLst>
            <a:outerShdw blurRad="50800" dist="38100" dir="2700000" algn="tl" rotWithShape="0">
              <a:prstClr val="black">
                <a:alpha val="40000"/>
              </a:prstClr>
            </a:outerShdw>
          </a:effectLst>
        </p:spPr>
      </p:pic>
      <p:pic>
        <p:nvPicPr>
          <p:cNvPr id="15" name="图片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40463" y="6240161"/>
            <a:ext cx="3163491" cy="54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754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1.2.2 </a:t>
            </a:r>
            <a:r>
              <a:rPr lang="zh-CN" altLang="en-US" dirty="0"/>
              <a:t>算法的渐进性态</a:t>
            </a:r>
          </a:p>
        </p:txBody>
      </p:sp>
      <p:sp>
        <p:nvSpPr>
          <p:cNvPr id="6" name="文本占位符 17410"/>
          <p:cNvSpPr>
            <a:spLocks noGrp="1"/>
          </p:cNvSpPr>
          <p:nvPr/>
        </p:nvSpPr>
        <p:spPr>
          <a:xfrm>
            <a:off x="838199" y="1301303"/>
            <a:ext cx="10675513" cy="3953277"/>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333FF"/>
                </a:solidFill>
                <a:latin typeface="微软雅黑" panose="020B0503020204020204" pitchFamily="34" charset="-122"/>
                <a:ea typeface="微软雅黑" panose="020B0503020204020204" pitchFamily="34" charset="-122"/>
              </a:rPr>
              <a:t>运行时间的阶</a:t>
            </a:r>
          </a:p>
          <a:p>
            <a:pPr>
              <a:lnSpc>
                <a:spcPct val="150000"/>
              </a:lnSpc>
              <a:spcBef>
                <a:spcPts val="0"/>
              </a:spcBef>
              <a:buFont typeface="Wingdings" panose="05000000000000000000" pitchFamily="2" charset="2"/>
              <a:buChar char="l"/>
            </a:pPr>
            <a:r>
              <a:rPr lang="zh-CN" altLang="en-US" sz="2400" b="0" dirty="0">
                <a:latin typeface="微软雅黑" panose="020B0503020204020204" pitchFamily="34" charset="-122"/>
                <a:ea typeface="微软雅黑" panose="020B0503020204020204" pitchFamily="34" charset="-122"/>
              </a:rPr>
              <a:t>常用的时间复杂度的阶有：</a:t>
            </a:r>
            <a:r>
              <a:rPr lang="en-US" altLang="zh-CN" sz="2400" b="0" dirty="0">
                <a:latin typeface="微软雅黑" panose="020B0503020204020204" pitchFamily="34" charset="-122"/>
                <a:ea typeface="微软雅黑" panose="020B0503020204020204" pitchFamily="34" charset="-122"/>
              </a:rPr>
              <a:t> </a:t>
            </a:r>
            <a:r>
              <a:rPr lang="en-US" altLang="zh-CN" sz="2400" b="0" dirty="0" err="1">
                <a:solidFill>
                  <a:srgbClr val="C00000"/>
                </a:solidFill>
                <a:latin typeface="微软雅黑" panose="020B0503020204020204" pitchFamily="34" charset="-122"/>
                <a:ea typeface="微软雅黑" panose="020B0503020204020204" pitchFamily="34" charset="-122"/>
              </a:rPr>
              <a:t>logn</a:t>
            </a:r>
            <a:r>
              <a:rPr lang="zh-CN" altLang="en-US" sz="2400" b="0" dirty="0">
                <a:solidFill>
                  <a:srgbClr val="C00000"/>
                </a:solidFill>
                <a:latin typeface="微软雅黑" panose="020B0503020204020204" pitchFamily="34" charset="-122"/>
                <a:ea typeface="微软雅黑" panose="020B0503020204020204" pitchFamily="34" charset="-122"/>
              </a:rPr>
              <a:t>（对数阶）、</a:t>
            </a:r>
            <a:r>
              <a:rPr lang="en-US" altLang="zh-CN" sz="2400" b="0" dirty="0">
                <a:solidFill>
                  <a:srgbClr val="C00000"/>
                </a:solidFill>
                <a:latin typeface="微软雅黑" panose="020B0503020204020204" pitchFamily="34" charset="-122"/>
                <a:ea typeface="微软雅黑" panose="020B0503020204020204" pitchFamily="34" charset="-122"/>
              </a:rPr>
              <a:t>n</a:t>
            </a:r>
            <a:r>
              <a:rPr lang="zh-CN" altLang="en-US" sz="2400" b="0" dirty="0">
                <a:solidFill>
                  <a:srgbClr val="C00000"/>
                </a:solidFill>
                <a:latin typeface="微软雅黑" panose="020B0503020204020204" pitchFamily="34" charset="-122"/>
                <a:ea typeface="微软雅黑" panose="020B0503020204020204" pitchFamily="34" charset="-122"/>
              </a:rPr>
              <a:t>（线性阶）、</a:t>
            </a:r>
            <a:r>
              <a:rPr lang="en-US" altLang="zh-CN" sz="2400" b="0" dirty="0" err="1">
                <a:solidFill>
                  <a:srgbClr val="C00000"/>
                </a:solidFill>
                <a:latin typeface="微软雅黑" panose="020B0503020204020204" pitchFamily="34" charset="-122"/>
                <a:ea typeface="微软雅黑" panose="020B0503020204020204" pitchFamily="34" charset="-122"/>
              </a:rPr>
              <a:t>nlogn</a:t>
            </a:r>
            <a:r>
              <a:rPr lang="zh-CN" altLang="en-US" sz="2400" b="0" dirty="0">
                <a:solidFill>
                  <a:srgbClr val="C00000"/>
                </a:solidFill>
                <a:latin typeface="微软雅黑" panose="020B0503020204020204" pitchFamily="34" charset="-122"/>
                <a:ea typeface="微软雅黑" panose="020B0503020204020204" pitchFamily="34" charset="-122"/>
              </a:rPr>
              <a:t>（线性对数阶）、</a:t>
            </a:r>
            <a:r>
              <a:rPr lang="en-US" altLang="zh-CN" sz="2400" b="0" dirty="0">
                <a:solidFill>
                  <a:srgbClr val="C00000"/>
                </a:solidFill>
                <a:latin typeface="微软雅黑" panose="020B0503020204020204" pitchFamily="34" charset="-122"/>
                <a:ea typeface="微软雅黑" panose="020B0503020204020204" pitchFamily="34" charset="-122"/>
              </a:rPr>
              <a:t>n</a:t>
            </a:r>
            <a:r>
              <a:rPr lang="en-US" altLang="zh-CN" sz="2400" b="0" baseline="30000" dirty="0">
                <a:solidFill>
                  <a:srgbClr val="C00000"/>
                </a:solidFill>
                <a:latin typeface="微软雅黑" panose="020B0503020204020204" pitchFamily="34" charset="-122"/>
                <a:ea typeface="微软雅黑" panose="020B0503020204020204" pitchFamily="34" charset="-122"/>
              </a:rPr>
              <a:t>2</a:t>
            </a:r>
            <a:r>
              <a:rPr lang="zh-CN" altLang="en-US" sz="2400" b="0" dirty="0">
                <a:solidFill>
                  <a:srgbClr val="C00000"/>
                </a:solidFill>
                <a:latin typeface="微软雅黑" panose="020B0503020204020204" pitchFamily="34" charset="-122"/>
                <a:ea typeface="微软雅黑" panose="020B0503020204020204" pitchFamily="34" charset="-122"/>
              </a:rPr>
              <a:t>（平方阶）、</a:t>
            </a:r>
            <a:r>
              <a:rPr lang="en-US" altLang="zh-CN" sz="2400" b="0" dirty="0">
                <a:solidFill>
                  <a:srgbClr val="C00000"/>
                </a:solidFill>
                <a:latin typeface="微软雅黑" panose="020B0503020204020204" pitchFamily="34" charset="-122"/>
                <a:ea typeface="微软雅黑" panose="020B0503020204020204" pitchFamily="34" charset="-122"/>
              </a:rPr>
              <a:t>n</a:t>
            </a:r>
            <a:r>
              <a:rPr lang="en-US" altLang="zh-CN" sz="2400" b="0" baseline="30000" dirty="0">
                <a:solidFill>
                  <a:srgbClr val="C00000"/>
                </a:solidFill>
                <a:latin typeface="微软雅黑" panose="020B0503020204020204" pitchFamily="34" charset="-122"/>
                <a:ea typeface="微软雅黑" panose="020B0503020204020204" pitchFamily="34" charset="-122"/>
              </a:rPr>
              <a:t>3</a:t>
            </a:r>
            <a:r>
              <a:rPr lang="zh-CN" altLang="en-US" sz="2400" b="0" dirty="0">
                <a:solidFill>
                  <a:srgbClr val="C00000"/>
                </a:solidFill>
                <a:latin typeface="微软雅黑" panose="020B0503020204020204" pitchFamily="34" charset="-122"/>
                <a:ea typeface="微软雅黑" panose="020B0503020204020204" pitchFamily="34" charset="-122"/>
              </a:rPr>
              <a:t>（立方阶）、</a:t>
            </a:r>
            <a:r>
              <a:rPr lang="en-US" altLang="zh-CN" sz="2400" b="0" dirty="0">
                <a:solidFill>
                  <a:srgbClr val="C00000"/>
                </a:solidFill>
                <a:latin typeface="微软雅黑" panose="020B0503020204020204" pitchFamily="34" charset="-122"/>
                <a:ea typeface="微软雅黑" panose="020B0503020204020204" pitchFamily="34" charset="-122"/>
              </a:rPr>
              <a:t>2</a:t>
            </a:r>
            <a:r>
              <a:rPr lang="en-US" altLang="zh-CN" sz="2400" b="0" baseline="30000" dirty="0">
                <a:solidFill>
                  <a:srgbClr val="C00000"/>
                </a:solidFill>
                <a:latin typeface="微软雅黑" panose="020B0503020204020204" pitchFamily="34" charset="-122"/>
                <a:ea typeface="微软雅黑" panose="020B0503020204020204" pitchFamily="34" charset="-122"/>
              </a:rPr>
              <a:t>n</a:t>
            </a:r>
            <a:r>
              <a:rPr lang="zh-CN" altLang="en-US" sz="2400" b="0" dirty="0">
                <a:solidFill>
                  <a:srgbClr val="C00000"/>
                </a:solidFill>
                <a:latin typeface="微软雅黑" panose="020B0503020204020204" pitchFamily="34" charset="-122"/>
                <a:ea typeface="微软雅黑" panose="020B0503020204020204" pitchFamily="34" charset="-122"/>
              </a:rPr>
              <a:t>（指数阶）</a:t>
            </a:r>
            <a:endParaRPr lang="en-US" altLang="zh-CN" sz="2400" b="0" dirty="0">
              <a:solidFill>
                <a:srgbClr val="C00000"/>
              </a:solidFill>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l"/>
            </a:pPr>
            <a:r>
              <a:rPr lang="zh-CN" altLang="en-US" sz="2400" b="0" dirty="0">
                <a:latin typeface="微软雅黑" panose="020B0503020204020204" pitchFamily="34" charset="-122"/>
                <a:ea typeface="微软雅黑" panose="020B0503020204020204" pitchFamily="34" charset="-122"/>
              </a:rPr>
              <a:t>当</a:t>
            </a:r>
            <a:r>
              <a:rPr lang="en-US" altLang="zh-CN" sz="2400" b="0" dirty="0">
                <a:latin typeface="微软雅黑" panose="020B0503020204020204" pitchFamily="34" charset="-122"/>
                <a:ea typeface="微软雅黑" panose="020B0503020204020204" pitchFamily="34" charset="-122"/>
              </a:rPr>
              <a:t>n</a:t>
            </a:r>
            <a:r>
              <a:rPr lang="zh-CN" altLang="en-US" sz="2400" b="0" dirty="0">
                <a:latin typeface="微软雅黑" panose="020B0503020204020204" pitchFamily="34" charset="-122"/>
                <a:ea typeface="微软雅黑" panose="020B0503020204020204" pitchFamily="34" charset="-122"/>
              </a:rPr>
              <a:t>足够大时：</a:t>
            </a:r>
            <a:r>
              <a:rPr lang="en-US" altLang="zh-CN" sz="2400" b="0" dirty="0">
                <a:latin typeface="微软雅黑" panose="020B0503020204020204" pitchFamily="34" charset="-122"/>
                <a:ea typeface="微软雅黑" panose="020B0503020204020204" pitchFamily="34" charset="-122"/>
              </a:rPr>
              <a:t/>
            </a:r>
            <a:br>
              <a:rPr lang="en-US" altLang="zh-CN" sz="2400" b="0" dirty="0">
                <a:latin typeface="微软雅黑" panose="020B0503020204020204" pitchFamily="34" charset="-122"/>
                <a:ea typeface="微软雅黑" panose="020B0503020204020204" pitchFamily="34" charset="-122"/>
              </a:rPr>
            </a:br>
            <a:r>
              <a:rPr lang="en-US" altLang="zh-CN" sz="3200" b="0" dirty="0" err="1">
                <a:solidFill>
                  <a:srgbClr val="3333FF"/>
                </a:solidFill>
                <a:latin typeface="微软雅黑" panose="020B0503020204020204" pitchFamily="34" charset="-122"/>
                <a:ea typeface="微软雅黑" panose="020B0503020204020204" pitchFamily="34" charset="-122"/>
              </a:rPr>
              <a:t>logn</a:t>
            </a:r>
            <a:r>
              <a:rPr lang="en-US" altLang="zh-CN" sz="3200" b="0" dirty="0">
                <a:solidFill>
                  <a:srgbClr val="3333FF"/>
                </a:solidFill>
                <a:latin typeface="微软雅黑" panose="020B0503020204020204" pitchFamily="34" charset="-122"/>
                <a:ea typeface="微软雅黑" panose="020B0503020204020204" pitchFamily="34" charset="-122"/>
              </a:rPr>
              <a:t> &lt; n &lt; </a:t>
            </a:r>
            <a:r>
              <a:rPr lang="en-US" altLang="zh-CN" sz="3200" b="0" dirty="0" err="1">
                <a:solidFill>
                  <a:srgbClr val="3333FF"/>
                </a:solidFill>
                <a:latin typeface="微软雅黑" panose="020B0503020204020204" pitchFamily="34" charset="-122"/>
                <a:ea typeface="微软雅黑" panose="020B0503020204020204" pitchFamily="34" charset="-122"/>
              </a:rPr>
              <a:t>nlogn</a:t>
            </a:r>
            <a:r>
              <a:rPr lang="en-US" altLang="zh-CN" sz="3200" b="0" dirty="0">
                <a:solidFill>
                  <a:srgbClr val="3333FF"/>
                </a:solidFill>
                <a:latin typeface="微软雅黑" panose="020B0503020204020204" pitchFamily="34" charset="-122"/>
                <a:ea typeface="微软雅黑" panose="020B0503020204020204" pitchFamily="34" charset="-122"/>
              </a:rPr>
              <a:t> &lt; n</a:t>
            </a:r>
            <a:r>
              <a:rPr lang="en-US" altLang="zh-CN" sz="3200" b="0" baseline="30000" dirty="0">
                <a:solidFill>
                  <a:srgbClr val="3333FF"/>
                </a:solidFill>
                <a:latin typeface="微软雅黑" panose="020B0503020204020204" pitchFamily="34" charset="-122"/>
                <a:ea typeface="微软雅黑" panose="020B0503020204020204" pitchFamily="34" charset="-122"/>
              </a:rPr>
              <a:t>2</a:t>
            </a:r>
            <a:r>
              <a:rPr lang="en-US" altLang="zh-CN" sz="3200" b="0" dirty="0">
                <a:solidFill>
                  <a:srgbClr val="3333FF"/>
                </a:solidFill>
                <a:latin typeface="微软雅黑" panose="020B0503020204020204" pitchFamily="34" charset="-122"/>
                <a:ea typeface="微软雅黑" panose="020B0503020204020204" pitchFamily="34" charset="-122"/>
              </a:rPr>
              <a:t> &lt; n</a:t>
            </a:r>
            <a:r>
              <a:rPr lang="en-US" altLang="zh-CN" sz="3200" b="0" baseline="30000" dirty="0">
                <a:solidFill>
                  <a:srgbClr val="3333FF"/>
                </a:solidFill>
                <a:latin typeface="微软雅黑" panose="020B0503020204020204" pitchFamily="34" charset="-122"/>
                <a:ea typeface="微软雅黑" panose="020B0503020204020204" pitchFamily="34" charset="-122"/>
              </a:rPr>
              <a:t>3</a:t>
            </a:r>
            <a:r>
              <a:rPr lang="en-US" altLang="zh-CN" sz="3200" b="0" dirty="0">
                <a:solidFill>
                  <a:srgbClr val="3333FF"/>
                </a:solidFill>
                <a:latin typeface="微软雅黑" panose="020B0503020204020204" pitchFamily="34" charset="-122"/>
                <a:ea typeface="微软雅黑" panose="020B0503020204020204" pitchFamily="34" charset="-122"/>
              </a:rPr>
              <a:t> &lt;2</a:t>
            </a:r>
            <a:r>
              <a:rPr lang="en-US" altLang="zh-CN" sz="3200" b="0" baseline="30000" dirty="0">
                <a:solidFill>
                  <a:srgbClr val="3333FF"/>
                </a:solidFill>
                <a:latin typeface="微软雅黑" panose="020B0503020204020204" pitchFamily="34" charset="-122"/>
                <a:ea typeface="微软雅黑" panose="020B0503020204020204" pitchFamily="34" charset="-122"/>
              </a:rPr>
              <a:t>n</a:t>
            </a:r>
            <a:r>
              <a:rPr lang="en-US" altLang="zh-CN" sz="3200" b="0" dirty="0">
                <a:solidFill>
                  <a:srgbClr val="3333FF"/>
                </a:solidFill>
                <a:latin typeface="微软雅黑" panose="020B0503020204020204" pitchFamily="34" charset="-122"/>
                <a:ea typeface="微软雅黑" panose="020B0503020204020204" pitchFamily="34" charset="-122"/>
              </a:rPr>
              <a:t> </a:t>
            </a:r>
            <a:endParaRPr lang="zh-CN" altLang="en-US" sz="2400" baseline="30000"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7247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1.2.2 </a:t>
            </a:r>
            <a:r>
              <a:rPr lang="zh-CN" altLang="en-US" dirty="0"/>
              <a:t>算法的渐进性态</a:t>
            </a:r>
          </a:p>
        </p:txBody>
      </p:sp>
      <p:grpSp>
        <p:nvGrpSpPr>
          <p:cNvPr id="21" name="Group 2"/>
          <p:cNvGrpSpPr/>
          <p:nvPr/>
        </p:nvGrpSpPr>
        <p:grpSpPr bwMode="auto">
          <a:xfrm>
            <a:off x="2338293" y="1589799"/>
            <a:ext cx="7237412" cy="4559300"/>
            <a:chOff x="768" y="1008"/>
            <a:chExt cx="4559" cy="2872"/>
          </a:xfrm>
        </p:grpSpPr>
        <p:sp>
          <p:nvSpPr>
            <p:cNvPr id="22" name="Line 3"/>
            <p:cNvSpPr>
              <a:spLocks noChangeShapeType="1"/>
            </p:cNvSpPr>
            <p:nvPr/>
          </p:nvSpPr>
          <p:spPr bwMode="auto">
            <a:xfrm>
              <a:off x="1056" y="1088"/>
              <a:ext cx="0" cy="2544"/>
            </a:xfrm>
            <a:prstGeom prst="line">
              <a:avLst/>
            </a:prstGeom>
            <a:noFill/>
            <a:ln w="762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4"/>
            <p:cNvSpPr>
              <a:spLocks noChangeShapeType="1"/>
            </p:cNvSpPr>
            <p:nvPr/>
          </p:nvSpPr>
          <p:spPr bwMode="auto">
            <a:xfrm>
              <a:off x="1056" y="3600"/>
              <a:ext cx="3840" cy="0"/>
            </a:xfrm>
            <a:prstGeom prst="line">
              <a:avLst/>
            </a:prstGeom>
            <a:noFill/>
            <a:ln w="762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5"/>
            <p:cNvSpPr>
              <a:spLocks noChangeShapeType="1"/>
            </p:cNvSpPr>
            <p:nvPr/>
          </p:nvSpPr>
          <p:spPr bwMode="auto">
            <a:xfrm>
              <a:off x="1056" y="2784"/>
              <a:ext cx="3648"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6"/>
            <p:cNvSpPr>
              <a:spLocks noChangeShapeType="1"/>
            </p:cNvSpPr>
            <p:nvPr/>
          </p:nvSpPr>
          <p:spPr bwMode="auto">
            <a:xfrm flipV="1">
              <a:off x="1056" y="1723"/>
              <a:ext cx="3216" cy="1877"/>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Freeform 7"/>
            <p:cNvSpPr/>
            <p:nvPr/>
          </p:nvSpPr>
          <p:spPr bwMode="auto">
            <a:xfrm>
              <a:off x="1056" y="1392"/>
              <a:ext cx="1200" cy="2208"/>
            </a:xfrm>
            <a:custGeom>
              <a:avLst/>
              <a:gdLst>
                <a:gd name="T0" fmla="*/ 0 w 1200"/>
                <a:gd name="T1" fmla="*/ 2208 h 2208"/>
                <a:gd name="T2" fmla="*/ 480 w 1200"/>
                <a:gd name="T3" fmla="*/ 2016 h 2208"/>
                <a:gd name="T4" fmla="*/ 720 w 1200"/>
                <a:gd name="T5" fmla="*/ 1728 h 2208"/>
                <a:gd name="T6" fmla="*/ 864 w 1200"/>
                <a:gd name="T7" fmla="*/ 1296 h 2208"/>
                <a:gd name="T8" fmla="*/ 1200 w 1200"/>
                <a:gd name="T9" fmla="*/ 0 h 2208"/>
              </a:gdLst>
              <a:ahLst/>
              <a:cxnLst>
                <a:cxn ang="0">
                  <a:pos x="T0" y="T1"/>
                </a:cxn>
                <a:cxn ang="0">
                  <a:pos x="T2" y="T3"/>
                </a:cxn>
                <a:cxn ang="0">
                  <a:pos x="T4" y="T5"/>
                </a:cxn>
                <a:cxn ang="0">
                  <a:pos x="T6" y="T7"/>
                </a:cxn>
                <a:cxn ang="0">
                  <a:pos x="T8" y="T9"/>
                </a:cxn>
              </a:cxnLst>
              <a:rect l="0" t="0" r="r" b="b"/>
              <a:pathLst>
                <a:path w="1200" h="2208">
                  <a:moveTo>
                    <a:pt x="0" y="2208"/>
                  </a:moveTo>
                  <a:cubicBezTo>
                    <a:pt x="180" y="2152"/>
                    <a:pt x="360" y="2096"/>
                    <a:pt x="480" y="2016"/>
                  </a:cubicBezTo>
                  <a:cubicBezTo>
                    <a:pt x="600" y="1936"/>
                    <a:pt x="656" y="1848"/>
                    <a:pt x="720" y="1728"/>
                  </a:cubicBezTo>
                  <a:cubicBezTo>
                    <a:pt x="784" y="1608"/>
                    <a:pt x="784" y="1584"/>
                    <a:pt x="864" y="1296"/>
                  </a:cubicBezTo>
                  <a:cubicBezTo>
                    <a:pt x="944" y="1008"/>
                    <a:pt x="1072" y="504"/>
                    <a:pt x="1200" y="0"/>
                  </a:cubicBezTo>
                </a:path>
              </a:pathLst>
            </a:custGeom>
            <a:noFill/>
            <a:ln w="28575" cmpd="sng">
              <a:solidFill>
                <a:srgbClr val="80008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Freeform 8"/>
            <p:cNvSpPr/>
            <p:nvPr/>
          </p:nvSpPr>
          <p:spPr bwMode="auto">
            <a:xfrm>
              <a:off x="1104" y="2352"/>
              <a:ext cx="3504" cy="1248"/>
            </a:xfrm>
            <a:custGeom>
              <a:avLst/>
              <a:gdLst>
                <a:gd name="T0" fmla="*/ 0 w 3504"/>
                <a:gd name="T1" fmla="*/ 1248 h 1248"/>
                <a:gd name="T2" fmla="*/ 288 w 3504"/>
                <a:gd name="T3" fmla="*/ 912 h 1248"/>
                <a:gd name="T4" fmla="*/ 576 w 3504"/>
                <a:gd name="T5" fmla="*/ 672 h 1248"/>
                <a:gd name="T6" fmla="*/ 1104 w 3504"/>
                <a:gd name="T7" fmla="*/ 384 h 1248"/>
                <a:gd name="T8" fmla="*/ 1728 w 3504"/>
                <a:gd name="T9" fmla="*/ 144 h 1248"/>
                <a:gd name="T10" fmla="*/ 2448 w 3504"/>
                <a:gd name="T11" fmla="*/ 48 h 1248"/>
                <a:gd name="T12" fmla="*/ 3504 w 3504"/>
                <a:gd name="T13" fmla="*/ 0 h 1248"/>
              </a:gdLst>
              <a:ahLst/>
              <a:cxnLst>
                <a:cxn ang="0">
                  <a:pos x="T0" y="T1"/>
                </a:cxn>
                <a:cxn ang="0">
                  <a:pos x="T2" y="T3"/>
                </a:cxn>
                <a:cxn ang="0">
                  <a:pos x="T4" y="T5"/>
                </a:cxn>
                <a:cxn ang="0">
                  <a:pos x="T6" y="T7"/>
                </a:cxn>
                <a:cxn ang="0">
                  <a:pos x="T8" y="T9"/>
                </a:cxn>
                <a:cxn ang="0">
                  <a:pos x="T10" y="T11"/>
                </a:cxn>
                <a:cxn ang="0">
                  <a:pos x="T12" y="T13"/>
                </a:cxn>
              </a:cxnLst>
              <a:rect l="0" t="0" r="r" b="b"/>
              <a:pathLst>
                <a:path w="3504" h="1248">
                  <a:moveTo>
                    <a:pt x="0" y="1248"/>
                  </a:moveTo>
                  <a:cubicBezTo>
                    <a:pt x="96" y="1128"/>
                    <a:pt x="192" y="1008"/>
                    <a:pt x="288" y="912"/>
                  </a:cubicBezTo>
                  <a:cubicBezTo>
                    <a:pt x="384" y="816"/>
                    <a:pt x="440" y="760"/>
                    <a:pt x="576" y="672"/>
                  </a:cubicBezTo>
                  <a:cubicBezTo>
                    <a:pt x="712" y="584"/>
                    <a:pt x="912" y="472"/>
                    <a:pt x="1104" y="384"/>
                  </a:cubicBezTo>
                  <a:cubicBezTo>
                    <a:pt x="1296" y="296"/>
                    <a:pt x="1504" y="200"/>
                    <a:pt x="1728" y="144"/>
                  </a:cubicBezTo>
                  <a:cubicBezTo>
                    <a:pt x="1952" y="88"/>
                    <a:pt x="2152" y="72"/>
                    <a:pt x="2448" y="48"/>
                  </a:cubicBezTo>
                  <a:cubicBezTo>
                    <a:pt x="2744" y="24"/>
                    <a:pt x="3328" y="8"/>
                    <a:pt x="3504" y="0"/>
                  </a:cubicBez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Text Box 9"/>
            <p:cNvSpPr txBox="1">
              <a:spLocks noChangeArrowheads="1"/>
            </p:cNvSpPr>
            <p:nvPr/>
          </p:nvSpPr>
          <p:spPr bwMode="auto">
            <a:xfrm rot="-5383056">
              <a:off x="297" y="2183"/>
              <a:ext cx="121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200">
                  <a:solidFill>
                    <a:schemeClr val="tx1"/>
                  </a:solidFill>
                  <a:effectLst/>
                  <a:latin typeface="Tahoma" panose="020B0604030504040204" pitchFamily="34" charset="0"/>
                  <a:ea typeface="宋体" panose="02010600030101010101" pitchFamily="2" charset="-122"/>
                </a:rPr>
                <a:t>Time to Finish</a:t>
              </a:r>
            </a:p>
          </p:txBody>
        </p:sp>
        <p:sp>
          <p:nvSpPr>
            <p:cNvPr id="29" name="Text Box 10"/>
            <p:cNvSpPr txBox="1">
              <a:spLocks noChangeArrowheads="1"/>
            </p:cNvSpPr>
            <p:nvPr/>
          </p:nvSpPr>
          <p:spPr bwMode="auto">
            <a:xfrm>
              <a:off x="2496" y="3611"/>
              <a:ext cx="1185"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200">
                  <a:solidFill>
                    <a:schemeClr val="tx1"/>
                  </a:solidFill>
                  <a:effectLst/>
                  <a:latin typeface="Tahoma" panose="020B0604030504040204" pitchFamily="34" charset="0"/>
                  <a:ea typeface="宋体" panose="02010600030101010101" pitchFamily="2" charset="-122"/>
                </a:rPr>
                <a:t>Input Size (</a:t>
              </a:r>
              <a:r>
                <a:rPr lang="en-US" altLang="zh-CN" sz="2200" b="1" i="1">
                  <a:solidFill>
                    <a:schemeClr val="tx1"/>
                  </a:solidFill>
                  <a:effectLst/>
                  <a:latin typeface="Times New Roman" panose="02020603050405020304" pitchFamily="18" charset="0"/>
                  <a:ea typeface="宋体" panose="02010600030101010101" pitchFamily="2" charset="-122"/>
                </a:rPr>
                <a:t>n</a:t>
              </a:r>
              <a:r>
                <a:rPr lang="en-US" altLang="zh-CN" sz="2200">
                  <a:solidFill>
                    <a:schemeClr val="tx1"/>
                  </a:solidFill>
                  <a:effectLst/>
                  <a:latin typeface="Tahoma" panose="020B0604030504040204" pitchFamily="34" charset="0"/>
                  <a:ea typeface="宋体" panose="02010600030101010101" pitchFamily="2" charset="-122"/>
                </a:rPr>
                <a:t>)</a:t>
              </a:r>
            </a:p>
          </p:txBody>
        </p:sp>
        <p:sp>
          <p:nvSpPr>
            <p:cNvPr id="30" name="Text Box 11"/>
            <p:cNvSpPr txBox="1">
              <a:spLocks noChangeArrowheads="1"/>
            </p:cNvSpPr>
            <p:nvPr/>
          </p:nvSpPr>
          <p:spPr bwMode="auto">
            <a:xfrm>
              <a:off x="2112" y="1104"/>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a:solidFill>
                    <a:schemeClr val="tx1"/>
                  </a:solidFill>
                  <a:effectLst/>
                  <a:latin typeface="Times New Roman" panose="02020603050405020304" pitchFamily="18" charset="0"/>
                  <a:ea typeface="宋体" panose="02010600030101010101" pitchFamily="2" charset="-122"/>
                </a:rPr>
                <a:t>O(</a:t>
              </a:r>
              <a:r>
                <a:rPr lang="en-US" altLang="zh-CN" b="1" i="1">
                  <a:solidFill>
                    <a:schemeClr val="tx1"/>
                  </a:solidFill>
                  <a:effectLst/>
                  <a:latin typeface="Times New Roman" panose="02020603050405020304" pitchFamily="18" charset="0"/>
                  <a:ea typeface="宋体" panose="02010600030101010101" pitchFamily="2" charset="-122"/>
                </a:rPr>
                <a:t>n</a:t>
              </a:r>
              <a:r>
                <a:rPr lang="en-US" altLang="zh-CN" b="1" i="1" baseline="30000">
                  <a:solidFill>
                    <a:schemeClr val="tx1"/>
                  </a:solidFill>
                  <a:effectLst/>
                  <a:latin typeface="Times New Roman" panose="02020603050405020304" pitchFamily="18" charset="0"/>
                  <a:ea typeface="宋体" panose="02010600030101010101" pitchFamily="2" charset="-122"/>
                </a:rPr>
                <a:t>x</a:t>
              </a:r>
              <a:r>
                <a:rPr lang="en-US" altLang="zh-CN">
                  <a:solidFill>
                    <a:schemeClr val="tx1"/>
                  </a:solidFill>
                  <a:effectLst/>
                  <a:latin typeface="Times New Roman" panose="02020603050405020304" pitchFamily="18" charset="0"/>
                  <a:ea typeface="宋体" panose="02010600030101010101" pitchFamily="2" charset="-122"/>
                </a:rPr>
                <a:t>)</a:t>
              </a:r>
            </a:p>
          </p:txBody>
        </p:sp>
        <p:sp>
          <p:nvSpPr>
            <p:cNvPr id="31" name="Text Box 12"/>
            <p:cNvSpPr txBox="1">
              <a:spLocks noChangeArrowheads="1"/>
            </p:cNvSpPr>
            <p:nvPr/>
          </p:nvSpPr>
          <p:spPr bwMode="auto">
            <a:xfrm>
              <a:off x="4176" y="1392"/>
              <a:ext cx="4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a:solidFill>
                    <a:schemeClr val="tx1"/>
                  </a:solidFill>
                  <a:effectLst/>
                  <a:latin typeface="Times New Roman" panose="02020603050405020304" pitchFamily="18" charset="0"/>
                  <a:ea typeface="宋体" panose="02010600030101010101" pitchFamily="2" charset="-122"/>
                </a:rPr>
                <a:t>O(</a:t>
              </a:r>
              <a:r>
                <a:rPr lang="en-US" altLang="zh-CN" b="1" i="1">
                  <a:solidFill>
                    <a:schemeClr val="tx1"/>
                  </a:solidFill>
                  <a:effectLst/>
                  <a:latin typeface="Times New Roman" panose="02020603050405020304" pitchFamily="18" charset="0"/>
                  <a:ea typeface="宋体" panose="02010600030101010101" pitchFamily="2" charset="-122"/>
                </a:rPr>
                <a:t>n</a:t>
              </a:r>
              <a:r>
                <a:rPr lang="en-US" altLang="zh-CN">
                  <a:solidFill>
                    <a:schemeClr val="tx1"/>
                  </a:solidFill>
                  <a:effectLst/>
                  <a:latin typeface="Times New Roman" panose="02020603050405020304" pitchFamily="18" charset="0"/>
                  <a:ea typeface="宋体" panose="02010600030101010101" pitchFamily="2" charset="-122"/>
                </a:rPr>
                <a:t>)</a:t>
              </a:r>
            </a:p>
          </p:txBody>
        </p:sp>
        <p:sp>
          <p:nvSpPr>
            <p:cNvPr id="32" name="Text Box 13"/>
            <p:cNvSpPr txBox="1">
              <a:spLocks noChangeArrowheads="1"/>
            </p:cNvSpPr>
            <p:nvPr/>
          </p:nvSpPr>
          <p:spPr bwMode="auto">
            <a:xfrm>
              <a:off x="4752" y="2640"/>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a:solidFill>
                    <a:schemeClr val="tx1"/>
                  </a:solidFill>
                  <a:effectLst/>
                  <a:latin typeface="Times New Roman" panose="02020603050405020304" pitchFamily="18" charset="0"/>
                  <a:ea typeface="宋体" panose="02010600030101010101" pitchFamily="2" charset="-122"/>
                </a:rPr>
                <a:t>O(1)</a:t>
              </a:r>
            </a:p>
          </p:txBody>
        </p:sp>
        <p:sp>
          <p:nvSpPr>
            <p:cNvPr id="33" name="Text Box 14"/>
            <p:cNvSpPr txBox="1">
              <a:spLocks noChangeArrowheads="1"/>
            </p:cNvSpPr>
            <p:nvPr/>
          </p:nvSpPr>
          <p:spPr bwMode="auto">
            <a:xfrm>
              <a:off x="4608" y="2160"/>
              <a:ext cx="7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a:solidFill>
                    <a:schemeClr val="tx1"/>
                  </a:solidFill>
                  <a:effectLst/>
                  <a:latin typeface="Times New Roman" panose="02020603050405020304" pitchFamily="18" charset="0"/>
                  <a:ea typeface="宋体" panose="02010600030101010101" pitchFamily="2" charset="-122"/>
                </a:rPr>
                <a:t>O(</a:t>
              </a:r>
              <a:r>
                <a:rPr lang="en-US" altLang="zh-CN" baseline="30000">
                  <a:solidFill>
                    <a:schemeClr val="tx1"/>
                  </a:solidFill>
                  <a:effectLst/>
                  <a:latin typeface="Times New Roman" panose="02020603050405020304" pitchFamily="18" charset="0"/>
                  <a:ea typeface="宋体" panose="02010600030101010101" pitchFamily="2" charset="-122"/>
                </a:rPr>
                <a:t> </a:t>
              </a:r>
              <a:r>
                <a:rPr lang="en-US" altLang="zh-CN">
                  <a:solidFill>
                    <a:schemeClr val="tx1"/>
                  </a:solidFill>
                  <a:effectLst/>
                  <a:latin typeface="Times New Roman" panose="02020603050405020304" pitchFamily="18" charset="0"/>
                  <a:ea typeface="宋体" panose="02010600030101010101" pitchFamily="2" charset="-122"/>
                </a:rPr>
                <a:t>lg </a:t>
              </a:r>
              <a:r>
                <a:rPr lang="en-US" altLang="zh-CN" b="1" i="1">
                  <a:solidFill>
                    <a:schemeClr val="tx1"/>
                  </a:solidFill>
                  <a:effectLst/>
                  <a:latin typeface="Times New Roman" panose="02020603050405020304" pitchFamily="18" charset="0"/>
                  <a:ea typeface="宋体" panose="02010600030101010101" pitchFamily="2" charset="-122"/>
                </a:rPr>
                <a:t>n</a:t>
              </a:r>
              <a:r>
                <a:rPr lang="en-US" altLang="zh-CN">
                  <a:solidFill>
                    <a:schemeClr val="tx1"/>
                  </a:solidFill>
                  <a:effectLst/>
                  <a:latin typeface="Times New Roman" panose="02020603050405020304" pitchFamily="18" charset="0"/>
                  <a:ea typeface="宋体" panose="02010600030101010101" pitchFamily="2" charset="-122"/>
                </a:rPr>
                <a:t>)</a:t>
              </a:r>
            </a:p>
          </p:txBody>
        </p:sp>
        <p:sp>
          <p:nvSpPr>
            <p:cNvPr id="34" name="Freeform 15"/>
            <p:cNvSpPr/>
            <p:nvPr/>
          </p:nvSpPr>
          <p:spPr bwMode="auto">
            <a:xfrm>
              <a:off x="1056" y="1200"/>
              <a:ext cx="488" cy="2400"/>
            </a:xfrm>
            <a:custGeom>
              <a:avLst/>
              <a:gdLst>
                <a:gd name="T0" fmla="*/ 0 w 488"/>
                <a:gd name="T1" fmla="*/ 2400 h 2400"/>
                <a:gd name="T2" fmla="*/ 240 w 488"/>
                <a:gd name="T3" fmla="*/ 2160 h 2400"/>
                <a:gd name="T4" fmla="*/ 432 w 488"/>
                <a:gd name="T5" fmla="*/ 1776 h 2400"/>
                <a:gd name="T6" fmla="*/ 480 w 488"/>
                <a:gd name="T7" fmla="*/ 672 h 2400"/>
                <a:gd name="T8" fmla="*/ 480 w 488"/>
                <a:gd name="T9" fmla="*/ 0 h 2400"/>
              </a:gdLst>
              <a:ahLst/>
              <a:cxnLst>
                <a:cxn ang="0">
                  <a:pos x="T0" y="T1"/>
                </a:cxn>
                <a:cxn ang="0">
                  <a:pos x="T2" y="T3"/>
                </a:cxn>
                <a:cxn ang="0">
                  <a:pos x="T4" y="T5"/>
                </a:cxn>
                <a:cxn ang="0">
                  <a:pos x="T6" y="T7"/>
                </a:cxn>
                <a:cxn ang="0">
                  <a:pos x="T8" y="T9"/>
                </a:cxn>
              </a:cxnLst>
              <a:rect l="0" t="0" r="r" b="b"/>
              <a:pathLst>
                <a:path w="488" h="2400">
                  <a:moveTo>
                    <a:pt x="0" y="2400"/>
                  </a:moveTo>
                  <a:cubicBezTo>
                    <a:pt x="84" y="2332"/>
                    <a:pt x="168" y="2264"/>
                    <a:pt x="240" y="2160"/>
                  </a:cubicBezTo>
                  <a:cubicBezTo>
                    <a:pt x="312" y="2056"/>
                    <a:pt x="392" y="2024"/>
                    <a:pt x="432" y="1776"/>
                  </a:cubicBezTo>
                  <a:cubicBezTo>
                    <a:pt x="472" y="1528"/>
                    <a:pt x="472" y="968"/>
                    <a:pt x="480" y="672"/>
                  </a:cubicBezTo>
                  <a:cubicBezTo>
                    <a:pt x="488" y="376"/>
                    <a:pt x="480" y="112"/>
                    <a:pt x="480" y="0"/>
                  </a:cubicBezTo>
                </a:path>
              </a:pathLst>
            </a:custGeom>
            <a:noFill/>
            <a:ln w="28575" cmpd="sng">
              <a:solidFill>
                <a:srgbClr val="66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Text Box 16"/>
            <p:cNvSpPr txBox="1">
              <a:spLocks noChangeArrowheads="1"/>
            </p:cNvSpPr>
            <p:nvPr/>
          </p:nvSpPr>
          <p:spPr bwMode="auto">
            <a:xfrm>
              <a:off x="1536" y="1008"/>
              <a:ext cx="5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dirty="0">
                  <a:solidFill>
                    <a:schemeClr val="tx1"/>
                  </a:solidFill>
                  <a:effectLst/>
                  <a:latin typeface="Times New Roman" panose="02020603050405020304" pitchFamily="18" charset="0"/>
                  <a:ea typeface="宋体" panose="02010600030101010101" pitchFamily="2" charset="-122"/>
                </a:rPr>
                <a:t>O(</a:t>
              </a:r>
              <a:r>
                <a:rPr lang="en-US" altLang="zh-CN" b="1" i="1" dirty="0">
                  <a:solidFill>
                    <a:schemeClr val="tx1"/>
                  </a:solidFill>
                  <a:effectLst/>
                  <a:latin typeface="Times New Roman" panose="02020603050405020304" pitchFamily="18" charset="0"/>
                  <a:ea typeface="宋体" panose="02010600030101010101" pitchFamily="2" charset="-122"/>
                </a:rPr>
                <a:t>a</a:t>
              </a:r>
              <a:r>
                <a:rPr lang="en-US" altLang="zh-CN" b="1" i="1" baseline="30000" dirty="0">
                  <a:solidFill>
                    <a:schemeClr val="tx1"/>
                  </a:solidFill>
                  <a:effectLst/>
                  <a:latin typeface="Times New Roman" panose="02020603050405020304" pitchFamily="18" charset="0"/>
                  <a:ea typeface="宋体" panose="02010600030101010101" pitchFamily="2" charset="-122"/>
                </a:rPr>
                <a:t>n</a:t>
              </a:r>
              <a:r>
                <a:rPr lang="en-US" altLang="zh-CN" dirty="0">
                  <a:solidFill>
                    <a:schemeClr val="tx1"/>
                  </a:solidFill>
                  <a:effectLst/>
                  <a:latin typeface="Times New Roman" panose="02020603050405020304" pitchFamily="18" charset="0"/>
                  <a:ea typeface="宋体" panose="02010600030101010101" pitchFamily="2" charset="-122"/>
                </a:rPr>
                <a:t>)</a:t>
              </a:r>
            </a:p>
          </p:txBody>
        </p:sp>
      </p:grpSp>
    </p:spTree>
    <p:extLst>
      <p:ext uri="{BB962C8B-B14F-4D97-AF65-F5344CB8AC3E}">
        <p14:creationId xmlns:p14="http://schemas.microsoft.com/office/powerpoint/2010/main" val="32929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460328328"/>
              </p:ext>
            </p:extLst>
          </p:nvPr>
        </p:nvGraphicFramePr>
        <p:xfrm>
          <a:off x="291446" y="1533394"/>
          <a:ext cx="7900447" cy="4203220"/>
        </p:xfrm>
        <a:graphic>
          <a:graphicData uri="http://schemas.openxmlformats.org/drawingml/2006/table">
            <a:tbl>
              <a:tblPr firstRow="1" bandRow="1">
                <a:tableStyleId>{5C22544A-7EE6-4342-B048-85BDC9FD1C3A}</a:tableStyleId>
              </a:tblPr>
              <a:tblGrid>
                <a:gridCol w="651234">
                  <a:extLst>
                    <a:ext uri="{9D8B030D-6E8A-4147-A177-3AD203B41FA5}">
                      <a16:colId xmlns:a16="http://schemas.microsoft.com/office/drawing/2014/main" val="1280852924"/>
                    </a:ext>
                  </a:extLst>
                </a:gridCol>
                <a:gridCol w="1896575">
                  <a:extLst>
                    <a:ext uri="{9D8B030D-6E8A-4147-A177-3AD203B41FA5}">
                      <a16:colId xmlns:a16="http://schemas.microsoft.com/office/drawing/2014/main" val="399637203"/>
                    </a:ext>
                  </a:extLst>
                </a:gridCol>
                <a:gridCol w="2357946">
                  <a:extLst>
                    <a:ext uri="{9D8B030D-6E8A-4147-A177-3AD203B41FA5}">
                      <a16:colId xmlns:a16="http://schemas.microsoft.com/office/drawing/2014/main" val="110492354"/>
                    </a:ext>
                  </a:extLst>
                </a:gridCol>
                <a:gridCol w="2994692">
                  <a:extLst>
                    <a:ext uri="{9D8B030D-6E8A-4147-A177-3AD203B41FA5}">
                      <a16:colId xmlns:a16="http://schemas.microsoft.com/office/drawing/2014/main" val="3323097225"/>
                    </a:ext>
                  </a:extLst>
                </a:gridCol>
              </a:tblGrid>
              <a:tr h="1211200">
                <a:tc>
                  <a:txBody>
                    <a:bodyPr/>
                    <a:lstStyle/>
                    <a:p>
                      <a:r>
                        <a:rPr lang="zh-CN" altLang="en-US" sz="2400" dirty="0">
                          <a:solidFill>
                            <a:schemeClr val="tx1"/>
                          </a:solidFill>
                        </a:rPr>
                        <a:t>上界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f(n)=O(g(n)) </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f(n)</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的增长</a:t>
                      </a:r>
                      <a:r>
                        <a:rPr kumimoji="0" lang="zh-CN" altLang="en-US" sz="2400" b="1" i="0" u="none" strike="noStrike" kern="1200" cap="none" spc="0" normalizeH="0" baseline="0" noProof="0" dirty="0">
                          <a:ln>
                            <a:noFill/>
                          </a:ln>
                          <a:solidFill>
                            <a:srgbClr val="FF00FF"/>
                          </a:solidFill>
                          <a:effectLst/>
                          <a:uLnTx/>
                          <a:uFillTx/>
                          <a:latin typeface="微软雅黑" panose="020B0503020204020204" pitchFamily="34" charset="-122"/>
                          <a:ea typeface="微软雅黑" panose="020B0503020204020204" pitchFamily="34" charset="-122"/>
                          <a:cs typeface="+mn-cs"/>
                        </a:rPr>
                        <a:t>最多</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象</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g(n)</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的增长那样快</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上界的阶越低，则评估越精确，结果就越有价值。</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48823606"/>
                  </a:ext>
                </a:extLst>
              </a:tr>
              <a:tr h="1254660">
                <a:tc>
                  <a:txBody>
                    <a:bodyPr/>
                    <a:lstStyle/>
                    <a:p>
                      <a:r>
                        <a:rPr lang="zh-CN" altLang="en-US" sz="2400" b="1" kern="1200" dirty="0">
                          <a:solidFill>
                            <a:schemeClr val="tx1"/>
                          </a:solidFill>
                          <a:latin typeface="+mn-lt"/>
                          <a:ea typeface="+mn-ea"/>
                          <a:cs typeface="+mn-cs"/>
                        </a:rPr>
                        <a:t>下界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f(n)=</a:t>
                      </a:r>
                      <a:r>
                        <a:rPr lang="el-GR" altLang="zh-CN" sz="2400" b="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f(n)</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的增长</a:t>
                      </a:r>
                      <a:r>
                        <a:rPr kumimoji="0" lang="zh-CN" altLang="en-US" sz="2400" b="1" i="0" u="none" strike="noStrike" kern="1200" cap="none" spc="0" normalizeH="0" baseline="0" noProof="0" dirty="0">
                          <a:ln>
                            <a:noFill/>
                          </a:ln>
                          <a:solidFill>
                            <a:srgbClr val="FF00FF"/>
                          </a:solidFill>
                          <a:effectLst/>
                          <a:uLnTx/>
                          <a:uFillTx/>
                          <a:latin typeface="微软雅黑" panose="020B0503020204020204" pitchFamily="34" charset="-122"/>
                          <a:ea typeface="微软雅黑" panose="020B0503020204020204" pitchFamily="34" charset="-122"/>
                          <a:cs typeface="+mn-cs"/>
                        </a:rPr>
                        <a:t>至少</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象</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g(n)</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的增长那样快</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下界的阶越高，则评估越精确，结果就越有价值。</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3763580"/>
                  </a:ext>
                </a:extLst>
              </a:tr>
              <a:tr h="1254660">
                <a:tc>
                  <a:txBody>
                    <a:bodyPr/>
                    <a:lstStyle/>
                    <a:p>
                      <a:r>
                        <a:rPr lang="zh-CN" altLang="en-US" sz="2400" b="1" kern="1200" dirty="0">
                          <a:solidFill>
                            <a:schemeClr val="tx1"/>
                          </a:solidFill>
                          <a:latin typeface="+mn-lt"/>
                          <a:ea typeface="+mn-ea"/>
                          <a:cs typeface="+mn-cs"/>
                        </a:rPr>
                        <a:t>准确界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f(n) =</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Θ</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(g(n))</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f(n)</a:t>
                      </a:r>
                      <a:r>
                        <a:rPr lang="zh-CN" altLang="en-US" sz="2400" dirty="0">
                          <a:latin typeface="微软雅黑" panose="020B0503020204020204" pitchFamily="34" charset="-122"/>
                          <a:ea typeface="微软雅黑" panose="020B0503020204020204" pitchFamily="34" charset="-122"/>
                        </a:rPr>
                        <a:t>与</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g(n)</a:t>
                      </a:r>
                      <a:r>
                        <a:rPr lang="zh-CN" altLang="en-US" sz="2400" dirty="0">
                          <a:latin typeface="微软雅黑" panose="020B0503020204020204" pitchFamily="34" charset="-122"/>
                          <a:ea typeface="微软雅黑" panose="020B0503020204020204" pitchFamily="34" charset="-122"/>
                        </a:rPr>
                        <a:t>同阶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9677743"/>
                  </a:ext>
                </a:extLst>
              </a:tr>
            </a:tbl>
          </a:graphicData>
        </a:graphic>
      </p:graphicFrame>
      <p:grpSp>
        <p:nvGrpSpPr>
          <p:cNvPr id="5" name="组合 4"/>
          <p:cNvGrpSpPr/>
          <p:nvPr/>
        </p:nvGrpSpPr>
        <p:grpSpPr>
          <a:xfrm>
            <a:off x="8889476" y="4392170"/>
            <a:ext cx="2384875" cy="2127630"/>
            <a:chOff x="6394535" y="1412583"/>
            <a:chExt cx="5407717" cy="4824413"/>
          </a:xfrm>
        </p:grpSpPr>
        <p:pic>
          <p:nvPicPr>
            <p:cNvPr id="6" name="对象 13"/>
            <p:cNvPicPr>
              <a:picLocks noChangeAspect="1"/>
            </p:cNvPicPr>
            <p:nvPr/>
          </p:nvPicPr>
          <p:blipFill>
            <a:blip r:embed="rId3"/>
            <a:srcRect/>
            <a:stretch>
              <a:fillRect/>
            </a:stretch>
          </p:blipFill>
          <p:spPr>
            <a:xfrm>
              <a:off x="8273240" y="5805196"/>
              <a:ext cx="1800225" cy="369887"/>
            </a:xfrm>
            <a:prstGeom prst="rect">
              <a:avLst/>
            </a:prstGeom>
            <a:noFill/>
            <a:ln w="38100">
              <a:noFill/>
              <a:miter/>
            </a:ln>
          </p:spPr>
        </p:pic>
        <p:pic>
          <p:nvPicPr>
            <p:cNvPr id="7" name="对象 19"/>
            <p:cNvPicPr>
              <a:picLocks noChangeAspect="1"/>
            </p:cNvPicPr>
            <p:nvPr/>
          </p:nvPicPr>
          <p:blipFill>
            <a:blip r:embed="rId4"/>
            <a:srcRect/>
            <a:stretch>
              <a:fillRect/>
            </a:stretch>
          </p:blipFill>
          <p:spPr>
            <a:xfrm>
              <a:off x="7338202" y="5660733"/>
              <a:ext cx="412750" cy="576263"/>
            </a:xfrm>
            <a:prstGeom prst="rect">
              <a:avLst/>
            </a:prstGeom>
            <a:noFill/>
            <a:ln w="38100">
              <a:noFill/>
              <a:miter/>
            </a:ln>
          </p:spPr>
        </p:pic>
        <p:sp>
          <p:nvSpPr>
            <p:cNvPr id="8" name="直线 6"/>
            <p:cNvSpPr/>
            <p:nvPr/>
          </p:nvSpPr>
          <p:spPr>
            <a:xfrm>
              <a:off x="6401577" y="5587708"/>
              <a:ext cx="4752975" cy="0"/>
            </a:xfrm>
            <a:prstGeom prst="line">
              <a:avLst/>
            </a:pr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9" name="直线 7"/>
            <p:cNvSpPr/>
            <p:nvPr/>
          </p:nvSpPr>
          <p:spPr>
            <a:xfrm>
              <a:off x="7409640" y="4004971"/>
              <a:ext cx="0" cy="1582737"/>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10" name="任意多边形 9"/>
            <p:cNvSpPr/>
            <p:nvPr/>
          </p:nvSpPr>
          <p:spPr>
            <a:xfrm>
              <a:off x="6401577" y="2779421"/>
              <a:ext cx="4319588" cy="2486025"/>
            </a:xfrm>
            <a:custGeom>
              <a:avLst/>
              <a:gdLst>
                <a:gd name="txL" fmla="*/ 0 w 2721"/>
                <a:gd name="txT" fmla="*/ 0 h 1566"/>
                <a:gd name="txR" fmla="*/ 2721 w 2721"/>
                <a:gd name="txB" fmla="*/ 1566 h 1566"/>
              </a:gdLst>
              <a:ahLst/>
              <a:cxnLst>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721" h="1566">
                  <a:moveTo>
                    <a:pt x="0" y="1452"/>
                  </a:moveTo>
                  <a:cubicBezTo>
                    <a:pt x="76" y="1422"/>
                    <a:pt x="152" y="1392"/>
                    <a:pt x="227" y="1407"/>
                  </a:cubicBezTo>
                  <a:cubicBezTo>
                    <a:pt x="302" y="1422"/>
                    <a:pt x="355" y="1566"/>
                    <a:pt x="453" y="1543"/>
                  </a:cubicBezTo>
                  <a:cubicBezTo>
                    <a:pt x="551" y="1520"/>
                    <a:pt x="612" y="1368"/>
                    <a:pt x="816" y="1270"/>
                  </a:cubicBezTo>
                  <a:cubicBezTo>
                    <a:pt x="1020" y="1172"/>
                    <a:pt x="1361" y="1165"/>
                    <a:pt x="1678" y="953"/>
                  </a:cubicBezTo>
                  <a:cubicBezTo>
                    <a:pt x="1995" y="741"/>
                    <a:pt x="2358" y="370"/>
                    <a:pt x="2721" y="0"/>
                  </a:cubicBezTo>
                </a:path>
              </a:pathLst>
            </a:custGeom>
            <a:noFill/>
            <a:ln w="38100" cap="flat" cmpd="sng">
              <a:solidFill>
                <a:schemeClr val="accent1"/>
              </a:solidFill>
              <a:prstDash val="solid"/>
              <a:round/>
              <a:headEnd type="none" w="med" len="med"/>
              <a:tailEnd type="none" w="med" len="med"/>
            </a:ln>
          </p:spPr>
          <p:txBody>
            <a:bodyPr wrap="none" anchor="ctr"/>
            <a:lstStyle/>
            <a:p>
              <a:endParaRPr lang="zh-CN" altLang="en-US" dirty="0">
                <a:latin typeface="Times"/>
                <a:ea typeface="Times"/>
              </a:endParaRPr>
            </a:p>
          </p:txBody>
        </p:sp>
        <p:sp>
          <p:nvSpPr>
            <p:cNvPr id="11" name="任意多边形 10"/>
            <p:cNvSpPr/>
            <p:nvPr/>
          </p:nvSpPr>
          <p:spPr>
            <a:xfrm>
              <a:off x="6401577" y="1699921"/>
              <a:ext cx="4392613" cy="3887787"/>
            </a:xfrm>
            <a:custGeom>
              <a:avLst/>
              <a:gdLst>
                <a:gd name="txL" fmla="*/ 0 w 2767"/>
                <a:gd name="txT" fmla="*/ 0 h 2449"/>
                <a:gd name="txR" fmla="*/ 2767 w 2767"/>
                <a:gd name="txB" fmla="*/ 2449 h 2449"/>
              </a:gdLst>
              <a:ahLst/>
              <a:cxnLst>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767" h="2449">
                  <a:moveTo>
                    <a:pt x="0" y="2449"/>
                  </a:moveTo>
                  <a:cubicBezTo>
                    <a:pt x="109" y="2181"/>
                    <a:pt x="219" y="1913"/>
                    <a:pt x="363" y="1724"/>
                  </a:cubicBezTo>
                  <a:cubicBezTo>
                    <a:pt x="507" y="1535"/>
                    <a:pt x="703" y="1391"/>
                    <a:pt x="862" y="1315"/>
                  </a:cubicBezTo>
                  <a:cubicBezTo>
                    <a:pt x="1021" y="1239"/>
                    <a:pt x="1156" y="1383"/>
                    <a:pt x="1315" y="1270"/>
                  </a:cubicBezTo>
                  <a:cubicBezTo>
                    <a:pt x="1474" y="1157"/>
                    <a:pt x="1572" y="847"/>
                    <a:pt x="1814" y="635"/>
                  </a:cubicBezTo>
                  <a:cubicBezTo>
                    <a:pt x="2056" y="423"/>
                    <a:pt x="2411" y="211"/>
                    <a:pt x="2767" y="0"/>
                  </a:cubicBezTo>
                </a:path>
              </a:pathLst>
            </a:custGeom>
            <a:noFill/>
            <a:ln w="38100" cap="flat" cmpd="sng">
              <a:solidFill>
                <a:srgbClr val="C00000"/>
              </a:solidFill>
              <a:prstDash val="solid"/>
              <a:round/>
              <a:headEnd type="none" w="med" len="med"/>
              <a:tailEnd type="none" w="med" len="med"/>
            </a:ln>
          </p:spPr>
          <p:txBody>
            <a:bodyPr wrap="none" anchor="ctr"/>
            <a:lstStyle/>
            <a:p>
              <a:endParaRPr lang="zh-CN" altLang="en-US" dirty="0">
                <a:latin typeface="Times"/>
                <a:ea typeface="Times"/>
              </a:endParaRPr>
            </a:p>
          </p:txBody>
        </p:sp>
        <p:sp>
          <p:nvSpPr>
            <p:cNvPr id="12" name="任意多边形 11"/>
            <p:cNvSpPr/>
            <p:nvPr/>
          </p:nvSpPr>
          <p:spPr>
            <a:xfrm>
              <a:off x="6401577" y="3428708"/>
              <a:ext cx="4679950" cy="2159000"/>
            </a:xfrm>
            <a:custGeom>
              <a:avLst/>
              <a:gdLst>
                <a:gd name="txL" fmla="*/ 0 w 2948"/>
                <a:gd name="txT" fmla="*/ 0 h 1360"/>
                <a:gd name="txR" fmla="*/ 2948 w 2948"/>
                <a:gd name="txB" fmla="*/ 1360 h 1360"/>
              </a:gdLst>
              <a:ahLst/>
              <a:cxnLst>
                <a:cxn ang="0">
                  <a:pos x="0" y="2147483647"/>
                </a:cxn>
                <a:cxn ang="0">
                  <a:pos x="2147483647" y="2147483647"/>
                </a:cxn>
                <a:cxn ang="0">
                  <a:pos x="2147483647" y="2147483647"/>
                </a:cxn>
                <a:cxn ang="0">
                  <a:pos x="2147483647" y="2147483647"/>
                </a:cxn>
                <a:cxn ang="0">
                  <a:pos x="2147483647" y="0"/>
                </a:cxn>
              </a:cxnLst>
              <a:rect l="txL" t="txT" r="txR" b="txB"/>
              <a:pathLst>
                <a:path w="2948" h="1360">
                  <a:moveTo>
                    <a:pt x="0" y="1360"/>
                  </a:moveTo>
                  <a:cubicBezTo>
                    <a:pt x="143" y="1152"/>
                    <a:pt x="287" y="945"/>
                    <a:pt x="453" y="907"/>
                  </a:cubicBezTo>
                  <a:cubicBezTo>
                    <a:pt x="619" y="869"/>
                    <a:pt x="756" y="1194"/>
                    <a:pt x="998" y="1134"/>
                  </a:cubicBezTo>
                  <a:cubicBezTo>
                    <a:pt x="1240" y="1074"/>
                    <a:pt x="1580" y="733"/>
                    <a:pt x="1905" y="544"/>
                  </a:cubicBezTo>
                  <a:cubicBezTo>
                    <a:pt x="2230" y="355"/>
                    <a:pt x="2589" y="177"/>
                    <a:pt x="2948" y="0"/>
                  </a:cubicBezTo>
                </a:path>
              </a:pathLst>
            </a:custGeom>
            <a:noFill/>
            <a:ln w="38100" cap="flat" cmpd="sng">
              <a:solidFill>
                <a:srgbClr val="C00000"/>
              </a:solidFill>
              <a:prstDash val="solid"/>
              <a:round/>
              <a:headEnd type="none" w="med" len="med"/>
              <a:tailEnd type="none" w="med" len="med"/>
            </a:ln>
          </p:spPr>
          <p:txBody>
            <a:bodyPr wrap="none" anchor="ctr"/>
            <a:lstStyle/>
            <a:p>
              <a:endParaRPr lang="zh-CN" altLang="en-US" dirty="0">
                <a:latin typeface="Times"/>
                <a:ea typeface="Times"/>
              </a:endParaRPr>
            </a:p>
          </p:txBody>
        </p:sp>
        <p:pic>
          <p:nvPicPr>
            <p:cNvPr id="13" name="对象 22"/>
            <p:cNvPicPr>
              <a:picLocks noChangeAspect="1"/>
            </p:cNvPicPr>
            <p:nvPr/>
          </p:nvPicPr>
          <p:blipFill>
            <a:blip r:embed="rId5"/>
            <a:srcRect/>
            <a:stretch>
              <a:fillRect/>
            </a:stretch>
          </p:blipFill>
          <p:spPr>
            <a:xfrm>
              <a:off x="10865627" y="1412583"/>
              <a:ext cx="936625" cy="455613"/>
            </a:xfrm>
            <a:prstGeom prst="rect">
              <a:avLst/>
            </a:prstGeom>
            <a:noFill/>
            <a:ln w="38100">
              <a:noFill/>
              <a:miter/>
            </a:ln>
          </p:spPr>
        </p:pic>
        <p:pic>
          <p:nvPicPr>
            <p:cNvPr id="14" name="对象 25"/>
            <p:cNvPicPr>
              <a:picLocks noChangeAspect="1"/>
            </p:cNvPicPr>
            <p:nvPr/>
          </p:nvPicPr>
          <p:blipFill>
            <a:blip r:embed="rId6"/>
            <a:stretch>
              <a:fillRect/>
            </a:stretch>
          </p:blipFill>
          <p:spPr>
            <a:xfrm>
              <a:off x="10938652" y="5732171"/>
              <a:ext cx="330200" cy="360362"/>
            </a:xfrm>
            <a:prstGeom prst="rect">
              <a:avLst/>
            </a:prstGeom>
            <a:noFill/>
            <a:ln w="38100">
              <a:noFill/>
              <a:miter/>
            </a:ln>
          </p:spPr>
        </p:pic>
        <p:pic>
          <p:nvPicPr>
            <p:cNvPr id="15" name="对象 26"/>
            <p:cNvPicPr>
              <a:picLocks noChangeAspect="1"/>
            </p:cNvPicPr>
            <p:nvPr/>
          </p:nvPicPr>
          <p:blipFill>
            <a:blip r:embed="rId7"/>
            <a:stretch>
              <a:fillRect/>
            </a:stretch>
          </p:blipFill>
          <p:spPr>
            <a:xfrm>
              <a:off x="10721165" y="2276183"/>
              <a:ext cx="792162" cy="465138"/>
            </a:xfrm>
            <a:prstGeom prst="rect">
              <a:avLst/>
            </a:prstGeom>
            <a:noFill/>
            <a:ln w="38100">
              <a:noFill/>
              <a:miter/>
            </a:ln>
          </p:spPr>
        </p:pic>
        <p:cxnSp>
          <p:nvCxnSpPr>
            <p:cNvPr id="16" name="直接箭头连接符 15"/>
            <p:cNvCxnSpPr/>
            <p:nvPr/>
          </p:nvCxnSpPr>
          <p:spPr>
            <a:xfrm flipV="1">
              <a:off x="6394535" y="1781887"/>
              <a:ext cx="0" cy="3805821"/>
            </a:xfrm>
            <a:prstGeom prst="straightConnector1">
              <a:avLst/>
            </a:pr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grpSp>
      <p:grpSp>
        <p:nvGrpSpPr>
          <p:cNvPr id="17" name="组合 16"/>
          <p:cNvGrpSpPr/>
          <p:nvPr/>
        </p:nvGrpSpPr>
        <p:grpSpPr>
          <a:xfrm>
            <a:off x="8733422" y="2565190"/>
            <a:ext cx="2413509" cy="2078774"/>
            <a:chOff x="6079859" y="1433005"/>
            <a:chExt cx="5695264" cy="4905375"/>
          </a:xfrm>
        </p:grpSpPr>
        <p:graphicFrame>
          <p:nvGraphicFramePr>
            <p:cNvPr id="18" name="对象 4"/>
            <p:cNvGraphicFramePr>
              <a:graphicFrameLocks noChangeAspect="1"/>
            </p:cNvGraphicFramePr>
            <p:nvPr>
              <p:extLst>
                <p:ext uri="{D42A27DB-BD31-4B8C-83A1-F6EECF244321}">
                  <p14:modId xmlns:p14="http://schemas.microsoft.com/office/powerpoint/2010/main" val="883609518"/>
                </p:ext>
              </p:extLst>
            </p:nvPr>
          </p:nvGraphicFramePr>
          <p:xfrm>
            <a:off x="7033260" y="5762117"/>
            <a:ext cx="412750" cy="576263"/>
          </p:xfrm>
          <a:graphic>
            <a:graphicData uri="http://schemas.openxmlformats.org/presentationml/2006/ole">
              <mc:AlternateContent xmlns:mc="http://schemas.openxmlformats.org/markup-compatibility/2006">
                <mc:Choice xmlns:v="urn:schemas-microsoft-com:vml" Requires="v">
                  <p:oleObj spid="_x0000_s114795" name="公式" r:id="rId8" imgW="165100" imgH="228600" progId="Equation.3">
                    <p:embed/>
                  </p:oleObj>
                </mc:Choice>
                <mc:Fallback>
                  <p:oleObj name="公式" r:id="rId8" imgW="165100" imgH="228600" progId="Equation.3">
                    <p:embed/>
                    <p:pic>
                      <p:nvPicPr>
                        <p:cNvPr id="21"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3260" y="5762117"/>
                          <a:ext cx="41275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直线 6"/>
            <p:cNvSpPr>
              <a:spLocks noChangeShapeType="1"/>
            </p:cNvSpPr>
            <p:nvPr/>
          </p:nvSpPr>
          <p:spPr bwMode="auto">
            <a:xfrm>
              <a:off x="6096635" y="5689092"/>
              <a:ext cx="4752975" cy="0"/>
            </a:xfrm>
            <a:prstGeom prst="line">
              <a:avLst/>
            </a:pr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zh-CN" altLang="en-US"/>
            </a:p>
          </p:txBody>
        </p:sp>
        <p:sp>
          <p:nvSpPr>
            <p:cNvPr id="20" name="直线 7"/>
            <p:cNvSpPr>
              <a:spLocks noChangeShapeType="1"/>
            </p:cNvSpPr>
            <p:nvPr/>
          </p:nvSpPr>
          <p:spPr bwMode="auto">
            <a:xfrm>
              <a:off x="7031673" y="4177792"/>
              <a:ext cx="0" cy="15113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 name="对象 8"/>
            <p:cNvGraphicFramePr>
              <a:graphicFrameLocks noChangeAspect="1"/>
            </p:cNvGraphicFramePr>
            <p:nvPr>
              <p:extLst>
                <p:ext uri="{D42A27DB-BD31-4B8C-83A1-F6EECF244321}">
                  <p14:modId xmlns:p14="http://schemas.microsoft.com/office/powerpoint/2010/main" val="1987250455"/>
                </p:ext>
              </p:extLst>
            </p:nvPr>
          </p:nvGraphicFramePr>
          <p:xfrm>
            <a:off x="10921048" y="2953830"/>
            <a:ext cx="854075" cy="455612"/>
          </p:xfrm>
          <a:graphic>
            <a:graphicData uri="http://schemas.openxmlformats.org/presentationml/2006/ole">
              <mc:AlternateContent xmlns:mc="http://schemas.openxmlformats.org/markup-compatibility/2006">
                <mc:Choice xmlns:v="urn:schemas-microsoft-com:vml" Requires="v">
                  <p:oleObj spid="_x0000_s114796" name="公式" r:id="rId9" imgW="381000" imgH="203200" progId="Equation.3">
                    <p:embed/>
                  </p:oleObj>
                </mc:Choice>
                <mc:Fallback>
                  <p:oleObj name="公式" r:id="rId9" imgW="381000" imgH="203200" progId="Equation.3">
                    <p:embed/>
                    <p:pic>
                      <p:nvPicPr>
                        <p:cNvPr id="25" name="对象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21048" y="2953830"/>
                          <a:ext cx="85407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对象 9"/>
            <p:cNvGraphicFramePr>
              <a:graphicFrameLocks noChangeAspect="1"/>
            </p:cNvGraphicFramePr>
            <p:nvPr>
              <p:extLst>
                <p:ext uri="{D42A27DB-BD31-4B8C-83A1-F6EECF244321}">
                  <p14:modId xmlns:p14="http://schemas.microsoft.com/office/powerpoint/2010/main" val="4035130200"/>
                </p:ext>
              </p:extLst>
            </p:nvPr>
          </p:nvGraphicFramePr>
          <p:xfrm>
            <a:off x="10633710" y="5833555"/>
            <a:ext cx="330200" cy="360362"/>
          </p:xfrm>
          <a:graphic>
            <a:graphicData uri="http://schemas.openxmlformats.org/presentationml/2006/ole">
              <mc:AlternateContent xmlns:mc="http://schemas.openxmlformats.org/markup-compatibility/2006">
                <mc:Choice xmlns:v="urn:schemas-microsoft-com:vml" Requires="v">
                  <p:oleObj spid="_x0000_s114797" name="公式" r:id="rId11" imgW="127000" imgH="139700" progId="Equation.3">
                    <p:embed/>
                  </p:oleObj>
                </mc:Choice>
                <mc:Fallback>
                  <p:oleObj name="公式" r:id="rId11" imgW="127000" imgH="139700" progId="Equation.3">
                    <p:embed/>
                    <p:pic>
                      <p:nvPicPr>
                        <p:cNvPr id="26"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33710" y="5833555"/>
                          <a:ext cx="330200"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对象 10"/>
            <p:cNvGraphicFramePr>
              <a:graphicFrameLocks noChangeAspect="1"/>
            </p:cNvGraphicFramePr>
            <p:nvPr>
              <p:extLst>
                <p:ext uri="{D42A27DB-BD31-4B8C-83A1-F6EECF244321}">
                  <p14:modId xmlns:p14="http://schemas.microsoft.com/office/powerpoint/2010/main" val="3889628112"/>
                </p:ext>
              </p:extLst>
            </p:nvPr>
          </p:nvGraphicFramePr>
          <p:xfrm>
            <a:off x="10865803" y="1433005"/>
            <a:ext cx="792162" cy="465137"/>
          </p:xfrm>
          <a:graphic>
            <a:graphicData uri="http://schemas.openxmlformats.org/presentationml/2006/ole">
              <mc:AlternateContent xmlns:mc="http://schemas.openxmlformats.org/markup-compatibility/2006">
                <mc:Choice xmlns:v="urn:schemas-microsoft-com:vml" Requires="v">
                  <p:oleObj spid="_x0000_s114798" name="公式" r:id="rId12" imgW="342900" imgH="203200" progId="Equation.3">
                    <p:embed/>
                  </p:oleObj>
                </mc:Choice>
                <mc:Fallback>
                  <p:oleObj name="公式" r:id="rId12" imgW="342900" imgH="203200" progId="Equation.3">
                    <p:embed/>
                    <p:pic>
                      <p:nvPicPr>
                        <p:cNvPr id="27" name="对象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65803" y="1433005"/>
                          <a:ext cx="792162"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任意多边形 15"/>
            <p:cNvSpPr/>
            <p:nvPr/>
          </p:nvSpPr>
          <p:spPr bwMode="auto">
            <a:xfrm>
              <a:off x="6096635" y="1874330"/>
              <a:ext cx="5111750" cy="3095625"/>
            </a:xfrm>
            <a:custGeom>
              <a:avLst/>
              <a:gdLst>
                <a:gd name="T0" fmla="*/ 0 w 3220"/>
                <a:gd name="T1" fmla="*/ 2147483647 h 1950"/>
                <a:gd name="T2" fmla="*/ 2147483647 w 3220"/>
                <a:gd name="T3" fmla="*/ 2147483647 h 1950"/>
                <a:gd name="T4" fmla="*/ 2147483647 w 3220"/>
                <a:gd name="T5" fmla="*/ 2147483647 h 1950"/>
                <a:gd name="T6" fmla="*/ 2147483647 w 3220"/>
                <a:gd name="T7" fmla="*/ 2147483647 h 1950"/>
                <a:gd name="T8" fmla="*/ 2147483647 w 3220"/>
                <a:gd name="T9" fmla="*/ 2147483647 h 1950"/>
                <a:gd name="T10" fmla="*/ 2147483647 w 3220"/>
                <a:gd name="T11" fmla="*/ 0 h 1950"/>
                <a:gd name="T12" fmla="*/ 0 60000 65536"/>
                <a:gd name="T13" fmla="*/ 0 60000 65536"/>
                <a:gd name="T14" fmla="*/ 0 60000 65536"/>
                <a:gd name="T15" fmla="*/ 0 60000 65536"/>
                <a:gd name="T16" fmla="*/ 0 60000 65536"/>
                <a:gd name="T17" fmla="*/ 0 60000 65536"/>
                <a:gd name="T18" fmla="*/ 0 w 3220"/>
                <a:gd name="T19" fmla="*/ 0 h 1950"/>
                <a:gd name="T20" fmla="*/ 3220 w 3220"/>
                <a:gd name="T21" fmla="*/ 1950 h 1950"/>
              </a:gdLst>
              <a:ahLst/>
              <a:cxnLst>
                <a:cxn ang="T12">
                  <a:pos x="T0" y="T1"/>
                </a:cxn>
                <a:cxn ang="T13">
                  <a:pos x="T2" y="T3"/>
                </a:cxn>
                <a:cxn ang="T14">
                  <a:pos x="T4" y="T5"/>
                </a:cxn>
                <a:cxn ang="T15">
                  <a:pos x="T6" y="T7"/>
                </a:cxn>
                <a:cxn ang="T16">
                  <a:pos x="T8" y="T9"/>
                </a:cxn>
                <a:cxn ang="T17">
                  <a:pos x="T10" y="T11"/>
                </a:cxn>
              </a:cxnLst>
              <a:rect l="T18" t="T19" r="T20" b="T21"/>
              <a:pathLst>
                <a:path w="3220" h="1950">
                  <a:moveTo>
                    <a:pt x="0" y="1905"/>
                  </a:moveTo>
                  <a:cubicBezTo>
                    <a:pt x="79" y="1773"/>
                    <a:pt x="158" y="1641"/>
                    <a:pt x="226" y="1633"/>
                  </a:cubicBezTo>
                  <a:cubicBezTo>
                    <a:pt x="294" y="1625"/>
                    <a:pt x="295" y="1950"/>
                    <a:pt x="408" y="1859"/>
                  </a:cubicBezTo>
                  <a:cubicBezTo>
                    <a:pt x="521" y="1768"/>
                    <a:pt x="506" y="1353"/>
                    <a:pt x="907" y="1088"/>
                  </a:cubicBezTo>
                  <a:cubicBezTo>
                    <a:pt x="1308" y="823"/>
                    <a:pt x="2427" y="453"/>
                    <a:pt x="2812" y="272"/>
                  </a:cubicBezTo>
                  <a:cubicBezTo>
                    <a:pt x="3197" y="91"/>
                    <a:pt x="3208" y="45"/>
                    <a:pt x="3220" y="0"/>
                  </a:cubicBezTo>
                </a:path>
              </a:pathLst>
            </a:custGeom>
            <a:noFill/>
            <a:ln w="38100" cap="flat" cmpd="sng">
              <a:solidFill>
                <a:schemeClr val="accent1"/>
              </a:solidFill>
              <a:prstDash val="solid"/>
              <a:round/>
              <a:headEnd type="none" w="med" len="med"/>
              <a:tailEnd type="none" w="med" len="med"/>
            </a:ln>
          </p:spPr>
          <p:txBody>
            <a:bodyPr wrap="none" anchor="ctr"/>
            <a:lstStyle/>
            <a:p>
              <a:endParaRPr lang="zh-CN" altLang="en-US">
                <a:latin typeface="Times"/>
                <a:ea typeface="Times"/>
              </a:endParaRPr>
            </a:p>
          </p:txBody>
        </p:sp>
        <p:sp>
          <p:nvSpPr>
            <p:cNvPr id="25" name="任意多边形 16"/>
            <p:cNvSpPr/>
            <p:nvPr/>
          </p:nvSpPr>
          <p:spPr bwMode="auto">
            <a:xfrm>
              <a:off x="6096635" y="3242755"/>
              <a:ext cx="4751388" cy="1366837"/>
            </a:xfrm>
            <a:custGeom>
              <a:avLst/>
              <a:gdLst>
                <a:gd name="T0" fmla="*/ 0 w 2993"/>
                <a:gd name="T1" fmla="*/ 2147483647 h 861"/>
                <a:gd name="T2" fmla="*/ 2147483647 w 2993"/>
                <a:gd name="T3" fmla="*/ 2147483647 h 861"/>
                <a:gd name="T4" fmla="*/ 2147483647 w 2993"/>
                <a:gd name="T5" fmla="*/ 2147483647 h 861"/>
                <a:gd name="T6" fmla="*/ 2147483647 w 2993"/>
                <a:gd name="T7" fmla="*/ 2147483647 h 861"/>
                <a:gd name="T8" fmla="*/ 2147483647 w 2993"/>
                <a:gd name="T9" fmla="*/ 2147483647 h 861"/>
                <a:gd name="T10" fmla="*/ 2147483647 w 2993"/>
                <a:gd name="T11" fmla="*/ 0 h 861"/>
                <a:gd name="T12" fmla="*/ 0 60000 65536"/>
                <a:gd name="T13" fmla="*/ 0 60000 65536"/>
                <a:gd name="T14" fmla="*/ 0 60000 65536"/>
                <a:gd name="T15" fmla="*/ 0 60000 65536"/>
                <a:gd name="T16" fmla="*/ 0 60000 65536"/>
                <a:gd name="T17" fmla="*/ 0 60000 65536"/>
                <a:gd name="T18" fmla="*/ 0 w 2993"/>
                <a:gd name="T19" fmla="*/ 0 h 861"/>
                <a:gd name="T20" fmla="*/ 2993 w 2993"/>
                <a:gd name="T21" fmla="*/ 861 h 861"/>
              </a:gdLst>
              <a:ahLst/>
              <a:cxnLst>
                <a:cxn ang="T12">
                  <a:pos x="T0" y="T1"/>
                </a:cxn>
                <a:cxn ang="T13">
                  <a:pos x="T2" y="T3"/>
                </a:cxn>
                <a:cxn ang="T14">
                  <a:pos x="T4" y="T5"/>
                </a:cxn>
                <a:cxn ang="T15">
                  <a:pos x="T6" y="T7"/>
                </a:cxn>
                <a:cxn ang="T16">
                  <a:pos x="T8" y="T9"/>
                </a:cxn>
                <a:cxn ang="T17">
                  <a:pos x="T10" y="T11"/>
                </a:cxn>
              </a:cxnLst>
              <a:rect l="T18" t="T19" r="T20" b="T21"/>
              <a:pathLst>
                <a:path w="2993" h="861">
                  <a:moveTo>
                    <a:pt x="0" y="861"/>
                  </a:moveTo>
                  <a:cubicBezTo>
                    <a:pt x="136" y="861"/>
                    <a:pt x="272" y="861"/>
                    <a:pt x="363" y="816"/>
                  </a:cubicBezTo>
                  <a:cubicBezTo>
                    <a:pt x="454" y="771"/>
                    <a:pt x="438" y="642"/>
                    <a:pt x="544" y="589"/>
                  </a:cubicBezTo>
                  <a:cubicBezTo>
                    <a:pt x="650" y="536"/>
                    <a:pt x="839" y="552"/>
                    <a:pt x="998" y="499"/>
                  </a:cubicBezTo>
                  <a:cubicBezTo>
                    <a:pt x="1157" y="446"/>
                    <a:pt x="1164" y="355"/>
                    <a:pt x="1496" y="272"/>
                  </a:cubicBezTo>
                  <a:cubicBezTo>
                    <a:pt x="1828" y="189"/>
                    <a:pt x="2410" y="94"/>
                    <a:pt x="2993" y="0"/>
                  </a:cubicBezTo>
                </a:path>
              </a:pathLst>
            </a:custGeom>
            <a:noFill/>
            <a:ln w="38100" cap="flat" cmpd="sng">
              <a:solidFill>
                <a:srgbClr val="C00000"/>
              </a:solidFill>
              <a:prstDash val="solid"/>
              <a:round/>
              <a:headEnd type="none" w="med" len="med"/>
              <a:tailEnd type="none" w="med" len="med"/>
            </a:ln>
          </p:spPr>
          <p:txBody>
            <a:bodyPr wrap="none" anchor="ctr"/>
            <a:lstStyle/>
            <a:p>
              <a:endParaRPr lang="zh-CN" altLang="en-US">
                <a:latin typeface="Times"/>
                <a:ea typeface="Times"/>
              </a:endParaRPr>
            </a:p>
          </p:txBody>
        </p:sp>
        <p:cxnSp>
          <p:nvCxnSpPr>
            <p:cNvPr id="26" name="直接箭头连接符 25"/>
            <p:cNvCxnSpPr/>
            <p:nvPr/>
          </p:nvCxnSpPr>
          <p:spPr>
            <a:xfrm flipV="1">
              <a:off x="6079859" y="1887566"/>
              <a:ext cx="0" cy="3805821"/>
            </a:xfrm>
            <a:prstGeom prst="straightConnector1">
              <a:avLst/>
            </a:pr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grpSp>
      <p:grpSp>
        <p:nvGrpSpPr>
          <p:cNvPr id="47" name="组合 46"/>
          <p:cNvGrpSpPr/>
          <p:nvPr/>
        </p:nvGrpSpPr>
        <p:grpSpPr>
          <a:xfrm>
            <a:off x="8699301" y="688091"/>
            <a:ext cx="2368518" cy="2096993"/>
            <a:chOff x="6064619" y="825411"/>
            <a:chExt cx="5449093" cy="4824413"/>
          </a:xfrm>
        </p:grpSpPr>
        <p:cxnSp>
          <p:nvCxnSpPr>
            <p:cNvPr id="48" name="直接箭头连接符 47"/>
            <p:cNvCxnSpPr/>
            <p:nvPr/>
          </p:nvCxnSpPr>
          <p:spPr>
            <a:xfrm flipV="1">
              <a:off x="6064619" y="1209955"/>
              <a:ext cx="0" cy="3805821"/>
            </a:xfrm>
            <a:prstGeom prst="straightConnector1">
              <a:avLst/>
            </a:pr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grpSp>
          <p:nvGrpSpPr>
            <p:cNvPr id="49" name="组合 48"/>
            <p:cNvGrpSpPr/>
            <p:nvPr/>
          </p:nvGrpSpPr>
          <p:grpSpPr>
            <a:xfrm>
              <a:off x="6064619" y="825411"/>
              <a:ext cx="5449093" cy="4824413"/>
              <a:chOff x="6064619" y="825411"/>
              <a:chExt cx="5449093" cy="4824413"/>
            </a:xfrm>
          </p:grpSpPr>
          <p:pic>
            <p:nvPicPr>
              <p:cNvPr id="50" name="对象 3"/>
              <p:cNvPicPr>
                <a:picLocks noChangeAspect="1"/>
              </p:cNvPicPr>
              <p:nvPr/>
            </p:nvPicPr>
            <p:blipFill>
              <a:blip r:embed="rId13"/>
              <a:srcRect/>
              <a:stretch>
                <a:fillRect/>
              </a:stretch>
            </p:blipFill>
            <p:spPr>
              <a:xfrm>
                <a:off x="7936282" y="5218024"/>
                <a:ext cx="1800225" cy="369887"/>
              </a:xfrm>
              <a:prstGeom prst="rect">
                <a:avLst/>
              </a:prstGeom>
              <a:noFill/>
              <a:ln w="38100">
                <a:noFill/>
                <a:miter/>
              </a:ln>
            </p:spPr>
          </p:pic>
          <p:pic>
            <p:nvPicPr>
              <p:cNvPr id="51" name="对象 5"/>
              <p:cNvPicPr>
                <a:picLocks noChangeAspect="1"/>
              </p:cNvPicPr>
              <p:nvPr/>
            </p:nvPicPr>
            <p:blipFill>
              <a:blip r:embed="rId4"/>
              <a:srcRect/>
              <a:stretch>
                <a:fillRect/>
              </a:stretch>
            </p:blipFill>
            <p:spPr>
              <a:xfrm>
                <a:off x="7001244" y="5073561"/>
                <a:ext cx="412750" cy="576263"/>
              </a:xfrm>
              <a:prstGeom prst="rect">
                <a:avLst/>
              </a:prstGeom>
              <a:noFill/>
              <a:ln w="38100">
                <a:noFill/>
                <a:miter/>
              </a:ln>
            </p:spPr>
          </p:pic>
          <p:sp>
            <p:nvSpPr>
              <p:cNvPr id="52" name="直线 7"/>
              <p:cNvSpPr/>
              <p:nvPr/>
            </p:nvSpPr>
            <p:spPr>
              <a:xfrm>
                <a:off x="6064619" y="5000536"/>
                <a:ext cx="4752975" cy="0"/>
              </a:xfrm>
              <a:prstGeom prst="line">
                <a:avLst/>
              </a:pr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pic>
            <p:nvPicPr>
              <p:cNvPr id="53" name="对象 13"/>
              <p:cNvPicPr>
                <a:picLocks noChangeAspect="1"/>
              </p:cNvPicPr>
              <p:nvPr/>
            </p:nvPicPr>
            <p:blipFill>
              <a:blip r:embed="rId6"/>
              <a:stretch>
                <a:fillRect/>
              </a:stretch>
            </p:blipFill>
            <p:spPr>
              <a:xfrm>
                <a:off x="10601694" y="5144999"/>
                <a:ext cx="330200" cy="360362"/>
              </a:xfrm>
              <a:prstGeom prst="rect">
                <a:avLst/>
              </a:prstGeom>
              <a:noFill/>
              <a:ln w="38100">
                <a:noFill/>
                <a:miter/>
              </a:ln>
            </p:spPr>
          </p:pic>
          <p:sp>
            <p:nvSpPr>
              <p:cNvPr id="54" name="任意多边形 53"/>
              <p:cNvSpPr/>
              <p:nvPr/>
            </p:nvSpPr>
            <p:spPr>
              <a:xfrm>
                <a:off x="6064619" y="825411"/>
                <a:ext cx="3816350" cy="3600450"/>
              </a:xfrm>
              <a:custGeom>
                <a:avLst/>
                <a:gdLst>
                  <a:gd name="txL" fmla="*/ 0 w 2404"/>
                  <a:gd name="txT" fmla="*/ 0 h 2268"/>
                  <a:gd name="txR" fmla="*/ 2404 w 2404"/>
                  <a:gd name="txB" fmla="*/ 2268 h 2268"/>
                </a:gdLst>
                <a:ahLst/>
                <a:cxnLst>
                  <a:cxn ang="0">
                    <a:pos x="0" y="2147483647"/>
                  </a:cxn>
                  <a:cxn ang="0">
                    <a:pos x="2147483647" y="2147483647"/>
                  </a:cxn>
                  <a:cxn ang="0">
                    <a:pos x="2147483647" y="2147483647"/>
                  </a:cxn>
                  <a:cxn ang="0">
                    <a:pos x="2147483647" y="2147483647"/>
                  </a:cxn>
                  <a:cxn ang="0">
                    <a:pos x="2147483647" y="0"/>
                  </a:cxn>
                </a:cxnLst>
                <a:rect l="txL" t="txT" r="txR" b="txB"/>
                <a:pathLst>
                  <a:path w="2404" h="2268">
                    <a:moveTo>
                      <a:pt x="0" y="2268"/>
                    </a:moveTo>
                    <a:cubicBezTo>
                      <a:pt x="139" y="2200"/>
                      <a:pt x="279" y="2132"/>
                      <a:pt x="408" y="1996"/>
                    </a:cubicBezTo>
                    <a:cubicBezTo>
                      <a:pt x="537" y="1860"/>
                      <a:pt x="605" y="1610"/>
                      <a:pt x="771" y="1451"/>
                    </a:cubicBezTo>
                    <a:cubicBezTo>
                      <a:pt x="937" y="1292"/>
                      <a:pt x="1134" y="1285"/>
                      <a:pt x="1406" y="1043"/>
                    </a:cubicBezTo>
                    <a:cubicBezTo>
                      <a:pt x="1678" y="801"/>
                      <a:pt x="2041" y="400"/>
                      <a:pt x="2404" y="0"/>
                    </a:cubicBezTo>
                  </a:path>
                </a:pathLst>
              </a:custGeom>
              <a:noFill/>
              <a:ln w="38100" cap="flat" cmpd="sng">
                <a:solidFill>
                  <a:srgbClr val="C00000"/>
                </a:solidFill>
                <a:prstDash val="solid"/>
                <a:round/>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zh-CN" altLang="en-US" dirty="0">
                  <a:latin typeface="Times"/>
                  <a:ea typeface="Times"/>
                </a:endParaRPr>
              </a:p>
            </p:txBody>
          </p:sp>
          <p:grpSp>
            <p:nvGrpSpPr>
              <p:cNvPr id="55" name="组合 54"/>
              <p:cNvGrpSpPr/>
              <p:nvPr/>
            </p:nvGrpSpPr>
            <p:grpSpPr>
              <a:xfrm>
                <a:off x="6064619" y="1701923"/>
                <a:ext cx="5449093" cy="2868401"/>
                <a:chOff x="6064619" y="1701923"/>
                <a:chExt cx="5449093" cy="2868401"/>
              </a:xfrm>
            </p:grpSpPr>
            <p:sp>
              <p:nvSpPr>
                <p:cNvPr id="56" name="任意多边形 55"/>
                <p:cNvSpPr/>
                <p:nvPr/>
              </p:nvSpPr>
              <p:spPr>
                <a:xfrm>
                  <a:off x="6064619" y="2049374"/>
                  <a:ext cx="4535488" cy="2520950"/>
                </a:xfrm>
                <a:custGeom>
                  <a:avLst/>
                  <a:gdLst>
                    <a:gd name="txL" fmla="*/ 0 w 2857"/>
                    <a:gd name="txT" fmla="*/ 0 h 1588"/>
                    <a:gd name="txR" fmla="*/ 2857 w 2857"/>
                    <a:gd name="txB" fmla="*/ 1588 h 1588"/>
                  </a:gdLst>
                  <a:ahLst/>
                  <a:cxnLst>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857" h="1588">
                      <a:moveTo>
                        <a:pt x="0" y="1270"/>
                      </a:moveTo>
                      <a:cubicBezTo>
                        <a:pt x="94" y="1429"/>
                        <a:pt x="189" y="1588"/>
                        <a:pt x="272" y="1497"/>
                      </a:cubicBezTo>
                      <a:cubicBezTo>
                        <a:pt x="355" y="1406"/>
                        <a:pt x="393" y="779"/>
                        <a:pt x="499" y="726"/>
                      </a:cubicBezTo>
                      <a:cubicBezTo>
                        <a:pt x="605" y="673"/>
                        <a:pt x="695" y="1210"/>
                        <a:pt x="907" y="1180"/>
                      </a:cubicBezTo>
                      <a:cubicBezTo>
                        <a:pt x="1119" y="1150"/>
                        <a:pt x="1444" y="742"/>
                        <a:pt x="1769" y="545"/>
                      </a:cubicBezTo>
                      <a:cubicBezTo>
                        <a:pt x="2094" y="348"/>
                        <a:pt x="2475" y="174"/>
                        <a:pt x="2857" y="0"/>
                      </a:cubicBezTo>
                    </a:path>
                  </a:pathLst>
                </a:custGeom>
                <a:noFill/>
                <a:ln w="38100" cap="flat" cmpd="sng">
                  <a:solidFill>
                    <a:schemeClr val="accent1"/>
                  </a:solidFill>
                  <a:prstDash val="solid"/>
                  <a:round/>
                  <a:headEnd type="none" w="med" len="med"/>
                  <a:tailEnd type="none" w="med" len="med"/>
                </a:ln>
              </p:spPr>
              <p:txBody>
                <a:bodyPr wrap="none" anchor="ctr"/>
                <a:lstStyle/>
                <a:p>
                  <a:endParaRPr lang="zh-CN" altLang="en-US" dirty="0">
                    <a:latin typeface="Times"/>
                    <a:ea typeface="Times"/>
                  </a:endParaRPr>
                </a:p>
              </p:txBody>
            </p:sp>
            <p:graphicFrame>
              <p:nvGraphicFramePr>
                <p:cNvPr id="57" name="对象 14"/>
                <p:cNvGraphicFramePr>
                  <a:graphicFrameLocks noChangeAspect="1"/>
                </p:cNvGraphicFramePr>
                <p:nvPr>
                  <p:extLst>
                    <p:ext uri="{D42A27DB-BD31-4B8C-83A1-F6EECF244321}">
                      <p14:modId xmlns:p14="http://schemas.microsoft.com/office/powerpoint/2010/main" val="2030374828"/>
                    </p:ext>
                  </p:extLst>
                </p:nvPr>
              </p:nvGraphicFramePr>
              <p:xfrm>
                <a:off x="10721550" y="1701923"/>
                <a:ext cx="792162" cy="465138"/>
              </p:xfrm>
              <a:graphic>
                <a:graphicData uri="http://schemas.openxmlformats.org/presentationml/2006/ole">
                  <mc:AlternateContent xmlns:mc="http://schemas.openxmlformats.org/markup-compatibility/2006">
                    <mc:Choice xmlns:v="urn:schemas-microsoft-com:vml" Requires="v">
                      <p:oleObj spid="_x0000_s114799" name="公式" r:id="rId14" imgW="342900" imgH="203200" progId="Equation.3">
                        <p:embed/>
                      </p:oleObj>
                    </mc:Choice>
                    <mc:Fallback>
                      <p:oleObj name="公式" r:id="rId14" imgW="342900" imgH="203200" progId="Equation.3">
                        <p:embed/>
                        <p:pic>
                          <p:nvPicPr>
                            <p:cNvPr id="19" name="对象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21550" y="1701923"/>
                              <a:ext cx="79216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spTree>
    <p:extLst>
      <p:ext uri="{BB962C8B-B14F-4D97-AF65-F5344CB8AC3E}">
        <p14:creationId xmlns:p14="http://schemas.microsoft.com/office/powerpoint/2010/main" val="6090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a:extLst>
              <a:ext uri="{FF2B5EF4-FFF2-40B4-BE49-F238E27FC236}">
                <a16:creationId xmlns:a16="http://schemas.microsoft.com/office/drawing/2014/main" id="{8AC5DDD5-BB74-42B3-AC67-BDAC0BD23290}"/>
              </a:ext>
            </a:extLst>
          </p:cNvPr>
          <p:cNvSpPr>
            <a:spLocks noGrp="1"/>
          </p:cNvSpPr>
          <p:nvPr>
            <p:ph type="sldNum" sz="quarter" idx="12"/>
          </p:nvPr>
        </p:nvSpPr>
        <p:spPr>
          <a:noFill/>
        </p:spPr>
        <p:txBody>
          <a:bodyPr/>
          <a:lstStyle>
            <a:lvl1pPr>
              <a:spcBef>
                <a:spcPct val="20000"/>
              </a:spcBef>
              <a:buSzPct val="85000"/>
              <a:buBlip>
                <a:blip r:embed="rId2"/>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spcBef>
                <a:spcPct val="0"/>
              </a:spcBef>
              <a:buSzTx/>
              <a:buFontTx/>
              <a:buNone/>
            </a:pPr>
            <a:fld id="{76D6CE64-E325-4704-BBAE-250BE07EF0CC}" type="slidenum">
              <a:rPr kumimoji="0" lang="zh-CN" altLang="en-US" sz="1400" b="0">
                <a:solidFill>
                  <a:schemeClr val="tx1"/>
                </a:solidFill>
                <a:latin typeface="Arial" panose="020B0604020202020204" pitchFamily="34" charset="0"/>
                <a:ea typeface="宋体" panose="02010600030101010101" pitchFamily="2" charset="-122"/>
              </a:rPr>
              <a:pPr>
                <a:spcBef>
                  <a:spcPct val="0"/>
                </a:spcBef>
                <a:buSzTx/>
                <a:buFontTx/>
                <a:buNone/>
              </a:pPr>
              <a:t>73</a:t>
            </a:fld>
            <a:endParaRPr kumimoji="0" lang="en-US" altLang="zh-CN" sz="1400" b="0">
              <a:solidFill>
                <a:schemeClr val="tx1"/>
              </a:solidFill>
              <a:latin typeface="Arial" panose="020B0604020202020204" pitchFamily="34" charset="0"/>
              <a:ea typeface="宋体" panose="02010600030101010101" pitchFamily="2" charset="-122"/>
            </a:endParaRPr>
          </a:p>
        </p:txBody>
      </p:sp>
      <p:sp>
        <p:nvSpPr>
          <p:cNvPr id="94211" name="Text Box 4">
            <a:extLst>
              <a:ext uri="{FF2B5EF4-FFF2-40B4-BE49-F238E27FC236}">
                <a16:creationId xmlns:a16="http://schemas.microsoft.com/office/drawing/2014/main" id="{7D992785-DBDD-496B-858F-F1D87E49E2FB}"/>
              </a:ext>
            </a:extLst>
          </p:cNvPr>
          <p:cNvSpPr txBox="1">
            <a:spLocks noChangeArrowheads="1"/>
          </p:cNvSpPr>
          <p:nvPr/>
        </p:nvSpPr>
        <p:spPr bwMode="auto">
          <a:xfrm>
            <a:off x="1158948" y="1722475"/>
            <a:ext cx="10930270" cy="3910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spcBef>
                <a:spcPct val="20000"/>
              </a:spcBef>
              <a:buSzPct val="85000"/>
              <a:buBlip>
                <a:blip r:embed="rId2"/>
              </a:buBlip>
              <a:tabLst>
                <a:tab pos="1050925" algn="l"/>
              </a:tabLst>
              <a:defRPr kumimoji="1" sz="3200" b="1">
                <a:solidFill>
                  <a:srgbClr val="000000"/>
                </a:solidFill>
                <a:latin typeface="Times New Roman" panose="02020603050405020304" pitchFamily="18" charset="0"/>
                <a:ea typeface="楷体_GB2312" pitchFamily="49" charset="-122"/>
              </a:defRPr>
            </a:lvl1pPr>
            <a:lvl2pPr marL="742950" indent="-285750" defTabSz="958850">
              <a:spcBef>
                <a:spcPct val="20000"/>
              </a:spcBef>
              <a:buClr>
                <a:schemeClr val="tx2"/>
              </a:buClr>
              <a:buSzPct val="70000"/>
              <a:buFont typeface="Wingdings" panose="05000000000000000000" pitchFamily="2" charset="2"/>
              <a:buChar char="l"/>
              <a:tabLst>
                <a:tab pos="1050925" algn="l"/>
              </a:tabLst>
              <a:defRPr kumimoji="1" sz="2800" b="1">
                <a:solidFill>
                  <a:srgbClr val="000000"/>
                </a:solidFill>
                <a:latin typeface="Times New Roman" panose="02020603050405020304" pitchFamily="18" charset="0"/>
                <a:ea typeface="楷体_GB2312" pitchFamily="49" charset="-122"/>
              </a:defRPr>
            </a:lvl2pPr>
            <a:lvl3pPr marL="1143000" indent="-228600" defTabSz="958850">
              <a:spcBef>
                <a:spcPct val="20000"/>
              </a:spcBef>
              <a:buClr>
                <a:schemeClr val="hlink"/>
              </a:buClr>
              <a:buSzPct val="65000"/>
              <a:buFont typeface="Wingdings" panose="05000000000000000000" pitchFamily="2" charset="2"/>
              <a:buChar char="l"/>
              <a:tabLst>
                <a:tab pos="1050925" algn="l"/>
              </a:tabLst>
              <a:defRPr kumimoji="1" sz="2400" b="1">
                <a:solidFill>
                  <a:srgbClr val="000000"/>
                </a:solidFill>
                <a:latin typeface="Times New Roman" panose="02020603050405020304" pitchFamily="18" charset="0"/>
                <a:ea typeface="楷体_GB2312" pitchFamily="49" charset="-122"/>
              </a:defRPr>
            </a:lvl3pPr>
            <a:lvl4pPr marL="1600200" indent="-228600" defTabSz="958850">
              <a:spcBef>
                <a:spcPct val="20000"/>
              </a:spcBef>
              <a:buClr>
                <a:schemeClr val="accent1"/>
              </a:buClr>
              <a:buSzPct val="60000"/>
              <a:buFont typeface="Wingdings" panose="05000000000000000000" pitchFamily="2" charset="2"/>
              <a:buChar char="l"/>
              <a:tabLst>
                <a:tab pos="1050925" algn="l"/>
              </a:tabLst>
              <a:defRPr kumimoji="1" sz="2000" b="1">
                <a:solidFill>
                  <a:srgbClr val="000000"/>
                </a:solidFill>
                <a:latin typeface="Times New Roman" panose="02020603050405020304" pitchFamily="18" charset="0"/>
                <a:ea typeface="楷体_GB2312" pitchFamily="49" charset="-122"/>
              </a:defRPr>
            </a:lvl4pPr>
            <a:lvl5pPr marL="2057400" indent="-228600" defTabSz="958850">
              <a:spcBef>
                <a:spcPct val="20000"/>
              </a:spcBef>
              <a:buClr>
                <a:schemeClr val="accent2"/>
              </a:buClr>
              <a:buSzPct val="60000"/>
              <a:buFont typeface="Wingdings" panose="05000000000000000000" pitchFamily="2" charset="2"/>
              <a:buChar char="l"/>
              <a:tabLst>
                <a:tab pos="1050925" algn="l"/>
              </a:tabLst>
              <a:defRPr kumimoji="1" sz="2000" b="1">
                <a:solidFill>
                  <a:srgbClr val="000000"/>
                </a:solidFill>
                <a:latin typeface="Times New Roman" panose="02020603050405020304" pitchFamily="18" charset="0"/>
                <a:ea typeface="楷体_GB2312" pitchFamily="49" charset="-122"/>
              </a:defRPr>
            </a:lvl5pPr>
            <a:lvl6pPr marL="2514600" indent="-228600" defTabSz="958850" eaLnBrk="0" fontAlgn="base" hangingPunct="0">
              <a:spcBef>
                <a:spcPct val="20000"/>
              </a:spcBef>
              <a:spcAft>
                <a:spcPct val="0"/>
              </a:spcAft>
              <a:buClr>
                <a:schemeClr val="accent2"/>
              </a:buClr>
              <a:buSzPct val="60000"/>
              <a:buFont typeface="Wingdings" panose="05000000000000000000" pitchFamily="2" charset="2"/>
              <a:buChar char="l"/>
              <a:tabLst>
                <a:tab pos="1050925" algn="l"/>
              </a:tabLst>
              <a:defRPr kumimoji="1" sz="2000" b="1">
                <a:solidFill>
                  <a:srgbClr val="000000"/>
                </a:solidFill>
                <a:latin typeface="Times New Roman" panose="02020603050405020304" pitchFamily="18" charset="0"/>
                <a:ea typeface="楷体_GB2312" pitchFamily="49" charset="-122"/>
              </a:defRPr>
            </a:lvl6pPr>
            <a:lvl7pPr marL="2971800" indent="-228600" defTabSz="958850" eaLnBrk="0" fontAlgn="base" hangingPunct="0">
              <a:spcBef>
                <a:spcPct val="20000"/>
              </a:spcBef>
              <a:spcAft>
                <a:spcPct val="0"/>
              </a:spcAft>
              <a:buClr>
                <a:schemeClr val="accent2"/>
              </a:buClr>
              <a:buSzPct val="60000"/>
              <a:buFont typeface="Wingdings" panose="05000000000000000000" pitchFamily="2" charset="2"/>
              <a:buChar char="l"/>
              <a:tabLst>
                <a:tab pos="1050925" algn="l"/>
              </a:tabLst>
              <a:defRPr kumimoji="1" sz="2000" b="1">
                <a:solidFill>
                  <a:srgbClr val="000000"/>
                </a:solidFill>
                <a:latin typeface="Times New Roman" panose="02020603050405020304" pitchFamily="18" charset="0"/>
                <a:ea typeface="楷体_GB2312" pitchFamily="49" charset="-122"/>
              </a:defRPr>
            </a:lvl7pPr>
            <a:lvl8pPr marL="3429000" indent="-228600" defTabSz="958850" eaLnBrk="0" fontAlgn="base" hangingPunct="0">
              <a:spcBef>
                <a:spcPct val="20000"/>
              </a:spcBef>
              <a:spcAft>
                <a:spcPct val="0"/>
              </a:spcAft>
              <a:buClr>
                <a:schemeClr val="accent2"/>
              </a:buClr>
              <a:buSzPct val="60000"/>
              <a:buFont typeface="Wingdings" panose="05000000000000000000" pitchFamily="2" charset="2"/>
              <a:buChar char="l"/>
              <a:tabLst>
                <a:tab pos="1050925" algn="l"/>
              </a:tabLst>
              <a:defRPr kumimoji="1" sz="2000" b="1">
                <a:solidFill>
                  <a:srgbClr val="000000"/>
                </a:solidFill>
                <a:latin typeface="Times New Roman" panose="02020603050405020304" pitchFamily="18" charset="0"/>
                <a:ea typeface="楷体_GB2312" pitchFamily="49" charset="-122"/>
              </a:defRPr>
            </a:lvl8pPr>
            <a:lvl9pPr marL="3886200" indent="-228600" defTabSz="958850" eaLnBrk="0" fontAlgn="base" hangingPunct="0">
              <a:spcBef>
                <a:spcPct val="20000"/>
              </a:spcBef>
              <a:spcAft>
                <a:spcPct val="0"/>
              </a:spcAft>
              <a:buClr>
                <a:schemeClr val="accent2"/>
              </a:buClr>
              <a:buSzPct val="60000"/>
              <a:buFont typeface="Wingdings" panose="05000000000000000000" pitchFamily="2" charset="2"/>
              <a:buChar char="l"/>
              <a:tabLst>
                <a:tab pos="1050925" algn="l"/>
              </a:tabLst>
              <a:defRPr kumimoji="1" sz="2000" b="1">
                <a:solidFill>
                  <a:srgbClr val="000000"/>
                </a:solidFill>
                <a:latin typeface="Times New Roman" panose="02020603050405020304" pitchFamily="18" charset="0"/>
                <a:ea typeface="楷体_GB2312" pitchFamily="49" charset="-122"/>
              </a:defRPr>
            </a:lvl9pPr>
          </a:lstStyle>
          <a:p>
            <a:pPr>
              <a:lnSpc>
                <a:spcPct val="130000"/>
              </a:lnSpc>
              <a:spcBef>
                <a:spcPct val="0"/>
              </a:spcBef>
              <a:buSzTx/>
              <a:buFontTx/>
              <a:buNone/>
            </a:pPr>
            <a:r>
              <a:rPr lang="zh-CN" altLang="en-US" sz="2800" b="0" dirty="0" smtClean="0">
                <a:latin typeface="微软雅黑" panose="020B0503020204020204" pitchFamily="34" charset="-122"/>
                <a:ea typeface="微软雅黑" panose="020B0503020204020204" pitchFamily="34" charset="-122"/>
              </a:rPr>
              <a:t>对</a:t>
            </a:r>
            <a:r>
              <a:rPr lang="zh-CN" altLang="en-US" sz="2800" b="0" dirty="0">
                <a:latin typeface="微软雅黑" panose="020B0503020204020204" pitchFamily="34" charset="-122"/>
                <a:ea typeface="微软雅黑" panose="020B0503020204020204" pitchFamily="34" charset="-122"/>
              </a:rPr>
              <a:t>问题处理能力、运行时间有影响的因素有：</a:t>
            </a:r>
          </a:p>
          <a:p>
            <a:pPr marL="1052513" indent="-514350">
              <a:lnSpc>
                <a:spcPct val="130000"/>
              </a:lnSpc>
              <a:spcBef>
                <a:spcPct val="0"/>
              </a:spcBef>
              <a:buSzTx/>
              <a:buFont typeface="+mj-lt"/>
              <a:buAutoNum type="arabicPeriod"/>
            </a:pPr>
            <a:r>
              <a:rPr lang="zh-CN" altLang="en-US" sz="2800" b="0" dirty="0">
                <a:latin typeface="微软雅黑" panose="020B0503020204020204" pitchFamily="34" charset="-122"/>
                <a:ea typeface="微软雅黑" panose="020B0503020204020204" pitchFamily="34" charset="-122"/>
              </a:rPr>
              <a:t>  硬件设备的性能</a:t>
            </a:r>
          </a:p>
          <a:p>
            <a:pPr marL="1052513" indent="-514350">
              <a:lnSpc>
                <a:spcPct val="130000"/>
              </a:lnSpc>
              <a:spcBef>
                <a:spcPct val="0"/>
              </a:spcBef>
              <a:buSzTx/>
              <a:buFont typeface="+mj-lt"/>
              <a:buAutoNum type="arabicPeriod"/>
            </a:pPr>
            <a:r>
              <a:rPr lang="zh-CN" altLang="en-US" sz="2800" b="0" dirty="0">
                <a:latin typeface="微软雅黑" panose="020B0503020204020204" pitchFamily="34" charset="-122"/>
                <a:ea typeface="微软雅黑" panose="020B0503020204020204" pitchFamily="34" charset="-122"/>
              </a:rPr>
              <a:t>  系统软件</a:t>
            </a:r>
          </a:p>
          <a:p>
            <a:pPr marL="1052513" indent="-514350">
              <a:lnSpc>
                <a:spcPct val="130000"/>
              </a:lnSpc>
              <a:spcBef>
                <a:spcPct val="0"/>
              </a:spcBef>
              <a:buSzTx/>
              <a:buFont typeface="+mj-lt"/>
              <a:buAutoNum type="arabicPeriod"/>
            </a:pPr>
            <a:r>
              <a:rPr lang="zh-CN" altLang="en-US" sz="2800" b="0" dirty="0">
                <a:latin typeface="微软雅黑" panose="020B0503020204020204" pitchFamily="34" charset="-122"/>
                <a:ea typeface="微软雅黑" panose="020B0503020204020204" pitchFamily="34" charset="-122"/>
              </a:rPr>
              <a:t>  输入数据</a:t>
            </a:r>
          </a:p>
          <a:p>
            <a:pPr>
              <a:lnSpc>
                <a:spcPct val="130000"/>
              </a:lnSpc>
              <a:spcBef>
                <a:spcPct val="0"/>
              </a:spcBef>
              <a:buSzTx/>
              <a:buFontTx/>
              <a:buNone/>
            </a:pPr>
            <a:r>
              <a:rPr lang="zh-CN" altLang="en-US" sz="2800" b="0" dirty="0" smtClean="0">
                <a:latin typeface="微软雅黑" panose="020B0503020204020204" pitchFamily="34" charset="-122"/>
                <a:ea typeface="微软雅黑" panose="020B0503020204020204" pitchFamily="34" charset="-122"/>
              </a:rPr>
              <a:t>起</a:t>
            </a:r>
            <a:r>
              <a:rPr lang="zh-CN" altLang="en-US" sz="2800" b="0" dirty="0">
                <a:solidFill>
                  <a:srgbClr val="FF0000"/>
                </a:solidFill>
                <a:latin typeface="微软雅黑" panose="020B0503020204020204" pitchFamily="34" charset="-122"/>
                <a:ea typeface="微软雅黑" panose="020B0503020204020204" pitchFamily="34" charset="-122"/>
              </a:rPr>
              <a:t>决定性作用</a:t>
            </a:r>
            <a:r>
              <a:rPr lang="zh-CN" altLang="en-US" sz="2800" b="0" dirty="0">
                <a:latin typeface="微软雅黑" panose="020B0503020204020204" pitchFamily="34" charset="-122"/>
                <a:ea typeface="微软雅黑" panose="020B0503020204020204" pitchFamily="34" charset="-122"/>
              </a:rPr>
              <a:t>：算法渐近复杂度。</a:t>
            </a:r>
          </a:p>
          <a:p>
            <a:pPr>
              <a:lnSpc>
                <a:spcPct val="130000"/>
              </a:lnSpc>
              <a:spcBef>
                <a:spcPct val="0"/>
              </a:spcBef>
              <a:buSzTx/>
              <a:buFontTx/>
              <a:buNone/>
            </a:pPr>
            <a:r>
              <a:rPr lang="zh-CN" altLang="en-US" sz="2800" b="0" dirty="0" smtClean="0">
                <a:latin typeface="微软雅黑" panose="020B0503020204020204" pitchFamily="34" charset="-122"/>
                <a:ea typeface="微软雅黑" panose="020B0503020204020204" pitchFamily="34" charset="-122"/>
              </a:rPr>
              <a:t>在</a:t>
            </a:r>
            <a:r>
              <a:rPr lang="zh-CN" altLang="en-US" sz="2800" b="0" dirty="0">
                <a:latin typeface="微软雅黑" panose="020B0503020204020204" pitchFamily="34" charset="-122"/>
                <a:ea typeface="微软雅黑" panose="020B0503020204020204" pitchFamily="34" charset="-122"/>
              </a:rPr>
              <a:t>问题规模较小时，常数因子也不可忽视。</a:t>
            </a:r>
          </a:p>
          <a:p>
            <a:pPr>
              <a:lnSpc>
                <a:spcPct val="130000"/>
              </a:lnSpc>
              <a:spcBef>
                <a:spcPct val="0"/>
              </a:spcBef>
              <a:buSzTx/>
              <a:buFontTx/>
              <a:buNone/>
            </a:pPr>
            <a:r>
              <a:rPr lang="zh-CN" altLang="en-US" sz="2800" b="0" dirty="0" smtClean="0">
                <a:latin typeface="微软雅黑" panose="020B0503020204020204" pitchFamily="34" charset="-122"/>
                <a:ea typeface="微软雅黑" panose="020B0503020204020204" pitchFamily="34" charset="-122"/>
              </a:rPr>
              <a:t>实际</a:t>
            </a:r>
            <a:r>
              <a:rPr lang="zh-CN" altLang="en-US" sz="2800" b="0" dirty="0">
                <a:latin typeface="微软雅黑" panose="020B0503020204020204" pitchFamily="34" charset="-122"/>
                <a:ea typeface="微软雅黑" panose="020B0503020204020204" pitchFamily="34" charset="-122"/>
              </a:rPr>
              <a:t>工作中考虑的因素</a:t>
            </a:r>
          </a:p>
        </p:txBody>
      </p:sp>
      <p:sp>
        <p:nvSpPr>
          <p:cNvPr id="3" name="矩形 2">
            <a:extLst>
              <a:ext uri="{FF2B5EF4-FFF2-40B4-BE49-F238E27FC236}">
                <a16:creationId xmlns:a16="http://schemas.microsoft.com/office/drawing/2014/main" id="{8CD5BC01-8983-47DE-9F9F-4AB9EB8E7999}"/>
              </a:ext>
            </a:extLst>
          </p:cNvPr>
          <p:cNvSpPr/>
          <p:nvPr/>
        </p:nvSpPr>
        <p:spPr>
          <a:xfrm>
            <a:off x="1382020" y="531267"/>
            <a:ext cx="6126998" cy="769441"/>
          </a:xfrm>
          <a:prstGeom prst="rect">
            <a:avLst/>
          </a:prstGeom>
        </p:spPr>
        <p:txBody>
          <a:bodyPr wrap="none">
            <a:spAutoFit/>
          </a:bodyPr>
          <a:lstStyle/>
          <a:p>
            <a:r>
              <a:rPr lang="en-US" altLang="zh-CN" sz="4400" dirty="0">
                <a:solidFill>
                  <a:prstClr val="black"/>
                </a:solidFill>
                <a:latin typeface="等线 Light" panose="020F0302020204030204"/>
                <a:ea typeface="等线 Light" panose="02010600030101010101" pitchFamily="2" charset="-122"/>
                <a:cs typeface="+mj-cs"/>
              </a:rPr>
              <a:t>1.2.3  </a:t>
            </a:r>
            <a:r>
              <a:rPr lang="zh-CN" altLang="en-US" sz="4400" dirty="0">
                <a:solidFill>
                  <a:prstClr val="black"/>
                </a:solidFill>
                <a:latin typeface="等线 Light" panose="020F0302020204030204"/>
                <a:ea typeface="等线 Light" panose="02010600030101010101" pitchFamily="2" charset="-122"/>
                <a:cs typeface="+mj-cs"/>
              </a:rPr>
              <a:t>算法复杂度的影响</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a:extLst>
              <a:ext uri="{FF2B5EF4-FFF2-40B4-BE49-F238E27FC236}">
                <a16:creationId xmlns:a16="http://schemas.microsoft.com/office/drawing/2014/main" id="{2205696E-9D32-48D3-8F14-4FB2D4E8CF64}"/>
              </a:ext>
            </a:extLst>
          </p:cNvPr>
          <p:cNvSpPr>
            <a:spLocks noGrp="1"/>
          </p:cNvSpPr>
          <p:nvPr>
            <p:ph type="sldNum" sz="quarter" idx="12"/>
          </p:nvPr>
        </p:nvSpPr>
        <p:spPr>
          <a:noFill/>
        </p:spPr>
        <p:txBody>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spcBef>
                <a:spcPct val="0"/>
              </a:spcBef>
              <a:buSzTx/>
              <a:buFontTx/>
              <a:buNone/>
            </a:pPr>
            <a:fld id="{83C66382-1D4E-4B5B-80A8-E955C8E35F0B}" type="slidenum">
              <a:rPr kumimoji="0" lang="zh-CN" altLang="en-US" sz="1400" b="0">
                <a:solidFill>
                  <a:schemeClr val="tx1"/>
                </a:solidFill>
                <a:latin typeface="Arial" panose="020B0604020202020204" pitchFamily="34" charset="0"/>
                <a:ea typeface="宋体" panose="02010600030101010101" pitchFamily="2" charset="-122"/>
              </a:rPr>
              <a:pPr>
                <a:spcBef>
                  <a:spcPct val="0"/>
                </a:spcBef>
                <a:buSzTx/>
                <a:buFontTx/>
                <a:buNone/>
              </a:pPr>
              <a:t>74</a:t>
            </a:fld>
            <a:endParaRPr kumimoji="0" lang="en-US" altLang="zh-CN" sz="1400" b="0">
              <a:solidFill>
                <a:schemeClr val="tx1"/>
              </a:solidFill>
              <a:latin typeface="Arial" panose="020B0604020202020204" pitchFamily="34" charset="0"/>
              <a:ea typeface="宋体" panose="02010600030101010101" pitchFamily="2" charset="-122"/>
            </a:endParaRPr>
          </a:p>
        </p:txBody>
      </p:sp>
      <p:sp>
        <p:nvSpPr>
          <p:cNvPr id="95235" name="Rectangle 2">
            <a:extLst>
              <a:ext uri="{FF2B5EF4-FFF2-40B4-BE49-F238E27FC236}">
                <a16:creationId xmlns:a16="http://schemas.microsoft.com/office/drawing/2014/main" id="{2359DF82-ADE9-4043-84A1-1FDCAED76F33}"/>
              </a:ext>
            </a:extLst>
          </p:cNvPr>
          <p:cNvSpPr>
            <a:spLocks noGrp="1" noChangeArrowheads="1"/>
          </p:cNvSpPr>
          <p:nvPr>
            <p:ph type="title"/>
          </p:nvPr>
        </p:nvSpPr>
        <p:spPr>
          <a:xfrm>
            <a:off x="904461" y="304161"/>
            <a:ext cx="4103688" cy="762000"/>
          </a:xfrm>
        </p:spPr>
        <p:txBody>
          <a:bodyPr/>
          <a:lstStyle/>
          <a:p>
            <a:pPr eaLnBrk="1" hangingPunct="1"/>
            <a:r>
              <a:rPr lang="zh-CN" altLang="en-US" b="1" dirty="0"/>
              <a:t>练习：</a:t>
            </a:r>
          </a:p>
        </p:txBody>
      </p:sp>
      <p:sp>
        <p:nvSpPr>
          <p:cNvPr id="95236" name="Text Box 4">
            <a:extLst>
              <a:ext uri="{FF2B5EF4-FFF2-40B4-BE49-F238E27FC236}">
                <a16:creationId xmlns:a16="http://schemas.microsoft.com/office/drawing/2014/main" id="{40B98C68-E318-4CD2-890E-DAD9DA08922C}"/>
              </a:ext>
            </a:extLst>
          </p:cNvPr>
          <p:cNvSpPr txBox="1">
            <a:spLocks noChangeArrowheads="1"/>
          </p:cNvSpPr>
          <p:nvPr/>
        </p:nvSpPr>
        <p:spPr bwMode="auto">
          <a:xfrm>
            <a:off x="904461" y="1125538"/>
            <a:ext cx="10187609"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spcBef>
                <a:spcPct val="20000"/>
              </a:spcBef>
              <a:buSzPct val="85000"/>
              <a:buBlip>
                <a:blip r:embed="rId4"/>
              </a:buBlip>
              <a:tabLst>
                <a:tab pos="1050925" algn="l"/>
              </a:tabLst>
              <a:defRPr kumimoji="1" sz="3200" b="1">
                <a:solidFill>
                  <a:srgbClr val="000000"/>
                </a:solidFill>
                <a:latin typeface="Times New Roman" panose="02020603050405020304" pitchFamily="18" charset="0"/>
                <a:ea typeface="楷体_GB2312" pitchFamily="49" charset="-122"/>
              </a:defRPr>
            </a:lvl1pPr>
            <a:lvl2pPr marL="742950" indent="-285750" defTabSz="958850">
              <a:spcBef>
                <a:spcPct val="20000"/>
              </a:spcBef>
              <a:buClr>
                <a:schemeClr val="tx2"/>
              </a:buClr>
              <a:buSzPct val="70000"/>
              <a:buFont typeface="Wingdings" panose="05000000000000000000" pitchFamily="2" charset="2"/>
              <a:buChar char="l"/>
              <a:tabLst>
                <a:tab pos="1050925" algn="l"/>
              </a:tabLst>
              <a:defRPr kumimoji="1" sz="2800" b="1">
                <a:solidFill>
                  <a:srgbClr val="000000"/>
                </a:solidFill>
                <a:latin typeface="Times New Roman" panose="02020603050405020304" pitchFamily="18" charset="0"/>
                <a:ea typeface="楷体_GB2312" pitchFamily="49" charset="-122"/>
              </a:defRPr>
            </a:lvl2pPr>
            <a:lvl3pPr marL="1143000" indent="-228600" defTabSz="958850">
              <a:spcBef>
                <a:spcPct val="20000"/>
              </a:spcBef>
              <a:buClr>
                <a:schemeClr val="hlink"/>
              </a:buClr>
              <a:buSzPct val="65000"/>
              <a:buFont typeface="Wingdings" panose="05000000000000000000" pitchFamily="2" charset="2"/>
              <a:buChar char="l"/>
              <a:tabLst>
                <a:tab pos="1050925" algn="l"/>
              </a:tabLst>
              <a:defRPr kumimoji="1" sz="2400" b="1">
                <a:solidFill>
                  <a:srgbClr val="000000"/>
                </a:solidFill>
                <a:latin typeface="Times New Roman" panose="02020603050405020304" pitchFamily="18" charset="0"/>
                <a:ea typeface="楷体_GB2312" pitchFamily="49" charset="-122"/>
              </a:defRPr>
            </a:lvl3pPr>
            <a:lvl4pPr marL="1600200" indent="-228600" defTabSz="958850">
              <a:spcBef>
                <a:spcPct val="20000"/>
              </a:spcBef>
              <a:buClr>
                <a:schemeClr val="accent1"/>
              </a:buClr>
              <a:buSzPct val="60000"/>
              <a:buFont typeface="Wingdings" panose="05000000000000000000" pitchFamily="2" charset="2"/>
              <a:buChar char="l"/>
              <a:tabLst>
                <a:tab pos="1050925" algn="l"/>
              </a:tabLst>
              <a:defRPr kumimoji="1" sz="2000" b="1">
                <a:solidFill>
                  <a:srgbClr val="000000"/>
                </a:solidFill>
                <a:latin typeface="Times New Roman" panose="02020603050405020304" pitchFamily="18" charset="0"/>
                <a:ea typeface="楷体_GB2312" pitchFamily="49" charset="-122"/>
              </a:defRPr>
            </a:lvl4pPr>
            <a:lvl5pPr marL="2057400" indent="-228600" defTabSz="958850">
              <a:spcBef>
                <a:spcPct val="20000"/>
              </a:spcBef>
              <a:buClr>
                <a:schemeClr val="accent2"/>
              </a:buClr>
              <a:buSzPct val="60000"/>
              <a:buFont typeface="Wingdings" panose="05000000000000000000" pitchFamily="2" charset="2"/>
              <a:buChar char="l"/>
              <a:tabLst>
                <a:tab pos="1050925" algn="l"/>
              </a:tabLst>
              <a:defRPr kumimoji="1" sz="2000" b="1">
                <a:solidFill>
                  <a:srgbClr val="000000"/>
                </a:solidFill>
                <a:latin typeface="Times New Roman" panose="02020603050405020304" pitchFamily="18" charset="0"/>
                <a:ea typeface="楷体_GB2312" pitchFamily="49" charset="-122"/>
              </a:defRPr>
            </a:lvl5pPr>
            <a:lvl6pPr marL="2514600" indent="-228600" defTabSz="958850" eaLnBrk="0" fontAlgn="base" hangingPunct="0">
              <a:spcBef>
                <a:spcPct val="20000"/>
              </a:spcBef>
              <a:spcAft>
                <a:spcPct val="0"/>
              </a:spcAft>
              <a:buClr>
                <a:schemeClr val="accent2"/>
              </a:buClr>
              <a:buSzPct val="60000"/>
              <a:buFont typeface="Wingdings" panose="05000000000000000000" pitchFamily="2" charset="2"/>
              <a:buChar char="l"/>
              <a:tabLst>
                <a:tab pos="1050925" algn="l"/>
              </a:tabLst>
              <a:defRPr kumimoji="1" sz="2000" b="1">
                <a:solidFill>
                  <a:srgbClr val="000000"/>
                </a:solidFill>
                <a:latin typeface="Times New Roman" panose="02020603050405020304" pitchFamily="18" charset="0"/>
                <a:ea typeface="楷体_GB2312" pitchFamily="49" charset="-122"/>
              </a:defRPr>
            </a:lvl6pPr>
            <a:lvl7pPr marL="2971800" indent="-228600" defTabSz="958850" eaLnBrk="0" fontAlgn="base" hangingPunct="0">
              <a:spcBef>
                <a:spcPct val="20000"/>
              </a:spcBef>
              <a:spcAft>
                <a:spcPct val="0"/>
              </a:spcAft>
              <a:buClr>
                <a:schemeClr val="accent2"/>
              </a:buClr>
              <a:buSzPct val="60000"/>
              <a:buFont typeface="Wingdings" panose="05000000000000000000" pitchFamily="2" charset="2"/>
              <a:buChar char="l"/>
              <a:tabLst>
                <a:tab pos="1050925" algn="l"/>
              </a:tabLst>
              <a:defRPr kumimoji="1" sz="2000" b="1">
                <a:solidFill>
                  <a:srgbClr val="000000"/>
                </a:solidFill>
                <a:latin typeface="Times New Roman" panose="02020603050405020304" pitchFamily="18" charset="0"/>
                <a:ea typeface="楷体_GB2312" pitchFamily="49" charset="-122"/>
              </a:defRPr>
            </a:lvl7pPr>
            <a:lvl8pPr marL="3429000" indent="-228600" defTabSz="958850" eaLnBrk="0" fontAlgn="base" hangingPunct="0">
              <a:spcBef>
                <a:spcPct val="20000"/>
              </a:spcBef>
              <a:spcAft>
                <a:spcPct val="0"/>
              </a:spcAft>
              <a:buClr>
                <a:schemeClr val="accent2"/>
              </a:buClr>
              <a:buSzPct val="60000"/>
              <a:buFont typeface="Wingdings" panose="05000000000000000000" pitchFamily="2" charset="2"/>
              <a:buChar char="l"/>
              <a:tabLst>
                <a:tab pos="1050925" algn="l"/>
              </a:tabLst>
              <a:defRPr kumimoji="1" sz="2000" b="1">
                <a:solidFill>
                  <a:srgbClr val="000000"/>
                </a:solidFill>
                <a:latin typeface="Times New Roman" panose="02020603050405020304" pitchFamily="18" charset="0"/>
                <a:ea typeface="楷体_GB2312" pitchFamily="49" charset="-122"/>
              </a:defRPr>
            </a:lvl8pPr>
            <a:lvl9pPr marL="3886200" indent="-228600" defTabSz="958850" eaLnBrk="0" fontAlgn="base" hangingPunct="0">
              <a:spcBef>
                <a:spcPct val="20000"/>
              </a:spcBef>
              <a:spcAft>
                <a:spcPct val="0"/>
              </a:spcAft>
              <a:buClr>
                <a:schemeClr val="accent2"/>
              </a:buClr>
              <a:buSzPct val="60000"/>
              <a:buFont typeface="Wingdings" panose="05000000000000000000" pitchFamily="2" charset="2"/>
              <a:buChar char="l"/>
              <a:tabLst>
                <a:tab pos="1050925" algn="l"/>
              </a:tabLst>
              <a:defRPr kumimoji="1" sz="2000" b="1">
                <a:solidFill>
                  <a:srgbClr val="000000"/>
                </a:solidFill>
                <a:latin typeface="Times New Roman" panose="02020603050405020304" pitchFamily="18" charset="0"/>
                <a:ea typeface="楷体_GB2312" pitchFamily="49" charset="-122"/>
              </a:defRPr>
            </a:lvl9pPr>
          </a:lstStyle>
          <a:p>
            <a:pPr>
              <a:lnSpc>
                <a:spcPct val="120000"/>
              </a:lnSpc>
              <a:spcBef>
                <a:spcPct val="0"/>
              </a:spcBef>
              <a:buSzTx/>
              <a:buFontTx/>
              <a:buNone/>
            </a:pPr>
            <a:r>
              <a:rPr lang="zh-CN" altLang="en-US" sz="2400" b="0" dirty="0">
                <a:latin typeface="微软雅黑" panose="020B0503020204020204" pitchFamily="34" charset="-122"/>
                <a:ea typeface="微软雅黑" panose="020B0503020204020204" pitchFamily="34" charset="-122"/>
              </a:rPr>
              <a:t>例</a:t>
            </a:r>
            <a:r>
              <a:rPr lang="en-US" altLang="zh-CN" sz="2400" b="0" dirty="0">
                <a:latin typeface="微软雅黑" panose="020B0503020204020204" pitchFamily="34" charset="-122"/>
                <a:ea typeface="微软雅黑" panose="020B0503020204020204" pitchFamily="34" charset="-122"/>
              </a:rPr>
              <a:t>1</a:t>
            </a:r>
            <a:r>
              <a:rPr lang="zh-CN" altLang="en-US" sz="2400" b="0" dirty="0">
                <a:latin typeface="微软雅黑" panose="020B0503020204020204" pitchFamily="34" charset="-122"/>
                <a:ea typeface="微软雅黑" panose="020B0503020204020204" pitchFamily="34" charset="-122"/>
              </a:rPr>
              <a:t>：解决某问题有三种算法，复杂性分别为</a:t>
            </a:r>
            <a:r>
              <a:rPr lang="en-US" altLang="zh-CN" sz="2400" b="0" dirty="0">
                <a:latin typeface="微软雅黑" panose="020B0503020204020204" pitchFamily="34" charset="-122"/>
                <a:ea typeface="微软雅黑" panose="020B0503020204020204" pitchFamily="34" charset="-122"/>
              </a:rPr>
              <a:t>1000N</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10N</a:t>
            </a:r>
            <a:r>
              <a:rPr lang="en-US" altLang="zh-CN" sz="2400" b="0" baseline="30000" dirty="0">
                <a:latin typeface="微软雅黑" panose="020B0503020204020204" pitchFamily="34" charset="-122"/>
                <a:ea typeface="微软雅黑" panose="020B0503020204020204" pitchFamily="34" charset="-122"/>
              </a:rPr>
              <a:t>2</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2</a:t>
            </a:r>
            <a:r>
              <a:rPr lang="en-US" altLang="zh-CN" sz="2400" b="0" baseline="30000" dirty="0">
                <a:latin typeface="微软雅黑" panose="020B0503020204020204" pitchFamily="34" charset="-122"/>
                <a:ea typeface="微软雅黑" panose="020B0503020204020204" pitchFamily="34" charset="-122"/>
              </a:rPr>
              <a:t>N</a:t>
            </a:r>
            <a:r>
              <a:rPr lang="zh-CN" altLang="en-US" sz="2400" b="0" dirty="0">
                <a:latin typeface="微软雅黑" panose="020B0503020204020204" pitchFamily="34" charset="-122"/>
                <a:ea typeface="微软雅黑" panose="020B0503020204020204" pitchFamily="34" charset="-122"/>
              </a:rPr>
              <a:t>，在一台机器上可处理问题的规模分别为</a:t>
            </a:r>
            <a:r>
              <a:rPr lang="en-US" altLang="zh-CN" sz="2400" b="0" dirty="0">
                <a:latin typeface="微软雅黑" panose="020B0503020204020204" pitchFamily="34" charset="-122"/>
                <a:ea typeface="微软雅黑" panose="020B0503020204020204" pitchFamily="34" charset="-122"/>
              </a:rPr>
              <a:t>S1</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S2</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S3 </a:t>
            </a:r>
            <a:r>
              <a:rPr lang="zh-CN" altLang="en-US" sz="2400" b="0" dirty="0">
                <a:latin typeface="微软雅黑" panose="020B0503020204020204" pitchFamily="34" charset="-122"/>
                <a:ea typeface="微软雅黑" panose="020B0503020204020204" pitchFamily="34" charset="-122"/>
              </a:rPr>
              <a:t>。若机器速度提高到原来的</a:t>
            </a:r>
            <a:r>
              <a:rPr lang="en-US" altLang="zh-CN" sz="2400" b="0" dirty="0">
                <a:latin typeface="微软雅黑" panose="020B0503020204020204" pitchFamily="34" charset="-122"/>
                <a:ea typeface="微软雅黑" panose="020B0503020204020204" pitchFamily="34" charset="-122"/>
              </a:rPr>
              <a:t>10</a:t>
            </a:r>
            <a:r>
              <a:rPr lang="zh-CN" altLang="en-US" sz="2400" b="0" dirty="0">
                <a:latin typeface="微软雅黑" panose="020B0503020204020204" pitchFamily="34" charset="-122"/>
                <a:ea typeface="微软雅黑" panose="020B0503020204020204" pitchFamily="34" charset="-122"/>
              </a:rPr>
              <a:t>倍，问</a:t>
            </a:r>
            <a:r>
              <a:rPr lang="zh-CN" altLang="en-US" sz="2400" b="0" dirty="0">
                <a:solidFill>
                  <a:srgbClr val="FF0000"/>
                </a:solidFill>
                <a:latin typeface="微软雅黑" panose="020B0503020204020204" pitchFamily="34" charset="-122"/>
                <a:ea typeface="微软雅黑" panose="020B0503020204020204" pitchFamily="34" charset="-122"/>
              </a:rPr>
              <a:t>在同样时间内</a:t>
            </a:r>
            <a:r>
              <a:rPr lang="zh-CN" altLang="en-US" sz="2400" b="0" dirty="0">
                <a:latin typeface="微软雅黑" panose="020B0503020204020204" pitchFamily="34" charset="-122"/>
                <a:ea typeface="微软雅黑" panose="020B0503020204020204" pitchFamily="34" charset="-122"/>
              </a:rPr>
              <a:t>可处理问题的大小如何？</a:t>
            </a:r>
          </a:p>
          <a:p>
            <a:pPr>
              <a:lnSpc>
                <a:spcPct val="120000"/>
              </a:lnSpc>
              <a:spcBef>
                <a:spcPct val="0"/>
              </a:spcBef>
              <a:buSzTx/>
              <a:buFontTx/>
              <a:buNone/>
            </a:pPr>
            <a:endParaRPr lang="zh-CN" altLang="en-US" sz="2400" b="0" dirty="0">
              <a:latin typeface="微软雅黑" panose="020B0503020204020204" pitchFamily="34" charset="-122"/>
              <a:ea typeface="微软雅黑" panose="020B0503020204020204" pitchFamily="34" charset="-122"/>
            </a:endParaRPr>
          </a:p>
        </p:txBody>
      </p:sp>
      <p:sp>
        <p:nvSpPr>
          <p:cNvPr id="664581" name="Text Box 5">
            <a:extLst>
              <a:ext uri="{FF2B5EF4-FFF2-40B4-BE49-F238E27FC236}">
                <a16:creationId xmlns:a16="http://schemas.microsoft.com/office/drawing/2014/main" id="{959344D3-3B3C-4E28-A785-39994DA1F6C5}"/>
              </a:ext>
            </a:extLst>
          </p:cNvPr>
          <p:cNvSpPr txBox="1">
            <a:spLocks noChangeArrowheads="1"/>
          </p:cNvSpPr>
          <p:nvPr/>
        </p:nvSpPr>
        <p:spPr bwMode="auto">
          <a:xfrm>
            <a:off x="1524001" y="2997200"/>
            <a:ext cx="8584401"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2800" dirty="0">
                <a:solidFill>
                  <a:srgbClr val="0000FF"/>
                </a:solidFill>
                <a:latin typeface="楷体_GB2312" pitchFamily="49" charset="-122"/>
              </a:rPr>
              <a:t>解： </a:t>
            </a:r>
          </a:p>
          <a:p>
            <a:pPr eaLnBrk="1" hangingPunct="1">
              <a:spcBef>
                <a:spcPct val="50000"/>
              </a:spcBef>
              <a:buSzTx/>
              <a:buFontTx/>
              <a:buNone/>
            </a:pPr>
            <a:r>
              <a:rPr lang="zh-CN" altLang="en-US" sz="2800" dirty="0">
                <a:solidFill>
                  <a:srgbClr val="0000FF"/>
                </a:solidFill>
                <a:latin typeface="楷体_GB2312" pitchFamily="49" charset="-122"/>
              </a:rPr>
              <a:t>   复杂性    原来处理问题规模   速度提高以后     </a:t>
            </a:r>
          </a:p>
          <a:p>
            <a:pPr eaLnBrk="1" hangingPunct="1">
              <a:spcBef>
                <a:spcPct val="50000"/>
              </a:spcBef>
              <a:buSzTx/>
              <a:buFontTx/>
              <a:buNone/>
            </a:pPr>
            <a:r>
              <a:rPr lang="zh-CN" altLang="en-US" sz="2800" dirty="0">
                <a:solidFill>
                  <a:srgbClr val="0000FF"/>
                </a:solidFill>
                <a:latin typeface="楷体_GB2312" pitchFamily="49" charset="-122"/>
              </a:rPr>
              <a:t>   </a:t>
            </a:r>
            <a:r>
              <a:rPr lang="en-US" altLang="zh-CN" sz="2800" dirty="0">
                <a:solidFill>
                  <a:srgbClr val="0000FF"/>
                </a:solidFill>
              </a:rPr>
              <a:t>1000N                 S1                               10S1 </a:t>
            </a:r>
          </a:p>
          <a:p>
            <a:pPr eaLnBrk="1" hangingPunct="1">
              <a:spcBef>
                <a:spcPct val="50000"/>
              </a:spcBef>
              <a:buSzTx/>
              <a:buFontTx/>
              <a:buNone/>
            </a:pPr>
            <a:r>
              <a:rPr lang="en-US" altLang="zh-CN" sz="2800" dirty="0">
                <a:solidFill>
                  <a:srgbClr val="0000FF"/>
                </a:solidFill>
              </a:rPr>
              <a:t>                                  S2                              3.16S2</a:t>
            </a:r>
          </a:p>
          <a:p>
            <a:pPr eaLnBrk="1" hangingPunct="1">
              <a:spcBef>
                <a:spcPct val="50000"/>
              </a:spcBef>
              <a:buSzTx/>
              <a:buFontTx/>
              <a:buNone/>
            </a:pPr>
            <a:r>
              <a:rPr lang="en-US" altLang="zh-CN" sz="2800" dirty="0">
                <a:solidFill>
                  <a:srgbClr val="0000FF"/>
                </a:solidFill>
              </a:rPr>
              <a:t>                                  S3                       </a:t>
            </a:r>
            <a:r>
              <a:rPr lang="en-US" altLang="zh-CN" sz="2800" dirty="0" err="1">
                <a:solidFill>
                  <a:srgbClr val="0000FF"/>
                </a:solidFill>
              </a:rPr>
              <a:t>S3</a:t>
            </a:r>
            <a:r>
              <a:rPr lang="en-US" altLang="zh-CN" sz="2800" dirty="0">
                <a:solidFill>
                  <a:srgbClr val="0000FF"/>
                </a:solidFill>
              </a:rPr>
              <a:t> +log10≈S3+3.32</a:t>
            </a:r>
          </a:p>
          <a:p>
            <a:pPr eaLnBrk="1" hangingPunct="1">
              <a:spcBef>
                <a:spcPct val="50000"/>
              </a:spcBef>
              <a:buSzTx/>
              <a:buFontTx/>
              <a:buNone/>
            </a:pPr>
            <a:endParaRPr lang="zh-CN" altLang="en-US" sz="2800" dirty="0">
              <a:solidFill>
                <a:srgbClr val="0000FF"/>
              </a:solidFill>
              <a:latin typeface="楷体_GB2312" pitchFamily="49" charset="-122"/>
            </a:endParaRPr>
          </a:p>
        </p:txBody>
      </p:sp>
      <p:sp>
        <p:nvSpPr>
          <p:cNvPr id="95238" name="Rectangle 10">
            <a:extLst>
              <a:ext uri="{FF2B5EF4-FFF2-40B4-BE49-F238E27FC236}">
                <a16:creationId xmlns:a16="http://schemas.microsoft.com/office/drawing/2014/main" id="{0F588A71-102B-45B0-889A-7C91E768A7D0}"/>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4"/>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endParaRPr lang="zh-CN" altLang="en-US" sz="1800" b="0">
              <a:ea typeface="华文楷体" panose="02010600040101010101" pitchFamily="2" charset="-122"/>
            </a:endParaRPr>
          </a:p>
        </p:txBody>
      </p:sp>
      <p:graphicFrame>
        <p:nvGraphicFramePr>
          <p:cNvPr id="664585" name="Object 9">
            <a:extLst>
              <a:ext uri="{FF2B5EF4-FFF2-40B4-BE49-F238E27FC236}">
                <a16:creationId xmlns:a16="http://schemas.microsoft.com/office/drawing/2014/main" id="{BE75E4BA-9153-49C7-818F-24D5CF66534C}"/>
              </a:ext>
            </a:extLst>
          </p:cNvPr>
          <p:cNvGraphicFramePr>
            <a:graphicFrameLocks noChangeAspect="1"/>
          </p:cNvGraphicFramePr>
          <p:nvPr/>
        </p:nvGraphicFramePr>
        <p:xfrm>
          <a:off x="2279651" y="4868863"/>
          <a:ext cx="1052513" cy="1295400"/>
        </p:xfrm>
        <a:graphic>
          <a:graphicData uri="http://schemas.openxmlformats.org/presentationml/2006/ole">
            <mc:AlternateContent xmlns:mc="http://schemas.openxmlformats.org/markup-compatibility/2006">
              <mc:Choice xmlns:v="urn:schemas-microsoft-com:vml" Requires="v">
                <p:oleObj spid="_x0000_s111654" name="公式" r:id="rId5" imgW="368300" imgH="457200" progId="Equation.3">
                  <p:embed/>
                </p:oleObj>
              </mc:Choice>
              <mc:Fallback>
                <p:oleObj name="公式" r:id="rId5" imgW="368300" imgH="457200" progId="Equation.3">
                  <p:embed/>
                  <p:pic>
                    <p:nvPicPr>
                      <p:cNvPr id="664585" name="Object 9">
                        <a:extLst>
                          <a:ext uri="{FF2B5EF4-FFF2-40B4-BE49-F238E27FC236}">
                            <a16:creationId xmlns:a16="http://schemas.microsoft.com/office/drawing/2014/main" id="{BE75E4BA-9153-49C7-818F-24D5CF6653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651" y="4868863"/>
                        <a:ext cx="105251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5240" name="Picture 9">
            <a:extLst>
              <a:ext uri="{FF2B5EF4-FFF2-40B4-BE49-F238E27FC236}">
                <a16:creationId xmlns:a16="http://schemas.microsoft.com/office/drawing/2014/main" id="{87317F87-A699-4ED1-B706-DE81C383F7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8439" y="2708276"/>
            <a:ext cx="40290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64581"/>
                                        </p:tgtEl>
                                        <p:attrNameLst>
                                          <p:attrName>style.visibility</p:attrName>
                                        </p:attrNameLst>
                                      </p:cBhvr>
                                      <p:to>
                                        <p:strVal val="visible"/>
                                      </p:to>
                                    </p:set>
                                    <p:animEffect transition="in" filter="box(in)">
                                      <p:cBhvr>
                                        <p:cTn id="7" dur="500"/>
                                        <p:tgtEl>
                                          <p:spTgt spid="664581"/>
                                        </p:tgtEl>
                                      </p:cBhvr>
                                    </p:animEffect>
                                  </p:childTnLst>
                                </p:cTn>
                              </p:par>
                              <p:par>
                                <p:cTn id="8" presetID="4" presetClass="entr" presetSubtype="16" fill="hold" nodeType="withEffect">
                                  <p:stCondLst>
                                    <p:cond delay="0"/>
                                  </p:stCondLst>
                                  <p:childTnLst>
                                    <p:set>
                                      <p:cBhvr>
                                        <p:cTn id="9" dur="1" fill="hold">
                                          <p:stCondLst>
                                            <p:cond delay="0"/>
                                          </p:stCondLst>
                                        </p:cTn>
                                        <p:tgtEl>
                                          <p:spTgt spid="664585"/>
                                        </p:tgtEl>
                                        <p:attrNameLst>
                                          <p:attrName>style.visibility</p:attrName>
                                        </p:attrNameLst>
                                      </p:cBhvr>
                                      <p:to>
                                        <p:strVal val="visible"/>
                                      </p:to>
                                    </p:set>
                                    <p:animEffect transition="in" filter="box(in)">
                                      <p:cBhvr>
                                        <p:cTn id="10" dur="500"/>
                                        <p:tgtEl>
                                          <p:spTgt spid="664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8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a:extLst>
              <a:ext uri="{FF2B5EF4-FFF2-40B4-BE49-F238E27FC236}">
                <a16:creationId xmlns:a16="http://schemas.microsoft.com/office/drawing/2014/main" id="{B7C8A09C-6822-4025-BEDC-984AFF477CB8}"/>
              </a:ext>
            </a:extLst>
          </p:cNvPr>
          <p:cNvSpPr>
            <a:spLocks noGrp="1"/>
          </p:cNvSpPr>
          <p:nvPr>
            <p:ph type="sldNum" sz="quarter" idx="12"/>
          </p:nvPr>
        </p:nvSpPr>
        <p:spPr>
          <a:noFill/>
        </p:spPr>
        <p:txBody>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spcBef>
                <a:spcPct val="0"/>
              </a:spcBef>
              <a:buSzTx/>
              <a:buFontTx/>
              <a:buNone/>
            </a:pPr>
            <a:fld id="{1C3B532E-E82D-4028-9616-D044E0132CE8}" type="slidenum">
              <a:rPr kumimoji="0" lang="zh-CN" altLang="en-US" sz="1400" b="0">
                <a:solidFill>
                  <a:schemeClr val="tx1"/>
                </a:solidFill>
                <a:latin typeface="Arial" panose="020B0604020202020204" pitchFamily="34" charset="0"/>
                <a:ea typeface="宋体" panose="02010600030101010101" pitchFamily="2" charset="-122"/>
              </a:rPr>
              <a:pPr>
                <a:spcBef>
                  <a:spcPct val="0"/>
                </a:spcBef>
                <a:buSzTx/>
                <a:buFontTx/>
                <a:buNone/>
              </a:pPr>
              <a:t>75</a:t>
            </a:fld>
            <a:endParaRPr kumimoji="0" lang="en-US" altLang="zh-CN" sz="1400" b="0">
              <a:solidFill>
                <a:schemeClr val="tx1"/>
              </a:solidFill>
              <a:latin typeface="Arial" panose="020B0604020202020204" pitchFamily="34" charset="0"/>
              <a:ea typeface="宋体" panose="02010600030101010101" pitchFamily="2" charset="-122"/>
            </a:endParaRPr>
          </a:p>
        </p:txBody>
      </p:sp>
      <p:sp>
        <p:nvSpPr>
          <p:cNvPr id="97283" name="Text Box 4">
            <a:extLst>
              <a:ext uri="{FF2B5EF4-FFF2-40B4-BE49-F238E27FC236}">
                <a16:creationId xmlns:a16="http://schemas.microsoft.com/office/drawing/2014/main" id="{ED0018F0-BE5A-4736-BEF1-B2FB7F937389}"/>
              </a:ext>
            </a:extLst>
          </p:cNvPr>
          <p:cNvSpPr txBox="1">
            <a:spLocks noChangeArrowheads="1"/>
          </p:cNvSpPr>
          <p:nvPr/>
        </p:nvSpPr>
        <p:spPr bwMode="auto">
          <a:xfrm>
            <a:off x="733646" y="1054606"/>
            <a:ext cx="11068493" cy="145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spcBef>
                <a:spcPct val="20000"/>
              </a:spcBef>
              <a:buSzPct val="85000"/>
              <a:buBlip>
                <a:blip r:embed="rId3"/>
              </a:buBlip>
              <a:tabLst>
                <a:tab pos="1050925" algn="l"/>
              </a:tabLst>
              <a:defRPr kumimoji="1" sz="3200" b="1">
                <a:solidFill>
                  <a:srgbClr val="000000"/>
                </a:solidFill>
                <a:latin typeface="Times New Roman" panose="02020603050405020304" pitchFamily="18" charset="0"/>
                <a:ea typeface="楷体_GB2312" pitchFamily="49" charset="-122"/>
              </a:defRPr>
            </a:lvl1pPr>
            <a:lvl2pPr marL="742950" indent="-285750" defTabSz="958850">
              <a:spcBef>
                <a:spcPct val="20000"/>
              </a:spcBef>
              <a:buClr>
                <a:schemeClr val="tx2"/>
              </a:buClr>
              <a:buSzPct val="70000"/>
              <a:buFont typeface="Wingdings" panose="05000000000000000000" pitchFamily="2" charset="2"/>
              <a:buChar char="l"/>
              <a:tabLst>
                <a:tab pos="1050925" algn="l"/>
              </a:tabLst>
              <a:defRPr kumimoji="1" sz="2800" b="1">
                <a:solidFill>
                  <a:srgbClr val="000000"/>
                </a:solidFill>
                <a:latin typeface="Times New Roman" panose="02020603050405020304" pitchFamily="18" charset="0"/>
                <a:ea typeface="楷体_GB2312" pitchFamily="49" charset="-122"/>
              </a:defRPr>
            </a:lvl2pPr>
            <a:lvl3pPr marL="1143000" indent="-228600" defTabSz="958850">
              <a:spcBef>
                <a:spcPct val="20000"/>
              </a:spcBef>
              <a:buClr>
                <a:schemeClr val="hlink"/>
              </a:buClr>
              <a:buSzPct val="65000"/>
              <a:buFont typeface="Wingdings" panose="05000000000000000000" pitchFamily="2" charset="2"/>
              <a:buChar char="l"/>
              <a:tabLst>
                <a:tab pos="1050925" algn="l"/>
              </a:tabLst>
              <a:defRPr kumimoji="1" sz="2400" b="1">
                <a:solidFill>
                  <a:srgbClr val="000000"/>
                </a:solidFill>
                <a:latin typeface="Times New Roman" panose="02020603050405020304" pitchFamily="18" charset="0"/>
                <a:ea typeface="楷体_GB2312" pitchFamily="49" charset="-122"/>
              </a:defRPr>
            </a:lvl3pPr>
            <a:lvl4pPr marL="1600200" indent="-228600" defTabSz="958850">
              <a:spcBef>
                <a:spcPct val="20000"/>
              </a:spcBef>
              <a:buClr>
                <a:schemeClr val="accent1"/>
              </a:buClr>
              <a:buSzPct val="60000"/>
              <a:buFont typeface="Wingdings" panose="05000000000000000000" pitchFamily="2" charset="2"/>
              <a:buChar char="l"/>
              <a:tabLst>
                <a:tab pos="1050925" algn="l"/>
              </a:tabLst>
              <a:defRPr kumimoji="1" sz="2000" b="1">
                <a:solidFill>
                  <a:srgbClr val="000000"/>
                </a:solidFill>
                <a:latin typeface="Times New Roman" panose="02020603050405020304" pitchFamily="18" charset="0"/>
                <a:ea typeface="楷体_GB2312" pitchFamily="49" charset="-122"/>
              </a:defRPr>
            </a:lvl4pPr>
            <a:lvl5pPr marL="2057400" indent="-228600" defTabSz="958850">
              <a:spcBef>
                <a:spcPct val="20000"/>
              </a:spcBef>
              <a:buClr>
                <a:schemeClr val="accent2"/>
              </a:buClr>
              <a:buSzPct val="60000"/>
              <a:buFont typeface="Wingdings" panose="05000000000000000000" pitchFamily="2" charset="2"/>
              <a:buChar char="l"/>
              <a:tabLst>
                <a:tab pos="1050925" algn="l"/>
              </a:tabLst>
              <a:defRPr kumimoji="1" sz="2000" b="1">
                <a:solidFill>
                  <a:srgbClr val="000000"/>
                </a:solidFill>
                <a:latin typeface="Times New Roman" panose="02020603050405020304" pitchFamily="18" charset="0"/>
                <a:ea typeface="楷体_GB2312" pitchFamily="49" charset="-122"/>
              </a:defRPr>
            </a:lvl5pPr>
            <a:lvl6pPr marL="2514600" indent="-228600" defTabSz="958850" eaLnBrk="0" fontAlgn="base" hangingPunct="0">
              <a:spcBef>
                <a:spcPct val="20000"/>
              </a:spcBef>
              <a:spcAft>
                <a:spcPct val="0"/>
              </a:spcAft>
              <a:buClr>
                <a:schemeClr val="accent2"/>
              </a:buClr>
              <a:buSzPct val="60000"/>
              <a:buFont typeface="Wingdings" panose="05000000000000000000" pitchFamily="2" charset="2"/>
              <a:buChar char="l"/>
              <a:tabLst>
                <a:tab pos="1050925" algn="l"/>
              </a:tabLst>
              <a:defRPr kumimoji="1" sz="2000" b="1">
                <a:solidFill>
                  <a:srgbClr val="000000"/>
                </a:solidFill>
                <a:latin typeface="Times New Roman" panose="02020603050405020304" pitchFamily="18" charset="0"/>
                <a:ea typeface="楷体_GB2312" pitchFamily="49" charset="-122"/>
              </a:defRPr>
            </a:lvl6pPr>
            <a:lvl7pPr marL="2971800" indent="-228600" defTabSz="958850" eaLnBrk="0" fontAlgn="base" hangingPunct="0">
              <a:spcBef>
                <a:spcPct val="20000"/>
              </a:spcBef>
              <a:spcAft>
                <a:spcPct val="0"/>
              </a:spcAft>
              <a:buClr>
                <a:schemeClr val="accent2"/>
              </a:buClr>
              <a:buSzPct val="60000"/>
              <a:buFont typeface="Wingdings" panose="05000000000000000000" pitchFamily="2" charset="2"/>
              <a:buChar char="l"/>
              <a:tabLst>
                <a:tab pos="1050925" algn="l"/>
              </a:tabLst>
              <a:defRPr kumimoji="1" sz="2000" b="1">
                <a:solidFill>
                  <a:srgbClr val="000000"/>
                </a:solidFill>
                <a:latin typeface="Times New Roman" panose="02020603050405020304" pitchFamily="18" charset="0"/>
                <a:ea typeface="楷体_GB2312" pitchFamily="49" charset="-122"/>
              </a:defRPr>
            </a:lvl7pPr>
            <a:lvl8pPr marL="3429000" indent="-228600" defTabSz="958850" eaLnBrk="0" fontAlgn="base" hangingPunct="0">
              <a:spcBef>
                <a:spcPct val="20000"/>
              </a:spcBef>
              <a:spcAft>
                <a:spcPct val="0"/>
              </a:spcAft>
              <a:buClr>
                <a:schemeClr val="accent2"/>
              </a:buClr>
              <a:buSzPct val="60000"/>
              <a:buFont typeface="Wingdings" panose="05000000000000000000" pitchFamily="2" charset="2"/>
              <a:buChar char="l"/>
              <a:tabLst>
                <a:tab pos="1050925" algn="l"/>
              </a:tabLst>
              <a:defRPr kumimoji="1" sz="2000" b="1">
                <a:solidFill>
                  <a:srgbClr val="000000"/>
                </a:solidFill>
                <a:latin typeface="Times New Roman" panose="02020603050405020304" pitchFamily="18" charset="0"/>
                <a:ea typeface="楷体_GB2312" pitchFamily="49" charset="-122"/>
              </a:defRPr>
            </a:lvl8pPr>
            <a:lvl9pPr marL="3886200" indent="-228600" defTabSz="958850" eaLnBrk="0" fontAlgn="base" hangingPunct="0">
              <a:spcBef>
                <a:spcPct val="20000"/>
              </a:spcBef>
              <a:spcAft>
                <a:spcPct val="0"/>
              </a:spcAft>
              <a:buClr>
                <a:schemeClr val="accent2"/>
              </a:buClr>
              <a:buSzPct val="60000"/>
              <a:buFont typeface="Wingdings" panose="05000000000000000000" pitchFamily="2" charset="2"/>
              <a:buChar char="l"/>
              <a:tabLst>
                <a:tab pos="1050925" algn="l"/>
              </a:tabLst>
              <a:defRPr kumimoji="1" sz="2000" b="1">
                <a:solidFill>
                  <a:srgbClr val="000000"/>
                </a:solidFill>
                <a:latin typeface="Times New Roman" panose="02020603050405020304" pitchFamily="18" charset="0"/>
                <a:ea typeface="楷体_GB2312" pitchFamily="49" charset="-122"/>
              </a:defRPr>
            </a:lvl9pPr>
          </a:lstStyle>
          <a:p>
            <a:pPr eaLnBrk="1" hangingPunct="1">
              <a:buSzTx/>
              <a:buFontTx/>
              <a:buNone/>
            </a:pPr>
            <a:r>
              <a:rPr lang="zh-CN" altLang="en-US" sz="2800" dirty="0">
                <a:latin typeface="微软雅黑" panose="020B0503020204020204" pitchFamily="34" charset="-122"/>
                <a:ea typeface="微软雅黑" panose="020B0503020204020204" pitchFamily="34" charset="-122"/>
              </a:rPr>
              <a:t>例</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a:t>
            </a:r>
            <a:r>
              <a:rPr kumimoji="0" lang="zh-CN" altLang="en-US" sz="2800" dirty="0">
                <a:latin typeface="微软雅黑" panose="020B0503020204020204" pitchFamily="34" charset="-122"/>
                <a:ea typeface="微软雅黑" panose="020B0503020204020204" pitchFamily="34" charset="-122"/>
              </a:rPr>
              <a:t>问题</a:t>
            </a:r>
            <a:r>
              <a:rPr kumimoji="0" lang="en-US" altLang="zh-CN" sz="2800" dirty="0">
                <a:latin typeface="微软雅黑" panose="020B0503020204020204" pitchFamily="34" charset="-122"/>
                <a:ea typeface="微软雅黑" panose="020B0503020204020204" pitchFamily="34" charset="-122"/>
              </a:rPr>
              <a:t>P</a:t>
            </a:r>
            <a:r>
              <a:rPr kumimoji="0" lang="zh-CN" altLang="en-US" sz="2800" dirty="0">
                <a:latin typeface="微软雅黑" panose="020B0503020204020204" pitchFamily="34" charset="-122"/>
                <a:ea typeface="微软雅黑" panose="020B0503020204020204" pitchFamily="34" charset="-122"/>
              </a:rPr>
              <a:t>的算法复杂度为</a:t>
            </a:r>
            <a:r>
              <a:rPr kumimoji="0" lang="en-US" altLang="zh-CN" sz="2800" dirty="0">
                <a:latin typeface="微软雅黑" panose="020B0503020204020204" pitchFamily="34" charset="-122"/>
                <a:ea typeface="微软雅黑" panose="020B0503020204020204" pitchFamily="34" charset="-122"/>
              </a:rPr>
              <a:t>T(n)=n</a:t>
            </a:r>
            <a:r>
              <a:rPr kumimoji="0" lang="en-US" altLang="zh-CN" sz="2800" baseline="30000" dirty="0">
                <a:latin typeface="微软雅黑" panose="020B0503020204020204" pitchFamily="34" charset="-122"/>
                <a:ea typeface="微软雅黑" panose="020B0503020204020204" pitchFamily="34" charset="-122"/>
              </a:rPr>
              <a:t>3</a:t>
            </a:r>
            <a:r>
              <a:rPr kumimoji="0" lang="zh-CN" altLang="en-US" sz="2800" dirty="0">
                <a:latin typeface="微软雅黑" panose="020B0503020204020204" pitchFamily="34" charset="-122"/>
                <a:ea typeface="微软雅黑" panose="020B0503020204020204" pitchFamily="34" charset="-122"/>
              </a:rPr>
              <a:t>（毫秒），现改善为</a:t>
            </a:r>
            <a:r>
              <a:rPr kumimoji="0" lang="en-US" altLang="zh-CN" sz="2800" dirty="0">
                <a:latin typeface="微软雅黑" panose="020B0503020204020204" pitchFamily="34" charset="-122"/>
                <a:ea typeface="微软雅黑" panose="020B0503020204020204" pitchFamily="34" charset="-122"/>
              </a:rPr>
              <a:t>T(n)=n</a:t>
            </a:r>
            <a:r>
              <a:rPr kumimoji="0" lang="en-US" altLang="zh-CN" sz="2800" baseline="30000" dirty="0">
                <a:latin typeface="微软雅黑" panose="020B0503020204020204" pitchFamily="34" charset="-122"/>
                <a:ea typeface="微软雅黑" panose="020B0503020204020204" pitchFamily="34" charset="-122"/>
              </a:rPr>
              <a:t>2</a:t>
            </a:r>
            <a:r>
              <a:rPr kumimoji="0" lang="zh-CN" altLang="en-US" sz="2800" dirty="0">
                <a:latin typeface="微软雅黑" panose="020B0503020204020204" pitchFamily="34" charset="-122"/>
                <a:ea typeface="微软雅黑" panose="020B0503020204020204" pitchFamily="34" charset="-122"/>
              </a:rPr>
              <a:t>（毫秒）。问原来运行</a:t>
            </a:r>
            <a:r>
              <a:rPr kumimoji="0" lang="en-US" altLang="zh-CN" sz="2800" dirty="0">
                <a:solidFill>
                  <a:srgbClr val="FF0000"/>
                </a:solidFill>
                <a:latin typeface="微软雅黑" panose="020B0503020204020204" pitchFamily="34" charset="-122"/>
                <a:ea typeface="微软雅黑" panose="020B0503020204020204" pitchFamily="34" charset="-122"/>
              </a:rPr>
              <a:t>1</a:t>
            </a:r>
            <a:r>
              <a:rPr kumimoji="0" lang="zh-CN" altLang="en-US" sz="2800" dirty="0">
                <a:solidFill>
                  <a:srgbClr val="FF0000"/>
                </a:solidFill>
                <a:latin typeface="微软雅黑" panose="020B0503020204020204" pitchFamily="34" charset="-122"/>
                <a:ea typeface="微软雅黑" panose="020B0503020204020204" pitchFamily="34" charset="-122"/>
              </a:rPr>
              <a:t>小时</a:t>
            </a:r>
            <a:r>
              <a:rPr kumimoji="0" lang="zh-CN" altLang="en-US" sz="2800" dirty="0">
                <a:latin typeface="微软雅黑" panose="020B0503020204020204" pitchFamily="34" charset="-122"/>
                <a:ea typeface="微软雅黑" panose="020B0503020204020204" pitchFamily="34" charset="-122"/>
              </a:rPr>
              <a:t>的问题实例，现在要运行多少时间？</a:t>
            </a:r>
          </a:p>
        </p:txBody>
      </p:sp>
      <p:sp>
        <p:nvSpPr>
          <p:cNvPr id="663557" name="Rectangle 5">
            <a:extLst>
              <a:ext uri="{FF2B5EF4-FFF2-40B4-BE49-F238E27FC236}">
                <a16:creationId xmlns:a16="http://schemas.microsoft.com/office/drawing/2014/main" id="{0BC0C55B-BB2C-426E-9E8C-13B9232F3CE1}"/>
              </a:ext>
            </a:extLst>
          </p:cNvPr>
          <p:cNvSpPr>
            <a:spLocks noChangeArrowheads="1"/>
          </p:cNvSpPr>
          <p:nvPr/>
        </p:nvSpPr>
        <p:spPr bwMode="auto">
          <a:xfrm>
            <a:off x="1550693" y="2511931"/>
            <a:ext cx="7696200" cy="280294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1">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kumimoji="0" lang="zh-CN" altLang="en-US" dirty="0">
                <a:solidFill>
                  <a:srgbClr val="FF3300"/>
                </a:solidFill>
                <a:latin typeface="Garamond" panose="02020404030301010803" pitchFamily="18" charset="0"/>
              </a:rPr>
              <a:t>解</a:t>
            </a:r>
            <a:r>
              <a:rPr kumimoji="0" lang="zh-CN" altLang="en-US" dirty="0">
                <a:solidFill>
                  <a:schemeClr val="hlink"/>
                </a:solidFill>
                <a:latin typeface="Garamond" panose="02020404030301010803" pitchFamily="18" charset="0"/>
                <a:ea typeface="宋体" panose="02010600030101010101" pitchFamily="2" charset="-122"/>
              </a:rPr>
              <a:t>：</a:t>
            </a:r>
            <a:r>
              <a:rPr kumimoji="0" lang="zh-CN" altLang="en-US" dirty="0">
                <a:solidFill>
                  <a:srgbClr val="0000FF"/>
                </a:solidFill>
                <a:latin typeface="楷体_GB2312" pitchFamily="49" charset="-122"/>
              </a:rPr>
              <a:t>设实例大小为</a:t>
            </a:r>
            <a:r>
              <a:rPr kumimoji="0" lang="en-US" altLang="zh-CN" dirty="0">
                <a:solidFill>
                  <a:srgbClr val="0000FF"/>
                </a:solidFill>
                <a:latin typeface="楷体_GB2312" pitchFamily="49" charset="-122"/>
              </a:rPr>
              <a:t>n</a:t>
            </a:r>
            <a:r>
              <a:rPr kumimoji="0" lang="zh-CN" altLang="en-US" dirty="0">
                <a:solidFill>
                  <a:srgbClr val="0000FF"/>
                </a:solidFill>
                <a:latin typeface="楷体_GB2312" pitchFamily="49" charset="-122"/>
              </a:rPr>
              <a:t>，</a:t>
            </a:r>
          </a:p>
          <a:p>
            <a:pPr eaLnBrk="1" hangingPunct="1">
              <a:spcBef>
                <a:spcPct val="50000"/>
              </a:spcBef>
              <a:buSzTx/>
              <a:buFontTx/>
              <a:buNone/>
            </a:pPr>
            <a:r>
              <a:rPr kumimoji="0" lang="zh-CN" altLang="en-US" dirty="0">
                <a:solidFill>
                  <a:srgbClr val="0000FF"/>
                </a:solidFill>
                <a:latin typeface="楷体_GB2312" pitchFamily="49" charset="-122"/>
              </a:rPr>
              <a:t>        则 </a:t>
            </a:r>
            <a:r>
              <a:rPr kumimoji="0" lang="en-US" altLang="zh-CN" dirty="0">
                <a:solidFill>
                  <a:srgbClr val="0000FF"/>
                </a:solidFill>
                <a:latin typeface="楷体_GB2312" pitchFamily="49" charset="-122"/>
              </a:rPr>
              <a:t>n</a:t>
            </a:r>
            <a:r>
              <a:rPr kumimoji="0" lang="en-US" altLang="zh-CN" baseline="30000" dirty="0">
                <a:solidFill>
                  <a:srgbClr val="0000FF"/>
                </a:solidFill>
                <a:latin typeface="楷体_GB2312" pitchFamily="49" charset="-122"/>
              </a:rPr>
              <a:t>3</a:t>
            </a:r>
            <a:r>
              <a:rPr kumimoji="0" lang="en-US" altLang="zh-CN" dirty="0">
                <a:solidFill>
                  <a:srgbClr val="0000FF"/>
                </a:solidFill>
                <a:latin typeface="楷体_GB2312" pitchFamily="49" charset="-122"/>
              </a:rPr>
              <a:t>=</a:t>
            </a:r>
            <a:r>
              <a:rPr kumimoji="0" lang="en-US" altLang="zh-CN" dirty="0">
                <a:solidFill>
                  <a:srgbClr val="0000FF"/>
                </a:solidFill>
              </a:rPr>
              <a:t>3600*1000</a:t>
            </a:r>
          </a:p>
          <a:p>
            <a:pPr eaLnBrk="1" hangingPunct="1">
              <a:spcBef>
                <a:spcPct val="50000"/>
              </a:spcBef>
              <a:buSzTx/>
              <a:buFontTx/>
              <a:buNone/>
            </a:pPr>
            <a:r>
              <a:rPr kumimoji="0" lang="en-US" altLang="zh-CN" dirty="0">
                <a:solidFill>
                  <a:srgbClr val="0000FF"/>
                </a:solidFill>
                <a:latin typeface="楷体_GB2312" pitchFamily="49" charset="-122"/>
              </a:rPr>
              <a:t>        n=</a:t>
            </a:r>
            <a:r>
              <a:rPr kumimoji="0" lang="en-US" altLang="zh-CN" dirty="0">
                <a:solidFill>
                  <a:srgbClr val="0000FF"/>
                </a:solidFill>
              </a:rPr>
              <a:t>153.3</a:t>
            </a:r>
          </a:p>
          <a:p>
            <a:pPr eaLnBrk="1" hangingPunct="1">
              <a:spcBef>
                <a:spcPct val="50000"/>
              </a:spcBef>
              <a:buSzTx/>
              <a:buFontTx/>
              <a:buNone/>
            </a:pPr>
            <a:r>
              <a:rPr kumimoji="0" lang="en-US" altLang="zh-CN" dirty="0">
                <a:solidFill>
                  <a:srgbClr val="0000FF"/>
                </a:solidFill>
                <a:latin typeface="楷体_GB2312" pitchFamily="49" charset="-122"/>
              </a:rPr>
              <a:t>∴ </a:t>
            </a:r>
            <a:r>
              <a:rPr kumimoji="0" lang="zh-CN" altLang="en-US" dirty="0">
                <a:solidFill>
                  <a:srgbClr val="0000FF"/>
                </a:solidFill>
                <a:latin typeface="楷体_GB2312" pitchFamily="49" charset="-122"/>
              </a:rPr>
              <a:t>现在需要时间</a:t>
            </a:r>
            <a:r>
              <a:rPr kumimoji="0" lang="en-US" altLang="zh-CN" dirty="0">
                <a:solidFill>
                  <a:srgbClr val="0000FF"/>
                </a:solidFill>
                <a:latin typeface="楷体_GB2312" pitchFamily="49" charset="-122"/>
              </a:rPr>
              <a:t>t=153.3</a:t>
            </a:r>
            <a:r>
              <a:rPr kumimoji="0" lang="en-US" altLang="zh-CN" baseline="30000" dirty="0">
                <a:solidFill>
                  <a:srgbClr val="0000FF"/>
                </a:solidFill>
                <a:latin typeface="楷体_GB2312" pitchFamily="49" charset="-122"/>
              </a:rPr>
              <a:t>2</a:t>
            </a:r>
            <a:r>
              <a:rPr kumimoji="0" lang="zh-CN" altLang="en-US" dirty="0">
                <a:solidFill>
                  <a:srgbClr val="0000FF"/>
                </a:solidFill>
                <a:latin typeface="楷体_GB2312" pitchFamily="49" charset="-122"/>
              </a:rPr>
              <a:t>毫秒≈ </a:t>
            </a:r>
            <a:r>
              <a:rPr kumimoji="0" lang="en-US" altLang="zh-CN" dirty="0">
                <a:solidFill>
                  <a:srgbClr val="0000FF"/>
                </a:solidFill>
                <a:latin typeface="楷体_GB2312" pitchFamily="49" charset="-122"/>
              </a:rPr>
              <a:t>23.5</a:t>
            </a:r>
            <a:r>
              <a:rPr kumimoji="0" lang="zh-CN" altLang="en-US" dirty="0">
                <a:solidFill>
                  <a:srgbClr val="0000FF"/>
                </a:solidFill>
                <a:latin typeface="楷体_GB2312" pitchFamily="49" charset="-122"/>
              </a:rPr>
              <a:t>秒</a:t>
            </a:r>
          </a:p>
        </p:txBody>
      </p:sp>
      <p:sp>
        <p:nvSpPr>
          <p:cNvPr id="97285" name="Rectangle 6">
            <a:extLst>
              <a:ext uri="{FF2B5EF4-FFF2-40B4-BE49-F238E27FC236}">
                <a16:creationId xmlns:a16="http://schemas.microsoft.com/office/drawing/2014/main" id="{996E683F-1784-44D2-9D34-1D5A7849E003}"/>
              </a:ext>
            </a:extLst>
          </p:cNvPr>
          <p:cNvSpPr>
            <a:spLocks noGrp="1" noChangeArrowheads="1"/>
          </p:cNvSpPr>
          <p:nvPr>
            <p:ph type="title"/>
          </p:nvPr>
        </p:nvSpPr>
        <p:spPr>
          <a:xfrm>
            <a:off x="575642" y="13135"/>
            <a:ext cx="4103688" cy="762000"/>
          </a:xfrm>
          <a:noFill/>
        </p:spPr>
        <p:txBody>
          <a:bodyPr/>
          <a:lstStyle/>
          <a:p>
            <a:pPr eaLnBrk="1" hangingPunct="1"/>
            <a:r>
              <a:rPr lang="zh-CN" altLang="en-US" b="1" dirty="0"/>
              <a:t>练习：</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3557"/>
                                        </p:tgtEl>
                                        <p:attrNameLst>
                                          <p:attrName>style.visibility</p:attrName>
                                        </p:attrNameLst>
                                      </p:cBhvr>
                                      <p:to>
                                        <p:strVal val="visible"/>
                                      </p:to>
                                    </p:set>
                                    <p:anim calcmode="lin" valueType="num">
                                      <p:cBhvr additive="base">
                                        <p:cTn id="7" dur="500" fill="hold"/>
                                        <p:tgtEl>
                                          <p:spTgt spid="663557"/>
                                        </p:tgtEl>
                                        <p:attrNameLst>
                                          <p:attrName>ppt_x</p:attrName>
                                        </p:attrNameLst>
                                      </p:cBhvr>
                                      <p:tavLst>
                                        <p:tav tm="0">
                                          <p:val>
                                            <p:strVal val="0-#ppt_w/2"/>
                                          </p:val>
                                        </p:tav>
                                        <p:tav tm="100000">
                                          <p:val>
                                            <p:strVal val="#ppt_x"/>
                                          </p:val>
                                        </p:tav>
                                      </p:tavLst>
                                    </p:anim>
                                    <p:anim calcmode="lin" valueType="num">
                                      <p:cBhvr additive="base">
                                        <p:cTn id="8" dur="500" fill="hold"/>
                                        <p:tgtEl>
                                          <p:spTgt spid="6635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7"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590259" y="604851"/>
            <a:ext cx="8816009" cy="5909310"/>
          </a:xfrm>
          <a:prstGeom prst="rect">
            <a:avLst/>
          </a:prstGeom>
        </p:spPr>
        <p:txBody>
          <a:bodyPr wrap="square">
            <a:spAutoFit/>
          </a:bodyPr>
          <a:lstStyle/>
          <a:p>
            <a:r>
              <a:rPr lang="zh-CN" altLang="en-US" b="1" dirty="0"/>
              <a:t>解决某项目的主要程序段由</a:t>
            </a:r>
            <a:r>
              <a:rPr lang="en-US" altLang="zh-CN" b="1" dirty="0"/>
              <a:t>T1</a:t>
            </a:r>
            <a:r>
              <a:rPr lang="zh-CN" altLang="en-US" b="1" dirty="0"/>
              <a:t>和</a:t>
            </a:r>
            <a:r>
              <a:rPr lang="en-US" altLang="zh-CN" b="1" dirty="0"/>
              <a:t>T2</a:t>
            </a:r>
            <a:r>
              <a:rPr lang="zh-CN" altLang="en-US" b="1" dirty="0"/>
              <a:t>组成，其代码如：</a:t>
            </a:r>
          </a:p>
          <a:p>
            <a:r>
              <a:rPr lang="en-US" altLang="zh-CN" b="1" dirty="0"/>
              <a:t>void </a:t>
            </a:r>
            <a:r>
              <a:rPr lang="en-US" altLang="zh-CN" b="1" dirty="0" err="1"/>
              <a:t>selectSort</a:t>
            </a:r>
            <a:r>
              <a:rPr lang="en-US" altLang="zh-CN" b="1" dirty="0"/>
              <a:t> ( </a:t>
            </a:r>
            <a:r>
              <a:rPr lang="en-US" altLang="zh-CN" b="1" dirty="0" err="1"/>
              <a:t>int</a:t>
            </a:r>
            <a:r>
              <a:rPr lang="en-US" altLang="zh-CN" b="1" dirty="0"/>
              <a:t> a[ ], </a:t>
            </a:r>
            <a:r>
              <a:rPr lang="en-US" altLang="zh-CN" b="1" dirty="0" err="1"/>
              <a:t>const</a:t>
            </a:r>
            <a:r>
              <a:rPr lang="en-US" altLang="zh-CN" b="1" dirty="0"/>
              <a:t> </a:t>
            </a:r>
            <a:r>
              <a:rPr lang="en-US" altLang="zh-CN" b="1" dirty="0" err="1"/>
              <a:t>int</a:t>
            </a:r>
            <a:r>
              <a:rPr lang="en-US" altLang="zh-CN" b="1" dirty="0"/>
              <a:t> n ) { //</a:t>
            </a:r>
            <a:r>
              <a:rPr lang="zh-CN" altLang="en-US" b="1" dirty="0"/>
              <a:t>程序段 </a:t>
            </a:r>
            <a:r>
              <a:rPr lang="en-US" altLang="zh-CN" b="1" dirty="0"/>
              <a:t>T1</a:t>
            </a:r>
          </a:p>
          <a:p>
            <a:r>
              <a:rPr lang="en-US" altLang="zh-CN" b="1" dirty="0"/>
              <a:t>   for ( </a:t>
            </a:r>
            <a:r>
              <a:rPr lang="en-US" altLang="zh-CN" b="1" dirty="0" err="1"/>
              <a:t>int</a:t>
            </a:r>
            <a:r>
              <a:rPr lang="en-US" altLang="zh-CN" b="1" dirty="0"/>
              <a:t> </a:t>
            </a:r>
            <a:r>
              <a:rPr lang="en-US" altLang="zh-CN" b="1" dirty="0" err="1"/>
              <a:t>i</a:t>
            </a:r>
            <a:r>
              <a:rPr lang="en-US" altLang="zh-CN" b="1" dirty="0"/>
              <a:t> = 0; </a:t>
            </a:r>
            <a:r>
              <a:rPr lang="en-US" altLang="zh-CN" b="1" dirty="0" err="1"/>
              <a:t>i</a:t>
            </a:r>
            <a:r>
              <a:rPr lang="en-US" altLang="zh-CN" b="1" dirty="0"/>
              <a:t> &lt; n-1; </a:t>
            </a:r>
            <a:r>
              <a:rPr lang="en-US" altLang="zh-CN" b="1" dirty="0" err="1"/>
              <a:t>i</a:t>
            </a:r>
            <a:r>
              <a:rPr lang="en-US" altLang="zh-CN" b="1" dirty="0"/>
              <a:t>++ ) {</a:t>
            </a:r>
          </a:p>
          <a:p>
            <a:r>
              <a:rPr lang="en-US" altLang="zh-CN" b="1" dirty="0"/>
              <a:t>        </a:t>
            </a:r>
            <a:r>
              <a:rPr lang="en-US" altLang="zh-CN" b="1" dirty="0" err="1"/>
              <a:t>int</a:t>
            </a:r>
            <a:r>
              <a:rPr lang="en-US" altLang="zh-CN" b="1" dirty="0"/>
              <a:t> k = </a:t>
            </a:r>
            <a:r>
              <a:rPr lang="en-US" altLang="zh-CN" b="1" dirty="0" err="1"/>
              <a:t>i</a:t>
            </a:r>
            <a:r>
              <a:rPr lang="en-US" altLang="zh-CN" b="1" dirty="0"/>
              <a:t>;</a:t>
            </a:r>
          </a:p>
          <a:p>
            <a:r>
              <a:rPr lang="en-US" altLang="zh-CN" b="1" dirty="0"/>
              <a:t>        for ( </a:t>
            </a:r>
            <a:r>
              <a:rPr lang="en-US" altLang="zh-CN" b="1" dirty="0" err="1"/>
              <a:t>int</a:t>
            </a:r>
            <a:r>
              <a:rPr lang="en-US" altLang="zh-CN" b="1" dirty="0"/>
              <a:t> j = i+1; j &lt; n; </a:t>
            </a:r>
            <a:r>
              <a:rPr lang="en-US" altLang="zh-CN" b="1" dirty="0" err="1"/>
              <a:t>j++</a:t>
            </a:r>
            <a:r>
              <a:rPr lang="en-US" altLang="zh-CN" b="1" dirty="0"/>
              <a:t> )</a:t>
            </a:r>
          </a:p>
          <a:p>
            <a:r>
              <a:rPr lang="en-US" altLang="zh-CN" b="1" dirty="0"/>
              <a:t> 	 if ( a[j] &lt; a[k] ) k = j;</a:t>
            </a:r>
          </a:p>
          <a:p>
            <a:r>
              <a:rPr lang="en-US" altLang="zh-CN" b="1" dirty="0"/>
              <a:t>        if (</a:t>
            </a:r>
            <a:r>
              <a:rPr lang="en-US" altLang="zh-CN" b="1" dirty="0" err="1"/>
              <a:t>i</a:t>
            </a:r>
            <a:r>
              <a:rPr lang="en-US" altLang="zh-CN" b="1" dirty="0"/>
              <a:t>!=k){	</a:t>
            </a:r>
          </a:p>
          <a:p>
            <a:r>
              <a:rPr lang="en-US" altLang="zh-CN" b="1" dirty="0"/>
              <a:t>	 </a:t>
            </a:r>
            <a:r>
              <a:rPr lang="en-US" altLang="zh-CN" b="1" dirty="0" err="1"/>
              <a:t>int</a:t>
            </a:r>
            <a:r>
              <a:rPr lang="en-US" altLang="zh-CN" b="1" dirty="0"/>
              <a:t> temp = a[</a:t>
            </a:r>
            <a:r>
              <a:rPr lang="en-US" altLang="zh-CN" b="1" dirty="0" err="1"/>
              <a:t>i</a:t>
            </a:r>
            <a:r>
              <a:rPr lang="en-US" altLang="zh-CN" b="1" dirty="0"/>
              <a:t>];  a[</a:t>
            </a:r>
            <a:r>
              <a:rPr lang="en-US" altLang="zh-CN" b="1" dirty="0" err="1"/>
              <a:t>i</a:t>
            </a:r>
            <a:r>
              <a:rPr lang="en-US" altLang="zh-CN" b="1" dirty="0"/>
              <a:t>] = a[k];   a[k] = temp;</a:t>
            </a:r>
          </a:p>
          <a:p>
            <a:r>
              <a:rPr lang="en-US" altLang="zh-CN" b="1" dirty="0"/>
              <a:t>  }</a:t>
            </a:r>
          </a:p>
          <a:p>
            <a:r>
              <a:rPr lang="en-US" altLang="zh-CN" b="1" dirty="0"/>
              <a:t> }	</a:t>
            </a:r>
          </a:p>
          <a:p>
            <a:endParaRPr lang="en-US" altLang="zh-CN" b="1" dirty="0"/>
          </a:p>
          <a:p>
            <a:r>
              <a:rPr lang="en-US" altLang="zh-CN" b="1" dirty="0"/>
              <a:t>void Hanoi(</a:t>
            </a:r>
            <a:r>
              <a:rPr lang="en-US" altLang="zh-CN" b="1" dirty="0" err="1"/>
              <a:t>int</a:t>
            </a:r>
            <a:r>
              <a:rPr lang="en-US" altLang="zh-CN" b="1" dirty="0"/>
              <a:t> n, </a:t>
            </a:r>
            <a:r>
              <a:rPr lang="en-US" altLang="zh-CN" b="1" dirty="0" err="1"/>
              <a:t>int</a:t>
            </a:r>
            <a:r>
              <a:rPr lang="en-US" altLang="zh-CN" b="1" dirty="0"/>
              <a:t> a, </a:t>
            </a:r>
            <a:r>
              <a:rPr lang="en-US" altLang="zh-CN" b="1" dirty="0" err="1"/>
              <a:t>int</a:t>
            </a:r>
            <a:r>
              <a:rPr lang="en-US" altLang="zh-CN" b="1" dirty="0"/>
              <a:t> b, </a:t>
            </a:r>
            <a:r>
              <a:rPr lang="en-US" altLang="zh-CN" b="1" dirty="0" err="1"/>
              <a:t>int</a:t>
            </a:r>
            <a:r>
              <a:rPr lang="en-US" altLang="zh-CN" b="1" dirty="0"/>
              <a:t> c ){ //</a:t>
            </a:r>
            <a:r>
              <a:rPr lang="zh-CN" altLang="en-US" b="1" dirty="0"/>
              <a:t>程序段 </a:t>
            </a:r>
            <a:r>
              <a:rPr lang="en-US" altLang="zh-CN" b="1" dirty="0"/>
              <a:t>T2</a:t>
            </a:r>
          </a:p>
          <a:p>
            <a:r>
              <a:rPr lang="en-US" altLang="zh-CN" b="1" dirty="0"/>
              <a:t>if (n&gt;0){</a:t>
            </a:r>
          </a:p>
          <a:p>
            <a:r>
              <a:rPr lang="en-US" altLang="zh-CN" b="1" dirty="0"/>
              <a:t>    </a:t>
            </a:r>
            <a:r>
              <a:rPr lang="en-US" altLang="zh-CN" b="1" dirty="0" err="1"/>
              <a:t>hanoi</a:t>
            </a:r>
            <a:r>
              <a:rPr lang="en-US" altLang="zh-CN" b="1" dirty="0"/>
              <a:t>(n-1, a, c, b);</a:t>
            </a:r>
          </a:p>
          <a:p>
            <a:r>
              <a:rPr lang="en-US" altLang="zh-CN" b="1" dirty="0"/>
              <a:t>    move(</a:t>
            </a:r>
            <a:r>
              <a:rPr lang="en-US" altLang="zh-CN" b="1" dirty="0" err="1"/>
              <a:t>a,b</a:t>
            </a:r>
            <a:r>
              <a:rPr lang="en-US" altLang="zh-CN" b="1" dirty="0"/>
              <a:t>);</a:t>
            </a:r>
          </a:p>
          <a:p>
            <a:r>
              <a:rPr lang="en-US" altLang="zh-CN" b="1" dirty="0"/>
              <a:t>    </a:t>
            </a:r>
            <a:r>
              <a:rPr lang="en-US" altLang="zh-CN" b="1" dirty="0" err="1"/>
              <a:t>hanoi</a:t>
            </a:r>
            <a:r>
              <a:rPr lang="en-US" altLang="zh-CN" b="1" dirty="0"/>
              <a:t>(n-1, c, b, a);</a:t>
            </a:r>
          </a:p>
          <a:p>
            <a:r>
              <a:rPr lang="en-US" altLang="zh-CN" b="1" dirty="0"/>
              <a:t>}</a:t>
            </a:r>
          </a:p>
          <a:p>
            <a:r>
              <a:rPr lang="en-US" altLang="zh-CN" b="1" dirty="0"/>
              <a:t>}</a:t>
            </a:r>
          </a:p>
          <a:p>
            <a:r>
              <a:rPr lang="en-US" altLang="zh-CN" b="1" dirty="0"/>
              <a:t>(1) </a:t>
            </a:r>
            <a:r>
              <a:rPr lang="zh-CN" altLang="en-US" b="1" dirty="0"/>
              <a:t>对程序段</a:t>
            </a:r>
            <a:r>
              <a:rPr lang="en-US" altLang="zh-CN" b="1" dirty="0"/>
              <a:t>T1</a:t>
            </a:r>
            <a:r>
              <a:rPr lang="zh-CN" altLang="en-US" b="1" dirty="0"/>
              <a:t>，请阐述最坏情况及时间复杂度上界是多少？</a:t>
            </a:r>
          </a:p>
          <a:p>
            <a:r>
              <a:rPr lang="en-US" altLang="zh-CN" b="1" dirty="0"/>
              <a:t>(2) </a:t>
            </a:r>
            <a:r>
              <a:rPr lang="zh-CN" altLang="en-US" b="1" dirty="0"/>
              <a:t>对程序段</a:t>
            </a:r>
            <a:r>
              <a:rPr lang="en-US" altLang="zh-CN" b="1" dirty="0"/>
              <a:t>T2</a:t>
            </a:r>
            <a:r>
              <a:rPr lang="zh-CN" altLang="en-US" b="1" dirty="0"/>
              <a:t>，请给出时间复杂度</a:t>
            </a:r>
            <a:r>
              <a:rPr lang="en-US" altLang="zh-CN" b="1" dirty="0"/>
              <a:t>T(n)</a:t>
            </a:r>
            <a:r>
              <a:rPr lang="zh-CN" altLang="en-US" b="1" dirty="0"/>
              <a:t>的递归式，并求出其上界是多少？</a:t>
            </a:r>
          </a:p>
          <a:p>
            <a:r>
              <a:rPr lang="en-US" altLang="zh-CN" b="1" dirty="0"/>
              <a:t>(3) </a:t>
            </a:r>
            <a:r>
              <a:rPr lang="zh-CN" altLang="en-US" b="1" dirty="0">
                <a:solidFill>
                  <a:srgbClr val="FF0000"/>
                </a:solidFill>
              </a:rPr>
              <a:t>当程序段</a:t>
            </a:r>
            <a:r>
              <a:rPr lang="en-US" altLang="zh-CN" b="1" dirty="0">
                <a:solidFill>
                  <a:srgbClr val="FF0000"/>
                </a:solidFill>
              </a:rPr>
              <a:t>T1</a:t>
            </a:r>
            <a:r>
              <a:rPr lang="zh-CN" altLang="en-US" b="1" dirty="0">
                <a:solidFill>
                  <a:srgbClr val="FF0000"/>
                </a:solidFill>
              </a:rPr>
              <a:t>和</a:t>
            </a:r>
            <a:r>
              <a:rPr lang="en-US" altLang="zh-CN" b="1" dirty="0">
                <a:solidFill>
                  <a:srgbClr val="FF0000"/>
                </a:solidFill>
              </a:rPr>
              <a:t>T2</a:t>
            </a:r>
            <a:r>
              <a:rPr lang="zh-CN" altLang="en-US" b="1" dirty="0">
                <a:solidFill>
                  <a:srgbClr val="FF0000"/>
                </a:solidFill>
              </a:rPr>
              <a:t>是嵌套的情况下</a:t>
            </a:r>
            <a:r>
              <a:rPr lang="zh-CN" altLang="en-US" b="1" dirty="0"/>
              <a:t>，分析整个算法的时间复杂性上界是多少？</a:t>
            </a:r>
          </a:p>
        </p:txBody>
      </p:sp>
      <p:sp>
        <p:nvSpPr>
          <p:cNvPr id="10" name="矩形 9"/>
          <p:cNvSpPr/>
          <p:nvPr/>
        </p:nvSpPr>
        <p:spPr>
          <a:xfrm>
            <a:off x="457326" y="604851"/>
            <a:ext cx="958917" cy="461665"/>
          </a:xfrm>
          <a:prstGeom prst="rect">
            <a:avLst/>
          </a:prstGeom>
        </p:spPr>
        <p:txBody>
          <a:bodyPr wrap="none">
            <a:spAutoFit/>
          </a:bodyPr>
          <a:lstStyle/>
          <a:p>
            <a:r>
              <a:rPr kumimoji="1" lang="zh-CN" altLang="en-US" sz="2400" b="1" dirty="0">
                <a:solidFill>
                  <a:srgbClr val="000000"/>
                </a:solidFill>
                <a:latin typeface="楷体_GB2312" pitchFamily="49" charset="-122"/>
                <a:ea typeface="楷体_GB2312" pitchFamily="49" charset="-122"/>
              </a:rPr>
              <a:t>例</a:t>
            </a:r>
            <a:r>
              <a:rPr kumimoji="1" lang="en-US" altLang="zh-CN" sz="2400" b="1" dirty="0">
                <a:solidFill>
                  <a:srgbClr val="000000"/>
                </a:solidFill>
                <a:latin typeface="楷体_GB2312" pitchFamily="49" charset="-122"/>
                <a:ea typeface="楷体_GB2312" pitchFamily="49" charset="-122"/>
              </a:rPr>
              <a:t>3</a:t>
            </a:r>
            <a:r>
              <a:rPr kumimoji="1" lang="zh-CN" altLang="en-US" sz="2400" b="1" dirty="0">
                <a:solidFill>
                  <a:srgbClr val="000000"/>
                </a:solidFill>
                <a:latin typeface="楷体_GB2312" pitchFamily="49" charset="-122"/>
                <a:ea typeface="楷体_GB2312" pitchFamily="49" charset="-122"/>
              </a:rPr>
              <a:t>：</a:t>
            </a:r>
          </a:p>
        </p:txBody>
      </p:sp>
    </p:spTree>
    <p:extLst>
      <p:ext uri="{BB962C8B-B14F-4D97-AF65-F5344CB8AC3E}">
        <p14:creationId xmlns:p14="http://schemas.microsoft.com/office/powerpoint/2010/main" val="71363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a:extLst>
              <a:ext uri="{FF2B5EF4-FFF2-40B4-BE49-F238E27FC236}">
                <a16:creationId xmlns:a16="http://schemas.microsoft.com/office/drawing/2014/main" id="{A72ACBD8-43D6-49AF-A579-7EF47F653F5B}"/>
              </a:ext>
            </a:extLst>
          </p:cNvPr>
          <p:cNvSpPr>
            <a:spLocks noGrp="1"/>
          </p:cNvSpPr>
          <p:nvPr>
            <p:ph type="sldNum" sz="quarter" idx="12"/>
          </p:nvPr>
        </p:nvSpPr>
        <p:spPr>
          <a:noFill/>
        </p:spPr>
        <p:txBody>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spcBef>
                <a:spcPct val="0"/>
              </a:spcBef>
              <a:buSzTx/>
              <a:buFontTx/>
              <a:buNone/>
            </a:pPr>
            <a:fld id="{D98D3240-74C9-4A3D-85E8-A5D2F1C6836C}" type="slidenum">
              <a:rPr kumimoji="0" lang="zh-CN" altLang="en-US" sz="1400" b="0">
                <a:solidFill>
                  <a:schemeClr val="tx1"/>
                </a:solidFill>
                <a:latin typeface="Arial" panose="020B0604020202020204" pitchFamily="34" charset="0"/>
                <a:ea typeface="宋体" panose="02010600030101010101" pitchFamily="2" charset="-122"/>
              </a:rPr>
              <a:pPr>
                <a:spcBef>
                  <a:spcPct val="0"/>
                </a:spcBef>
                <a:buSzTx/>
                <a:buFontTx/>
                <a:buNone/>
              </a:pPr>
              <a:t>77</a:t>
            </a:fld>
            <a:endParaRPr kumimoji="0" lang="en-US" altLang="zh-CN" sz="1400" b="0">
              <a:solidFill>
                <a:schemeClr val="tx1"/>
              </a:solidFill>
              <a:latin typeface="Arial" panose="020B0604020202020204" pitchFamily="34" charset="0"/>
              <a:ea typeface="宋体" panose="02010600030101010101" pitchFamily="2" charset="-122"/>
            </a:endParaRPr>
          </a:p>
        </p:txBody>
      </p:sp>
      <p:sp>
        <p:nvSpPr>
          <p:cNvPr id="729109" name="Oval 21">
            <a:extLst>
              <a:ext uri="{FF2B5EF4-FFF2-40B4-BE49-F238E27FC236}">
                <a16:creationId xmlns:a16="http://schemas.microsoft.com/office/drawing/2014/main" id="{1D1C6EAA-62BE-4509-879E-B1F0213226E2}"/>
              </a:ext>
            </a:extLst>
          </p:cNvPr>
          <p:cNvSpPr>
            <a:spLocks noChangeArrowheads="1"/>
          </p:cNvSpPr>
          <p:nvPr/>
        </p:nvSpPr>
        <p:spPr bwMode="auto">
          <a:xfrm>
            <a:off x="3072225" y="1251683"/>
            <a:ext cx="6612700" cy="1592383"/>
          </a:xfrm>
          <a:prstGeom prst="ellipse">
            <a:avLst/>
          </a:prstGeom>
          <a:solidFill>
            <a:srgbClr val="CCFFFF"/>
          </a:solidFill>
          <a:ln w="635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endParaRPr lang="zh-CN" altLang="en-US" sz="1800" b="0">
              <a:ea typeface="华文楷体" panose="02010600040101010101" pitchFamily="2" charset="-122"/>
            </a:endParaRPr>
          </a:p>
        </p:txBody>
      </p:sp>
      <p:sp>
        <p:nvSpPr>
          <p:cNvPr id="99332" name="Rectangle 4">
            <a:extLst>
              <a:ext uri="{FF2B5EF4-FFF2-40B4-BE49-F238E27FC236}">
                <a16:creationId xmlns:a16="http://schemas.microsoft.com/office/drawing/2014/main" id="{4C4C946A-528E-4893-8AD9-89EF75166749}"/>
              </a:ext>
            </a:extLst>
          </p:cNvPr>
          <p:cNvSpPr>
            <a:spLocks noChangeArrowheads="1"/>
          </p:cNvSpPr>
          <p:nvPr/>
        </p:nvSpPr>
        <p:spPr bwMode="auto">
          <a:xfrm>
            <a:off x="1524001" y="27014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endParaRPr lang="zh-CN" altLang="en-US" sz="1800" b="0">
              <a:ea typeface="华文楷体" panose="02010600040101010101" pitchFamily="2" charset="-122"/>
            </a:endParaRPr>
          </a:p>
        </p:txBody>
      </p:sp>
      <p:graphicFrame>
        <p:nvGraphicFramePr>
          <p:cNvPr id="99333" name="Object 5">
            <a:extLst>
              <a:ext uri="{FF2B5EF4-FFF2-40B4-BE49-F238E27FC236}">
                <a16:creationId xmlns:a16="http://schemas.microsoft.com/office/drawing/2014/main" id="{01638AA9-BB04-475E-8D81-17252C8B0246}"/>
              </a:ext>
            </a:extLst>
          </p:cNvPr>
          <p:cNvGraphicFramePr>
            <a:graphicFrameLocks noChangeAspect="1"/>
          </p:cNvGraphicFramePr>
          <p:nvPr/>
        </p:nvGraphicFramePr>
        <p:xfrm>
          <a:off x="3497264" y="1700213"/>
          <a:ext cx="5267325" cy="609600"/>
        </p:xfrm>
        <a:graphic>
          <a:graphicData uri="http://schemas.openxmlformats.org/presentationml/2006/ole">
            <mc:AlternateContent xmlns:mc="http://schemas.openxmlformats.org/markup-compatibility/2006">
              <mc:Choice xmlns:v="urn:schemas-microsoft-com:vml" Requires="v">
                <p:oleObj spid="_x0000_s112710" name="公式" r:id="rId4" imgW="2070100" imgH="228600" progId="Equation.3">
                  <p:embed/>
                </p:oleObj>
              </mc:Choice>
              <mc:Fallback>
                <p:oleObj name="公式" r:id="rId4" imgW="2070100" imgH="228600" progId="Equation.3">
                  <p:embed/>
                  <p:pic>
                    <p:nvPicPr>
                      <p:cNvPr id="99333" name="Object 5">
                        <a:extLst>
                          <a:ext uri="{FF2B5EF4-FFF2-40B4-BE49-F238E27FC236}">
                            <a16:creationId xmlns:a16="http://schemas.microsoft.com/office/drawing/2014/main" id="{01638AA9-BB04-475E-8D81-17252C8B02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7264" y="1700213"/>
                        <a:ext cx="52673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4" name="Rectangle 6">
            <a:extLst>
              <a:ext uri="{FF2B5EF4-FFF2-40B4-BE49-F238E27FC236}">
                <a16:creationId xmlns:a16="http://schemas.microsoft.com/office/drawing/2014/main" id="{FFC087F6-0C01-4664-959D-BAE4BBEB74C7}"/>
              </a:ext>
            </a:extLst>
          </p:cNvPr>
          <p:cNvSpPr>
            <a:spLocks noChangeArrowheads="1"/>
          </p:cNvSpPr>
          <p:nvPr/>
        </p:nvSpPr>
        <p:spPr bwMode="auto">
          <a:xfrm>
            <a:off x="1524001" y="27014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endParaRPr lang="zh-CN" altLang="en-US" sz="1800" b="0">
              <a:ea typeface="华文楷体" panose="02010600040101010101" pitchFamily="2" charset="-122"/>
            </a:endParaRPr>
          </a:p>
        </p:txBody>
      </p:sp>
      <p:graphicFrame>
        <p:nvGraphicFramePr>
          <p:cNvPr id="99335" name="Object 7">
            <a:extLst>
              <a:ext uri="{FF2B5EF4-FFF2-40B4-BE49-F238E27FC236}">
                <a16:creationId xmlns:a16="http://schemas.microsoft.com/office/drawing/2014/main" id="{33FB35FB-C7AF-45E2-A46F-A7CB1175DF96}"/>
              </a:ext>
            </a:extLst>
          </p:cNvPr>
          <p:cNvGraphicFramePr>
            <a:graphicFrameLocks noChangeAspect="1"/>
          </p:cNvGraphicFramePr>
          <p:nvPr/>
        </p:nvGraphicFramePr>
        <p:xfrm>
          <a:off x="2927351" y="4075113"/>
          <a:ext cx="3319463" cy="709612"/>
        </p:xfrm>
        <a:graphic>
          <a:graphicData uri="http://schemas.openxmlformats.org/presentationml/2006/ole">
            <mc:AlternateContent xmlns:mc="http://schemas.openxmlformats.org/markup-compatibility/2006">
              <mc:Choice xmlns:v="urn:schemas-microsoft-com:vml" Requires="v">
                <p:oleObj spid="_x0000_s112711" name="公式" r:id="rId6" imgW="1079500" imgH="228600" progId="Equation.3">
                  <p:embed/>
                </p:oleObj>
              </mc:Choice>
              <mc:Fallback>
                <p:oleObj name="公式" r:id="rId6" imgW="1079500" imgH="228600" progId="Equation.3">
                  <p:embed/>
                  <p:pic>
                    <p:nvPicPr>
                      <p:cNvPr id="99335" name="Object 7">
                        <a:extLst>
                          <a:ext uri="{FF2B5EF4-FFF2-40B4-BE49-F238E27FC236}">
                            <a16:creationId xmlns:a16="http://schemas.microsoft.com/office/drawing/2014/main" id="{33FB35FB-C7AF-45E2-A46F-A7CB1175DF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7351" y="4075113"/>
                        <a:ext cx="3319463"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6" name="Line 8">
            <a:extLst>
              <a:ext uri="{FF2B5EF4-FFF2-40B4-BE49-F238E27FC236}">
                <a16:creationId xmlns:a16="http://schemas.microsoft.com/office/drawing/2014/main" id="{FF908787-4BD9-4586-A81D-3808BFB7235F}"/>
              </a:ext>
            </a:extLst>
          </p:cNvPr>
          <p:cNvSpPr>
            <a:spLocks noChangeShapeType="1"/>
          </p:cNvSpPr>
          <p:nvPr/>
        </p:nvSpPr>
        <p:spPr bwMode="auto">
          <a:xfrm>
            <a:off x="3933825" y="4722814"/>
            <a:ext cx="0" cy="935037"/>
          </a:xfrm>
          <a:prstGeom prst="line">
            <a:avLst/>
          </a:prstGeom>
          <a:noFill/>
          <a:ln w="635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9337" name="Text Box 9">
            <a:extLst>
              <a:ext uri="{FF2B5EF4-FFF2-40B4-BE49-F238E27FC236}">
                <a16:creationId xmlns:a16="http://schemas.microsoft.com/office/drawing/2014/main" id="{92EDDBE2-DA9D-4322-8BD4-81BD7564936D}"/>
              </a:ext>
            </a:extLst>
          </p:cNvPr>
          <p:cNvSpPr txBox="1">
            <a:spLocks noChangeArrowheads="1"/>
          </p:cNvSpPr>
          <p:nvPr/>
        </p:nvSpPr>
        <p:spPr bwMode="auto">
          <a:xfrm>
            <a:off x="3503613" y="5618163"/>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1800">
                <a:ea typeface="华文楷体" panose="02010600040101010101" pitchFamily="2" charset="-122"/>
              </a:rPr>
              <a:t>指数级</a:t>
            </a:r>
          </a:p>
        </p:txBody>
      </p:sp>
      <p:sp>
        <p:nvSpPr>
          <p:cNvPr id="99338" name="Line 10">
            <a:extLst>
              <a:ext uri="{FF2B5EF4-FFF2-40B4-BE49-F238E27FC236}">
                <a16:creationId xmlns:a16="http://schemas.microsoft.com/office/drawing/2014/main" id="{D9213BB8-24AF-45B1-B8A5-DE5F1685D129}"/>
              </a:ext>
            </a:extLst>
          </p:cNvPr>
          <p:cNvSpPr>
            <a:spLocks noChangeShapeType="1"/>
          </p:cNvSpPr>
          <p:nvPr/>
        </p:nvSpPr>
        <p:spPr bwMode="auto">
          <a:xfrm>
            <a:off x="5295900" y="4724400"/>
            <a:ext cx="0" cy="935038"/>
          </a:xfrm>
          <a:prstGeom prst="line">
            <a:avLst/>
          </a:prstGeom>
          <a:noFill/>
          <a:ln w="635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9339" name="Text Box 11">
            <a:extLst>
              <a:ext uri="{FF2B5EF4-FFF2-40B4-BE49-F238E27FC236}">
                <a16:creationId xmlns:a16="http://schemas.microsoft.com/office/drawing/2014/main" id="{1750FD30-6823-4606-B584-9E98D1B8BC45}"/>
              </a:ext>
            </a:extLst>
          </p:cNvPr>
          <p:cNvSpPr txBox="1">
            <a:spLocks noChangeArrowheads="1"/>
          </p:cNvSpPr>
          <p:nvPr/>
        </p:nvSpPr>
        <p:spPr bwMode="auto">
          <a:xfrm>
            <a:off x="4865688" y="5619751"/>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1800">
                <a:ea typeface="华文楷体" panose="02010600040101010101" pitchFamily="2" charset="-122"/>
              </a:rPr>
              <a:t>阶乘级</a:t>
            </a:r>
          </a:p>
        </p:txBody>
      </p:sp>
      <p:sp>
        <p:nvSpPr>
          <p:cNvPr id="99340" name="Line 12">
            <a:extLst>
              <a:ext uri="{FF2B5EF4-FFF2-40B4-BE49-F238E27FC236}">
                <a16:creationId xmlns:a16="http://schemas.microsoft.com/office/drawing/2014/main" id="{99AD8A7E-20B5-43E9-A7D6-0E5823A66C89}"/>
              </a:ext>
            </a:extLst>
          </p:cNvPr>
          <p:cNvSpPr>
            <a:spLocks noChangeShapeType="1"/>
          </p:cNvSpPr>
          <p:nvPr/>
        </p:nvSpPr>
        <p:spPr bwMode="auto">
          <a:xfrm>
            <a:off x="4008439" y="2166939"/>
            <a:ext cx="3175" cy="757237"/>
          </a:xfrm>
          <a:prstGeom prst="line">
            <a:avLst/>
          </a:prstGeom>
          <a:noFill/>
          <a:ln w="635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9341" name="Text Box 13">
            <a:extLst>
              <a:ext uri="{FF2B5EF4-FFF2-40B4-BE49-F238E27FC236}">
                <a16:creationId xmlns:a16="http://schemas.microsoft.com/office/drawing/2014/main" id="{B99407AA-3562-48C6-BF21-AFF0D009C784}"/>
              </a:ext>
            </a:extLst>
          </p:cNvPr>
          <p:cNvSpPr txBox="1">
            <a:spLocks noChangeArrowheads="1"/>
          </p:cNvSpPr>
          <p:nvPr/>
        </p:nvSpPr>
        <p:spPr bwMode="auto">
          <a:xfrm>
            <a:off x="3570288" y="2924176"/>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1800">
                <a:ea typeface="华文楷体" panose="02010600040101010101" pitchFamily="2" charset="-122"/>
              </a:rPr>
              <a:t>常数级</a:t>
            </a:r>
          </a:p>
        </p:txBody>
      </p:sp>
      <p:sp>
        <p:nvSpPr>
          <p:cNvPr id="99342" name="Line 14">
            <a:extLst>
              <a:ext uri="{FF2B5EF4-FFF2-40B4-BE49-F238E27FC236}">
                <a16:creationId xmlns:a16="http://schemas.microsoft.com/office/drawing/2014/main" id="{EF430862-C6FB-4B9C-9D8A-2B5622939906}"/>
              </a:ext>
            </a:extLst>
          </p:cNvPr>
          <p:cNvSpPr>
            <a:spLocks noChangeShapeType="1"/>
          </p:cNvSpPr>
          <p:nvPr/>
        </p:nvSpPr>
        <p:spPr bwMode="auto">
          <a:xfrm>
            <a:off x="5154614" y="2205039"/>
            <a:ext cx="3175" cy="757237"/>
          </a:xfrm>
          <a:prstGeom prst="line">
            <a:avLst/>
          </a:prstGeom>
          <a:noFill/>
          <a:ln w="635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9343" name="Text Box 15">
            <a:extLst>
              <a:ext uri="{FF2B5EF4-FFF2-40B4-BE49-F238E27FC236}">
                <a16:creationId xmlns:a16="http://schemas.microsoft.com/office/drawing/2014/main" id="{FF13D962-C841-4550-B9FC-21136B13FD15}"/>
              </a:ext>
            </a:extLst>
          </p:cNvPr>
          <p:cNvSpPr txBox="1">
            <a:spLocks noChangeArrowheads="1"/>
          </p:cNvSpPr>
          <p:nvPr/>
        </p:nvSpPr>
        <p:spPr bwMode="auto">
          <a:xfrm>
            <a:off x="4794250" y="2962276"/>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1800">
                <a:ea typeface="华文楷体" panose="02010600040101010101" pitchFamily="2" charset="-122"/>
              </a:rPr>
              <a:t>对数级</a:t>
            </a:r>
          </a:p>
        </p:txBody>
      </p:sp>
      <p:sp>
        <p:nvSpPr>
          <p:cNvPr id="99344" name="Line 16">
            <a:extLst>
              <a:ext uri="{FF2B5EF4-FFF2-40B4-BE49-F238E27FC236}">
                <a16:creationId xmlns:a16="http://schemas.microsoft.com/office/drawing/2014/main" id="{7019B021-2AA0-4143-89A5-7C82737C0142}"/>
              </a:ext>
            </a:extLst>
          </p:cNvPr>
          <p:cNvSpPr>
            <a:spLocks noChangeShapeType="1"/>
          </p:cNvSpPr>
          <p:nvPr/>
        </p:nvSpPr>
        <p:spPr bwMode="auto">
          <a:xfrm>
            <a:off x="6813551" y="2205039"/>
            <a:ext cx="3175" cy="757237"/>
          </a:xfrm>
          <a:prstGeom prst="line">
            <a:avLst/>
          </a:prstGeom>
          <a:noFill/>
          <a:ln w="635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9345" name="Text Box 17">
            <a:extLst>
              <a:ext uri="{FF2B5EF4-FFF2-40B4-BE49-F238E27FC236}">
                <a16:creationId xmlns:a16="http://schemas.microsoft.com/office/drawing/2014/main" id="{37F6C953-15BD-4AA8-A04C-79DEF9F9C288}"/>
              </a:ext>
            </a:extLst>
          </p:cNvPr>
          <p:cNvSpPr txBox="1">
            <a:spLocks noChangeArrowheads="1"/>
          </p:cNvSpPr>
          <p:nvPr/>
        </p:nvSpPr>
        <p:spPr bwMode="auto">
          <a:xfrm>
            <a:off x="6378575" y="2962276"/>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1800">
                <a:ea typeface="华文楷体" panose="02010600040101010101" pitchFamily="2" charset="-122"/>
              </a:rPr>
              <a:t>线性级</a:t>
            </a:r>
          </a:p>
        </p:txBody>
      </p:sp>
      <p:sp>
        <p:nvSpPr>
          <p:cNvPr id="99346" name="Line 18">
            <a:extLst>
              <a:ext uri="{FF2B5EF4-FFF2-40B4-BE49-F238E27FC236}">
                <a16:creationId xmlns:a16="http://schemas.microsoft.com/office/drawing/2014/main" id="{F64D472D-4ECF-47C8-A13A-C149B94AAF8A}"/>
              </a:ext>
            </a:extLst>
          </p:cNvPr>
          <p:cNvSpPr>
            <a:spLocks noChangeShapeType="1"/>
          </p:cNvSpPr>
          <p:nvPr/>
        </p:nvSpPr>
        <p:spPr bwMode="auto">
          <a:xfrm>
            <a:off x="8256589" y="2205039"/>
            <a:ext cx="3175" cy="757237"/>
          </a:xfrm>
          <a:prstGeom prst="line">
            <a:avLst/>
          </a:prstGeom>
          <a:noFill/>
          <a:ln w="635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9347" name="Text Box 19">
            <a:extLst>
              <a:ext uri="{FF2B5EF4-FFF2-40B4-BE49-F238E27FC236}">
                <a16:creationId xmlns:a16="http://schemas.microsoft.com/office/drawing/2014/main" id="{A9887E4F-1CBF-44BA-9D5F-366362BD1EDF}"/>
              </a:ext>
            </a:extLst>
          </p:cNvPr>
          <p:cNvSpPr txBox="1">
            <a:spLocks noChangeArrowheads="1"/>
          </p:cNvSpPr>
          <p:nvPr/>
        </p:nvSpPr>
        <p:spPr bwMode="auto">
          <a:xfrm>
            <a:off x="7680325" y="2997201"/>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1800">
                <a:ea typeface="华文楷体" panose="02010600040101010101" pitchFamily="2" charset="-122"/>
              </a:rPr>
              <a:t>多项式级</a:t>
            </a:r>
          </a:p>
        </p:txBody>
      </p:sp>
      <p:sp>
        <p:nvSpPr>
          <p:cNvPr id="99348" name="Rectangle 20">
            <a:extLst>
              <a:ext uri="{FF2B5EF4-FFF2-40B4-BE49-F238E27FC236}">
                <a16:creationId xmlns:a16="http://schemas.microsoft.com/office/drawing/2014/main" id="{53F4C0C5-1235-41AA-8F14-578DC17D9336}"/>
              </a:ext>
            </a:extLst>
          </p:cNvPr>
          <p:cNvSpPr>
            <a:spLocks noGrp="1" noChangeArrowheads="1"/>
          </p:cNvSpPr>
          <p:nvPr>
            <p:ph type="title"/>
          </p:nvPr>
        </p:nvSpPr>
        <p:spPr>
          <a:xfrm>
            <a:off x="679369" y="371473"/>
            <a:ext cx="5472113" cy="762000"/>
          </a:xfrm>
          <a:noFill/>
        </p:spPr>
        <p:txBody>
          <a:bodyPr/>
          <a:lstStyle/>
          <a:p>
            <a:pPr eaLnBrk="1" hangingPunct="1"/>
            <a:r>
              <a:rPr lang="en-US" altLang="zh-CN" b="1" dirty="0"/>
              <a:t>1.3   NP</a:t>
            </a:r>
            <a:r>
              <a:rPr lang="zh-CN" altLang="en-US" b="1" dirty="0"/>
              <a:t>完全性理论</a:t>
            </a:r>
          </a:p>
        </p:txBody>
      </p:sp>
      <p:sp>
        <p:nvSpPr>
          <p:cNvPr id="729110" name="Line 22">
            <a:extLst>
              <a:ext uri="{FF2B5EF4-FFF2-40B4-BE49-F238E27FC236}">
                <a16:creationId xmlns:a16="http://schemas.microsoft.com/office/drawing/2014/main" id="{B2FD7E80-3463-4028-AAF4-7F59D806B4F5}"/>
              </a:ext>
            </a:extLst>
          </p:cNvPr>
          <p:cNvSpPr>
            <a:spLocks noChangeShapeType="1"/>
          </p:cNvSpPr>
          <p:nvPr/>
        </p:nvSpPr>
        <p:spPr bwMode="auto">
          <a:xfrm flipV="1">
            <a:off x="7464425" y="3429000"/>
            <a:ext cx="1511300" cy="71438"/>
          </a:xfrm>
          <a:prstGeom prst="line">
            <a:avLst/>
          </a:prstGeom>
          <a:noFill/>
          <a:ln w="1111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9111" name="AutoShape 23">
            <a:extLst>
              <a:ext uri="{FF2B5EF4-FFF2-40B4-BE49-F238E27FC236}">
                <a16:creationId xmlns:a16="http://schemas.microsoft.com/office/drawing/2014/main" id="{68F3DB83-A4FD-477F-B013-DB0693FBB210}"/>
              </a:ext>
            </a:extLst>
          </p:cNvPr>
          <p:cNvSpPr>
            <a:spLocks noChangeArrowheads="1"/>
          </p:cNvSpPr>
          <p:nvPr/>
        </p:nvSpPr>
        <p:spPr bwMode="auto">
          <a:xfrm>
            <a:off x="7751763" y="4221163"/>
            <a:ext cx="2736850" cy="792162"/>
          </a:xfrm>
          <a:prstGeom prst="wedgeEllipseCallout">
            <a:avLst>
              <a:gd name="adj1" fmla="val -92806"/>
              <a:gd name="adj2" fmla="val -121144"/>
            </a:avLst>
          </a:prstGeom>
          <a:solidFill>
            <a:srgbClr val="CCFFCC"/>
          </a:solidFill>
          <a:ln w="635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lvl="0" algn="ctr">
              <a:spcBef>
                <a:spcPct val="50000"/>
              </a:spcBef>
              <a:buSzTx/>
              <a:buNone/>
            </a:pPr>
            <a:r>
              <a:rPr kumimoji="0" lang="zh-CN" altLang="en-US" sz="2400" b="0">
                <a:solidFill>
                  <a:prstClr val="black"/>
                </a:solidFill>
                <a:latin typeface="等线" panose="020F0502020204030204"/>
                <a:ea typeface="华文行楷" panose="02010800040101010101" pitchFamily="2" charset="-122"/>
              </a:rPr>
              <a:t>易解问题</a:t>
            </a:r>
          </a:p>
        </p:txBody>
      </p:sp>
      <p:sp>
        <p:nvSpPr>
          <p:cNvPr id="729112" name="Line 24">
            <a:extLst>
              <a:ext uri="{FF2B5EF4-FFF2-40B4-BE49-F238E27FC236}">
                <a16:creationId xmlns:a16="http://schemas.microsoft.com/office/drawing/2014/main" id="{872ECEAB-0F2F-4633-9CAA-0A405B4501A0}"/>
              </a:ext>
            </a:extLst>
          </p:cNvPr>
          <p:cNvSpPr>
            <a:spLocks noChangeShapeType="1"/>
          </p:cNvSpPr>
          <p:nvPr/>
        </p:nvSpPr>
        <p:spPr bwMode="auto">
          <a:xfrm>
            <a:off x="3287713" y="6165850"/>
            <a:ext cx="1295400" cy="0"/>
          </a:xfrm>
          <a:prstGeom prst="line">
            <a:avLst/>
          </a:prstGeom>
          <a:noFill/>
          <a:ln w="1047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729110"/>
                                        </p:tgtEl>
                                        <p:attrNameLst>
                                          <p:attrName>style.visibility</p:attrName>
                                        </p:attrNameLst>
                                      </p:cBhvr>
                                      <p:to>
                                        <p:strVal val="visible"/>
                                      </p:to>
                                    </p:set>
                                    <p:animEffect transition="in" filter="strips(downLeft)">
                                      <p:cBhvr>
                                        <p:cTn id="7" dur="500"/>
                                        <p:tgtEl>
                                          <p:spTgt spid="7291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9109"/>
                                        </p:tgtEl>
                                        <p:attrNameLst>
                                          <p:attrName>style.visibility</p:attrName>
                                        </p:attrNameLst>
                                      </p:cBhvr>
                                      <p:to>
                                        <p:strVal val="visible"/>
                                      </p:to>
                                    </p:set>
                                    <p:animEffect transition="in" filter="dissolve">
                                      <p:cBhvr>
                                        <p:cTn id="12" dur="500"/>
                                        <p:tgtEl>
                                          <p:spTgt spid="7291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729111"/>
                                        </p:tgtEl>
                                        <p:attrNameLst>
                                          <p:attrName>style.visibility</p:attrName>
                                        </p:attrNameLst>
                                      </p:cBhvr>
                                      <p:to>
                                        <p:strVal val="visible"/>
                                      </p:to>
                                    </p:set>
                                    <p:animEffect transition="in" filter="wedge">
                                      <p:cBhvr>
                                        <p:cTn id="17" dur="2000"/>
                                        <p:tgtEl>
                                          <p:spTgt spid="7291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9" presetClass="entr" presetSubtype="0" decel="100000" fill="hold" nodeType="clickEffect">
                                  <p:stCondLst>
                                    <p:cond delay="0"/>
                                  </p:stCondLst>
                                  <p:childTnLst>
                                    <p:set>
                                      <p:cBhvr>
                                        <p:cTn id="21" dur="1" fill="hold">
                                          <p:stCondLst>
                                            <p:cond delay="0"/>
                                          </p:stCondLst>
                                        </p:cTn>
                                        <p:tgtEl>
                                          <p:spTgt spid="729112"/>
                                        </p:tgtEl>
                                        <p:attrNameLst>
                                          <p:attrName>style.visibility</p:attrName>
                                        </p:attrNameLst>
                                      </p:cBhvr>
                                      <p:to>
                                        <p:strVal val="visible"/>
                                      </p:to>
                                    </p:set>
                                    <p:anim calcmode="lin" valueType="num">
                                      <p:cBhvr>
                                        <p:cTn id="22" dur="500" fill="hold"/>
                                        <p:tgtEl>
                                          <p:spTgt spid="729112"/>
                                        </p:tgtEl>
                                        <p:attrNameLst>
                                          <p:attrName>ppt_w</p:attrName>
                                        </p:attrNameLst>
                                      </p:cBhvr>
                                      <p:tavLst>
                                        <p:tav tm="0">
                                          <p:val>
                                            <p:fltVal val="0"/>
                                          </p:val>
                                        </p:tav>
                                        <p:tav tm="100000">
                                          <p:val>
                                            <p:strVal val="#ppt_w"/>
                                          </p:val>
                                        </p:tav>
                                      </p:tavLst>
                                    </p:anim>
                                    <p:anim calcmode="lin" valueType="num">
                                      <p:cBhvr>
                                        <p:cTn id="23" dur="500" fill="hold"/>
                                        <p:tgtEl>
                                          <p:spTgt spid="729112"/>
                                        </p:tgtEl>
                                        <p:attrNameLst>
                                          <p:attrName>ppt_h</p:attrName>
                                        </p:attrNameLst>
                                      </p:cBhvr>
                                      <p:tavLst>
                                        <p:tav tm="0">
                                          <p:val>
                                            <p:fltVal val="0"/>
                                          </p:val>
                                        </p:tav>
                                        <p:tav tm="100000">
                                          <p:val>
                                            <p:strVal val="#ppt_h"/>
                                          </p:val>
                                        </p:tav>
                                      </p:tavLst>
                                    </p:anim>
                                    <p:anim calcmode="lin" valueType="num">
                                      <p:cBhvr>
                                        <p:cTn id="24" dur="500" fill="hold"/>
                                        <p:tgtEl>
                                          <p:spTgt spid="729112"/>
                                        </p:tgtEl>
                                        <p:attrNameLst>
                                          <p:attrName>style.rotation</p:attrName>
                                        </p:attrNameLst>
                                      </p:cBhvr>
                                      <p:tavLst>
                                        <p:tav tm="0">
                                          <p:val>
                                            <p:fltVal val="360"/>
                                          </p:val>
                                        </p:tav>
                                        <p:tav tm="100000">
                                          <p:val>
                                            <p:fltVal val="0"/>
                                          </p:val>
                                        </p:tav>
                                      </p:tavLst>
                                    </p:anim>
                                    <p:animEffect transition="in" filter="fade">
                                      <p:cBhvr>
                                        <p:cTn id="25" dur="500"/>
                                        <p:tgtEl>
                                          <p:spTgt spid="729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109" grpId="0" animBg="1"/>
      <p:bldP spid="72911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a:extLst>
              <a:ext uri="{FF2B5EF4-FFF2-40B4-BE49-F238E27FC236}">
                <a16:creationId xmlns:a16="http://schemas.microsoft.com/office/drawing/2014/main" id="{C83596FC-31F2-4E41-ADC3-45577B25EED0}"/>
              </a:ext>
            </a:extLst>
          </p:cNvPr>
          <p:cNvSpPr>
            <a:spLocks noGrp="1"/>
          </p:cNvSpPr>
          <p:nvPr>
            <p:ph type="sldNum" sz="quarter" idx="12"/>
          </p:nvPr>
        </p:nvSpPr>
        <p:spPr>
          <a:noFill/>
        </p:spPr>
        <p:txBody>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spcBef>
                <a:spcPct val="0"/>
              </a:spcBef>
              <a:buSzTx/>
              <a:buFontTx/>
              <a:buNone/>
            </a:pPr>
            <a:fld id="{91DCAC49-0217-4083-B74D-86D3390B01BE}" type="slidenum">
              <a:rPr kumimoji="0" lang="zh-CN" altLang="en-US" sz="1400" b="0">
                <a:solidFill>
                  <a:schemeClr val="tx1"/>
                </a:solidFill>
                <a:latin typeface="Arial" panose="020B0604020202020204" pitchFamily="34" charset="0"/>
                <a:ea typeface="宋体" panose="02010600030101010101" pitchFamily="2" charset="-122"/>
              </a:rPr>
              <a:pPr>
                <a:spcBef>
                  <a:spcPct val="0"/>
                </a:spcBef>
                <a:buSzTx/>
                <a:buFontTx/>
                <a:buNone/>
              </a:pPr>
              <a:t>78</a:t>
            </a:fld>
            <a:endParaRPr kumimoji="0" lang="en-US" altLang="zh-CN" sz="1400" b="0">
              <a:solidFill>
                <a:schemeClr val="tx1"/>
              </a:solidFill>
              <a:latin typeface="Arial" panose="020B0604020202020204" pitchFamily="34" charset="0"/>
              <a:ea typeface="宋体" panose="02010600030101010101" pitchFamily="2" charset="-122"/>
            </a:endParaRPr>
          </a:p>
        </p:txBody>
      </p:sp>
      <p:sp>
        <p:nvSpPr>
          <p:cNvPr id="100355" name="Rectangle 4">
            <a:extLst>
              <a:ext uri="{FF2B5EF4-FFF2-40B4-BE49-F238E27FC236}">
                <a16:creationId xmlns:a16="http://schemas.microsoft.com/office/drawing/2014/main" id="{7486E698-D7C2-4BE3-846F-055504C9E793}"/>
              </a:ext>
            </a:extLst>
          </p:cNvPr>
          <p:cNvSpPr>
            <a:spLocks noGrp="1" noChangeArrowheads="1"/>
          </p:cNvSpPr>
          <p:nvPr>
            <p:ph type="title"/>
          </p:nvPr>
        </p:nvSpPr>
        <p:spPr>
          <a:xfrm>
            <a:off x="1847851" y="76200"/>
            <a:ext cx="5472113" cy="762000"/>
          </a:xfrm>
          <a:noFill/>
        </p:spPr>
        <p:txBody>
          <a:bodyPr/>
          <a:lstStyle/>
          <a:p>
            <a:pPr eaLnBrk="1" hangingPunct="1"/>
            <a:r>
              <a:rPr lang="en-US" altLang="zh-CN" b="1"/>
              <a:t>1.3 NP</a:t>
            </a:r>
            <a:r>
              <a:rPr lang="zh-CN" altLang="en-US" b="1"/>
              <a:t>完全性理论</a:t>
            </a:r>
          </a:p>
        </p:txBody>
      </p:sp>
      <p:sp>
        <p:nvSpPr>
          <p:cNvPr id="100356" name="Oval 6">
            <a:extLst>
              <a:ext uri="{FF2B5EF4-FFF2-40B4-BE49-F238E27FC236}">
                <a16:creationId xmlns:a16="http://schemas.microsoft.com/office/drawing/2014/main" id="{F73E88CC-A9AF-4CF8-A452-956FBC1577A9}"/>
              </a:ext>
            </a:extLst>
          </p:cNvPr>
          <p:cNvSpPr>
            <a:spLocks noChangeArrowheads="1"/>
          </p:cNvSpPr>
          <p:nvPr/>
        </p:nvSpPr>
        <p:spPr bwMode="auto">
          <a:xfrm>
            <a:off x="911299" y="1738904"/>
            <a:ext cx="3095625" cy="1266825"/>
          </a:xfrm>
          <a:prstGeom prst="ellipse">
            <a:avLst/>
          </a:prstGeom>
          <a:solidFill>
            <a:srgbClr val="CCFFCC"/>
          </a:solidFill>
          <a:ln w="635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lvl="0" algn="ctr">
              <a:spcBef>
                <a:spcPct val="50000"/>
              </a:spcBef>
              <a:buSzTx/>
              <a:buNone/>
            </a:pPr>
            <a:r>
              <a:rPr kumimoji="0" lang="en-US" altLang="zh-CN" sz="1800" b="0">
                <a:solidFill>
                  <a:prstClr val="black"/>
                </a:solidFill>
                <a:latin typeface="等线" panose="020F0502020204030204"/>
                <a:ea typeface="华文行楷" panose="02010800040101010101" pitchFamily="2" charset="-122"/>
                <a:cs typeface="Times New Roman" panose="02020603050405020304" pitchFamily="18" charset="0"/>
              </a:rPr>
              <a:t>P</a:t>
            </a:r>
            <a:r>
              <a:rPr kumimoji="0" lang="zh-CN" altLang="en-US" sz="1800" b="0">
                <a:solidFill>
                  <a:prstClr val="black"/>
                </a:solidFill>
                <a:latin typeface="华文行楷" panose="02010800040101010101" pitchFamily="2" charset="-122"/>
                <a:ea typeface="华文行楷" panose="02010800040101010101" pitchFamily="2" charset="-122"/>
                <a:cs typeface="Times New Roman" panose="02020603050405020304" pitchFamily="18" charset="0"/>
              </a:rPr>
              <a:t>类问题</a:t>
            </a:r>
          </a:p>
        </p:txBody>
      </p:sp>
      <p:sp>
        <p:nvSpPr>
          <p:cNvPr id="100357" name="Oval 8">
            <a:extLst>
              <a:ext uri="{FF2B5EF4-FFF2-40B4-BE49-F238E27FC236}">
                <a16:creationId xmlns:a16="http://schemas.microsoft.com/office/drawing/2014/main" id="{7FA96ABD-2A5F-4DB3-83C7-045645F26A43}"/>
              </a:ext>
            </a:extLst>
          </p:cNvPr>
          <p:cNvSpPr>
            <a:spLocks noChangeArrowheads="1"/>
          </p:cNvSpPr>
          <p:nvPr/>
        </p:nvSpPr>
        <p:spPr bwMode="auto">
          <a:xfrm>
            <a:off x="7365927" y="1738904"/>
            <a:ext cx="3095625" cy="1266825"/>
          </a:xfrm>
          <a:prstGeom prst="ellipse">
            <a:avLst/>
          </a:prstGeom>
          <a:solidFill>
            <a:srgbClr val="CCFFFF"/>
          </a:solidFill>
          <a:ln w="63500">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lvl="0" algn="ctr">
              <a:spcBef>
                <a:spcPct val="50000"/>
              </a:spcBef>
              <a:buSzTx/>
              <a:buNone/>
            </a:pPr>
            <a:r>
              <a:rPr kumimoji="0" lang="en-US" altLang="zh-CN" sz="1800" b="0">
                <a:solidFill>
                  <a:prstClr val="black"/>
                </a:solidFill>
                <a:latin typeface="等线" panose="020F0502020204030204"/>
                <a:ea typeface="华文行楷" panose="02010800040101010101" pitchFamily="2" charset="-122"/>
                <a:cs typeface="Times New Roman" panose="02020603050405020304" pitchFamily="18" charset="0"/>
              </a:rPr>
              <a:t>NP</a:t>
            </a:r>
            <a:r>
              <a:rPr kumimoji="0" lang="zh-CN" altLang="en-US" sz="1800" b="0">
                <a:solidFill>
                  <a:prstClr val="black"/>
                </a:solidFill>
                <a:latin typeface="华文行楷" panose="02010800040101010101" pitchFamily="2" charset="-122"/>
                <a:ea typeface="华文行楷" panose="02010800040101010101" pitchFamily="2" charset="-122"/>
                <a:cs typeface="Times New Roman" panose="02020603050405020304" pitchFamily="18" charset="0"/>
              </a:rPr>
              <a:t>类问题</a:t>
            </a:r>
          </a:p>
        </p:txBody>
      </p:sp>
      <p:sp>
        <p:nvSpPr>
          <p:cNvPr id="730121" name="Text Box 9">
            <a:extLst>
              <a:ext uri="{FF2B5EF4-FFF2-40B4-BE49-F238E27FC236}">
                <a16:creationId xmlns:a16="http://schemas.microsoft.com/office/drawing/2014/main" id="{13AF5F09-0BA3-4367-AC80-3C7F7FEA1C15}"/>
              </a:ext>
            </a:extLst>
          </p:cNvPr>
          <p:cNvSpPr txBox="1">
            <a:spLocks noChangeArrowheads="1"/>
          </p:cNvSpPr>
          <p:nvPr/>
        </p:nvSpPr>
        <p:spPr bwMode="auto">
          <a:xfrm>
            <a:off x="7429427" y="3466104"/>
            <a:ext cx="41845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en-US" altLang="zh-CN" sz="2400" dirty="0">
                <a:ea typeface="华文楷体" panose="02010600040101010101" pitchFamily="2" charset="-122"/>
              </a:rPr>
              <a:t>Non-deterministic Polynomial</a:t>
            </a:r>
          </a:p>
        </p:txBody>
      </p:sp>
      <p:sp>
        <p:nvSpPr>
          <p:cNvPr id="730122" name="Text Box 10">
            <a:extLst>
              <a:ext uri="{FF2B5EF4-FFF2-40B4-BE49-F238E27FC236}">
                <a16:creationId xmlns:a16="http://schemas.microsoft.com/office/drawing/2014/main" id="{E36A5714-A2C9-4C8F-99A6-1AA0325C7942}"/>
              </a:ext>
            </a:extLst>
          </p:cNvPr>
          <p:cNvSpPr txBox="1">
            <a:spLocks noChangeArrowheads="1"/>
          </p:cNvSpPr>
          <p:nvPr/>
        </p:nvSpPr>
        <p:spPr bwMode="auto">
          <a:xfrm>
            <a:off x="3142530" y="5872716"/>
            <a:ext cx="525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en-US" altLang="zh-CN" sz="2400" dirty="0">
                <a:ea typeface="华文楷体" panose="02010600040101010101" pitchFamily="2" charset="-122"/>
              </a:rPr>
              <a:t>TSP, Subset-sum, vertex-cover, 3-SAT</a:t>
            </a:r>
          </a:p>
        </p:txBody>
      </p:sp>
      <p:sp>
        <p:nvSpPr>
          <p:cNvPr id="8" name="Text Box 9">
            <a:extLst>
              <a:ext uri="{FF2B5EF4-FFF2-40B4-BE49-F238E27FC236}">
                <a16:creationId xmlns:a16="http://schemas.microsoft.com/office/drawing/2014/main" id="{4CDB1C90-9040-4F53-9E39-77F7BCEEA84B}"/>
              </a:ext>
            </a:extLst>
          </p:cNvPr>
          <p:cNvSpPr txBox="1">
            <a:spLocks noChangeArrowheads="1"/>
          </p:cNvSpPr>
          <p:nvPr/>
        </p:nvSpPr>
        <p:spPr bwMode="auto">
          <a:xfrm>
            <a:off x="1774899" y="3221628"/>
            <a:ext cx="18375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en-US" altLang="zh-CN" sz="2400">
                <a:ea typeface="华文楷体" panose="02010600040101010101" pitchFamily="2" charset="-122"/>
              </a:rPr>
              <a:t>Polynomial</a:t>
            </a:r>
          </a:p>
        </p:txBody>
      </p:sp>
      <p:sp>
        <p:nvSpPr>
          <p:cNvPr id="9" name="Text Box 9">
            <a:extLst>
              <a:ext uri="{FF2B5EF4-FFF2-40B4-BE49-F238E27FC236}">
                <a16:creationId xmlns:a16="http://schemas.microsoft.com/office/drawing/2014/main" id="{5FE175BF-B689-48BB-9713-A9F87227606E}"/>
              </a:ext>
            </a:extLst>
          </p:cNvPr>
          <p:cNvSpPr txBox="1">
            <a:spLocks noChangeArrowheads="1"/>
          </p:cNvSpPr>
          <p:nvPr/>
        </p:nvSpPr>
        <p:spPr bwMode="auto">
          <a:xfrm>
            <a:off x="1106479" y="3705187"/>
            <a:ext cx="35983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2400" dirty="0">
                <a:ea typeface="华文楷体" panose="02010600040101010101" pitchFamily="2" charset="-122"/>
              </a:rPr>
              <a:t>在多项式时间内能</a:t>
            </a:r>
            <a:r>
              <a:rPr lang="zh-CN" altLang="en-US" sz="2400" dirty="0" smtClean="0">
                <a:ea typeface="华文楷体" panose="02010600040101010101" pitchFamily="2" charset="-122"/>
              </a:rPr>
              <a:t>求解的</a:t>
            </a:r>
            <a:r>
              <a:rPr lang="zh-CN" altLang="en-US" sz="2400" dirty="0" smtClean="0">
                <a:solidFill>
                  <a:srgbClr val="FF0000"/>
                </a:solidFill>
                <a:ea typeface="华文楷体" panose="02010600040101010101" pitchFamily="2" charset="-122"/>
              </a:rPr>
              <a:t>判定</a:t>
            </a:r>
            <a:r>
              <a:rPr lang="zh-CN" altLang="en-US" sz="2400" dirty="0" smtClean="0">
                <a:ea typeface="华文楷体" panose="02010600040101010101" pitchFamily="2" charset="-122"/>
              </a:rPr>
              <a:t>性问的</a:t>
            </a:r>
            <a:r>
              <a:rPr lang="zh-CN" altLang="en-US" sz="2400" dirty="0">
                <a:ea typeface="华文楷体" panose="02010600040101010101" pitchFamily="2" charset="-122"/>
              </a:rPr>
              <a:t>为</a:t>
            </a:r>
            <a:r>
              <a:rPr lang="en-US" altLang="zh-CN" sz="2400" dirty="0">
                <a:ea typeface="华文楷体" panose="02010600040101010101" pitchFamily="2" charset="-122"/>
              </a:rPr>
              <a:t>P</a:t>
            </a:r>
            <a:r>
              <a:rPr lang="zh-CN" altLang="en-US" sz="2400" dirty="0">
                <a:ea typeface="华文楷体" panose="02010600040101010101" pitchFamily="2" charset="-122"/>
              </a:rPr>
              <a:t>问题</a:t>
            </a:r>
            <a:endParaRPr lang="en-US" altLang="zh-CN" sz="2400" dirty="0">
              <a:ea typeface="华文楷体" panose="02010600040101010101" pitchFamily="2" charset="-122"/>
            </a:endParaRPr>
          </a:p>
        </p:txBody>
      </p:sp>
      <p:sp>
        <p:nvSpPr>
          <p:cNvPr id="10" name="Text Box 9">
            <a:extLst>
              <a:ext uri="{FF2B5EF4-FFF2-40B4-BE49-F238E27FC236}">
                <a16:creationId xmlns:a16="http://schemas.microsoft.com/office/drawing/2014/main" id="{F19076E4-8C24-4DBD-81ED-24C1C4B6C8E6}"/>
              </a:ext>
            </a:extLst>
          </p:cNvPr>
          <p:cNvSpPr txBox="1">
            <a:spLocks noChangeArrowheads="1"/>
          </p:cNvSpPr>
          <p:nvPr/>
        </p:nvSpPr>
        <p:spPr bwMode="auto">
          <a:xfrm>
            <a:off x="7394500" y="3826466"/>
            <a:ext cx="452133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zh-CN" altLang="en-US" sz="2400">
                <a:ea typeface="华文楷体" panose="02010600040101010101" pitchFamily="2" charset="-122"/>
              </a:rPr>
              <a:t>非确定性多项式</a:t>
            </a:r>
            <a:endParaRPr lang="en-US" altLang="zh-CN" sz="2400">
              <a:ea typeface="华文楷体" panose="02010600040101010101" pitchFamily="2" charset="-122"/>
            </a:endParaRPr>
          </a:p>
          <a:p>
            <a:pPr eaLnBrk="1" hangingPunct="1">
              <a:spcBef>
                <a:spcPct val="50000"/>
              </a:spcBef>
              <a:buSzTx/>
              <a:buFontTx/>
              <a:buNone/>
            </a:pPr>
            <a:r>
              <a:rPr lang="zh-CN" altLang="en-US" sz="2400">
                <a:ea typeface="华文楷体" panose="02010600040101010101" pitchFamily="2" charset="-122"/>
              </a:rPr>
              <a:t>猜测</a:t>
            </a:r>
            <a:r>
              <a:rPr lang="en-US" altLang="zh-CN" sz="2400">
                <a:ea typeface="华文楷体" panose="02010600040101010101" pitchFamily="2" charset="-122"/>
              </a:rPr>
              <a:t>+</a:t>
            </a:r>
            <a:r>
              <a:rPr lang="zh-CN" altLang="en-US" sz="2400">
                <a:ea typeface="华文楷体" panose="02010600040101010101" pitchFamily="2" charset="-122"/>
              </a:rPr>
              <a:t>验证。</a:t>
            </a:r>
            <a:endParaRPr lang="en-US" altLang="zh-CN" sz="2400">
              <a:ea typeface="华文楷体" panose="02010600040101010101" pitchFamily="2" charset="-122"/>
            </a:endParaRPr>
          </a:p>
          <a:p>
            <a:pPr eaLnBrk="1" hangingPunct="1">
              <a:spcBef>
                <a:spcPct val="50000"/>
              </a:spcBef>
              <a:buSzTx/>
              <a:buFontTx/>
              <a:buNone/>
            </a:pPr>
            <a:r>
              <a:rPr lang="zh-CN" altLang="en-US" sz="2400">
                <a:ea typeface="华文楷体" panose="02010600040101010101" pitchFamily="2" charset="-122"/>
              </a:rPr>
              <a:t>在多项式时间内能验证猜测解的正确性，为</a:t>
            </a:r>
            <a:r>
              <a:rPr lang="en-US" altLang="zh-CN" sz="2400">
                <a:ea typeface="华文楷体" panose="02010600040101010101" pitchFamily="2" charset="-122"/>
              </a:rPr>
              <a:t>NP</a:t>
            </a:r>
            <a:r>
              <a:rPr lang="zh-CN" altLang="en-US" sz="2400">
                <a:ea typeface="华文楷体" panose="02010600040101010101" pitchFamily="2" charset="-122"/>
              </a:rPr>
              <a:t>问题</a:t>
            </a:r>
            <a:endParaRPr lang="en-US" altLang="zh-CN" sz="2400">
              <a:ea typeface="华文楷体" panose="02010600040101010101" pitchFamily="2" charset="-122"/>
            </a:endParaRPr>
          </a:p>
        </p:txBody>
      </p:sp>
      <p:sp>
        <p:nvSpPr>
          <p:cNvPr id="11" name="Text Box 9">
            <a:extLst>
              <a:ext uri="{FF2B5EF4-FFF2-40B4-BE49-F238E27FC236}">
                <a16:creationId xmlns:a16="http://schemas.microsoft.com/office/drawing/2014/main" id="{12D173CE-8A47-4D8F-8E96-45C83588AA69}"/>
              </a:ext>
            </a:extLst>
          </p:cNvPr>
          <p:cNvSpPr txBox="1">
            <a:spLocks noChangeArrowheads="1"/>
          </p:cNvSpPr>
          <p:nvPr/>
        </p:nvSpPr>
        <p:spPr bwMode="auto">
          <a:xfrm>
            <a:off x="1140011" y="4490170"/>
            <a:ext cx="452133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Blip>
                <a:blip r:embed="rId3"/>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r>
              <a:rPr lang="en-US" altLang="zh-CN" sz="2400" b="0" dirty="0">
                <a:solidFill>
                  <a:srgbClr val="FF0000"/>
                </a:solidFill>
                <a:ea typeface="华文楷体" panose="02010600040101010101" pitchFamily="2" charset="-122"/>
              </a:rPr>
              <a:t>NP</a:t>
            </a:r>
            <a:r>
              <a:rPr lang="zh-CN" altLang="en-US" sz="2400" b="0" dirty="0">
                <a:solidFill>
                  <a:srgbClr val="FF0000"/>
                </a:solidFill>
                <a:ea typeface="华文楷体" panose="02010600040101010101" pitchFamily="2" charset="-122"/>
              </a:rPr>
              <a:t>问题不要求给出一个算法来求解问题本身</a:t>
            </a:r>
            <a:r>
              <a:rPr lang="en-US" altLang="zh-CN" sz="2400" b="0" dirty="0">
                <a:solidFill>
                  <a:srgbClr val="FF0000"/>
                </a:solidFill>
                <a:ea typeface="华文楷体" panose="02010600040101010101" pitchFamily="2" charset="-122"/>
              </a:rPr>
              <a:t>,</a:t>
            </a:r>
            <a:r>
              <a:rPr lang="zh-CN" altLang="en-US" sz="2400" b="0" dirty="0">
                <a:solidFill>
                  <a:srgbClr val="FF0000"/>
                </a:solidFill>
                <a:ea typeface="华文楷体" panose="02010600040101010101" pitchFamily="2" charset="-122"/>
              </a:rPr>
              <a:t>而只要求给出一个确定性算法在多项式时间内验证它的解</a:t>
            </a:r>
            <a:endParaRPr lang="en-US" altLang="zh-CN" sz="2400" dirty="0">
              <a:solidFill>
                <a:srgbClr val="FF0000"/>
              </a:solidFill>
              <a:ea typeface="华文楷体"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30121"/>
                                        </p:tgtEl>
                                        <p:attrNameLst>
                                          <p:attrName>style.visibility</p:attrName>
                                        </p:attrNameLst>
                                      </p:cBhvr>
                                      <p:to>
                                        <p:strVal val="visible"/>
                                      </p:to>
                                    </p:set>
                                    <p:animEffect transition="in" filter="box(in)">
                                      <p:cBhvr>
                                        <p:cTn id="17" dur="500"/>
                                        <p:tgtEl>
                                          <p:spTgt spid="7301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30122"/>
                                        </p:tgtEl>
                                        <p:attrNameLst>
                                          <p:attrName>style.visibility</p:attrName>
                                        </p:attrNameLst>
                                      </p:cBhvr>
                                      <p:to>
                                        <p:strVal val="visible"/>
                                      </p:to>
                                    </p:set>
                                    <p:animEffect transition="in" filter="box(in)">
                                      <p:cBhvr>
                                        <p:cTn id="32" dur="500"/>
                                        <p:tgtEl>
                                          <p:spTgt spid="730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21" grpId="0"/>
      <p:bldP spid="730122" grpId="0"/>
      <p:bldP spid="8" grpId="0"/>
      <p:bldP spid="9" grpId="0"/>
      <p:bldP spid="10" grpId="0"/>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a:extLst>
              <a:ext uri="{FF2B5EF4-FFF2-40B4-BE49-F238E27FC236}">
                <a16:creationId xmlns:a16="http://schemas.microsoft.com/office/drawing/2014/main" id="{AF97DEC8-CA5A-4AD8-885A-09B2DC3D950F}"/>
              </a:ext>
            </a:extLst>
          </p:cNvPr>
          <p:cNvSpPr>
            <a:spLocks noGrp="1"/>
          </p:cNvSpPr>
          <p:nvPr>
            <p:ph type="sldNum" sz="quarter" idx="12"/>
          </p:nvPr>
        </p:nvSpPr>
        <p:spPr>
          <a:noFill/>
        </p:spPr>
        <p:txBody>
          <a:bodyPr/>
          <a:lstStyle>
            <a:lvl1pPr>
              <a:spcBef>
                <a:spcPct val="20000"/>
              </a:spcBef>
              <a:buSzPct val="85000"/>
              <a:buBlip>
                <a:blip r:embed="rId2"/>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spcBef>
                <a:spcPct val="0"/>
              </a:spcBef>
              <a:buSzTx/>
              <a:buFontTx/>
              <a:buNone/>
            </a:pPr>
            <a:fld id="{9AEDEF53-DE10-476A-A30E-56C1AF749046}" type="slidenum">
              <a:rPr kumimoji="0" lang="zh-CN" altLang="en-US" sz="1400" b="0">
                <a:solidFill>
                  <a:schemeClr val="tx1"/>
                </a:solidFill>
                <a:latin typeface="Arial" panose="020B0604020202020204" pitchFamily="34" charset="0"/>
                <a:ea typeface="宋体" panose="02010600030101010101" pitchFamily="2" charset="-122"/>
              </a:rPr>
              <a:pPr>
                <a:spcBef>
                  <a:spcPct val="0"/>
                </a:spcBef>
                <a:buSzTx/>
                <a:buFontTx/>
                <a:buNone/>
              </a:pPr>
              <a:t>79</a:t>
            </a:fld>
            <a:endParaRPr kumimoji="0" lang="en-US" altLang="zh-CN" sz="1400" b="0">
              <a:solidFill>
                <a:schemeClr val="tx1"/>
              </a:solidFill>
              <a:latin typeface="Arial" panose="020B0604020202020204" pitchFamily="34" charset="0"/>
              <a:ea typeface="宋体" panose="02010600030101010101" pitchFamily="2" charset="-122"/>
            </a:endParaRPr>
          </a:p>
        </p:txBody>
      </p:sp>
      <p:sp>
        <p:nvSpPr>
          <p:cNvPr id="102403" name="Text Box 4">
            <a:extLst>
              <a:ext uri="{FF2B5EF4-FFF2-40B4-BE49-F238E27FC236}">
                <a16:creationId xmlns:a16="http://schemas.microsoft.com/office/drawing/2014/main" id="{C0350A74-2042-452D-93A3-7A6231116171}"/>
              </a:ext>
            </a:extLst>
          </p:cNvPr>
          <p:cNvSpPr txBox="1">
            <a:spLocks noChangeArrowheads="1"/>
          </p:cNvSpPr>
          <p:nvPr/>
        </p:nvSpPr>
        <p:spPr bwMode="auto">
          <a:xfrm>
            <a:off x="4579937" y="594094"/>
            <a:ext cx="1516063" cy="898516"/>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SzPct val="85000"/>
              <a:buBlip>
                <a:blip r:embed="rId2"/>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lnSpc>
                <a:spcPct val="140000"/>
              </a:lnSpc>
              <a:spcBef>
                <a:spcPct val="0"/>
              </a:spcBef>
              <a:buSzTx/>
              <a:buFontTx/>
              <a:buNone/>
            </a:pPr>
            <a:r>
              <a:rPr lang="zh-CN" altLang="en-US" sz="4400" dirty="0">
                <a:solidFill>
                  <a:srgbClr val="FF00FF"/>
                </a:solidFill>
                <a:latin typeface="楷体_GB2312" pitchFamily="49" charset="-122"/>
              </a:rPr>
              <a:t>小结</a:t>
            </a:r>
            <a:endParaRPr lang="en-US" altLang="zh-CN" sz="3600" dirty="0">
              <a:solidFill>
                <a:schemeClr val="tx1"/>
              </a:solidFill>
              <a:latin typeface="幼圆" panose="02010509060101010101" pitchFamily="49" charset="-122"/>
              <a:ea typeface="幼圆" panose="02010509060101010101" pitchFamily="49" charset="-122"/>
            </a:endParaRPr>
          </a:p>
        </p:txBody>
      </p:sp>
      <p:sp>
        <p:nvSpPr>
          <p:cNvPr id="102404" name="Rectangle 5">
            <a:extLst>
              <a:ext uri="{FF2B5EF4-FFF2-40B4-BE49-F238E27FC236}">
                <a16:creationId xmlns:a16="http://schemas.microsoft.com/office/drawing/2014/main" id="{7BD29BDC-B529-423C-9A8E-81FD7C685AA3}"/>
              </a:ext>
            </a:extLst>
          </p:cNvPr>
          <p:cNvSpPr>
            <a:spLocks noChangeArrowheads="1"/>
          </p:cNvSpPr>
          <p:nvPr/>
        </p:nvSpPr>
        <p:spPr bwMode="auto">
          <a:xfrm>
            <a:off x="2438401" y="3739634"/>
            <a:ext cx="184731" cy="36933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SzPct val="85000"/>
              <a:buBlip>
                <a:blip r:embed="rId2"/>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eaLnBrk="1" hangingPunct="1">
              <a:spcBef>
                <a:spcPct val="50000"/>
              </a:spcBef>
              <a:buSzTx/>
              <a:buFontTx/>
              <a:buNone/>
            </a:pPr>
            <a:endParaRPr lang="zh-CN" altLang="en-US" sz="1800" b="0">
              <a:ea typeface="华文楷体" panose="02010600040101010101" pitchFamily="2" charset="-122"/>
            </a:endParaRPr>
          </a:p>
        </p:txBody>
      </p:sp>
      <p:sp>
        <p:nvSpPr>
          <p:cNvPr id="648198" name="Rectangle 6">
            <a:extLst>
              <a:ext uri="{FF2B5EF4-FFF2-40B4-BE49-F238E27FC236}">
                <a16:creationId xmlns:a16="http://schemas.microsoft.com/office/drawing/2014/main" id="{1FF26276-A86B-49D9-AC13-6A1783D427DD}"/>
              </a:ext>
            </a:extLst>
          </p:cNvPr>
          <p:cNvSpPr>
            <a:spLocks noChangeArrowheads="1"/>
          </p:cNvSpPr>
          <p:nvPr/>
        </p:nvSpPr>
        <p:spPr bwMode="auto">
          <a:xfrm>
            <a:off x="839972" y="1531658"/>
            <a:ext cx="11067325" cy="4436549"/>
          </a:xfrm>
          <a:prstGeom prst="rect">
            <a:avLst/>
          </a:prstGeom>
          <a:ln/>
        </p:spPr>
        <p:style>
          <a:lnRef idx="2">
            <a:schemeClr val="dk1"/>
          </a:lnRef>
          <a:fillRef idx="1">
            <a:schemeClr val="lt1"/>
          </a:fillRef>
          <a:effectRef idx="0">
            <a:schemeClr val="dk1"/>
          </a:effectRef>
          <a:fontRef idx="minor">
            <a:schemeClr val="dk1"/>
          </a:fontRef>
        </p:style>
        <p:txBody>
          <a:bodyPr/>
          <a:lstStyle/>
          <a:p>
            <a:pPr marL="342900" indent="-342900">
              <a:lnSpc>
                <a:spcPct val="150000"/>
              </a:lnSpc>
              <a:spcBef>
                <a:spcPct val="20000"/>
              </a:spcBef>
              <a:buClr>
                <a:schemeClr val="hlink"/>
              </a:buClr>
              <a:buSzPct val="70000"/>
              <a:buFont typeface="Wingdings" pitchFamily="2" charset="2"/>
              <a:buChar char="q"/>
              <a:defRPr/>
            </a:pPr>
            <a:r>
              <a:rPr lang="zh-CN" altLang="en-US" sz="3600" dirty="0">
                <a:solidFill>
                  <a:srgbClr val="0000FF"/>
                </a:solidFill>
                <a:latin typeface="微软雅黑" panose="020B0503020204020204" pitchFamily="34" charset="-122"/>
                <a:ea typeface="微软雅黑" panose="020B0503020204020204" pitchFamily="34" charset="-122"/>
              </a:rPr>
              <a:t>算法的概念</a:t>
            </a:r>
          </a:p>
          <a:p>
            <a:pPr marL="342900" indent="-342900">
              <a:lnSpc>
                <a:spcPct val="150000"/>
              </a:lnSpc>
              <a:spcBef>
                <a:spcPct val="20000"/>
              </a:spcBef>
              <a:buClr>
                <a:schemeClr val="hlink"/>
              </a:buClr>
              <a:buSzPct val="70000"/>
              <a:buFont typeface="Wingdings" pitchFamily="2" charset="2"/>
              <a:buChar char="q"/>
              <a:defRPr/>
            </a:pPr>
            <a:r>
              <a:rPr lang="zh-CN" altLang="en-US" sz="3600" dirty="0">
                <a:solidFill>
                  <a:srgbClr val="0000FF"/>
                </a:solidFill>
                <a:latin typeface="微软雅黑" panose="020B0503020204020204" pitchFamily="34" charset="-122"/>
                <a:ea typeface="微软雅黑" panose="020B0503020204020204" pitchFamily="34" charset="-122"/>
              </a:rPr>
              <a:t>算法的空间复杂度和时间复杂度。</a:t>
            </a:r>
          </a:p>
          <a:p>
            <a:pPr marL="342900" indent="-342900">
              <a:lnSpc>
                <a:spcPct val="150000"/>
              </a:lnSpc>
              <a:spcBef>
                <a:spcPct val="20000"/>
              </a:spcBef>
              <a:buClr>
                <a:schemeClr val="hlink"/>
              </a:buClr>
              <a:buSzPct val="70000"/>
              <a:buFont typeface="Wingdings" pitchFamily="2" charset="2"/>
              <a:buChar char="q"/>
              <a:defRPr/>
            </a:pPr>
            <a:r>
              <a:rPr lang="zh-CN" altLang="en-US" sz="3600" dirty="0">
                <a:solidFill>
                  <a:srgbClr val="0000FF"/>
                </a:solidFill>
                <a:latin typeface="微软雅黑" panose="020B0503020204020204" pitchFamily="34" charset="-122"/>
                <a:ea typeface="微软雅黑" panose="020B0503020204020204" pitchFamily="34" charset="-122"/>
              </a:rPr>
              <a:t>大</a:t>
            </a:r>
            <a:r>
              <a:rPr lang="en-US" altLang="zh-CN" sz="3600" dirty="0">
                <a:solidFill>
                  <a:srgbClr val="0000FF"/>
                </a:solidFill>
                <a:latin typeface="微软雅黑" panose="020B0503020204020204" pitchFamily="34" charset="-122"/>
                <a:ea typeface="微软雅黑" panose="020B0503020204020204" pitchFamily="34" charset="-122"/>
              </a:rPr>
              <a:t>O</a:t>
            </a:r>
            <a:r>
              <a:rPr lang="zh-CN" altLang="en-US" sz="3600" dirty="0">
                <a:solidFill>
                  <a:srgbClr val="0000FF"/>
                </a:solidFill>
                <a:latin typeface="微软雅黑" panose="020B0503020204020204" pitchFamily="34" charset="-122"/>
                <a:ea typeface="微软雅黑" panose="020B0503020204020204" pitchFamily="34" charset="-122"/>
              </a:rPr>
              <a:t>表示法 、大</a:t>
            </a:r>
            <a:r>
              <a:rPr lang="zh-CN" altLang="en-US" sz="3600" dirty="0">
                <a:solidFill>
                  <a:srgbClr val="0000FF"/>
                </a:solidFill>
                <a:latin typeface="微软雅黑" panose="020B0503020204020204" pitchFamily="34" charset="-122"/>
                <a:ea typeface="微软雅黑" panose="020B0503020204020204" pitchFamily="34" charset="-122"/>
                <a:sym typeface="Symbol" pitchFamily="18" charset="2"/>
              </a:rPr>
              <a:t></a:t>
            </a:r>
            <a:r>
              <a:rPr lang="zh-CN" altLang="en-US" sz="3600" dirty="0">
                <a:solidFill>
                  <a:srgbClr val="0000FF"/>
                </a:solidFill>
                <a:latin typeface="微软雅黑" panose="020B0503020204020204" pitchFamily="34" charset="-122"/>
                <a:ea typeface="微软雅黑" panose="020B0503020204020204" pitchFamily="34" charset="-122"/>
              </a:rPr>
              <a:t> 表示法、</a:t>
            </a:r>
            <a:r>
              <a:rPr lang="zh-CN" altLang="en-US" sz="3600" dirty="0">
                <a:solidFill>
                  <a:srgbClr val="0000FF"/>
                </a:solidFill>
                <a:latin typeface="微软雅黑" panose="020B0503020204020204" pitchFamily="34" charset="-122"/>
                <a:ea typeface="微软雅黑" panose="020B0503020204020204" pitchFamily="34" charset="-122"/>
                <a:sym typeface="Symbol" pitchFamily="18" charset="2"/>
              </a:rPr>
              <a:t>表示法</a:t>
            </a:r>
            <a:r>
              <a:rPr lang="zh-CN" altLang="en-US" sz="3600" dirty="0">
                <a:solidFill>
                  <a:srgbClr val="0000FF"/>
                </a:solidFill>
                <a:latin typeface="微软雅黑" panose="020B0503020204020204" pitchFamily="34" charset="-122"/>
                <a:ea typeface="微软雅黑" panose="020B0503020204020204" pitchFamily="34" charset="-122"/>
              </a:rPr>
              <a:t>。</a:t>
            </a:r>
            <a:endParaRPr lang="en-US" altLang="zh-CN" sz="3600" dirty="0">
              <a:solidFill>
                <a:srgbClr val="0000FF"/>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Clr>
                <a:schemeClr val="hlink"/>
              </a:buClr>
              <a:buSzPct val="70000"/>
              <a:buFont typeface="Wingdings" pitchFamily="2" charset="2"/>
              <a:buChar char="q"/>
              <a:defRPr/>
            </a:pPr>
            <a:r>
              <a:rPr lang="zh-CN" altLang="en-US" sz="3600" dirty="0">
                <a:solidFill>
                  <a:srgbClr val="0000FF"/>
                </a:solidFill>
                <a:latin typeface="微软雅黑" panose="020B0503020204020204" pitchFamily="34" charset="-122"/>
                <a:ea typeface="微软雅黑" panose="020B0503020204020204" pitchFamily="34" charset="-122"/>
              </a:rPr>
              <a:t>上界的阶越低，评估越精确；下界的阶越高，评估越精确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2" name="圆角矩形 1"/>
          <p:cNvSpPr/>
          <p:nvPr/>
        </p:nvSpPr>
        <p:spPr>
          <a:xfrm>
            <a:off x="2353732" y="1929249"/>
            <a:ext cx="7488832" cy="855963"/>
          </a:xfrm>
          <a:prstGeom prst="roundRect">
            <a:avLst/>
          </a:prstGeom>
          <a:solidFill>
            <a:srgbClr val="223D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defTabSz="1218565"/>
            <a:r>
              <a:rPr lang="en-US" altLang="zh-CN" sz="3600" i="1">
                <a:solidFill>
                  <a:prstClr val="white"/>
                </a:solidFill>
                <a:latin typeface="微软雅黑" panose="020B0503020204020204" pitchFamily="34" charset="-122"/>
                <a:ea typeface="微软雅黑" panose="020B0503020204020204" pitchFamily="34" charset="-122"/>
              </a:rPr>
              <a:t>1.1</a:t>
            </a:r>
            <a:r>
              <a:rPr lang="en-US" altLang="zh-CN" sz="3600">
                <a:solidFill>
                  <a:prstClr val="white"/>
                </a:solidFill>
                <a:latin typeface="微软雅黑" panose="020B0503020204020204" pitchFamily="34" charset="-122"/>
                <a:ea typeface="微软雅黑" panose="020B0503020204020204" pitchFamily="34" charset="-122"/>
              </a:rPr>
              <a:t>  </a:t>
            </a:r>
            <a:r>
              <a:rPr lang="zh-CN" altLang="en-US" sz="3600">
                <a:solidFill>
                  <a:prstClr val="white"/>
                </a:solidFill>
                <a:latin typeface="微软雅黑" panose="020B0503020204020204" pitchFamily="34" charset="-122"/>
                <a:ea typeface="微软雅黑" panose="020B0503020204020204" pitchFamily="34" charset="-122"/>
              </a:rPr>
              <a:t>算法与程序</a:t>
            </a:r>
            <a:endParaRPr lang="zh-CN" altLang="en-US" sz="3600" kern="0" dirty="0">
              <a:solidFill>
                <a:srgbClr val="098F66"/>
              </a:solidFill>
              <a:latin typeface="微软雅黑" panose="020B0503020204020204" pitchFamily="34" charset="-122"/>
              <a:ea typeface="微软雅黑" panose="020B0503020204020204" pitchFamily="34" charset="-122"/>
            </a:endParaRPr>
          </a:p>
        </p:txBody>
      </p:sp>
      <p:sp>
        <p:nvSpPr>
          <p:cNvPr id="4" name="圆角矩形 3"/>
          <p:cNvSpPr/>
          <p:nvPr/>
        </p:nvSpPr>
        <p:spPr>
          <a:xfrm>
            <a:off x="2351584" y="3055302"/>
            <a:ext cx="7488832" cy="855962"/>
          </a:xfrm>
          <a:prstGeom prst="roundRect">
            <a:avLst/>
          </a:prstGeom>
          <a:solidFill>
            <a:srgbClr val="223D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defTabSz="1218565"/>
            <a:r>
              <a:rPr lang="en-US" altLang="zh-CN" sz="3600" i="1">
                <a:solidFill>
                  <a:prstClr val="white"/>
                </a:solidFill>
                <a:latin typeface="微软雅黑" panose="020B0503020204020204" pitchFamily="34" charset="-122"/>
                <a:ea typeface="微软雅黑" panose="020B0503020204020204" pitchFamily="34" charset="-122"/>
              </a:rPr>
              <a:t>1.2 </a:t>
            </a:r>
            <a:r>
              <a:rPr lang="en-US" altLang="zh-CN" sz="3600">
                <a:solidFill>
                  <a:prstClr val="white"/>
                </a:solidFill>
                <a:latin typeface="微软雅黑" panose="020B0503020204020204" pitchFamily="34" charset="-122"/>
                <a:ea typeface="微软雅黑" panose="020B0503020204020204" pitchFamily="34" charset="-122"/>
              </a:rPr>
              <a:t> </a:t>
            </a:r>
            <a:r>
              <a:rPr lang="zh-CN" altLang="en-US" sz="3600">
                <a:solidFill>
                  <a:prstClr val="white"/>
                </a:solidFill>
                <a:latin typeface="微软雅黑" panose="020B0503020204020204" pitchFamily="34" charset="-122"/>
                <a:ea typeface="微软雅黑" panose="020B0503020204020204" pitchFamily="34" charset="-122"/>
              </a:rPr>
              <a:t>算法复杂性分析</a:t>
            </a:r>
            <a:endParaRPr lang="zh-CN" altLang="en-US" sz="3600" kern="0" dirty="0">
              <a:solidFill>
                <a:srgbClr val="098F66"/>
              </a:solidFill>
              <a:latin typeface="微软雅黑" panose="020B0503020204020204" pitchFamily="34" charset="-122"/>
              <a:ea typeface="微软雅黑" panose="020B0503020204020204" pitchFamily="34" charset="-122"/>
            </a:endParaRPr>
          </a:p>
        </p:txBody>
      </p:sp>
      <p:sp>
        <p:nvSpPr>
          <p:cNvPr id="5" name="圆角矩形 4"/>
          <p:cNvSpPr/>
          <p:nvPr/>
        </p:nvSpPr>
        <p:spPr>
          <a:xfrm>
            <a:off x="2351584" y="4181353"/>
            <a:ext cx="7488832" cy="855962"/>
          </a:xfrm>
          <a:prstGeom prst="roundRect">
            <a:avLst/>
          </a:prstGeom>
          <a:solidFill>
            <a:srgbClr val="223D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defTabSz="1218565"/>
            <a:r>
              <a:rPr lang="en-US" altLang="zh-CN" sz="3600" i="1">
                <a:solidFill>
                  <a:prstClr val="white"/>
                </a:solidFill>
                <a:latin typeface="微软雅黑" panose="020B0503020204020204" pitchFamily="34" charset="-122"/>
                <a:ea typeface="微软雅黑" panose="020B0503020204020204" pitchFamily="34" charset="-122"/>
              </a:rPr>
              <a:t>1.3</a:t>
            </a:r>
            <a:r>
              <a:rPr lang="en-US" altLang="zh-CN" sz="3600">
                <a:solidFill>
                  <a:prstClr val="white"/>
                </a:solidFill>
                <a:latin typeface="微软雅黑" panose="020B0503020204020204" pitchFamily="34" charset="-122"/>
                <a:ea typeface="微软雅黑" panose="020B0503020204020204" pitchFamily="34" charset="-122"/>
              </a:rPr>
              <a:t>  NP</a:t>
            </a:r>
            <a:r>
              <a:rPr lang="zh-CN" altLang="en-US" sz="3600">
                <a:solidFill>
                  <a:prstClr val="white"/>
                </a:solidFill>
                <a:latin typeface="微软雅黑" panose="020B0503020204020204" pitchFamily="34" charset="-122"/>
                <a:ea typeface="微软雅黑" panose="020B0503020204020204" pitchFamily="34" charset="-122"/>
              </a:rPr>
              <a:t>完全性理论</a:t>
            </a:r>
            <a:endParaRPr lang="zh-CN" altLang="en-US" sz="3600" kern="0" dirty="0">
              <a:solidFill>
                <a:srgbClr val="098F6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38349BB3-EFF3-4830-BFE2-8C8DB5AA1C61}"/>
              </a:ext>
            </a:extLst>
          </p:cNvPr>
          <p:cNvSpPr>
            <a:spLocks noGrp="1"/>
          </p:cNvSpPr>
          <p:nvPr>
            <p:ph type="sldNum" sz="quarter" idx="12"/>
          </p:nvPr>
        </p:nvSpPr>
        <p:spPr>
          <a:noFill/>
        </p:spPr>
        <p:txBody>
          <a:bodyPr/>
          <a:lstStyle>
            <a:lvl1pPr>
              <a:spcBef>
                <a:spcPct val="20000"/>
              </a:spcBef>
              <a:buSzPct val="85000"/>
              <a:buBlip>
                <a:blip r:embed="rId2"/>
              </a:buBlip>
              <a:defRPr kumimoji="1" sz="32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tx2"/>
              </a:buClr>
              <a:buSzPct val="70000"/>
              <a:buFont typeface="Wingdings" panose="05000000000000000000" pitchFamily="2" charset="2"/>
              <a:buChar char="l"/>
              <a:defRPr kumimoji="1" sz="2800" b="1">
                <a:solidFill>
                  <a:srgbClr val="000000"/>
                </a:solidFill>
                <a:latin typeface="Times New Roman" panose="02020603050405020304" pitchFamily="18" charset="0"/>
                <a:ea typeface="楷体_GB2312" pitchFamily="49" charset="-122"/>
              </a:defRPr>
            </a:lvl2pPr>
            <a:lvl3pPr marL="1143000" indent="-228600">
              <a:spcBef>
                <a:spcPct val="20000"/>
              </a:spcBef>
              <a:buClr>
                <a:schemeClr val="hlink"/>
              </a:buClr>
              <a:buSzPct val="65000"/>
              <a:buFont typeface="Wingdings" panose="05000000000000000000" pitchFamily="2" charset="2"/>
              <a:buChar char="l"/>
              <a:defRPr kumimoji="1" sz="2400" b="1">
                <a:solidFill>
                  <a:srgbClr val="000000"/>
                </a:solidFill>
                <a:latin typeface="Times New Roman" panose="02020603050405020304" pitchFamily="18" charset="0"/>
                <a:ea typeface="楷体_GB2312" pitchFamily="49"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rgbClr val="000000"/>
                </a:solidFill>
                <a:latin typeface="Times New Roman" panose="02020603050405020304" pitchFamily="18" charset="0"/>
                <a:ea typeface="楷体_GB2312" pitchFamily="49" charset="-122"/>
              </a:defRPr>
            </a:lvl9pPr>
          </a:lstStyle>
          <a:p>
            <a:pPr>
              <a:spcBef>
                <a:spcPct val="0"/>
              </a:spcBef>
              <a:buSzTx/>
              <a:buFontTx/>
              <a:buNone/>
            </a:pPr>
            <a:fld id="{89ABFEAE-09C3-4DEF-AFC1-04876C43B6F8}" type="slidenum">
              <a:rPr kumimoji="0" lang="zh-CN" altLang="en-US" sz="1400" b="0">
                <a:solidFill>
                  <a:schemeClr val="tx1"/>
                </a:solidFill>
                <a:latin typeface="Arial" panose="020B0604020202020204" pitchFamily="34" charset="0"/>
                <a:ea typeface="宋体" panose="02010600030101010101" pitchFamily="2" charset="-122"/>
              </a:rPr>
              <a:pPr>
                <a:spcBef>
                  <a:spcPct val="0"/>
                </a:spcBef>
                <a:buSzTx/>
                <a:buFontTx/>
                <a:buNone/>
              </a:pPr>
              <a:t>9</a:t>
            </a:fld>
            <a:endParaRPr kumimoji="0" lang="en-US" altLang="zh-CN" sz="1400" b="0">
              <a:solidFill>
                <a:schemeClr val="tx1"/>
              </a:solidFill>
              <a:latin typeface="Arial" panose="020B0604020202020204" pitchFamily="34" charset="0"/>
              <a:ea typeface="宋体" panose="02010600030101010101" pitchFamily="2" charset="-122"/>
            </a:endParaRPr>
          </a:p>
        </p:txBody>
      </p:sp>
      <p:sp>
        <p:nvSpPr>
          <p:cNvPr id="56323" name="Rectangle 2">
            <a:extLst>
              <a:ext uri="{FF2B5EF4-FFF2-40B4-BE49-F238E27FC236}">
                <a16:creationId xmlns:a16="http://schemas.microsoft.com/office/drawing/2014/main" id="{69920641-324E-43C7-9A5B-72DE08B950A1}"/>
              </a:ext>
            </a:extLst>
          </p:cNvPr>
          <p:cNvSpPr>
            <a:spLocks noGrp="1" noChangeArrowheads="1"/>
          </p:cNvSpPr>
          <p:nvPr>
            <p:ph type="title"/>
          </p:nvPr>
        </p:nvSpPr>
        <p:spPr>
          <a:xfrm>
            <a:off x="1926872" y="365124"/>
            <a:ext cx="3024188" cy="762000"/>
          </a:xfrm>
        </p:spPr>
        <p:txBody>
          <a:bodyPr/>
          <a:lstStyle/>
          <a:p>
            <a:pPr eaLnBrk="1" hangingPunct="1"/>
            <a:r>
              <a:rPr lang="zh-CN" altLang="en-US" b="1" dirty="0">
                <a:solidFill>
                  <a:srgbClr val="FF0000"/>
                </a:solidFill>
              </a:rPr>
              <a:t>学习要求：</a:t>
            </a:r>
          </a:p>
        </p:txBody>
      </p:sp>
      <p:sp>
        <p:nvSpPr>
          <p:cNvPr id="56324" name="Rectangle 3">
            <a:extLst>
              <a:ext uri="{FF2B5EF4-FFF2-40B4-BE49-F238E27FC236}">
                <a16:creationId xmlns:a16="http://schemas.microsoft.com/office/drawing/2014/main" id="{A1C6EB7C-C522-4781-A81C-465E1FF73CD1}"/>
              </a:ext>
            </a:extLst>
          </p:cNvPr>
          <p:cNvSpPr>
            <a:spLocks noGrp="1" noChangeArrowheads="1"/>
          </p:cNvSpPr>
          <p:nvPr>
            <p:ph type="body" idx="1"/>
          </p:nvPr>
        </p:nvSpPr>
        <p:spPr>
          <a:xfrm>
            <a:off x="1774825" y="1341439"/>
            <a:ext cx="8686800" cy="4770437"/>
          </a:xfrm>
        </p:spPr>
        <p:txBody>
          <a:bodyPr/>
          <a:lstStyle/>
          <a:p>
            <a:pPr eaLnBrk="1" hangingPunct="1">
              <a:lnSpc>
                <a:spcPct val="125000"/>
              </a:lnSpc>
            </a:pPr>
            <a:r>
              <a:rPr lang="zh-CN" altLang="en-US"/>
              <a:t>理解算法的概念</a:t>
            </a:r>
          </a:p>
          <a:p>
            <a:pPr eaLnBrk="1" hangingPunct="1">
              <a:lnSpc>
                <a:spcPct val="125000"/>
              </a:lnSpc>
            </a:pPr>
            <a:r>
              <a:rPr lang="zh-CN" altLang="en-US"/>
              <a:t>理解什么是程序，程序与算法的区别和内在联系</a:t>
            </a:r>
          </a:p>
          <a:p>
            <a:pPr eaLnBrk="1" hangingPunct="1">
              <a:lnSpc>
                <a:spcPct val="125000"/>
              </a:lnSpc>
            </a:pPr>
            <a:r>
              <a:rPr lang="zh-CN" altLang="en-US"/>
              <a:t>掌握算法计算复杂性的概念</a:t>
            </a:r>
          </a:p>
          <a:p>
            <a:pPr eaLnBrk="1" hangingPunct="1">
              <a:lnSpc>
                <a:spcPct val="125000"/>
              </a:lnSpc>
            </a:pPr>
            <a:r>
              <a:rPr lang="zh-CN" altLang="en-US"/>
              <a:t>掌握算法渐进复杂性的数学表达</a:t>
            </a:r>
          </a:p>
          <a:p>
            <a:pPr eaLnBrk="1" hangingPunct="1">
              <a:lnSpc>
                <a:spcPct val="125000"/>
              </a:lnSpc>
            </a:pPr>
            <a:r>
              <a:rPr lang="zh-CN" altLang="en-US"/>
              <a:t>掌握算法的描述方法</a:t>
            </a:r>
          </a:p>
          <a:p>
            <a:pPr eaLnBrk="1" hangingPunct="1">
              <a:lnSpc>
                <a:spcPct val="125000"/>
              </a:lnSpc>
            </a:pPr>
            <a:r>
              <a:rPr lang="zh-CN" altLang="en-US"/>
              <a:t>了解</a:t>
            </a:r>
            <a:r>
              <a:rPr lang="en-US" altLang="zh-CN"/>
              <a:t>NP</a:t>
            </a:r>
            <a:r>
              <a:rPr lang="zh-CN" altLang="en-US"/>
              <a:t>类问题的基本概念</a:t>
            </a:r>
          </a:p>
        </p:txBody>
      </p:sp>
      <p:sp>
        <p:nvSpPr>
          <p:cNvPr id="595972" name="Line 4">
            <a:extLst>
              <a:ext uri="{FF2B5EF4-FFF2-40B4-BE49-F238E27FC236}">
                <a16:creationId xmlns:a16="http://schemas.microsoft.com/office/drawing/2014/main" id="{01AE7225-C1B0-48E9-BE51-36F886B38675}"/>
              </a:ext>
            </a:extLst>
          </p:cNvPr>
          <p:cNvSpPr>
            <a:spLocks noChangeShapeType="1"/>
          </p:cNvSpPr>
          <p:nvPr/>
        </p:nvSpPr>
        <p:spPr bwMode="auto">
          <a:xfrm>
            <a:off x="3584459" y="3967329"/>
            <a:ext cx="2232025" cy="0"/>
          </a:xfrm>
          <a:prstGeom prst="line">
            <a:avLst/>
          </a:prstGeom>
          <a:noFill/>
          <a:ln w="635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advTm="52891"/>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95972"/>
                                        </p:tgtEl>
                                        <p:attrNameLst>
                                          <p:attrName>style.visibility</p:attrName>
                                        </p:attrNameLst>
                                      </p:cBhvr>
                                      <p:to>
                                        <p:strVal val="visible"/>
                                      </p:to>
                                    </p:set>
                                    <p:animEffect transition="in" filter="box(in)">
                                      <p:cBhvr>
                                        <p:cTn id="7" dur="500"/>
                                        <p:tgtEl>
                                          <p:spTgt spid="595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0"/>
</p:tagLst>
</file>

<file path=ppt/tags/tag2.xml><?xml version="1.0" encoding="utf-8"?>
<p:tagLst xmlns:a="http://schemas.openxmlformats.org/drawingml/2006/main" xmlns:r="http://schemas.openxmlformats.org/officeDocument/2006/relationships" xmlns:p="http://schemas.openxmlformats.org/presentationml/2006/main">
  <p:tag name="TIMING" val="|0.2|0"/>
</p:tagLst>
</file>

<file path=ppt/tags/tag3.xml><?xml version="1.0" encoding="utf-8"?>
<p:tagLst xmlns:a="http://schemas.openxmlformats.org/drawingml/2006/main" xmlns:r="http://schemas.openxmlformats.org/officeDocument/2006/relationships" xmlns:p="http://schemas.openxmlformats.org/presentationml/2006/main">
  <p:tag name="TIMING" val="|0.1|0|0|0"/>
</p:tagLst>
</file>

<file path=ppt/tags/tag4.xml><?xml version="1.0" encoding="utf-8"?>
<p:tagLst xmlns:a="http://schemas.openxmlformats.org/drawingml/2006/main" xmlns:r="http://schemas.openxmlformats.org/officeDocument/2006/relationships" xmlns:p="http://schemas.openxmlformats.org/presentationml/2006/main">
  <p:tag name="TIMING" val="|87.5|3.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2413</TotalTime>
  <Words>5496</Words>
  <Application>Microsoft Office PowerPoint</Application>
  <PresentationFormat>宽屏</PresentationFormat>
  <Paragraphs>745</Paragraphs>
  <Slides>79</Slides>
  <Notes>51</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4</vt:i4>
      </vt:variant>
      <vt:variant>
        <vt:lpstr>幻灯片标题</vt:lpstr>
      </vt:variant>
      <vt:variant>
        <vt:i4>79</vt:i4>
      </vt:variant>
    </vt:vector>
  </HeadingPairs>
  <TitlesOfParts>
    <vt:vector size="108" baseType="lpstr">
      <vt:lpstr>等线</vt:lpstr>
      <vt:lpstr>等线 Light</vt:lpstr>
      <vt:lpstr>仿宋</vt:lpstr>
      <vt:lpstr>黑体</vt:lpstr>
      <vt:lpstr>华文行楷</vt:lpstr>
      <vt:lpstr>华文楷体</vt:lpstr>
      <vt:lpstr>华文新魏</vt:lpstr>
      <vt:lpstr>楷体</vt:lpstr>
      <vt:lpstr>楷体_GB2312</vt:lpstr>
      <vt:lpstr>隶书</vt:lpstr>
      <vt:lpstr>宋体</vt:lpstr>
      <vt:lpstr>微软雅黑</vt:lpstr>
      <vt:lpstr>幼圆</vt:lpstr>
      <vt:lpstr>Arial</vt:lpstr>
      <vt:lpstr>Calibri</vt:lpstr>
      <vt:lpstr>Cambria Math</vt:lpstr>
      <vt:lpstr>Comic Sans MS</vt:lpstr>
      <vt:lpstr>Garamond</vt:lpstr>
      <vt:lpstr>Symbol</vt:lpstr>
      <vt:lpstr>Tahoma</vt:lpstr>
      <vt:lpstr>Times</vt:lpstr>
      <vt:lpstr>Times New Roman</vt:lpstr>
      <vt:lpstr>Wingdings</vt:lpstr>
      <vt:lpstr>Wingdings 2</vt:lpstr>
      <vt:lpstr>Office 主题​​</vt:lpstr>
      <vt:lpstr>公式</vt:lpstr>
      <vt:lpstr>Equation</vt:lpstr>
      <vt:lpstr>文档</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学习要求：</vt:lpstr>
      <vt:lpstr>1.1 算法与程序</vt:lpstr>
      <vt:lpstr>PowerPoint 演示文稿</vt:lpstr>
      <vt:lpstr>PowerPoint 演示文稿</vt:lpstr>
      <vt:lpstr>1.1.2 算法的特性</vt:lpstr>
      <vt:lpstr>1.1.2 算法的特性</vt:lpstr>
      <vt:lpstr>1.1.2 算法与程序的关系 </vt:lpstr>
      <vt:lpstr>1.1.4 算法的描述方法</vt:lpstr>
      <vt:lpstr>1.1.4 算法的描述方法</vt:lpstr>
      <vt:lpstr>1.1.4 算法的描述方法</vt:lpstr>
      <vt:lpstr>1.1.4 算法的描述方法</vt:lpstr>
      <vt:lpstr>算法设计的要求</vt:lpstr>
      <vt:lpstr>1.1.5 算法设计的例子——穷举法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算法的复杂性分析</vt:lpstr>
      <vt:lpstr>PowerPoint 演示文稿</vt:lpstr>
      <vt:lpstr>PowerPoint 演示文稿</vt:lpstr>
      <vt:lpstr>PowerPoint 演示文稿</vt:lpstr>
      <vt:lpstr>1.2.1 算法的时间复杂性</vt:lpstr>
      <vt:lpstr>1.2.1算法的时间复杂性</vt:lpstr>
      <vt:lpstr>1.2.1 算法的时间复杂性</vt:lpstr>
      <vt:lpstr>PowerPoint 演示文稿</vt:lpstr>
      <vt:lpstr>1.2.1  算法的时间复杂性</vt:lpstr>
      <vt:lpstr>PowerPoint 演示文稿</vt:lpstr>
      <vt:lpstr>PowerPoint 演示文稿</vt:lpstr>
      <vt:lpstr>PowerPoint 演示文稿</vt:lpstr>
      <vt:lpstr>PowerPoint 演示文稿</vt:lpstr>
      <vt:lpstr>PowerPoint 演示文稿</vt:lpstr>
      <vt:lpstr>1.2.2 算法的渐进性态</vt:lpstr>
      <vt:lpstr>1.2.2 算法的渐进性态</vt:lpstr>
      <vt:lpstr>1.2.2 算法的渐进性态</vt:lpstr>
      <vt:lpstr>1.2.2 算法的渐进性态</vt:lpstr>
      <vt:lpstr>1.2.2 算法的渐进性态</vt:lpstr>
      <vt:lpstr>1.2.2 算法的渐进性态</vt:lpstr>
      <vt:lpstr>1.2.2 算法的渐进性态</vt:lpstr>
      <vt:lpstr>1.2.2 算法的渐进性态</vt:lpstr>
      <vt:lpstr>1.2.2 算法的渐进性态</vt:lpstr>
      <vt:lpstr>1.2.2 算法的渐进性态</vt:lpstr>
      <vt:lpstr>1.2.2 算法的渐进性态</vt:lpstr>
      <vt:lpstr>1.2.2 算法的渐进性态</vt:lpstr>
      <vt:lpstr>1.2.2 算法的渐进性态</vt:lpstr>
      <vt:lpstr>1.2.2 算法的渐进性态</vt:lpstr>
      <vt:lpstr>PowerPoint 演示文稿</vt:lpstr>
      <vt:lpstr>PowerPoint 演示文稿</vt:lpstr>
      <vt:lpstr>1.2.2 算法的渐进性态</vt:lpstr>
      <vt:lpstr>PowerPoint 演示文稿</vt:lpstr>
      <vt:lpstr>1.2.2 算法的渐进性态</vt:lpstr>
      <vt:lpstr>1.2.2 算法的渐进性态</vt:lpstr>
      <vt:lpstr>1.2.2 算法的渐进性态</vt:lpstr>
      <vt:lpstr>1.2.2 算法的渐进性态</vt:lpstr>
      <vt:lpstr>1.2.2 算法的渐进性态</vt:lpstr>
      <vt:lpstr>PowerPoint 演示文稿</vt:lpstr>
      <vt:lpstr>PowerPoint 演示文稿</vt:lpstr>
      <vt:lpstr>练习：</vt:lpstr>
      <vt:lpstr>练习：</vt:lpstr>
      <vt:lpstr>PowerPoint 演示文稿</vt:lpstr>
      <vt:lpstr>1.3   NP完全性理论</vt:lpstr>
      <vt:lpstr>1.3 NP完全性理论</vt:lpstr>
      <vt:lpstr>PowerPoint 演示文稿</vt:lpstr>
    </vt:vector>
  </TitlesOfParts>
  <Company>zust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汪文彬</dc:creator>
  <cp:lastModifiedBy>A319-2</cp:lastModifiedBy>
  <cp:revision>1034</cp:revision>
  <dcterms:created xsi:type="dcterms:W3CDTF">2016-09-10T00:27:00Z</dcterms:created>
  <dcterms:modified xsi:type="dcterms:W3CDTF">2021-07-05T06:48:59Z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