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48.jpg" ContentType="image/png"/>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68"/>
  </p:notesMasterIdLst>
  <p:sldIdLst>
    <p:sldId id="455" r:id="rId2"/>
    <p:sldId id="331" r:id="rId3"/>
    <p:sldId id="330" r:id="rId4"/>
    <p:sldId id="258" r:id="rId5"/>
    <p:sldId id="278" r:id="rId6"/>
    <p:sldId id="283" r:id="rId7"/>
    <p:sldId id="332" r:id="rId8"/>
    <p:sldId id="259" r:id="rId9"/>
    <p:sldId id="457" r:id="rId10"/>
    <p:sldId id="328" r:id="rId11"/>
    <p:sldId id="539" r:id="rId12"/>
    <p:sldId id="540" r:id="rId13"/>
    <p:sldId id="544" r:id="rId14"/>
    <p:sldId id="547" r:id="rId15"/>
    <p:sldId id="336" r:id="rId16"/>
    <p:sldId id="333" r:id="rId17"/>
    <p:sldId id="608" r:id="rId18"/>
    <p:sldId id="337" r:id="rId19"/>
    <p:sldId id="605" r:id="rId20"/>
    <p:sldId id="338" r:id="rId21"/>
    <p:sldId id="339" r:id="rId22"/>
    <p:sldId id="340" r:id="rId23"/>
    <p:sldId id="341" r:id="rId24"/>
    <p:sldId id="342" r:id="rId25"/>
    <p:sldId id="347" r:id="rId26"/>
    <p:sldId id="334" r:id="rId27"/>
    <p:sldId id="265" r:id="rId28"/>
    <p:sldId id="266" r:id="rId29"/>
    <p:sldId id="335" r:id="rId30"/>
    <p:sldId id="344" r:id="rId31"/>
    <p:sldId id="345" r:id="rId32"/>
    <p:sldId id="267" r:id="rId33"/>
    <p:sldId id="346" r:id="rId34"/>
    <p:sldId id="604" r:id="rId35"/>
    <p:sldId id="548" r:id="rId36"/>
    <p:sldId id="270" r:id="rId37"/>
    <p:sldId id="578" r:id="rId38"/>
    <p:sldId id="579" r:id="rId39"/>
    <p:sldId id="580" r:id="rId40"/>
    <p:sldId id="549" r:id="rId41"/>
    <p:sldId id="612" r:id="rId42"/>
    <p:sldId id="550" r:id="rId43"/>
    <p:sldId id="603" r:id="rId44"/>
    <p:sldId id="602" r:id="rId45"/>
    <p:sldId id="610" r:id="rId46"/>
    <p:sldId id="589" r:id="rId47"/>
    <p:sldId id="590" r:id="rId48"/>
    <p:sldId id="591" r:id="rId49"/>
    <p:sldId id="592" r:id="rId50"/>
    <p:sldId id="593" r:id="rId51"/>
    <p:sldId id="594" r:id="rId52"/>
    <p:sldId id="595" r:id="rId53"/>
    <p:sldId id="596" r:id="rId54"/>
    <p:sldId id="597" r:id="rId55"/>
    <p:sldId id="599" r:id="rId56"/>
    <p:sldId id="600" r:id="rId57"/>
    <p:sldId id="601" r:id="rId58"/>
    <p:sldId id="576" r:id="rId59"/>
    <p:sldId id="577" r:id="rId60"/>
    <p:sldId id="456" r:id="rId61"/>
    <p:sldId id="392" r:id="rId62"/>
    <p:sldId id="393" r:id="rId63"/>
    <p:sldId id="394" r:id="rId64"/>
    <p:sldId id="395" r:id="rId65"/>
    <p:sldId id="396" r:id="rId66"/>
    <p:sldId id="609" r:id="rId6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8000"/>
    <a:srgbClr val="009900"/>
    <a:srgbClr val="FF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8581" autoAdjust="0"/>
  </p:normalViewPr>
  <p:slideViewPr>
    <p:cSldViewPr>
      <p:cViewPr varScale="1">
        <p:scale>
          <a:sx n="73" d="100"/>
          <a:sy n="73" d="100"/>
        </p:scale>
        <p:origin x="169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emf"/><Relationship Id="rId5" Type="http://schemas.openxmlformats.org/officeDocument/2006/relationships/image" Target="../media/image56.wmf"/><Relationship Id="rId4"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e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emf"/><Relationship Id="rId1" Type="http://schemas.openxmlformats.org/officeDocument/2006/relationships/image" Target="../media/image63.emf"/><Relationship Id="rId4"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emf"/><Relationship Id="rId1" Type="http://schemas.openxmlformats.org/officeDocument/2006/relationships/image" Target="../media/image68.emf"/><Relationship Id="rId5" Type="http://schemas.openxmlformats.org/officeDocument/2006/relationships/image" Target="../media/image72.wmf"/><Relationship Id="rId4"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69.emf"/><Relationship Id="rId1" Type="http://schemas.openxmlformats.org/officeDocument/2006/relationships/image" Target="../media/image68.emf"/><Relationship Id="rId4" Type="http://schemas.openxmlformats.org/officeDocument/2006/relationships/image" Target="../media/image7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C552274-4AB0-40B4-B77E-23F9C15E610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574663EF-943E-4C5D-A548-5C385C16E91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A3DD9BCA-5162-4274-8997-402DD803374F}" type="datetimeFigureOut">
              <a:rPr lang="zh-CN" altLang="en-US"/>
              <a:pPr>
                <a:defRPr/>
              </a:pPr>
              <a:t>2021/9/1</a:t>
            </a:fld>
            <a:endParaRPr lang="zh-CN" altLang="en-US"/>
          </a:p>
        </p:txBody>
      </p:sp>
      <p:sp>
        <p:nvSpPr>
          <p:cNvPr id="4" name="幻灯片图像占位符 3">
            <a:extLst>
              <a:ext uri="{FF2B5EF4-FFF2-40B4-BE49-F238E27FC236}">
                <a16:creationId xmlns:a16="http://schemas.microsoft.com/office/drawing/2014/main" id="{A4DD9A8F-61D3-4F25-B631-7CC0B313643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A05B2AA-9D8E-48A5-8C68-D19721380DC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5C5CD24-CC27-439D-8AA9-D2CFB994536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6368580B-1415-4F03-861A-98E43A74CB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5A228A-5B76-422B-9664-A30FA0AE93E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21F8628B-5B45-42E5-85D3-144D2FB016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66D96692-3770-4433-BCBD-BCDC0E804B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K=n;</a:t>
            </a:r>
          </a:p>
          <a:p>
            <a:r>
              <a:rPr lang="en-US" altLang="zh-CN"/>
              <a:t>For i=n, i&gt;=2, i--</a:t>
            </a:r>
          </a:p>
          <a:p>
            <a:r>
              <a:rPr lang="en-US" altLang="zh-CN"/>
              <a:t>    k=k*(i-1);</a:t>
            </a:r>
          </a:p>
          <a:p>
            <a:endParaRPr lang="en-US" altLang="zh-CN"/>
          </a:p>
          <a:p>
            <a:r>
              <a:rPr lang="en-US" altLang="zh-CN"/>
              <a:t>Return k;</a:t>
            </a:r>
            <a:endParaRPr lang="zh-CN" altLang="en-US"/>
          </a:p>
        </p:txBody>
      </p:sp>
      <p:sp>
        <p:nvSpPr>
          <p:cNvPr id="20484" name="灯片编号占位符 3">
            <a:extLst>
              <a:ext uri="{FF2B5EF4-FFF2-40B4-BE49-F238E27FC236}">
                <a16:creationId xmlns:a16="http://schemas.microsoft.com/office/drawing/2014/main" id="{7D58043F-B710-4716-BA82-1F1254CEBA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FF0000"/>
                </a:solidFill>
                <a:latin typeface="Arial" panose="020B0604020202020204" pitchFamily="34" charset="0"/>
                <a:ea typeface="楷体_GB2312" pitchFamily="49" charset="-122"/>
              </a:defRPr>
            </a:lvl1pPr>
            <a:lvl2pPr marL="742950" indent="-285750">
              <a:defRPr sz="2400" b="1">
                <a:solidFill>
                  <a:srgbClr val="FF0000"/>
                </a:solidFill>
                <a:latin typeface="Arial" panose="020B0604020202020204" pitchFamily="34" charset="0"/>
                <a:ea typeface="楷体_GB2312" pitchFamily="49" charset="-122"/>
              </a:defRPr>
            </a:lvl2pPr>
            <a:lvl3pPr marL="1143000" indent="-228600">
              <a:defRPr sz="2400" b="1">
                <a:solidFill>
                  <a:srgbClr val="FF0000"/>
                </a:solidFill>
                <a:latin typeface="Arial" panose="020B0604020202020204" pitchFamily="34" charset="0"/>
                <a:ea typeface="楷体_GB2312" pitchFamily="49" charset="-122"/>
              </a:defRPr>
            </a:lvl3pPr>
            <a:lvl4pPr marL="1600200" indent="-228600">
              <a:defRPr sz="2400" b="1">
                <a:solidFill>
                  <a:srgbClr val="FF0000"/>
                </a:solidFill>
                <a:latin typeface="Arial" panose="020B0604020202020204" pitchFamily="34" charset="0"/>
                <a:ea typeface="楷体_GB2312" pitchFamily="49" charset="-122"/>
              </a:defRPr>
            </a:lvl4pPr>
            <a:lvl5pPr marL="2057400" indent="-228600">
              <a:defRPr sz="2400" b="1">
                <a:solidFill>
                  <a:srgbClr val="FF0000"/>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rgbClr val="FF0000"/>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rgbClr val="FF0000"/>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rgbClr val="FF0000"/>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rgbClr val="FF0000"/>
                </a:solidFill>
                <a:latin typeface="Arial" panose="020B0604020202020204" pitchFamily="34" charset="0"/>
                <a:ea typeface="楷体_GB2312" pitchFamily="49" charset="-122"/>
              </a:defRPr>
            </a:lvl9pPr>
          </a:lstStyle>
          <a:p>
            <a:fld id="{C5EFBEC5-5275-4AD2-8908-17E54E565650}" type="slidenum">
              <a:rPr lang="zh-CN" altLang="en-US" sz="1200" smtClean="0"/>
              <a:pPr/>
              <a:t>4</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52CB863-6192-480E-91A4-E7C88CB62F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C9BCC33-4061-4016-87FE-EDC34E1CFD19}" type="slidenum">
              <a:rPr lang="en-US" altLang="zh-CN" smtClean="0">
                <a:solidFill>
                  <a:srgbClr val="000000"/>
                </a:solidFill>
                <a:latin typeface="Times New Roman" panose="02020603050405020304" pitchFamily="18" charset="0"/>
              </a:rPr>
              <a:pPr>
                <a:spcBef>
                  <a:spcPct val="0"/>
                </a:spcBef>
              </a:pPr>
              <a:t>22</a:t>
            </a:fld>
            <a:endParaRPr lang="en-US" altLang="zh-CN">
              <a:solidFill>
                <a:srgbClr val="000000"/>
              </a:solidFill>
              <a:latin typeface="Times New Roman" panose="02020603050405020304" pitchFamily="18" charset="0"/>
            </a:endParaRPr>
          </a:p>
        </p:txBody>
      </p:sp>
      <p:sp>
        <p:nvSpPr>
          <p:cNvPr id="36867" name="Rectangle 2">
            <a:extLst>
              <a:ext uri="{FF2B5EF4-FFF2-40B4-BE49-F238E27FC236}">
                <a16:creationId xmlns:a16="http://schemas.microsoft.com/office/drawing/2014/main" id="{BC733FAF-D17F-4B5E-B93B-343D97AAAD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C8F0DF2E-13BA-4D47-A6DF-A99F656F81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a:latin typeface="Century Schoolbook" panose="02040604050505020304" pitchFamily="18" charset="0"/>
              <a:ea typeface="黑体" panose="02010609060101010101" pitchFamily="49" charset="-122"/>
            </a:endParaRPr>
          </a:p>
          <a:p>
            <a:pPr eaLnBrk="1" hangingPunct="1">
              <a:spcBef>
                <a:spcPct val="0"/>
              </a:spcBef>
            </a:pPr>
            <a:endParaRPr lang="en-US" altLang="zh-CN" sz="900">
              <a:latin typeface="Century Schoolbook" panose="02040604050505020304" pitchFamily="18" charset="0"/>
              <a:ea typeface="黑体" panose="020106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58A9029-A18D-455F-AD48-AFF2AF2720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F2F754D-F0E7-49C1-B953-CB7A63387888}" type="slidenum">
              <a:rPr lang="en-US" altLang="zh-CN" smtClean="0">
                <a:solidFill>
                  <a:srgbClr val="000000"/>
                </a:solidFill>
                <a:latin typeface="Times New Roman" panose="02020603050405020304" pitchFamily="18" charset="0"/>
              </a:rPr>
              <a:pPr>
                <a:spcBef>
                  <a:spcPct val="0"/>
                </a:spcBef>
              </a:pPr>
              <a:t>23</a:t>
            </a:fld>
            <a:endParaRPr lang="en-US" altLang="zh-CN">
              <a:solidFill>
                <a:srgbClr val="000000"/>
              </a:solidFill>
              <a:latin typeface="Times New Roman" panose="02020603050405020304" pitchFamily="18" charset="0"/>
            </a:endParaRPr>
          </a:p>
        </p:txBody>
      </p:sp>
      <p:sp>
        <p:nvSpPr>
          <p:cNvPr id="38915" name="Rectangle 2">
            <a:extLst>
              <a:ext uri="{FF2B5EF4-FFF2-40B4-BE49-F238E27FC236}">
                <a16:creationId xmlns:a16="http://schemas.microsoft.com/office/drawing/2014/main" id="{547079F4-B8D2-4F58-9123-BE1E3E46DD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4B77C8D6-D749-46C9-85CD-DCC849C7CD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a:latin typeface="Century Schoolbook" panose="02040604050505020304" pitchFamily="18" charset="0"/>
              <a:ea typeface="黑体" panose="02010609060101010101" pitchFamily="49" charset="-122"/>
            </a:endParaRPr>
          </a:p>
          <a:p>
            <a:pPr eaLnBrk="1" hangingPunct="1">
              <a:spcBef>
                <a:spcPct val="0"/>
              </a:spcBef>
            </a:pPr>
            <a:endParaRPr lang="en-US" altLang="zh-CN" sz="900">
              <a:latin typeface="Century Schoolbook" panose="02040604050505020304" pitchFamily="18" charset="0"/>
              <a:ea typeface="黑体" panose="020106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A2888A1-A778-4A68-9E94-5DA1B20632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608F650-1647-4C32-B49D-FC261A3809F1}" type="slidenum">
              <a:rPr lang="en-US" altLang="zh-CN" smtClean="0">
                <a:solidFill>
                  <a:srgbClr val="000000"/>
                </a:solidFill>
                <a:latin typeface="Times New Roman" panose="02020603050405020304" pitchFamily="18" charset="0"/>
              </a:rPr>
              <a:pPr>
                <a:spcBef>
                  <a:spcPct val="0"/>
                </a:spcBef>
              </a:pPr>
              <a:t>24</a:t>
            </a:fld>
            <a:endParaRPr lang="en-US" altLang="zh-CN">
              <a:solidFill>
                <a:srgbClr val="000000"/>
              </a:solidFill>
              <a:latin typeface="Times New Roman" panose="02020603050405020304" pitchFamily="18" charset="0"/>
            </a:endParaRPr>
          </a:p>
        </p:txBody>
      </p:sp>
      <p:sp>
        <p:nvSpPr>
          <p:cNvPr id="40963" name="Rectangle 2">
            <a:extLst>
              <a:ext uri="{FF2B5EF4-FFF2-40B4-BE49-F238E27FC236}">
                <a16:creationId xmlns:a16="http://schemas.microsoft.com/office/drawing/2014/main" id="{1C20C18C-B901-4E12-8AFD-68A76BD258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264AFD36-367D-49BF-B3A7-736F80B7EC8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a:latin typeface="Century Schoolbook" panose="02040604050505020304" pitchFamily="18" charset="0"/>
              <a:ea typeface="黑体" panose="02010609060101010101" pitchFamily="49" charset="-122"/>
            </a:endParaRPr>
          </a:p>
          <a:p>
            <a:pPr eaLnBrk="1" hangingPunct="1">
              <a:spcBef>
                <a:spcPct val="0"/>
              </a:spcBef>
            </a:pPr>
            <a:endParaRPr lang="en-US" altLang="zh-CN" sz="900">
              <a:latin typeface="Century Schoolbook" panose="02040604050505020304" pitchFamily="18" charset="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53414C3-E870-4556-A5CB-62E6BCA970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E5C130A-975D-46BC-B05C-FD0FC9FC2D94}" type="slidenum">
              <a:rPr lang="en-US" altLang="zh-CN" smtClean="0">
                <a:solidFill>
                  <a:srgbClr val="000000"/>
                </a:solidFill>
                <a:latin typeface="Times New Roman" panose="02020603050405020304" pitchFamily="18" charset="0"/>
              </a:rPr>
              <a:pPr>
                <a:spcBef>
                  <a:spcPct val="0"/>
                </a:spcBef>
              </a:pPr>
              <a:t>25</a:t>
            </a:fld>
            <a:endParaRPr lang="en-US" altLang="zh-CN">
              <a:solidFill>
                <a:srgbClr val="000000"/>
              </a:solidFill>
              <a:latin typeface="Times New Roman" panose="02020603050405020304" pitchFamily="18" charset="0"/>
            </a:endParaRPr>
          </a:p>
        </p:txBody>
      </p:sp>
      <p:sp>
        <p:nvSpPr>
          <p:cNvPr id="43011" name="Rectangle 2">
            <a:extLst>
              <a:ext uri="{FF2B5EF4-FFF2-40B4-BE49-F238E27FC236}">
                <a16:creationId xmlns:a16="http://schemas.microsoft.com/office/drawing/2014/main" id="{535506F1-1BED-40B0-9B22-FDB46DD07C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F72BE139-5E02-4158-9979-A1B50974B9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a:latin typeface="Century Schoolbook" panose="02040604050505020304" pitchFamily="18" charset="0"/>
              <a:ea typeface="黑体" panose="02010609060101010101" pitchFamily="49" charset="-122"/>
            </a:endParaRPr>
          </a:p>
          <a:p>
            <a:pPr eaLnBrk="1" hangingPunct="1">
              <a:spcBef>
                <a:spcPct val="0"/>
              </a:spcBef>
            </a:pPr>
            <a:endParaRPr lang="en-US" altLang="zh-CN" sz="900">
              <a:latin typeface="Century Schoolbook" panose="02040604050505020304" pitchFamily="18" charset="0"/>
              <a:ea typeface="黑体" panose="020106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8F1A89A-07D8-4375-B35E-189A2F290E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69DA0D78-EFDA-46EE-830B-63782695F5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最大加数等于</a:t>
            </a:r>
            <a:r>
              <a:rPr lang="en-US" altLang="zh-CN"/>
              <a:t>6</a:t>
            </a:r>
            <a:r>
              <a:rPr lang="zh-CN" altLang="en-US"/>
              <a:t>的划分个数有</a:t>
            </a:r>
            <a:r>
              <a:rPr lang="en-US" altLang="zh-CN"/>
              <a:t>1</a:t>
            </a:r>
            <a:r>
              <a:rPr lang="zh-CN" altLang="en-US"/>
              <a:t>个；</a:t>
            </a:r>
            <a:endParaRPr lang="en-US" altLang="zh-CN"/>
          </a:p>
          <a:p>
            <a:pPr eaLnBrk="1" hangingPunct="1">
              <a:spcBef>
                <a:spcPct val="0"/>
              </a:spcBef>
            </a:pPr>
            <a:r>
              <a:rPr lang="zh-CN" altLang="en-US"/>
              <a:t>最大加数等于</a:t>
            </a:r>
            <a:r>
              <a:rPr lang="en-US" altLang="zh-CN"/>
              <a:t>5</a:t>
            </a:r>
            <a:r>
              <a:rPr lang="zh-CN" altLang="en-US"/>
              <a:t>的划分个数有</a:t>
            </a:r>
            <a:r>
              <a:rPr lang="en-US" altLang="zh-CN"/>
              <a:t>1</a:t>
            </a:r>
            <a:r>
              <a:rPr lang="zh-CN" altLang="en-US"/>
              <a:t>个；</a:t>
            </a:r>
            <a:endParaRPr lang="en-US" altLang="zh-CN"/>
          </a:p>
          <a:p>
            <a:pPr eaLnBrk="1" hangingPunct="1">
              <a:spcBef>
                <a:spcPct val="0"/>
              </a:spcBef>
            </a:pPr>
            <a:r>
              <a:rPr lang="zh-CN" altLang="en-US"/>
              <a:t>最大加数等于</a:t>
            </a:r>
            <a:r>
              <a:rPr lang="en-US" altLang="zh-CN"/>
              <a:t>4</a:t>
            </a:r>
            <a:r>
              <a:rPr lang="zh-CN" altLang="en-US"/>
              <a:t>的划分个数有</a:t>
            </a:r>
            <a:r>
              <a:rPr lang="en-US" altLang="zh-CN"/>
              <a:t>2</a:t>
            </a:r>
            <a:r>
              <a:rPr lang="zh-CN" altLang="en-US"/>
              <a:t>个；</a:t>
            </a:r>
            <a:endParaRPr lang="en-US" altLang="zh-CN"/>
          </a:p>
          <a:p>
            <a:pPr eaLnBrk="1" hangingPunct="1">
              <a:spcBef>
                <a:spcPct val="0"/>
              </a:spcBef>
            </a:pPr>
            <a:r>
              <a:rPr lang="zh-CN" altLang="en-US"/>
              <a:t>最大加数等于</a:t>
            </a:r>
            <a:r>
              <a:rPr lang="en-US" altLang="zh-CN"/>
              <a:t>3</a:t>
            </a:r>
            <a:r>
              <a:rPr lang="zh-CN" altLang="en-US"/>
              <a:t>的划分个数有</a:t>
            </a:r>
            <a:r>
              <a:rPr lang="en-US" altLang="zh-CN"/>
              <a:t>3</a:t>
            </a:r>
            <a:r>
              <a:rPr lang="zh-CN" altLang="en-US"/>
              <a:t>个；</a:t>
            </a:r>
            <a:endParaRPr lang="en-US" altLang="zh-CN"/>
          </a:p>
          <a:p>
            <a:pPr eaLnBrk="1" hangingPunct="1">
              <a:spcBef>
                <a:spcPct val="0"/>
              </a:spcBef>
            </a:pPr>
            <a:r>
              <a:rPr lang="zh-CN" altLang="en-US"/>
              <a:t>最大加数等于</a:t>
            </a:r>
            <a:r>
              <a:rPr lang="en-US" altLang="zh-CN"/>
              <a:t>2</a:t>
            </a:r>
            <a:r>
              <a:rPr lang="zh-CN" altLang="en-US"/>
              <a:t>的划分个数有</a:t>
            </a:r>
            <a:r>
              <a:rPr lang="en-US" altLang="zh-CN"/>
              <a:t>3</a:t>
            </a:r>
            <a:r>
              <a:rPr lang="zh-CN" altLang="en-US"/>
              <a:t>个；</a:t>
            </a:r>
            <a:endParaRPr lang="en-US" altLang="zh-CN"/>
          </a:p>
          <a:p>
            <a:pPr eaLnBrk="1" hangingPunct="1">
              <a:spcBef>
                <a:spcPct val="0"/>
              </a:spcBef>
            </a:pPr>
            <a:r>
              <a:rPr lang="zh-CN" altLang="en-US"/>
              <a:t>最大加数等于</a:t>
            </a:r>
            <a:r>
              <a:rPr lang="en-US" altLang="zh-CN"/>
              <a:t>1</a:t>
            </a:r>
            <a:r>
              <a:rPr lang="zh-CN" altLang="en-US"/>
              <a:t>的划分个数有</a:t>
            </a:r>
            <a:r>
              <a:rPr lang="en-US" altLang="zh-CN"/>
              <a:t>1</a:t>
            </a:r>
            <a:r>
              <a:rPr lang="zh-CN" altLang="en-US"/>
              <a:t>个；</a:t>
            </a: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D87CC3E8-F749-4954-A9B5-D0117DAA3F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92254D-D66F-40A8-9858-AA7D323830EE}" type="slidenum">
              <a:rPr lang="zh-CN" altLang="en-US" smtClean="0">
                <a:solidFill>
                  <a:srgbClr val="FF0000"/>
                </a:solidFill>
                <a:latin typeface="Arial" panose="020B0604020202020204" pitchFamily="34" charset="0"/>
                <a:ea typeface="楷体_GB2312" pitchFamily="49" charset="-122"/>
              </a:rPr>
              <a:pPr>
                <a:spcBef>
                  <a:spcPct val="0"/>
                </a:spcBef>
              </a:pPr>
              <a:t>27</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5771FF36-7B35-4E29-A7FD-A5AF9E2BC8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7BDFC6F0-E197-4024-9F49-5D95EBE760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比如，对于</a:t>
            </a:r>
            <a:r>
              <a:rPr lang="en-US" altLang="zh-CN"/>
              <a:t>n=6</a:t>
            </a:r>
            <a:r>
              <a:rPr lang="zh-CN" altLang="en-US"/>
              <a:t>，计算最大加数等于</a:t>
            </a:r>
            <a:r>
              <a:rPr lang="en-US" altLang="zh-CN"/>
              <a:t>6</a:t>
            </a:r>
            <a:r>
              <a:rPr lang="zh-CN" altLang="en-US"/>
              <a:t>的划分</a:t>
            </a:r>
            <a:r>
              <a:rPr lang="en-US" altLang="zh-CN"/>
              <a:t>+</a:t>
            </a:r>
            <a:r>
              <a:rPr lang="zh-CN" altLang="en-US"/>
              <a:t>最大加数小于等于</a:t>
            </a:r>
            <a:r>
              <a:rPr lang="en-US" altLang="zh-CN"/>
              <a:t>5</a:t>
            </a:r>
            <a:r>
              <a:rPr lang="zh-CN" altLang="en-US"/>
              <a:t>的划分；</a:t>
            </a:r>
            <a:r>
              <a:rPr lang="en-US" altLang="zh-CN"/>
              <a:t>….. </a:t>
            </a:r>
          </a:p>
          <a:p>
            <a:pPr eaLnBrk="1" hangingPunct="1">
              <a:spcBef>
                <a:spcPct val="0"/>
              </a:spcBef>
            </a:pPr>
            <a:endParaRPr lang="en-US" altLang="zh-CN"/>
          </a:p>
          <a:p>
            <a:pPr eaLnBrk="1" hangingPunct="1">
              <a:spcBef>
                <a:spcPct val="0"/>
              </a:spcBef>
            </a:pPr>
            <a:endParaRPr lang="en-US" altLang="zh-CN"/>
          </a:p>
          <a:p>
            <a:pPr eaLnBrk="1" hangingPunct="1">
              <a:spcBef>
                <a:spcPct val="0"/>
              </a:spcBef>
            </a:pPr>
            <a:r>
              <a:rPr lang="en-US" altLang="zh-CN"/>
              <a:t>M=1</a:t>
            </a:r>
            <a:r>
              <a:rPr lang="zh-CN" altLang="en-US"/>
              <a:t>，最大加数不大于</a:t>
            </a:r>
            <a:r>
              <a:rPr lang="en-US" altLang="zh-CN"/>
              <a:t>1</a:t>
            </a:r>
            <a:r>
              <a:rPr lang="zh-CN" altLang="en-US"/>
              <a:t>，意味着小于等于</a:t>
            </a:r>
            <a:r>
              <a:rPr lang="en-US" altLang="zh-CN"/>
              <a:t>1</a:t>
            </a:r>
            <a:r>
              <a:rPr lang="zh-CN" altLang="en-US"/>
              <a:t>，但是不可能小于</a:t>
            </a:r>
            <a:r>
              <a:rPr lang="en-US" altLang="zh-CN"/>
              <a:t>1</a:t>
            </a:r>
            <a:r>
              <a:rPr lang="zh-CN" altLang="en-US"/>
              <a:t>，所以只能等于</a:t>
            </a:r>
            <a:r>
              <a:rPr lang="en-US" altLang="zh-CN"/>
              <a:t>1</a:t>
            </a:r>
            <a:r>
              <a:rPr lang="zh-CN" altLang="en-US"/>
              <a:t>，这样的划分只有一个，即全部为</a:t>
            </a:r>
            <a:r>
              <a:rPr lang="en-US" altLang="zh-CN"/>
              <a:t>1</a:t>
            </a:r>
            <a:endParaRPr lang="zh-CN" altLang="en-US"/>
          </a:p>
        </p:txBody>
      </p:sp>
      <p:sp>
        <p:nvSpPr>
          <p:cNvPr id="48132" name="灯片编号占位符 3">
            <a:extLst>
              <a:ext uri="{FF2B5EF4-FFF2-40B4-BE49-F238E27FC236}">
                <a16:creationId xmlns:a16="http://schemas.microsoft.com/office/drawing/2014/main" id="{28EFB8A1-75D6-4A4E-93C7-D9604862A3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22E0E99-BCD8-41F1-B1B0-EB5D910E0271}" type="slidenum">
              <a:rPr lang="zh-CN" altLang="en-US" smtClean="0">
                <a:solidFill>
                  <a:srgbClr val="FF0000"/>
                </a:solidFill>
                <a:latin typeface="Arial" panose="020B0604020202020204" pitchFamily="34" charset="0"/>
                <a:ea typeface="楷体_GB2312" pitchFamily="49" charset="-122"/>
              </a:rPr>
              <a:pPr>
                <a:spcBef>
                  <a:spcPct val="0"/>
                </a:spcBef>
              </a:pPr>
              <a:t>28</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4A7588F2-437A-4C05-9B85-05C6405B2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B9C3DB94-4A27-461B-8B19-608616DA96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对于</a:t>
            </a:r>
            <a:r>
              <a:rPr lang="en-US" altLang="zh-CN"/>
              <a:t>2</a:t>
            </a:r>
            <a:r>
              <a:rPr lang="zh-CN" altLang="en-US"/>
              <a:t>）：  </a:t>
            </a:r>
            <a:r>
              <a:rPr lang="en-US" altLang="zh-CN"/>
              <a:t>q(1,2)=q(1,1)=1,</a:t>
            </a:r>
            <a:r>
              <a:rPr lang="zh-CN" altLang="en-US"/>
              <a:t>对于数</a:t>
            </a:r>
            <a:r>
              <a:rPr lang="en-US" altLang="zh-CN"/>
              <a:t>1</a:t>
            </a:r>
            <a:r>
              <a:rPr lang="zh-CN" altLang="en-US"/>
              <a:t>来说，最大加数不大于</a:t>
            </a:r>
            <a:r>
              <a:rPr lang="en-US" altLang="zh-CN"/>
              <a:t>2</a:t>
            </a:r>
            <a:r>
              <a:rPr lang="zh-CN" altLang="en-US"/>
              <a:t>（小于等于</a:t>
            </a:r>
            <a:r>
              <a:rPr lang="en-US" altLang="zh-CN"/>
              <a:t>2</a:t>
            </a:r>
            <a:r>
              <a:rPr lang="zh-CN" altLang="en-US"/>
              <a:t>），实际不可能等于</a:t>
            </a:r>
            <a:r>
              <a:rPr lang="en-US" altLang="zh-CN"/>
              <a:t>2</a:t>
            </a:r>
            <a:r>
              <a:rPr lang="zh-CN" altLang="en-US"/>
              <a:t>，只能小于</a:t>
            </a:r>
            <a:r>
              <a:rPr lang="en-US" altLang="zh-CN"/>
              <a:t>2</a:t>
            </a:r>
            <a:r>
              <a:rPr lang="zh-CN" altLang="en-US"/>
              <a:t>，即为</a:t>
            </a:r>
            <a:r>
              <a:rPr lang="en-US" altLang="zh-CN"/>
              <a:t>1</a:t>
            </a:r>
            <a:r>
              <a:rPr lang="zh-CN" altLang="en-US"/>
              <a:t>。</a:t>
            </a:r>
            <a:endParaRPr lang="en-US" altLang="zh-CN"/>
          </a:p>
          <a:p>
            <a:pPr eaLnBrk="1" hangingPunct="1">
              <a:spcBef>
                <a:spcPct val="0"/>
              </a:spcBef>
            </a:pPr>
            <a:endParaRPr lang="en-US" altLang="zh-CN"/>
          </a:p>
          <a:p>
            <a:pPr eaLnBrk="1" hangingPunct="1">
              <a:spcBef>
                <a:spcPct val="0"/>
              </a:spcBef>
            </a:pPr>
            <a:r>
              <a:rPr lang="zh-CN" altLang="en-US"/>
              <a:t>对于</a:t>
            </a:r>
            <a:r>
              <a:rPr lang="en-US" altLang="zh-CN"/>
              <a:t>3</a:t>
            </a:r>
            <a:r>
              <a:rPr lang="zh-CN" altLang="en-US"/>
              <a:t>）：　ｎ的划分由最大加数＝ｎ的划分 （只有</a:t>
            </a:r>
            <a:r>
              <a:rPr lang="en-US" altLang="zh-CN"/>
              <a:t>1</a:t>
            </a:r>
            <a:r>
              <a:rPr lang="zh-CN" altLang="en-US"/>
              <a:t>个）　＋　最大加数</a:t>
            </a:r>
            <a:r>
              <a:rPr lang="en-US" altLang="zh-CN"/>
              <a:t>〈</a:t>
            </a:r>
            <a:r>
              <a:rPr lang="zh-CN" altLang="en-US"/>
              <a:t>＝ｎ－１的划分构成。</a:t>
            </a:r>
            <a:endParaRPr lang="en-US" altLang="zh-CN"/>
          </a:p>
          <a:p>
            <a:pPr eaLnBrk="1" hangingPunct="1">
              <a:spcBef>
                <a:spcPct val="0"/>
              </a:spcBef>
            </a:pPr>
            <a:endParaRPr lang="en-US" altLang="zh-CN"/>
          </a:p>
          <a:p>
            <a:pPr eaLnBrk="1" hangingPunct="1">
              <a:spcBef>
                <a:spcPct val="0"/>
              </a:spcBef>
            </a:pPr>
            <a:r>
              <a:rPr lang="zh-CN" altLang="en-US"/>
              <a:t>对于４）：　　ｎ的划分由  最大加数＝ｍ的划分 （后面的椭圆形）　＋　最大加数</a:t>
            </a:r>
            <a:r>
              <a:rPr lang="en-US" altLang="zh-CN"/>
              <a:t>〈</a:t>
            </a:r>
            <a:r>
              <a:rPr lang="zh-CN" altLang="en-US"/>
              <a:t>＝ｍ－１的划分构成 （前面的椭圆形）。</a:t>
            </a:r>
            <a:endParaRPr lang="en-US" altLang="zh-CN"/>
          </a:p>
          <a:p>
            <a:pPr eaLnBrk="1" hangingPunct="1">
              <a:spcBef>
                <a:spcPct val="0"/>
              </a:spcBef>
            </a:pPr>
            <a:r>
              <a:rPr lang="zh-CN" altLang="en-US"/>
              <a:t>　　　　　　　关键看　最大加数＝ｍ的划分如何计算。既然最大加数</a:t>
            </a:r>
            <a:r>
              <a:rPr lang="en-US" altLang="zh-CN"/>
              <a:t>=m,</a:t>
            </a:r>
            <a:r>
              <a:rPr lang="zh-CN" altLang="en-US"/>
              <a:t>则在该类划分中，肯定有一个最大元素ｍ，关键看除最大元素外剩下的ｎ－ｍ的最大加数不大于</a:t>
            </a:r>
            <a:r>
              <a:rPr lang="en-US" altLang="zh-CN"/>
              <a:t>m</a:t>
            </a:r>
            <a:r>
              <a:rPr lang="zh-CN" altLang="en-US"/>
              <a:t>的划分次数，</a:t>
            </a:r>
            <a:endParaRPr lang="en-US" altLang="zh-CN"/>
          </a:p>
          <a:p>
            <a:pPr eaLnBrk="1" hangingPunct="1">
              <a:spcBef>
                <a:spcPct val="0"/>
              </a:spcBef>
            </a:pPr>
            <a:r>
              <a:rPr lang="en-US" altLang="zh-CN"/>
              <a:t>              </a:t>
            </a:r>
            <a:r>
              <a:rPr lang="zh-CN" altLang="en-US"/>
              <a:t>即ｑ</a:t>
            </a:r>
            <a:r>
              <a:rPr lang="en-US" altLang="zh-CN"/>
              <a:t>(</a:t>
            </a:r>
            <a:r>
              <a:rPr lang="zh-CN" altLang="en-US"/>
              <a:t>ｎ－ｍ，ｍ</a:t>
            </a:r>
            <a:r>
              <a:rPr lang="en-US" altLang="zh-CN"/>
              <a:t>)</a:t>
            </a:r>
            <a:r>
              <a:rPr lang="zh-CN" altLang="en-US"/>
              <a:t>。实际上，ｑ</a:t>
            </a:r>
            <a:r>
              <a:rPr lang="en-US" altLang="zh-CN"/>
              <a:t>(</a:t>
            </a:r>
            <a:r>
              <a:rPr lang="zh-CN" altLang="en-US"/>
              <a:t>ｎ－ｍ，ｍ</a:t>
            </a:r>
            <a:r>
              <a:rPr lang="en-US" altLang="zh-CN"/>
              <a:t>)</a:t>
            </a:r>
            <a:r>
              <a:rPr lang="zh-CN" altLang="en-US"/>
              <a:t>中后半部分的</a:t>
            </a:r>
            <a:r>
              <a:rPr lang="en-US" altLang="zh-CN"/>
              <a:t>m</a:t>
            </a:r>
            <a:r>
              <a:rPr lang="zh-CN" altLang="en-US"/>
              <a:t>不准确，应该为</a:t>
            </a:r>
            <a:r>
              <a:rPr lang="en-US" altLang="zh-CN"/>
              <a:t>min{(n-m),m},</a:t>
            </a:r>
            <a:r>
              <a:rPr lang="zh-CN" altLang="en-US"/>
              <a:t>不过，有</a:t>
            </a:r>
            <a:r>
              <a:rPr lang="en-US" altLang="zh-CN"/>
              <a:t>2</a:t>
            </a:r>
            <a:r>
              <a:rPr lang="zh-CN" altLang="en-US"/>
              <a:t>）做保证，如果</a:t>
            </a:r>
            <a:r>
              <a:rPr lang="en-US" altLang="zh-CN"/>
              <a:t>n-m &lt; m</a:t>
            </a:r>
            <a:r>
              <a:rPr lang="zh-CN" altLang="en-US"/>
              <a:t>，ｑ</a:t>
            </a:r>
            <a:r>
              <a:rPr lang="en-US" altLang="zh-CN"/>
              <a:t>(</a:t>
            </a:r>
            <a:r>
              <a:rPr lang="zh-CN" altLang="en-US"/>
              <a:t>ｎ－ｍ，ｍ</a:t>
            </a:r>
            <a:r>
              <a:rPr lang="en-US" altLang="zh-CN"/>
              <a:t>)</a:t>
            </a:r>
            <a:r>
              <a:rPr lang="zh-CN" altLang="en-US"/>
              <a:t>自然就变成ｑ</a:t>
            </a:r>
            <a:r>
              <a:rPr lang="en-US" altLang="zh-CN"/>
              <a:t>(</a:t>
            </a:r>
            <a:r>
              <a:rPr lang="zh-CN" altLang="en-US"/>
              <a:t>ｎ－ｍ，</a:t>
            </a:r>
            <a:r>
              <a:rPr lang="en-US" altLang="zh-CN"/>
              <a:t>n-</a:t>
            </a:r>
            <a:r>
              <a:rPr lang="zh-CN" altLang="en-US"/>
              <a:t>ｍ</a:t>
            </a:r>
            <a:r>
              <a:rPr lang="en-US" altLang="zh-CN"/>
              <a:t>)</a:t>
            </a:r>
            <a:endParaRPr lang="zh-CN" altLang="en-US"/>
          </a:p>
        </p:txBody>
      </p:sp>
      <p:sp>
        <p:nvSpPr>
          <p:cNvPr id="50180" name="灯片编号占位符 3">
            <a:extLst>
              <a:ext uri="{FF2B5EF4-FFF2-40B4-BE49-F238E27FC236}">
                <a16:creationId xmlns:a16="http://schemas.microsoft.com/office/drawing/2014/main" id="{781AD5D3-6FFD-499A-AC47-722D3C34C7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37AA61D-E4CB-4F5C-8784-683E4D57D57D}" type="slidenum">
              <a:rPr lang="zh-CN" altLang="en-US" smtClean="0">
                <a:solidFill>
                  <a:srgbClr val="FF0000"/>
                </a:solidFill>
                <a:latin typeface="Arial" panose="020B0604020202020204" pitchFamily="34" charset="0"/>
                <a:ea typeface="楷体_GB2312" pitchFamily="49" charset="-122"/>
              </a:rPr>
              <a:pPr>
                <a:spcBef>
                  <a:spcPct val="0"/>
                </a:spcBef>
              </a:pPr>
              <a:t>29</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9B30015C-8739-4BC4-A76E-10C9905318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B63DC2A9-4E6F-4F0A-A085-86F37DB73D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对于</a:t>
            </a:r>
            <a:r>
              <a:rPr lang="en-US" altLang="zh-CN"/>
              <a:t>2</a:t>
            </a:r>
            <a:r>
              <a:rPr lang="zh-CN" altLang="en-US"/>
              <a:t>）：  </a:t>
            </a:r>
            <a:r>
              <a:rPr lang="en-US" altLang="zh-CN"/>
              <a:t>q(1,2)=q(1,1)=1,</a:t>
            </a:r>
            <a:r>
              <a:rPr lang="zh-CN" altLang="en-US"/>
              <a:t>对于数</a:t>
            </a:r>
            <a:r>
              <a:rPr lang="en-US" altLang="zh-CN"/>
              <a:t>1</a:t>
            </a:r>
            <a:r>
              <a:rPr lang="zh-CN" altLang="en-US"/>
              <a:t>来说，最大加数不大于</a:t>
            </a:r>
            <a:r>
              <a:rPr lang="en-US" altLang="zh-CN"/>
              <a:t>2</a:t>
            </a:r>
            <a:r>
              <a:rPr lang="zh-CN" altLang="en-US"/>
              <a:t>（小于等于</a:t>
            </a:r>
            <a:r>
              <a:rPr lang="en-US" altLang="zh-CN"/>
              <a:t>2</a:t>
            </a:r>
            <a:r>
              <a:rPr lang="zh-CN" altLang="en-US"/>
              <a:t>），实际不可能等于</a:t>
            </a:r>
            <a:r>
              <a:rPr lang="en-US" altLang="zh-CN"/>
              <a:t>2</a:t>
            </a:r>
            <a:r>
              <a:rPr lang="zh-CN" altLang="en-US"/>
              <a:t>，只能小于</a:t>
            </a:r>
            <a:r>
              <a:rPr lang="en-US" altLang="zh-CN"/>
              <a:t>2</a:t>
            </a:r>
            <a:r>
              <a:rPr lang="zh-CN" altLang="en-US"/>
              <a:t>，即为</a:t>
            </a:r>
            <a:r>
              <a:rPr lang="en-US" altLang="zh-CN"/>
              <a:t>1</a:t>
            </a:r>
            <a:r>
              <a:rPr lang="zh-CN" altLang="en-US"/>
              <a:t>。</a:t>
            </a:r>
            <a:endParaRPr lang="en-US" altLang="zh-CN"/>
          </a:p>
          <a:p>
            <a:pPr eaLnBrk="1" hangingPunct="1">
              <a:spcBef>
                <a:spcPct val="0"/>
              </a:spcBef>
            </a:pPr>
            <a:endParaRPr lang="en-US" altLang="zh-CN"/>
          </a:p>
          <a:p>
            <a:pPr eaLnBrk="1" hangingPunct="1">
              <a:spcBef>
                <a:spcPct val="0"/>
              </a:spcBef>
            </a:pPr>
            <a:r>
              <a:rPr lang="zh-CN" altLang="en-US"/>
              <a:t>对于</a:t>
            </a:r>
            <a:r>
              <a:rPr lang="en-US" altLang="zh-CN"/>
              <a:t>3</a:t>
            </a:r>
            <a:r>
              <a:rPr lang="zh-CN" altLang="en-US"/>
              <a:t>）：　ｎ的划分由最大加数＝ｎ的划分 （只有</a:t>
            </a:r>
            <a:r>
              <a:rPr lang="en-US" altLang="zh-CN"/>
              <a:t>1</a:t>
            </a:r>
            <a:r>
              <a:rPr lang="zh-CN" altLang="en-US"/>
              <a:t>个）　＋　最大加数</a:t>
            </a:r>
            <a:r>
              <a:rPr lang="en-US" altLang="zh-CN"/>
              <a:t>〈</a:t>
            </a:r>
            <a:r>
              <a:rPr lang="zh-CN" altLang="en-US"/>
              <a:t>＝ｎ－１的划分构成。</a:t>
            </a:r>
            <a:endParaRPr lang="en-US" altLang="zh-CN"/>
          </a:p>
          <a:p>
            <a:pPr eaLnBrk="1" hangingPunct="1">
              <a:spcBef>
                <a:spcPct val="0"/>
              </a:spcBef>
            </a:pPr>
            <a:endParaRPr lang="en-US" altLang="zh-CN"/>
          </a:p>
          <a:p>
            <a:pPr eaLnBrk="1" hangingPunct="1">
              <a:spcBef>
                <a:spcPct val="0"/>
              </a:spcBef>
            </a:pPr>
            <a:r>
              <a:rPr lang="zh-CN" altLang="en-US"/>
              <a:t>对于４）：　　ｎ的划分由  最大加数＝ｍ的划分 （后面的椭圆形）　＋　最大加数</a:t>
            </a:r>
            <a:r>
              <a:rPr lang="en-US" altLang="zh-CN"/>
              <a:t>〈</a:t>
            </a:r>
            <a:r>
              <a:rPr lang="zh-CN" altLang="en-US"/>
              <a:t>＝ｍ－１的划分构成 （前面的椭圆形）。</a:t>
            </a:r>
            <a:endParaRPr lang="en-US" altLang="zh-CN"/>
          </a:p>
          <a:p>
            <a:pPr eaLnBrk="1" hangingPunct="1">
              <a:spcBef>
                <a:spcPct val="0"/>
              </a:spcBef>
            </a:pPr>
            <a:r>
              <a:rPr lang="zh-CN" altLang="en-US"/>
              <a:t>　　　　　　　关键看　最大加数＝ｍ的划分如何计算。既然最大加数</a:t>
            </a:r>
            <a:r>
              <a:rPr lang="en-US" altLang="zh-CN"/>
              <a:t>=m,</a:t>
            </a:r>
            <a:r>
              <a:rPr lang="zh-CN" altLang="en-US"/>
              <a:t>则在该类划分中，肯定有一个最大元素ｍ，关键看除最大元素外剩下的ｎ－ｍ的最大加数不大于</a:t>
            </a:r>
            <a:r>
              <a:rPr lang="en-US" altLang="zh-CN"/>
              <a:t>m</a:t>
            </a:r>
            <a:r>
              <a:rPr lang="zh-CN" altLang="en-US"/>
              <a:t>的划分次数，</a:t>
            </a:r>
            <a:endParaRPr lang="en-US" altLang="zh-CN"/>
          </a:p>
          <a:p>
            <a:pPr eaLnBrk="1" hangingPunct="1">
              <a:spcBef>
                <a:spcPct val="0"/>
              </a:spcBef>
            </a:pPr>
            <a:r>
              <a:rPr lang="en-US" altLang="zh-CN"/>
              <a:t>              </a:t>
            </a:r>
            <a:r>
              <a:rPr lang="zh-CN" altLang="en-US"/>
              <a:t>即ｑ</a:t>
            </a:r>
            <a:r>
              <a:rPr lang="en-US" altLang="zh-CN"/>
              <a:t>(</a:t>
            </a:r>
            <a:r>
              <a:rPr lang="zh-CN" altLang="en-US"/>
              <a:t>ｎ－ｍ，ｍ</a:t>
            </a:r>
            <a:r>
              <a:rPr lang="en-US" altLang="zh-CN"/>
              <a:t>)</a:t>
            </a:r>
            <a:r>
              <a:rPr lang="zh-CN" altLang="en-US"/>
              <a:t>。实际上，ｑ</a:t>
            </a:r>
            <a:r>
              <a:rPr lang="en-US" altLang="zh-CN"/>
              <a:t>(</a:t>
            </a:r>
            <a:r>
              <a:rPr lang="zh-CN" altLang="en-US"/>
              <a:t>ｎ－ｍ，ｍ</a:t>
            </a:r>
            <a:r>
              <a:rPr lang="en-US" altLang="zh-CN"/>
              <a:t>)</a:t>
            </a:r>
            <a:r>
              <a:rPr lang="zh-CN" altLang="en-US"/>
              <a:t>中后半部分的</a:t>
            </a:r>
            <a:r>
              <a:rPr lang="en-US" altLang="zh-CN"/>
              <a:t>m</a:t>
            </a:r>
            <a:r>
              <a:rPr lang="zh-CN" altLang="en-US"/>
              <a:t>不准确，应该为</a:t>
            </a:r>
            <a:r>
              <a:rPr lang="en-US" altLang="zh-CN"/>
              <a:t>min{(n-m),m},</a:t>
            </a:r>
            <a:r>
              <a:rPr lang="zh-CN" altLang="en-US"/>
              <a:t>不过，有</a:t>
            </a:r>
            <a:r>
              <a:rPr lang="en-US" altLang="zh-CN"/>
              <a:t>2</a:t>
            </a:r>
            <a:r>
              <a:rPr lang="zh-CN" altLang="en-US"/>
              <a:t>）做保证，如果</a:t>
            </a:r>
            <a:r>
              <a:rPr lang="en-US" altLang="zh-CN"/>
              <a:t>n-m &lt; m</a:t>
            </a:r>
            <a:r>
              <a:rPr lang="zh-CN" altLang="en-US"/>
              <a:t>，ｑ</a:t>
            </a:r>
            <a:r>
              <a:rPr lang="en-US" altLang="zh-CN"/>
              <a:t>(</a:t>
            </a:r>
            <a:r>
              <a:rPr lang="zh-CN" altLang="en-US"/>
              <a:t>ｎ－ｍ，ｍ</a:t>
            </a:r>
            <a:r>
              <a:rPr lang="en-US" altLang="zh-CN"/>
              <a:t>)</a:t>
            </a:r>
            <a:r>
              <a:rPr lang="zh-CN" altLang="en-US"/>
              <a:t>自然就变成ｑ</a:t>
            </a:r>
            <a:r>
              <a:rPr lang="en-US" altLang="zh-CN"/>
              <a:t>(</a:t>
            </a:r>
            <a:r>
              <a:rPr lang="zh-CN" altLang="en-US"/>
              <a:t>ｎ－ｍ，</a:t>
            </a:r>
            <a:r>
              <a:rPr lang="en-US" altLang="zh-CN"/>
              <a:t>n-</a:t>
            </a:r>
            <a:r>
              <a:rPr lang="zh-CN" altLang="en-US"/>
              <a:t>ｍ</a:t>
            </a:r>
            <a:r>
              <a:rPr lang="en-US" altLang="zh-CN"/>
              <a:t>)</a:t>
            </a:r>
            <a:endParaRPr lang="zh-CN" altLang="en-US"/>
          </a:p>
        </p:txBody>
      </p:sp>
      <p:sp>
        <p:nvSpPr>
          <p:cNvPr id="52228" name="灯片编号占位符 3">
            <a:extLst>
              <a:ext uri="{FF2B5EF4-FFF2-40B4-BE49-F238E27FC236}">
                <a16:creationId xmlns:a16="http://schemas.microsoft.com/office/drawing/2014/main" id="{0B0E9501-9BF2-4B4B-AB7F-3A16D6D8F6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6F8FA71-AA2E-4771-BF5E-E3231B97457D}" type="slidenum">
              <a:rPr lang="zh-CN" altLang="en-US" smtClean="0">
                <a:solidFill>
                  <a:srgbClr val="FF0000"/>
                </a:solidFill>
                <a:latin typeface="Arial" panose="020B0604020202020204" pitchFamily="34" charset="0"/>
                <a:ea typeface="楷体_GB2312" pitchFamily="49" charset="-122"/>
              </a:rPr>
              <a:pPr>
                <a:spcBef>
                  <a:spcPct val="0"/>
                </a:spcBef>
              </a:pPr>
              <a:t>30</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42B3AC06-3EA6-4E5A-96D0-D89273F960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DB5CAF9E-57CD-47FD-9855-070D906FA6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对于４）：　　ｎ的划分由  最大加数＝ｍ的划分 （后面的椭圆形）　＋　最大加数</a:t>
            </a:r>
            <a:r>
              <a:rPr lang="en-US" altLang="zh-CN"/>
              <a:t>〈</a:t>
            </a:r>
            <a:r>
              <a:rPr lang="zh-CN" altLang="en-US"/>
              <a:t>＝ｍ－１的划分构成 （前面的椭圆形）。</a:t>
            </a:r>
            <a:endParaRPr lang="en-US" altLang="zh-CN"/>
          </a:p>
          <a:p>
            <a:pPr eaLnBrk="1" hangingPunct="1">
              <a:spcBef>
                <a:spcPct val="0"/>
              </a:spcBef>
            </a:pPr>
            <a:r>
              <a:rPr lang="zh-CN" altLang="en-US"/>
              <a:t>　　　　　　　关键看　最大加数＝ｍ的划分如何计算。既然最大加数</a:t>
            </a:r>
            <a:r>
              <a:rPr lang="en-US" altLang="zh-CN"/>
              <a:t>=m,</a:t>
            </a:r>
            <a:r>
              <a:rPr lang="zh-CN" altLang="en-US"/>
              <a:t>则在该类划分中，肯定有一个最大元素ｍ，关键看除最大元素外剩下的ｎ－ｍ的最大加数不大于</a:t>
            </a:r>
            <a:r>
              <a:rPr lang="en-US" altLang="zh-CN"/>
              <a:t>m</a:t>
            </a:r>
            <a:r>
              <a:rPr lang="zh-CN" altLang="en-US"/>
              <a:t>的划分次数，</a:t>
            </a:r>
            <a:endParaRPr lang="en-US" altLang="zh-CN"/>
          </a:p>
          <a:p>
            <a:pPr eaLnBrk="1" hangingPunct="1">
              <a:spcBef>
                <a:spcPct val="0"/>
              </a:spcBef>
            </a:pPr>
            <a:r>
              <a:rPr lang="en-US" altLang="zh-CN"/>
              <a:t>              </a:t>
            </a:r>
            <a:r>
              <a:rPr lang="zh-CN" altLang="en-US"/>
              <a:t>即ｑ</a:t>
            </a:r>
            <a:r>
              <a:rPr lang="en-US" altLang="zh-CN"/>
              <a:t>(</a:t>
            </a:r>
            <a:r>
              <a:rPr lang="zh-CN" altLang="en-US"/>
              <a:t>ｎ－ｍ，ｍ</a:t>
            </a:r>
            <a:r>
              <a:rPr lang="en-US" altLang="zh-CN"/>
              <a:t>)</a:t>
            </a:r>
            <a:r>
              <a:rPr lang="zh-CN" altLang="en-US"/>
              <a:t>。实际上，ｑ</a:t>
            </a:r>
            <a:r>
              <a:rPr lang="en-US" altLang="zh-CN"/>
              <a:t>(</a:t>
            </a:r>
            <a:r>
              <a:rPr lang="zh-CN" altLang="en-US"/>
              <a:t>ｎ－ｍ，ｍ</a:t>
            </a:r>
            <a:r>
              <a:rPr lang="en-US" altLang="zh-CN"/>
              <a:t>)</a:t>
            </a:r>
            <a:r>
              <a:rPr lang="zh-CN" altLang="en-US"/>
              <a:t>中后半部分的</a:t>
            </a:r>
            <a:r>
              <a:rPr lang="en-US" altLang="zh-CN"/>
              <a:t>m</a:t>
            </a:r>
            <a:r>
              <a:rPr lang="zh-CN" altLang="en-US"/>
              <a:t>不准确，应该为</a:t>
            </a:r>
            <a:r>
              <a:rPr lang="en-US" altLang="zh-CN"/>
              <a:t>min{(n-m),m},</a:t>
            </a:r>
            <a:r>
              <a:rPr lang="zh-CN" altLang="en-US"/>
              <a:t>不过，有</a:t>
            </a:r>
            <a:r>
              <a:rPr lang="en-US" altLang="zh-CN"/>
              <a:t>2</a:t>
            </a:r>
            <a:r>
              <a:rPr lang="zh-CN" altLang="en-US"/>
              <a:t>）做保证，如果</a:t>
            </a:r>
            <a:r>
              <a:rPr lang="en-US" altLang="zh-CN"/>
              <a:t>n-m &lt; m</a:t>
            </a:r>
            <a:r>
              <a:rPr lang="zh-CN" altLang="en-US"/>
              <a:t>，ｑ</a:t>
            </a:r>
            <a:r>
              <a:rPr lang="en-US" altLang="zh-CN"/>
              <a:t>(</a:t>
            </a:r>
            <a:r>
              <a:rPr lang="zh-CN" altLang="en-US"/>
              <a:t>ｎ－ｍ，ｍ</a:t>
            </a:r>
            <a:r>
              <a:rPr lang="en-US" altLang="zh-CN"/>
              <a:t>)</a:t>
            </a:r>
            <a:r>
              <a:rPr lang="zh-CN" altLang="en-US"/>
              <a:t>自然就变成ｑ</a:t>
            </a:r>
            <a:r>
              <a:rPr lang="en-US" altLang="zh-CN"/>
              <a:t>(</a:t>
            </a:r>
            <a:r>
              <a:rPr lang="zh-CN" altLang="en-US"/>
              <a:t>ｎ－ｍ，</a:t>
            </a:r>
            <a:r>
              <a:rPr lang="en-US" altLang="zh-CN"/>
              <a:t>n-</a:t>
            </a:r>
            <a:r>
              <a:rPr lang="zh-CN" altLang="en-US"/>
              <a:t>ｍ</a:t>
            </a:r>
            <a:r>
              <a:rPr lang="en-US" altLang="zh-CN"/>
              <a:t>)</a:t>
            </a:r>
            <a:endParaRPr lang="zh-CN" altLang="en-US"/>
          </a:p>
          <a:p>
            <a:endParaRPr lang="zh-CN" altLang="en-US"/>
          </a:p>
        </p:txBody>
      </p:sp>
      <p:sp>
        <p:nvSpPr>
          <p:cNvPr id="54276" name="灯片编号占位符 3">
            <a:extLst>
              <a:ext uri="{FF2B5EF4-FFF2-40B4-BE49-F238E27FC236}">
                <a16:creationId xmlns:a16="http://schemas.microsoft.com/office/drawing/2014/main" id="{040A5642-74D1-467B-93DF-090E06544A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568844B-FAE1-4BAD-8E67-5D6CE787BCB3}" type="slidenum">
              <a:rPr lang="zh-CN" altLang="en-US" smtClean="0">
                <a:solidFill>
                  <a:srgbClr val="FF0000"/>
                </a:solidFill>
                <a:latin typeface="Arial" panose="020B0604020202020204" pitchFamily="34" charset="0"/>
                <a:ea typeface="楷体_GB2312" pitchFamily="49" charset="-122"/>
              </a:rPr>
              <a:pPr>
                <a:spcBef>
                  <a:spcPct val="0"/>
                </a:spcBef>
              </a:pPr>
              <a:t>31</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789ABD95-5259-48F4-A271-E5DAE2A561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21031BC4-8A00-403B-93FC-19D65F2AB7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q(6,6)= 1+q(6,5)</a:t>
            </a:r>
          </a:p>
          <a:p>
            <a:pPr eaLnBrk="1" hangingPunct="1"/>
            <a:r>
              <a:rPr lang="en-US" altLang="zh-CN" dirty="0"/>
              <a:t>      = 1+q(6,4)+q(1,5)</a:t>
            </a:r>
          </a:p>
          <a:p>
            <a:pPr eaLnBrk="1" hangingPunct="1"/>
            <a:r>
              <a:rPr lang="en-US" altLang="zh-CN" dirty="0"/>
              <a:t>      = 1+q(6,4)+q(1,1)</a:t>
            </a:r>
          </a:p>
          <a:p>
            <a:pPr eaLnBrk="1" hangingPunct="1"/>
            <a:r>
              <a:rPr lang="en-US" altLang="zh-CN" dirty="0"/>
              <a:t>      = 1+q(6,4)+1</a:t>
            </a:r>
          </a:p>
          <a:p>
            <a:pPr eaLnBrk="1" hangingPunct="1"/>
            <a:r>
              <a:rPr lang="en-US" altLang="zh-CN" dirty="0"/>
              <a:t>      = 2+q(6,4)</a:t>
            </a:r>
          </a:p>
          <a:p>
            <a:pPr eaLnBrk="1" hangingPunct="1"/>
            <a:r>
              <a:rPr lang="en-US" altLang="zh-CN" dirty="0"/>
              <a:t>      = 2+q(6,3)+q(2,4) </a:t>
            </a:r>
          </a:p>
          <a:p>
            <a:pPr eaLnBrk="1" hangingPunct="1"/>
            <a:r>
              <a:rPr lang="en-US" altLang="zh-CN" dirty="0"/>
              <a:t>      = 2+q(6,3)+q(2,2)   </a:t>
            </a:r>
          </a:p>
          <a:p>
            <a:pPr eaLnBrk="1" hangingPunct="1"/>
            <a:r>
              <a:rPr lang="en-US" altLang="zh-CN" dirty="0"/>
              <a:t>      = 2+q(6,3)+1+q(2,1)</a:t>
            </a:r>
          </a:p>
          <a:p>
            <a:pPr eaLnBrk="1" hangingPunct="1"/>
            <a:r>
              <a:rPr lang="en-US" altLang="zh-CN" dirty="0"/>
              <a:t>      = 2+q(6,3)+1+1</a:t>
            </a:r>
          </a:p>
          <a:p>
            <a:pPr eaLnBrk="1" hangingPunct="1"/>
            <a:r>
              <a:rPr lang="en-US" altLang="zh-CN" dirty="0"/>
              <a:t>      = 4+q(6,3)</a:t>
            </a:r>
          </a:p>
          <a:p>
            <a:pPr eaLnBrk="1" hangingPunct="1"/>
            <a:r>
              <a:rPr lang="en-US" altLang="zh-CN" dirty="0"/>
              <a:t>      = 4+q(6,2)+q(3,3)    </a:t>
            </a:r>
          </a:p>
          <a:p>
            <a:pPr eaLnBrk="1" hangingPunct="1"/>
            <a:r>
              <a:rPr lang="en-US" altLang="zh-CN" dirty="0"/>
              <a:t>      = 4+q(6,2)+1+q(3,2)   </a:t>
            </a:r>
          </a:p>
          <a:p>
            <a:pPr eaLnBrk="1" hangingPunct="1"/>
            <a:r>
              <a:rPr lang="en-US" altLang="zh-CN" dirty="0"/>
              <a:t>      = 4+q(6,2)+1+q(3,1)+q(1,2)  </a:t>
            </a:r>
          </a:p>
          <a:p>
            <a:pPr eaLnBrk="1" hangingPunct="1"/>
            <a:r>
              <a:rPr lang="en-US" altLang="zh-CN" dirty="0"/>
              <a:t>      = 4+q(6,2)+1+1+1</a:t>
            </a:r>
          </a:p>
          <a:p>
            <a:pPr eaLnBrk="1" hangingPunct="1"/>
            <a:r>
              <a:rPr lang="en-US" altLang="zh-CN" dirty="0"/>
              <a:t>      = 7+q(6,2)</a:t>
            </a:r>
          </a:p>
          <a:p>
            <a:pPr eaLnBrk="1" hangingPunct="1"/>
            <a:r>
              <a:rPr lang="en-US" altLang="zh-CN" dirty="0"/>
              <a:t>      = 7+q(6,1)+q(4,2)   </a:t>
            </a:r>
          </a:p>
          <a:p>
            <a:pPr eaLnBrk="1" hangingPunct="1"/>
            <a:r>
              <a:rPr lang="en-US" altLang="zh-CN" dirty="0"/>
              <a:t>      = 7+1+q(4,2)  </a:t>
            </a:r>
          </a:p>
          <a:p>
            <a:pPr eaLnBrk="1" hangingPunct="1"/>
            <a:r>
              <a:rPr lang="en-US" altLang="zh-CN" dirty="0"/>
              <a:t>      = 8+q(4,1)+q(2,2) </a:t>
            </a:r>
          </a:p>
          <a:p>
            <a:pPr eaLnBrk="1" hangingPunct="1"/>
            <a:r>
              <a:rPr lang="en-US" altLang="zh-CN" dirty="0"/>
              <a:t>      = 8+1+1+q(2,1)</a:t>
            </a:r>
          </a:p>
          <a:p>
            <a:pPr eaLnBrk="1" hangingPunct="1"/>
            <a:r>
              <a:rPr lang="en-US" altLang="zh-CN" dirty="0"/>
              <a:t>      = 8+1+1+1  </a:t>
            </a:r>
          </a:p>
          <a:p>
            <a:pPr eaLnBrk="1" hangingPunct="1"/>
            <a:r>
              <a:rPr lang="en-US" altLang="zh-CN" dirty="0"/>
              <a:t>      =11                                               </a:t>
            </a:r>
            <a:endParaRPr lang="zh-CN" altLang="en-US" dirty="0"/>
          </a:p>
        </p:txBody>
      </p:sp>
      <p:sp>
        <p:nvSpPr>
          <p:cNvPr id="56324" name="灯片编号占位符 3">
            <a:extLst>
              <a:ext uri="{FF2B5EF4-FFF2-40B4-BE49-F238E27FC236}">
                <a16:creationId xmlns:a16="http://schemas.microsoft.com/office/drawing/2014/main" id="{E3DEC115-578B-426D-B3DD-B9839BF07B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651690D-0A9B-41F6-99F2-B85F15861A3D}" type="slidenum">
              <a:rPr lang="zh-CN" altLang="en-US" smtClean="0">
                <a:solidFill>
                  <a:srgbClr val="FF0000"/>
                </a:solidFill>
                <a:latin typeface="Arial" panose="020B0604020202020204" pitchFamily="34" charset="0"/>
                <a:ea typeface="楷体_GB2312" pitchFamily="49" charset="-122"/>
              </a:rPr>
              <a:pPr>
                <a:spcBef>
                  <a:spcPct val="0"/>
                </a:spcBef>
              </a:pPr>
              <a:t>32</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5A228A-5B76-422B-9664-A30FA0AE93E7}" type="slidenum">
              <a:rPr lang="zh-CN" altLang="en-US" smtClean="0"/>
              <a:pPr>
                <a:defRPr/>
              </a:pPr>
              <a:t>5</a:t>
            </a:fld>
            <a:endParaRPr lang="zh-CN" altLang="en-US"/>
          </a:p>
        </p:txBody>
      </p:sp>
    </p:spTree>
    <p:extLst>
      <p:ext uri="{BB962C8B-B14F-4D97-AF65-F5344CB8AC3E}">
        <p14:creationId xmlns:p14="http://schemas.microsoft.com/office/powerpoint/2010/main" val="59079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FF"/>
                </a:solidFill>
                <a:latin typeface="楷体" pitchFamily="49" charset="-122"/>
                <a:ea typeface="楷体" pitchFamily="49" charset="-122"/>
              </a:rPr>
              <a:t>　　采用循环结构消除递归这种直接转化法没有通用的转换算法，对于具体问题要深入分析对应的递归结构，设计有效的循环语句进行递归到非递归的转换。</a:t>
            </a:r>
          </a:p>
          <a:p>
            <a:endParaRPr lang="zh-CN" altLang="en-US" dirty="0"/>
          </a:p>
        </p:txBody>
      </p:sp>
      <p:sp>
        <p:nvSpPr>
          <p:cNvPr id="4" name="灯片编号占位符 3"/>
          <p:cNvSpPr>
            <a:spLocks noGrp="1"/>
          </p:cNvSpPr>
          <p:nvPr>
            <p:ph type="sldNum" sz="quarter" idx="10"/>
          </p:nvPr>
        </p:nvSpPr>
        <p:spPr/>
        <p:txBody>
          <a:bodyPr/>
          <a:lstStyle/>
          <a:p>
            <a:fld id="{2679BBAD-F242-41CD-8B90-0F0E15491C52}" type="slidenum">
              <a:rPr lang="zh-CN" altLang="en-US" smtClean="0"/>
              <a:t>37</a:t>
            </a:fld>
            <a:endParaRPr lang="zh-CN" altLang="en-US"/>
          </a:p>
        </p:txBody>
      </p:sp>
    </p:spTree>
    <p:extLst>
      <p:ext uri="{BB962C8B-B14F-4D97-AF65-F5344CB8AC3E}">
        <p14:creationId xmlns:p14="http://schemas.microsoft.com/office/powerpoint/2010/main" val="1269383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参考李春葆老师的教材</a:t>
            </a:r>
          </a:p>
        </p:txBody>
      </p:sp>
      <p:sp>
        <p:nvSpPr>
          <p:cNvPr id="4" name="灯片编号占位符 3"/>
          <p:cNvSpPr>
            <a:spLocks noGrp="1"/>
          </p:cNvSpPr>
          <p:nvPr>
            <p:ph type="sldNum" sz="quarter" idx="10"/>
          </p:nvPr>
        </p:nvSpPr>
        <p:spPr/>
        <p:txBody>
          <a:bodyPr/>
          <a:lstStyle/>
          <a:p>
            <a:pPr>
              <a:defRPr/>
            </a:pPr>
            <a:fld id="{2D5A228A-5B76-422B-9664-A30FA0AE93E7}" type="slidenum">
              <a:rPr lang="zh-CN" altLang="en-US" smtClean="0"/>
              <a:pPr>
                <a:defRPr/>
              </a:pPr>
              <a:t>39</a:t>
            </a:fld>
            <a:endParaRPr lang="zh-CN" altLang="en-US"/>
          </a:p>
        </p:txBody>
      </p:sp>
    </p:spTree>
    <p:extLst>
      <p:ext uri="{BB962C8B-B14F-4D97-AF65-F5344CB8AC3E}">
        <p14:creationId xmlns:p14="http://schemas.microsoft.com/office/powerpoint/2010/main" val="3451006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放鞭炮，连锁反应，就是假设</a:t>
            </a:r>
            <a:r>
              <a:rPr lang="en-US" altLang="zh-CN" dirty="0"/>
              <a:t>n=k</a:t>
            </a:r>
            <a:r>
              <a:rPr lang="zh-CN" altLang="en-US" dirty="0"/>
              <a:t>时，结论成立，把这个假设的结论当成条件再去证明出</a:t>
            </a:r>
            <a:r>
              <a:rPr lang="en-US" altLang="zh-CN" dirty="0"/>
              <a:t>n=k+1</a:t>
            </a:r>
            <a:r>
              <a:rPr lang="zh-CN" altLang="en-US" dirty="0"/>
              <a:t>时，这个结论仍然成立，那我们就得到了局部任意连续两项的一个可递推可证明的关系，注意是任意相邻两项。</a:t>
            </a:r>
            <a:endParaRPr lang="en-US" altLang="zh-CN" dirty="0"/>
          </a:p>
          <a:p>
            <a:r>
              <a:rPr lang="zh-CN" altLang="en-US" dirty="0"/>
              <a:t>此时你还差一个什么？</a:t>
            </a:r>
            <a:endParaRPr lang="en-US" altLang="zh-CN"/>
          </a:p>
          <a:p>
            <a:r>
              <a:rPr lang="zh-CN" altLang="en-US"/>
              <a:t>鞭炮</a:t>
            </a:r>
            <a:r>
              <a:rPr lang="zh-CN" altLang="en-US" dirty="0"/>
              <a:t>都摆好了，就差点燃第一根了，所以只要计算出</a:t>
            </a:r>
            <a:r>
              <a:rPr lang="en-US" altLang="zh-CN" dirty="0"/>
              <a:t>n=1</a:t>
            </a:r>
            <a:r>
              <a:rPr lang="zh-CN" altLang="en-US" dirty="0"/>
              <a:t>时满足该假设结论，那么就能</a:t>
            </a:r>
            <a:r>
              <a:rPr lang="en-US" altLang="zh-CN" dirty="0"/>
              <a:t>1</a:t>
            </a:r>
            <a:r>
              <a:rPr lang="zh-CN" altLang="en-US" dirty="0"/>
              <a:t>推</a:t>
            </a:r>
            <a:r>
              <a:rPr lang="en-US" altLang="zh-CN" dirty="0"/>
              <a:t>2</a:t>
            </a:r>
            <a:r>
              <a:rPr lang="zh-CN" altLang="en-US" dirty="0"/>
              <a:t>，</a:t>
            </a:r>
            <a:r>
              <a:rPr lang="en-US" altLang="zh-CN" dirty="0"/>
              <a:t>2</a:t>
            </a:r>
            <a:r>
              <a:rPr lang="zh-CN" altLang="en-US" dirty="0"/>
              <a:t>推</a:t>
            </a:r>
            <a:r>
              <a:rPr lang="en-US" altLang="zh-CN" dirty="0"/>
              <a:t>3</a:t>
            </a:r>
            <a:r>
              <a:rPr lang="zh-CN" altLang="en-US" dirty="0"/>
              <a:t>，持续下去，相当于我们用简单的两步证明给自己创造了一个可以无限递推自证的程序。</a:t>
            </a:r>
          </a:p>
        </p:txBody>
      </p:sp>
      <p:sp>
        <p:nvSpPr>
          <p:cNvPr id="4" name="灯片编号占位符 3"/>
          <p:cNvSpPr>
            <a:spLocks noGrp="1"/>
          </p:cNvSpPr>
          <p:nvPr>
            <p:ph type="sldNum" sz="quarter" idx="10"/>
          </p:nvPr>
        </p:nvSpPr>
        <p:spPr/>
        <p:txBody>
          <a:bodyPr/>
          <a:lstStyle/>
          <a:p>
            <a:pPr>
              <a:defRPr/>
            </a:pPr>
            <a:fld id="{2D5A228A-5B76-422B-9664-A30FA0AE93E7}" type="slidenum">
              <a:rPr lang="zh-CN" altLang="en-US" smtClean="0"/>
              <a:pPr>
                <a:defRPr/>
              </a:pPr>
              <a:t>41</a:t>
            </a:fld>
            <a:endParaRPr lang="zh-CN" altLang="en-US"/>
          </a:p>
        </p:txBody>
      </p:sp>
    </p:spTree>
    <p:extLst>
      <p:ext uri="{BB962C8B-B14F-4D97-AF65-F5344CB8AC3E}">
        <p14:creationId xmlns:p14="http://schemas.microsoft.com/office/powerpoint/2010/main" val="3022961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微软雅黑" panose="020B0503020204020204" pitchFamily="34" charset="-122"/>
                <a:ea typeface="微软雅黑" panose="020B0503020204020204" pitchFamily="34" charset="-122"/>
              </a:rPr>
              <a:t>。（毛泽东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中国的红色政权为什么能够存在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r>
              <a:rPr lang="zh-CN" altLang="en-US" sz="1200" b="1" dirty="0">
                <a:solidFill>
                  <a:schemeClr val="accent2"/>
                </a:solidFill>
                <a:latin typeface="Arial" panose="020B0604020202020204" pitchFamily="34" charset="0"/>
                <a:ea typeface="黑体" panose="02010609060101010101" pitchFamily="2" charset="-122"/>
              </a:rPr>
              <a:t> </a:t>
            </a:r>
            <a:endParaRPr lang="en-US" altLang="zh-CN" sz="1200" b="1" dirty="0">
              <a:solidFill>
                <a:schemeClr val="accent2"/>
              </a:solidFill>
              <a:latin typeface="Arial" panose="020B0604020202020204" pitchFamily="34" charset="0"/>
              <a:ea typeface="黑体" panose="0201060906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mn-lt"/>
                <a:ea typeface="+mn-ea"/>
                <a:cs typeface="+mn-cs"/>
              </a:rPr>
              <a:t>意思是我十倍于敌，就实施围歼，五倍于敌就实施进攻，两倍于敌就要努力战胜敌军，势均力敌则设法分散各个击破之。</a:t>
            </a:r>
            <a:endParaRPr lang="zh-CN" altLang="en-US" sz="1200" b="1" dirty="0">
              <a:solidFill>
                <a:schemeClr val="accent2"/>
              </a:solidFill>
              <a:latin typeface="Arial" panose="020B0604020202020204" pitchFamily="34" charset="0"/>
              <a:ea typeface="黑体" panose="0201060906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2D5A228A-5B76-422B-9664-A30FA0AE93E7}" type="slidenum">
              <a:rPr lang="zh-CN" altLang="en-US" smtClean="0"/>
              <a:pPr>
                <a:defRPr/>
              </a:pPr>
              <a:t>44</a:t>
            </a:fld>
            <a:endParaRPr lang="zh-CN" altLang="en-US"/>
          </a:p>
        </p:txBody>
      </p:sp>
    </p:spTree>
    <p:extLst>
      <p:ext uri="{BB962C8B-B14F-4D97-AF65-F5344CB8AC3E}">
        <p14:creationId xmlns:p14="http://schemas.microsoft.com/office/powerpoint/2010/main" val="1902114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二分搜索： 将原问题转换为 一个子问题，规模为原来的 一半；</a:t>
            </a:r>
            <a:endParaRPr lang="en-US" altLang="zh-CN"/>
          </a:p>
          <a:p>
            <a:endParaRPr lang="en-US" altLang="zh-CN"/>
          </a:p>
          <a:p>
            <a:r>
              <a:rPr lang="zh-CN" altLang="en-US"/>
              <a:t>矩阵乘法：将原问题转换为   </a:t>
            </a:r>
            <a:r>
              <a:rPr lang="en-US" altLang="zh-CN"/>
              <a:t>8</a:t>
            </a:r>
            <a:r>
              <a:rPr lang="zh-CN" altLang="en-US"/>
              <a:t>个子问题， 规模为原来的 一半；</a:t>
            </a:r>
            <a:endParaRPr lang="en-US" altLang="zh-CN"/>
          </a:p>
          <a:p>
            <a:endParaRPr lang="en-US" altLang="zh-CN"/>
          </a:p>
          <a:p>
            <a:r>
              <a:rPr lang="zh-CN" altLang="en-US"/>
              <a:t>棋盘覆盖： 将原问题转换为  </a:t>
            </a:r>
            <a:r>
              <a:rPr lang="en-US" altLang="zh-CN"/>
              <a:t>4</a:t>
            </a:r>
            <a:r>
              <a:rPr lang="zh-CN" altLang="en-US"/>
              <a:t>个子问题，规模为原来的   一半；</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50890CA-6DD6-4D9C-99EA-DE6A189C695F}" type="slidenum">
              <a:rPr lang="zh-CN" altLang="en-US">
                <a:solidFill>
                  <a:srgbClr val="000000"/>
                </a:solidFill>
                <a:latin typeface="Times New Roman" panose="02020603050405020304" pitchFamily="18" charset="0"/>
                <a:ea typeface="楷体_GB2312" pitchFamily="49" charset="-122"/>
              </a:rPr>
              <a:pPr>
                <a:spcBef>
                  <a:spcPct val="0"/>
                </a:spcBef>
              </a:pPr>
              <a:t>48</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05800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先让学生求解 </a:t>
            </a:r>
            <a:r>
              <a:rPr lang="en-US" altLang="zh-CN" dirty="0"/>
              <a:t>T(n)=T(n/2)+n/2;</a:t>
            </a:r>
            <a:endParaRPr lang="zh-CN" altLang="en-US"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229FE2-2828-4711-81D9-4563351B9792}" type="slidenum">
              <a:rPr lang="zh-CN" altLang="en-US">
                <a:solidFill>
                  <a:srgbClr val="000000"/>
                </a:solidFill>
                <a:latin typeface="Times New Roman" panose="02020603050405020304" pitchFamily="18" charset="0"/>
                <a:ea typeface="楷体_GB2312" pitchFamily="49" charset="-122"/>
              </a:rPr>
              <a:pPr>
                <a:spcBef>
                  <a:spcPct val="0"/>
                </a:spcBef>
              </a:pPr>
              <a:t>52</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0733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8D318F1-0B4D-4AE3-BC56-026947DA12E6}" type="slidenum">
              <a:rPr lang="zh-CN" altLang="en-US">
                <a:solidFill>
                  <a:srgbClr val="000000"/>
                </a:solidFill>
                <a:latin typeface="Times New Roman" panose="02020603050405020304" pitchFamily="18" charset="0"/>
                <a:ea typeface="楷体_GB2312" pitchFamily="49" charset="-122"/>
              </a:rPr>
              <a:pPr>
                <a:spcBef>
                  <a:spcPct val="0"/>
                </a:spcBef>
              </a:pPr>
              <a:t>53</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381437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第二行看教材第</a:t>
            </a:r>
            <a:r>
              <a:rPr lang="en-US" altLang="zh-CN"/>
              <a:t>17</a:t>
            </a:r>
            <a:r>
              <a:rPr lang="zh-CN" altLang="en-US"/>
              <a:t>页红色字体的证明</a:t>
            </a:r>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F65574F-1DBE-4A66-88C5-034070518D13}" type="slidenum">
              <a:rPr lang="zh-CN" altLang="en-US">
                <a:solidFill>
                  <a:srgbClr val="000000"/>
                </a:solidFill>
                <a:latin typeface="Times New Roman" panose="02020603050405020304" pitchFamily="18" charset="0"/>
                <a:ea typeface="楷体_GB2312" pitchFamily="49" charset="-122"/>
              </a:rPr>
              <a:pPr>
                <a:spcBef>
                  <a:spcPct val="0"/>
                </a:spcBef>
              </a:pPr>
              <a:t>54</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30794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03FCFAB-8491-4C85-8C9F-B5981653F106}" type="slidenum">
              <a:rPr lang="zh-CN" altLang="en-US">
                <a:solidFill>
                  <a:srgbClr val="000000"/>
                </a:solidFill>
                <a:latin typeface="Times New Roman" panose="02020603050405020304" pitchFamily="18" charset="0"/>
                <a:ea typeface="楷体_GB2312" pitchFamily="49" charset="-122"/>
              </a:rPr>
              <a:pPr>
                <a:spcBef>
                  <a:spcPct val="0"/>
                </a:spcBef>
              </a:pPr>
              <a:t>55</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741541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A1C329-8E7D-4750-B674-6D1AF3370E60}" type="slidenum">
              <a:rPr lang="zh-CN" altLang="en-US">
                <a:solidFill>
                  <a:srgbClr val="000000"/>
                </a:solidFill>
                <a:latin typeface="Times New Roman" panose="02020603050405020304" pitchFamily="18" charset="0"/>
                <a:ea typeface="楷体_GB2312" pitchFamily="49" charset="-122"/>
              </a:rPr>
              <a:pPr>
                <a:spcBef>
                  <a:spcPct val="0"/>
                </a:spcBef>
              </a:pPr>
              <a:t>56</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64783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5A228A-5B76-422B-9664-A30FA0AE93E7}" type="slidenum">
              <a:rPr lang="zh-CN" altLang="en-US" smtClean="0"/>
              <a:pPr>
                <a:defRPr/>
              </a:pPr>
              <a:t>6</a:t>
            </a:fld>
            <a:endParaRPr lang="zh-CN" altLang="en-US"/>
          </a:p>
        </p:txBody>
      </p:sp>
    </p:spTree>
    <p:extLst>
      <p:ext uri="{BB962C8B-B14F-4D97-AF65-F5344CB8AC3E}">
        <p14:creationId xmlns:p14="http://schemas.microsoft.com/office/powerpoint/2010/main" val="4032722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C057A46-1069-450F-9063-4AB0CE2A9F5B}" type="slidenum">
              <a:rPr lang="zh-CN" altLang="en-US">
                <a:solidFill>
                  <a:srgbClr val="000000"/>
                </a:solidFill>
                <a:latin typeface="Times New Roman" panose="02020603050405020304" pitchFamily="18" charset="0"/>
                <a:ea typeface="楷体_GB2312" pitchFamily="49" charset="-122"/>
              </a:rPr>
              <a:pPr>
                <a:spcBef>
                  <a:spcPct val="0"/>
                </a:spcBef>
              </a:pPr>
              <a:t>57</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084917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a:p>
            <a:r>
              <a:rPr lang="zh-CN" altLang="en-US"/>
              <a:t>把所有盘子看成两部分构成，（</a:t>
            </a:r>
            <a:r>
              <a:rPr lang="en-US" altLang="zh-CN"/>
              <a:t>1</a:t>
            </a:r>
            <a:r>
              <a:rPr lang="zh-CN" altLang="en-US"/>
              <a:t>）最大盘子，（</a:t>
            </a:r>
            <a:r>
              <a:rPr lang="en-US" altLang="zh-CN"/>
              <a:t>2</a:t>
            </a:r>
            <a:r>
              <a:rPr lang="zh-CN" altLang="en-US"/>
              <a:t>）除最大盘子之外的所有其它盘子。假设能将 除最下面那个之外的所有盘子移动到</a:t>
            </a:r>
            <a:r>
              <a:rPr lang="en-US" altLang="zh-CN"/>
              <a:t>C</a:t>
            </a:r>
            <a:r>
              <a:rPr lang="zh-CN" altLang="en-US"/>
              <a:t>， 然后就可以把最大的移动到</a:t>
            </a:r>
            <a:r>
              <a:rPr lang="en-US" altLang="zh-CN"/>
              <a:t>B</a:t>
            </a:r>
            <a:r>
              <a:rPr lang="zh-CN" altLang="en-US"/>
              <a:t>，最后再将位于</a:t>
            </a:r>
            <a:r>
              <a:rPr lang="en-US" altLang="zh-CN"/>
              <a:t>C</a:t>
            </a:r>
            <a:r>
              <a:rPr lang="zh-CN" altLang="en-US"/>
              <a:t>上的盘子移动到</a:t>
            </a:r>
            <a:r>
              <a:rPr lang="en-US" altLang="zh-CN"/>
              <a:t>B</a:t>
            </a:r>
            <a:r>
              <a:rPr lang="zh-CN" altLang="en-US"/>
              <a:t>。</a:t>
            </a:r>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FE1131-9D55-4F23-B0BF-12F201CB9979}" type="slidenum">
              <a:rPr lang="zh-CN" altLang="en-US">
                <a:solidFill>
                  <a:srgbClr val="000000"/>
                </a:solidFill>
                <a:latin typeface="Times New Roman" panose="02020603050405020304" pitchFamily="18" charset="0"/>
                <a:ea typeface="楷体_GB2312" pitchFamily="49" charset="-122"/>
              </a:rPr>
              <a:pPr>
                <a:spcBef>
                  <a:spcPct val="0"/>
                </a:spcBef>
              </a:pPr>
              <a:t>58</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4057170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2T(n-1)</a:t>
            </a:r>
            <a:r>
              <a:rPr lang="zh-CN" altLang="en-US"/>
              <a:t>中 </a:t>
            </a:r>
            <a:r>
              <a:rPr lang="en-US" altLang="zh-CN"/>
              <a:t>2</a:t>
            </a:r>
            <a:r>
              <a:rPr lang="zh-CN" altLang="en-US"/>
              <a:t>的含义是 首先将剩下的</a:t>
            </a:r>
            <a:r>
              <a:rPr lang="en-US" altLang="zh-CN"/>
              <a:t>n-1</a:t>
            </a:r>
            <a:r>
              <a:rPr lang="zh-CN" altLang="en-US"/>
              <a:t>个移到</a:t>
            </a:r>
            <a:r>
              <a:rPr lang="en-US" altLang="zh-CN"/>
              <a:t>C</a:t>
            </a:r>
            <a:r>
              <a:rPr lang="zh-CN" altLang="en-US"/>
              <a:t>上，然后又移到</a:t>
            </a:r>
            <a:r>
              <a:rPr lang="en-US" altLang="zh-CN"/>
              <a:t>b</a:t>
            </a:r>
            <a:r>
              <a:rPr lang="zh-CN" altLang="en-US"/>
              <a:t>上； </a:t>
            </a:r>
            <a:r>
              <a:rPr lang="en-US" altLang="zh-CN"/>
              <a:t>+1</a:t>
            </a:r>
            <a:r>
              <a:rPr lang="zh-CN" altLang="en-US"/>
              <a:t>的含义是将最大的盘子移动到</a:t>
            </a:r>
            <a:r>
              <a:rPr lang="en-US" altLang="zh-CN"/>
              <a:t>b</a:t>
            </a:r>
            <a:r>
              <a:rPr lang="zh-CN" altLang="en-US"/>
              <a:t>上</a:t>
            </a:r>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B03018C-2B00-4198-AE5F-363B5CD9E39D}" type="slidenum">
              <a:rPr lang="zh-CN" altLang="en-US">
                <a:solidFill>
                  <a:srgbClr val="000000"/>
                </a:solidFill>
                <a:latin typeface="Times New Roman" panose="02020603050405020304" pitchFamily="18" charset="0"/>
                <a:ea typeface="楷体_GB2312" pitchFamily="49" charset="-122"/>
              </a:rPr>
              <a:pPr>
                <a:spcBef>
                  <a:spcPct val="0"/>
                </a:spcBef>
              </a:pPr>
              <a:t>59</a:t>
            </a:fld>
            <a:endParaRPr lang="zh-CN" altLang="en-US">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22803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F4A1997-CF64-4F28-89A4-A089707D5A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46E2DEFB-0894-4325-8DBD-3C5D94E256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a:t>
            </a:r>
            <a:r>
              <a:rPr lang="en-US" altLang="zh-CN"/>
              <a:t>1</a:t>
            </a:r>
            <a:r>
              <a:rPr lang="zh-CN" altLang="en-US"/>
              <a:t>）首先举</a:t>
            </a:r>
            <a:r>
              <a:rPr lang="en-US" altLang="zh-CN"/>
              <a:t>R={1</a:t>
            </a:r>
            <a:r>
              <a:rPr lang="zh-CN" altLang="en-US"/>
              <a:t>，</a:t>
            </a:r>
            <a:r>
              <a:rPr lang="en-US" altLang="zh-CN"/>
              <a:t>2</a:t>
            </a:r>
            <a:r>
              <a:rPr lang="zh-CN" altLang="en-US"/>
              <a:t>，</a:t>
            </a:r>
            <a:r>
              <a:rPr lang="en-US" altLang="zh-CN"/>
              <a:t>3}</a:t>
            </a:r>
            <a:r>
              <a:rPr lang="zh-CN" altLang="en-US"/>
              <a:t>的例子；</a:t>
            </a: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r>
              <a:rPr lang="zh-CN" altLang="en-US"/>
              <a:t>（</a:t>
            </a:r>
            <a:r>
              <a:rPr lang="en-US" altLang="zh-CN"/>
              <a:t>2</a:t>
            </a:r>
            <a:r>
              <a:rPr lang="zh-CN" altLang="en-US"/>
              <a:t>）然后总结出解决问题的思路： 首先把第一个元素固定，求后面元素的全排列。</a:t>
            </a:r>
            <a:endParaRPr lang="en-US" altLang="zh-CN"/>
          </a:p>
          <a:p>
            <a:pPr eaLnBrk="1" hangingPunct="1">
              <a:spcBef>
                <a:spcPct val="0"/>
              </a:spcBef>
            </a:pPr>
            <a:endParaRPr lang="en-US" altLang="zh-CN"/>
          </a:p>
          <a:p>
            <a:pPr eaLnBrk="1" hangingPunct="1">
              <a:spcBef>
                <a:spcPct val="0"/>
              </a:spcBef>
            </a:pPr>
            <a:r>
              <a:rPr lang="zh-CN" altLang="en-US"/>
              <a:t>在求后面元素全排列的时候，也把第一个元素固定，求剩余元素的全排列。</a:t>
            </a:r>
            <a:endParaRPr lang="en-US" altLang="zh-CN"/>
          </a:p>
          <a:p>
            <a:pPr eaLnBrk="1" hangingPunct="1">
              <a:spcBef>
                <a:spcPct val="0"/>
              </a:spcBef>
            </a:pPr>
            <a:endParaRPr lang="en-US" altLang="zh-CN"/>
          </a:p>
          <a:p>
            <a:pPr eaLnBrk="1" hangingPunct="1">
              <a:spcBef>
                <a:spcPct val="0"/>
              </a:spcBef>
            </a:pPr>
            <a:r>
              <a:rPr lang="zh-CN" altLang="en-US"/>
              <a:t>如此下去，当后面只有一个元素的时候，可以直接写出结果。</a:t>
            </a:r>
            <a:endParaRPr lang="en-US" altLang="zh-CN"/>
          </a:p>
        </p:txBody>
      </p:sp>
      <p:sp>
        <p:nvSpPr>
          <p:cNvPr id="27652" name="灯片编号占位符 3">
            <a:extLst>
              <a:ext uri="{FF2B5EF4-FFF2-40B4-BE49-F238E27FC236}">
                <a16:creationId xmlns:a16="http://schemas.microsoft.com/office/drawing/2014/main" id="{9CBF2B41-D8B3-42A1-97A6-E6D3450256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6D2FD58-F701-4CD0-8903-EBEBA09968D2}" type="slidenum">
              <a:rPr lang="zh-CN" altLang="en-US" smtClean="0">
                <a:solidFill>
                  <a:srgbClr val="FF0000"/>
                </a:solidFill>
                <a:latin typeface="Arial" panose="020B0604020202020204" pitchFamily="34" charset="0"/>
                <a:ea typeface="楷体_GB2312" pitchFamily="49" charset="-122"/>
              </a:rPr>
              <a:pPr>
                <a:spcBef>
                  <a:spcPct val="0"/>
                </a:spcBef>
              </a:pPr>
              <a:t>15</a:t>
            </a:fld>
            <a:endParaRPr lang="zh-CN" altLang="en-US">
              <a:solidFill>
                <a:srgbClr val="FF0000"/>
              </a:solidFill>
              <a:latin typeface="Arial" panose="020B0604020202020204" pitchFamily="34" charset="0"/>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981370C-CC66-4322-AF1E-2AA4A04C55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156450E-846E-4233-8ABC-185F71959068}" type="slidenum">
              <a:rPr lang="en-US" altLang="zh-CN" smtClean="0">
                <a:solidFill>
                  <a:srgbClr val="000000"/>
                </a:solidFill>
                <a:latin typeface="Times New Roman" panose="02020603050405020304" pitchFamily="18" charset="0"/>
              </a:rPr>
              <a:pPr>
                <a:spcBef>
                  <a:spcPct val="0"/>
                </a:spcBef>
              </a:pPr>
              <a:t>17</a:t>
            </a:fld>
            <a:endParaRPr lang="en-US" altLang="zh-CN">
              <a:solidFill>
                <a:srgbClr val="000000"/>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09F71664-2238-4080-8C90-153AD77661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CB1BBEBA-8870-4F90-9155-A29DE766DD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dirty="0">
              <a:latin typeface="Century Schoolbook" panose="02040604050505020304" pitchFamily="18" charset="0"/>
              <a:ea typeface="黑体" panose="02010609060101010101" pitchFamily="49" charset="-122"/>
            </a:endParaRPr>
          </a:p>
        </p:txBody>
      </p:sp>
    </p:spTree>
    <p:extLst>
      <p:ext uri="{BB962C8B-B14F-4D97-AF65-F5344CB8AC3E}">
        <p14:creationId xmlns:p14="http://schemas.microsoft.com/office/powerpoint/2010/main" val="150579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981370C-CC66-4322-AF1E-2AA4A04C55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156450E-846E-4233-8ABC-185F71959068}" type="slidenum">
              <a:rPr lang="en-US" altLang="zh-CN" smtClean="0">
                <a:solidFill>
                  <a:srgbClr val="000000"/>
                </a:solidFill>
                <a:latin typeface="Times New Roman" panose="02020603050405020304" pitchFamily="18" charset="0"/>
              </a:rPr>
              <a:pPr>
                <a:spcBef>
                  <a:spcPct val="0"/>
                </a:spcBef>
              </a:pPr>
              <a:t>18</a:t>
            </a:fld>
            <a:endParaRPr lang="en-US" altLang="zh-CN">
              <a:solidFill>
                <a:srgbClr val="000000"/>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09F71664-2238-4080-8C90-153AD77661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CB1BBEBA-8870-4F90-9155-A29DE766DD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dirty="0">
              <a:latin typeface="Century Schoolbook" panose="02040604050505020304" pitchFamily="18" charset="0"/>
              <a:ea typeface="黑体" panose="020106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981370C-CC66-4322-AF1E-2AA4A04C55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156450E-846E-4233-8ABC-185F71959068}" type="slidenum">
              <a:rPr lang="en-US" altLang="zh-CN" smtClean="0">
                <a:solidFill>
                  <a:srgbClr val="000000"/>
                </a:solidFill>
                <a:latin typeface="Times New Roman" panose="02020603050405020304" pitchFamily="18" charset="0"/>
              </a:rPr>
              <a:pPr>
                <a:spcBef>
                  <a:spcPct val="0"/>
                </a:spcBef>
              </a:pPr>
              <a:t>19</a:t>
            </a:fld>
            <a:endParaRPr lang="en-US" altLang="zh-CN">
              <a:solidFill>
                <a:srgbClr val="000000"/>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09F71664-2238-4080-8C90-153AD776619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CB1BBEBA-8870-4F90-9155-A29DE766DD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900" dirty="0">
                <a:latin typeface="Century Schoolbook" panose="02040604050505020304" pitchFamily="18" charset="0"/>
                <a:ea typeface="黑体" panose="02010609060101010101" pitchFamily="49" charset="-122"/>
              </a:rPr>
              <a:t>讲这一页时可以举例，设</a:t>
            </a:r>
            <a:r>
              <a:rPr lang="en-US" altLang="zh-CN" sz="900" dirty="0">
                <a:latin typeface="Century Schoolbook" panose="02040604050505020304" pitchFamily="18" charset="0"/>
                <a:ea typeface="黑体" panose="02010609060101010101" pitchFamily="49" charset="-122"/>
              </a:rPr>
              <a:t>m=5,</a:t>
            </a:r>
            <a:r>
              <a:rPr lang="zh-CN" altLang="en-US" sz="900" dirty="0">
                <a:latin typeface="Century Schoolbook" panose="02040604050505020304" pitchFamily="18" charset="0"/>
                <a:ea typeface="黑体" panose="02010609060101010101" pitchFamily="49" charset="-122"/>
              </a:rPr>
              <a:t>分析当</a:t>
            </a:r>
            <a:r>
              <a:rPr lang="en-US" altLang="zh-CN" sz="900" dirty="0">
                <a:latin typeface="Century Schoolbook" panose="02040604050505020304" pitchFamily="18" charset="0"/>
                <a:ea typeface="黑体" panose="02010609060101010101" pitchFamily="49" charset="-122"/>
              </a:rPr>
              <a:t>k=m</a:t>
            </a:r>
            <a:r>
              <a:rPr lang="zh-CN" altLang="en-US" sz="900" dirty="0">
                <a:latin typeface="Century Schoolbook" panose="02040604050505020304" pitchFamily="18" charset="0"/>
                <a:ea typeface="黑体" panose="02010609060101010101" pitchFamily="49" charset="-122"/>
              </a:rPr>
              <a:t>时的情况。</a:t>
            </a:r>
            <a:endParaRPr lang="en-US" altLang="zh-CN" sz="900" dirty="0">
              <a:latin typeface="Century Schoolbook" panose="02040604050505020304" pitchFamily="18" charset="0"/>
              <a:ea typeface="黑体" panose="02010609060101010101" pitchFamily="49" charset="-122"/>
            </a:endParaRPr>
          </a:p>
        </p:txBody>
      </p:sp>
    </p:spTree>
    <p:extLst>
      <p:ext uri="{BB962C8B-B14F-4D97-AF65-F5344CB8AC3E}">
        <p14:creationId xmlns:p14="http://schemas.microsoft.com/office/powerpoint/2010/main" val="354997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DFA7291-A122-4639-A29A-2183407981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A265A8B-7F34-4003-82C9-F62CEA2C740E}" type="slidenum">
              <a:rPr lang="en-US" altLang="zh-CN" smtClean="0">
                <a:solidFill>
                  <a:srgbClr val="000000"/>
                </a:solidFill>
                <a:latin typeface="Times New Roman" panose="02020603050405020304" pitchFamily="18" charset="0"/>
              </a:rPr>
              <a:pPr>
                <a:spcBef>
                  <a:spcPct val="0"/>
                </a:spcBef>
              </a:pPr>
              <a:t>20</a:t>
            </a:fld>
            <a:endParaRPr lang="en-US" altLang="zh-CN">
              <a:solidFill>
                <a:srgbClr val="000000"/>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6745EB03-0BAB-4548-8FDC-221BD74E7B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766F288F-2298-4EBB-B46B-F8129EDC14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a:latin typeface="Century Schoolbook" panose="02040604050505020304" pitchFamily="18" charset="0"/>
              <a:ea typeface="黑体" panose="02010609060101010101" pitchFamily="49" charset="-122"/>
            </a:endParaRPr>
          </a:p>
          <a:p>
            <a:pPr eaLnBrk="1" hangingPunct="1">
              <a:spcBef>
                <a:spcPct val="0"/>
              </a:spcBef>
            </a:pPr>
            <a:endParaRPr lang="en-US" altLang="zh-CN" sz="900">
              <a:latin typeface="Century Schoolbook" panose="02040604050505020304" pitchFamily="18" charset="0"/>
              <a:ea typeface="黑体" panose="020106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08CD2F34-9A00-4D3F-B497-DE423FCF12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2D54CBE-69AA-4B2F-B330-7DE42BBBAF41}" type="slidenum">
              <a:rPr lang="en-US" altLang="zh-CN" smtClean="0">
                <a:solidFill>
                  <a:srgbClr val="000000"/>
                </a:solidFill>
                <a:latin typeface="Times New Roman" panose="02020603050405020304" pitchFamily="18" charset="0"/>
              </a:rPr>
              <a:pPr>
                <a:spcBef>
                  <a:spcPct val="0"/>
                </a:spcBef>
              </a:pPr>
              <a:t>21</a:t>
            </a:fld>
            <a:endParaRPr lang="en-US" altLang="zh-CN">
              <a:solidFill>
                <a:srgbClr val="000000"/>
              </a:solidFill>
              <a:latin typeface="Times New Roman" panose="02020603050405020304" pitchFamily="18" charset="0"/>
            </a:endParaRPr>
          </a:p>
        </p:txBody>
      </p:sp>
      <p:sp>
        <p:nvSpPr>
          <p:cNvPr id="34819" name="Rectangle 2">
            <a:extLst>
              <a:ext uri="{FF2B5EF4-FFF2-40B4-BE49-F238E27FC236}">
                <a16:creationId xmlns:a16="http://schemas.microsoft.com/office/drawing/2014/main" id="{E3C2123F-1D5A-42F7-BCD2-779A7F5649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96CDF07B-415E-46AC-8D03-744D5D267BC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z="900">
              <a:latin typeface="Century Schoolbook" panose="02040604050505020304" pitchFamily="18" charset="0"/>
              <a:ea typeface="黑体" panose="02010609060101010101" pitchFamily="49" charset="-122"/>
            </a:endParaRPr>
          </a:p>
          <a:p>
            <a:pPr eaLnBrk="1" hangingPunct="1">
              <a:spcBef>
                <a:spcPct val="0"/>
              </a:spcBef>
            </a:pPr>
            <a:endParaRPr lang="en-US" altLang="zh-CN" sz="900">
              <a:latin typeface="Century Schoolbook" panose="02040604050505020304" pitchFamily="18" charset="0"/>
              <a:ea typeface="黑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137BB-9860-497D-9696-A2714FE28F6F}"/>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889C09FA-AF1D-430F-B889-6BA36FE9D97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EFEDF9-D888-4DD6-9544-148C7F6C96A1}"/>
              </a:ext>
            </a:extLst>
          </p:cNvPr>
          <p:cNvSpPr>
            <a:spLocks noGrp="1"/>
          </p:cNvSpPr>
          <p:nvPr>
            <p:ph type="dt" sz="half" idx="10"/>
          </p:nvPr>
        </p:nvSpPr>
        <p:spPr/>
        <p:txBody>
          <a:bodyPr/>
          <a:lstStyle/>
          <a:p>
            <a:pPr>
              <a:defRPr/>
            </a:pPr>
            <a:fld id="{CB8FB67A-9A0F-4CCD-912F-43A9F52F6DB8}" type="datetime1">
              <a:rPr lang="zh-CN" altLang="en-US" smtClean="0"/>
              <a:pPr>
                <a:defRPr/>
              </a:pPr>
              <a:t>2021/9/1</a:t>
            </a:fld>
            <a:endParaRPr lang="en-US" altLang="zh-CN"/>
          </a:p>
        </p:txBody>
      </p:sp>
      <p:sp>
        <p:nvSpPr>
          <p:cNvPr id="5" name="页脚占位符 4">
            <a:extLst>
              <a:ext uri="{FF2B5EF4-FFF2-40B4-BE49-F238E27FC236}">
                <a16:creationId xmlns:a16="http://schemas.microsoft.com/office/drawing/2014/main" id="{B905E4FF-B671-44F8-BCE7-81BDBB8B32AB}"/>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A1674F89-DBBF-4844-AD0C-558832EC6E82}"/>
              </a:ext>
            </a:extLst>
          </p:cNvPr>
          <p:cNvSpPr>
            <a:spLocks noGrp="1"/>
          </p:cNvSpPr>
          <p:nvPr>
            <p:ph type="sldNum" sz="quarter" idx="12"/>
          </p:nvPr>
        </p:nvSpPr>
        <p:spPr/>
        <p:txBody>
          <a:bodyPr/>
          <a:lstStyle/>
          <a:p>
            <a:pPr>
              <a:defRPr/>
            </a:pPr>
            <a:fld id="{86E8F71D-C0AF-402D-B1A7-DA58E1657860}" type="slidenum">
              <a:rPr lang="en-US" altLang="zh-CN" smtClean="0"/>
              <a:pPr>
                <a:defRPr/>
              </a:pPr>
              <a:t>‹#›</a:t>
            </a:fld>
            <a:endParaRPr lang="en-US" altLang="zh-CN"/>
          </a:p>
        </p:txBody>
      </p:sp>
      <p:pic>
        <p:nvPicPr>
          <p:cNvPr id="7" name="Picture 2">
            <a:extLst>
              <a:ext uri="{FF2B5EF4-FFF2-40B4-BE49-F238E27FC236}">
                <a16:creationId xmlns:a16="http://schemas.microsoft.com/office/drawing/2014/main" id="{7DE5CFD6-CE4E-4FBD-8136-65FDE8FC56FB}"/>
              </a:ext>
            </a:extLst>
          </p:cNvPr>
          <p:cNvPicPr>
            <a:picLocks noChangeAspect="1" noChangeArrowheads="1"/>
          </p:cNvPicPr>
          <p:nvPr userDrawn="1"/>
        </p:nvPicPr>
        <p:blipFill>
          <a:blip r:embed="rId2"/>
          <a:srcRect/>
          <a:stretch>
            <a:fillRect/>
          </a:stretch>
        </p:blipFill>
        <p:spPr bwMode="auto">
          <a:xfrm>
            <a:off x="8254199" y="27856"/>
            <a:ext cx="882650" cy="854589"/>
          </a:xfrm>
          <a:prstGeom prst="rect">
            <a:avLst/>
          </a:prstGeom>
          <a:noFill/>
          <a:ln w="9525">
            <a:noFill/>
            <a:miter lim="800000"/>
            <a:headEnd/>
            <a:tailEnd/>
          </a:ln>
        </p:spPr>
      </p:pic>
    </p:spTree>
    <p:extLst>
      <p:ext uri="{BB962C8B-B14F-4D97-AF65-F5344CB8AC3E}">
        <p14:creationId xmlns:p14="http://schemas.microsoft.com/office/powerpoint/2010/main" val="3019263544"/>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FCCA5-49DF-4F3D-B49A-68FD8515D1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452442-16E3-483F-B734-0B5B8136DA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360F6-399B-4DAE-965A-A2193C60C16A}"/>
              </a:ext>
            </a:extLst>
          </p:cNvPr>
          <p:cNvSpPr>
            <a:spLocks noGrp="1"/>
          </p:cNvSpPr>
          <p:nvPr>
            <p:ph type="dt" sz="half" idx="10"/>
          </p:nvPr>
        </p:nvSpPr>
        <p:spPr/>
        <p:txBody>
          <a:bodyPr/>
          <a:lstStyle/>
          <a:p>
            <a:pPr>
              <a:defRPr/>
            </a:pPr>
            <a:fld id="{8658AF5B-9ADB-42EF-9D8D-41CBFFDE7608}" type="datetime1">
              <a:rPr lang="zh-CN" altLang="en-US" smtClean="0"/>
              <a:pPr>
                <a:defRPr/>
              </a:pPr>
              <a:t>2021/9/1</a:t>
            </a:fld>
            <a:endParaRPr lang="en-US" altLang="zh-CN"/>
          </a:p>
        </p:txBody>
      </p:sp>
      <p:sp>
        <p:nvSpPr>
          <p:cNvPr id="5" name="页脚占位符 4">
            <a:extLst>
              <a:ext uri="{FF2B5EF4-FFF2-40B4-BE49-F238E27FC236}">
                <a16:creationId xmlns:a16="http://schemas.microsoft.com/office/drawing/2014/main" id="{95A652C1-C64B-43F0-B53E-2BC0F425CA51}"/>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16374803-ACCA-4717-9377-BF23A125B14B}"/>
              </a:ext>
            </a:extLst>
          </p:cNvPr>
          <p:cNvSpPr>
            <a:spLocks noGrp="1"/>
          </p:cNvSpPr>
          <p:nvPr>
            <p:ph type="sldNum" sz="quarter" idx="12"/>
          </p:nvPr>
        </p:nvSpPr>
        <p:spPr/>
        <p:txBody>
          <a:bodyPr/>
          <a:lstStyle/>
          <a:p>
            <a:pPr>
              <a:defRPr/>
            </a:pPr>
            <a:fld id="{92D5AD67-3D52-462E-98BE-7656681D292F}" type="slidenum">
              <a:rPr lang="en-US" altLang="zh-CN" smtClean="0"/>
              <a:pPr>
                <a:defRPr/>
              </a:pPr>
              <a:t>‹#›</a:t>
            </a:fld>
            <a:endParaRPr lang="en-US" altLang="zh-CN"/>
          </a:p>
        </p:txBody>
      </p:sp>
    </p:spTree>
    <p:extLst>
      <p:ext uri="{BB962C8B-B14F-4D97-AF65-F5344CB8AC3E}">
        <p14:creationId xmlns:p14="http://schemas.microsoft.com/office/powerpoint/2010/main" val="2162376726"/>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CA4BAC8-CE25-47E4-86D8-77D186A96D65}"/>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DD7222C-E46A-4277-A1D7-A38B8E1F1D22}"/>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83680-3D01-4276-8CAB-E3CC500D7C25}"/>
              </a:ext>
            </a:extLst>
          </p:cNvPr>
          <p:cNvSpPr>
            <a:spLocks noGrp="1"/>
          </p:cNvSpPr>
          <p:nvPr>
            <p:ph type="dt" sz="half" idx="10"/>
          </p:nvPr>
        </p:nvSpPr>
        <p:spPr/>
        <p:txBody>
          <a:bodyPr/>
          <a:lstStyle/>
          <a:p>
            <a:pPr>
              <a:defRPr/>
            </a:pPr>
            <a:fld id="{D37282F6-43A2-41C7-BADC-90D4ADA154E5}" type="datetime1">
              <a:rPr lang="zh-CN" altLang="en-US" smtClean="0"/>
              <a:pPr>
                <a:defRPr/>
              </a:pPr>
              <a:t>2021/9/1</a:t>
            </a:fld>
            <a:endParaRPr lang="en-US" altLang="zh-CN"/>
          </a:p>
        </p:txBody>
      </p:sp>
      <p:sp>
        <p:nvSpPr>
          <p:cNvPr id="5" name="页脚占位符 4">
            <a:extLst>
              <a:ext uri="{FF2B5EF4-FFF2-40B4-BE49-F238E27FC236}">
                <a16:creationId xmlns:a16="http://schemas.microsoft.com/office/drawing/2014/main" id="{3E67119D-481D-488D-8BF0-CC4953A5E589}"/>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9E1F49CB-8B7E-40FC-AEEC-5C33E1DE2AD2}"/>
              </a:ext>
            </a:extLst>
          </p:cNvPr>
          <p:cNvSpPr>
            <a:spLocks noGrp="1"/>
          </p:cNvSpPr>
          <p:nvPr>
            <p:ph type="sldNum" sz="quarter" idx="12"/>
          </p:nvPr>
        </p:nvSpPr>
        <p:spPr/>
        <p:txBody>
          <a:bodyPr/>
          <a:lstStyle/>
          <a:p>
            <a:pPr>
              <a:defRPr/>
            </a:pPr>
            <a:fld id="{2E72EB10-21D1-4214-9EDD-437674CD1B97}" type="slidenum">
              <a:rPr lang="en-US" altLang="zh-CN" smtClean="0"/>
              <a:pPr>
                <a:defRPr/>
              </a:pPr>
              <a:t>‹#›</a:t>
            </a:fld>
            <a:endParaRPr lang="en-US" altLang="zh-CN"/>
          </a:p>
        </p:txBody>
      </p:sp>
    </p:spTree>
    <p:extLst>
      <p:ext uri="{BB962C8B-B14F-4D97-AF65-F5344CB8AC3E}">
        <p14:creationId xmlns:p14="http://schemas.microsoft.com/office/powerpoint/2010/main" val="20836265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CE15F1D4-0006-4406-8EEB-21E8F6260B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04C843E-3ADB-4DC8-8098-DD580761D1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7AC7717-3E7D-4231-BD8C-B5D815F5A1F6}"/>
              </a:ext>
            </a:extLst>
          </p:cNvPr>
          <p:cNvSpPr>
            <a:spLocks noGrp="1" noChangeArrowheads="1"/>
          </p:cNvSpPr>
          <p:nvPr>
            <p:ph type="sldNum" sz="quarter" idx="12"/>
          </p:nvPr>
        </p:nvSpPr>
        <p:spPr>
          <a:ln/>
        </p:spPr>
        <p:txBody>
          <a:bodyPr/>
          <a:lstStyle>
            <a:lvl1pPr>
              <a:defRPr/>
            </a:lvl1pPr>
          </a:lstStyle>
          <a:p>
            <a:pPr>
              <a:defRPr/>
            </a:pPr>
            <a:fld id="{096C8610-69B0-4370-A20D-7AD42CB64621}" type="slidenum">
              <a:rPr lang="en-US" altLang="zh-CN"/>
              <a:pPr>
                <a:defRPr/>
              </a:pPr>
              <a:t>‹#›</a:t>
            </a:fld>
            <a:endParaRPr lang="en-US" altLang="zh-CN"/>
          </a:p>
        </p:txBody>
      </p:sp>
    </p:spTree>
    <p:extLst>
      <p:ext uri="{BB962C8B-B14F-4D97-AF65-F5344CB8AC3E}">
        <p14:creationId xmlns:p14="http://schemas.microsoft.com/office/powerpoint/2010/main" val="418842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194175" cy="2173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25888"/>
            <a:ext cx="4194175" cy="217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4CEEC08-4568-49B5-9A23-13D93AEE23EB}" type="slidenum">
              <a:rPr lang="en-US" altLang="zh-CN"/>
              <a:pPr>
                <a:defRPr/>
              </a:pPr>
              <a:t>‹#›</a:t>
            </a:fld>
            <a:endParaRPr lang="en-US" altLang="zh-CN"/>
          </a:p>
        </p:txBody>
      </p:sp>
    </p:spTree>
    <p:extLst>
      <p:ext uri="{BB962C8B-B14F-4D97-AF65-F5344CB8AC3E}">
        <p14:creationId xmlns:p14="http://schemas.microsoft.com/office/powerpoint/2010/main" val="310672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2F922-C4F8-4205-ABD0-B4E63A9A02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C97398-97B4-4CE1-B911-494D08175E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834937-2CBE-4ADA-926E-6AD64F753C68}"/>
              </a:ext>
            </a:extLst>
          </p:cNvPr>
          <p:cNvSpPr>
            <a:spLocks noGrp="1"/>
          </p:cNvSpPr>
          <p:nvPr>
            <p:ph type="dt" sz="half" idx="10"/>
          </p:nvPr>
        </p:nvSpPr>
        <p:spPr/>
        <p:txBody>
          <a:bodyPr/>
          <a:lstStyle/>
          <a:p>
            <a:pPr>
              <a:defRPr/>
            </a:pPr>
            <a:fld id="{B5098379-7315-46E8-873F-70C18994AFFA}" type="datetime1">
              <a:rPr lang="zh-CN" altLang="en-US" smtClean="0"/>
              <a:pPr>
                <a:defRPr/>
              </a:pPr>
              <a:t>2021/9/1</a:t>
            </a:fld>
            <a:endParaRPr lang="en-US" altLang="zh-CN"/>
          </a:p>
        </p:txBody>
      </p:sp>
      <p:sp>
        <p:nvSpPr>
          <p:cNvPr id="5" name="页脚占位符 4">
            <a:extLst>
              <a:ext uri="{FF2B5EF4-FFF2-40B4-BE49-F238E27FC236}">
                <a16:creationId xmlns:a16="http://schemas.microsoft.com/office/drawing/2014/main" id="{4DB4C0F1-91AF-4276-845F-0A980EFE6189}"/>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D0CB8F8B-8A15-4926-ADEA-2FF83DCBFCAC}"/>
              </a:ext>
            </a:extLst>
          </p:cNvPr>
          <p:cNvSpPr>
            <a:spLocks noGrp="1"/>
          </p:cNvSpPr>
          <p:nvPr>
            <p:ph type="sldNum" sz="quarter" idx="12"/>
          </p:nvPr>
        </p:nvSpPr>
        <p:spPr/>
        <p:txBody>
          <a:bodyPr/>
          <a:lstStyle/>
          <a:p>
            <a:pPr>
              <a:defRPr/>
            </a:pPr>
            <a:fld id="{41112976-ABE7-420F-BA3B-BA6DF9DA6DFE}" type="slidenum">
              <a:rPr lang="en-US" altLang="zh-CN" smtClean="0"/>
              <a:pPr>
                <a:defRPr/>
              </a:pPr>
              <a:t>‹#›</a:t>
            </a:fld>
            <a:endParaRPr lang="en-US" altLang="zh-CN"/>
          </a:p>
        </p:txBody>
      </p:sp>
      <p:pic>
        <p:nvPicPr>
          <p:cNvPr id="7" name="Picture 2">
            <a:extLst>
              <a:ext uri="{FF2B5EF4-FFF2-40B4-BE49-F238E27FC236}">
                <a16:creationId xmlns:a16="http://schemas.microsoft.com/office/drawing/2014/main" id="{C1949FDA-742E-4022-9772-7A67CC359ECF}"/>
              </a:ext>
            </a:extLst>
          </p:cNvPr>
          <p:cNvPicPr>
            <a:picLocks noChangeAspect="1" noChangeArrowheads="1"/>
          </p:cNvPicPr>
          <p:nvPr userDrawn="1"/>
        </p:nvPicPr>
        <p:blipFill>
          <a:blip r:embed="rId2"/>
          <a:srcRect/>
          <a:stretch>
            <a:fillRect/>
          </a:stretch>
        </p:blipFill>
        <p:spPr bwMode="auto">
          <a:xfrm>
            <a:off x="8261350" y="0"/>
            <a:ext cx="882650" cy="854589"/>
          </a:xfrm>
          <a:prstGeom prst="rect">
            <a:avLst/>
          </a:prstGeom>
          <a:noFill/>
          <a:ln w="9525">
            <a:noFill/>
            <a:miter lim="800000"/>
            <a:headEnd/>
            <a:tailEnd/>
          </a:ln>
        </p:spPr>
      </p:pic>
    </p:spTree>
    <p:extLst>
      <p:ext uri="{BB962C8B-B14F-4D97-AF65-F5344CB8AC3E}">
        <p14:creationId xmlns:p14="http://schemas.microsoft.com/office/powerpoint/2010/main" val="3555500776"/>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CB349-3B1D-4B2E-816D-06B4445EE13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BB125DCA-CDE4-45D6-AF31-66A88FB64B5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09B71D-64D4-4652-88D8-E313BE66660E}"/>
              </a:ext>
            </a:extLst>
          </p:cNvPr>
          <p:cNvSpPr>
            <a:spLocks noGrp="1"/>
          </p:cNvSpPr>
          <p:nvPr>
            <p:ph type="dt" sz="half" idx="10"/>
          </p:nvPr>
        </p:nvSpPr>
        <p:spPr/>
        <p:txBody>
          <a:bodyPr/>
          <a:lstStyle/>
          <a:p>
            <a:pPr>
              <a:defRPr/>
            </a:pPr>
            <a:fld id="{EE79BF7F-36BE-445D-A310-65329C8034BC}" type="datetime1">
              <a:rPr lang="zh-CN" altLang="en-US" smtClean="0"/>
              <a:pPr>
                <a:defRPr/>
              </a:pPr>
              <a:t>2021/9/1</a:t>
            </a:fld>
            <a:endParaRPr lang="en-US" altLang="zh-CN"/>
          </a:p>
        </p:txBody>
      </p:sp>
      <p:sp>
        <p:nvSpPr>
          <p:cNvPr id="5" name="页脚占位符 4">
            <a:extLst>
              <a:ext uri="{FF2B5EF4-FFF2-40B4-BE49-F238E27FC236}">
                <a16:creationId xmlns:a16="http://schemas.microsoft.com/office/drawing/2014/main" id="{A125FD7D-7475-48B7-8782-9CF9054A593A}"/>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980AA339-5ADF-4676-A160-DEEB3302DB39}"/>
              </a:ext>
            </a:extLst>
          </p:cNvPr>
          <p:cNvSpPr>
            <a:spLocks noGrp="1"/>
          </p:cNvSpPr>
          <p:nvPr>
            <p:ph type="sldNum" sz="quarter" idx="12"/>
          </p:nvPr>
        </p:nvSpPr>
        <p:spPr/>
        <p:txBody>
          <a:bodyPr/>
          <a:lstStyle/>
          <a:p>
            <a:pPr>
              <a:defRPr/>
            </a:pPr>
            <a:fld id="{CAB6DD65-D687-4715-9E55-D09BD54ED09E}" type="slidenum">
              <a:rPr lang="en-US" altLang="zh-CN" smtClean="0"/>
              <a:pPr>
                <a:defRPr/>
              </a:pPr>
              <a:t>‹#›</a:t>
            </a:fld>
            <a:endParaRPr lang="en-US" altLang="zh-CN"/>
          </a:p>
        </p:txBody>
      </p:sp>
    </p:spTree>
    <p:extLst>
      <p:ext uri="{BB962C8B-B14F-4D97-AF65-F5344CB8AC3E}">
        <p14:creationId xmlns:p14="http://schemas.microsoft.com/office/powerpoint/2010/main" val="2846585753"/>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C50C6-C7F9-4943-99AC-AC93B5E566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3ACF26-D4DC-4A35-84A9-0BEBB2DDFD12}"/>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D38569-D720-4D1A-9C1E-1B17D2A6CA7D}"/>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58865AE-30DE-456B-841E-1EA974349CD0}"/>
              </a:ext>
            </a:extLst>
          </p:cNvPr>
          <p:cNvSpPr>
            <a:spLocks noGrp="1"/>
          </p:cNvSpPr>
          <p:nvPr>
            <p:ph type="dt" sz="half" idx="10"/>
          </p:nvPr>
        </p:nvSpPr>
        <p:spPr/>
        <p:txBody>
          <a:bodyPr/>
          <a:lstStyle/>
          <a:p>
            <a:pPr>
              <a:defRPr/>
            </a:pPr>
            <a:fld id="{65F4A82A-8834-4888-AB93-B5D199168647}" type="datetime1">
              <a:rPr lang="zh-CN" altLang="en-US" smtClean="0"/>
              <a:pPr>
                <a:defRPr/>
              </a:pPr>
              <a:t>2021/9/1</a:t>
            </a:fld>
            <a:endParaRPr lang="en-US" altLang="zh-CN"/>
          </a:p>
        </p:txBody>
      </p:sp>
      <p:sp>
        <p:nvSpPr>
          <p:cNvPr id="6" name="页脚占位符 5">
            <a:extLst>
              <a:ext uri="{FF2B5EF4-FFF2-40B4-BE49-F238E27FC236}">
                <a16:creationId xmlns:a16="http://schemas.microsoft.com/office/drawing/2014/main" id="{39877C9E-3E6B-4F12-AF84-8FC64159383C}"/>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3984EAFA-6217-4E48-BD29-A0D7521AD62B}"/>
              </a:ext>
            </a:extLst>
          </p:cNvPr>
          <p:cNvSpPr>
            <a:spLocks noGrp="1"/>
          </p:cNvSpPr>
          <p:nvPr>
            <p:ph type="sldNum" sz="quarter" idx="12"/>
          </p:nvPr>
        </p:nvSpPr>
        <p:spPr/>
        <p:txBody>
          <a:bodyPr/>
          <a:lstStyle/>
          <a:p>
            <a:pPr>
              <a:defRPr/>
            </a:pPr>
            <a:fld id="{8D8ED0A8-2EAB-466C-8957-551E5B7396DC}" type="slidenum">
              <a:rPr lang="en-US" altLang="zh-CN" smtClean="0"/>
              <a:pPr>
                <a:defRPr/>
              </a:pPr>
              <a:t>‹#›</a:t>
            </a:fld>
            <a:endParaRPr lang="en-US" altLang="zh-CN"/>
          </a:p>
        </p:txBody>
      </p:sp>
    </p:spTree>
    <p:extLst>
      <p:ext uri="{BB962C8B-B14F-4D97-AF65-F5344CB8AC3E}">
        <p14:creationId xmlns:p14="http://schemas.microsoft.com/office/powerpoint/2010/main" val="4189595608"/>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414C0-9922-4C18-9455-F6BC77429D5B}"/>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DDF7BA-FE72-4396-8973-09A120E90EA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264C5C5-2F4A-4DCF-BF4A-A07772C3DD7D}"/>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457BBA-8B3C-412F-82FE-8D8CA312702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2681F0-0826-41F8-912A-D03801E2B220}"/>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CA16D4-0ADC-48C3-ABDF-5526010BA523}"/>
              </a:ext>
            </a:extLst>
          </p:cNvPr>
          <p:cNvSpPr>
            <a:spLocks noGrp="1"/>
          </p:cNvSpPr>
          <p:nvPr>
            <p:ph type="dt" sz="half" idx="10"/>
          </p:nvPr>
        </p:nvSpPr>
        <p:spPr/>
        <p:txBody>
          <a:bodyPr/>
          <a:lstStyle/>
          <a:p>
            <a:pPr>
              <a:defRPr/>
            </a:pPr>
            <a:fld id="{7FAFE836-5F5C-4858-B800-3C0A4DFA5FAC}" type="datetime1">
              <a:rPr lang="zh-CN" altLang="en-US" smtClean="0"/>
              <a:pPr>
                <a:defRPr/>
              </a:pPr>
              <a:t>2021/9/1</a:t>
            </a:fld>
            <a:endParaRPr lang="en-US" altLang="zh-CN"/>
          </a:p>
        </p:txBody>
      </p:sp>
      <p:sp>
        <p:nvSpPr>
          <p:cNvPr id="8" name="页脚占位符 7">
            <a:extLst>
              <a:ext uri="{FF2B5EF4-FFF2-40B4-BE49-F238E27FC236}">
                <a16:creationId xmlns:a16="http://schemas.microsoft.com/office/drawing/2014/main" id="{AF6CAA23-633F-4811-9501-4F068880061E}"/>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318FD41E-A75B-483A-9D5A-E3B9BC5AFDDB}"/>
              </a:ext>
            </a:extLst>
          </p:cNvPr>
          <p:cNvSpPr>
            <a:spLocks noGrp="1"/>
          </p:cNvSpPr>
          <p:nvPr>
            <p:ph type="sldNum" sz="quarter" idx="12"/>
          </p:nvPr>
        </p:nvSpPr>
        <p:spPr/>
        <p:txBody>
          <a:bodyPr/>
          <a:lstStyle/>
          <a:p>
            <a:pPr>
              <a:defRPr/>
            </a:pPr>
            <a:fld id="{50E9E469-A558-4009-A584-B70D05BD9404}" type="slidenum">
              <a:rPr lang="en-US" altLang="zh-CN" smtClean="0"/>
              <a:pPr>
                <a:defRPr/>
              </a:pPr>
              <a:t>‹#›</a:t>
            </a:fld>
            <a:endParaRPr lang="en-US" altLang="zh-CN"/>
          </a:p>
        </p:txBody>
      </p:sp>
    </p:spTree>
    <p:extLst>
      <p:ext uri="{BB962C8B-B14F-4D97-AF65-F5344CB8AC3E}">
        <p14:creationId xmlns:p14="http://schemas.microsoft.com/office/powerpoint/2010/main" val="1443741088"/>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7BE33-CF8A-4C88-8B76-164ABB4C7D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604061-6705-4507-950B-F6879C40E786}"/>
              </a:ext>
            </a:extLst>
          </p:cNvPr>
          <p:cNvSpPr>
            <a:spLocks noGrp="1"/>
          </p:cNvSpPr>
          <p:nvPr>
            <p:ph type="dt" sz="half" idx="10"/>
          </p:nvPr>
        </p:nvSpPr>
        <p:spPr/>
        <p:txBody>
          <a:bodyPr/>
          <a:lstStyle/>
          <a:p>
            <a:pPr>
              <a:defRPr/>
            </a:pPr>
            <a:fld id="{B04E8537-AF12-44AA-AE81-3D4BA690AE81}" type="datetime1">
              <a:rPr lang="zh-CN" altLang="en-US" smtClean="0"/>
              <a:pPr>
                <a:defRPr/>
              </a:pPr>
              <a:t>2021/9/1</a:t>
            </a:fld>
            <a:endParaRPr lang="en-US" altLang="zh-CN"/>
          </a:p>
        </p:txBody>
      </p:sp>
      <p:sp>
        <p:nvSpPr>
          <p:cNvPr id="4" name="页脚占位符 3">
            <a:extLst>
              <a:ext uri="{FF2B5EF4-FFF2-40B4-BE49-F238E27FC236}">
                <a16:creationId xmlns:a16="http://schemas.microsoft.com/office/drawing/2014/main" id="{906DC7AB-F81E-44C8-828D-DE5210C1A72C}"/>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3F08CB75-309C-40A6-A24A-09DBEF965454}"/>
              </a:ext>
            </a:extLst>
          </p:cNvPr>
          <p:cNvSpPr>
            <a:spLocks noGrp="1"/>
          </p:cNvSpPr>
          <p:nvPr>
            <p:ph type="sldNum" sz="quarter" idx="12"/>
          </p:nvPr>
        </p:nvSpPr>
        <p:spPr/>
        <p:txBody>
          <a:bodyPr/>
          <a:lstStyle/>
          <a:p>
            <a:pPr>
              <a:defRPr/>
            </a:pPr>
            <a:fld id="{F57AC944-27AE-4E1B-A04B-91E8894A0C16}" type="slidenum">
              <a:rPr lang="en-US" altLang="zh-CN" smtClean="0"/>
              <a:pPr>
                <a:defRPr/>
              </a:pPr>
              <a:t>‹#›</a:t>
            </a:fld>
            <a:endParaRPr lang="en-US" altLang="zh-CN"/>
          </a:p>
        </p:txBody>
      </p:sp>
    </p:spTree>
    <p:extLst>
      <p:ext uri="{BB962C8B-B14F-4D97-AF65-F5344CB8AC3E}">
        <p14:creationId xmlns:p14="http://schemas.microsoft.com/office/powerpoint/2010/main" val="3759136465"/>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9DD229-C1F1-4B53-A3C3-41744DDBFE31}"/>
              </a:ext>
            </a:extLst>
          </p:cNvPr>
          <p:cNvSpPr>
            <a:spLocks noGrp="1"/>
          </p:cNvSpPr>
          <p:nvPr>
            <p:ph type="dt" sz="half" idx="10"/>
          </p:nvPr>
        </p:nvSpPr>
        <p:spPr/>
        <p:txBody>
          <a:bodyPr/>
          <a:lstStyle/>
          <a:p>
            <a:pPr>
              <a:defRPr/>
            </a:pPr>
            <a:fld id="{44500965-29A9-4EDA-9227-0BD302106A99}" type="datetime1">
              <a:rPr lang="zh-CN" altLang="en-US" smtClean="0"/>
              <a:pPr>
                <a:defRPr/>
              </a:pPr>
              <a:t>2021/9/1</a:t>
            </a:fld>
            <a:endParaRPr lang="en-US" altLang="zh-CN"/>
          </a:p>
        </p:txBody>
      </p:sp>
      <p:sp>
        <p:nvSpPr>
          <p:cNvPr id="3" name="页脚占位符 2">
            <a:extLst>
              <a:ext uri="{FF2B5EF4-FFF2-40B4-BE49-F238E27FC236}">
                <a16:creationId xmlns:a16="http://schemas.microsoft.com/office/drawing/2014/main" id="{CBCB637A-91A8-42F1-8A7E-EF445CFE9F11}"/>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9A8E1475-AE31-458A-A670-9DE444D425B5}"/>
              </a:ext>
            </a:extLst>
          </p:cNvPr>
          <p:cNvSpPr>
            <a:spLocks noGrp="1"/>
          </p:cNvSpPr>
          <p:nvPr>
            <p:ph type="sldNum" sz="quarter" idx="12"/>
          </p:nvPr>
        </p:nvSpPr>
        <p:spPr/>
        <p:txBody>
          <a:bodyPr/>
          <a:lstStyle/>
          <a:p>
            <a:pPr>
              <a:defRPr/>
            </a:pPr>
            <a:fld id="{8C398568-E45C-4213-B37B-3F5AAE739375}" type="slidenum">
              <a:rPr lang="en-US" altLang="zh-CN" smtClean="0"/>
              <a:pPr>
                <a:defRPr/>
              </a:pPr>
              <a:t>‹#›</a:t>
            </a:fld>
            <a:endParaRPr lang="en-US" altLang="zh-CN"/>
          </a:p>
        </p:txBody>
      </p:sp>
    </p:spTree>
    <p:extLst>
      <p:ext uri="{BB962C8B-B14F-4D97-AF65-F5344CB8AC3E}">
        <p14:creationId xmlns:p14="http://schemas.microsoft.com/office/powerpoint/2010/main" val="3628526327"/>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3EA3D-CBD7-4F88-95F0-BEA1528B71B7}"/>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F34604CA-E895-4C52-964C-31AF8FFDFC7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D24CFFA-46FD-4133-B2DC-60C85D1CFC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328D70-7EE4-48AD-A9D7-B52B6A02C33F}"/>
              </a:ext>
            </a:extLst>
          </p:cNvPr>
          <p:cNvSpPr>
            <a:spLocks noGrp="1"/>
          </p:cNvSpPr>
          <p:nvPr>
            <p:ph type="dt" sz="half" idx="10"/>
          </p:nvPr>
        </p:nvSpPr>
        <p:spPr/>
        <p:txBody>
          <a:bodyPr/>
          <a:lstStyle/>
          <a:p>
            <a:pPr>
              <a:defRPr/>
            </a:pPr>
            <a:fld id="{DB93A529-6E5D-41AB-912F-9B0CF5E6118C}" type="datetime1">
              <a:rPr lang="zh-CN" altLang="en-US" smtClean="0"/>
              <a:pPr>
                <a:defRPr/>
              </a:pPr>
              <a:t>2021/9/1</a:t>
            </a:fld>
            <a:endParaRPr lang="en-US" altLang="zh-CN"/>
          </a:p>
        </p:txBody>
      </p:sp>
      <p:sp>
        <p:nvSpPr>
          <p:cNvPr id="6" name="页脚占位符 5">
            <a:extLst>
              <a:ext uri="{FF2B5EF4-FFF2-40B4-BE49-F238E27FC236}">
                <a16:creationId xmlns:a16="http://schemas.microsoft.com/office/drawing/2014/main" id="{0CF3387F-DBFE-45CB-B471-22660C782650}"/>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C072D00D-1B96-4CE3-BA08-2D8E922A04B9}"/>
              </a:ext>
            </a:extLst>
          </p:cNvPr>
          <p:cNvSpPr>
            <a:spLocks noGrp="1"/>
          </p:cNvSpPr>
          <p:nvPr>
            <p:ph type="sldNum" sz="quarter" idx="12"/>
          </p:nvPr>
        </p:nvSpPr>
        <p:spPr/>
        <p:txBody>
          <a:bodyPr/>
          <a:lstStyle/>
          <a:p>
            <a:pPr>
              <a:defRPr/>
            </a:pPr>
            <a:fld id="{25DA5296-AC89-450E-BC33-9937F02EE2B6}" type="slidenum">
              <a:rPr lang="en-US" altLang="zh-CN" smtClean="0"/>
              <a:pPr>
                <a:defRPr/>
              </a:pPr>
              <a:t>‹#›</a:t>
            </a:fld>
            <a:endParaRPr lang="en-US" altLang="zh-CN"/>
          </a:p>
        </p:txBody>
      </p:sp>
    </p:spTree>
    <p:extLst>
      <p:ext uri="{BB962C8B-B14F-4D97-AF65-F5344CB8AC3E}">
        <p14:creationId xmlns:p14="http://schemas.microsoft.com/office/powerpoint/2010/main" val="688981190"/>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E651A-CE8E-45D0-934D-C93211EB9C4E}"/>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DD300FAE-F316-4BE8-9A01-2DFF3450380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514B4920-2B3D-4152-861A-B279233517E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A69DC4-4DE6-483C-A457-DEED4664B763}"/>
              </a:ext>
            </a:extLst>
          </p:cNvPr>
          <p:cNvSpPr>
            <a:spLocks noGrp="1"/>
          </p:cNvSpPr>
          <p:nvPr>
            <p:ph type="dt" sz="half" idx="10"/>
          </p:nvPr>
        </p:nvSpPr>
        <p:spPr/>
        <p:txBody>
          <a:bodyPr/>
          <a:lstStyle/>
          <a:p>
            <a:pPr>
              <a:defRPr/>
            </a:pPr>
            <a:fld id="{2E9F8F31-B604-4A52-A66C-D652F746BCB1}" type="datetime1">
              <a:rPr lang="zh-CN" altLang="en-US" smtClean="0"/>
              <a:pPr>
                <a:defRPr/>
              </a:pPr>
              <a:t>2021/9/1</a:t>
            </a:fld>
            <a:endParaRPr lang="en-US" altLang="zh-CN"/>
          </a:p>
        </p:txBody>
      </p:sp>
      <p:sp>
        <p:nvSpPr>
          <p:cNvPr id="6" name="页脚占位符 5">
            <a:extLst>
              <a:ext uri="{FF2B5EF4-FFF2-40B4-BE49-F238E27FC236}">
                <a16:creationId xmlns:a16="http://schemas.microsoft.com/office/drawing/2014/main" id="{790A4FF9-1D85-4FA1-B0E7-D47B82FA25B3}"/>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0DC81839-07A9-42BA-96D6-A657C74CEC70}"/>
              </a:ext>
            </a:extLst>
          </p:cNvPr>
          <p:cNvSpPr>
            <a:spLocks noGrp="1"/>
          </p:cNvSpPr>
          <p:nvPr>
            <p:ph type="sldNum" sz="quarter" idx="12"/>
          </p:nvPr>
        </p:nvSpPr>
        <p:spPr/>
        <p:txBody>
          <a:bodyPr/>
          <a:lstStyle/>
          <a:p>
            <a:pPr>
              <a:defRPr/>
            </a:pPr>
            <a:fld id="{E897F338-C087-46E1-BF57-86B8B7955E56}" type="slidenum">
              <a:rPr lang="en-US" altLang="zh-CN" smtClean="0"/>
              <a:pPr>
                <a:defRPr/>
              </a:pPr>
              <a:t>‹#›</a:t>
            </a:fld>
            <a:endParaRPr lang="en-US" altLang="zh-CN"/>
          </a:p>
        </p:txBody>
      </p:sp>
    </p:spTree>
    <p:extLst>
      <p:ext uri="{BB962C8B-B14F-4D97-AF65-F5344CB8AC3E}">
        <p14:creationId xmlns:p14="http://schemas.microsoft.com/office/powerpoint/2010/main" val="1419595797"/>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F442A8-289A-4257-829B-5A8AF4E8B86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8BCD0D-A85A-49C6-AAE2-AE4646C56DD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88F6DC-4E34-4F84-91B3-EC6F073B5F0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37282F6-43A2-41C7-BADC-90D4ADA154E5}" type="datetime1">
              <a:rPr lang="zh-CN" altLang="en-US" smtClean="0"/>
              <a:pPr>
                <a:defRPr/>
              </a:pPr>
              <a:t>2021/9/1</a:t>
            </a:fld>
            <a:endParaRPr lang="en-US" altLang="zh-CN"/>
          </a:p>
        </p:txBody>
      </p:sp>
      <p:sp>
        <p:nvSpPr>
          <p:cNvPr id="5" name="页脚占位符 4">
            <a:extLst>
              <a:ext uri="{FF2B5EF4-FFF2-40B4-BE49-F238E27FC236}">
                <a16:creationId xmlns:a16="http://schemas.microsoft.com/office/drawing/2014/main" id="{92825FFB-AC51-41C8-BBDC-4693AA14274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D88A1B9C-AB2E-43CA-A97F-FB3700ABDB5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E72EB10-21D1-4214-9EDD-437674CD1B97}" type="slidenum">
              <a:rPr lang="en-US" altLang="zh-CN" smtClean="0"/>
              <a:pPr>
                <a:defRPr/>
              </a:pPr>
              <a:t>‹#›</a:t>
            </a:fld>
            <a:endParaRPr lang="en-US" altLang="zh-CN"/>
          </a:p>
        </p:txBody>
      </p:sp>
    </p:spTree>
    <p:extLst>
      <p:ext uri="{BB962C8B-B14F-4D97-AF65-F5344CB8AC3E}">
        <p14:creationId xmlns:p14="http://schemas.microsoft.com/office/powerpoint/2010/main" val="3346803098"/>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Lst>
  <p:transition>
    <p:pull dir="rd"/>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png"/><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4.xml"/><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7.bin"/><Relationship Id="rId10" Type="http://schemas.openxmlformats.org/officeDocument/2006/relationships/image" Target="../media/image23.wmf"/><Relationship Id="rId4" Type="http://schemas.openxmlformats.org/officeDocument/2006/relationships/image" Target="../media/image6.jpeg"/><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6.jpeg"/><Relationship Id="rId7" Type="http://schemas.openxmlformats.org/officeDocument/2006/relationships/image" Target="../media/image25.e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4.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6.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24.e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9.emf"/><Relationship Id="rId4" Type="http://schemas.openxmlformats.org/officeDocument/2006/relationships/oleObject" Target="../embeddings/Microsoft_Word_97_-_2003_Document.doc"/></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8.bin"/><Relationship Id="rId3" Type="http://schemas.openxmlformats.org/officeDocument/2006/relationships/notesSlide" Target="../notesSlides/notesSlide16.xml"/><Relationship Id="rId7" Type="http://schemas.openxmlformats.org/officeDocument/2006/relationships/image" Target="../media/image31.wmf"/><Relationship Id="rId12"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image" Target="../media/image35.wmf"/><Relationship Id="rId1" Type="http://schemas.openxmlformats.org/officeDocument/2006/relationships/vmlDrawing" Target="../drawings/vmlDrawing11.vml"/><Relationship Id="rId6" Type="http://schemas.openxmlformats.org/officeDocument/2006/relationships/oleObject" Target="../embeddings/oleObject15.bin"/><Relationship Id="rId11" Type="http://schemas.openxmlformats.org/officeDocument/2006/relationships/oleObject" Target="../embeddings/oleObject17.bin"/><Relationship Id="rId5" Type="http://schemas.openxmlformats.org/officeDocument/2006/relationships/image" Target="../media/image30.wmf"/><Relationship Id="rId15" Type="http://schemas.openxmlformats.org/officeDocument/2006/relationships/oleObject" Target="../embeddings/oleObject19.bin"/><Relationship Id="rId10" Type="http://schemas.openxmlformats.org/officeDocument/2006/relationships/image" Target="../media/image36.png"/><Relationship Id="rId4" Type="http://schemas.openxmlformats.org/officeDocument/2006/relationships/oleObject" Target="../embeddings/oleObject14.bin"/><Relationship Id="rId9" Type="http://schemas.openxmlformats.org/officeDocument/2006/relationships/image" Target="../media/image32.wmf"/><Relationship Id="rId14" Type="http://schemas.openxmlformats.org/officeDocument/2006/relationships/image" Target="../media/image34.wmf"/></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7.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37.wmf"/><Relationship Id="rId10" Type="http://schemas.openxmlformats.org/officeDocument/2006/relationships/image" Target="../media/image36.png"/><Relationship Id="rId4" Type="http://schemas.openxmlformats.org/officeDocument/2006/relationships/oleObject" Target="../embeddings/oleObject20.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18.xml"/><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png"/><Relationship Id="rId5" Type="http://schemas.openxmlformats.org/officeDocument/2006/relationships/image" Target="../media/image40.wmf"/><Relationship Id="rId10" Type="http://schemas.openxmlformats.org/officeDocument/2006/relationships/image" Target="../media/image41.wmf"/><Relationship Id="rId4" Type="http://schemas.openxmlformats.org/officeDocument/2006/relationships/oleObject" Target="../embeddings/oleObject23.bin"/><Relationship Id="rId9"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6.bin"/><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4.w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jpeg"/><Relationship Id="rId5" Type="http://schemas.openxmlformats.org/officeDocument/2006/relationships/image" Target="../media/image49.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50.emf"/><Relationship Id="rId4"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1.wmf"/><Relationship Id="rId5" Type="http://schemas.openxmlformats.org/officeDocument/2006/relationships/oleObject" Target="../embeddings/oleObject30.bin"/><Relationship Id="rId4" Type="http://schemas.openxmlformats.org/officeDocument/2006/relationships/image" Target="../media/image6.jpe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6.wmf"/><Relationship Id="rId3" Type="http://schemas.openxmlformats.org/officeDocument/2006/relationships/notesSlide" Target="../notesSlides/notesSlide26.xml"/><Relationship Id="rId7" Type="http://schemas.openxmlformats.org/officeDocument/2006/relationships/image" Target="../media/image53.wmf"/><Relationship Id="rId12"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32.bin"/><Relationship Id="rId11" Type="http://schemas.openxmlformats.org/officeDocument/2006/relationships/image" Target="../media/image55.wmf"/><Relationship Id="rId5" Type="http://schemas.openxmlformats.org/officeDocument/2006/relationships/image" Target="../media/image52.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54.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61.wmf"/><Relationship Id="rId3" Type="http://schemas.openxmlformats.org/officeDocument/2006/relationships/notesSlide" Target="../notesSlides/notesSlide27.xml"/><Relationship Id="rId7" Type="http://schemas.openxmlformats.org/officeDocument/2006/relationships/image" Target="../media/image58.wmf"/><Relationship Id="rId12"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37.bin"/><Relationship Id="rId11" Type="http://schemas.openxmlformats.org/officeDocument/2006/relationships/image" Target="../media/image60.wmf"/><Relationship Id="rId5" Type="http://schemas.openxmlformats.org/officeDocument/2006/relationships/image" Target="../media/image57.emf"/><Relationship Id="rId15" Type="http://schemas.openxmlformats.org/officeDocument/2006/relationships/image" Target="../media/image62.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59.wmf"/><Relationship Id="rId14" Type="http://schemas.openxmlformats.org/officeDocument/2006/relationships/oleObject" Target="../embeddings/oleObject41.bin"/></Relationships>
</file>

<file path=ppt/slides/_rels/slide5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67.png"/><Relationship Id="rId3" Type="http://schemas.openxmlformats.org/officeDocument/2006/relationships/notesSlide" Target="../notesSlides/notesSlide28.xml"/><Relationship Id="rId7" Type="http://schemas.openxmlformats.org/officeDocument/2006/relationships/image" Target="../media/image64.emf"/><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3.bin"/><Relationship Id="rId11" Type="http://schemas.openxmlformats.org/officeDocument/2006/relationships/oleObject" Target="../embeddings/oleObject45.bin"/><Relationship Id="rId5" Type="http://schemas.openxmlformats.org/officeDocument/2006/relationships/image" Target="../media/image63.emf"/><Relationship Id="rId10" Type="http://schemas.openxmlformats.org/officeDocument/2006/relationships/image" Target="../media/image65.wmf"/><Relationship Id="rId4" Type="http://schemas.openxmlformats.org/officeDocument/2006/relationships/oleObject" Target="../embeddings/oleObject42.bin"/><Relationship Id="rId9" Type="http://schemas.openxmlformats.org/officeDocument/2006/relationships/oleObject" Target="../embeddings/oleObject44.bin"/></Relationships>
</file>

<file path=ppt/slides/_rels/slide56.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71.wmf"/><Relationship Id="rId3" Type="http://schemas.openxmlformats.org/officeDocument/2006/relationships/notesSlide" Target="../notesSlides/notesSlide29.xml"/><Relationship Id="rId7" Type="http://schemas.openxmlformats.org/officeDocument/2006/relationships/image" Target="../media/image69.emf"/><Relationship Id="rId12"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7.bin"/><Relationship Id="rId11" Type="http://schemas.openxmlformats.org/officeDocument/2006/relationships/image" Target="../media/image67.png"/><Relationship Id="rId5" Type="http://schemas.openxmlformats.org/officeDocument/2006/relationships/image" Target="../media/image68.emf"/><Relationship Id="rId15" Type="http://schemas.openxmlformats.org/officeDocument/2006/relationships/image" Target="../media/image72.wmf"/><Relationship Id="rId10" Type="http://schemas.openxmlformats.org/officeDocument/2006/relationships/image" Target="../media/image70.wmf"/><Relationship Id="rId4" Type="http://schemas.openxmlformats.org/officeDocument/2006/relationships/oleObject" Target="../embeddings/oleObject46.bin"/><Relationship Id="rId9" Type="http://schemas.openxmlformats.org/officeDocument/2006/relationships/oleObject" Target="../embeddings/oleObject48.bin"/><Relationship Id="rId14" Type="http://schemas.openxmlformats.org/officeDocument/2006/relationships/oleObject" Target="../embeddings/oleObject50.bin"/></Relationships>
</file>

<file path=ppt/slides/_rels/slide5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30.xml"/><Relationship Id="rId7" Type="http://schemas.openxmlformats.org/officeDocument/2006/relationships/image" Target="../media/image69.emf"/><Relationship Id="rId12"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2.bin"/><Relationship Id="rId11" Type="http://schemas.openxmlformats.org/officeDocument/2006/relationships/oleObject" Target="../embeddings/oleObject54.bin"/><Relationship Id="rId5" Type="http://schemas.openxmlformats.org/officeDocument/2006/relationships/image" Target="../media/image68.emf"/><Relationship Id="rId10" Type="http://schemas.openxmlformats.org/officeDocument/2006/relationships/image" Target="../media/image73.wmf"/><Relationship Id="rId4" Type="http://schemas.openxmlformats.org/officeDocument/2006/relationships/oleObject" Target="../embeddings/oleObject51.bin"/><Relationship Id="rId9" Type="http://schemas.openxmlformats.org/officeDocument/2006/relationships/oleObject" Target="../embeddings/oleObject53.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32.xml"/><Relationship Id="rId7" Type="http://schemas.openxmlformats.org/officeDocument/2006/relationships/image" Target="../media/image76.wmf"/><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oleObject" Target="../embeddings/oleObject56.bin"/><Relationship Id="rId5" Type="http://schemas.openxmlformats.org/officeDocument/2006/relationships/image" Target="../media/image75.wmf"/><Relationship Id="rId4" Type="http://schemas.openxmlformats.org/officeDocument/2006/relationships/oleObject" Target="../embeddings/oleObject55.bin"/><Relationship Id="rId9" Type="http://schemas.openxmlformats.org/officeDocument/2006/relationships/image" Target="../media/image77.w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2.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6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7" y="4425558"/>
            <a:ext cx="6226112" cy="9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101075" y="-843479"/>
            <a:ext cx="514350" cy="26324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 name="椭圆 9"/>
          <p:cNvSpPr/>
          <p:nvPr/>
        </p:nvSpPr>
        <p:spPr>
          <a:xfrm>
            <a:off x="219718" y="120036"/>
            <a:ext cx="750094" cy="7500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2053" name="文本框 62"/>
          <p:cNvSpPr txBox="1">
            <a:spLocks noChangeArrowheads="1"/>
          </p:cNvSpPr>
          <p:nvPr/>
        </p:nvSpPr>
        <p:spPr bwMode="auto">
          <a:xfrm>
            <a:off x="1982480" y="2613902"/>
            <a:ext cx="5329932" cy="90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defRPr/>
            </a:pPr>
            <a:r>
              <a:rPr lang="zh-CN" altLang="en-US" sz="4000" b="1" dirty="0">
                <a:solidFill>
                  <a:srgbClr val="FF0000"/>
                </a:solidFill>
                <a:latin typeface="微软雅黑" panose="020B0503020204020204" pitchFamily="34" charset="-122"/>
                <a:ea typeface="微软雅黑" panose="020B0503020204020204" pitchFamily="34" charset="-122"/>
              </a:rPr>
              <a:t>第</a:t>
            </a:r>
            <a:r>
              <a:rPr lang="en-US" altLang="zh-CN" sz="4000" b="1" dirty="0">
                <a:solidFill>
                  <a:srgbClr val="FF0000"/>
                </a:solidFill>
                <a:latin typeface="微软雅黑" panose="020B0503020204020204" pitchFamily="34" charset="-122"/>
                <a:ea typeface="微软雅黑" panose="020B0503020204020204" pitchFamily="34" charset="-122"/>
              </a:rPr>
              <a:t>2</a:t>
            </a:r>
            <a:r>
              <a:rPr lang="zh-CN" altLang="en-US" sz="4000" b="1" dirty="0">
                <a:solidFill>
                  <a:srgbClr val="FF0000"/>
                </a:solidFill>
                <a:latin typeface="微软雅黑" panose="020B0503020204020204" pitchFamily="34" charset="-122"/>
                <a:ea typeface="微软雅黑" panose="020B0503020204020204" pitchFamily="34" charset="-122"/>
              </a:rPr>
              <a:t>章  递归与分治</a:t>
            </a:r>
            <a:endParaRPr lang="en-US" altLang="zh-CN" sz="4000" b="1" dirty="0">
              <a:solidFill>
                <a:srgbClr val="FF0000"/>
              </a:solidFill>
              <a:latin typeface="微软雅黑" panose="020B0503020204020204" pitchFamily="34" charset="-122"/>
              <a:ea typeface="楷体" pitchFamily="49" charset="-122"/>
            </a:endParaRPr>
          </a:p>
        </p:txBody>
      </p:sp>
      <p:sp>
        <p:nvSpPr>
          <p:cNvPr id="1068" name="矩形 1067"/>
          <p:cNvSpPr/>
          <p:nvPr/>
        </p:nvSpPr>
        <p:spPr>
          <a:xfrm>
            <a:off x="1968103" y="2267782"/>
            <a:ext cx="5443538" cy="1529809"/>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69" name="矩形 1068"/>
          <p:cNvSpPr/>
          <p:nvPr/>
        </p:nvSpPr>
        <p:spPr>
          <a:xfrm>
            <a:off x="7237187" y="3653669"/>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7" name="矩形 116"/>
          <p:cNvSpPr/>
          <p:nvPr/>
        </p:nvSpPr>
        <p:spPr>
          <a:xfrm>
            <a:off x="7134162" y="3600168"/>
            <a:ext cx="266998" cy="26699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8" name="矩形 117"/>
          <p:cNvSpPr/>
          <p:nvPr/>
        </p:nvSpPr>
        <p:spPr>
          <a:xfrm>
            <a:off x="1878810" y="2093652"/>
            <a:ext cx="266998" cy="26699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9" name="矩形 118"/>
          <p:cNvSpPr/>
          <p:nvPr/>
        </p:nvSpPr>
        <p:spPr>
          <a:xfrm>
            <a:off x="1964535" y="2179377"/>
            <a:ext cx="266998" cy="26699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pic>
        <p:nvPicPr>
          <p:cNvPr id="13324" name="图片 4"/>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930" y="120931"/>
            <a:ext cx="749201" cy="74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971600" y="311132"/>
            <a:ext cx="1510010" cy="345579"/>
          </a:xfrm>
          <a:prstGeom prst="rect">
            <a:avLst/>
          </a:prstGeom>
          <a:effectLst>
            <a:outerShdw blurRad="50800" dist="38100" dir="2700000" algn="tl" rotWithShape="0">
              <a:prstClr val="black">
                <a:alpha val="40000"/>
              </a:prstClr>
            </a:outerShdw>
          </a:effectLst>
        </p:spPr>
      </p:pic>
      <p:pic>
        <p:nvPicPr>
          <p:cNvPr id="15"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5945" y="5725419"/>
            <a:ext cx="4292934" cy="73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5407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Text Box 6">
            <a:extLst>
              <a:ext uri="{FF2B5EF4-FFF2-40B4-BE49-F238E27FC236}">
                <a16:creationId xmlns:a16="http://schemas.microsoft.com/office/drawing/2014/main" id="{FA603666-0E73-4282-B09D-BBE484F7BEDB}"/>
              </a:ext>
            </a:extLst>
          </p:cNvPr>
          <p:cNvSpPr txBox="1">
            <a:spLocks noChangeArrowheads="1"/>
          </p:cNvSpPr>
          <p:nvPr/>
        </p:nvSpPr>
        <p:spPr bwMode="auto">
          <a:xfrm>
            <a:off x="611608" y="4670667"/>
            <a:ext cx="8352879" cy="76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50000"/>
              </a:lnSpc>
              <a:defRPr/>
            </a:pPr>
            <a:r>
              <a:rPr lang="zh-CN" altLang="en-US" sz="3200" dirty="0">
                <a:solidFill>
                  <a:srgbClr val="0000FF"/>
                </a:solidFill>
                <a:effectLst>
                  <a:outerShdw blurRad="38100" dist="38100" dir="2700000" algn="tl">
                    <a:srgbClr val="000000"/>
                  </a:outerShdw>
                </a:effectLst>
                <a:latin typeface="Garamond" pitchFamily="18" charset="0"/>
              </a:rPr>
              <a:t>但并不是所有递归都可以转换。双递归函数。</a:t>
            </a:r>
          </a:p>
        </p:txBody>
      </p:sp>
      <p:sp>
        <p:nvSpPr>
          <p:cNvPr id="23555" name="Rectangle 9">
            <a:extLst>
              <a:ext uri="{FF2B5EF4-FFF2-40B4-BE49-F238E27FC236}">
                <a16:creationId xmlns:a16="http://schemas.microsoft.com/office/drawing/2014/main" id="{C15C0BFB-633D-469E-95E7-ED8FC640CC58}"/>
              </a:ext>
            </a:extLst>
          </p:cNvPr>
          <p:cNvSpPr>
            <a:spLocks noChangeArrowheads="1"/>
          </p:cNvSpPr>
          <p:nvPr/>
        </p:nvSpPr>
        <p:spPr bwMode="auto">
          <a:xfrm>
            <a:off x="422" y="3646216"/>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23556" name="Object 8">
            <a:extLst>
              <a:ext uri="{FF2B5EF4-FFF2-40B4-BE49-F238E27FC236}">
                <a16:creationId xmlns:a16="http://schemas.microsoft.com/office/drawing/2014/main" id="{73BC5D4D-46F2-4FD0-A640-02C0F874E815}"/>
              </a:ext>
            </a:extLst>
          </p:cNvPr>
          <p:cNvGraphicFramePr>
            <a:graphicFrameLocks noChangeAspect="1"/>
          </p:cNvGraphicFramePr>
          <p:nvPr>
            <p:extLst>
              <p:ext uri="{D42A27DB-BD31-4B8C-83A1-F6EECF244321}">
                <p14:modId xmlns:p14="http://schemas.microsoft.com/office/powerpoint/2010/main" val="660833909"/>
              </p:ext>
            </p:extLst>
          </p:nvPr>
        </p:nvGraphicFramePr>
        <p:xfrm>
          <a:off x="2411835" y="2017441"/>
          <a:ext cx="4103687" cy="611187"/>
        </p:xfrm>
        <a:graphic>
          <a:graphicData uri="http://schemas.openxmlformats.org/presentationml/2006/ole">
            <mc:AlternateContent xmlns:mc="http://schemas.openxmlformats.org/markup-compatibility/2006">
              <mc:Choice xmlns:v="urn:schemas-microsoft-com:vml" Requires="v">
                <p:oleObj spid="_x0000_s23654" name="公式" r:id="rId3" imgW="1346200" imgH="203200" progId="Equation.3">
                  <p:embed/>
                </p:oleObj>
              </mc:Choice>
              <mc:Fallback>
                <p:oleObj name="公式" r:id="rId3" imgW="1346200" imgH="203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835" y="2017441"/>
                        <a:ext cx="41036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7" name="Rectangle 11">
            <a:extLst>
              <a:ext uri="{FF2B5EF4-FFF2-40B4-BE49-F238E27FC236}">
                <a16:creationId xmlns:a16="http://schemas.microsoft.com/office/drawing/2014/main" id="{B8FE07FF-374F-4C1A-B8EE-0478CAB9AE29}"/>
              </a:ext>
            </a:extLst>
          </p:cNvPr>
          <p:cNvSpPr>
            <a:spLocks noChangeArrowheads="1"/>
          </p:cNvSpPr>
          <p:nvPr/>
        </p:nvSpPr>
        <p:spPr bwMode="auto">
          <a:xfrm>
            <a:off x="422" y="351762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23558" name="Object 10">
            <a:extLst>
              <a:ext uri="{FF2B5EF4-FFF2-40B4-BE49-F238E27FC236}">
                <a16:creationId xmlns:a16="http://schemas.microsoft.com/office/drawing/2014/main" id="{7500AD5C-3D40-48DA-AC86-D786B29CC867}"/>
              </a:ext>
            </a:extLst>
          </p:cNvPr>
          <p:cNvGraphicFramePr>
            <a:graphicFrameLocks noChangeAspect="1"/>
          </p:cNvGraphicFramePr>
          <p:nvPr>
            <p:extLst>
              <p:ext uri="{D42A27DB-BD31-4B8C-83A1-F6EECF244321}">
                <p14:modId xmlns:p14="http://schemas.microsoft.com/office/powerpoint/2010/main" val="2862637572"/>
              </p:ext>
            </p:extLst>
          </p:nvPr>
        </p:nvGraphicFramePr>
        <p:xfrm>
          <a:off x="1619672" y="2954066"/>
          <a:ext cx="6335713" cy="1250950"/>
        </p:xfrm>
        <a:graphic>
          <a:graphicData uri="http://schemas.openxmlformats.org/presentationml/2006/ole">
            <mc:AlternateContent xmlns:mc="http://schemas.openxmlformats.org/markup-compatibility/2006">
              <mc:Choice xmlns:v="urn:schemas-microsoft-com:vml" Requires="v">
                <p:oleObj spid="_x0000_s23655" name="公式" r:id="rId5" imgW="2311400" imgH="457200" progId="Equation.3">
                  <p:embed/>
                </p:oleObj>
              </mc:Choice>
              <mc:Fallback>
                <p:oleObj name="公式" r:id="rId5" imgW="231140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2954066"/>
                        <a:ext cx="6335713"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6">
            <a:extLst>
              <a:ext uri="{FF2B5EF4-FFF2-40B4-BE49-F238E27FC236}">
                <a16:creationId xmlns:a16="http://schemas.microsoft.com/office/drawing/2014/main" id="{4DDA4206-C0F2-476B-8DA6-1D372451F0E2}"/>
              </a:ext>
            </a:extLst>
          </p:cNvPr>
          <p:cNvSpPr txBox="1">
            <a:spLocks noChangeArrowheads="1"/>
          </p:cNvSpPr>
          <p:nvPr/>
        </p:nvSpPr>
        <p:spPr bwMode="auto">
          <a:xfrm>
            <a:off x="323850" y="415925"/>
            <a:ext cx="7704138" cy="132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defRPr/>
            </a:pPr>
            <a:r>
              <a:rPr lang="en-US" altLang="zh-CN" sz="2800" dirty="0">
                <a:solidFill>
                  <a:srgbClr val="0000FF"/>
                </a:solidFill>
                <a:effectLst>
                  <a:outerShdw blurRad="38100" dist="38100" dir="2700000" algn="tl">
                    <a:srgbClr val="000000"/>
                  </a:outerShdw>
                </a:effectLst>
                <a:latin typeface="Garamond" pitchFamily="18" charset="0"/>
              </a:rPr>
              <a:t>    </a:t>
            </a:r>
            <a:r>
              <a:rPr lang="zh-CN" altLang="en-US" sz="2800" dirty="0">
                <a:solidFill>
                  <a:srgbClr val="000000"/>
                </a:solidFill>
                <a:effectLst>
                  <a:outerShdw blurRad="38100" dist="38100" dir="2700000" algn="tl">
                    <a:srgbClr val="FFFFFF"/>
                  </a:outerShdw>
                </a:effectLst>
                <a:latin typeface="Garamond" pitchFamily="18" charset="0"/>
              </a:rPr>
              <a:t>阶乘函数和</a:t>
            </a:r>
            <a:r>
              <a:rPr lang="en-US" altLang="zh-CN" sz="2800" dirty="0">
                <a:solidFill>
                  <a:srgbClr val="000000"/>
                </a:solidFill>
                <a:effectLst>
                  <a:outerShdw blurRad="38100" dist="38100" dir="2700000" algn="tl">
                    <a:srgbClr val="FFFFFF"/>
                  </a:outerShdw>
                </a:effectLst>
                <a:latin typeface="Times New Roman" pitchFamily="18" charset="0"/>
                <a:ea typeface="宋体" pitchFamily="2" charset="-122"/>
              </a:rPr>
              <a:t>Fibonacci</a:t>
            </a:r>
            <a:r>
              <a:rPr lang="zh-CN" altLang="en-US" sz="2800" dirty="0">
                <a:solidFill>
                  <a:srgbClr val="000000"/>
                </a:solidFill>
                <a:effectLst>
                  <a:outerShdw blurRad="38100" dist="38100" dir="2700000" algn="tl">
                    <a:srgbClr val="FFFFFF"/>
                  </a:outerShdw>
                </a:effectLst>
                <a:latin typeface="Arial" charset="0"/>
              </a:rPr>
              <a:t>函数</a:t>
            </a:r>
            <a:r>
              <a:rPr lang="zh-CN" altLang="en-US" sz="2800" dirty="0">
                <a:solidFill>
                  <a:srgbClr val="000000"/>
                </a:solidFill>
                <a:effectLst>
                  <a:outerShdw blurRad="38100" dist="38100" dir="2700000" algn="tl">
                    <a:srgbClr val="FFFFFF"/>
                  </a:outerShdw>
                </a:effectLst>
                <a:latin typeface="Garamond" pitchFamily="18" charset="0"/>
              </a:rPr>
              <a:t>这两种函数也可以转换为非递归函数</a:t>
            </a:r>
            <a:r>
              <a:rPr lang="en-US" altLang="zh-CN" sz="2800" dirty="0">
                <a:solidFill>
                  <a:srgbClr val="000000"/>
                </a:solidFill>
                <a:effectLst>
                  <a:outerShdw blurRad="38100" dist="38100" dir="2700000" algn="tl">
                    <a:srgbClr val="FFFFFF"/>
                  </a:outerShdw>
                </a:effectLst>
                <a:latin typeface="Garamond" pitchFamily="18" charset="0"/>
              </a:rPr>
              <a:t>.</a:t>
            </a:r>
            <a:endParaRPr lang="zh-CN" altLang="en-US" sz="2800" dirty="0">
              <a:solidFill>
                <a:srgbClr val="0000FF"/>
              </a:solidFill>
              <a:effectLst>
                <a:outerShdw blurRad="38100" dist="38100" dir="2700000" algn="tl">
                  <a:srgbClr val="000000"/>
                </a:outerShdw>
              </a:effectLst>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diamond(in)">
                                      <p:cBhvr>
                                        <p:cTn id="7" dur="2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13159" y="1177705"/>
            <a:ext cx="7786211" cy="3801904"/>
          </a:xfrm>
        </p:spPr>
        <p:txBody>
          <a:bodyPr>
            <a:noAutofit/>
          </a:bodyPr>
          <a:lstStyle/>
          <a:p>
            <a:pPr marL="0" indent="0">
              <a:lnSpc>
                <a:spcPct val="150000"/>
              </a:lnSpc>
              <a:spcBef>
                <a:spcPts val="0"/>
              </a:spcBef>
              <a:buNone/>
            </a:pPr>
            <a:r>
              <a:rPr sz="2400" dirty="0">
                <a:latin typeface="+mn-ea"/>
              </a:rPr>
              <a:t>汉诺塔问题：设有3根标号为A，B，C的柱子，在A柱上放着n个盘子，每一个都比下面的略小一点，要求把A柱上的盘子全部移到C柱上</a:t>
            </a:r>
            <a:r>
              <a:rPr lang="zh-CN" altLang="en-US" sz="2400" dirty="0">
                <a:latin typeface="+mn-ea"/>
              </a:rPr>
              <a:t>。</a:t>
            </a:r>
            <a:endParaRPr lang="en-US" altLang="zh-CN" sz="2400" dirty="0">
              <a:latin typeface="+mn-ea"/>
            </a:endParaRPr>
          </a:p>
          <a:p>
            <a:pPr marL="0" indent="0">
              <a:lnSpc>
                <a:spcPct val="150000"/>
              </a:lnSpc>
              <a:spcBef>
                <a:spcPts val="0"/>
              </a:spcBef>
              <a:buNone/>
            </a:pPr>
            <a:r>
              <a:rPr sz="2400" dirty="0" err="1">
                <a:latin typeface="+mn-ea"/>
              </a:rPr>
              <a:t>移动的规则</a:t>
            </a:r>
            <a:r>
              <a:rPr sz="2400" dirty="0">
                <a:latin typeface="+mn-ea"/>
              </a:rPr>
              <a:t>：</a:t>
            </a:r>
            <a:endParaRPr lang="en-US" sz="2400" dirty="0">
              <a:latin typeface="+mn-ea"/>
            </a:endParaRPr>
          </a:p>
          <a:p>
            <a:pPr marL="0" indent="0">
              <a:lnSpc>
                <a:spcPct val="150000"/>
              </a:lnSpc>
              <a:spcBef>
                <a:spcPts val="0"/>
              </a:spcBef>
              <a:buNone/>
            </a:pPr>
            <a:r>
              <a:rPr sz="2400" dirty="0">
                <a:latin typeface="+mn-ea"/>
              </a:rPr>
              <a:t>（1）一次只能移动一个盘子；</a:t>
            </a:r>
            <a:endParaRPr lang="en-US" sz="2400" dirty="0">
              <a:latin typeface="+mn-ea"/>
            </a:endParaRPr>
          </a:p>
          <a:p>
            <a:pPr marL="0" indent="0">
              <a:lnSpc>
                <a:spcPct val="150000"/>
              </a:lnSpc>
              <a:spcBef>
                <a:spcPts val="0"/>
              </a:spcBef>
              <a:buNone/>
            </a:pPr>
            <a:r>
              <a:rPr sz="2400" dirty="0">
                <a:latin typeface="+mn-ea"/>
              </a:rPr>
              <a:t>（2）移动过程中大盘子不能放在小盘子上面；</a:t>
            </a:r>
            <a:endParaRPr lang="en-US" sz="2400" dirty="0">
              <a:latin typeface="+mn-ea"/>
            </a:endParaRPr>
          </a:p>
          <a:p>
            <a:pPr marL="0" indent="0">
              <a:lnSpc>
                <a:spcPct val="150000"/>
              </a:lnSpc>
              <a:spcBef>
                <a:spcPts val="0"/>
              </a:spcBef>
              <a:buNone/>
            </a:pPr>
            <a:r>
              <a:rPr sz="2400" dirty="0">
                <a:latin typeface="+mn-ea"/>
              </a:rPr>
              <a:t>（3）在移动过程中盘子可以放在A，B，C的任意一个柱子上。</a:t>
            </a:r>
          </a:p>
          <a:p>
            <a:pPr marL="0" indent="0">
              <a:lnSpc>
                <a:spcPct val="150000"/>
              </a:lnSpc>
              <a:spcBef>
                <a:spcPts val="0"/>
              </a:spcBef>
              <a:buNone/>
            </a:pPr>
            <a:endParaRPr sz="2400" dirty="0">
              <a:latin typeface="+mn-ea"/>
            </a:endParaRPr>
          </a:p>
          <a:p>
            <a:pPr marL="0" indent="0">
              <a:lnSpc>
                <a:spcPct val="150000"/>
              </a:lnSpc>
              <a:spcBef>
                <a:spcPts val="0"/>
              </a:spcBef>
              <a:buNone/>
            </a:pPr>
            <a:endParaRPr sz="2400" dirty="0">
              <a:latin typeface="+mn-ea"/>
            </a:endParaRPr>
          </a:p>
        </p:txBody>
      </p:sp>
      <p:pic>
        <p:nvPicPr>
          <p:cNvPr id="2" name="图片 1"/>
          <p:cNvPicPr>
            <a:picLocks noChangeAspect="1"/>
          </p:cNvPicPr>
          <p:nvPr/>
        </p:nvPicPr>
        <p:blipFill>
          <a:blip r:embed="rId2"/>
          <a:srcRect l="12986"/>
          <a:stretch>
            <a:fillRect/>
          </a:stretch>
        </p:blipFill>
        <p:spPr>
          <a:xfrm>
            <a:off x="3873329" y="5271765"/>
            <a:ext cx="4752528" cy="1916099"/>
          </a:xfrm>
          <a:prstGeom prst="rect">
            <a:avLst/>
          </a:prstGeom>
        </p:spPr>
      </p:pic>
      <p:sp>
        <p:nvSpPr>
          <p:cNvPr id="3" name="文本框 2"/>
          <p:cNvSpPr txBox="1"/>
          <p:nvPr/>
        </p:nvSpPr>
        <p:spPr>
          <a:xfrm>
            <a:off x="5129875" y="5346050"/>
            <a:ext cx="274807" cy="188632"/>
          </a:xfrm>
          <a:prstGeom prst="rect">
            <a:avLst/>
          </a:prstGeom>
          <a:solidFill>
            <a:schemeClr val="bg1"/>
          </a:solidFill>
        </p:spPr>
        <p:txBody>
          <a:bodyPr wrap="square" lIns="0" tIns="0" rIns="0" bIns="0" rtlCol="0">
            <a:spAutoFit/>
          </a:bodyPr>
          <a:lstStyle/>
          <a:p>
            <a:pPr algn="ctr"/>
            <a:r>
              <a:rPr lang="en-US" altLang="zh-CN" sz="1200" b="1">
                <a:solidFill>
                  <a:srgbClr val="FF0000"/>
                </a:solidFill>
              </a:rPr>
              <a:t>A</a:t>
            </a:r>
          </a:p>
        </p:txBody>
      </p:sp>
      <p:sp>
        <p:nvSpPr>
          <p:cNvPr id="6" name="文本框 5"/>
          <p:cNvSpPr txBox="1"/>
          <p:nvPr/>
        </p:nvSpPr>
        <p:spPr>
          <a:xfrm>
            <a:off x="6287163" y="5338906"/>
            <a:ext cx="274807" cy="188632"/>
          </a:xfrm>
          <a:prstGeom prst="rect">
            <a:avLst/>
          </a:prstGeom>
          <a:solidFill>
            <a:schemeClr val="bg1"/>
          </a:solidFill>
        </p:spPr>
        <p:txBody>
          <a:bodyPr wrap="square" lIns="0" tIns="0" rIns="0" bIns="0" rtlCol="0">
            <a:spAutoFit/>
          </a:bodyPr>
          <a:lstStyle/>
          <a:p>
            <a:pPr algn="ctr"/>
            <a:r>
              <a:rPr lang="en-US" altLang="zh-CN" sz="1200" b="1">
                <a:solidFill>
                  <a:srgbClr val="FF0000"/>
                </a:solidFill>
              </a:rPr>
              <a:t>B</a:t>
            </a:r>
          </a:p>
        </p:txBody>
      </p:sp>
      <p:sp>
        <p:nvSpPr>
          <p:cNvPr id="7" name="文本框 6"/>
          <p:cNvSpPr txBox="1"/>
          <p:nvPr/>
        </p:nvSpPr>
        <p:spPr>
          <a:xfrm>
            <a:off x="7812360" y="5355575"/>
            <a:ext cx="274807" cy="188632"/>
          </a:xfrm>
          <a:prstGeom prst="rect">
            <a:avLst/>
          </a:prstGeom>
          <a:solidFill>
            <a:schemeClr val="bg1"/>
          </a:solidFill>
        </p:spPr>
        <p:txBody>
          <a:bodyPr wrap="square" lIns="0" tIns="0" rIns="0" bIns="0" rtlCol="0">
            <a:spAutoFit/>
          </a:bodyPr>
          <a:lstStyle/>
          <a:p>
            <a:pPr algn="ctr"/>
            <a:r>
              <a:rPr lang="en-US" altLang="zh-CN" sz="1200" b="1" dirty="0">
                <a:solidFill>
                  <a:srgbClr val="FF0000"/>
                </a:solidFill>
              </a:rPr>
              <a:t>C</a:t>
            </a:r>
          </a:p>
        </p:txBody>
      </p:sp>
      <p:sp>
        <p:nvSpPr>
          <p:cNvPr id="10" name="矩形 9">
            <a:extLst>
              <a:ext uri="{FF2B5EF4-FFF2-40B4-BE49-F238E27FC236}">
                <a16:creationId xmlns:a16="http://schemas.microsoft.com/office/drawing/2014/main" id="{1C9BC0F3-CA62-4AA0-B29E-142E52F3DB44}"/>
              </a:ext>
            </a:extLst>
          </p:cNvPr>
          <p:cNvSpPr/>
          <p:nvPr/>
        </p:nvSpPr>
        <p:spPr>
          <a:xfrm>
            <a:off x="648579" y="362329"/>
            <a:ext cx="4592924" cy="523220"/>
          </a:xfrm>
          <a:prstGeom prst="rect">
            <a:avLst/>
          </a:prstGeom>
        </p:spPr>
        <p:txBody>
          <a:bodyPr wrap="none">
            <a:spAutoFit/>
          </a:bodyPr>
          <a:lstStyle/>
          <a:p>
            <a:r>
              <a:rPr lang="zh-CN" altLang="en-US" sz="2800" dirty="0">
                <a:solidFill>
                  <a:srgbClr val="000000"/>
                </a:solidFill>
                <a:latin typeface="楷体_GB2312" pitchFamily="49" charset="-122"/>
                <a:ea typeface="楷体_GB2312" pitchFamily="49" charset="-122"/>
              </a:rPr>
              <a:t>例</a:t>
            </a:r>
            <a:r>
              <a:rPr lang="en-US" altLang="zh-CN" sz="2800" dirty="0">
                <a:solidFill>
                  <a:srgbClr val="000000"/>
                </a:solidFill>
                <a:latin typeface="Times New Roman" panose="02020603050405020304" pitchFamily="18" charset="0"/>
                <a:ea typeface="楷体_GB2312" pitchFamily="49" charset="-122"/>
              </a:rPr>
              <a:t>2-2  </a:t>
            </a:r>
            <a:r>
              <a:rPr lang="zh-CN" altLang="en-US" sz="2800" dirty="0">
                <a:solidFill>
                  <a:srgbClr val="000000"/>
                </a:solidFill>
                <a:latin typeface="Times New Roman" panose="02020603050405020304" pitchFamily="18" charset="0"/>
                <a:ea typeface="楷体_GB2312" pitchFamily="49" charset="-122"/>
              </a:rPr>
              <a:t>汉诺塔（</a:t>
            </a:r>
            <a:r>
              <a:rPr lang="en-US" altLang="zh-CN" sz="2800" dirty="0">
                <a:solidFill>
                  <a:srgbClr val="000000"/>
                </a:solidFill>
                <a:latin typeface="Times New Roman" panose="02020603050405020304" pitchFamily="18" charset="0"/>
                <a:ea typeface="楷体_GB2312" pitchFamily="49" charset="-122"/>
              </a:rPr>
              <a:t>Hanoi</a:t>
            </a:r>
            <a:r>
              <a:rPr lang="zh-CN" altLang="en-US" sz="2800" dirty="0">
                <a:solidFill>
                  <a:srgbClr val="000000"/>
                </a:solidFill>
                <a:latin typeface="Times New Roman" panose="02020603050405020304" pitchFamily="18" charset="0"/>
                <a:ea typeface="楷体_GB2312" pitchFamily="49" charset="-122"/>
              </a:rPr>
              <a:t>）问题</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1052736"/>
            <a:ext cx="8515349" cy="4566244"/>
          </a:xfrm>
        </p:spPr>
        <p:txBody>
          <a:bodyPr>
            <a:noAutofit/>
          </a:bodyPr>
          <a:lstStyle/>
          <a:p>
            <a:pPr marL="257175" indent="-257175">
              <a:lnSpc>
                <a:spcPct val="150000"/>
              </a:lnSpc>
              <a:spcBef>
                <a:spcPts val="0"/>
              </a:spcBef>
              <a:buFont typeface="Wingdings" panose="05000000000000000000" charset="0"/>
              <a:buChar char="l"/>
            </a:pPr>
            <a:r>
              <a:rPr sz="2400" b="1" dirty="0" err="1"/>
              <a:t>当n</a:t>
            </a:r>
            <a:r>
              <a:rPr sz="2400" b="1" dirty="0"/>
              <a:t>=1时，只要将编号为1的圆盘从</a:t>
            </a:r>
            <a:r>
              <a:rPr lang="zh-CN" altLang="en-US" sz="2400" b="1" dirty="0"/>
              <a:t>柱子</a:t>
            </a:r>
            <a:r>
              <a:rPr sz="2400" b="1" dirty="0"/>
              <a:t>A直接移到</a:t>
            </a:r>
            <a:r>
              <a:rPr lang="zh-CN" altLang="en-US" sz="2400" b="1" dirty="0">
                <a:sym typeface="+mn-ea"/>
              </a:rPr>
              <a:t>柱子</a:t>
            </a:r>
            <a:r>
              <a:rPr sz="2400" b="1" dirty="0"/>
              <a:t>C上即可；</a:t>
            </a:r>
          </a:p>
          <a:p>
            <a:pPr marL="257175" indent="-257175">
              <a:lnSpc>
                <a:spcPct val="150000"/>
              </a:lnSpc>
              <a:spcBef>
                <a:spcPts val="0"/>
              </a:spcBef>
              <a:buFont typeface="Wingdings" panose="05000000000000000000" charset="0"/>
              <a:buChar char="l"/>
            </a:pPr>
            <a:r>
              <a:rPr sz="2400" b="1" dirty="0"/>
              <a:t>当</a:t>
            </a:r>
            <a:r>
              <a:rPr sz="2400" b="1" dirty="0">
                <a:solidFill>
                  <a:srgbClr val="FF0000"/>
                </a:solidFill>
              </a:rPr>
              <a:t>n&gt;</a:t>
            </a:r>
            <a:r>
              <a:rPr sz="2400" b="1" dirty="0"/>
              <a:t>1时，就需要借助另外一</a:t>
            </a:r>
            <a:r>
              <a:rPr lang="zh-CN" altLang="en-US" sz="2400" b="1" dirty="0"/>
              <a:t>根</a:t>
            </a:r>
            <a:r>
              <a:rPr lang="zh-CN" altLang="en-US" sz="2400" b="1" dirty="0">
                <a:sym typeface="+mn-ea"/>
              </a:rPr>
              <a:t>柱子</a:t>
            </a:r>
            <a:r>
              <a:rPr sz="2400" b="1" dirty="0"/>
              <a:t>来移动。将n</a:t>
            </a:r>
            <a:r>
              <a:rPr lang="zh-CN" altLang="en-US" sz="2400" b="1" dirty="0"/>
              <a:t>个圆盘</a:t>
            </a:r>
            <a:r>
              <a:rPr sz="2400" b="1" dirty="0"/>
              <a:t>由A移到C上可以分解为以下几个步骤：</a:t>
            </a:r>
          </a:p>
          <a:p>
            <a:pPr marL="0" indent="0">
              <a:lnSpc>
                <a:spcPct val="150000"/>
              </a:lnSpc>
              <a:spcBef>
                <a:spcPts val="0"/>
              </a:spcBef>
              <a:buNone/>
            </a:pPr>
            <a:r>
              <a:rPr sz="2400" b="1" dirty="0"/>
              <a:t>    (1)  将A</a:t>
            </a:r>
            <a:r>
              <a:rPr lang="zh-CN" altLang="en-US" sz="2400" b="1" dirty="0"/>
              <a:t>柱子</a:t>
            </a:r>
            <a:r>
              <a:rPr sz="2400" b="1" dirty="0"/>
              <a:t>上的</a:t>
            </a:r>
            <a:r>
              <a:rPr sz="2400" b="1" dirty="0">
                <a:solidFill>
                  <a:srgbClr val="FF0000"/>
                </a:solidFill>
              </a:rPr>
              <a:t>n</a:t>
            </a:r>
            <a:r>
              <a:rPr lang="en-US" sz="2400" b="1" dirty="0">
                <a:solidFill>
                  <a:srgbClr val="FF0000"/>
                </a:solidFill>
              </a:rPr>
              <a:t>-</a:t>
            </a:r>
            <a:r>
              <a:rPr sz="2400" b="1" dirty="0">
                <a:solidFill>
                  <a:srgbClr val="FF0000"/>
                </a:solidFill>
              </a:rPr>
              <a:t>1</a:t>
            </a:r>
            <a:r>
              <a:rPr lang="zh-CN" altLang="en-US" sz="2400" b="1" dirty="0"/>
              <a:t>个圆盘</a:t>
            </a:r>
            <a:r>
              <a:rPr sz="2400" b="1" dirty="0"/>
              <a:t>借助C</a:t>
            </a:r>
            <a:r>
              <a:rPr lang="zh-CN" altLang="en-US" sz="2400" b="1" dirty="0"/>
              <a:t>柱子</a:t>
            </a:r>
            <a:r>
              <a:rPr sz="2400" b="1" dirty="0"/>
              <a:t>移到B</a:t>
            </a:r>
            <a:r>
              <a:rPr lang="zh-CN" altLang="en-US" sz="2400" b="1" dirty="0">
                <a:sym typeface="+mn-ea"/>
              </a:rPr>
              <a:t>柱子</a:t>
            </a:r>
            <a:r>
              <a:rPr sz="2400" b="1" dirty="0"/>
              <a:t>上;</a:t>
            </a:r>
          </a:p>
          <a:p>
            <a:pPr marL="0" indent="0">
              <a:lnSpc>
                <a:spcPct val="150000"/>
              </a:lnSpc>
              <a:spcBef>
                <a:spcPts val="0"/>
              </a:spcBef>
              <a:buNone/>
            </a:pPr>
            <a:r>
              <a:rPr sz="2400" b="1" dirty="0"/>
              <a:t>    (2)  把A</a:t>
            </a:r>
            <a:r>
              <a:rPr lang="zh-CN" altLang="en-US" sz="2400" b="1" dirty="0">
                <a:sym typeface="+mn-ea"/>
              </a:rPr>
              <a:t>柱子</a:t>
            </a:r>
            <a:r>
              <a:rPr sz="2400" b="1" dirty="0"/>
              <a:t>上剩下的一</a:t>
            </a:r>
            <a:r>
              <a:rPr lang="zh-CN" altLang="en-US" sz="2400" b="1" dirty="0"/>
              <a:t>个圆盘从</a:t>
            </a:r>
            <a:r>
              <a:rPr sz="2400" b="1" dirty="0"/>
              <a:t>A</a:t>
            </a:r>
            <a:r>
              <a:rPr lang="zh-CN" altLang="en-US" sz="2400" b="1" dirty="0">
                <a:sym typeface="+mn-ea"/>
              </a:rPr>
              <a:t>柱子</a:t>
            </a:r>
            <a:r>
              <a:rPr sz="2400" b="1" dirty="0"/>
              <a:t>移到C</a:t>
            </a:r>
            <a:r>
              <a:rPr lang="zh-CN" altLang="en-US" sz="2400" b="1" dirty="0">
                <a:sym typeface="+mn-ea"/>
              </a:rPr>
              <a:t>柱子</a:t>
            </a:r>
            <a:r>
              <a:rPr sz="2400" b="1" dirty="0"/>
              <a:t>上;</a:t>
            </a:r>
          </a:p>
          <a:p>
            <a:pPr marL="0" indent="0">
              <a:lnSpc>
                <a:spcPct val="150000"/>
              </a:lnSpc>
              <a:spcBef>
                <a:spcPts val="0"/>
              </a:spcBef>
              <a:buNone/>
            </a:pPr>
            <a:r>
              <a:rPr sz="2400" b="1" dirty="0"/>
              <a:t>    (3)  最后将剩下的</a:t>
            </a:r>
            <a:r>
              <a:rPr sz="2400" b="1" dirty="0">
                <a:solidFill>
                  <a:srgbClr val="FF0000"/>
                </a:solidFill>
              </a:rPr>
              <a:t>n</a:t>
            </a:r>
            <a:r>
              <a:rPr lang="en-US" sz="2400" b="1" dirty="0">
                <a:solidFill>
                  <a:srgbClr val="FF0000"/>
                </a:solidFill>
              </a:rPr>
              <a:t>-</a:t>
            </a:r>
            <a:r>
              <a:rPr sz="2400" b="1" dirty="0">
                <a:solidFill>
                  <a:srgbClr val="FF0000"/>
                </a:solidFill>
              </a:rPr>
              <a:t>1</a:t>
            </a:r>
            <a:r>
              <a:rPr sz="2400" b="1" dirty="0"/>
              <a:t>个</a:t>
            </a:r>
            <a:r>
              <a:rPr lang="zh-CN" altLang="en-US" sz="2400" b="1" dirty="0"/>
              <a:t>圆盘</a:t>
            </a:r>
            <a:r>
              <a:rPr sz="2400" b="1" dirty="0"/>
              <a:t>借助A</a:t>
            </a:r>
            <a:r>
              <a:rPr lang="zh-CN" altLang="en-US" sz="2400" b="1" dirty="0">
                <a:sym typeface="+mn-ea"/>
              </a:rPr>
              <a:t>柱子从</a:t>
            </a:r>
            <a:r>
              <a:rPr sz="2400" b="1" dirty="0"/>
              <a:t>B</a:t>
            </a:r>
            <a:r>
              <a:rPr lang="zh-CN" altLang="en-US" sz="2400" b="1" dirty="0">
                <a:sym typeface="+mn-ea"/>
              </a:rPr>
              <a:t>柱子</a:t>
            </a:r>
            <a:r>
              <a:rPr sz="2400" b="1" dirty="0"/>
              <a:t>移到C</a:t>
            </a:r>
            <a:r>
              <a:rPr lang="zh-CN" altLang="en-US" sz="2400" b="1" dirty="0">
                <a:sym typeface="+mn-ea"/>
              </a:rPr>
              <a:t>柱子</a:t>
            </a:r>
            <a:r>
              <a:rPr sz="2400" b="1" dirty="0"/>
              <a:t>上。</a:t>
            </a:r>
          </a:p>
          <a:p>
            <a:pPr marL="0" indent="0">
              <a:lnSpc>
                <a:spcPct val="150000"/>
              </a:lnSpc>
              <a:spcBef>
                <a:spcPts val="0"/>
              </a:spcBef>
              <a:buNone/>
            </a:pPr>
            <a:r>
              <a:rPr sz="2400" b="1" dirty="0"/>
              <a:t>    </a:t>
            </a:r>
            <a:r>
              <a:rPr sz="2400" b="1" dirty="0">
                <a:solidFill>
                  <a:srgbClr val="FF0000"/>
                </a:solidFill>
              </a:rPr>
              <a:t>步骤(1)和(3)与整个任务类似，但涉及的</a:t>
            </a:r>
            <a:r>
              <a:rPr lang="zh-CN" altLang="en-US" sz="2400" b="1" dirty="0">
                <a:solidFill>
                  <a:srgbClr val="FF0000"/>
                </a:solidFill>
              </a:rPr>
              <a:t>圆盘</a:t>
            </a:r>
            <a:r>
              <a:rPr sz="2400" b="1" dirty="0">
                <a:solidFill>
                  <a:srgbClr val="FF0000"/>
                </a:solidFill>
              </a:rPr>
              <a:t>只有n</a:t>
            </a:r>
            <a:r>
              <a:rPr lang="en-US" sz="2400" b="1" dirty="0">
                <a:solidFill>
                  <a:srgbClr val="FF0000"/>
                </a:solidFill>
              </a:rPr>
              <a:t>-</a:t>
            </a:r>
            <a:r>
              <a:rPr sz="2400" b="1" dirty="0">
                <a:solidFill>
                  <a:srgbClr val="FF0000"/>
                </a:solidFill>
              </a:rPr>
              <a:t>1个。</a:t>
            </a:r>
          </a:p>
          <a:p>
            <a:pPr marL="0" indent="0">
              <a:lnSpc>
                <a:spcPct val="150000"/>
              </a:lnSpc>
              <a:spcBef>
                <a:spcPts val="0"/>
              </a:spcBef>
              <a:buNone/>
            </a:pPr>
            <a:endParaRPr sz="3200" b="1" dirty="0"/>
          </a:p>
        </p:txBody>
      </p:sp>
      <p:sp>
        <p:nvSpPr>
          <p:cNvPr id="6" name="矩形 5">
            <a:extLst>
              <a:ext uri="{FF2B5EF4-FFF2-40B4-BE49-F238E27FC236}">
                <a16:creationId xmlns:a16="http://schemas.microsoft.com/office/drawing/2014/main" id="{95A14C9C-0285-4843-8450-9DA8961DBA3D}"/>
              </a:ext>
            </a:extLst>
          </p:cNvPr>
          <p:cNvSpPr/>
          <p:nvPr/>
        </p:nvSpPr>
        <p:spPr>
          <a:xfrm>
            <a:off x="648579" y="362329"/>
            <a:ext cx="4592924" cy="523220"/>
          </a:xfrm>
          <a:prstGeom prst="rect">
            <a:avLst/>
          </a:prstGeom>
        </p:spPr>
        <p:txBody>
          <a:bodyPr wrap="none">
            <a:spAutoFit/>
          </a:bodyPr>
          <a:lstStyle/>
          <a:p>
            <a:r>
              <a:rPr lang="zh-CN" altLang="en-US" sz="2800" dirty="0">
                <a:solidFill>
                  <a:srgbClr val="000000"/>
                </a:solidFill>
                <a:latin typeface="楷体_GB2312" pitchFamily="49" charset="-122"/>
                <a:ea typeface="楷体_GB2312" pitchFamily="49" charset="-122"/>
              </a:rPr>
              <a:t>例</a:t>
            </a:r>
            <a:r>
              <a:rPr lang="en-US" altLang="zh-CN" sz="2800" dirty="0">
                <a:solidFill>
                  <a:srgbClr val="000000"/>
                </a:solidFill>
                <a:latin typeface="Times New Roman" panose="02020603050405020304" pitchFamily="18" charset="0"/>
                <a:ea typeface="楷体_GB2312" pitchFamily="49" charset="-122"/>
              </a:rPr>
              <a:t>2-2  </a:t>
            </a:r>
            <a:r>
              <a:rPr lang="zh-CN" altLang="en-US" sz="2800" dirty="0">
                <a:solidFill>
                  <a:srgbClr val="000000"/>
                </a:solidFill>
                <a:latin typeface="Times New Roman" panose="02020603050405020304" pitchFamily="18" charset="0"/>
                <a:ea typeface="楷体_GB2312" pitchFamily="49" charset="-122"/>
              </a:rPr>
              <a:t>汉诺塔（</a:t>
            </a:r>
            <a:r>
              <a:rPr lang="en-US" altLang="zh-CN" sz="2800" dirty="0">
                <a:solidFill>
                  <a:srgbClr val="000000"/>
                </a:solidFill>
                <a:latin typeface="Times New Roman" panose="02020603050405020304" pitchFamily="18" charset="0"/>
                <a:ea typeface="楷体_GB2312" pitchFamily="49" charset="-122"/>
              </a:rPr>
              <a:t>Hanoi</a:t>
            </a:r>
            <a:r>
              <a:rPr lang="zh-CN" altLang="en-US" sz="2800" dirty="0">
                <a:solidFill>
                  <a:srgbClr val="000000"/>
                </a:solidFill>
                <a:latin typeface="Times New Roman" panose="02020603050405020304" pitchFamily="18" charset="0"/>
                <a:ea typeface="楷体_GB2312" pitchFamily="49" charset="-122"/>
              </a:rPr>
              <a:t>）问题</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9127" y="1484784"/>
            <a:ext cx="8191345" cy="4025429"/>
          </a:xfrm>
        </p:spPr>
        <p:txBody>
          <a:bodyPr>
            <a:noAutofit/>
          </a:bodyPr>
          <a:lstStyle/>
          <a:p>
            <a:pPr marL="0" indent="0">
              <a:lnSpc>
                <a:spcPct val="150000"/>
              </a:lnSpc>
              <a:spcBef>
                <a:spcPts val="0"/>
              </a:spcBef>
              <a:buNone/>
            </a:pPr>
            <a:r>
              <a:rPr sz="2400" b="1" dirty="0" err="1"/>
              <a:t>假定n是</a:t>
            </a:r>
            <a:r>
              <a:rPr lang="zh-CN" altLang="en-US" sz="2400" b="1" dirty="0"/>
              <a:t>圆</a:t>
            </a:r>
            <a:r>
              <a:rPr sz="2400" b="1" dirty="0"/>
              <a:t>盘的数量，h(n)是移动n个</a:t>
            </a:r>
            <a:r>
              <a:rPr lang="zh-CN" altLang="en-US" sz="2400" b="1" dirty="0"/>
              <a:t>圆</a:t>
            </a:r>
            <a:r>
              <a:rPr sz="2400" b="1" dirty="0"/>
              <a:t>盘的移动次数。</a:t>
            </a:r>
          </a:p>
          <a:p>
            <a:pPr marL="257175" indent="-257175">
              <a:lnSpc>
                <a:spcPct val="150000"/>
              </a:lnSpc>
              <a:spcBef>
                <a:spcPts val="0"/>
              </a:spcBef>
              <a:buFont typeface="Wingdings" panose="05000000000000000000" charset="0"/>
              <a:buChar char="l"/>
            </a:pPr>
            <a:r>
              <a:rPr sz="2400" b="1" dirty="0"/>
              <a:t>当n=1时，h(1)=1</a:t>
            </a:r>
          </a:p>
          <a:p>
            <a:pPr marL="257175" indent="-257175">
              <a:lnSpc>
                <a:spcPct val="150000"/>
              </a:lnSpc>
              <a:spcBef>
                <a:spcPts val="0"/>
              </a:spcBef>
              <a:buFont typeface="Wingdings" panose="05000000000000000000" charset="0"/>
              <a:buChar char="l"/>
            </a:pPr>
            <a:r>
              <a:rPr sz="2400" b="1" dirty="0"/>
              <a:t>当n=2时，h(2)=2h(1)+1</a:t>
            </a:r>
          </a:p>
          <a:p>
            <a:pPr marL="257175" indent="-257175">
              <a:lnSpc>
                <a:spcPct val="150000"/>
              </a:lnSpc>
              <a:spcBef>
                <a:spcPts val="0"/>
              </a:spcBef>
              <a:buFont typeface="Wingdings" panose="05000000000000000000" charset="0"/>
              <a:buChar char="l"/>
            </a:pPr>
            <a:r>
              <a:rPr sz="2400" b="1" dirty="0"/>
              <a:t>当n=3时，h(3)=2h(2)+1</a:t>
            </a:r>
          </a:p>
          <a:p>
            <a:pPr marL="257175" indent="-257175">
              <a:lnSpc>
                <a:spcPct val="150000"/>
              </a:lnSpc>
              <a:spcBef>
                <a:spcPts val="0"/>
              </a:spcBef>
              <a:buFont typeface="Wingdings" panose="05000000000000000000" charset="0"/>
              <a:buChar char="l"/>
            </a:pPr>
            <a:endParaRPr sz="2400" b="1" dirty="0"/>
          </a:p>
          <a:p>
            <a:pPr marL="257175" indent="-257175">
              <a:lnSpc>
                <a:spcPct val="150000"/>
              </a:lnSpc>
              <a:spcBef>
                <a:spcPts val="0"/>
              </a:spcBef>
              <a:buFont typeface="Wingdings" panose="05000000000000000000" charset="0"/>
              <a:buChar char="l"/>
            </a:pPr>
            <a:r>
              <a:rPr sz="2400" b="1" dirty="0"/>
              <a:t>递归关系式：</a:t>
            </a:r>
          </a:p>
          <a:p>
            <a:pPr marL="257175" indent="-257175">
              <a:lnSpc>
                <a:spcPct val="150000"/>
              </a:lnSpc>
              <a:spcBef>
                <a:spcPts val="0"/>
              </a:spcBef>
              <a:buNone/>
            </a:pPr>
            <a:endParaRPr sz="2400" b="1" dirty="0"/>
          </a:p>
          <a:p>
            <a:pPr marL="0" indent="0">
              <a:lnSpc>
                <a:spcPct val="150000"/>
              </a:lnSpc>
              <a:spcBef>
                <a:spcPts val="0"/>
              </a:spcBef>
              <a:buNone/>
            </a:pPr>
            <a:endParaRPr sz="2400" b="1" dirty="0"/>
          </a:p>
          <a:p>
            <a:pPr marL="0" indent="0">
              <a:lnSpc>
                <a:spcPct val="150000"/>
              </a:lnSpc>
              <a:spcBef>
                <a:spcPts val="0"/>
              </a:spcBef>
              <a:buNone/>
            </a:pPr>
            <a:endParaRPr sz="2400" b="1" dirty="0"/>
          </a:p>
        </p:txBody>
      </p:sp>
      <p:graphicFrame>
        <p:nvGraphicFramePr>
          <p:cNvPr id="15364" name="对象 15363"/>
          <p:cNvGraphicFramePr/>
          <p:nvPr>
            <p:extLst>
              <p:ext uri="{D42A27DB-BD31-4B8C-83A1-F6EECF244321}">
                <p14:modId xmlns:p14="http://schemas.microsoft.com/office/powerpoint/2010/main" val="1316584658"/>
              </p:ext>
            </p:extLst>
          </p:nvPr>
        </p:nvGraphicFramePr>
        <p:xfrm>
          <a:off x="2574379" y="4999011"/>
          <a:ext cx="3673079" cy="1168003"/>
        </p:xfrm>
        <a:graphic>
          <a:graphicData uri="http://schemas.openxmlformats.org/presentationml/2006/ole">
            <mc:AlternateContent xmlns:mc="http://schemas.openxmlformats.org/markup-compatibility/2006">
              <mc:Choice xmlns:v="urn:schemas-microsoft-com:vml" Requires="v">
                <p:oleObj spid="_x0000_s58413" r:id="rId3" imgW="1231265" imgH="393700" progId="Equation.3">
                  <p:embed/>
                </p:oleObj>
              </mc:Choice>
              <mc:Fallback>
                <p:oleObj r:id="rId3" imgW="1231265" imgH="393700" progId="Equation.3">
                  <p:embed/>
                  <p:pic>
                    <p:nvPicPr>
                      <p:cNvPr id="15364" name="对象 15363"/>
                      <p:cNvPicPr/>
                      <p:nvPr/>
                    </p:nvPicPr>
                    <p:blipFill>
                      <a:blip r:embed="rId4"/>
                      <a:stretch>
                        <a:fillRect/>
                      </a:stretch>
                    </p:blipFill>
                    <p:spPr>
                      <a:xfrm>
                        <a:off x="2574379" y="4999011"/>
                        <a:ext cx="3673079" cy="1168003"/>
                      </a:xfrm>
                      <a:prstGeom prst="rect">
                        <a:avLst/>
                      </a:prstGeom>
                      <a:noFill/>
                      <a:ln w="38100">
                        <a:noFill/>
                        <a:miter/>
                      </a:ln>
                    </p:spPr>
                  </p:pic>
                </p:oleObj>
              </mc:Fallback>
            </mc:AlternateContent>
          </a:graphicData>
        </a:graphic>
      </p:graphicFrame>
      <p:sp>
        <p:nvSpPr>
          <p:cNvPr id="7" name="矩形 6">
            <a:extLst>
              <a:ext uri="{FF2B5EF4-FFF2-40B4-BE49-F238E27FC236}">
                <a16:creationId xmlns:a16="http://schemas.microsoft.com/office/drawing/2014/main" id="{0459E90D-02CB-4B78-A0AE-E637CAD2230C}"/>
              </a:ext>
            </a:extLst>
          </p:cNvPr>
          <p:cNvSpPr/>
          <p:nvPr/>
        </p:nvSpPr>
        <p:spPr>
          <a:xfrm>
            <a:off x="251520" y="336917"/>
            <a:ext cx="4592924" cy="523220"/>
          </a:xfrm>
          <a:prstGeom prst="rect">
            <a:avLst/>
          </a:prstGeom>
        </p:spPr>
        <p:txBody>
          <a:bodyPr wrap="none">
            <a:spAutoFit/>
          </a:bodyPr>
          <a:lstStyle/>
          <a:p>
            <a:r>
              <a:rPr lang="zh-CN" altLang="en-US" sz="2800" dirty="0">
                <a:solidFill>
                  <a:srgbClr val="000000"/>
                </a:solidFill>
                <a:latin typeface="楷体_GB2312" pitchFamily="49" charset="-122"/>
                <a:ea typeface="楷体_GB2312" pitchFamily="49" charset="-122"/>
              </a:rPr>
              <a:t>例</a:t>
            </a:r>
            <a:r>
              <a:rPr lang="en-US" altLang="zh-CN" sz="2800" dirty="0">
                <a:solidFill>
                  <a:srgbClr val="000000"/>
                </a:solidFill>
                <a:latin typeface="Times New Roman" panose="02020603050405020304" pitchFamily="18" charset="0"/>
                <a:ea typeface="楷体_GB2312" pitchFamily="49" charset="-122"/>
              </a:rPr>
              <a:t>2-2  </a:t>
            </a:r>
            <a:r>
              <a:rPr lang="zh-CN" altLang="en-US" sz="2800" dirty="0">
                <a:solidFill>
                  <a:srgbClr val="000000"/>
                </a:solidFill>
                <a:latin typeface="Times New Roman" panose="02020603050405020304" pitchFamily="18" charset="0"/>
                <a:ea typeface="楷体_GB2312" pitchFamily="49" charset="-122"/>
              </a:rPr>
              <a:t>汉诺塔（</a:t>
            </a:r>
            <a:r>
              <a:rPr lang="en-US" altLang="zh-CN" sz="2800" dirty="0">
                <a:solidFill>
                  <a:srgbClr val="000000"/>
                </a:solidFill>
                <a:latin typeface="Times New Roman" panose="02020603050405020304" pitchFamily="18" charset="0"/>
                <a:ea typeface="楷体_GB2312" pitchFamily="49" charset="-122"/>
              </a:rPr>
              <a:t>Hanoi</a:t>
            </a:r>
            <a:r>
              <a:rPr lang="zh-CN" altLang="en-US" sz="2800" dirty="0">
                <a:solidFill>
                  <a:srgbClr val="000000"/>
                </a:solidFill>
                <a:latin typeface="Times New Roman" panose="02020603050405020304" pitchFamily="18" charset="0"/>
                <a:ea typeface="楷体_GB2312" pitchFamily="49" charset="-122"/>
              </a:rPr>
              <a:t>）问题</a:t>
            </a:r>
            <a:endParaRPr lang="zh-CN" altLang="en-US" sz="2800" dirty="0"/>
          </a:p>
        </p:txBody>
      </p:sp>
      <p:sp>
        <p:nvSpPr>
          <p:cNvPr id="6" name="文本框 5"/>
          <p:cNvSpPr txBox="1"/>
          <p:nvPr/>
        </p:nvSpPr>
        <p:spPr>
          <a:xfrm>
            <a:off x="4874910" y="3068960"/>
            <a:ext cx="4134465" cy="1384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sz="2800" dirty="0"/>
              <a:t>原问题规模是多少？</a:t>
            </a:r>
            <a:endParaRPr lang="en-US" altLang="zh-CN" sz="2800" dirty="0"/>
          </a:p>
          <a:p>
            <a:r>
              <a:rPr lang="zh-CN" altLang="en-US" sz="2800" dirty="0"/>
              <a:t>子问题的规模是多少？</a:t>
            </a:r>
            <a:endParaRPr lang="en-US" altLang="zh-CN" sz="2800" dirty="0"/>
          </a:p>
          <a:p>
            <a:r>
              <a:rPr lang="zh-CN" altLang="en-US" sz="2800" dirty="0"/>
              <a:t>原问题和子问题的关系？</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19602" y="2308384"/>
            <a:ext cx="7786211" cy="2416760"/>
          </a:xfrm>
        </p:spPr>
        <p:txBody>
          <a:bodyPr>
            <a:noAutofit/>
          </a:bodyPr>
          <a:lstStyle/>
          <a:p>
            <a:pPr marL="0" indent="0">
              <a:lnSpc>
                <a:spcPct val="150000"/>
              </a:lnSpc>
              <a:spcBef>
                <a:spcPts val="0"/>
              </a:spcBef>
              <a:buNone/>
            </a:pPr>
            <a:r>
              <a:rPr sz="2400" dirty="0"/>
              <a:t>它是式中第</a:t>
            </a:r>
            <a:r>
              <a:rPr lang="en-US" sz="2400" dirty="0"/>
              <a:t>n</a:t>
            </a:r>
            <a:r>
              <a:rPr sz="2400" dirty="0"/>
              <a:t>项的系数。当</a:t>
            </a:r>
            <a:r>
              <a:rPr lang="en-US" sz="2400" dirty="0"/>
              <a:t>n=64</a:t>
            </a:r>
            <a:r>
              <a:rPr sz="2400" dirty="0"/>
              <a:t>时，移动次数为</a:t>
            </a:r>
            <a:r>
              <a:rPr lang="en-US" sz="2400" dirty="0"/>
              <a:t>2</a:t>
            </a:r>
            <a:r>
              <a:rPr lang="en-US" sz="2400" baseline="30000" dirty="0"/>
              <a:t>64</a:t>
            </a:r>
            <a:r>
              <a:rPr lang="en-US" sz="2400" dirty="0"/>
              <a:t>-1</a:t>
            </a:r>
            <a:r>
              <a:rPr sz="2400" dirty="0"/>
              <a:t>。</a:t>
            </a:r>
          </a:p>
          <a:p>
            <a:pPr marL="0" indent="0">
              <a:lnSpc>
                <a:spcPct val="150000"/>
              </a:lnSpc>
              <a:spcBef>
                <a:spcPts val="0"/>
              </a:spcBef>
              <a:buNone/>
            </a:pPr>
            <a:r>
              <a:rPr lang="zh-CN" altLang="en-US" sz="2400" dirty="0"/>
              <a:t>即如果一秒钟能移动一块圆盘，仍将需</a:t>
            </a:r>
            <a:r>
              <a:rPr lang="en-US" altLang="zh-CN" sz="2400" dirty="0"/>
              <a:t>5845.54</a:t>
            </a:r>
            <a:r>
              <a:rPr lang="zh-CN" altLang="en-US" sz="2400" dirty="0"/>
              <a:t>亿年。目前按照宇宙大爆炸理论推测，宇宙的年龄也仅为</a:t>
            </a:r>
            <a:r>
              <a:rPr lang="en-US" altLang="zh-CN" sz="2400" dirty="0"/>
              <a:t>137</a:t>
            </a:r>
            <a:r>
              <a:rPr lang="zh-CN" altLang="en-US" sz="2400" dirty="0"/>
              <a:t>亿年。</a:t>
            </a:r>
          </a:p>
          <a:p>
            <a:pPr marL="0" indent="0">
              <a:lnSpc>
                <a:spcPct val="150000"/>
              </a:lnSpc>
              <a:spcBef>
                <a:spcPts val="0"/>
              </a:spcBef>
              <a:buNone/>
            </a:pPr>
            <a:endParaRPr sz="2400" dirty="0"/>
          </a:p>
          <a:p>
            <a:pPr marL="0" indent="0">
              <a:lnSpc>
                <a:spcPct val="150000"/>
              </a:lnSpc>
              <a:spcBef>
                <a:spcPts val="0"/>
              </a:spcBef>
              <a:buNone/>
            </a:pPr>
            <a:endParaRPr sz="2400" dirty="0"/>
          </a:p>
          <a:p>
            <a:pPr marL="0" indent="0">
              <a:lnSpc>
                <a:spcPct val="150000"/>
              </a:lnSpc>
              <a:spcBef>
                <a:spcPts val="0"/>
              </a:spcBef>
              <a:buNone/>
            </a:pPr>
            <a:endParaRPr sz="2400" dirty="0"/>
          </a:p>
          <a:p>
            <a:pPr marL="0" indent="0">
              <a:lnSpc>
                <a:spcPct val="150000"/>
              </a:lnSpc>
              <a:spcBef>
                <a:spcPts val="0"/>
              </a:spcBef>
              <a:buNone/>
            </a:pPr>
            <a:endParaRPr sz="2400" dirty="0"/>
          </a:p>
        </p:txBody>
      </p:sp>
      <p:graphicFrame>
        <p:nvGraphicFramePr>
          <p:cNvPr id="2" name="对象 -2147482533"/>
          <p:cNvGraphicFramePr>
            <a:graphicFrameLocks noChangeAspect="1"/>
          </p:cNvGraphicFramePr>
          <p:nvPr/>
        </p:nvGraphicFramePr>
        <p:xfrm>
          <a:off x="629126" y="1743075"/>
          <a:ext cx="2120265" cy="611029"/>
        </p:xfrm>
        <a:graphic>
          <a:graphicData uri="http://schemas.openxmlformats.org/presentationml/2006/ole">
            <mc:AlternateContent xmlns:mc="http://schemas.openxmlformats.org/markup-compatibility/2006">
              <mc:Choice xmlns:v="urn:schemas-microsoft-com:vml" Requires="v">
                <p:oleObj spid="_x0000_s61485" r:id="rId3" imgW="748030" imgH="215900" progId="Equation.3">
                  <p:embed/>
                </p:oleObj>
              </mc:Choice>
              <mc:Fallback>
                <p:oleObj r:id="rId3" imgW="748030" imgH="215900" progId="Equation.3">
                  <p:embed/>
                  <p:pic>
                    <p:nvPicPr>
                      <p:cNvPr id="2" name="对象 -2147482533"/>
                      <p:cNvPicPr/>
                      <p:nvPr/>
                    </p:nvPicPr>
                    <p:blipFill>
                      <a:blip r:embed="rId4"/>
                      <a:stretch>
                        <a:fillRect/>
                      </a:stretch>
                    </p:blipFill>
                    <p:spPr>
                      <a:xfrm>
                        <a:off x="629126" y="1743075"/>
                        <a:ext cx="2120265" cy="611029"/>
                      </a:xfrm>
                      <a:prstGeom prst="rect">
                        <a:avLst/>
                      </a:prstGeom>
                      <a:noFill/>
                      <a:ln w="38100">
                        <a:noFill/>
                        <a:miter/>
                      </a:ln>
                    </p:spPr>
                  </p:pic>
                </p:oleObj>
              </mc:Fallback>
            </mc:AlternateContent>
          </a:graphicData>
        </a:graphic>
      </p:graphicFrame>
      <p:pic>
        <p:nvPicPr>
          <p:cNvPr id="15" name="图片 14"/>
          <p:cNvPicPr>
            <a:picLocks noChangeAspect="1"/>
          </p:cNvPicPr>
          <p:nvPr/>
        </p:nvPicPr>
        <p:blipFill>
          <a:blip r:embed="rId5"/>
          <a:stretch>
            <a:fillRect/>
          </a:stretch>
        </p:blipFill>
        <p:spPr>
          <a:xfrm>
            <a:off x="5868144" y="4509120"/>
            <a:ext cx="3142774" cy="2071211"/>
          </a:xfrm>
          <a:prstGeom prst="rect">
            <a:avLst/>
          </a:prstGeom>
        </p:spPr>
      </p:pic>
      <p:sp>
        <p:nvSpPr>
          <p:cNvPr id="8" name="矩形 7">
            <a:extLst>
              <a:ext uri="{FF2B5EF4-FFF2-40B4-BE49-F238E27FC236}">
                <a16:creationId xmlns:a16="http://schemas.microsoft.com/office/drawing/2014/main" id="{6C8C22D8-6800-4310-9957-F2A03BD7A348}"/>
              </a:ext>
            </a:extLst>
          </p:cNvPr>
          <p:cNvSpPr/>
          <p:nvPr/>
        </p:nvSpPr>
        <p:spPr>
          <a:xfrm>
            <a:off x="619602" y="548680"/>
            <a:ext cx="4592924" cy="523220"/>
          </a:xfrm>
          <a:prstGeom prst="rect">
            <a:avLst/>
          </a:prstGeom>
        </p:spPr>
        <p:txBody>
          <a:bodyPr wrap="none">
            <a:spAutoFit/>
          </a:bodyPr>
          <a:lstStyle/>
          <a:p>
            <a:r>
              <a:rPr lang="zh-CN" altLang="en-US" sz="2800" dirty="0">
                <a:solidFill>
                  <a:srgbClr val="000000"/>
                </a:solidFill>
                <a:latin typeface="楷体_GB2312" pitchFamily="49" charset="-122"/>
                <a:ea typeface="楷体_GB2312" pitchFamily="49" charset="-122"/>
              </a:rPr>
              <a:t>例</a:t>
            </a:r>
            <a:r>
              <a:rPr lang="en-US" altLang="zh-CN" sz="2800" dirty="0">
                <a:solidFill>
                  <a:srgbClr val="000000"/>
                </a:solidFill>
                <a:latin typeface="Times New Roman" panose="02020603050405020304" pitchFamily="18" charset="0"/>
                <a:ea typeface="楷体_GB2312" pitchFamily="49" charset="-122"/>
              </a:rPr>
              <a:t>2-2  </a:t>
            </a:r>
            <a:r>
              <a:rPr lang="zh-CN" altLang="en-US" sz="2800" dirty="0">
                <a:solidFill>
                  <a:srgbClr val="000000"/>
                </a:solidFill>
                <a:latin typeface="Times New Roman" panose="02020603050405020304" pitchFamily="18" charset="0"/>
                <a:ea typeface="楷体_GB2312" pitchFamily="49" charset="-122"/>
              </a:rPr>
              <a:t>汉诺塔（</a:t>
            </a:r>
            <a:r>
              <a:rPr lang="en-US" altLang="zh-CN" sz="2800" dirty="0">
                <a:solidFill>
                  <a:srgbClr val="000000"/>
                </a:solidFill>
                <a:latin typeface="Times New Roman" panose="02020603050405020304" pitchFamily="18" charset="0"/>
                <a:ea typeface="楷体_GB2312" pitchFamily="49" charset="-122"/>
              </a:rPr>
              <a:t>Hanoi</a:t>
            </a:r>
            <a:r>
              <a:rPr lang="zh-CN" altLang="en-US" sz="2800" dirty="0">
                <a:solidFill>
                  <a:srgbClr val="000000"/>
                </a:solidFill>
                <a:latin typeface="Times New Roman" panose="02020603050405020304" pitchFamily="18" charset="0"/>
                <a:ea typeface="楷体_GB2312" pitchFamily="49" charset="-122"/>
              </a:rPr>
              <a:t>）问题</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07" name="Oval 55">
            <a:extLst>
              <a:ext uri="{FF2B5EF4-FFF2-40B4-BE49-F238E27FC236}">
                <a16:creationId xmlns:a16="http://schemas.microsoft.com/office/drawing/2014/main" id="{FEE185E7-16CF-4FB3-BAE6-679FA138864F}"/>
              </a:ext>
            </a:extLst>
          </p:cNvPr>
          <p:cNvSpPr>
            <a:spLocks noChangeArrowheads="1"/>
          </p:cNvSpPr>
          <p:nvPr/>
        </p:nvSpPr>
        <p:spPr bwMode="auto">
          <a:xfrm>
            <a:off x="1258888" y="5013325"/>
            <a:ext cx="2089150" cy="647700"/>
          </a:xfrm>
          <a:prstGeom prst="ellipse">
            <a:avLst/>
          </a:prstGeom>
          <a:solidFill>
            <a:srgbClr val="00FFFF"/>
          </a:solidFill>
          <a:ln w="101600" algn="ctr">
            <a:solidFill>
              <a:srgbClr val="00FFFF"/>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solidFill>
                <a:srgbClr val="FF0000"/>
              </a:solidFill>
              <a:ea typeface="楷体_GB2312" pitchFamily="49" charset="-122"/>
            </a:endParaRPr>
          </a:p>
        </p:txBody>
      </p:sp>
      <p:pic>
        <p:nvPicPr>
          <p:cNvPr id="26627" name="Picture 4" descr="STATBAR">
            <a:extLst>
              <a:ext uri="{FF2B5EF4-FFF2-40B4-BE49-F238E27FC236}">
                <a16:creationId xmlns:a16="http://schemas.microsoft.com/office/drawing/2014/main" id="{DC98CC65-FFC9-455F-8AAF-C7415600D745}"/>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981075"/>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5">
            <a:extLst>
              <a:ext uri="{FF2B5EF4-FFF2-40B4-BE49-F238E27FC236}">
                <a16:creationId xmlns:a16="http://schemas.microsoft.com/office/drawing/2014/main" id="{09502CB8-C9E0-442D-92EC-E61E4193FEFE}"/>
              </a:ext>
            </a:extLst>
          </p:cNvPr>
          <p:cNvSpPr txBox="1">
            <a:spLocks noChangeArrowheads="1"/>
          </p:cNvSpPr>
          <p:nvPr/>
        </p:nvSpPr>
        <p:spPr bwMode="auto">
          <a:xfrm>
            <a:off x="107950" y="404813"/>
            <a:ext cx="3959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olidFill>
                  <a:srgbClr val="0000FF"/>
                </a:solidFill>
                <a:latin typeface="楷体_GB2312" pitchFamily="49" charset="-122"/>
                <a:ea typeface="楷体_GB2312" pitchFamily="49" charset="-122"/>
              </a:rPr>
              <a:t>例</a:t>
            </a:r>
            <a:r>
              <a:rPr lang="en-US" altLang="zh-CN">
                <a:solidFill>
                  <a:srgbClr val="0000FF"/>
                </a:solidFill>
                <a:latin typeface="Times New Roman" panose="02020603050405020304" pitchFamily="18" charset="0"/>
                <a:ea typeface="楷体_GB2312" pitchFamily="49" charset="-122"/>
              </a:rPr>
              <a:t>2-4</a:t>
            </a:r>
            <a:r>
              <a:rPr lang="en-US" altLang="zh-CN">
                <a:solidFill>
                  <a:srgbClr val="0000FF"/>
                </a:solidFill>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排列问题</a:t>
            </a:r>
          </a:p>
        </p:txBody>
      </p:sp>
      <p:graphicFrame>
        <p:nvGraphicFramePr>
          <p:cNvPr id="26629" name="Object 35">
            <a:extLst>
              <a:ext uri="{FF2B5EF4-FFF2-40B4-BE49-F238E27FC236}">
                <a16:creationId xmlns:a16="http://schemas.microsoft.com/office/drawing/2014/main" id="{482AE0F6-6535-4505-8A2B-E6205FDE929C}"/>
              </a:ext>
            </a:extLst>
          </p:cNvPr>
          <p:cNvGraphicFramePr>
            <a:graphicFrameLocks noGrp="1" noChangeAspect="1"/>
          </p:cNvGraphicFramePr>
          <p:nvPr>
            <p:ph sz="half" idx="1"/>
          </p:nvPr>
        </p:nvGraphicFramePr>
        <p:xfrm>
          <a:off x="804863" y="1270000"/>
          <a:ext cx="7654925" cy="2382838"/>
        </p:xfrm>
        <a:graphic>
          <a:graphicData uri="http://schemas.openxmlformats.org/presentationml/2006/ole">
            <mc:AlternateContent xmlns:mc="http://schemas.openxmlformats.org/markup-compatibility/2006">
              <mc:Choice xmlns:v="urn:schemas-microsoft-com:vml" Requires="v">
                <p:oleObj spid="_x0000_s26796" name="文档" r:id="rId5" imgW="5088777" imgH="1585003" progId="Word.Document.8">
                  <p:embed/>
                </p:oleObj>
              </mc:Choice>
              <mc:Fallback>
                <p:oleObj name="文档" r:id="rId5" imgW="5088777" imgH="1585003" progId="Word.Document.8">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863" y="1270000"/>
                        <a:ext cx="7654925" cy="238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0" name="Object 48">
            <a:extLst>
              <a:ext uri="{FF2B5EF4-FFF2-40B4-BE49-F238E27FC236}">
                <a16:creationId xmlns:a16="http://schemas.microsoft.com/office/drawing/2014/main" id="{6FF769BA-3A6C-4DD8-A593-B689ADDFD431}"/>
              </a:ext>
            </a:extLst>
          </p:cNvPr>
          <p:cNvGraphicFramePr>
            <a:graphicFrameLocks noGrp="1" noChangeAspect="1"/>
          </p:cNvGraphicFramePr>
          <p:nvPr>
            <p:ph sz="half" idx="2"/>
          </p:nvPr>
        </p:nvGraphicFramePr>
        <p:xfrm>
          <a:off x="1363663" y="3789363"/>
          <a:ext cx="3130550" cy="692150"/>
        </p:xfrm>
        <a:graphic>
          <a:graphicData uri="http://schemas.openxmlformats.org/presentationml/2006/ole">
            <mc:AlternateContent xmlns:mc="http://schemas.openxmlformats.org/markup-compatibility/2006">
              <mc:Choice xmlns:v="urn:schemas-microsoft-com:vml" Requires="v">
                <p:oleObj spid="_x0000_s26797" name="Document" r:id="rId7" imgW="1786985" imgH="395677" progId="Word.Document.8">
                  <p:embed/>
                </p:oleObj>
              </mc:Choice>
              <mc:Fallback>
                <p:oleObj name="Document" r:id="rId7" imgW="1786985" imgH="395677" progId="Word.Document.8">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3663" y="3789363"/>
                        <a:ext cx="3130550" cy="69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590" name="Line 38">
            <a:extLst>
              <a:ext uri="{FF2B5EF4-FFF2-40B4-BE49-F238E27FC236}">
                <a16:creationId xmlns:a16="http://schemas.microsoft.com/office/drawing/2014/main" id="{E14DA97B-CD8F-48B6-BA91-5B14F5B563C7}"/>
              </a:ext>
            </a:extLst>
          </p:cNvPr>
          <p:cNvSpPr>
            <a:spLocks noChangeShapeType="1"/>
          </p:cNvSpPr>
          <p:nvPr/>
        </p:nvSpPr>
        <p:spPr bwMode="auto">
          <a:xfrm>
            <a:off x="5364163" y="2997200"/>
            <a:ext cx="2592387" cy="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3591" name="Line 39">
            <a:extLst>
              <a:ext uri="{FF2B5EF4-FFF2-40B4-BE49-F238E27FC236}">
                <a16:creationId xmlns:a16="http://schemas.microsoft.com/office/drawing/2014/main" id="{4F0BDA1A-B57B-423F-82ED-2B74C2289773}"/>
              </a:ext>
            </a:extLst>
          </p:cNvPr>
          <p:cNvSpPr>
            <a:spLocks noChangeShapeType="1"/>
          </p:cNvSpPr>
          <p:nvPr/>
        </p:nvSpPr>
        <p:spPr bwMode="auto">
          <a:xfrm>
            <a:off x="682625" y="3644900"/>
            <a:ext cx="3744913" cy="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3592" name="Freeform 40">
            <a:extLst>
              <a:ext uri="{FF2B5EF4-FFF2-40B4-BE49-F238E27FC236}">
                <a16:creationId xmlns:a16="http://schemas.microsoft.com/office/drawing/2014/main" id="{757AC463-AEE0-40BA-8372-803F89CC36C4}"/>
              </a:ext>
            </a:extLst>
          </p:cNvPr>
          <p:cNvSpPr>
            <a:spLocks/>
          </p:cNvSpPr>
          <p:nvPr/>
        </p:nvSpPr>
        <p:spPr bwMode="auto">
          <a:xfrm>
            <a:off x="4572000" y="2420938"/>
            <a:ext cx="4524375" cy="1587"/>
          </a:xfrm>
          <a:custGeom>
            <a:avLst/>
            <a:gdLst>
              <a:gd name="T0" fmla="*/ 0 w 2850"/>
              <a:gd name="T1" fmla="*/ 0 h 1"/>
              <a:gd name="T2" fmla="*/ 2147483646 w 2850"/>
              <a:gd name="T3" fmla="*/ 0 h 1"/>
              <a:gd name="T4" fmla="*/ 2147483646 w 2850"/>
              <a:gd name="T5" fmla="*/ 0 h 1"/>
              <a:gd name="T6" fmla="*/ 0 60000 65536"/>
              <a:gd name="T7" fmla="*/ 0 60000 65536"/>
              <a:gd name="T8" fmla="*/ 0 60000 65536"/>
            </a:gdLst>
            <a:ahLst/>
            <a:cxnLst>
              <a:cxn ang="T6">
                <a:pos x="T0" y="T1"/>
              </a:cxn>
              <a:cxn ang="T7">
                <a:pos x="T2" y="T3"/>
              </a:cxn>
              <a:cxn ang="T8">
                <a:pos x="T4" y="T5"/>
              </a:cxn>
            </a:cxnLst>
            <a:rect l="0" t="0" r="r" b="b"/>
            <a:pathLst>
              <a:path w="2850" h="1">
                <a:moveTo>
                  <a:pt x="0" y="0"/>
                </a:moveTo>
                <a:cubicBezTo>
                  <a:pt x="1070" y="0"/>
                  <a:pt x="2140" y="0"/>
                  <a:pt x="2495" y="0"/>
                </a:cubicBezTo>
                <a:cubicBezTo>
                  <a:pt x="2850" y="0"/>
                  <a:pt x="2192" y="0"/>
                  <a:pt x="2132" y="0"/>
                </a:cubicBezTo>
              </a:path>
            </a:pathLst>
          </a:custGeom>
          <a:noFill/>
          <a:ln w="101600" cap="flat" cmpd="sng">
            <a:solidFill>
              <a:srgbClr val="800080"/>
            </a:solidFill>
            <a:prstDash val="solid"/>
            <a:round/>
            <a:headEnd type="none" w="med" len="med"/>
            <a:tailEnd type="none" w="med" len="me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3603" name="AutoShape 51">
            <a:extLst>
              <a:ext uri="{FF2B5EF4-FFF2-40B4-BE49-F238E27FC236}">
                <a16:creationId xmlns:a16="http://schemas.microsoft.com/office/drawing/2014/main" id="{086891C5-85FC-4426-8AED-E52BF49409F3}"/>
              </a:ext>
            </a:extLst>
          </p:cNvPr>
          <p:cNvSpPr>
            <a:spLocks noChangeArrowheads="1"/>
          </p:cNvSpPr>
          <p:nvPr/>
        </p:nvSpPr>
        <p:spPr bwMode="auto">
          <a:xfrm>
            <a:off x="6370638" y="2924175"/>
            <a:ext cx="2305050" cy="792163"/>
          </a:xfrm>
          <a:prstGeom prst="cloudCallout">
            <a:avLst>
              <a:gd name="adj1" fmla="val -130028"/>
              <a:gd name="adj2" fmla="val 102505"/>
            </a:avLst>
          </a:prstGeom>
          <a:solidFill>
            <a:srgbClr val="00FFFF"/>
          </a:solidFill>
          <a:ln>
            <a:noFill/>
          </a:ln>
          <a:effectLst/>
          <a:extLst>
            <a:ext uri="{91240B29-F687-4F45-9708-019B960494DF}">
              <a14:hiddenLine xmlns:a14="http://schemas.microsoft.com/office/drawing/2010/main" w="101600">
                <a:solidFill>
                  <a:srgbClr val="00FFFF"/>
                </a:solidFill>
                <a:round/>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400">
                <a:solidFill>
                  <a:srgbClr val="FF0000"/>
                </a:solidFill>
                <a:latin typeface="等线" panose="020F0502020204030204"/>
                <a:ea typeface="楷体_GB2312" pitchFamily="49" charset="-122"/>
              </a:rPr>
              <a:t>边界条件</a:t>
            </a:r>
          </a:p>
        </p:txBody>
      </p:sp>
      <p:sp>
        <p:nvSpPr>
          <p:cNvPr id="26635" name="Text Box 52">
            <a:extLst>
              <a:ext uri="{FF2B5EF4-FFF2-40B4-BE49-F238E27FC236}">
                <a16:creationId xmlns:a16="http://schemas.microsoft.com/office/drawing/2014/main" id="{88C1C7F0-D1DD-4507-9257-D7C4AD98BF52}"/>
              </a:ext>
            </a:extLst>
          </p:cNvPr>
          <p:cNvSpPr txBox="1">
            <a:spLocks noChangeArrowheads="1"/>
          </p:cNvSpPr>
          <p:nvPr/>
        </p:nvSpPr>
        <p:spPr bwMode="auto">
          <a:xfrm>
            <a:off x="228600" y="3860800"/>
            <a:ext cx="1103313"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ea typeface="楷体_GB2312" pitchFamily="49" charset="-122"/>
              </a:rPr>
              <a:t>分析：</a:t>
            </a:r>
          </a:p>
        </p:txBody>
      </p:sp>
      <p:sp>
        <p:nvSpPr>
          <p:cNvPr id="26636" name="Rectangle 54">
            <a:extLst>
              <a:ext uri="{FF2B5EF4-FFF2-40B4-BE49-F238E27FC236}">
                <a16:creationId xmlns:a16="http://schemas.microsoft.com/office/drawing/2014/main" id="{1A2A95C7-D207-4040-A82B-3DAEDBD1508D}"/>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23605" name="Object 53">
            <a:extLst>
              <a:ext uri="{FF2B5EF4-FFF2-40B4-BE49-F238E27FC236}">
                <a16:creationId xmlns:a16="http://schemas.microsoft.com/office/drawing/2014/main" id="{BF81D6FF-AF5E-40C8-9D9F-70BCC3BC7FAF}"/>
              </a:ext>
            </a:extLst>
          </p:cNvPr>
          <p:cNvGraphicFramePr>
            <a:graphicFrameLocks noChangeAspect="1"/>
          </p:cNvGraphicFramePr>
          <p:nvPr/>
        </p:nvGraphicFramePr>
        <p:xfrm>
          <a:off x="1258888" y="5084763"/>
          <a:ext cx="2087562" cy="1622425"/>
        </p:xfrm>
        <a:graphic>
          <a:graphicData uri="http://schemas.openxmlformats.org/presentationml/2006/ole">
            <mc:AlternateContent xmlns:mc="http://schemas.openxmlformats.org/markup-compatibility/2006">
              <mc:Choice xmlns:v="urn:schemas-microsoft-com:vml" Requires="v">
                <p:oleObj spid="_x0000_s26798" name="公式" r:id="rId9" imgW="990170" imgH="672808" progId="Equation.3">
                  <p:embed/>
                </p:oleObj>
              </mc:Choice>
              <mc:Fallback>
                <p:oleObj name="公式" r:id="rId9" imgW="990170" imgH="672808"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084763"/>
                        <a:ext cx="2087562"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608" name="Line 56">
            <a:extLst>
              <a:ext uri="{FF2B5EF4-FFF2-40B4-BE49-F238E27FC236}">
                <a16:creationId xmlns:a16="http://schemas.microsoft.com/office/drawing/2014/main" id="{EA85C776-DAD1-42B5-853C-0935821BBEC4}"/>
              </a:ext>
            </a:extLst>
          </p:cNvPr>
          <p:cNvSpPr>
            <a:spLocks noChangeShapeType="1"/>
          </p:cNvSpPr>
          <p:nvPr/>
        </p:nvSpPr>
        <p:spPr bwMode="auto">
          <a:xfrm>
            <a:off x="3419475" y="537368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3609" name="Text Box 57">
            <a:extLst>
              <a:ext uri="{FF2B5EF4-FFF2-40B4-BE49-F238E27FC236}">
                <a16:creationId xmlns:a16="http://schemas.microsoft.com/office/drawing/2014/main" id="{FED63402-7036-437F-B009-280FCF1BFC38}"/>
              </a:ext>
            </a:extLst>
          </p:cNvPr>
          <p:cNvSpPr txBox="1">
            <a:spLocks noChangeArrowheads="1"/>
          </p:cNvSpPr>
          <p:nvPr/>
        </p:nvSpPr>
        <p:spPr bwMode="auto">
          <a:xfrm>
            <a:off x="4729163" y="5105400"/>
            <a:ext cx="2074862"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(1)Perm({2,3})</a:t>
            </a:r>
          </a:p>
        </p:txBody>
      </p:sp>
      <p:sp>
        <p:nvSpPr>
          <p:cNvPr id="23610" name="Line 58">
            <a:extLst>
              <a:ext uri="{FF2B5EF4-FFF2-40B4-BE49-F238E27FC236}">
                <a16:creationId xmlns:a16="http://schemas.microsoft.com/office/drawing/2014/main" id="{A767D2F6-77E9-4803-9C1A-1E52D071C97B}"/>
              </a:ext>
            </a:extLst>
          </p:cNvPr>
          <p:cNvSpPr>
            <a:spLocks noChangeShapeType="1"/>
          </p:cNvSpPr>
          <p:nvPr/>
        </p:nvSpPr>
        <p:spPr bwMode="auto">
          <a:xfrm>
            <a:off x="3419475" y="5905500"/>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3611" name="Text Box 59">
            <a:extLst>
              <a:ext uri="{FF2B5EF4-FFF2-40B4-BE49-F238E27FC236}">
                <a16:creationId xmlns:a16="http://schemas.microsoft.com/office/drawing/2014/main" id="{51F35542-2AF6-4185-B336-DE67BFF4443E}"/>
              </a:ext>
            </a:extLst>
          </p:cNvPr>
          <p:cNvSpPr txBox="1">
            <a:spLocks noChangeArrowheads="1"/>
          </p:cNvSpPr>
          <p:nvPr/>
        </p:nvSpPr>
        <p:spPr bwMode="auto">
          <a:xfrm>
            <a:off x="4729163" y="5637213"/>
            <a:ext cx="2074862"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(2)Perm({1,3})</a:t>
            </a:r>
          </a:p>
        </p:txBody>
      </p:sp>
      <p:sp>
        <p:nvSpPr>
          <p:cNvPr id="23612" name="Line 60">
            <a:extLst>
              <a:ext uri="{FF2B5EF4-FFF2-40B4-BE49-F238E27FC236}">
                <a16:creationId xmlns:a16="http://schemas.microsoft.com/office/drawing/2014/main" id="{6BB05435-8596-4733-9FE8-00D9928CF23A}"/>
              </a:ext>
            </a:extLst>
          </p:cNvPr>
          <p:cNvSpPr>
            <a:spLocks noChangeShapeType="1"/>
          </p:cNvSpPr>
          <p:nvPr/>
        </p:nvSpPr>
        <p:spPr bwMode="auto">
          <a:xfrm>
            <a:off x="3419475" y="6480175"/>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3613" name="Text Box 61">
            <a:extLst>
              <a:ext uri="{FF2B5EF4-FFF2-40B4-BE49-F238E27FC236}">
                <a16:creationId xmlns:a16="http://schemas.microsoft.com/office/drawing/2014/main" id="{0DC85D54-B9F6-48CF-BC92-7739C9C840CB}"/>
              </a:ext>
            </a:extLst>
          </p:cNvPr>
          <p:cNvSpPr txBox="1">
            <a:spLocks noChangeArrowheads="1"/>
          </p:cNvSpPr>
          <p:nvPr/>
        </p:nvSpPr>
        <p:spPr bwMode="auto">
          <a:xfrm>
            <a:off x="4729163" y="6211888"/>
            <a:ext cx="2074862"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(3)Perm({1,2})</a:t>
            </a:r>
          </a:p>
        </p:txBody>
      </p:sp>
      <p:sp>
        <p:nvSpPr>
          <p:cNvPr id="20" name="Text Box 57">
            <a:extLst>
              <a:ext uri="{FF2B5EF4-FFF2-40B4-BE49-F238E27FC236}">
                <a16:creationId xmlns:a16="http://schemas.microsoft.com/office/drawing/2014/main" id="{5343D031-232F-4775-BB24-F67B2D161B60}"/>
              </a:ext>
            </a:extLst>
          </p:cNvPr>
          <p:cNvSpPr txBox="1">
            <a:spLocks noChangeArrowheads="1"/>
          </p:cNvSpPr>
          <p:nvPr/>
        </p:nvSpPr>
        <p:spPr bwMode="auto">
          <a:xfrm>
            <a:off x="7223502" y="5635625"/>
            <a:ext cx="1694695" cy="46166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rgbClr val="000000"/>
                </a:solidFill>
                <a:latin typeface="Times New Roman" panose="02020603050405020304" pitchFamily="18" charset="0"/>
                <a:ea typeface="楷体_GB2312" pitchFamily="49" charset="-122"/>
              </a:rPr>
              <a:t>(</a:t>
            </a:r>
            <a:r>
              <a:rPr lang="en-US" altLang="zh-CN" sz="2400" dirty="0" err="1">
                <a:solidFill>
                  <a:srgbClr val="000000"/>
                </a:solidFill>
                <a:latin typeface="Times New Roman" panose="02020603050405020304" pitchFamily="18" charset="0"/>
                <a:ea typeface="楷体_GB2312" pitchFamily="49" charset="-122"/>
              </a:rPr>
              <a:t>r</a:t>
            </a:r>
            <a:r>
              <a:rPr lang="en-US" altLang="zh-CN" sz="2400" baseline="-25000" dirty="0" err="1">
                <a:solidFill>
                  <a:srgbClr val="000000"/>
                </a:solidFill>
                <a:latin typeface="Times New Roman" panose="02020603050405020304" pitchFamily="18" charset="0"/>
                <a:ea typeface="楷体_GB2312" pitchFamily="49" charset="-122"/>
              </a:rPr>
              <a:t>i</a:t>
            </a:r>
            <a:r>
              <a:rPr lang="en-US" altLang="zh-CN" sz="2400" dirty="0">
                <a:solidFill>
                  <a:srgbClr val="000000"/>
                </a:solidFill>
                <a:latin typeface="Times New Roman" panose="02020603050405020304" pitchFamily="18" charset="0"/>
                <a:ea typeface="楷体_GB2312" pitchFamily="49" charset="-122"/>
              </a:rPr>
              <a:t>)Perm(</a:t>
            </a:r>
            <a:r>
              <a:rPr lang="en-US" altLang="zh-CN" sz="2400" dirty="0" err="1">
                <a:solidFill>
                  <a:srgbClr val="000000"/>
                </a:solidFill>
                <a:latin typeface="Times New Roman" panose="02020603050405020304" pitchFamily="18" charset="0"/>
                <a:ea typeface="楷体_GB2312" pitchFamily="49" charset="-122"/>
              </a:rPr>
              <a:t>R</a:t>
            </a:r>
            <a:r>
              <a:rPr lang="en-US" altLang="zh-CN" sz="2400" baseline="-25000" dirty="0" err="1">
                <a:solidFill>
                  <a:srgbClr val="000000"/>
                </a:solidFill>
                <a:latin typeface="Times New Roman" panose="02020603050405020304" pitchFamily="18" charset="0"/>
                <a:ea typeface="楷体_GB2312" pitchFamily="49" charset="-122"/>
              </a:rPr>
              <a:t>i</a:t>
            </a:r>
            <a:r>
              <a:rPr lang="en-US" altLang="zh-CN" sz="2400" dirty="0">
                <a:solidFill>
                  <a:srgbClr val="000000"/>
                </a:solidFill>
                <a:latin typeface="Times New Roman" panose="02020603050405020304" pitchFamily="18" charset="0"/>
                <a:ea typeface="楷体_GB2312" pitchFamily="49" charset="-122"/>
              </a:rPr>
              <a:t>)</a:t>
            </a:r>
          </a:p>
        </p:txBody>
      </p:sp>
      <p:sp>
        <p:nvSpPr>
          <p:cNvPr id="21" name="Text Box 57">
            <a:extLst>
              <a:ext uri="{FF2B5EF4-FFF2-40B4-BE49-F238E27FC236}">
                <a16:creationId xmlns:a16="http://schemas.microsoft.com/office/drawing/2014/main" id="{38DE4755-4A62-460B-8C78-F8BBA795549A}"/>
              </a:ext>
            </a:extLst>
          </p:cNvPr>
          <p:cNvSpPr txBox="1">
            <a:spLocks noChangeArrowheads="1"/>
          </p:cNvSpPr>
          <p:nvPr/>
        </p:nvSpPr>
        <p:spPr bwMode="auto">
          <a:xfrm>
            <a:off x="1290638" y="4365625"/>
            <a:ext cx="5080000" cy="4603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ea typeface="楷体_GB2312" pitchFamily="49" charset="-122"/>
              </a:rPr>
              <a:t>对于</a:t>
            </a:r>
            <a:r>
              <a:rPr lang="en-US" altLang="zh-CN" sz="2400" dirty="0">
                <a:solidFill>
                  <a:srgbClr val="000000"/>
                </a:solidFill>
                <a:latin typeface="Times New Roman" panose="02020603050405020304" pitchFamily="18" charset="0"/>
                <a:ea typeface="楷体_GB2312" pitchFamily="49" charset="-122"/>
              </a:rPr>
              <a:t>R={1,2,3},</a:t>
            </a:r>
            <a:r>
              <a:rPr lang="zh-CN" altLang="en-US" sz="2400" dirty="0">
                <a:solidFill>
                  <a:srgbClr val="000000"/>
                </a:solidFill>
                <a:latin typeface="Times New Roman" panose="02020603050405020304" pitchFamily="18" charset="0"/>
                <a:ea typeface="楷体_GB2312" pitchFamily="49" charset="-122"/>
              </a:rPr>
              <a:t>全排列共</a:t>
            </a:r>
            <a:r>
              <a:rPr lang="en-US" altLang="zh-CN" sz="2400" dirty="0">
                <a:solidFill>
                  <a:srgbClr val="000000"/>
                </a:solidFill>
                <a:latin typeface="Times New Roman" panose="02020603050405020304" pitchFamily="18" charset="0"/>
                <a:ea typeface="楷体_GB2312" pitchFamily="49" charset="-122"/>
              </a:rPr>
              <a:t>6</a:t>
            </a:r>
            <a:r>
              <a:rPr lang="zh-CN" altLang="en-US" sz="2400" dirty="0">
                <a:solidFill>
                  <a:srgbClr val="000000"/>
                </a:solidFill>
                <a:latin typeface="Times New Roman" panose="02020603050405020304" pitchFamily="18" charset="0"/>
                <a:ea typeface="楷体_GB2312" pitchFamily="49" charset="-122"/>
              </a:rPr>
              <a:t>个：</a:t>
            </a:r>
            <a:endParaRPr lang="en-US" altLang="zh-CN" sz="2400" dirty="0">
              <a:solidFill>
                <a:srgbClr val="000000"/>
              </a:solidFill>
              <a:latin typeface="Times New Roman" panose="02020603050405020304" pitchFamily="18" charset="0"/>
              <a:ea typeface="楷体_GB2312" pitchFamily="49" charset="-122"/>
            </a:endParaRPr>
          </a:p>
        </p:txBody>
      </p:sp>
      <p:sp>
        <p:nvSpPr>
          <p:cNvPr id="22" name="文本框 21"/>
          <p:cNvSpPr txBox="1"/>
          <p:nvPr/>
        </p:nvSpPr>
        <p:spPr>
          <a:xfrm>
            <a:off x="5468695" y="3928973"/>
            <a:ext cx="3522905"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400" dirty="0"/>
              <a:t>原问题规模是多少？</a:t>
            </a:r>
            <a:endParaRPr lang="en-US" altLang="zh-CN" sz="2400" dirty="0"/>
          </a:p>
          <a:p>
            <a:r>
              <a:rPr lang="zh-CN" altLang="en-US" sz="2400" dirty="0"/>
              <a:t>子问题的规模是多少？</a:t>
            </a:r>
            <a:endParaRPr lang="en-US" altLang="zh-CN" sz="2400" dirty="0"/>
          </a:p>
          <a:p>
            <a:r>
              <a:rPr lang="zh-CN" altLang="en-US" sz="2400" dirty="0"/>
              <a:t>原问题和子问题的关系？</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590"/>
                                        </p:tgtEl>
                                        <p:attrNameLst>
                                          <p:attrName>style.visibility</p:attrName>
                                        </p:attrNameLst>
                                      </p:cBhvr>
                                      <p:to>
                                        <p:strVal val="visible"/>
                                      </p:to>
                                    </p:set>
                                    <p:animEffect transition="in" filter="box(in)">
                                      <p:cBhvr>
                                        <p:cTn id="7" dur="500"/>
                                        <p:tgtEl>
                                          <p:spTgt spid="23590"/>
                                        </p:tgtEl>
                                      </p:cBhvr>
                                    </p:animEffect>
                                  </p:childTnLst>
                                </p:cTn>
                              </p:par>
                              <p:par>
                                <p:cTn id="8" presetID="4" presetClass="entr" presetSubtype="16" fill="hold" nodeType="withEffect">
                                  <p:stCondLst>
                                    <p:cond delay="0"/>
                                  </p:stCondLst>
                                  <p:childTnLst>
                                    <p:set>
                                      <p:cBhvr>
                                        <p:cTn id="9" dur="1" fill="hold">
                                          <p:stCondLst>
                                            <p:cond delay="0"/>
                                          </p:stCondLst>
                                        </p:cTn>
                                        <p:tgtEl>
                                          <p:spTgt spid="23591"/>
                                        </p:tgtEl>
                                        <p:attrNameLst>
                                          <p:attrName>style.visibility</p:attrName>
                                        </p:attrNameLst>
                                      </p:cBhvr>
                                      <p:to>
                                        <p:strVal val="visible"/>
                                      </p:to>
                                    </p:set>
                                    <p:animEffect transition="in" filter="box(in)">
                                      <p:cBhvr>
                                        <p:cTn id="10" dur="500"/>
                                        <p:tgtEl>
                                          <p:spTgt spid="235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3603"/>
                                        </p:tgtEl>
                                        <p:attrNameLst>
                                          <p:attrName>style.visibility</p:attrName>
                                        </p:attrNameLst>
                                      </p:cBhvr>
                                      <p:to>
                                        <p:strVal val="visible"/>
                                      </p:to>
                                    </p:set>
                                    <p:anim calcmode="lin" valueType="num">
                                      <p:cBhvr additive="base">
                                        <p:cTn id="15" dur="500" fill="hold"/>
                                        <p:tgtEl>
                                          <p:spTgt spid="23603"/>
                                        </p:tgtEl>
                                        <p:attrNameLst>
                                          <p:attrName>ppt_x</p:attrName>
                                        </p:attrNameLst>
                                      </p:cBhvr>
                                      <p:tavLst>
                                        <p:tav tm="0">
                                          <p:val>
                                            <p:strVal val="1+#ppt_w/2"/>
                                          </p:val>
                                        </p:tav>
                                        <p:tav tm="100000">
                                          <p:val>
                                            <p:strVal val="#ppt_x"/>
                                          </p:val>
                                        </p:tav>
                                      </p:tavLst>
                                    </p:anim>
                                    <p:anim calcmode="lin" valueType="num">
                                      <p:cBhvr additive="base">
                                        <p:cTn id="16" dur="500" fill="hold"/>
                                        <p:tgtEl>
                                          <p:spTgt spid="2360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3600"/>
                                        </p:tgtEl>
                                        <p:attrNameLst>
                                          <p:attrName>style.visibility</p:attrName>
                                        </p:attrNameLst>
                                      </p:cBhvr>
                                      <p:to>
                                        <p:strVal val="visible"/>
                                      </p:to>
                                    </p:set>
                                    <p:animEffect transition="in" filter="blinds(horizontal)">
                                      <p:cBhvr>
                                        <p:cTn id="25" dur="500"/>
                                        <p:tgtEl>
                                          <p:spTgt spid="2360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3605"/>
                                        </p:tgtEl>
                                        <p:attrNameLst>
                                          <p:attrName>style.visibility</p:attrName>
                                        </p:attrNameLst>
                                      </p:cBhvr>
                                      <p:to>
                                        <p:strVal val="visible"/>
                                      </p:to>
                                    </p:set>
                                    <p:animEffect transition="in" filter="blinds(horizontal)">
                                      <p:cBhvr>
                                        <p:cTn id="34" dur="500"/>
                                        <p:tgtEl>
                                          <p:spTgt spid="2360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23592"/>
                                        </p:tgtEl>
                                        <p:attrNameLst>
                                          <p:attrName>style.visibility</p:attrName>
                                        </p:attrNameLst>
                                      </p:cBhvr>
                                      <p:to>
                                        <p:strVal val="visible"/>
                                      </p:to>
                                    </p:set>
                                    <p:animEffect transition="in" filter="strips(downLeft)">
                                      <p:cBhvr>
                                        <p:cTn id="39" dur="500"/>
                                        <p:tgtEl>
                                          <p:spTgt spid="2359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23607"/>
                                        </p:tgtEl>
                                        <p:attrNameLst>
                                          <p:attrName>style.visibility</p:attrName>
                                        </p:attrNameLst>
                                      </p:cBhvr>
                                      <p:to>
                                        <p:strVal val="visible"/>
                                      </p:to>
                                    </p:set>
                                    <p:animEffect transition="in" filter="circle(in)">
                                      <p:cBhvr>
                                        <p:cTn id="44" dur="2000"/>
                                        <p:tgtEl>
                                          <p:spTgt spid="236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3608"/>
                                        </p:tgtEl>
                                        <p:attrNameLst>
                                          <p:attrName>style.visibility</p:attrName>
                                        </p:attrNameLst>
                                      </p:cBhvr>
                                      <p:to>
                                        <p:strVal val="visible"/>
                                      </p:to>
                                    </p:set>
                                    <p:animEffect transition="in" filter="box(in)">
                                      <p:cBhvr>
                                        <p:cTn id="49" dur="500"/>
                                        <p:tgtEl>
                                          <p:spTgt spid="2360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3609"/>
                                        </p:tgtEl>
                                        <p:attrNameLst>
                                          <p:attrName>style.visibility</p:attrName>
                                        </p:attrNameLst>
                                      </p:cBhvr>
                                      <p:to>
                                        <p:strVal val="visible"/>
                                      </p:to>
                                    </p:set>
                                    <p:animEffect transition="in" filter="box(in)">
                                      <p:cBhvr>
                                        <p:cTn id="52" dur="500"/>
                                        <p:tgtEl>
                                          <p:spTgt spid="2360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23610"/>
                                        </p:tgtEl>
                                        <p:attrNameLst>
                                          <p:attrName>style.visibility</p:attrName>
                                        </p:attrNameLst>
                                      </p:cBhvr>
                                      <p:to>
                                        <p:strVal val="visible"/>
                                      </p:to>
                                    </p:set>
                                    <p:animEffect transition="in" filter="box(in)">
                                      <p:cBhvr>
                                        <p:cTn id="57" dur="500"/>
                                        <p:tgtEl>
                                          <p:spTgt spid="23610"/>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3611"/>
                                        </p:tgtEl>
                                        <p:attrNameLst>
                                          <p:attrName>style.visibility</p:attrName>
                                        </p:attrNameLst>
                                      </p:cBhvr>
                                      <p:to>
                                        <p:strVal val="visible"/>
                                      </p:to>
                                    </p:set>
                                    <p:animEffect transition="in" filter="box(in)">
                                      <p:cBhvr>
                                        <p:cTn id="60" dur="500"/>
                                        <p:tgtEl>
                                          <p:spTgt spid="236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23612"/>
                                        </p:tgtEl>
                                        <p:attrNameLst>
                                          <p:attrName>style.visibility</p:attrName>
                                        </p:attrNameLst>
                                      </p:cBhvr>
                                      <p:to>
                                        <p:strVal val="visible"/>
                                      </p:to>
                                    </p:set>
                                    <p:animEffect transition="in" filter="box(in)">
                                      <p:cBhvr>
                                        <p:cTn id="65" dur="500"/>
                                        <p:tgtEl>
                                          <p:spTgt spid="23612"/>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23613"/>
                                        </p:tgtEl>
                                        <p:attrNameLst>
                                          <p:attrName>style.visibility</p:attrName>
                                        </p:attrNameLst>
                                      </p:cBhvr>
                                      <p:to>
                                        <p:strVal val="visible"/>
                                      </p:to>
                                    </p:set>
                                    <p:animEffect transition="in" filter="box(in)">
                                      <p:cBhvr>
                                        <p:cTn id="68" dur="500"/>
                                        <p:tgtEl>
                                          <p:spTgt spid="2361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7" grpId="0" animBg="1"/>
      <p:bldP spid="23603" grpId="0" animBg="1"/>
      <p:bldP spid="23609" grpId="0"/>
      <p:bldP spid="23611" grpId="0"/>
      <p:bldP spid="23613" grpId="0"/>
      <p:bldP spid="20" grpId="0"/>
      <p:bldP spid="21" grpId="0"/>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descr="STATBAR">
            <a:extLst>
              <a:ext uri="{FF2B5EF4-FFF2-40B4-BE49-F238E27FC236}">
                <a16:creationId xmlns:a16="http://schemas.microsoft.com/office/drawing/2014/main" id="{DE20F923-B51A-4774-8349-227AA2F6E4F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79676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5">
            <a:extLst>
              <a:ext uri="{FF2B5EF4-FFF2-40B4-BE49-F238E27FC236}">
                <a16:creationId xmlns:a16="http://schemas.microsoft.com/office/drawing/2014/main" id="{39BA05FA-8A0A-4E29-B199-08FC321D0A33}"/>
              </a:ext>
            </a:extLst>
          </p:cNvPr>
          <p:cNvSpPr txBox="1">
            <a:spLocks noChangeArrowheads="1"/>
          </p:cNvSpPr>
          <p:nvPr/>
        </p:nvSpPr>
        <p:spPr bwMode="auto">
          <a:xfrm>
            <a:off x="107950" y="333375"/>
            <a:ext cx="2970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olidFill>
                  <a:srgbClr val="0000FF"/>
                </a:solidFill>
                <a:latin typeface="楷体_GB2312" pitchFamily="49" charset="-122"/>
                <a:ea typeface="楷体_GB2312" pitchFamily="49" charset="-122"/>
              </a:rPr>
              <a:t>例</a:t>
            </a:r>
            <a:r>
              <a:rPr lang="en-US" altLang="zh-CN">
                <a:solidFill>
                  <a:srgbClr val="0000FF"/>
                </a:solidFill>
                <a:latin typeface="Times New Roman" panose="02020603050405020304" pitchFamily="18" charset="0"/>
                <a:ea typeface="楷体_GB2312" pitchFamily="49" charset="-122"/>
              </a:rPr>
              <a:t>2-4</a:t>
            </a:r>
            <a:r>
              <a:rPr lang="en-US" altLang="zh-CN">
                <a:solidFill>
                  <a:srgbClr val="0000FF"/>
                </a:solidFill>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排列问题</a:t>
            </a:r>
          </a:p>
        </p:txBody>
      </p:sp>
      <p:sp>
        <p:nvSpPr>
          <p:cNvPr id="28676" name="Text Box 6">
            <a:extLst>
              <a:ext uri="{FF2B5EF4-FFF2-40B4-BE49-F238E27FC236}">
                <a16:creationId xmlns:a16="http://schemas.microsoft.com/office/drawing/2014/main" id="{2AE4923C-EB56-4C00-82C9-E13001F2FE15}"/>
              </a:ext>
            </a:extLst>
          </p:cNvPr>
          <p:cNvSpPr txBox="1">
            <a:spLocks noChangeArrowheads="1"/>
          </p:cNvSpPr>
          <p:nvPr/>
        </p:nvSpPr>
        <p:spPr bwMode="auto">
          <a:xfrm>
            <a:off x="512763" y="1268413"/>
            <a:ext cx="80200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dirty="0">
                <a:solidFill>
                  <a:srgbClr val="000000"/>
                </a:solidFill>
                <a:latin typeface="+mn-ea"/>
                <a:ea typeface="+mn-ea"/>
              </a:rPr>
              <a:t>R</a:t>
            </a:r>
            <a:r>
              <a:rPr lang="zh-CN" altLang="en-US" dirty="0">
                <a:solidFill>
                  <a:srgbClr val="000000"/>
                </a:solidFill>
                <a:latin typeface="+mn-ea"/>
                <a:ea typeface="+mn-ea"/>
              </a:rPr>
              <a:t>的全排列可归纳定义如下：</a:t>
            </a:r>
            <a:r>
              <a:rPr lang="zh-CN" altLang="en-US" sz="1800" dirty="0">
                <a:solidFill>
                  <a:srgbClr val="000000"/>
                </a:solidFill>
                <a:latin typeface="+mn-ea"/>
                <a:ea typeface="+mn-ea"/>
              </a:rPr>
              <a:t> </a:t>
            </a:r>
            <a:endParaRPr lang="zh-CN" altLang="en-US" sz="2400" dirty="0">
              <a:solidFill>
                <a:srgbClr val="000000"/>
              </a:solidFill>
              <a:latin typeface="+mn-ea"/>
              <a:ea typeface="+mn-ea"/>
              <a:cs typeface="Times New Roman" panose="02020603050405020304" pitchFamily="18" charset="0"/>
            </a:endParaRPr>
          </a:p>
        </p:txBody>
      </p:sp>
      <p:graphicFrame>
        <p:nvGraphicFramePr>
          <p:cNvPr id="126983" name="Object 7">
            <a:extLst>
              <a:ext uri="{FF2B5EF4-FFF2-40B4-BE49-F238E27FC236}">
                <a16:creationId xmlns:a16="http://schemas.microsoft.com/office/drawing/2014/main" id="{64EB9DEC-7A81-449B-9342-BC6D53B7F216}"/>
              </a:ext>
            </a:extLst>
          </p:cNvPr>
          <p:cNvGraphicFramePr>
            <a:graphicFrameLocks noGrp="1" noChangeAspect="1"/>
          </p:cNvGraphicFramePr>
          <p:nvPr>
            <p:ph sz="half" idx="1"/>
          </p:nvPr>
        </p:nvGraphicFramePr>
        <p:xfrm>
          <a:off x="541338" y="2368550"/>
          <a:ext cx="4462462" cy="938213"/>
        </p:xfrm>
        <a:graphic>
          <a:graphicData uri="http://schemas.openxmlformats.org/presentationml/2006/ole">
            <mc:AlternateContent xmlns:mc="http://schemas.openxmlformats.org/markup-compatibility/2006">
              <mc:Choice xmlns:v="urn:schemas-microsoft-com:vml" Requires="v">
                <p:oleObj spid="_x0000_s28809" name="文档" r:id="rId4" imgW="1895594" imgH="398591" progId="Word.Document.8">
                  <p:embed/>
                </p:oleObj>
              </mc:Choice>
              <mc:Fallback>
                <p:oleObj name="文档" r:id="rId4" imgW="1895594" imgH="398591"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8" y="2368550"/>
                        <a:ext cx="4462462"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5" name="Object 9">
            <a:extLst>
              <a:ext uri="{FF2B5EF4-FFF2-40B4-BE49-F238E27FC236}">
                <a16:creationId xmlns:a16="http://schemas.microsoft.com/office/drawing/2014/main" id="{6D5151CC-365F-4852-B7DF-010C8D1821D7}"/>
              </a:ext>
            </a:extLst>
          </p:cNvPr>
          <p:cNvGraphicFramePr>
            <a:graphicFrameLocks noGrp="1" noChangeAspect="1"/>
          </p:cNvGraphicFramePr>
          <p:nvPr>
            <p:ph sz="half" idx="2"/>
            <p:extLst>
              <p:ext uri="{D42A27DB-BD31-4B8C-83A1-F6EECF244321}">
                <p14:modId xmlns:p14="http://schemas.microsoft.com/office/powerpoint/2010/main" val="189844923"/>
              </p:ext>
            </p:extLst>
          </p:nvPr>
        </p:nvGraphicFramePr>
        <p:xfrm>
          <a:off x="133350" y="3790950"/>
          <a:ext cx="9205913" cy="2619375"/>
        </p:xfrm>
        <a:graphic>
          <a:graphicData uri="http://schemas.openxmlformats.org/presentationml/2006/ole">
            <mc:AlternateContent xmlns:mc="http://schemas.openxmlformats.org/markup-compatibility/2006">
              <mc:Choice xmlns:v="urn:schemas-microsoft-com:vml" Requires="v">
                <p:oleObj spid="_x0000_s28810" name="Document" r:id="rId6" imgW="3312889" imgH="946964" progId="Word.Document.8">
                  <p:embed/>
                </p:oleObj>
              </mc:Choice>
              <mc:Fallback>
                <p:oleObj name="Document" r:id="rId6" imgW="3312889" imgH="946964" progId="Word.Document.8">
                  <p:embed/>
                  <p:pic>
                    <p:nvPicPr>
                      <p:cNvPr id="0" name="Object 9"/>
                      <p:cNvPicPr>
                        <a:picLocks noChangeAspect="1" noChangeArrowheads="1"/>
                      </p:cNvPicPr>
                      <p:nvPr/>
                    </p:nvPicPr>
                    <p:blipFill>
                      <a:blip r:embed="rId7"/>
                      <a:srcRect/>
                      <a:stretch>
                        <a:fillRect/>
                      </a:stretch>
                    </p:blipFill>
                    <p:spPr bwMode="auto">
                      <a:xfrm>
                        <a:off x="133350" y="3790950"/>
                        <a:ext cx="9205913" cy="2619375"/>
                      </a:xfrm>
                      <a:prstGeom prst="rect">
                        <a:avLst/>
                      </a:prstGeom>
                      <a:noFill/>
                      <a:ln>
                        <a:noFill/>
                      </a:ln>
                      <a:extLst/>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2504373" y="3146456"/>
                <a:ext cx="2509854" cy="461665"/>
              </a:xfrm>
              <a:prstGeom prst="rect">
                <a:avLst/>
              </a:prstGeom>
              <a:noFill/>
            </p:spPr>
            <p:txBody>
              <a:bodyPr wrap="none" rtlCol="0">
                <a:spAutoFit/>
              </a:bodyPr>
              <a:lstStyle/>
              <a:p>
                <a:r>
                  <a:rPr lang="zh-CN" altLang="en-US" sz="2400" b="1" dirty="0"/>
                  <a:t>定义</a:t>
                </a:r>
                <a14:m>
                  <m:oMath xmlns:m="http://schemas.openxmlformats.org/officeDocument/2006/math">
                    <m:sSub>
                      <m:sSubPr>
                        <m:ctrlPr>
                          <a:rPr lang="zh-CN" altLang="en-US" sz="2400" b="1" i="1" smtClean="0">
                            <a:latin typeface="Cambria Math" panose="02040503050406030204" pitchFamily="18" charset="0"/>
                          </a:rPr>
                        </m:ctrlPr>
                      </m:sSubPr>
                      <m:e>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𝑅</m:t>
                        </m:r>
                      </m:e>
                      <m:sub>
                        <m:r>
                          <a:rPr lang="zh-CN" altLang="en-US" sz="2400" b="1" i="1" smtClean="0">
                            <a:latin typeface="Cambria Math" panose="02040503050406030204" pitchFamily="18" charset="0"/>
                          </a:rPr>
                          <m:t>𝑖</m:t>
                        </m:r>
                      </m:sub>
                    </m:sSub>
                    <m:r>
                      <a:rPr lang="zh-CN" altLang="en-US" sz="2400" b="1" i="1" smtClean="0">
                        <a:latin typeface="Cambria Math" panose="02040503050406030204" pitchFamily="18" charset="0"/>
                      </a:rPr>
                      <m:t>=</m:t>
                    </m:r>
                    <m:r>
                      <a:rPr lang="zh-CN" altLang="en-US" sz="2400" b="1" i="1" smtClean="0">
                        <a:latin typeface="Cambria Math" panose="02040503050406030204" pitchFamily="18" charset="0"/>
                      </a:rPr>
                      <m:t>𝑅</m:t>
                    </m:r>
                    <m:r>
                      <a:rPr lang="zh-CN" altLang="en-US" sz="2400" b="1" i="1" smtClean="0">
                        <a:latin typeface="Cambria Math" panose="02040503050406030204" pitchFamily="18" charset="0"/>
                      </a:rPr>
                      <m:t>−</m:t>
                    </m:r>
                    <m:d>
                      <m:dPr>
                        <m:begChr m:val="{"/>
                        <m:endChr m:val="}"/>
                        <m:ctrlPr>
                          <a:rPr lang="zh-CN" altLang="en-US" sz="2400" b="1" i="1" smtClean="0">
                            <a:latin typeface="Cambria Math" panose="02040503050406030204" pitchFamily="18" charset="0"/>
                          </a:rPr>
                        </m:ctrlPr>
                      </m:dPr>
                      <m:e>
                        <m:sSub>
                          <m:sSubPr>
                            <m:ctrlPr>
                              <a:rPr lang="zh-CN" altLang="en-US" sz="2400" b="1" i="1" smtClean="0">
                                <a:latin typeface="Cambria Math" panose="02040503050406030204" pitchFamily="18" charset="0"/>
                              </a:rPr>
                            </m:ctrlPr>
                          </m:sSubPr>
                          <m:e>
                            <m:r>
                              <a:rPr lang="zh-CN" altLang="en-US" sz="2400" b="1" i="1" smtClean="0">
                                <a:latin typeface="Cambria Math" panose="02040503050406030204" pitchFamily="18" charset="0"/>
                              </a:rPr>
                              <m:t>𝑟</m:t>
                            </m:r>
                          </m:e>
                          <m:sub>
                            <m:r>
                              <a:rPr lang="zh-CN" altLang="en-US" sz="2400" b="1" i="1" smtClean="0">
                                <a:latin typeface="Cambria Math" panose="02040503050406030204" pitchFamily="18" charset="0"/>
                              </a:rPr>
                              <m:t>𝑖</m:t>
                            </m:r>
                          </m:sub>
                        </m:sSub>
                      </m:e>
                    </m:d>
                  </m:oMath>
                </a14:m>
                <a:endParaRPr lang="zh-CN" altLang="en-US" sz="24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504373" y="3146456"/>
                <a:ext cx="2509854" cy="461665"/>
              </a:xfrm>
              <a:prstGeom prst="rect">
                <a:avLst/>
              </a:prstGeom>
              <a:blipFill>
                <a:blip r:embed="rId8"/>
                <a:stretch>
                  <a:fillRect l="-3883" t="-9211" b="-30263"/>
                </a:stretch>
              </a:blipFill>
            </p:spPr>
            <p:txBody>
              <a:bodyPr/>
              <a:lstStyle/>
              <a:p>
                <a:r>
                  <a:rPr lang="zh-CN" altLang="en-US">
                    <a:noFill/>
                  </a:rPr>
                  <a:t> </a:t>
                </a:r>
              </a:p>
            </p:txBody>
          </p:sp>
        </mc:Fallback>
      </mc:AlternateContent>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6983"/>
                                        </p:tgtEl>
                                        <p:attrNameLst>
                                          <p:attrName>style.visibility</p:attrName>
                                        </p:attrNameLst>
                                      </p:cBhvr>
                                      <p:to>
                                        <p:strVal val="visible"/>
                                      </p:to>
                                    </p:set>
                                    <p:animEffect transition="in" filter="box(in)">
                                      <p:cBhvr>
                                        <p:cTn id="7" dur="500"/>
                                        <p:tgtEl>
                                          <p:spTgt spid="1269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26985"/>
                                        </p:tgtEl>
                                        <p:attrNameLst>
                                          <p:attrName>style.visibility</p:attrName>
                                        </p:attrNameLst>
                                      </p:cBhvr>
                                      <p:to>
                                        <p:strVal val="visible"/>
                                      </p:to>
                                    </p:set>
                                    <p:animEffect transition="in" filter="blinds(horizontal)">
                                      <p:cBhvr>
                                        <p:cTn id="16" dur="500"/>
                                        <p:tgtEl>
                                          <p:spTgt spid="12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3">
            <a:extLst>
              <a:ext uri="{FF2B5EF4-FFF2-40B4-BE49-F238E27FC236}">
                <a16:creationId xmlns:a16="http://schemas.microsoft.com/office/drawing/2014/main" id="{2A93AAD8-3A86-4FD1-AE74-6A06A52E153E}"/>
              </a:ext>
            </a:extLst>
          </p:cNvPr>
          <p:cNvSpPr>
            <a:spLocks noChangeArrowheads="1"/>
          </p:cNvSpPr>
          <p:nvPr/>
        </p:nvSpPr>
        <p:spPr bwMode="auto">
          <a:xfrm>
            <a:off x="755576" y="404664"/>
            <a:ext cx="8064896" cy="645333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Template&lt;class type&gt;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void Perm(Type list[ ], int k, int m)</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endParaRPr kumimoji="0" lang="en-US" altLang="zh-CN" sz="2000" dirty="0">
              <a:solidFill>
                <a:srgbClr val="000000"/>
              </a:solidFill>
              <a:latin typeface="Arial" panose="020B0604020202020204" pitchFamily="34" charset="0"/>
              <a:ea typeface="宋体" panose="02010600030101010101" pitchFamily="2" charset="-122"/>
            </a:endParaRPr>
          </a:p>
          <a:p>
            <a:pPr>
              <a:buClr>
                <a:srgbClr val="CCCCFF"/>
              </a:buClr>
              <a:buSzPct val="70000"/>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a:t>
            </a:r>
          </a:p>
        </p:txBody>
      </p:sp>
      <p:sp>
        <p:nvSpPr>
          <p:cNvPr id="4" name="AutoShape 6">
            <a:extLst>
              <a:ext uri="{FF2B5EF4-FFF2-40B4-BE49-F238E27FC236}">
                <a16:creationId xmlns:a16="http://schemas.microsoft.com/office/drawing/2014/main" id="{0D930E19-E98A-4EC9-BD7A-FE979E031F13}"/>
              </a:ext>
            </a:extLst>
          </p:cNvPr>
          <p:cNvSpPr>
            <a:spLocks/>
          </p:cNvSpPr>
          <p:nvPr/>
        </p:nvSpPr>
        <p:spPr bwMode="auto">
          <a:xfrm>
            <a:off x="5436096" y="332656"/>
            <a:ext cx="1440160" cy="574761"/>
          </a:xfrm>
          <a:prstGeom prst="borderCallout2">
            <a:avLst>
              <a:gd name="adj1" fmla="val 100794"/>
              <a:gd name="adj2" fmla="val 46141"/>
              <a:gd name="adj3" fmla="val 132090"/>
              <a:gd name="adj4" fmla="val 27612"/>
              <a:gd name="adj5" fmla="val 129295"/>
              <a:gd name="adj6" fmla="val -55758"/>
            </a:avLst>
          </a:prstGeom>
          <a:solidFill>
            <a:srgbClr val="FFFFFF"/>
          </a:solidFill>
          <a:ln w="19050" cap="sq">
            <a:solidFill>
              <a:srgbClr val="FF3300"/>
            </a:solidFill>
            <a:miter lim="800000"/>
            <a:headEnd type="none" w="sm" len="sm"/>
            <a:tailEnd type="oval" w="lg" len="lg"/>
          </a:ln>
        </p:spPr>
        <p:txBody>
          <a:bodyPr/>
          <a:lstStyle/>
          <a:p>
            <a:r>
              <a:rPr lang="en-US" altLang="zh-CN" b="1" dirty="0">
                <a:latin typeface="Times New Roman" pitchFamily="18" charset="0"/>
                <a:ea typeface="华文细黑" pitchFamily="2" charset="-122"/>
              </a:rPr>
              <a:t>m</a:t>
            </a:r>
            <a:r>
              <a:rPr lang="zh-CN" altLang="en-US" b="1" dirty="0">
                <a:latin typeface="Times New Roman" pitchFamily="18" charset="0"/>
                <a:ea typeface="华文细黑" pitchFamily="2" charset="-122"/>
              </a:rPr>
              <a:t>个元素</a:t>
            </a:r>
            <a:endParaRPr lang="en-US" altLang="zh-CN" b="1" dirty="0">
              <a:latin typeface="Times New Roman" pitchFamily="18" charset="0"/>
              <a:ea typeface="华文细黑" pitchFamily="2" charset="-122"/>
            </a:endParaRPr>
          </a:p>
        </p:txBody>
      </p:sp>
      <p:graphicFrame>
        <p:nvGraphicFramePr>
          <p:cNvPr id="5" name="Object 7">
            <a:extLst>
              <a:ext uri="{FF2B5EF4-FFF2-40B4-BE49-F238E27FC236}">
                <a16:creationId xmlns:a16="http://schemas.microsoft.com/office/drawing/2014/main" id="{64EB9DEC-7A81-449B-9342-BC6D53B7F216}"/>
              </a:ext>
            </a:extLst>
          </p:cNvPr>
          <p:cNvGraphicFramePr>
            <a:graphicFrameLocks noChangeAspect="1"/>
          </p:cNvGraphicFramePr>
          <p:nvPr/>
        </p:nvGraphicFramePr>
        <p:xfrm>
          <a:off x="1259632" y="1233682"/>
          <a:ext cx="3096344" cy="650993"/>
        </p:xfrm>
        <a:graphic>
          <a:graphicData uri="http://schemas.openxmlformats.org/presentationml/2006/ole">
            <mc:AlternateContent xmlns:mc="http://schemas.openxmlformats.org/markup-compatibility/2006">
              <mc:Choice xmlns:v="urn:schemas-microsoft-com:vml" Requires="v">
                <p:oleObj spid="_x0000_s99364" name="文档" r:id="rId4" imgW="1895594" imgH="398591" progId="Word.Document.8">
                  <p:embed/>
                </p:oleObj>
              </mc:Choice>
              <mc:Fallback>
                <p:oleObj name="文档" r:id="rId4" imgW="1895594" imgH="398591" progId="Word.Document.8">
                  <p:embed/>
                  <p:pic>
                    <p:nvPicPr>
                      <p:cNvPr id="5" name="Object 7">
                        <a:extLst>
                          <a:ext uri="{FF2B5EF4-FFF2-40B4-BE49-F238E27FC236}">
                            <a16:creationId xmlns:a16="http://schemas.microsoft.com/office/drawing/2014/main" id="{64EB9DEC-7A81-449B-9342-BC6D53B7F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233682"/>
                        <a:ext cx="3096344" cy="650993"/>
                      </a:xfrm>
                      <a:prstGeom prst="rect">
                        <a:avLst/>
                      </a:prstGeom>
                      <a:noFill/>
                      <a:ln>
                        <a:noFill/>
                      </a:ln>
                      <a:effectLst/>
                      <a:extLst/>
                    </p:spPr>
                  </p:pic>
                </p:oleObj>
              </mc:Fallback>
            </mc:AlternateContent>
          </a:graphicData>
        </a:graphic>
      </p:graphicFrame>
      <p:graphicFrame>
        <p:nvGraphicFramePr>
          <p:cNvPr id="6" name="Object 9">
            <a:extLst>
              <a:ext uri="{FF2B5EF4-FFF2-40B4-BE49-F238E27FC236}">
                <a16:creationId xmlns:a16="http://schemas.microsoft.com/office/drawing/2014/main" id="{6D5151CC-365F-4852-B7DF-010C8D1821D7}"/>
              </a:ext>
            </a:extLst>
          </p:cNvPr>
          <p:cNvGraphicFramePr>
            <a:graphicFrameLocks noChangeAspect="1"/>
          </p:cNvGraphicFramePr>
          <p:nvPr>
            <p:extLst>
              <p:ext uri="{D42A27DB-BD31-4B8C-83A1-F6EECF244321}">
                <p14:modId xmlns:p14="http://schemas.microsoft.com/office/powerpoint/2010/main" val="783718139"/>
              </p:ext>
            </p:extLst>
          </p:nvPr>
        </p:nvGraphicFramePr>
        <p:xfrm>
          <a:off x="1263650" y="3708400"/>
          <a:ext cx="4746625" cy="1243013"/>
        </p:xfrm>
        <a:graphic>
          <a:graphicData uri="http://schemas.openxmlformats.org/presentationml/2006/ole">
            <mc:AlternateContent xmlns:mc="http://schemas.openxmlformats.org/markup-compatibility/2006">
              <mc:Choice xmlns:v="urn:schemas-microsoft-com:vml" Requires="v">
                <p:oleObj spid="_x0000_s99365" name="Document" r:id="rId6" imgW="3141948" imgH="821541" progId="Word.Document.8">
                  <p:embed/>
                </p:oleObj>
              </mc:Choice>
              <mc:Fallback>
                <p:oleObj name="Document" r:id="rId6" imgW="3141948" imgH="821541" progId="Word.Document.8">
                  <p:embed/>
                  <p:pic>
                    <p:nvPicPr>
                      <p:cNvPr id="6" name="Object 9">
                        <a:extLst>
                          <a:ext uri="{FF2B5EF4-FFF2-40B4-BE49-F238E27FC236}">
                            <a16:creationId xmlns:a16="http://schemas.microsoft.com/office/drawing/2014/main" id="{6D5151CC-365F-4852-B7DF-010C8D1821D7}"/>
                          </a:ext>
                        </a:extLst>
                      </p:cNvPr>
                      <p:cNvPicPr>
                        <a:picLocks noChangeAspect="1" noChangeArrowheads="1"/>
                      </p:cNvPicPr>
                      <p:nvPr/>
                    </p:nvPicPr>
                    <p:blipFill>
                      <a:blip r:embed="rId7"/>
                      <a:srcRect/>
                      <a:stretch>
                        <a:fillRect/>
                      </a:stretch>
                    </p:blipFill>
                    <p:spPr bwMode="auto">
                      <a:xfrm>
                        <a:off x="1263650" y="3708400"/>
                        <a:ext cx="4746625" cy="1243013"/>
                      </a:xfrm>
                      <a:prstGeom prst="rect">
                        <a:avLst/>
                      </a:prstGeom>
                      <a:noFill/>
                      <a:ln>
                        <a:noFill/>
                      </a:ln>
                      <a:extLst/>
                    </p:spPr>
                  </p:pic>
                </p:oleObj>
              </mc:Fallback>
            </mc:AlternateContent>
          </a:graphicData>
        </a:graphic>
      </p:graphicFrame>
      <p:sp>
        <p:nvSpPr>
          <p:cNvPr id="7" name="AutoShape 6">
            <a:extLst>
              <a:ext uri="{FF2B5EF4-FFF2-40B4-BE49-F238E27FC236}">
                <a16:creationId xmlns:a16="http://schemas.microsoft.com/office/drawing/2014/main" id="{0D930E19-E98A-4EC9-BD7A-FE979E031F13}"/>
              </a:ext>
            </a:extLst>
          </p:cNvPr>
          <p:cNvSpPr>
            <a:spLocks/>
          </p:cNvSpPr>
          <p:nvPr/>
        </p:nvSpPr>
        <p:spPr bwMode="auto">
          <a:xfrm>
            <a:off x="5370251" y="1530711"/>
            <a:ext cx="1296144" cy="504056"/>
          </a:xfrm>
          <a:prstGeom prst="borderCallout2">
            <a:avLst>
              <a:gd name="adj1" fmla="val 50020"/>
              <a:gd name="adj2" fmla="val -346"/>
              <a:gd name="adj3" fmla="val 48094"/>
              <a:gd name="adj4" fmla="val -27030"/>
              <a:gd name="adj5" fmla="val 24784"/>
              <a:gd name="adj6" fmla="val -71966"/>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边界条件</a:t>
            </a:r>
            <a:endParaRPr lang="en-US" altLang="zh-CN" b="1" dirty="0">
              <a:latin typeface="Times New Roman" pitchFamily="18" charset="0"/>
              <a:ea typeface="华文细黑" pitchFamily="2" charset="-122"/>
            </a:endParaRPr>
          </a:p>
        </p:txBody>
      </p:sp>
      <p:sp>
        <p:nvSpPr>
          <p:cNvPr id="8" name="AutoShape 6">
            <a:extLst>
              <a:ext uri="{FF2B5EF4-FFF2-40B4-BE49-F238E27FC236}">
                <a16:creationId xmlns:a16="http://schemas.microsoft.com/office/drawing/2014/main" id="{0D930E19-E98A-4EC9-BD7A-FE979E031F13}"/>
              </a:ext>
            </a:extLst>
          </p:cNvPr>
          <p:cNvSpPr>
            <a:spLocks/>
          </p:cNvSpPr>
          <p:nvPr/>
        </p:nvSpPr>
        <p:spPr bwMode="auto">
          <a:xfrm>
            <a:off x="6643725" y="3991020"/>
            <a:ext cx="1296144" cy="504056"/>
          </a:xfrm>
          <a:prstGeom prst="borderCallout2">
            <a:avLst>
              <a:gd name="adj1" fmla="val 50020"/>
              <a:gd name="adj2" fmla="val -346"/>
              <a:gd name="adj3" fmla="val 48094"/>
              <a:gd name="adj4" fmla="val -27030"/>
              <a:gd name="adj5" fmla="val 24784"/>
              <a:gd name="adj6" fmla="val -71966"/>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递归求解</a:t>
            </a:r>
            <a:endParaRPr lang="en-US" altLang="zh-CN" b="1" dirty="0">
              <a:latin typeface="Times New Roman" pitchFamily="18" charset="0"/>
              <a:ea typeface="华文细黑" pitchFamily="2" charset="-122"/>
            </a:endParaRPr>
          </a:p>
        </p:txBody>
      </p:sp>
      <p:sp>
        <p:nvSpPr>
          <p:cNvPr id="2" name="矩形 1"/>
          <p:cNvSpPr/>
          <p:nvPr/>
        </p:nvSpPr>
        <p:spPr>
          <a:xfrm>
            <a:off x="1245174" y="1241761"/>
            <a:ext cx="6711202" cy="245832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28084" y="3772088"/>
            <a:ext cx="6728292" cy="29692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15616" y="1772016"/>
            <a:ext cx="3672800" cy="369332"/>
          </a:xfrm>
          <a:prstGeom prst="rect">
            <a:avLst/>
          </a:prstGeom>
          <a:noFill/>
        </p:spPr>
        <p:txBody>
          <a:bodyPr wrap="none" rtlCol="0">
            <a:spAutoFit/>
          </a:bodyPr>
          <a:lstStyle/>
          <a:p>
            <a:r>
              <a:rPr lang="en-US" altLang="zh-CN" b="1" dirty="0">
                <a:solidFill>
                  <a:srgbClr val="000000"/>
                </a:solidFill>
                <a:latin typeface="+mn-ea"/>
              </a:rPr>
              <a:t> //</a:t>
            </a:r>
            <a:r>
              <a:rPr lang="zh-CN" altLang="en-US" b="1" dirty="0">
                <a:solidFill>
                  <a:srgbClr val="000000"/>
                </a:solidFill>
                <a:latin typeface="+mn-ea"/>
              </a:rPr>
              <a:t>只剩下一个元素，只有一种情况</a:t>
            </a:r>
            <a:endParaRPr lang="zh-CN" altLang="en-US" b="1" dirty="0">
              <a:latin typeface="+mn-ea"/>
            </a:endParaRPr>
          </a:p>
        </p:txBody>
      </p:sp>
      <p:sp>
        <p:nvSpPr>
          <p:cNvPr id="10" name="文本框 9"/>
          <p:cNvSpPr txBox="1"/>
          <p:nvPr/>
        </p:nvSpPr>
        <p:spPr>
          <a:xfrm>
            <a:off x="1500336" y="2180235"/>
            <a:ext cx="3082895" cy="1477328"/>
          </a:xfrm>
          <a:prstGeom prst="rect">
            <a:avLst/>
          </a:prstGeom>
          <a:noFill/>
        </p:spPr>
        <p:txBody>
          <a:bodyPr wrap="none" rtlCol="0">
            <a:spAutoFit/>
          </a:bodyPr>
          <a:lstStyle/>
          <a:p>
            <a:r>
              <a:rPr lang="en-US" altLang="zh-CN" dirty="0">
                <a:solidFill>
                  <a:srgbClr val="FF0000"/>
                </a:solidFill>
                <a:latin typeface="Arial" panose="020B0604020202020204" pitchFamily="34" charset="0"/>
                <a:ea typeface="宋体" panose="02010600030101010101" pitchFamily="2" charset="-122"/>
              </a:rPr>
              <a:t> if (k==m)</a:t>
            </a:r>
          </a:p>
          <a:p>
            <a:r>
              <a:rPr lang="en-US" altLang="zh-CN" dirty="0">
                <a:solidFill>
                  <a:srgbClr val="FF0000"/>
                </a:solidFill>
                <a:latin typeface="Arial" panose="020B0604020202020204" pitchFamily="34" charset="0"/>
                <a:ea typeface="宋体" panose="02010600030101010101" pitchFamily="2" charset="-122"/>
              </a:rPr>
              <a:t>{</a:t>
            </a:r>
          </a:p>
          <a:p>
            <a:r>
              <a:rPr lang="en-US" altLang="zh-CN" dirty="0">
                <a:solidFill>
                  <a:srgbClr val="FF0000"/>
                </a:solidFill>
                <a:latin typeface="Arial" panose="020B0604020202020204" pitchFamily="34" charset="0"/>
                <a:ea typeface="宋体" panose="02010600030101010101" pitchFamily="2" charset="-122"/>
              </a:rPr>
              <a:t>  </a:t>
            </a:r>
            <a:r>
              <a:rPr lang="zh-CN" altLang="en-US" b="1" dirty="0">
                <a:solidFill>
                  <a:srgbClr val="FF0000"/>
                </a:solidFill>
                <a:latin typeface="+mn-ea"/>
              </a:rPr>
              <a:t>输出排列的结果，输出前缀</a:t>
            </a:r>
            <a:endParaRPr lang="en-US" altLang="zh-CN" b="1" dirty="0">
              <a:solidFill>
                <a:srgbClr val="FF0000"/>
              </a:solidFill>
              <a:latin typeface="+mn-ea"/>
            </a:endParaRPr>
          </a:p>
          <a:p>
            <a:endParaRPr lang="en-US" altLang="zh-CN" dirty="0">
              <a:solidFill>
                <a:srgbClr val="FF0000"/>
              </a:solidFill>
              <a:latin typeface="Arial" panose="020B0604020202020204" pitchFamily="34" charset="0"/>
              <a:ea typeface="宋体" panose="02010600030101010101" pitchFamily="2" charset="-122"/>
            </a:endParaRPr>
          </a:p>
          <a:p>
            <a:r>
              <a:rPr lang="en-US" altLang="zh-CN" dirty="0">
                <a:solidFill>
                  <a:srgbClr val="FF0000"/>
                </a:solidFill>
                <a:latin typeface="Arial" panose="020B0604020202020204" pitchFamily="34" charset="0"/>
                <a:ea typeface="宋体" panose="02010600030101010101" pitchFamily="2" charset="-122"/>
              </a:rPr>
              <a:t>}  </a:t>
            </a:r>
            <a:endParaRPr lang="zh-CN" altLang="en-US" dirty="0">
              <a:solidFill>
                <a:srgbClr val="FF0000"/>
              </a:solidFill>
            </a:endParaRPr>
          </a:p>
        </p:txBody>
      </p:sp>
      <p:sp>
        <p:nvSpPr>
          <p:cNvPr id="11" name="矩形 10"/>
          <p:cNvSpPr/>
          <p:nvPr/>
        </p:nvSpPr>
        <p:spPr>
          <a:xfrm>
            <a:off x="2240937" y="4768358"/>
            <a:ext cx="4277412" cy="1754326"/>
          </a:xfrm>
          <a:prstGeom prst="rect">
            <a:avLst/>
          </a:prstGeom>
        </p:spPr>
        <p:txBody>
          <a:bodyPr wrap="square">
            <a:spAutoFit/>
          </a:bodyPr>
          <a:lstStyle/>
          <a:p>
            <a:r>
              <a:rPr lang="en-US" altLang="zh-CN" b="1" dirty="0">
                <a:solidFill>
                  <a:srgbClr val="FF0000"/>
                </a:solidFill>
                <a:latin typeface="+mj-ea"/>
                <a:ea typeface="+mj-ea"/>
              </a:rPr>
              <a:t>else{</a:t>
            </a:r>
          </a:p>
          <a:p>
            <a:endParaRPr lang="en-US" altLang="zh-CN" b="1" dirty="0">
              <a:solidFill>
                <a:srgbClr val="FF0000"/>
              </a:solidFill>
              <a:latin typeface="+mj-ea"/>
              <a:ea typeface="+mj-ea"/>
            </a:endParaRPr>
          </a:p>
          <a:p>
            <a:r>
              <a:rPr lang="zh-CN" altLang="en-US" b="1" dirty="0">
                <a:solidFill>
                  <a:srgbClr val="FF0000"/>
                </a:solidFill>
                <a:latin typeface="+mj-ea"/>
                <a:ea typeface="+mj-ea"/>
              </a:rPr>
              <a:t>循环</a:t>
            </a:r>
            <a:r>
              <a:rPr lang="en-US" altLang="zh-CN" b="1" dirty="0">
                <a:solidFill>
                  <a:srgbClr val="FF0000"/>
                </a:solidFill>
                <a:latin typeface="+mj-ea"/>
                <a:ea typeface="+mj-ea"/>
              </a:rPr>
              <a:t>+</a:t>
            </a:r>
            <a:r>
              <a:rPr lang="zh-CN" altLang="en-US" b="1" dirty="0">
                <a:solidFill>
                  <a:srgbClr val="FF0000"/>
                </a:solidFill>
                <a:latin typeface="+mj-ea"/>
                <a:ea typeface="+mj-ea"/>
              </a:rPr>
              <a:t>递归 </a:t>
            </a:r>
            <a:r>
              <a:rPr lang="en-US" altLang="zh-CN" b="1" dirty="0">
                <a:solidFill>
                  <a:srgbClr val="FF0000"/>
                </a:solidFill>
                <a:latin typeface="+mj-ea"/>
                <a:ea typeface="+mj-ea"/>
              </a:rPr>
              <a:t>(r</a:t>
            </a:r>
            <a:r>
              <a:rPr lang="en-US" altLang="zh-CN" b="1" baseline="-25000" dirty="0">
                <a:solidFill>
                  <a:srgbClr val="FF0000"/>
                </a:solidFill>
                <a:latin typeface="+mj-ea"/>
                <a:ea typeface="+mj-ea"/>
              </a:rPr>
              <a:t>1</a:t>
            </a:r>
            <a:r>
              <a:rPr lang="en-US" altLang="zh-CN" b="1" dirty="0">
                <a:solidFill>
                  <a:srgbClr val="FF0000"/>
                </a:solidFill>
                <a:latin typeface="+mj-ea"/>
                <a:ea typeface="+mj-ea"/>
              </a:rPr>
              <a:t>)Perm(R</a:t>
            </a:r>
            <a:r>
              <a:rPr lang="en-US" altLang="zh-CN" b="1" baseline="-25000" dirty="0">
                <a:solidFill>
                  <a:srgbClr val="FF0000"/>
                </a:solidFill>
                <a:latin typeface="+mj-ea"/>
                <a:ea typeface="+mj-ea"/>
              </a:rPr>
              <a:t>1</a:t>
            </a:r>
            <a:r>
              <a:rPr lang="en-US" altLang="zh-CN" b="1" dirty="0">
                <a:solidFill>
                  <a:srgbClr val="FF0000"/>
                </a:solidFill>
                <a:latin typeface="+mj-ea"/>
                <a:ea typeface="+mj-ea"/>
              </a:rPr>
              <a:t>),</a:t>
            </a:r>
            <a:r>
              <a:rPr lang="en-US" altLang="zh-CN" b="1" dirty="0">
                <a:solidFill>
                  <a:srgbClr val="FF0000"/>
                </a:solidFill>
                <a:latin typeface="+mj-ea"/>
              </a:rPr>
              <a:t> (r</a:t>
            </a:r>
            <a:r>
              <a:rPr lang="en-US" altLang="zh-CN" b="1" baseline="-25000" dirty="0">
                <a:solidFill>
                  <a:srgbClr val="FF0000"/>
                </a:solidFill>
                <a:latin typeface="+mj-ea"/>
              </a:rPr>
              <a:t>2</a:t>
            </a:r>
            <a:r>
              <a:rPr lang="en-US" altLang="zh-CN" b="1" dirty="0">
                <a:solidFill>
                  <a:srgbClr val="FF0000"/>
                </a:solidFill>
                <a:latin typeface="+mj-ea"/>
              </a:rPr>
              <a:t>)Perm(R</a:t>
            </a:r>
            <a:r>
              <a:rPr lang="en-US" altLang="zh-CN" b="1" baseline="-25000" dirty="0">
                <a:solidFill>
                  <a:srgbClr val="FF0000"/>
                </a:solidFill>
                <a:latin typeface="+mj-ea"/>
              </a:rPr>
              <a:t>2</a:t>
            </a:r>
            <a:r>
              <a:rPr lang="en-US" altLang="zh-CN" b="1" dirty="0">
                <a:solidFill>
                  <a:srgbClr val="FF0000"/>
                </a:solidFill>
                <a:latin typeface="+mj-ea"/>
              </a:rPr>
              <a:t>)……</a:t>
            </a:r>
          </a:p>
          <a:p>
            <a:endParaRPr lang="en-US" altLang="zh-CN" b="1" dirty="0">
              <a:solidFill>
                <a:srgbClr val="FF0000"/>
              </a:solidFill>
              <a:latin typeface="+mj-ea"/>
              <a:ea typeface="+mj-ea"/>
            </a:endParaRPr>
          </a:p>
          <a:p>
            <a:endParaRPr lang="en-US" altLang="zh-CN" b="1" dirty="0">
              <a:solidFill>
                <a:srgbClr val="FF0000"/>
              </a:solidFill>
              <a:latin typeface="+mj-ea"/>
              <a:ea typeface="+mj-ea"/>
            </a:endParaRPr>
          </a:p>
          <a:p>
            <a:r>
              <a:rPr lang="en-US" altLang="zh-CN" b="1" dirty="0">
                <a:solidFill>
                  <a:srgbClr val="FF0000"/>
                </a:solidFill>
                <a:latin typeface="+mj-ea"/>
                <a:ea typeface="+mj-ea"/>
              </a:rPr>
              <a:t>}</a:t>
            </a:r>
          </a:p>
        </p:txBody>
      </p:sp>
      <p:sp>
        <p:nvSpPr>
          <p:cNvPr id="13" name="矩形 12">
            <a:extLst>
              <a:ext uri="{FF2B5EF4-FFF2-40B4-BE49-F238E27FC236}">
                <a16:creationId xmlns:a16="http://schemas.microsoft.com/office/drawing/2014/main" id="{A72E63FF-7319-401A-8F41-43923EBF8374}"/>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extLst>
      <p:ext uri="{BB962C8B-B14F-4D97-AF65-F5344CB8AC3E}">
        <p14:creationId xmlns:p14="http://schemas.microsoft.com/office/powerpoint/2010/main" val="214732564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3"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3">
            <a:extLst>
              <a:ext uri="{FF2B5EF4-FFF2-40B4-BE49-F238E27FC236}">
                <a16:creationId xmlns:a16="http://schemas.microsoft.com/office/drawing/2014/main" id="{2A93AAD8-3A86-4FD1-AE74-6A06A52E153E}"/>
              </a:ext>
            </a:extLst>
          </p:cNvPr>
          <p:cNvSpPr>
            <a:spLocks noChangeArrowheads="1"/>
          </p:cNvSpPr>
          <p:nvPr/>
        </p:nvSpPr>
        <p:spPr bwMode="auto">
          <a:xfrm>
            <a:off x="755576" y="404664"/>
            <a:ext cx="8064896" cy="645333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Template&lt;class type&gt;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void Perm(Type list[ ], int k, int m)</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a:t>
            </a:r>
            <a:r>
              <a:rPr kumimoji="0" lang="zh-CN" altLang="en-US" sz="2000" b="0" dirty="0">
                <a:solidFill>
                  <a:srgbClr val="000000"/>
                </a:solidFill>
                <a:latin typeface="Arial" panose="020B0604020202020204" pitchFamily="34" charset="0"/>
                <a:ea typeface="宋体" panose="02010600030101010101" pitchFamily="2" charset="-122"/>
              </a:rPr>
              <a:t>递归地产生所有前缀是</a:t>
            </a:r>
            <a:r>
              <a:rPr kumimoji="0" lang="en-US" altLang="zh-CN" sz="2000" b="0" dirty="0">
                <a:solidFill>
                  <a:srgbClr val="000000"/>
                </a:solidFill>
                <a:latin typeface="Arial" panose="020B0604020202020204" pitchFamily="34" charset="0"/>
                <a:ea typeface="宋体" panose="02010600030101010101" pitchFamily="2" charset="-122"/>
              </a:rPr>
              <a:t>list[0:k-1 ],</a:t>
            </a:r>
            <a:r>
              <a:rPr kumimoji="0" lang="zh-CN" altLang="en-US" sz="2000" b="0" dirty="0">
                <a:solidFill>
                  <a:srgbClr val="000000"/>
                </a:solidFill>
                <a:latin typeface="Arial" panose="020B0604020202020204" pitchFamily="34" charset="0"/>
                <a:ea typeface="宋体" panose="02010600030101010101" pitchFamily="2" charset="-122"/>
              </a:rPr>
              <a:t>且</a:t>
            </a:r>
            <a:r>
              <a:rPr kumimoji="0" lang="zh-CN" altLang="en-US" sz="2000" b="0" dirty="0">
                <a:solidFill>
                  <a:srgbClr val="FF0000"/>
                </a:solidFill>
                <a:latin typeface="Arial" panose="020B0604020202020204" pitchFamily="34" charset="0"/>
                <a:ea typeface="宋体" panose="02010600030101010101" pitchFamily="2" charset="-122"/>
              </a:rPr>
              <a:t>后缀</a:t>
            </a:r>
            <a:r>
              <a:rPr kumimoji="0" lang="zh-CN" altLang="en-US" sz="2000" b="0" dirty="0">
                <a:solidFill>
                  <a:srgbClr val="000000"/>
                </a:solidFill>
                <a:latin typeface="Arial" panose="020B0604020202020204" pitchFamily="34" charset="0"/>
                <a:ea typeface="宋体" panose="02010600030101010101" pitchFamily="2" charset="-122"/>
              </a:rPr>
              <a:t>是</a:t>
            </a:r>
            <a:r>
              <a:rPr kumimoji="0" lang="en-US" altLang="zh-CN" sz="2000" b="0" dirty="0">
                <a:solidFill>
                  <a:srgbClr val="000000"/>
                </a:solidFill>
                <a:latin typeface="Arial" panose="020B0604020202020204" pitchFamily="34" charset="0"/>
                <a:ea typeface="宋体" panose="02010600030101010101" pitchFamily="2" charset="-122"/>
              </a:rPr>
              <a:t>list[</a:t>
            </a:r>
            <a:r>
              <a:rPr kumimoji="0" lang="en-US" altLang="zh-CN" sz="2000" b="0" dirty="0" err="1">
                <a:solidFill>
                  <a:srgbClr val="000000"/>
                </a:solidFill>
                <a:latin typeface="Arial" panose="020B0604020202020204" pitchFamily="34" charset="0"/>
                <a:ea typeface="宋体" panose="02010600030101010101" pitchFamily="2" charset="-122"/>
              </a:rPr>
              <a:t>k:m</a:t>
            </a:r>
            <a:r>
              <a:rPr kumimoji="0" lang="en-US" altLang="zh-CN" sz="2000" b="0" dirty="0">
                <a:solidFill>
                  <a:srgbClr val="000000"/>
                </a:solidFill>
                <a:latin typeface="Arial" panose="020B0604020202020204" pitchFamily="34" charset="0"/>
                <a:ea typeface="宋体" panose="02010600030101010101" pitchFamily="2" charset="-122"/>
              </a:rPr>
              <a:t>]</a:t>
            </a:r>
            <a:r>
              <a:rPr kumimoji="0" lang="zh-CN" altLang="en-US" sz="2000" b="0" dirty="0">
                <a:solidFill>
                  <a:srgbClr val="000000"/>
                </a:solidFill>
                <a:latin typeface="Arial" panose="020B0604020202020204" pitchFamily="34" charset="0"/>
                <a:ea typeface="宋体" panose="02010600030101010101" pitchFamily="2" charset="-122"/>
              </a:rPr>
              <a:t> 的全排列</a:t>
            </a:r>
            <a:r>
              <a:rPr kumimoji="0" lang="zh-CN" altLang="en-US" sz="2000" dirty="0">
                <a:solidFill>
                  <a:srgbClr val="000000"/>
                </a:solidFill>
                <a:latin typeface="Arial" panose="020B0604020202020204" pitchFamily="34" charset="0"/>
                <a:ea typeface="宋体" panose="02010600030101010101" pitchFamily="2" charset="-122"/>
              </a:rPr>
              <a:t>的所有</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if (k==m)  </a:t>
            </a:r>
            <a:endParaRPr kumimoji="0" lang="zh-CN" altLang="en-US"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r>
              <a:rPr kumimoji="0" lang="zh-CN" altLang="en-US" sz="2000" b="0" dirty="0">
                <a:solidFill>
                  <a:srgbClr val="000000"/>
                </a:solidFill>
                <a:latin typeface="Arial" panose="020B0604020202020204" pitchFamily="34" charset="0"/>
                <a:ea typeface="宋体" panose="02010600030101010101" pitchFamily="2" charset="-122"/>
              </a:rPr>
              <a:t>     </a:t>
            </a:r>
            <a:r>
              <a:rPr kumimoji="0" lang="en-US" altLang="zh-CN" sz="2000" b="0" dirty="0">
                <a:solidFill>
                  <a:srgbClr val="000000"/>
                </a:solidFill>
                <a:latin typeface="Arial" panose="020B0604020202020204" pitchFamily="34" charset="0"/>
                <a:ea typeface="宋体" panose="02010600030101010101" pitchFamily="2" charset="-122"/>
              </a:rPr>
              <a:t>{//</a:t>
            </a:r>
            <a:r>
              <a:rPr kumimoji="0" lang="zh-CN" altLang="en-US" sz="2000" b="0" dirty="0">
                <a:solidFill>
                  <a:srgbClr val="000000"/>
                </a:solidFill>
                <a:latin typeface="Arial" panose="020B0604020202020204" pitchFamily="34" charset="0"/>
                <a:ea typeface="宋体" panose="02010600030101010101" pitchFamily="2" charset="-122"/>
              </a:rPr>
              <a:t>只剩下一个元素</a:t>
            </a: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for (int </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=0;i&lt;=</a:t>
            </a:r>
            <a:r>
              <a:rPr kumimoji="0" lang="en-US" altLang="zh-CN" sz="2000" b="0" dirty="0" err="1">
                <a:solidFill>
                  <a:srgbClr val="000000"/>
                </a:solidFill>
                <a:latin typeface="Arial" panose="020B0604020202020204" pitchFamily="34" charset="0"/>
                <a:ea typeface="宋体" panose="02010600030101010101" pitchFamily="2" charset="-122"/>
              </a:rPr>
              <a:t>m;i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r>
              <a:rPr kumimoji="0" lang="en-US" altLang="zh-CN" sz="2000" b="0" dirty="0" err="1">
                <a:solidFill>
                  <a:srgbClr val="000000"/>
                </a:solidFill>
                <a:latin typeface="Arial" panose="020B0604020202020204" pitchFamily="34" charset="0"/>
                <a:ea typeface="宋体" panose="02010600030101010101" pitchFamily="2" charset="-122"/>
              </a:rPr>
              <a:t>cout</a:t>
            </a:r>
            <a:r>
              <a:rPr kumimoji="0" lang="en-US" altLang="zh-CN" sz="2000" b="0" dirty="0">
                <a:solidFill>
                  <a:srgbClr val="000000"/>
                </a:solidFill>
                <a:latin typeface="Arial" panose="020B0604020202020204" pitchFamily="34" charset="0"/>
                <a:ea typeface="宋体" panose="02010600030101010101" pitchFamily="2" charset="-122"/>
              </a:rPr>
              <a:t>&lt;&lt;list[</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r>
              <a:rPr kumimoji="0" lang="en-US" altLang="zh-CN" sz="2000" b="0" dirty="0" err="1">
                <a:solidFill>
                  <a:srgbClr val="000000"/>
                </a:solidFill>
                <a:latin typeface="Arial" panose="020B0604020202020204" pitchFamily="34" charset="0"/>
                <a:ea typeface="宋体" panose="02010600030101010101" pitchFamily="2" charset="-122"/>
              </a:rPr>
              <a:t>cout</a:t>
            </a:r>
            <a:r>
              <a:rPr kumimoji="0" lang="en-US" altLang="zh-CN" sz="2000" b="0" dirty="0">
                <a:solidFill>
                  <a:srgbClr val="000000"/>
                </a:solidFill>
                <a:latin typeface="Arial" panose="020B0604020202020204" pitchFamily="34" charset="0"/>
                <a:ea typeface="宋体" panose="02010600030101010101" pitchFamily="2" charset="-122"/>
              </a:rPr>
              <a:t>&lt;&lt;</a:t>
            </a:r>
            <a:r>
              <a:rPr kumimoji="0" lang="en-US" altLang="zh-CN" sz="2000" b="0" dirty="0" err="1">
                <a:solidFill>
                  <a:srgbClr val="000000"/>
                </a:solidFill>
                <a:latin typeface="Arial" panose="020B0604020202020204" pitchFamily="34" charset="0"/>
                <a:ea typeface="宋体" panose="02010600030101010101" pitchFamily="2" charset="-122"/>
              </a:rPr>
              <a:t>endl</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p>
          <a:p>
            <a:pPr>
              <a:buClr>
                <a:srgbClr val="CCCCFF"/>
              </a:buClr>
              <a:buSzPct val="70000"/>
              <a:buNone/>
            </a:pPr>
            <a:r>
              <a:rPr kumimoji="0" lang="en-US" altLang="zh-CN" sz="2000" b="0" dirty="0">
                <a:solidFill>
                  <a:srgbClr val="000000"/>
                </a:solidFill>
                <a:latin typeface="Arial" panose="020B0604020202020204" pitchFamily="34" charset="0"/>
                <a:ea typeface="宋体" panose="02010600030101010101" pitchFamily="2" charset="-122"/>
              </a:rPr>
              <a:t>       else//</a:t>
            </a:r>
            <a:r>
              <a:rPr kumimoji="0" lang="zh-CN" altLang="en-US" sz="2000" b="0" dirty="0">
                <a:solidFill>
                  <a:srgbClr val="000000"/>
                </a:solidFill>
                <a:latin typeface="Arial" panose="020B0604020202020204" pitchFamily="34" charset="0"/>
                <a:ea typeface="宋体" panose="02010600030101010101" pitchFamily="2" charset="-122"/>
              </a:rPr>
              <a:t>还有多个元素，递归</a:t>
            </a:r>
            <a:r>
              <a:rPr kumimoji="0" lang="zh-CN" altLang="en-US" sz="2000" dirty="0">
                <a:solidFill>
                  <a:srgbClr val="000000"/>
                </a:solidFill>
                <a:latin typeface="Arial" panose="020B0604020202020204" pitchFamily="34" charset="0"/>
                <a:ea typeface="宋体" panose="02010600030101010101" pitchFamily="2" charset="-122"/>
              </a:rPr>
              <a:t>产生后缀是</a:t>
            </a:r>
            <a:r>
              <a:rPr kumimoji="0" lang="en-US" altLang="zh-CN" sz="2000" dirty="0">
                <a:solidFill>
                  <a:srgbClr val="000000"/>
                </a:solidFill>
                <a:latin typeface="Arial" panose="020B0604020202020204" pitchFamily="34" charset="0"/>
                <a:ea typeface="宋体" panose="02010600030101010101" pitchFamily="2" charset="-122"/>
              </a:rPr>
              <a:t>list[</a:t>
            </a:r>
            <a:r>
              <a:rPr kumimoji="0" lang="en-US" altLang="zh-CN" sz="2000" dirty="0" err="1">
                <a:solidFill>
                  <a:srgbClr val="000000"/>
                </a:solidFill>
                <a:latin typeface="Arial" panose="020B0604020202020204" pitchFamily="34" charset="0"/>
                <a:ea typeface="宋体" panose="02010600030101010101" pitchFamily="2" charset="-122"/>
              </a:rPr>
              <a:t>k:m</a:t>
            </a:r>
            <a:r>
              <a:rPr kumimoji="0" lang="en-US" altLang="zh-CN" sz="2000" dirty="0">
                <a:solidFill>
                  <a:srgbClr val="000000"/>
                </a:solidFill>
                <a:latin typeface="Arial" panose="020B0604020202020204" pitchFamily="34" charset="0"/>
                <a:ea typeface="宋体" panose="02010600030101010101" pitchFamily="2" charset="-122"/>
              </a:rPr>
              <a:t>]</a:t>
            </a:r>
            <a:r>
              <a:rPr kumimoji="0" lang="zh-CN" altLang="en-US" sz="2000" dirty="0">
                <a:solidFill>
                  <a:srgbClr val="000000"/>
                </a:solidFill>
                <a:latin typeface="Arial" panose="020B0604020202020204" pitchFamily="34" charset="0"/>
                <a:ea typeface="宋体" panose="02010600030101010101" pitchFamily="2" charset="-122"/>
              </a:rPr>
              <a:t> 的全排列</a:t>
            </a: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for(</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r>
              <a:rPr kumimoji="0" lang="en-US" altLang="zh-CN" sz="2000" b="0" dirty="0" err="1">
                <a:solidFill>
                  <a:srgbClr val="000000"/>
                </a:solidFill>
                <a:latin typeface="Arial" panose="020B0604020202020204" pitchFamily="34" charset="0"/>
                <a:ea typeface="宋体" panose="02010600030101010101" pitchFamily="2" charset="-122"/>
              </a:rPr>
              <a:t>k;i</a:t>
            </a:r>
            <a:r>
              <a:rPr kumimoji="0" lang="en-US" altLang="zh-CN" sz="2000" b="0" dirty="0">
                <a:solidFill>
                  <a:srgbClr val="000000"/>
                </a:solidFill>
                <a:latin typeface="Arial" panose="020B0604020202020204" pitchFamily="34" charset="0"/>
                <a:ea typeface="宋体" panose="02010600030101010101" pitchFamily="2" charset="-122"/>
              </a:rPr>
              <a:t>&lt;=</a:t>
            </a:r>
            <a:r>
              <a:rPr kumimoji="0" lang="en-US" altLang="zh-CN" sz="2000" b="0" dirty="0" err="1">
                <a:solidFill>
                  <a:srgbClr val="000000"/>
                </a:solidFill>
                <a:latin typeface="Arial" panose="020B0604020202020204" pitchFamily="34" charset="0"/>
                <a:ea typeface="宋体" panose="02010600030101010101" pitchFamily="2" charset="-122"/>
              </a:rPr>
              <a:t>m;i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     Swap(list[k],list[</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Swap(list[k],list[</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a:t>
            </a:r>
          </a:p>
        </p:txBody>
      </p:sp>
      <p:sp>
        <p:nvSpPr>
          <p:cNvPr id="4" name="AutoShape 6">
            <a:extLst>
              <a:ext uri="{FF2B5EF4-FFF2-40B4-BE49-F238E27FC236}">
                <a16:creationId xmlns:a16="http://schemas.microsoft.com/office/drawing/2014/main" id="{0D930E19-E98A-4EC9-BD7A-FE979E031F13}"/>
              </a:ext>
            </a:extLst>
          </p:cNvPr>
          <p:cNvSpPr>
            <a:spLocks/>
          </p:cNvSpPr>
          <p:nvPr/>
        </p:nvSpPr>
        <p:spPr bwMode="auto">
          <a:xfrm>
            <a:off x="5436096" y="332656"/>
            <a:ext cx="1440160" cy="574761"/>
          </a:xfrm>
          <a:prstGeom prst="borderCallout2">
            <a:avLst>
              <a:gd name="adj1" fmla="val 100794"/>
              <a:gd name="adj2" fmla="val 46141"/>
              <a:gd name="adj3" fmla="val 132090"/>
              <a:gd name="adj4" fmla="val 27612"/>
              <a:gd name="adj5" fmla="val 129295"/>
              <a:gd name="adj6" fmla="val -55758"/>
            </a:avLst>
          </a:prstGeom>
          <a:solidFill>
            <a:srgbClr val="FFFFFF"/>
          </a:solidFill>
          <a:ln w="19050" cap="sq">
            <a:solidFill>
              <a:srgbClr val="FF3300"/>
            </a:solidFill>
            <a:miter lim="800000"/>
            <a:headEnd type="none" w="sm" len="sm"/>
            <a:tailEnd type="oval" w="lg" len="lg"/>
          </a:ln>
        </p:spPr>
        <p:txBody>
          <a:bodyPr/>
          <a:lstStyle/>
          <a:p>
            <a:r>
              <a:rPr lang="en-US" altLang="zh-CN" b="1" dirty="0">
                <a:latin typeface="Times New Roman" pitchFamily="18" charset="0"/>
                <a:ea typeface="华文细黑" pitchFamily="2" charset="-122"/>
              </a:rPr>
              <a:t>m</a:t>
            </a:r>
            <a:r>
              <a:rPr lang="zh-CN" altLang="en-US" b="1" dirty="0">
                <a:latin typeface="Times New Roman" pitchFamily="18" charset="0"/>
                <a:ea typeface="华文细黑" pitchFamily="2" charset="-122"/>
              </a:rPr>
              <a:t>个元素</a:t>
            </a:r>
            <a:endParaRPr lang="en-US" altLang="zh-CN" b="1" dirty="0">
              <a:latin typeface="Times New Roman" pitchFamily="18" charset="0"/>
              <a:ea typeface="华文细黑" pitchFamily="2" charset="-122"/>
            </a:endParaRPr>
          </a:p>
        </p:txBody>
      </p:sp>
      <p:sp>
        <p:nvSpPr>
          <p:cNvPr id="2" name="矩形 1">
            <a:extLst>
              <a:ext uri="{FF2B5EF4-FFF2-40B4-BE49-F238E27FC236}">
                <a16:creationId xmlns:a16="http://schemas.microsoft.com/office/drawing/2014/main" id="{6EB8DA3B-1E64-436F-B51E-6D4499D05829}"/>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3">
            <a:extLst>
              <a:ext uri="{FF2B5EF4-FFF2-40B4-BE49-F238E27FC236}">
                <a16:creationId xmlns:a16="http://schemas.microsoft.com/office/drawing/2014/main" id="{2A93AAD8-3A86-4FD1-AE74-6A06A52E153E}"/>
              </a:ext>
            </a:extLst>
          </p:cNvPr>
          <p:cNvSpPr>
            <a:spLocks noChangeArrowheads="1"/>
          </p:cNvSpPr>
          <p:nvPr/>
        </p:nvSpPr>
        <p:spPr bwMode="auto">
          <a:xfrm>
            <a:off x="755576" y="404664"/>
            <a:ext cx="8280920" cy="645333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Template&lt;class type&gt;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void Perm(Type list[ ], int </a:t>
            </a:r>
            <a:r>
              <a:rPr kumimoji="0" lang="en-US" altLang="zh-CN" sz="2400" b="1" dirty="0">
                <a:solidFill>
                  <a:srgbClr val="FF0000"/>
                </a:solidFill>
                <a:latin typeface="Arial" panose="020B0604020202020204" pitchFamily="34" charset="0"/>
                <a:ea typeface="宋体" panose="02010600030101010101" pitchFamily="2" charset="-122"/>
              </a:rPr>
              <a:t>k</a:t>
            </a:r>
            <a:r>
              <a:rPr kumimoji="0" lang="en-US" altLang="zh-CN" sz="2000" b="0" dirty="0">
                <a:solidFill>
                  <a:srgbClr val="000000"/>
                </a:solidFill>
                <a:latin typeface="Arial" panose="020B0604020202020204" pitchFamily="34" charset="0"/>
                <a:ea typeface="宋体" panose="02010600030101010101" pitchFamily="2" charset="-122"/>
              </a:rPr>
              <a:t>, int m)</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a:t>
            </a:r>
            <a:r>
              <a:rPr kumimoji="0" lang="zh-CN" altLang="en-US" sz="2000" b="0" dirty="0">
                <a:solidFill>
                  <a:srgbClr val="000000"/>
                </a:solidFill>
                <a:latin typeface="Arial" panose="020B0604020202020204" pitchFamily="34" charset="0"/>
                <a:ea typeface="宋体" panose="02010600030101010101" pitchFamily="2" charset="-122"/>
              </a:rPr>
              <a:t>递归地产生所有前缀是</a:t>
            </a:r>
            <a:r>
              <a:rPr kumimoji="0" lang="en-US" altLang="zh-CN" sz="2000" b="0" dirty="0">
                <a:solidFill>
                  <a:srgbClr val="000000"/>
                </a:solidFill>
                <a:latin typeface="Arial" panose="020B0604020202020204" pitchFamily="34" charset="0"/>
                <a:ea typeface="宋体" panose="02010600030101010101" pitchFamily="2" charset="-122"/>
              </a:rPr>
              <a:t>list[0:k-1 ],</a:t>
            </a:r>
            <a:r>
              <a:rPr kumimoji="0" lang="zh-CN" altLang="en-US" sz="2000" b="0" dirty="0">
                <a:solidFill>
                  <a:srgbClr val="000000"/>
                </a:solidFill>
                <a:latin typeface="Arial" panose="020B0604020202020204" pitchFamily="34" charset="0"/>
                <a:ea typeface="宋体" panose="02010600030101010101" pitchFamily="2" charset="-122"/>
              </a:rPr>
              <a:t>且</a:t>
            </a:r>
            <a:r>
              <a:rPr kumimoji="0" lang="zh-CN" altLang="en-US" sz="2000" b="0" dirty="0">
                <a:solidFill>
                  <a:srgbClr val="FF0000"/>
                </a:solidFill>
                <a:latin typeface="Arial" panose="020B0604020202020204" pitchFamily="34" charset="0"/>
                <a:ea typeface="宋体" panose="02010600030101010101" pitchFamily="2" charset="-122"/>
              </a:rPr>
              <a:t>后缀</a:t>
            </a:r>
            <a:r>
              <a:rPr kumimoji="0" lang="zh-CN" altLang="en-US" sz="2000" b="0" dirty="0">
                <a:solidFill>
                  <a:srgbClr val="000000"/>
                </a:solidFill>
                <a:latin typeface="Arial" panose="020B0604020202020204" pitchFamily="34" charset="0"/>
                <a:ea typeface="宋体" panose="02010600030101010101" pitchFamily="2" charset="-122"/>
              </a:rPr>
              <a:t>是</a:t>
            </a:r>
            <a:r>
              <a:rPr kumimoji="0" lang="en-US" altLang="zh-CN" sz="2000" b="0" dirty="0">
                <a:solidFill>
                  <a:srgbClr val="000000"/>
                </a:solidFill>
                <a:latin typeface="Arial" panose="020B0604020202020204" pitchFamily="34" charset="0"/>
                <a:ea typeface="宋体" panose="02010600030101010101" pitchFamily="2" charset="-122"/>
              </a:rPr>
              <a:t>list[</a:t>
            </a:r>
            <a:r>
              <a:rPr kumimoji="0" lang="en-US" altLang="zh-CN" sz="2000" b="0" dirty="0" err="1">
                <a:solidFill>
                  <a:srgbClr val="000000"/>
                </a:solidFill>
                <a:latin typeface="Arial" panose="020B0604020202020204" pitchFamily="34" charset="0"/>
                <a:ea typeface="宋体" panose="02010600030101010101" pitchFamily="2" charset="-122"/>
              </a:rPr>
              <a:t>k:m</a:t>
            </a:r>
            <a:r>
              <a:rPr kumimoji="0" lang="en-US" altLang="zh-CN" sz="2000" b="0" dirty="0">
                <a:solidFill>
                  <a:srgbClr val="000000"/>
                </a:solidFill>
                <a:latin typeface="Arial" panose="020B0604020202020204" pitchFamily="34" charset="0"/>
                <a:ea typeface="宋体" panose="02010600030101010101" pitchFamily="2" charset="-122"/>
              </a:rPr>
              <a:t>]</a:t>
            </a:r>
            <a:r>
              <a:rPr kumimoji="0" lang="zh-CN" altLang="en-US" sz="2000" b="0" dirty="0">
                <a:solidFill>
                  <a:srgbClr val="000000"/>
                </a:solidFill>
                <a:latin typeface="Arial" panose="020B0604020202020204" pitchFamily="34" charset="0"/>
                <a:ea typeface="宋体" panose="02010600030101010101" pitchFamily="2" charset="-122"/>
              </a:rPr>
              <a:t> 的全排列</a:t>
            </a:r>
            <a:r>
              <a:rPr kumimoji="0" lang="zh-CN" altLang="en-US" sz="2000" dirty="0">
                <a:solidFill>
                  <a:srgbClr val="000000"/>
                </a:solidFill>
                <a:latin typeface="Arial" panose="020B0604020202020204" pitchFamily="34" charset="0"/>
                <a:ea typeface="宋体" panose="02010600030101010101" pitchFamily="2" charset="-122"/>
              </a:rPr>
              <a:t>的所有</a:t>
            </a:r>
            <a:r>
              <a:rPr kumimoji="0" lang="en-US" altLang="zh-CN" sz="2000" b="0" dirty="0">
                <a:solidFill>
                  <a:srgbClr val="000000"/>
                </a:solidFill>
                <a:latin typeface="Arial" panose="020B0604020202020204" pitchFamily="34" charset="0"/>
                <a:ea typeface="宋体" panose="02010600030101010101" pitchFamily="2" charset="-122"/>
              </a:rPr>
              <a:t>.</a:t>
            </a:r>
          </a:p>
          <a:p>
            <a:pPr>
              <a:buClr>
                <a:srgbClr val="CCCCFF"/>
              </a:buClr>
              <a:buSzPct val="70000"/>
              <a:buNone/>
            </a:pPr>
            <a:r>
              <a:rPr kumimoji="0" lang="en-US" altLang="zh-CN" sz="2000" b="0" dirty="0">
                <a:solidFill>
                  <a:srgbClr val="000000"/>
                </a:solidFill>
                <a:latin typeface="Arial" panose="020B0604020202020204" pitchFamily="34" charset="0"/>
                <a:ea typeface="宋体" panose="02010600030101010101" pitchFamily="2" charset="-122"/>
              </a:rPr>
              <a:t>     if (k==m)   </a:t>
            </a:r>
            <a:r>
              <a:rPr kumimoji="0" lang="en-US" altLang="zh-CN" sz="2000" dirty="0">
                <a:solidFill>
                  <a:srgbClr val="000000"/>
                </a:solidFill>
                <a:latin typeface="Arial" panose="020B0604020202020204" pitchFamily="34" charset="0"/>
                <a:ea typeface="宋体" panose="02010600030101010101" pitchFamily="2" charset="-122"/>
              </a:rPr>
              <a:t>//</a:t>
            </a:r>
            <a:r>
              <a:rPr kumimoji="0" lang="zh-CN" altLang="en-US" sz="2000" dirty="0">
                <a:solidFill>
                  <a:srgbClr val="000000"/>
                </a:solidFill>
                <a:latin typeface="Arial" panose="020B0604020202020204" pitchFamily="34" charset="0"/>
                <a:ea typeface="宋体" panose="02010600030101010101" pitchFamily="2" charset="-122"/>
              </a:rPr>
              <a:t>只剩下一个元素</a:t>
            </a:r>
            <a:endParaRPr kumimoji="0" lang="zh-CN" altLang="en-US"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r>
              <a:rPr kumimoji="0" lang="zh-CN" altLang="en-US" sz="2000" b="0" dirty="0">
                <a:solidFill>
                  <a:srgbClr val="000000"/>
                </a:solidFill>
                <a:latin typeface="Arial" panose="020B0604020202020204" pitchFamily="34" charset="0"/>
                <a:ea typeface="宋体" panose="02010600030101010101" pitchFamily="2" charset="-122"/>
              </a:rPr>
              <a:t>     </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for (int </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=0;i&lt;=</a:t>
            </a:r>
            <a:r>
              <a:rPr kumimoji="0" lang="en-US" altLang="zh-CN" sz="2000" b="0" dirty="0" err="1">
                <a:solidFill>
                  <a:srgbClr val="000000"/>
                </a:solidFill>
                <a:latin typeface="Arial" panose="020B0604020202020204" pitchFamily="34" charset="0"/>
                <a:ea typeface="宋体" panose="02010600030101010101" pitchFamily="2" charset="-122"/>
              </a:rPr>
              <a:t>m;i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r>
              <a:rPr kumimoji="0" lang="en-US" altLang="zh-CN" sz="2000" b="0" dirty="0" err="1">
                <a:solidFill>
                  <a:srgbClr val="000000"/>
                </a:solidFill>
                <a:latin typeface="Arial" panose="020B0604020202020204" pitchFamily="34" charset="0"/>
                <a:ea typeface="宋体" panose="02010600030101010101" pitchFamily="2" charset="-122"/>
              </a:rPr>
              <a:t>cout</a:t>
            </a:r>
            <a:r>
              <a:rPr kumimoji="0" lang="en-US" altLang="zh-CN" sz="2000" b="0" dirty="0">
                <a:solidFill>
                  <a:srgbClr val="000000"/>
                </a:solidFill>
                <a:latin typeface="Arial" panose="020B0604020202020204" pitchFamily="34" charset="0"/>
                <a:ea typeface="宋体" panose="02010600030101010101" pitchFamily="2" charset="-122"/>
              </a:rPr>
              <a:t>&lt;&lt;list[</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r>
              <a:rPr kumimoji="0" lang="en-US" altLang="zh-CN" sz="2000" b="0" dirty="0" err="1">
                <a:solidFill>
                  <a:srgbClr val="000000"/>
                </a:solidFill>
                <a:latin typeface="Arial" panose="020B0604020202020204" pitchFamily="34" charset="0"/>
                <a:ea typeface="宋体" panose="02010600030101010101" pitchFamily="2" charset="-122"/>
              </a:rPr>
              <a:t>cout</a:t>
            </a:r>
            <a:r>
              <a:rPr kumimoji="0" lang="en-US" altLang="zh-CN" sz="2000" b="0" dirty="0">
                <a:solidFill>
                  <a:srgbClr val="000000"/>
                </a:solidFill>
                <a:latin typeface="Arial" panose="020B0604020202020204" pitchFamily="34" charset="0"/>
                <a:ea typeface="宋体" panose="02010600030101010101" pitchFamily="2" charset="-122"/>
              </a:rPr>
              <a:t>&lt;&lt;</a:t>
            </a:r>
            <a:r>
              <a:rPr kumimoji="0" lang="en-US" altLang="zh-CN" sz="2000" b="0" dirty="0" err="1">
                <a:solidFill>
                  <a:srgbClr val="000000"/>
                </a:solidFill>
                <a:latin typeface="Arial" panose="020B0604020202020204" pitchFamily="34" charset="0"/>
                <a:ea typeface="宋体" panose="02010600030101010101" pitchFamily="2" charset="-122"/>
              </a:rPr>
              <a:t>endl</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p>
          <a:p>
            <a:pPr>
              <a:buClr>
                <a:srgbClr val="CCCCFF"/>
              </a:buClr>
              <a:buSzPct val="70000"/>
              <a:buNone/>
            </a:pPr>
            <a:r>
              <a:rPr kumimoji="0" lang="en-US" altLang="zh-CN" sz="2000" b="0" dirty="0">
                <a:solidFill>
                  <a:srgbClr val="000000"/>
                </a:solidFill>
                <a:latin typeface="Arial" panose="020B0604020202020204" pitchFamily="34" charset="0"/>
                <a:ea typeface="宋体" panose="02010600030101010101" pitchFamily="2" charset="-122"/>
              </a:rPr>
              <a:t>       else//</a:t>
            </a:r>
            <a:r>
              <a:rPr kumimoji="0" lang="zh-CN" altLang="en-US" sz="2000" b="0" dirty="0">
                <a:solidFill>
                  <a:srgbClr val="000000"/>
                </a:solidFill>
                <a:latin typeface="Arial" panose="020B0604020202020204" pitchFamily="34" charset="0"/>
                <a:ea typeface="宋体" panose="02010600030101010101" pitchFamily="2" charset="-122"/>
              </a:rPr>
              <a:t>还有多个元素，递归</a:t>
            </a:r>
            <a:r>
              <a:rPr kumimoji="0" lang="zh-CN" altLang="en-US" sz="2000" dirty="0">
                <a:solidFill>
                  <a:srgbClr val="000000"/>
                </a:solidFill>
                <a:latin typeface="Arial" panose="020B0604020202020204" pitchFamily="34" charset="0"/>
                <a:ea typeface="宋体" panose="02010600030101010101" pitchFamily="2" charset="-122"/>
              </a:rPr>
              <a:t>产生后缀是</a:t>
            </a:r>
            <a:r>
              <a:rPr kumimoji="0" lang="en-US" altLang="zh-CN" sz="2000" dirty="0">
                <a:solidFill>
                  <a:srgbClr val="000000"/>
                </a:solidFill>
                <a:latin typeface="Arial" panose="020B0604020202020204" pitchFamily="34" charset="0"/>
                <a:ea typeface="宋体" panose="02010600030101010101" pitchFamily="2" charset="-122"/>
              </a:rPr>
              <a:t>list[</a:t>
            </a:r>
            <a:r>
              <a:rPr kumimoji="0" lang="en-US" altLang="zh-CN" sz="2000" dirty="0" err="1">
                <a:solidFill>
                  <a:srgbClr val="000000"/>
                </a:solidFill>
                <a:latin typeface="Arial" panose="020B0604020202020204" pitchFamily="34" charset="0"/>
                <a:ea typeface="宋体" panose="02010600030101010101" pitchFamily="2" charset="-122"/>
              </a:rPr>
              <a:t>k:m</a:t>
            </a:r>
            <a:r>
              <a:rPr kumimoji="0" lang="en-US" altLang="zh-CN" sz="2000" dirty="0">
                <a:solidFill>
                  <a:srgbClr val="000000"/>
                </a:solidFill>
                <a:latin typeface="Arial" panose="020B0604020202020204" pitchFamily="34" charset="0"/>
                <a:ea typeface="宋体" panose="02010600030101010101" pitchFamily="2" charset="-122"/>
              </a:rPr>
              <a:t>]</a:t>
            </a:r>
            <a:r>
              <a:rPr kumimoji="0" lang="zh-CN" altLang="en-US" sz="2000" dirty="0">
                <a:solidFill>
                  <a:srgbClr val="000000"/>
                </a:solidFill>
                <a:latin typeface="Arial" panose="020B0604020202020204" pitchFamily="34" charset="0"/>
                <a:ea typeface="宋体" panose="02010600030101010101" pitchFamily="2" charset="-122"/>
              </a:rPr>
              <a:t> 的全排列</a:t>
            </a:r>
            <a:endParaRPr kumimoji="0" lang="en-US" altLang="zh-CN" sz="2000" b="0" dirty="0">
              <a:solidFill>
                <a:srgbClr val="000000"/>
              </a:solidFill>
              <a:latin typeface="Arial" panose="020B0604020202020204" pitchFamily="34" charset="0"/>
              <a:ea typeface="宋体" panose="02010600030101010101" pitchFamily="2" charset="-122"/>
            </a:endParaRP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for(</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r>
              <a:rPr kumimoji="0" lang="en-US" altLang="zh-CN" sz="2000" b="0" dirty="0" err="1">
                <a:solidFill>
                  <a:srgbClr val="000000"/>
                </a:solidFill>
                <a:latin typeface="Arial" panose="020B0604020202020204" pitchFamily="34" charset="0"/>
                <a:ea typeface="宋体" panose="02010600030101010101" pitchFamily="2" charset="-122"/>
              </a:rPr>
              <a:t>k;i</a:t>
            </a:r>
            <a:r>
              <a:rPr kumimoji="0" lang="en-US" altLang="zh-CN" sz="2000" b="0" dirty="0">
                <a:solidFill>
                  <a:srgbClr val="000000"/>
                </a:solidFill>
                <a:latin typeface="Arial" panose="020B0604020202020204" pitchFamily="34" charset="0"/>
                <a:ea typeface="宋体" panose="02010600030101010101" pitchFamily="2" charset="-122"/>
              </a:rPr>
              <a:t>&lt;=</a:t>
            </a:r>
            <a:r>
              <a:rPr kumimoji="0" lang="en-US" altLang="zh-CN" sz="2000" b="0" dirty="0" err="1">
                <a:solidFill>
                  <a:srgbClr val="000000"/>
                </a:solidFill>
                <a:latin typeface="Arial" panose="020B0604020202020204" pitchFamily="34" charset="0"/>
                <a:ea typeface="宋体" panose="02010600030101010101" pitchFamily="2" charset="-122"/>
              </a:rPr>
              <a:t>m;i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     Swap(list[k],list[</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Swap(list[k],list[</a:t>
            </a:r>
            <a:r>
              <a:rPr kumimoji="0" lang="en-US" altLang="zh-CN" sz="2000" b="0" dirty="0" err="1">
                <a:solidFill>
                  <a:srgbClr val="000000"/>
                </a:solidFill>
                <a:latin typeface="Arial" panose="020B0604020202020204" pitchFamily="34" charset="0"/>
                <a:ea typeface="宋体" panose="02010600030101010101" pitchFamily="2" charset="-122"/>
              </a:rPr>
              <a:t>i</a:t>
            </a:r>
            <a:r>
              <a:rPr kumimoji="0" lang="en-US" altLang="zh-CN" sz="2000" b="0" dirty="0">
                <a:solidFill>
                  <a:srgbClr val="000000"/>
                </a:solidFill>
                <a:latin typeface="Arial" panose="020B0604020202020204" pitchFamily="34" charset="0"/>
                <a:ea typeface="宋体" panose="02010600030101010101" pitchFamily="2" charset="-122"/>
              </a:rPr>
              <a:t>]);</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dirty="0">
                <a:solidFill>
                  <a:srgbClr val="000000"/>
                </a:solidFill>
                <a:latin typeface="Arial" panose="020B0604020202020204" pitchFamily="34" charset="0"/>
                <a:ea typeface="宋体" panose="02010600030101010101" pitchFamily="2" charset="-122"/>
              </a:rPr>
              <a:t>}</a:t>
            </a:r>
          </a:p>
        </p:txBody>
      </p:sp>
      <p:sp>
        <p:nvSpPr>
          <p:cNvPr id="4" name="AutoShape 6">
            <a:extLst>
              <a:ext uri="{FF2B5EF4-FFF2-40B4-BE49-F238E27FC236}">
                <a16:creationId xmlns:a16="http://schemas.microsoft.com/office/drawing/2014/main" id="{0D930E19-E98A-4EC9-BD7A-FE979E031F13}"/>
              </a:ext>
            </a:extLst>
          </p:cNvPr>
          <p:cNvSpPr>
            <a:spLocks/>
          </p:cNvSpPr>
          <p:nvPr/>
        </p:nvSpPr>
        <p:spPr bwMode="auto">
          <a:xfrm>
            <a:off x="5508104" y="332656"/>
            <a:ext cx="2448272" cy="574761"/>
          </a:xfrm>
          <a:prstGeom prst="borderCallout2">
            <a:avLst>
              <a:gd name="adj1" fmla="val 100794"/>
              <a:gd name="adj2" fmla="val 46141"/>
              <a:gd name="adj3" fmla="val 164247"/>
              <a:gd name="adj4" fmla="val -32504"/>
              <a:gd name="adj5" fmla="val 146220"/>
              <a:gd name="adj6" fmla="val -69626"/>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以第</a:t>
            </a:r>
            <a:r>
              <a:rPr lang="en-US" altLang="zh-CN" b="1" dirty="0">
                <a:latin typeface="Times New Roman" pitchFamily="18" charset="0"/>
                <a:ea typeface="华文细黑" pitchFamily="2" charset="-122"/>
              </a:rPr>
              <a:t>k</a:t>
            </a:r>
            <a:r>
              <a:rPr lang="zh-CN" altLang="en-US" b="1" dirty="0">
                <a:latin typeface="Times New Roman" pitchFamily="18" charset="0"/>
                <a:ea typeface="华文细黑" pitchFamily="2" charset="-122"/>
              </a:rPr>
              <a:t>个元素为分界 </a:t>
            </a:r>
            <a:endParaRPr lang="en-US" altLang="zh-CN" b="1" dirty="0">
              <a:latin typeface="Times New Roman" pitchFamily="18" charset="0"/>
              <a:ea typeface="华文细黑" pitchFamily="2" charset="-122"/>
            </a:endParaRPr>
          </a:p>
        </p:txBody>
      </p:sp>
      <p:sp>
        <p:nvSpPr>
          <p:cNvPr id="6" name="AutoShape 6">
            <a:extLst>
              <a:ext uri="{FF2B5EF4-FFF2-40B4-BE49-F238E27FC236}">
                <a16:creationId xmlns:a16="http://schemas.microsoft.com/office/drawing/2014/main" id="{0D930E19-E98A-4EC9-BD7A-FE979E031F13}"/>
              </a:ext>
            </a:extLst>
          </p:cNvPr>
          <p:cNvSpPr>
            <a:spLocks/>
          </p:cNvSpPr>
          <p:nvPr/>
        </p:nvSpPr>
        <p:spPr bwMode="auto">
          <a:xfrm>
            <a:off x="5220072" y="1772816"/>
            <a:ext cx="1296144" cy="504056"/>
          </a:xfrm>
          <a:prstGeom prst="borderCallout2">
            <a:avLst>
              <a:gd name="adj1" fmla="val 50020"/>
              <a:gd name="adj2" fmla="val -346"/>
              <a:gd name="adj3" fmla="val 48094"/>
              <a:gd name="adj4" fmla="val -27030"/>
              <a:gd name="adj5" fmla="val 24784"/>
              <a:gd name="adj6" fmla="val -71966"/>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边界条件</a:t>
            </a:r>
            <a:endParaRPr lang="en-US" altLang="zh-CN" b="1" dirty="0">
              <a:latin typeface="Times New Roman" pitchFamily="18" charset="0"/>
              <a:ea typeface="华文细黑" pitchFamily="2" charset="-122"/>
            </a:endParaRPr>
          </a:p>
        </p:txBody>
      </p:sp>
      <p:sp>
        <p:nvSpPr>
          <p:cNvPr id="7" name="AutoShape 6">
            <a:extLst>
              <a:ext uri="{FF2B5EF4-FFF2-40B4-BE49-F238E27FC236}">
                <a16:creationId xmlns:a16="http://schemas.microsoft.com/office/drawing/2014/main" id="{0D930E19-E98A-4EC9-BD7A-FE979E031F13}"/>
              </a:ext>
            </a:extLst>
          </p:cNvPr>
          <p:cNvSpPr>
            <a:spLocks/>
          </p:cNvSpPr>
          <p:nvPr/>
        </p:nvSpPr>
        <p:spPr bwMode="auto">
          <a:xfrm>
            <a:off x="5458032" y="4305081"/>
            <a:ext cx="2786375" cy="504056"/>
          </a:xfrm>
          <a:prstGeom prst="borderCallout2">
            <a:avLst>
              <a:gd name="adj1" fmla="val 50020"/>
              <a:gd name="adj2" fmla="val -346"/>
              <a:gd name="adj3" fmla="val 48094"/>
              <a:gd name="adj4" fmla="val -27030"/>
              <a:gd name="adj5" fmla="val 82680"/>
              <a:gd name="adj6" fmla="val -40648"/>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将</a:t>
            </a:r>
            <a:r>
              <a:rPr lang="en-US" altLang="zh-CN" b="1" dirty="0" err="1">
                <a:latin typeface="Times New Roman" pitchFamily="18" charset="0"/>
                <a:ea typeface="华文细黑" pitchFamily="2" charset="-122"/>
              </a:rPr>
              <a:t>r</a:t>
            </a:r>
            <a:r>
              <a:rPr lang="en-US" altLang="zh-CN" b="1" baseline="-25000" dirty="0" err="1">
                <a:latin typeface="Times New Roman" pitchFamily="18" charset="0"/>
                <a:ea typeface="华文细黑" pitchFamily="2" charset="-122"/>
              </a:rPr>
              <a:t>i</a:t>
            </a:r>
            <a:r>
              <a:rPr lang="zh-CN" altLang="en-US" b="1" dirty="0">
                <a:latin typeface="Times New Roman" pitchFamily="18" charset="0"/>
                <a:ea typeface="华文细黑" pitchFamily="2" charset="-122"/>
              </a:rPr>
              <a:t>交换到</a:t>
            </a:r>
            <a:r>
              <a:rPr lang="en-US" altLang="zh-CN" b="1" dirty="0">
                <a:latin typeface="Times New Roman" pitchFamily="18" charset="0"/>
                <a:ea typeface="华文细黑" pitchFamily="2" charset="-122"/>
              </a:rPr>
              <a:t>list[k]</a:t>
            </a:r>
            <a:r>
              <a:rPr lang="zh-CN" altLang="en-US" b="1" dirty="0">
                <a:latin typeface="Times New Roman" pitchFamily="18" charset="0"/>
                <a:ea typeface="华文细黑" pitchFamily="2" charset="-122"/>
              </a:rPr>
              <a:t>的位置</a:t>
            </a:r>
            <a:endParaRPr lang="en-US" altLang="zh-CN" b="1" baseline="-25000" dirty="0">
              <a:latin typeface="Times New Roman" pitchFamily="18" charset="0"/>
              <a:ea typeface="华文细黑" pitchFamily="2" charset="-122"/>
            </a:endParaRPr>
          </a:p>
        </p:txBody>
      </p:sp>
      <p:sp>
        <p:nvSpPr>
          <p:cNvPr id="8" name="AutoShape 6">
            <a:extLst>
              <a:ext uri="{FF2B5EF4-FFF2-40B4-BE49-F238E27FC236}">
                <a16:creationId xmlns:a16="http://schemas.microsoft.com/office/drawing/2014/main" id="{0D930E19-E98A-4EC9-BD7A-FE979E031F13}"/>
              </a:ext>
            </a:extLst>
          </p:cNvPr>
          <p:cNvSpPr>
            <a:spLocks/>
          </p:cNvSpPr>
          <p:nvPr/>
        </p:nvSpPr>
        <p:spPr bwMode="auto">
          <a:xfrm>
            <a:off x="5458032" y="4881145"/>
            <a:ext cx="2786375" cy="504056"/>
          </a:xfrm>
          <a:prstGeom prst="borderCallout2">
            <a:avLst>
              <a:gd name="adj1" fmla="val 50020"/>
              <a:gd name="adj2" fmla="val -346"/>
              <a:gd name="adj3" fmla="val 48094"/>
              <a:gd name="adj4" fmla="val -27030"/>
              <a:gd name="adj5" fmla="val 38293"/>
              <a:gd name="adj6" fmla="val -45885"/>
            </a:avLst>
          </a:prstGeom>
          <a:solidFill>
            <a:srgbClr val="FFFFFF"/>
          </a:solidFill>
          <a:ln w="19050" cap="sq">
            <a:solidFill>
              <a:srgbClr val="FF3300"/>
            </a:solidFill>
            <a:miter lim="800000"/>
            <a:headEnd type="none" w="sm" len="sm"/>
            <a:tailEnd type="oval" w="lg" len="lg"/>
          </a:ln>
        </p:spPr>
        <p:txBody>
          <a:bodyPr/>
          <a:lstStyle/>
          <a:p>
            <a:r>
              <a:rPr lang="en-US" altLang="zh-CN" b="1" dirty="0">
                <a:latin typeface="Times New Roman" pitchFamily="18" charset="0"/>
                <a:ea typeface="华文细黑" pitchFamily="2" charset="-122"/>
              </a:rPr>
              <a:t>list[k+1</a:t>
            </a:r>
            <a:r>
              <a:rPr lang="zh-CN" altLang="en-US" b="1" dirty="0">
                <a:latin typeface="Times New Roman" pitchFamily="18" charset="0"/>
                <a:ea typeface="华文细黑" pitchFamily="2" charset="-122"/>
              </a:rPr>
              <a:t>，</a:t>
            </a:r>
            <a:r>
              <a:rPr lang="en-US" altLang="zh-CN" b="1" dirty="0">
                <a:latin typeface="Times New Roman" pitchFamily="18" charset="0"/>
                <a:ea typeface="华文细黑" pitchFamily="2" charset="-122"/>
              </a:rPr>
              <a:t>m]</a:t>
            </a:r>
            <a:r>
              <a:rPr lang="zh-CN" altLang="en-US" b="1" dirty="0">
                <a:latin typeface="Times New Roman" pitchFamily="18" charset="0"/>
                <a:ea typeface="华文细黑" pitchFamily="2" charset="-122"/>
              </a:rPr>
              <a:t>的全排列</a:t>
            </a:r>
            <a:endParaRPr lang="en-US" altLang="zh-CN" b="1" baseline="-25000" dirty="0">
              <a:latin typeface="Times New Roman" pitchFamily="18" charset="0"/>
              <a:ea typeface="华文细黑" pitchFamily="2" charset="-122"/>
            </a:endParaRPr>
          </a:p>
        </p:txBody>
      </p:sp>
      <p:sp>
        <p:nvSpPr>
          <p:cNvPr id="9" name="AutoShape 6">
            <a:extLst>
              <a:ext uri="{FF2B5EF4-FFF2-40B4-BE49-F238E27FC236}">
                <a16:creationId xmlns:a16="http://schemas.microsoft.com/office/drawing/2014/main" id="{0D930E19-E98A-4EC9-BD7A-FE979E031F13}"/>
              </a:ext>
            </a:extLst>
          </p:cNvPr>
          <p:cNvSpPr>
            <a:spLocks/>
          </p:cNvSpPr>
          <p:nvPr/>
        </p:nvSpPr>
        <p:spPr bwMode="auto">
          <a:xfrm>
            <a:off x="5458031" y="5517231"/>
            <a:ext cx="2786375" cy="660057"/>
          </a:xfrm>
          <a:prstGeom prst="borderCallout2">
            <a:avLst>
              <a:gd name="adj1" fmla="val 50020"/>
              <a:gd name="adj2" fmla="val -346"/>
              <a:gd name="adj3" fmla="val 48094"/>
              <a:gd name="adj4" fmla="val -27030"/>
              <a:gd name="adj5" fmla="val -4164"/>
              <a:gd name="adj6" fmla="val -43441"/>
            </a:avLst>
          </a:prstGeom>
          <a:solidFill>
            <a:srgbClr val="FFFFFF"/>
          </a:solidFill>
          <a:ln w="19050" cap="sq">
            <a:solidFill>
              <a:srgbClr val="FF3300"/>
            </a:solidFill>
            <a:miter lim="800000"/>
            <a:headEnd type="none" w="sm" len="sm"/>
            <a:tailEnd type="oval" w="lg" len="lg"/>
          </a:ln>
        </p:spPr>
        <p:txBody>
          <a:bodyPr/>
          <a:lstStyle/>
          <a:p>
            <a:r>
              <a:rPr lang="zh-CN" altLang="en-US" b="1" dirty="0">
                <a:latin typeface="Times New Roman" pitchFamily="18" charset="0"/>
                <a:ea typeface="华文细黑" pitchFamily="2" charset="-122"/>
              </a:rPr>
              <a:t>求解下一种情况前，将数组还原</a:t>
            </a:r>
            <a:endParaRPr lang="en-US" altLang="zh-CN" b="1" baseline="-25000" dirty="0">
              <a:latin typeface="Times New Roman" pitchFamily="18" charset="0"/>
              <a:ea typeface="华文细黑" pitchFamily="2" charset="-122"/>
            </a:endParaRPr>
          </a:p>
        </p:txBody>
      </p:sp>
      <p:sp>
        <p:nvSpPr>
          <p:cNvPr id="10" name="矩形 9">
            <a:extLst>
              <a:ext uri="{FF2B5EF4-FFF2-40B4-BE49-F238E27FC236}">
                <a16:creationId xmlns:a16="http://schemas.microsoft.com/office/drawing/2014/main" id="{2C87BCEC-F3C2-4A06-8D12-332B566459D4}"/>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extLst>
      <p:ext uri="{BB962C8B-B14F-4D97-AF65-F5344CB8AC3E}">
        <p14:creationId xmlns:p14="http://schemas.microsoft.com/office/powerpoint/2010/main" val="239848505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B3A4941A-7477-49BD-B748-0A1FEC748F64}"/>
              </a:ext>
            </a:extLst>
          </p:cNvPr>
          <p:cNvSpPr>
            <a:spLocks noGrp="1" noRot="1" noChangeArrowheads="1"/>
          </p:cNvSpPr>
          <p:nvPr>
            <p:ph type="title"/>
          </p:nvPr>
        </p:nvSpPr>
        <p:spPr>
          <a:xfrm>
            <a:off x="373063" y="630238"/>
            <a:ext cx="2830512" cy="1143000"/>
          </a:xfrm>
          <a:noFill/>
        </p:spPr>
        <p:txBody>
          <a:bodyPr/>
          <a:lstStyle/>
          <a:p>
            <a:pPr eaLnBrk="1" hangingPunct="1"/>
            <a:r>
              <a:rPr lang="zh-CN" altLang="en-US" sz="3600" b="1">
                <a:solidFill>
                  <a:srgbClr val="0000FF"/>
                </a:solidFill>
                <a:ea typeface="华文楷体" panose="02010600040101010101" pitchFamily="2" charset="-122"/>
              </a:rPr>
              <a:t>学习要点：</a:t>
            </a:r>
          </a:p>
        </p:txBody>
      </p:sp>
      <p:sp>
        <p:nvSpPr>
          <p:cNvPr id="122885" name="Rectangle 5">
            <a:extLst>
              <a:ext uri="{FF2B5EF4-FFF2-40B4-BE49-F238E27FC236}">
                <a16:creationId xmlns:a16="http://schemas.microsoft.com/office/drawing/2014/main" id="{44763EEA-7D92-48BC-93AE-C1DE184C5745}"/>
              </a:ext>
            </a:extLst>
          </p:cNvPr>
          <p:cNvSpPr>
            <a:spLocks noGrp="1" noRot="1" noChangeArrowheads="1"/>
          </p:cNvSpPr>
          <p:nvPr>
            <p:ph idx="1"/>
          </p:nvPr>
        </p:nvSpPr>
        <p:spPr>
          <a:xfrm>
            <a:off x="323850" y="2203450"/>
            <a:ext cx="8540750" cy="3313113"/>
          </a:xfrm>
          <a:noFill/>
        </p:spPr>
        <p:txBody>
          <a:bodyPr>
            <a:normAutofit/>
          </a:bodyPr>
          <a:lstStyle/>
          <a:p>
            <a:pPr eaLnBrk="1" hangingPunct="1">
              <a:lnSpc>
                <a:spcPct val="150000"/>
              </a:lnSpc>
            </a:pPr>
            <a:r>
              <a:rPr lang="zh-CN" altLang="en-US" sz="3200" b="1" dirty="0">
                <a:solidFill>
                  <a:srgbClr val="000000"/>
                </a:solidFill>
                <a:latin typeface="微软雅黑" panose="020B0503020204020204" pitchFamily="34" charset="-122"/>
                <a:ea typeface="微软雅黑" panose="020B0503020204020204" pitchFamily="34" charset="-122"/>
              </a:rPr>
              <a:t>理解递归的概念</a:t>
            </a:r>
          </a:p>
          <a:p>
            <a:pPr eaLnBrk="1" hangingPunct="1">
              <a:lnSpc>
                <a:spcPct val="150000"/>
              </a:lnSpc>
            </a:pPr>
            <a:r>
              <a:rPr lang="zh-CN" altLang="en-US" sz="3200" b="1" dirty="0">
                <a:solidFill>
                  <a:srgbClr val="000000"/>
                </a:solidFill>
                <a:latin typeface="微软雅黑" panose="020B0503020204020204" pitchFamily="34" charset="-122"/>
                <a:ea typeface="微软雅黑" panose="020B0503020204020204" pitchFamily="34" charset="-122"/>
              </a:rPr>
              <a:t>掌握设计有效算法的分治策略</a:t>
            </a:r>
          </a:p>
          <a:p>
            <a:pPr eaLnBrk="1" hangingPunct="1">
              <a:lnSpc>
                <a:spcPct val="150000"/>
              </a:lnSpc>
            </a:pPr>
            <a:r>
              <a:rPr lang="zh-CN" altLang="en-US" sz="3200" b="1" dirty="0">
                <a:solidFill>
                  <a:srgbClr val="000000"/>
                </a:solidFill>
                <a:latin typeface="微软雅黑" panose="020B0503020204020204" pitchFamily="34" charset="-122"/>
                <a:ea typeface="微软雅黑" panose="020B0503020204020204" pitchFamily="34" charset="-122"/>
              </a:rPr>
              <a:t>通过范例学习分治策略的设计技巧</a:t>
            </a:r>
          </a:p>
          <a:p>
            <a:pPr eaLnBrk="1" hangingPunct="1">
              <a:lnSpc>
                <a:spcPct val="150000"/>
              </a:lnSpc>
              <a:buFont typeface="Symbol" panose="05050102010706020507" pitchFamily="18" charset="2"/>
              <a:buChar char="·"/>
            </a:pPr>
            <a:endParaRPr lang="en-US" altLang="zh-CN" sz="3200" b="1" dirty="0">
              <a:solidFill>
                <a:srgbClr val="000000"/>
              </a:solidFill>
              <a:latin typeface="微软雅黑" panose="020B0503020204020204" pitchFamily="34" charset="-122"/>
              <a:ea typeface="微软雅黑" panose="020B0503020204020204" pitchFamily="34" charset="-122"/>
            </a:endParaRPr>
          </a:p>
        </p:txBody>
      </p:sp>
      <p:pic>
        <p:nvPicPr>
          <p:cNvPr id="17412" name="Picture 6" descr="STATBAR">
            <a:extLst>
              <a:ext uri="{FF2B5EF4-FFF2-40B4-BE49-F238E27FC236}">
                <a16:creationId xmlns:a16="http://schemas.microsoft.com/office/drawing/2014/main" id="{B5D6F8F7-B409-47A9-B3CD-466178C47DB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700213"/>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blinds(horizontal)">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885">
                                            <p:txEl>
                                              <p:pRg st="1" end="1"/>
                                            </p:txEl>
                                          </p:spTgt>
                                        </p:tgtEl>
                                        <p:attrNameLst>
                                          <p:attrName>style.visibility</p:attrName>
                                        </p:attrNameLst>
                                      </p:cBhvr>
                                      <p:to>
                                        <p:strVal val="visible"/>
                                      </p:to>
                                    </p:set>
                                    <p:animEffect transition="in" filter="box(in)">
                                      <p:cBhvr>
                                        <p:cTn id="12" dur="500"/>
                                        <p:tgtEl>
                                          <p:spTgt spid="1228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22885">
                                            <p:txEl>
                                              <p:pRg st="2" end="2"/>
                                            </p:txEl>
                                          </p:spTgt>
                                        </p:tgtEl>
                                        <p:attrNameLst>
                                          <p:attrName>style.visibility</p:attrName>
                                        </p:attrNameLst>
                                      </p:cBhvr>
                                      <p:to>
                                        <p:strVal val="visible"/>
                                      </p:to>
                                    </p:set>
                                    <p:animEffect transition="in" filter="checkerboard(across)">
                                      <p:cBhvr>
                                        <p:cTn id="17" dur="500"/>
                                        <p:tgtEl>
                                          <p:spTgt spid="1228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11">
            <a:extLst>
              <a:ext uri="{FF2B5EF4-FFF2-40B4-BE49-F238E27FC236}">
                <a16:creationId xmlns:a16="http://schemas.microsoft.com/office/drawing/2014/main" id="{EE370859-C9E2-4CA1-B815-FC42D53EF0CA}"/>
              </a:ext>
            </a:extLst>
          </p:cNvPr>
          <p:cNvSpPr txBox="1">
            <a:spLocks noChangeArrowheads="1"/>
          </p:cNvSpPr>
          <p:nvPr/>
        </p:nvSpPr>
        <p:spPr bwMode="auto">
          <a:xfrm>
            <a:off x="395288" y="692150"/>
            <a:ext cx="8208962" cy="465138"/>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0">
                <a:solidFill>
                  <a:srgbClr val="000000"/>
                </a:solidFill>
              </a:rPr>
              <a:t>             </a:t>
            </a:r>
            <a:r>
              <a:rPr lang="zh-CN" altLang="en-US" sz="2400">
                <a:solidFill>
                  <a:srgbClr val="990000"/>
                </a:solidFill>
                <a:latin typeface="Century Schoolbook" panose="02040604050505020304" pitchFamily="18" charset="0"/>
                <a:ea typeface="宋体" panose="02010600030101010101" pitchFamily="2" charset="-122"/>
              </a:rPr>
              <a:t>排列问题：</a:t>
            </a:r>
            <a:endParaRPr lang="en-US" altLang="zh-CN" sz="2400">
              <a:solidFill>
                <a:srgbClr val="990000"/>
              </a:solidFill>
              <a:latin typeface="Century Schoolbook" panose="02040604050505020304" pitchFamily="18" charset="0"/>
              <a:ea typeface="宋体" panose="02010600030101010101" pitchFamily="2" charset="-122"/>
            </a:endParaRPr>
          </a:p>
        </p:txBody>
      </p:sp>
      <p:sp>
        <p:nvSpPr>
          <p:cNvPr id="18" name="AutoShape 16">
            <a:hlinkClick r:id="" action="ppaction://noaction" highlightClick="1"/>
            <a:extLst>
              <a:ext uri="{FF2B5EF4-FFF2-40B4-BE49-F238E27FC236}">
                <a16:creationId xmlns:a16="http://schemas.microsoft.com/office/drawing/2014/main" id="{C48A4BD8-BB0E-441B-A18E-657A45FD7DE8}"/>
              </a:ext>
            </a:extLst>
          </p:cNvPr>
          <p:cNvSpPr>
            <a:spLocks noChangeArrowheads="1"/>
          </p:cNvSpPr>
          <p:nvPr/>
        </p:nvSpPr>
        <p:spPr bwMode="auto">
          <a:xfrm>
            <a:off x="468313" y="764967"/>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lvl="0" algn="ctr">
              <a:defRPr/>
            </a:pPr>
            <a:r>
              <a:rPr kumimoji="1" lang="zh-CN" altLang="en-US" sz="1600">
                <a:solidFill>
                  <a:srgbClr val="FFFFFF"/>
                </a:solidFill>
                <a:latin typeface="Times New Roman" pitchFamily="18" charset="0"/>
                <a:ea typeface="幼圆" pitchFamily="49" charset="-122"/>
              </a:rPr>
              <a:t>例 题 </a:t>
            </a:r>
            <a:r>
              <a:rPr kumimoji="1" lang="en-US" altLang="zh-CN" sz="1600">
                <a:solidFill>
                  <a:srgbClr val="FFFFFF"/>
                </a:solidFill>
                <a:latin typeface="Times New Roman" pitchFamily="18" charset="0"/>
                <a:ea typeface="幼圆" pitchFamily="49" charset="-122"/>
              </a:rPr>
              <a:t>2-4</a:t>
            </a:r>
            <a:endParaRPr kumimoji="1" lang="en-US" altLang="zh-CN" sz="200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latin typeface="Times New Roman" pitchFamily="18" charset="0"/>
              <a:ea typeface="隶书" pitchFamily="49" charset="-122"/>
            </a:endParaRPr>
          </a:p>
        </p:txBody>
      </p:sp>
      <p:sp>
        <p:nvSpPr>
          <p:cNvPr id="17" name="Rectangle 3">
            <a:extLst>
              <a:ext uri="{FF2B5EF4-FFF2-40B4-BE49-F238E27FC236}">
                <a16:creationId xmlns:a16="http://schemas.microsoft.com/office/drawing/2014/main" id="{F4196038-A9E9-4412-8682-20A68CD2BB0B}"/>
              </a:ext>
            </a:extLst>
          </p:cNvPr>
          <p:cNvSpPr txBox="1">
            <a:spLocks noChangeArrowheads="1"/>
          </p:cNvSpPr>
          <p:nvPr/>
        </p:nvSpPr>
        <p:spPr>
          <a:xfrm>
            <a:off x="395288" y="1268413"/>
            <a:ext cx="8353425" cy="936625"/>
          </a:xfrm>
          <a:prstGeom prst="rect">
            <a:avLst/>
          </a:prstGeom>
          <a:ln>
            <a:solidFill>
              <a:srgbClr val="C00000"/>
            </a:solidFill>
          </a:ln>
        </p:spPr>
        <p:txBody>
          <a:bodyPr/>
          <a:lstStyle/>
          <a:p>
            <a:pPr marL="342900" indent="-342900" eaLnBrk="1" hangingPunct="1">
              <a:spcBef>
                <a:spcPct val="20000"/>
              </a:spcBef>
              <a:buFont typeface="Wingdings" pitchFamily="2" charset="2"/>
              <a:buNone/>
              <a:defRPr/>
            </a:pPr>
            <a:r>
              <a:rPr kumimoji="1" lang="zh-CN" altLang="en-US" b="0" kern="0" dirty="0">
                <a:solidFill>
                  <a:srgbClr val="000000"/>
                </a:solidFill>
                <a:latin typeface="Times New Roman"/>
                <a:ea typeface="黑体"/>
              </a:rPr>
              <a:t>例：</a:t>
            </a:r>
            <a:r>
              <a:rPr kumimoji="1" lang="en-US" altLang="zh-CN" b="0" kern="0" dirty="0">
                <a:solidFill>
                  <a:srgbClr val="000000"/>
                </a:solidFill>
                <a:latin typeface="Times New Roman"/>
                <a:ea typeface="黑体"/>
              </a:rPr>
              <a:t>R={1,2,3,4}R1={2,3,4}, R2={1,3,4}, R3={1,2,4}, R4={1,2,3}</a:t>
            </a:r>
          </a:p>
          <a:p>
            <a:pPr marL="342900" indent="-342900" eaLnBrk="1" hangingPunct="1">
              <a:spcBef>
                <a:spcPct val="20000"/>
              </a:spcBef>
              <a:buFont typeface="Wingdings" pitchFamily="2" charset="2"/>
              <a:buChar char="p"/>
              <a:defRPr/>
            </a:pPr>
            <a:r>
              <a:rPr kumimoji="1" lang="en-US" altLang="zh-CN" b="0" kern="0" dirty="0">
                <a:solidFill>
                  <a:srgbClr val="000000"/>
                </a:solidFill>
                <a:latin typeface="Times New Roman"/>
                <a:ea typeface="黑体"/>
              </a:rPr>
              <a:t>P(R)</a:t>
            </a:r>
            <a:r>
              <a:rPr kumimoji="1" lang="zh-CN" altLang="en-US" b="0" kern="0" dirty="0">
                <a:solidFill>
                  <a:srgbClr val="000000"/>
                </a:solidFill>
                <a:latin typeface="Times New Roman"/>
                <a:ea typeface="黑体"/>
              </a:rPr>
              <a:t>由 </a:t>
            </a:r>
            <a:r>
              <a:rPr kumimoji="1" lang="en-US" altLang="zh-CN" b="0" kern="0" dirty="0">
                <a:solidFill>
                  <a:srgbClr val="000000"/>
                </a:solidFill>
                <a:latin typeface="Times New Roman"/>
                <a:ea typeface="黑体"/>
              </a:rPr>
              <a:t>{1}P(R1)</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{2}P(R2)</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{3}P(R3)</a:t>
            </a:r>
            <a:r>
              <a:rPr kumimoji="1" lang="zh-CN" altLang="en-US" b="0" kern="0" dirty="0">
                <a:solidFill>
                  <a:srgbClr val="000000"/>
                </a:solidFill>
                <a:latin typeface="Times New Roman"/>
                <a:ea typeface="黑体"/>
              </a:rPr>
              <a:t>和</a:t>
            </a:r>
            <a:r>
              <a:rPr kumimoji="1" lang="en-US" altLang="zh-CN" b="0" kern="0" dirty="0">
                <a:solidFill>
                  <a:srgbClr val="000000"/>
                </a:solidFill>
                <a:latin typeface="Times New Roman"/>
                <a:ea typeface="黑体"/>
              </a:rPr>
              <a:t>{4}P(R4)</a:t>
            </a:r>
            <a:r>
              <a:rPr kumimoji="1" lang="zh-CN" altLang="en-US" b="0" kern="0" dirty="0">
                <a:solidFill>
                  <a:srgbClr val="000000"/>
                </a:solidFill>
                <a:latin typeface="Times New Roman"/>
                <a:ea typeface="黑体"/>
              </a:rPr>
              <a:t>组成</a:t>
            </a:r>
          </a:p>
        </p:txBody>
      </p:sp>
      <p:sp>
        <p:nvSpPr>
          <p:cNvPr id="46" name="矩形 45">
            <a:extLst>
              <a:ext uri="{FF2B5EF4-FFF2-40B4-BE49-F238E27FC236}">
                <a16:creationId xmlns:a16="http://schemas.microsoft.com/office/drawing/2014/main" id="{5A3B3E20-0609-4C80-B001-AC3C6FE849F3}"/>
              </a:ext>
            </a:extLst>
          </p:cNvPr>
          <p:cNvSpPr/>
          <p:nvPr/>
        </p:nvSpPr>
        <p:spPr>
          <a:xfrm>
            <a:off x="2484438" y="2351088"/>
            <a:ext cx="3317875"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Swap(list[0]=1,list[0]=1)</a:t>
            </a:r>
            <a:endParaRPr lang="zh-CN" altLang="en-US" b="0" dirty="0">
              <a:solidFill>
                <a:srgbClr val="000000"/>
              </a:solidFill>
              <a:latin typeface="Arial" charset="0"/>
              <a:ea typeface="宋体" pitchFamily="2" charset="-122"/>
            </a:endParaRPr>
          </a:p>
        </p:txBody>
      </p:sp>
      <p:sp>
        <p:nvSpPr>
          <p:cNvPr id="48" name="矩形 47">
            <a:extLst>
              <a:ext uri="{FF2B5EF4-FFF2-40B4-BE49-F238E27FC236}">
                <a16:creationId xmlns:a16="http://schemas.microsoft.com/office/drawing/2014/main" id="{4EF52FA8-56DF-41B7-9F1B-79B731427EC8}"/>
              </a:ext>
            </a:extLst>
          </p:cNvPr>
          <p:cNvSpPr/>
          <p:nvPr/>
        </p:nvSpPr>
        <p:spPr>
          <a:xfrm>
            <a:off x="827088" y="2349500"/>
            <a:ext cx="1223962"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k=0,i=0</a:t>
            </a:r>
            <a:endParaRPr lang="zh-CN" altLang="en-US" b="0" dirty="0">
              <a:solidFill>
                <a:srgbClr val="000000"/>
              </a:solidFill>
              <a:latin typeface="Arial" charset="0"/>
              <a:ea typeface="宋体" pitchFamily="2" charset="-122"/>
            </a:endParaRPr>
          </a:p>
        </p:txBody>
      </p:sp>
      <p:sp>
        <p:nvSpPr>
          <p:cNvPr id="51" name="矩形 50">
            <a:extLst>
              <a:ext uri="{FF2B5EF4-FFF2-40B4-BE49-F238E27FC236}">
                <a16:creationId xmlns:a16="http://schemas.microsoft.com/office/drawing/2014/main" id="{132772A7-B43B-45B6-9CA6-04AA8D4B07BD}"/>
              </a:ext>
            </a:extLst>
          </p:cNvPr>
          <p:cNvSpPr/>
          <p:nvPr/>
        </p:nvSpPr>
        <p:spPr>
          <a:xfrm>
            <a:off x="2482850" y="3124200"/>
            <a:ext cx="223361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Perm(list, 1, 3)</a:t>
            </a:r>
            <a:endParaRPr lang="zh-CN" altLang="en-US" b="0" dirty="0">
              <a:solidFill>
                <a:srgbClr val="000000"/>
              </a:solidFill>
              <a:latin typeface="Arial" charset="0"/>
              <a:ea typeface="宋体" pitchFamily="2" charset="-122"/>
            </a:endParaRPr>
          </a:p>
        </p:txBody>
      </p:sp>
      <p:sp>
        <p:nvSpPr>
          <p:cNvPr id="31753" name="矩形 31">
            <a:extLst>
              <a:ext uri="{FF2B5EF4-FFF2-40B4-BE49-F238E27FC236}">
                <a16:creationId xmlns:a16="http://schemas.microsoft.com/office/drawing/2014/main" id="{57592AED-EF54-4CEA-B617-0F7738910D8B}"/>
              </a:ext>
            </a:extLst>
          </p:cNvPr>
          <p:cNvSpPr>
            <a:spLocks noChangeArrowheads="1"/>
          </p:cNvSpPr>
          <p:nvPr/>
        </p:nvSpPr>
        <p:spPr bwMode="auto">
          <a:xfrm>
            <a:off x="2987675" y="692150"/>
            <a:ext cx="478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sz="2400" b="0">
                <a:solidFill>
                  <a:srgbClr val="000000"/>
                </a:solidFill>
                <a:latin typeface="Arial" panose="020B0604020202020204" pitchFamily="34" charset="0"/>
                <a:ea typeface="宋体" panose="02010600030101010101" pitchFamily="2" charset="-122"/>
              </a:rPr>
              <a:t>Perm(Type list[ ], int k=</a:t>
            </a:r>
            <a:r>
              <a:rPr kumimoji="0" lang="en-US" altLang="zh-CN" sz="2400" b="0">
                <a:solidFill>
                  <a:srgbClr val="FF0000"/>
                </a:solidFill>
                <a:latin typeface="Arial" panose="020B0604020202020204" pitchFamily="34" charset="0"/>
                <a:ea typeface="宋体" panose="02010600030101010101" pitchFamily="2" charset="-122"/>
              </a:rPr>
              <a:t>0</a:t>
            </a:r>
            <a:r>
              <a:rPr kumimoji="0" lang="en-US" altLang="zh-CN" sz="2400" b="0">
                <a:solidFill>
                  <a:srgbClr val="000000"/>
                </a:solidFill>
                <a:latin typeface="Arial" panose="020B0604020202020204" pitchFamily="34" charset="0"/>
                <a:ea typeface="宋体" panose="02010600030101010101" pitchFamily="2" charset="-122"/>
              </a:rPr>
              <a:t>, int m=</a:t>
            </a:r>
            <a:r>
              <a:rPr kumimoji="0" lang="en-US" altLang="zh-CN" sz="2400" b="0">
                <a:solidFill>
                  <a:srgbClr val="FF0000"/>
                </a:solidFill>
                <a:latin typeface="Arial" panose="020B0604020202020204" pitchFamily="34" charset="0"/>
                <a:ea typeface="宋体" panose="02010600030101010101" pitchFamily="2" charset="-122"/>
              </a:rPr>
              <a:t>3</a:t>
            </a:r>
            <a:r>
              <a:rPr kumimoji="0" lang="en-US" altLang="zh-CN" sz="2400" b="0">
                <a:solidFill>
                  <a:srgbClr val="000000"/>
                </a:solidFill>
                <a:latin typeface="Arial" panose="020B0604020202020204" pitchFamily="34" charset="0"/>
                <a:ea typeface="宋体" panose="02010600030101010101" pitchFamily="2" charset="-122"/>
              </a:rPr>
              <a:t>)</a:t>
            </a:r>
            <a:endParaRPr kumimoji="0" lang="zh-CN" altLang="en-US" sz="2400" b="0">
              <a:solidFill>
                <a:srgbClr val="000000"/>
              </a:solidFill>
              <a:latin typeface="Arial" panose="020B0604020202020204" pitchFamily="34" charset="0"/>
              <a:ea typeface="宋体" panose="02010600030101010101" pitchFamily="2" charset="-122"/>
            </a:endParaRPr>
          </a:p>
        </p:txBody>
      </p:sp>
      <p:sp>
        <p:nvSpPr>
          <p:cNvPr id="31754" name="Rectangle 3">
            <a:extLst>
              <a:ext uri="{FF2B5EF4-FFF2-40B4-BE49-F238E27FC236}">
                <a16:creationId xmlns:a16="http://schemas.microsoft.com/office/drawing/2014/main" id="{5A632E4F-ACB6-444D-A407-252140F1B29C}"/>
              </a:ext>
            </a:extLst>
          </p:cNvPr>
          <p:cNvSpPr>
            <a:spLocks noChangeArrowheads="1"/>
          </p:cNvSpPr>
          <p:nvPr/>
        </p:nvSpPr>
        <p:spPr bwMode="auto">
          <a:xfrm>
            <a:off x="611188" y="4581525"/>
            <a:ext cx="4103687" cy="2205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for(i=k;i&lt;=m;i++)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a:t>
            </a:r>
          </a:p>
        </p:txBody>
      </p:sp>
      <p:sp>
        <p:nvSpPr>
          <p:cNvPr id="37" name="Line 56">
            <a:extLst>
              <a:ext uri="{FF2B5EF4-FFF2-40B4-BE49-F238E27FC236}">
                <a16:creationId xmlns:a16="http://schemas.microsoft.com/office/drawing/2014/main" id="{833DEFFD-B993-430C-836A-273ECF2FA952}"/>
              </a:ext>
            </a:extLst>
          </p:cNvPr>
          <p:cNvSpPr>
            <a:spLocks noChangeShapeType="1"/>
          </p:cNvSpPr>
          <p:nvPr/>
        </p:nvSpPr>
        <p:spPr bwMode="auto">
          <a:xfrm>
            <a:off x="5802313" y="2581275"/>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38" name="矩形 37">
            <a:extLst>
              <a:ext uri="{FF2B5EF4-FFF2-40B4-BE49-F238E27FC236}">
                <a16:creationId xmlns:a16="http://schemas.microsoft.com/office/drawing/2014/main" id="{8E702412-4B6A-4904-85BA-F32ED4EBE5F0}"/>
              </a:ext>
            </a:extLst>
          </p:cNvPr>
          <p:cNvSpPr/>
          <p:nvPr/>
        </p:nvSpPr>
        <p:spPr>
          <a:xfrm>
            <a:off x="7092950" y="2349500"/>
            <a:ext cx="16557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 2, 3, 4}</a:t>
            </a:r>
            <a:endParaRPr lang="zh-CN" altLang="en-US" b="0" dirty="0">
              <a:solidFill>
                <a:srgbClr val="000000"/>
              </a:solidFill>
              <a:latin typeface="Arial" charset="0"/>
              <a:ea typeface="宋体" pitchFamily="2" charset="-122"/>
            </a:endParaRPr>
          </a:p>
        </p:txBody>
      </p:sp>
      <p:sp>
        <p:nvSpPr>
          <p:cNvPr id="39" name="Line 56">
            <a:extLst>
              <a:ext uri="{FF2B5EF4-FFF2-40B4-BE49-F238E27FC236}">
                <a16:creationId xmlns:a16="http://schemas.microsoft.com/office/drawing/2014/main" id="{C328489D-4282-45C1-837C-A0BE66D2AE01}"/>
              </a:ext>
            </a:extLst>
          </p:cNvPr>
          <p:cNvSpPr>
            <a:spLocks noChangeShapeType="1"/>
          </p:cNvSpPr>
          <p:nvPr/>
        </p:nvSpPr>
        <p:spPr bwMode="auto">
          <a:xfrm>
            <a:off x="4732338" y="335438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0" name="矩形 39">
            <a:extLst>
              <a:ext uri="{FF2B5EF4-FFF2-40B4-BE49-F238E27FC236}">
                <a16:creationId xmlns:a16="http://schemas.microsoft.com/office/drawing/2014/main" id="{EE48C3C1-6910-432F-87E2-801247E14242}"/>
              </a:ext>
            </a:extLst>
          </p:cNvPr>
          <p:cNvSpPr/>
          <p:nvPr/>
        </p:nvSpPr>
        <p:spPr>
          <a:xfrm>
            <a:off x="6084888" y="3141663"/>
            <a:ext cx="2663825" cy="460375"/>
          </a:xfrm>
          <a:prstGeom prst="rect">
            <a:avLst/>
          </a:prstGeom>
          <a:ln>
            <a:solidFill>
              <a:srgbClr val="FF0000"/>
            </a:solidFill>
          </a:ln>
        </p:spPr>
        <p:txBody>
          <a:bodyPr>
            <a:spAutoFit/>
          </a:bodyPr>
          <a:lstStyle/>
          <a:p>
            <a:pPr eaLnBrk="1" hangingPunct="1">
              <a:buFont typeface="Wingdings" pitchFamily="2" charset="2"/>
              <a:buNone/>
              <a:defRPr/>
            </a:pPr>
            <a:r>
              <a:rPr kumimoji="1" lang="zh-CN" altLang="en-US" b="0" kern="0" dirty="0">
                <a:solidFill>
                  <a:srgbClr val="000000"/>
                </a:solidFill>
                <a:latin typeface="Arial" charset="0"/>
                <a:ea typeface="宋体" pitchFamily="2" charset="-122"/>
              </a:rPr>
              <a:t>求</a:t>
            </a:r>
            <a:r>
              <a:rPr kumimoji="1" lang="en-US" altLang="zh-CN" b="0" kern="0" dirty="0">
                <a:solidFill>
                  <a:srgbClr val="000000"/>
                </a:solidFill>
                <a:latin typeface="Arial" charset="0"/>
                <a:ea typeface="宋体" pitchFamily="2" charset="-122"/>
              </a:rPr>
              <a:t>{2, 3, 4}</a:t>
            </a:r>
            <a:r>
              <a:rPr kumimoji="1" lang="zh-CN" altLang="en-US" b="0" kern="0" dirty="0">
                <a:solidFill>
                  <a:srgbClr val="000000"/>
                </a:solidFill>
                <a:latin typeface="Arial" charset="0"/>
                <a:ea typeface="宋体" pitchFamily="2" charset="-122"/>
              </a:rPr>
              <a:t>的排列</a:t>
            </a:r>
            <a:endParaRPr lang="zh-CN" altLang="en-US" b="0" dirty="0">
              <a:solidFill>
                <a:srgbClr val="000000"/>
              </a:solidFill>
              <a:latin typeface="Arial" charset="0"/>
              <a:ea typeface="宋体" pitchFamily="2" charset="-122"/>
            </a:endParaRPr>
          </a:p>
        </p:txBody>
      </p:sp>
      <p:sp>
        <p:nvSpPr>
          <p:cNvPr id="42" name="矩形 41">
            <a:extLst>
              <a:ext uri="{FF2B5EF4-FFF2-40B4-BE49-F238E27FC236}">
                <a16:creationId xmlns:a16="http://schemas.microsoft.com/office/drawing/2014/main" id="{EA71C066-757B-4FB6-8DAD-515BA00252D7}"/>
              </a:ext>
            </a:extLst>
          </p:cNvPr>
          <p:cNvSpPr/>
          <p:nvPr/>
        </p:nvSpPr>
        <p:spPr>
          <a:xfrm>
            <a:off x="2476500" y="4006850"/>
            <a:ext cx="33194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Swap(list[0]=1,list[0]=1)</a:t>
            </a:r>
            <a:endParaRPr lang="zh-CN" altLang="en-US" b="0" dirty="0">
              <a:solidFill>
                <a:srgbClr val="000000"/>
              </a:solidFill>
              <a:latin typeface="Arial" charset="0"/>
              <a:ea typeface="宋体" pitchFamily="2" charset="-122"/>
            </a:endParaRPr>
          </a:p>
        </p:txBody>
      </p:sp>
      <p:sp>
        <p:nvSpPr>
          <p:cNvPr id="43" name="Line 56">
            <a:extLst>
              <a:ext uri="{FF2B5EF4-FFF2-40B4-BE49-F238E27FC236}">
                <a16:creationId xmlns:a16="http://schemas.microsoft.com/office/drawing/2014/main" id="{A7181F70-56CB-419B-8001-718A3BFCEF5F}"/>
              </a:ext>
            </a:extLst>
          </p:cNvPr>
          <p:cNvSpPr>
            <a:spLocks noChangeShapeType="1"/>
          </p:cNvSpPr>
          <p:nvPr/>
        </p:nvSpPr>
        <p:spPr bwMode="auto">
          <a:xfrm>
            <a:off x="5797550" y="423703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4" name="矩形 43">
            <a:extLst>
              <a:ext uri="{FF2B5EF4-FFF2-40B4-BE49-F238E27FC236}">
                <a16:creationId xmlns:a16="http://schemas.microsoft.com/office/drawing/2014/main" id="{A98C2B1A-6956-49B2-A644-CA8F7E9725DE}"/>
              </a:ext>
            </a:extLst>
          </p:cNvPr>
          <p:cNvSpPr/>
          <p:nvPr/>
        </p:nvSpPr>
        <p:spPr>
          <a:xfrm>
            <a:off x="7092950" y="4005263"/>
            <a:ext cx="1655763" cy="461962"/>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 2, 3, 4}</a:t>
            </a:r>
            <a:endParaRPr lang="zh-CN" altLang="en-US" b="0" dirty="0">
              <a:solidFill>
                <a:srgbClr val="000000"/>
              </a:solidFill>
              <a:latin typeface="Arial" charset="0"/>
              <a:ea typeface="宋体" pitchFamily="2" charset="-122"/>
            </a:endParaRPr>
          </a:p>
        </p:txBody>
      </p:sp>
      <p:sp>
        <p:nvSpPr>
          <p:cNvPr id="19" name="矩形 18">
            <a:extLst>
              <a:ext uri="{FF2B5EF4-FFF2-40B4-BE49-F238E27FC236}">
                <a16:creationId xmlns:a16="http://schemas.microsoft.com/office/drawing/2014/main" id="{1745B4D1-BF50-4FF2-80B1-0888C36B03B9}"/>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ox(in)">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ox(in)">
                                      <p:cBhvr>
                                        <p:cTn id="32" dur="500"/>
                                        <p:tgtEl>
                                          <p:spTgt spid="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ox(in)">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linds(horizontal)">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animBg="1"/>
      <p:bldP spid="38" grpId="0" animBg="1"/>
      <p:bldP spid="40" grpId="0" animBg="1"/>
      <p:bldP spid="42"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11">
            <a:extLst>
              <a:ext uri="{FF2B5EF4-FFF2-40B4-BE49-F238E27FC236}">
                <a16:creationId xmlns:a16="http://schemas.microsoft.com/office/drawing/2014/main" id="{D7F49B26-9507-4482-A72C-19F23E58BF0F}"/>
              </a:ext>
            </a:extLst>
          </p:cNvPr>
          <p:cNvSpPr txBox="1">
            <a:spLocks noChangeArrowheads="1"/>
          </p:cNvSpPr>
          <p:nvPr/>
        </p:nvSpPr>
        <p:spPr bwMode="auto">
          <a:xfrm>
            <a:off x="395288" y="692150"/>
            <a:ext cx="8208962" cy="465138"/>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0">
                <a:solidFill>
                  <a:srgbClr val="000000"/>
                </a:solidFill>
              </a:rPr>
              <a:t>             </a:t>
            </a:r>
            <a:r>
              <a:rPr lang="zh-CN" altLang="en-US" sz="2400">
                <a:solidFill>
                  <a:srgbClr val="990000"/>
                </a:solidFill>
                <a:latin typeface="Century Schoolbook" panose="02040604050505020304" pitchFamily="18" charset="0"/>
                <a:ea typeface="宋体" panose="02010600030101010101" pitchFamily="2" charset="-122"/>
              </a:rPr>
              <a:t>排列问题：</a:t>
            </a:r>
            <a:endParaRPr lang="en-US" altLang="zh-CN" sz="2400">
              <a:solidFill>
                <a:srgbClr val="990000"/>
              </a:solidFill>
              <a:latin typeface="Century Schoolbook" panose="02040604050505020304" pitchFamily="18" charset="0"/>
              <a:ea typeface="宋体" panose="02010600030101010101" pitchFamily="2" charset="-122"/>
            </a:endParaRPr>
          </a:p>
        </p:txBody>
      </p:sp>
      <p:sp>
        <p:nvSpPr>
          <p:cNvPr id="18" name="AutoShape 16">
            <a:hlinkClick r:id="" action="ppaction://noaction" highlightClick="1"/>
            <a:extLst>
              <a:ext uri="{FF2B5EF4-FFF2-40B4-BE49-F238E27FC236}">
                <a16:creationId xmlns:a16="http://schemas.microsoft.com/office/drawing/2014/main" id="{82976674-7CB3-409F-96F7-D6E0889FDF3F}"/>
              </a:ext>
            </a:extLst>
          </p:cNvPr>
          <p:cNvSpPr>
            <a:spLocks noChangeArrowheads="1"/>
          </p:cNvSpPr>
          <p:nvPr/>
        </p:nvSpPr>
        <p:spPr bwMode="auto">
          <a:xfrm>
            <a:off x="468313" y="764967"/>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lvl="0" algn="ctr">
              <a:defRPr/>
            </a:pPr>
            <a:r>
              <a:rPr kumimoji="1" lang="zh-CN" altLang="en-US" sz="1600">
                <a:solidFill>
                  <a:srgbClr val="FFFFFF"/>
                </a:solidFill>
                <a:latin typeface="Times New Roman" pitchFamily="18" charset="0"/>
                <a:ea typeface="幼圆" pitchFamily="49" charset="-122"/>
              </a:rPr>
              <a:t>例 题 </a:t>
            </a:r>
            <a:r>
              <a:rPr kumimoji="1" lang="en-US" altLang="zh-CN" sz="1600">
                <a:solidFill>
                  <a:srgbClr val="FFFFFF"/>
                </a:solidFill>
                <a:latin typeface="Times New Roman" pitchFamily="18" charset="0"/>
                <a:ea typeface="幼圆" pitchFamily="49" charset="-122"/>
              </a:rPr>
              <a:t>2-4</a:t>
            </a:r>
            <a:endParaRPr kumimoji="1" lang="en-US" altLang="zh-CN" sz="200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latin typeface="Times New Roman" pitchFamily="18" charset="0"/>
              <a:ea typeface="隶书" pitchFamily="49" charset="-122"/>
            </a:endParaRPr>
          </a:p>
        </p:txBody>
      </p:sp>
      <p:sp>
        <p:nvSpPr>
          <p:cNvPr id="17" name="Rectangle 3">
            <a:extLst>
              <a:ext uri="{FF2B5EF4-FFF2-40B4-BE49-F238E27FC236}">
                <a16:creationId xmlns:a16="http://schemas.microsoft.com/office/drawing/2014/main" id="{22E92F21-ACEA-4FDB-A456-0EA49A8AB093}"/>
              </a:ext>
            </a:extLst>
          </p:cNvPr>
          <p:cNvSpPr txBox="1">
            <a:spLocks noChangeArrowheads="1"/>
          </p:cNvSpPr>
          <p:nvPr/>
        </p:nvSpPr>
        <p:spPr>
          <a:xfrm>
            <a:off x="395288" y="1268413"/>
            <a:ext cx="8353425" cy="936625"/>
          </a:xfrm>
          <a:prstGeom prst="rect">
            <a:avLst/>
          </a:prstGeom>
          <a:ln>
            <a:solidFill>
              <a:srgbClr val="C00000"/>
            </a:solidFill>
          </a:ln>
        </p:spPr>
        <p:txBody>
          <a:bodyPr/>
          <a:lstStyle/>
          <a:p>
            <a:pPr marL="342900" indent="-342900" eaLnBrk="1" hangingPunct="1">
              <a:spcBef>
                <a:spcPct val="20000"/>
              </a:spcBef>
              <a:buFont typeface="Wingdings" pitchFamily="2" charset="2"/>
              <a:buNone/>
              <a:defRPr/>
            </a:pPr>
            <a:r>
              <a:rPr kumimoji="1" lang="zh-CN" altLang="en-US" b="0" kern="0" dirty="0">
                <a:solidFill>
                  <a:srgbClr val="000000"/>
                </a:solidFill>
                <a:latin typeface="Times New Roman"/>
                <a:ea typeface="黑体"/>
              </a:rPr>
              <a:t>例：</a:t>
            </a:r>
            <a:r>
              <a:rPr kumimoji="1" lang="en-US" altLang="zh-CN" b="0" kern="0" dirty="0">
                <a:solidFill>
                  <a:srgbClr val="000000"/>
                </a:solidFill>
                <a:latin typeface="Times New Roman"/>
                <a:ea typeface="黑体"/>
              </a:rPr>
              <a:t>R={1,2,3,4}R1={2,3,4}, R2={1,3,4}, R3={1,2,4}, R4={1,2,3}</a:t>
            </a:r>
          </a:p>
          <a:p>
            <a:pPr marL="342900" indent="-342900" eaLnBrk="1" hangingPunct="1">
              <a:spcBef>
                <a:spcPct val="20000"/>
              </a:spcBef>
              <a:buFont typeface="Wingdings" pitchFamily="2" charset="2"/>
              <a:buChar char="p"/>
              <a:defRPr/>
            </a:pPr>
            <a:r>
              <a:rPr kumimoji="1" lang="en-US" altLang="zh-CN" b="0" kern="0" dirty="0">
                <a:solidFill>
                  <a:srgbClr val="000000"/>
                </a:solidFill>
                <a:latin typeface="Times New Roman"/>
                <a:ea typeface="黑体"/>
              </a:rPr>
              <a:t>P(R)</a:t>
            </a:r>
            <a:r>
              <a:rPr kumimoji="1" lang="zh-CN" altLang="en-US" b="0" kern="0" dirty="0">
                <a:solidFill>
                  <a:srgbClr val="000000"/>
                </a:solidFill>
                <a:latin typeface="Times New Roman"/>
                <a:ea typeface="黑体"/>
              </a:rPr>
              <a:t>由 </a:t>
            </a:r>
            <a:r>
              <a:rPr kumimoji="1" lang="en-US" altLang="zh-CN" b="0" kern="0" dirty="0">
                <a:solidFill>
                  <a:srgbClr val="000000"/>
                </a:solidFill>
                <a:latin typeface="Times New Roman"/>
                <a:ea typeface="黑体"/>
              </a:rPr>
              <a:t>{1}P(R1)</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{2}P(R2)</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{3}P(R3)</a:t>
            </a:r>
            <a:r>
              <a:rPr kumimoji="1" lang="zh-CN" altLang="en-US" b="0" kern="0" dirty="0">
                <a:solidFill>
                  <a:srgbClr val="000000"/>
                </a:solidFill>
                <a:latin typeface="Times New Roman"/>
                <a:ea typeface="黑体"/>
              </a:rPr>
              <a:t>和</a:t>
            </a:r>
            <a:r>
              <a:rPr kumimoji="1" lang="en-US" altLang="zh-CN" b="0" kern="0" dirty="0">
                <a:solidFill>
                  <a:srgbClr val="000000"/>
                </a:solidFill>
                <a:latin typeface="Times New Roman"/>
                <a:ea typeface="黑体"/>
              </a:rPr>
              <a:t>{4}P(R4)</a:t>
            </a:r>
            <a:r>
              <a:rPr kumimoji="1" lang="zh-CN" altLang="en-US" b="0" kern="0" dirty="0">
                <a:solidFill>
                  <a:srgbClr val="000000"/>
                </a:solidFill>
                <a:latin typeface="Times New Roman"/>
                <a:ea typeface="黑体"/>
              </a:rPr>
              <a:t>组成</a:t>
            </a:r>
          </a:p>
        </p:txBody>
      </p:sp>
      <p:sp>
        <p:nvSpPr>
          <p:cNvPr id="46" name="矩形 45">
            <a:extLst>
              <a:ext uri="{FF2B5EF4-FFF2-40B4-BE49-F238E27FC236}">
                <a16:creationId xmlns:a16="http://schemas.microsoft.com/office/drawing/2014/main" id="{3E74F457-BC3C-4B31-9880-C4EB0ABCD731}"/>
              </a:ext>
            </a:extLst>
          </p:cNvPr>
          <p:cNvSpPr/>
          <p:nvPr/>
        </p:nvSpPr>
        <p:spPr>
          <a:xfrm>
            <a:off x="2484438" y="2351088"/>
            <a:ext cx="3317875"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Swap(list[0]=1,list[1]=2)</a:t>
            </a:r>
            <a:endParaRPr lang="zh-CN" altLang="en-US" b="0" dirty="0">
              <a:solidFill>
                <a:srgbClr val="000000"/>
              </a:solidFill>
              <a:latin typeface="Arial" charset="0"/>
              <a:ea typeface="宋体" pitchFamily="2" charset="-122"/>
            </a:endParaRPr>
          </a:p>
        </p:txBody>
      </p:sp>
      <p:sp>
        <p:nvSpPr>
          <p:cNvPr id="48" name="矩形 47">
            <a:extLst>
              <a:ext uri="{FF2B5EF4-FFF2-40B4-BE49-F238E27FC236}">
                <a16:creationId xmlns:a16="http://schemas.microsoft.com/office/drawing/2014/main" id="{955E4206-1AB7-4BF3-AD10-A010AEAB34AD}"/>
              </a:ext>
            </a:extLst>
          </p:cNvPr>
          <p:cNvSpPr/>
          <p:nvPr/>
        </p:nvSpPr>
        <p:spPr>
          <a:xfrm>
            <a:off x="827088" y="2349500"/>
            <a:ext cx="1223962"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k=0,i=1</a:t>
            </a:r>
            <a:endParaRPr lang="zh-CN" altLang="en-US" b="0" dirty="0">
              <a:solidFill>
                <a:srgbClr val="000000"/>
              </a:solidFill>
              <a:latin typeface="Arial" charset="0"/>
              <a:ea typeface="宋体" pitchFamily="2" charset="-122"/>
            </a:endParaRPr>
          </a:p>
        </p:txBody>
      </p:sp>
      <p:sp>
        <p:nvSpPr>
          <p:cNvPr id="51" name="矩形 50">
            <a:extLst>
              <a:ext uri="{FF2B5EF4-FFF2-40B4-BE49-F238E27FC236}">
                <a16:creationId xmlns:a16="http://schemas.microsoft.com/office/drawing/2014/main" id="{484DC548-919F-429C-958B-413016CF2511}"/>
              </a:ext>
            </a:extLst>
          </p:cNvPr>
          <p:cNvSpPr/>
          <p:nvPr/>
        </p:nvSpPr>
        <p:spPr>
          <a:xfrm>
            <a:off x="2482850" y="3124200"/>
            <a:ext cx="223361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Perm(list, 1, 3)</a:t>
            </a:r>
            <a:endParaRPr lang="zh-CN" altLang="en-US" b="0" dirty="0">
              <a:solidFill>
                <a:srgbClr val="000000"/>
              </a:solidFill>
              <a:latin typeface="Arial" charset="0"/>
              <a:ea typeface="宋体" pitchFamily="2" charset="-122"/>
            </a:endParaRPr>
          </a:p>
        </p:txBody>
      </p:sp>
      <p:sp>
        <p:nvSpPr>
          <p:cNvPr id="33801" name="矩形 31">
            <a:extLst>
              <a:ext uri="{FF2B5EF4-FFF2-40B4-BE49-F238E27FC236}">
                <a16:creationId xmlns:a16="http://schemas.microsoft.com/office/drawing/2014/main" id="{CFCBB823-9051-4020-9AB8-2ED81A2D0538}"/>
              </a:ext>
            </a:extLst>
          </p:cNvPr>
          <p:cNvSpPr>
            <a:spLocks noChangeArrowheads="1"/>
          </p:cNvSpPr>
          <p:nvPr/>
        </p:nvSpPr>
        <p:spPr bwMode="auto">
          <a:xfrm>
            <a:off x="2987675" y="692150"/>
            <a:ext cx="478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sz="2400" b="0">
                <a:solidFill>
                  <a:srgbClr val="000000"/>
                </a:solidFill>
                <a:latin typeface="Arial" panose="020B0604020202020204" pitchFamily="34" charset="0"/>
                <a:ea typeface="宋体" panose="02010600030101010101" pitchFamily="2" charset="-122"/>
              </a:rPr>
              <a:t>Perm(Type list[ ], int k=</a:t>
            </a:r>
            <a:r>
              <a:rPr kumimoji="0" lang="en-US" altLang="zh-CN" sz="2400" b="0">
                <a:solidFill>
                  <a:srgbClr val="FF0000"/>
                </a:solidFill>
                <a:latin typeface="Arial" panose="020B0604020202020204" pitchFamily="34" charset="0"/>
                <a:ea typeface="宋体" panose="02010600030101010101" pitchFamily="2" charset="-122"/>
              </a:rPr>
              <a:t>0</a:t>
            </a:r>
            <a:r>
              <a:rPr kumimoji="0" lang="en-US" altLang="zh-CN" sz="2400" b="0">
                <a:solidFill>
                  <a:srgbClr val="000000"/>
                </a:solidFill>
                <a:latin typeface="Arial" panose="020B0604020202020204" pitchFamily="34" charset="0"/>
                <a:ea typeface="宋体" panose="02010600030101010101" pitchFamily="2" charset="-122"/>
              </a:rPr>
              <a:t>, int m=</a:t>
            </a:r>
            <a:r>
              <a:rPr kumimoji="0" lang="en-US" altLang="zh-CN" sz="2400" b="0">
                <a:solidFill>
                  <a:srgbClr val="FF0000"/>
                </a:solidFill>
                <a:latin typeface="Arial" panose="020B0604020202020204" pitchFamily="34" charset="0"/>
                <a:ea typeface="宋体" panose="02010600030101010101" pitchFamily="2" charset="-122"/>
              </a:rPr>
              <a:t>3</a:t>
            </a:r>
            <a:r>
              <a:rPr kumimoji="0" lang="en-US" altLang="zh-CN" sz="2400" b="0">
                <a:solidFill>
                  <a:srgbClr val="000000"/>
                </a:solidFill>
                <a:latin typeface="Arial" panose="020B0604020202020204" pitchFamily="34" charset="0"/>
                <a:ea typeface="宋体" panose="02010600030101010101" pitchFamily="2" charset="-122"/>
              </a:rPr>
              <a:t>)</a:t>
            </a:r>
            <a:endParaRPr kumimoji="0" lang="zh-CN" altLang="en-US" sz="2400" b="0">
              <a:solidFill>
                <a:srgbClr val="000000"/>
              </a:solidFill>
              <a:latin typeface="Arial" panose="020B0604020202020204" pitchFamily="34" charset="0"/>
              <a:ea typeface="宋体" panose="02010600030101010101" pitchFamily="2" charset="-122"/>
            </a:endParaRPr>
          </a:p>
        </p:txBody>
      </p:sp>
      <p:sp>
        <p:nvSpPr>
          <p:cNvPr id="33802" name="Rectangle 3">
            <a:extLst>
              <a:ext uri="{FF2B5EF4-FFF2-40B4-BE49-F238E27FC236}">
                <a16:creationId xmlns:a16="http://schemas.microsoft.com/office/drawing/2014/main" id="{1C1F8E59-EA5A-45DD-803F-C0D31F2AB547}"/>
              </a:ext>
            </a:extLst>
          </p:cNvPr>
          <p:cNvSpPr>
            <a:spLocks noChangeArrowheads="1"/>
          </p:cNvSpPr>
          <p:nvPr/>
        </p:nvSpPr>
        <p:spPr bwMode="auto">
          <a:xfrm>
            <a:off x="611188" y="4581525"/>
            <a:ext cx="4103687" cy="2205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for(i=k;i&lt;=m;i++)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a:t>
            </a:r>
          </a:p>
        </p:txBody>
      </p:sp>
      <p:sp>
        <p:nvSpPr>
          <p:cNvPr id="37" name="Line 56">
            <a:extLst>
              <a:ext uri="{FF2B5EF4-FFF2-40B4-BE49-F238E27FC236}">
                <a16:creationId xmlns:a16="http://schemas.microsoft.com/office/drawing/2014/main" id="{018CADCD-B2CD-48B4-BDA6-C101EE3CC16F}"/>
              </a:ext>
            </a:extLst>
          </p:cNvPr>
          <p:cNvSpPr>
            <a:spLocks noChangeShapeType="1"/>
          </p:cNvSpPr>
          <p:nvPr/>
        </p:nvSpPr>
        <p:spPr bwMode="auto">
          <a:xfrm>
            <a:off x="5802313" y="2581275"/>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38" name="矩形 37">
            <a:extLst>
              <a:ext uri="{FF2B5EF4-FFF2-40B4-BE49-F238E27FC236}">
                <a16:creationId xmlns:a16="http://schemas.microsoft.com/office/drawing/2014/main" id="{1F56F102-EDC3-45D2-ACF1-1A5B51A2F536}"/>
              </a:ext>
            </a:extLst>
          </p:cNvPr>
          <p:cNvSpPr/>
          <p:nvPr/>
        </p:nvSpPr>
        <p:spPr>
          <a:xfrm>
            <a:off x="7092950" y="2349500"/>
            <a:ext cx="16557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{2, 1, 3, 4}</a:t>
            </a:r>
            <a:endParaRPr lang="zh-CN" altLang="en-US" b="0" dirty="0">
              <a:solidFill>
                <a:srgbClr val="000000"/>
              </a:solidFill>
              <a:latin typeface="Arial" charset="0"/>
              <a:ea typeface="宋体" pitchFamily="2" charset="-122"/>
            </a:endParaRPr>
          </a:p>
        </p:txBody>
      </p:sp>
      <p:sp>
        <p:nvSpPr>
          <p:cNvPr id="39" name="Line 56">
            <a:extLst>
              <a:ext uri="{FF2B5EF4-FFF2-40B4-BE49-F238E27FC236}">
                <a16:creationId xmlns:a16="http://schemas.microsoft.com/office/drawing/2014/main" id="{D792CD5B-180C-4BE4-B3D7-00CF0A28EEEB}"/>
              </a:ext>
            </a:extLst>
          </p:cNvPr>
          <p:cNvSpPr>
            <a:spLocks noChangeShapeType="1"/>
          </p:cNvSpPr>
          <p:nvPr/>
        </p:nvSpPr>
        <p:spPr bwMode="auto">
          <a:xfrm>
            <a:off x="4732338" y="335438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0" name="矩形 39">
            <a:extLst>
              <a:ext uri="{FF2B5EF4-FFF2-40B4-BE49-F238E27FC236}">
                <a16:creationId xmlns:a16="http://schemas.microsoft.com/office/drawing/2014/main" id="{EA48EA75-336B-4D40-87BB-D99AB94C34DB}"/>
              </a:ext>
            </a:extLst>
          </p:cNvPr>
          <p:cNvSpPr/>
          <p:nvPr/>
        </p:nvSpPr>
        <p:spPr>
          <a:xfrm>
            <a:off x="6084888" y="3141663"/>
            <a:ext cx="2663825" cy="460375"/>
          </a:xfrm>
          <a:prstGeom prst="rect">
            <a:avLst/>
          </a:prstGeom>
          <a:ln>
            <a:solidFill>
              <a:srgbClr val="FF0000"/>
            </a:solidFill>
          </a:ln>
        </p:spPr>
        <p:txBody>
          <a:bodyPr>
            <a:spAutoFit/>
          </a:bodyPr>
          <a:lstStyle/>
          <a:p>
            <a:pPr eaLnBrk="1" hangingPunct="1">
              <a:buFont typeface="Wingdings" pitchFamily="2" charset="2"/>
              <a:buNone/>
              <a:defRPr/>
            </a:pPr>
            <a:r>
              <a:rPr kumimoji="1" lang="zh-CN" altLang="en-US" b="0" kern="0" dirty="0">
                <a:solidFill>
                  <a:srgbClr val="000000"/>
                </a:solidFill>
                <a:latin typeface="Arial" charset="0"/>
                <a:ea typeface="宋体" pitchFamily="2" charset="-122"/>
              </a:rPr>
              <a:t>求</a:t>
            </a:r>
            <a:r>
              <a:rPr kumimoji="1" lang="en-US" altLang="zh-CN" b="0" kern="0" dirty="0">
                <a:solidFill>
                  <a:srgbClr val="000000"/>
                </a:solidFill>
                <a:latin typeface="Arial" charset="0"/>
                <a:ea typeface="宋体" pitchFamily="2" charset="-122"/>
              </a:rPr>
              <a:t>{1, 3, 4}</a:t>
            </a:r>
            <a:r>
              <a:rPr kumimoji="1" lang="zh-CN" altLang="en-US" b="0" kern="0" dirty="0">
                <a:solidFill>
                  <a:srgbClr val="000000"/>
                </a:solidFill>
                <a:latin typeface="Arial" charset="0"/>
                <a:ea typeface="宋体" pitchFamily="2" charset="-122"/>
              </a:rPr>
              <a:t>的排列</a:t>
            </a:r>
            <a:endParaRPr lang="zh-CN" altLang="en-US" b="0" dirty="0">
              <a:solidFill>
                <a:srgbClr val="000000"/>
              </a:solidFill>
              <a:latin typeface="Arial" charset="0"/>
              <a:ea typeface="宋体" pitchFamily="2" charset="-122"/>
            </a:endParaRPr>
          </a:p>
        </p:txBody>
      </p:sp>
      <p:sp>
        <p:nvSpPr>
          <p:cNvPr id="42" name="矩形 41">
            <a:extLst>
              <a:ext uri="{FF2B5EF4-FFF2-40B4-BE49-F238E27FC236}">
                <a16:creationId xmlns:a16="http://schemas.microsoft.com/office/drawing/2014/main" id="{94FE5472-5B1C-4605-8AA0-4B619E63FD23}"/>
              </a:ext>
            </a:extLst>
          </p:cNvPr>
          <p:cNvSpPr/>
          <p:nvPr/>
        </p:nvSpPr>
        <p:spPr>
          <a:xfrm>
            <a:off x="2476500" y="4006850"/>
            <a:ext cx="33194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Swap(list[0]=2,list[1]=1)</a:t>
            </a:r>
            <a:endParaRPr lang="zh-CN" altLang="en-US" b="0" dirty="0">
              <a:solidFill>
                <a:srgbClr val="000000"/>
              </a:solidFill>
              <a:latin typeface="Arial" charset="0"/>
              <a:ea typeface="宋体" pitchFamily="2" charset="-122"/>
            </a:endParaRPr>
          </a:p>
        </p:txBody>
      </p:sp>
      <p:sp>
        <p:nvSpPr>
          <p:cNvPr id="43" name="Line 56">
            <a:extLst>
              <a:ext uri="{FF2B5EF4-FFF2-40B4-BE49-F238E27FC236}">
                <a16:creationId xmlns:a16="http://schemas.microsoft.com/office/drawing/2014/main" id="{24E785FF-C7EE-43DC-857A-A9E5BF1EBC15}"/>
              </a:ext>
            </a:extLst>
          </p:cNvPr>
          <p:cNvSpPr>
            <a:spLocks noChangeShapeType="1"/>
          </p:cNvSpPr>
          <p:nvPr/>
        </p:nvSpPr>
        <p:spPr bwMode="auto">
          <a:xfrm>
            <a:off x="5797550" y="423703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4" name="矩形 43">
            <a:extLst>
              <a:ext uri="{FF2B5EF4-FFF2-40B4-BE49-F238E27FC236}">
                <a16:creationId xmlns:a16="http://schemas.microsoft.com/office/drawing/2014/main" id="{2ABD6C4C-2267-4D4A-9136-D3A4B7DB774A}"/>
              </a:ext>
            </a:extLst>
          </p:cNvPr>
          <p:cNvSpPr/>
          <p:nvPr/>
        </p:nvSpPr>
        <p:spPr>
          <a:xfrm>
            <a:off x="7092950" y="4005263"/>
            <a:ext cx="1655763" cy="461962"/>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 2, 3, 4}</a:t>
            </a:r>
            <a:endParaRPr lang="zh-CN" altLang="en-US" b="0" dirty="0">
              <a:solidFill>
                <a:srgbClr val="000000"/>
              </a:solidFill>
              <a:latin typeface="Arial" charset="0"/>
              <a:ea typeface="宋体" pitchFamily="2" charset="-122"/>
            </a:endParaRPr>
          </a:p>
        </p:txBody>
      </p:sp>
      <p:sp>
        <p:nvSpPr>
          <p:cNvPr id="19" name="矩形 18">
            <a:extLst>
              <a:ext uri="{FF2B5EF4-FFF2-40B4-BE49-F238E27FC236}">
                <a16:creationId xmlns:a16="http://schemas.microsoft.com/office/drawing/2014/main" id="{768F30C1-4803-4180-A44D-27289F821A8F}"/>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ox(in)">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ox(in)">
                                      <p:cBhvr>
                                        <p:cTn id="32" dur="500"/>
                                        <p:tgtEl>
                                          <p:spTgt spid="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ox(in)">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linds(horizontal)">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animBg="1"/>
      <p:bldP spid="38" grpId="0" animBg="1"/>
      <p:bldP spid="40" grpId="0" animBg="1"/>
      <p:bldP spid="42"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11">
            <a:extLst>
              <a:ext uri="{FF2B5EF4-FFF2-40B4-BE49-F238E27FC236}">
                <a16:creationId xmlns:a16="http://schemas.microsoft.com/office/drawing/2014/main" id="{8636B931-F373-40C4-9EA9-BAFFD60486CE}"/>
              </a:ext>
            </a:extLst>
          </p:cNvPr>
          <p:cNvSpPr txBox="1">
            <a:spLocks noChangeArrowheads="1"/>
          </p:cNvSpPr>
          <p:nvPr/>
        </p:nvSpPr>
        <p:spPr bwMode="auto">
          <a:xfrm>
            <a:off x="395288" y="692150"/>
            <a:ext cx="8208962" cy="465138"/>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0">
                <a:solidFill>
                  <a:srgbClr val="000000"/>
                </a:solidFill>
              </a:rPr>
              <a:t>             </a:t>
            </a:r>
            <a:r>
              <a:rPr lang="zh-CN" altLang="en-US" sz="2400">
                <a:solidFill>
                  <a:srgbClr val="990000"/>
                </a:solidFill>
                <a:latin typeface="Century Schoolbook" panose="02040604050505020304" pitchFamily="18" charset="0"/>
                <a:ea typeface="宋体" panose="02010600030101010101" pitchFamily="2" charset="-122"/>
              </a:rPr>
              <a:t>排列问题：</a:t>
            </a:r>
            <a:endParaRPr lang="en-US" altLang="zh-CN" sz="2400">
              <a:solidFill>
                <a:srgbClr val="990000"/>
              </a:solidFill>
              <a:latin typeface="Century Schoolbook" panose="02040604050505020304" pitchFamily="18" charset="0"/>
              <a:ea typeface="宋体" panose="02010600030101010101" pitchFamily="2" charset="-122"/>
            </a:endParaRPr>
          </a:p>
        </p:txBody>
      </p:sp>
      <p:sp>
        <p:nvSpPr>
          <p:cNvPr id="18" name="AutoShape 16">
            <a:hlinkClick r:id="" action="ppaction://noaction" highlightClick="1"/>
            <a:extLst>
              <a:ext uri="{FF2B5EF4-FFF2-40B4-BE49-F238E27FC236}">
                <a16:creationId xmlns:a16="http://schemas.microsoft.com/office/drawing/2014/main" id="{8D067BC7-F38B-40A3-B79E-5732E6075924}"/>
              </a:ext>
            </a:extLst>
          </p:cNvPr>
          <p:cNvSpPr>
            <a:spLocks noChangeArrowheads="1"/>
          </p:cNvSpPr>
          <p:nvPr/>
        </p:nvSpPr>
        <p:spPr bwMode="auto">
          <a:xfrm>
            <a:off x="468313" y="764967"/>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lvl="0" algn="ctr">
              <a:defRPr/>
            </a:pPr>
            <a:r>
              <a:rPr kumimoji="1" lang="zh-CN" altLang="en-US" sz="1600">
                <a:solidFill>
                  <a:srgbClr val="FFFFFF"/>
                </a:solidFill>
                <a:latin typeface="Times New Roman" pitchFamily="18" charset="0"/>
                <a:ea typeface="幼圆" pitchFamily="49" charset="-122"/>
              </a:rPr>
              <a:t>例 题 </a:t>
            </a:r>
            <a:r>
              <a:rPr kumimoji="1" lang="en-US" altLang="zh-CN" sz="1600">
                <a:solidFill>
                  <a:srgbClr val="FFFFFF"/>
                </a:solidFill>
                <a:latin typeface="Times New Roman" pitchFamily="18" charset="0"/>
                <a:ea typeface="幼圆" pitchFamily="49" charset="-122"/>
              </a:rPr>
              <a:t>2-4</a:t>
            </a:r>
            <a:endParaRPr kumimoji="1" lang="en-US" altLang="zh-CN" sz="200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latin typeface="Times New Roman" pitchFamily="18" charset="0"/>
              <a:ea typeface="隶书" pitchFamily="49" charset="-122"/>
            </a:endParaRPr>
          </a:p>
        </p:txBody>
      </p:sp>
      <p:sp>
        <p:nvSpPr>
          <p:cNvPr id="17" name="Rectangle 3">
            <a:extLst>
              <a:ext uri="{FF2B5EF4-FFF2-40B4-BE49-F238E27FC236}">
                <a16:creationId xmlns:a16="http://schemas.microsoft.com/office/drawing/2014/main" id="{3A31C7BC-98B1-4580-AAD0-74BF765835F6}"/>
              </a:ext>
            </a:extLst>
          </p:cNvPr>
          <p:cNvSpPr txBox="1">
            <a:spLocks noChangeArrowheads="1"/>
          </p:cNvSpPr>
          <p:nvPr/>
        </p:nvSpPr>
        <p:spPr>
          <a:xfrm>
            <a:off x="395288" y="1268413"/>
            <a:ext cx="8353425" cy="936625"/>
          </a:xfrm>
          <a:prstGeom prst="rect">
            <a:avLst/>
          </a:prstGeom>
          <a:ln>
            <a:solidFill>
              <a:srgbClr val="C00000"/>
            </a:solidFill>
          </a:ln>
        </p:spPr>
        <p:txBody>
          <a:bodyPr/>
          <a:lstStyle/>
          <a:p>
            <a:pPr marL="342900" indent="-342900" eaLnBrk="1" hangingPunct="1">
              <a:spcBef>
                <a:spcPct val="20000"/>
              </a:spcBef>
              <a:buFont typeface="Wingdings" pitchFamily="2" charset="2"/>
              <a:buNone/>
              <a:defRPr/>
            </a:pPr>
            <a:r>
              <a:rPr kumimoji="1" lang="zh-CN" altLang="en-US" b="0" kern="0" dirty="0">
                <a:solidFill>
                  <a:srgbClr val="000000"/>
                </a:solidFill>
                <a:latin typeface="Times New Roman"/>
                <a:ea typeface="黑体"/>
              </a:rPr>
              <a:t>例：</a:t>
            </a:r>
            <a:r>
              <a:rPr kumimoji="1" lang="en-US" altLang="zh-CN" b="0" kern="0" dirty="0">
                <a:solidFill>
                  <a:srgbClr val="000000"/>
                </a:solidFill>
                <a:latin typeface="Times New Roman"/>
                <a:ea typeface="黑体"/>
              </a:rPr>
              <a:t>R={1,2,3,4}R1={2,3,4}, R2={1,3,4}, R3={1,2,4}, R4={1,2,3}</a:t>
            </a:r>
          </a:p>
          <a:p>
            <a:pPr marL="342900" indent="-342900" eaLnBrk="1" hangingPunct="1">
              <a:spcBef>
                <a:spcPct val="20000"/>
              </a:spcBef>
              <a:buFont typeface="Wingdings" pitchFamily="2" charset="2"/>
              <a:buChar char="p"/>
              <a:defRPr/>
            </a:pPr>
            <a:r>
              <a:rPr kumimoji="1" lang="en-US" altLang="zh-CN" b="0" kern="0" dirty="0">
                <a:solidFill>
                  <a:srgbClr val="000000"/>
                </a:solidFill>
                <a:latin typeface="Times New Roman"/>
                <a:ea typeface="黑体"/>
              </a:rPr>
              <a:t>P(R)</a:t>
            </a:r>
            <a:r>
              <a:rPr kumimoji="1" lang="zh-CN" altLang="en-US" b="0" kern="0" dirty="0">
                <a:solidFill>
                  <a:srgbClr val="000000"/>
                </a:solidFill>
                <a:latin typeface="Times New Roman"/>
                <a:ea typeface="黑体"/>
              </a:rPr>
              <a:t>由 </a:t>
            </a:r>
            <a:r>
              <a:rPr kumimoji="1" lang="en-US" altLang="zh-CN" b="0" kern="0" dirty="0">
                <a:solidFill>
                  <a:srgbClr val="000000"/>
                </a:solidFill>
                <a:latin typeface="Times New Roman"/>
                <a:ea typeface="黑体"/>
              </a:rPr>
              <a:t>{1}P(R1)</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{2}P(R2)</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{3}P(R3)</a:t>
            </a:r>
            <a:r>
              <a:rPr kumimoji="1" lang="zh-CN" altLang="en-US" b="0" kern="0" dirty="0">
                <a:solidFill>
                  <a:srgbClr val="000000"/>
                </a:solidFill>
                <a:latin typeface="Times New Roman"/>
                <a:ea typeface="黑体"/>
              </a:rPr>
              <a:t>和</a:t>
            </a:r>
            <a:r>
              <a:rPr kumimoji="1" lang="en-US" altLang="zh-CN" b="0" kern="0" dirty="0">
                <a:solidFill>
                  <a:srgbClr val="000000"/>
                </a:solidFill>
                <a:latin typeface="Times New Roman"/>
                <a:ea typeface="黑体"/>
              </a:rPr>
              <a:t>{4}P(R4)</a:t>
            </a:r>
            <a:r>
              <a:rPr kumimoji="1" lang="zh-CN" altLang="en-US" b="0" kern="0" dirty="0">
                <a:solidFill>
                  <a:srgbClr val="000000"/>
                </a:solidFill>
                <a:latin typeface="Times New Roman"/>
                <a:ea typeface="黑体"/>
              </a:rPr>
              <a:t>组成</a:t>
            </a:r>
          </a:p>
        </p:txBody>
      </p:sp>
      <p:sp>
        <p:nvSpPr>
          <p:cNvPr id="46" name="矩形 45">
            <a:extLst>
              <a:ext uri="{FF2B5EF4-FFF2-40B4-BE49-F238E27FC236}">
                <a16:creationId xmlns:a16="http://schemas.microsoft.com/office/drawing/2014/main" id="{2F7AA351-05CA-4DC8-B449-F8A940C2D25F}"/>
              </a:ext>
            </a:extLst>
          </p:cNvPr>
          <p:cNvSpPr/>
          <p:nvPr/>
        </p:nvSpPr>
        <p:spPr>
          <a:xfrm>
            <a:off x="2484438" y="2351088"/>
            <a:ext cx="3317875"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Swap(list[0]=1,list[2]=3)</a:t>
            </a:r>
            <a:endParaRPr lang="zh-CN" altLang="en-US" b="0" dirty="0">
              <a:solidFill>
                <a:srgbClr val="000000"/>
              </a:solidFill>
              <a:latin typeface="Arial" charset="0"/>
              <a:ea typeface="宋体" pitchFamily="2" charset="-122"/>
            </a:endParaRPr>
          </a:p>
        </p:txBody>
      </p:sp>
      <p:sp>
        <p:nvSpPr>
          <p:cNvPr id="48" name="矩形 47">
            <a:extLst>
              <a:ext uri="{FF2B5EF4-FFF2-40B4-BE49-F238E27FC236}">
                <a16:creationId xmlns:a16="http://schemas.microsoft.com/office/drawing/2014/main" id="{AC9309C3-09B1-49F3-AFAA-6E1FC5567D03}"/>
              </a:ext>
            </a:extLst>
          </p:cNvPr>
          <p:cNvSpPr/>
          <p:nvPr/>
        </p:nvSpPr>
        <p:spPr>
          <a:xfrm>
            <a:off x="827088" y="2349500"/>
            <a:ext cx="1223962"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k=0,i=2</a:t>
            </a:r>
            <a:endParaRPr lang="zh-CN" altLang="en-US" b="0" dirty="0">
              <a:solidFill>
                <a:srgbClr val="000000"/>
              </a:solidFill>
              <a:latin typeface="Arial" charset="0"/>
              <a:ea typeface="宋体" pitchFamily="2" charset="-122"/>
            </a:endParaRPr>
          </a:p>
        </p:txBody>
      </p:sp>
      <p:sp>
        <p:nvSpPr>
          <p:cNvPr id="51" name="矩形 50">
            <a:extLst>
              <a:ext uri="{FF2B5EF4-FFF2-40B4-BE49-F238E27FC236}">
                <a16:creationId xmlns:a16="http://schemas.microsoft.com/office/drawing/2014/main" id="{F74F1FE2-CA65-477A-ACF7-65EEF024CB51}"/>
              </a:ext>
            </a:extLst>
          </p:cNvPr>
          <p:cNvSpPr/>
          <p:nvPr/>
        </p:nvSpPr>
        <p:spPr>
          <a:xfrm>
            <a:off x="2482850" y="3124200"/>
            <a:ext cx="223361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Perm(list, 1, 3)</a:t>
            </a:r>
            <a:endParaRPr lang="zh-CN" altLang="en-US" b="0" dirty="0">
              <a:solidFill>
                <a:srgbClr val="000000"/>
              </a:solidFill>
              <a:latin typeface="Arial" charset="0"/>
              <a:ea typeface="宋体" pitchFamily="2" charset="-122"/>
            </a:endParaRPr>
          </a:p>
        </p:txBody>
      </p:sp>
      <p:sp>
        <p:nvSpPr>
          <p:cNvPr id="35849" name="矩形 31">
            <a:extLst>
              <a:ext uri="{FF2B5EF4-FFF2-40B4-BE49-F238E27FC236}">
                <a16:creationId xmlns:a16="http://schemas.microsoft.com/office/drawing/2014/main" id="{EA890E23-6EF3-4FC4-AC3A-6E06124CBF33}"/>
              </a:ext>
            </a:extLst>
          </p:cNvPr>
          <p:cNvSpPr>
            <a:spLocks noChangeArrowheads="1"/>
          </p:cNvSpPr>
          <p:nvPr/>
        </p:nvSpPr>
        <p:spPr bwMode="auto">
          <a:xfrm>
            <a:off x="2987675" y="692150"/>
            <a:ext cx="478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sz="2400" b="0">
                <a:solidFill>
                  <a:srgbClr val="000000"/>
                </a:solidFill>
                <a:latin typeface="Arial" panose="020B0604020202020204" pitchFamily="34" charset="0"/>
                <a:ea typeface="宋体" panose="02010600030101010101" pitchFamily="2" charset="-122"/>
              </a:rPr>
              <a:t>Perm(Type list[ ], int k=</a:t>
            </a:r>
            <a:r>
              <a:rPr kumimoji="0" lang="en-US" altLang="zh-CN" sz="2400" b="0">
                <a:solidFill>
                  <a:srgbClr val="FF0000"/>
                </a:solidFill>
                <a:latin typeface="Arial" panose="020B0604020202020204" pitchFamily="34" charset="0"/>
                <a:ea typeface="宋体" panose="02010600030101010101" pitchFamily="2" charset="-122"/>
              </a:rPr>
              <a:t>0</a:t>
            </a:r>
            <a:r>
              <a:rPr kumimoji="0" lang="en-US" altLang="zh-CN" sz="2400" b="0">
                <a:solidFill>
                  <a:srgbClr val="000000"/>
                </a:solidFill>
                <a:latin typeface="Arial" panose="020B0604020202020204" pitchFamily="34" charset="0"/>
                <a:ea typeface="宋体" panose="02010600030101010101" pitchFamily="2" charset="-122"/>
              </a:rPr>
              <a:t>, int m=</a:t>
            </a:r>
            <a:r>
              <a:rPr kumimoji="0" lang="en-US" altLang="zh-CN" sz="2400" b="0">
                <a:solidFill>
                  <a:srgbClr val="FF0000"/>
                </a:solidFill>
                <a:latin typeface="Arial" panose="020B0604020202020204" pitchFamily="34" charset="0"/>
                <a:ea typeface="宋体" panose="02010600030101010101" pitchFamily="2" charset="-122"/>
              </a:rPr>
              <a:t>3</a:t>
            </a:r>
            <a:r>
              <a:rPr kumimoji="0" lang="en-US" altLang="zh-CN" sz="2400" b="0">
                <a:solidFill>
                  <a:srgbClr val="000000"/>
                </a:solidFill>
                <a:latin typeface="Arial" panose="020B0604020202020204" pitchFamily="34" charset="0"/>
                <a:ea typeface="宋体" panose="02010600030101010101" pitchFamily="2" charset="-122"/>
              </a:rPr>
              <a:t>)</a:t>
            </a:r>
            <a:endParaRPr kumimoji="0" lang="zh-CN" altLang="en-US" sz="2400" b="0">
              <a:solidFill>
                <a:srgbClr val="000000"/>
              </a:solidFill>
              <a:latin typeface="Arial" panose="020B0604020202020204" pitchFamily="34" charset="0"/>
              <a:ea typeface="宋体" panose="02010600030101010101" pitchFamily="2" charset="-122"/>
            </a:endParaRPr>
          </a:p>
        </p:txBody>
      </p:sp>
      <p:sp>
        <p:nvSpPr>
          <p:cNvPr id="35850" name="Rectangle 3">
            <a:extLst>
              <a:ext uri="{FF2B5EF4-FFF2-40B4-BE49-F238E27FC236}">
                <a16:creationId xmlns:a16="http://schemas.microsoft.com/office/drawing/2014/main" id="{BD058571-82DA-4EF2-B36B-D0392F12C8EA}"/>
              </a:ext>
            </a:extLst>
          </p:cNvPr>
          <p:cNvSpPr>
            <a:spLocks noChangeArrowheads="1"/>
          </p:cNvSpPr>
          <p:nvPr/>
        </p:nvSpPr>
        <p:spPr bwMode="auto">
          <a:xfrm>
            <a:off x="611188" y="4581525"/>
            <a:ext cx="4103687" cy="2205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for(i=k;i&lt;=m;i++)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a:t>
            </a:r>
          </a:p>
        </p:txBody>
      </p:sp>
      <p:sp>
        <p:nvSpPr>
          <p:cNvPr id="37" name="Line 56">
            <a:extLst>
              <a:ext uri="{FF2B5EF4-FFF2-40B4-BE49-F238E27FC236}">
                <a16:creationId xmlns:a16="http://schemas.microsoft.com/office/drawing/2014/main" id="{5845A1D0-ADBA-4D86-B1C0-A45DE2F4181A}"/>
              </a:ext>
            </a:extLst>
          </p:cNvPr>
          <p:cNvSpPr>
            <a:spLocks noChangeShapeType="1"/>
          </p:cNvSpPr>
          <p:nvPr/>
        </p:nvSpPr>
        <p:spPr bwMode="auto">
          <a:xfrm>
            <a:off x="5802313" y="2581275"/>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38" name="矩形 37">
            <a:extLst>
              <a:ext uri="{FF2B5EF4-FFF2-40B4-BE49-F238E27FC236}">
                <a16:creationId xmlns:a16="http://schemas.microsoft.com/office/drawing/2014/main" id="{7D9596C4-F407-433F-9266-FDE3C2E768D1}"/>
              </a:ext>
            </a:extLst>
          </p:cNvPr>
          <p:cNvSpPr/>
          <p:nvPr/>
        </p:nvSpPr>
        <p:spPr>
          <a:xfrm>
            <a:off x="7092950" y="2349500"/>
            <a:ext cx="16557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{3, 2, 1, 4}</a:t>
            </a:r>
            <a:endParaRPr lang="zh-CN" altLang="en-US" b="0" dirty="0">
              <a:solidFill>
                <a:srgbClr val="000000"/>
              </a:solidFill>
              <a:latin typeface="Arial" charset="0"/>
              <a:ea typeface="宋体" pitchFamily="2" charset="-122"/>
            </a:endParaRPr>
          </a:p>
        </p:txBody>
      </p:sp>
      <p:sp>
        <p:nvSpPr>
          <p:cNvPr id="39" name="Line 56">
            <a:extLst>
              <a:ext uri="{FF2B5EF4-FFF2-40B4-BE49-F238E27FC236}">
                <a16:creationId xmlns:a16="http://schemas.microsoft.com/office/drawing/2014/main" id="{BA7E790C-BD18-4770-B65D-4538136BF661}"/>
              </a:ext>
            </a:extLst>
          </p:cNvPr>
          <p:cNvSpPr>
            <a:spLocks noChangeShapeType="1"/>
          </p:cNvSpPr>
          <p:nvPr/>
        </p:nvSpPr>
        <p:spPr bwMode="auto">
          <a:xfrm>
            <a:off x="4732338" y="335438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0" name="矩形 39">
            <a:extLst>
              <a:ext uri="{FF2B5EF4-FFF2-40B4-BE49-F238E27FC236}">
                <a16:creationId xmlns:a16="http://schemas.microsoft.com/office/drawing/2014/main" id="{471CF365-DEF5-4AB9-986B-ADE076D049F8}"/>
              </a:ext>
            </a:extLst>
          </p:cNvPr>
          <p:cNvSpPr/>
          <p:nvPr/>
        </p:nvSpPr>
        <p:spPr>
          <a:xfrm>
            <a:off x="6084888" y="3141663"/>
            <a:ext cx="2663825" cy="460375"/>
          </a:xfrm>
          <a:prstGeom prst="rect">
            <a:avLst/>
          </a:prstGeom>
          <a:ln>
            <a:solidFill>
              <a:srgbClr val="FF0000"/>
            </a:solidFill>
          </a:ln>
        </p:spPr>
        <p:txBody>
          <a:bodyPr>
            <a:spAutoFit/>
          </a:bodyPr>
          <a:lstStyle/>
          <a:p>
            <a:pPr eaLnBrk="1" hangingPunct="1">
              <a:buFont typeface="Wingdings" pitchFamily="2" charset="2"/>
              <a:buNone/>
              <a:defRPr/>
            </a:pPr>
            <a:r>
              <a:rPr kumimoji="1" lang="zh-CN" altLang="en-US" b="0" kern="0" dirty="0">
                <a:solidFill>
                  <a:srgbClr val="000000"/>
                </a:solidFill>
                <a:latin typeface="Arial" charset="0"/>
                <a:ea typeface="宋体" pitchFamily="2" charset="-122"/>
              </a:rPr>
              <a:t>求</a:t>
            </a:r>
            <a:r>
              <a:rPr kumimoji="1" lang="en-US" altLang="zh-CN" b="0" kern="0" dirty="0">
                <a:solidFill>
                  <a:srgbClr val="000000"/>
                </a:solidFill>
                <a:latin typeface="Arial" charset="0"/>
                <a:ea typeface="宋体" pitchFamily="2" charset="-122"/>
              </a:rPr>
              <a:t>{2, 1, 4}</a:t>
            </a:r>
            <a:r>
              <a:rPr kumimoji="1" lang="zh-CN" altLang="en-US" b="0" kern="0" dirty="0">
                <a:solidFill>
                  <a:srgbClr val="000000"/>
                </a:solidFill>
                <a:latin typeface="Arial" charset="0"/>
                <a:ea typeface="宋体" pitchFamily="2" charset="-122"/>
              </a:rPr>
              <a:t>的排列</a:t>
            </a:r>
            <a:endParaRPr lang="zh-CN" altLang="en-US" b="0" dirty="0">
              <a:solidFill>
                <a:srgbClr val="000000"/>
              </a:solidFill>
              <a:latin typeface="Arial" charset="0"/>
              <a:ea typeface="宋体" pitchFamily="2" charset="-122"/>
            </a:endParaRPr>
          </a:p>
        </p:txBody>
      </p:sp>
      <p:sp>
        <p:nvSpPr>
          <p:cNvPr id="42" name="矩形 41">
            <a:extLst>
              <a:ext uri="{FF2B5EF4-FFF2-40B4-BE49-F238E27FC236}">
                <a16:creationId xmlns:a16="http://schemas.microsoft.com/office/drawing/2014/main" id="{7C0783A1-373F-42AB-AD0D-6B21BB675EC3}"/>
              </a:ext>
            </a:extLst>
          </p:cNvPr>
          <p:cNvSpPr/>
          <p:nvPr/>
        </p:nvSpPr>
        <p:spPr>
          <a:xfrm>
            <a:off x="2476500" y="4006850"/>
            <a:ext cx="33194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Swap(list[0]=3,list[2]=1)</a:t>
            </a:r>
            <a:endParaRPr lang="zh-CN" altLang="en-US" b="0" dirty="0">
              <a:solidFill>
                <a:srgbClr val="000000"/>
              </a:solidFill>
              <a:latin typeface="Arial" charset="0"/>
              <a:ea typeface="宋体" pitchFamily="2" charset="-122"/>
            </a:endParaRPr>
          </a:p>
        </p:txBody>
      </p:sp>
      <p:sp>
        <p:nvSpPr>
          <p:cNvPr id="43" name="Line 56">
            <a:extLst>
              <a:ext uri="{FF2B5EF4-FFF2-40B4-BE49-F238E27FC236}">
                <a16:creationId xmlns:a16="http://schemas.microsoft.com/office/drawing/2014/main" id="{27FFE26E-EC0D-4FA0-B34C-35F809E3E35E}"/>
              </a:ext>
            </a:extLst>
          </p:cNvPr>
          <p:cNvSpPr>
            <a:spLocks noChangeShapeType="1"/>
          </p:cNvSpPr>
          <p:nvPr/>
        </p:nvSpPr>
        <p:spPr bwMode="auto">
          <a:xfrm>
            <a:off x="5797550" y="423703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4" name="矩形 43">
            <a:extLst>
              <a:ext uri="{FF2B5EF4-FFF2-40B4-BE49-F238E27FC236}">
                <a16:creationId xmlns:a16="http://schemas.microsoft.com/office/drawing/2014/main" id="{B36BF8D1-E3AC-4FEF-AAC6-AB23FCBEFD3B}"/>
              </a:ext>
            </a:extLst>
          </p:cNvPr>
          <p:cNvSpPr/>
          <p:nvPr/>
        </p:nvSpPr>
        <p:spPr>
          <a:xfrm>
            <a:off x="7092950" y="4005263"/>
            <a:ext cx="1655763" cy="461962"/>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 2, 3, 4}</a:t>
            </a:r>
            <a:endParaRPr lang="zh-CN" altLang="en-US" b="0" dirty="0">
              <a:solidFill>
                <a:srgbClr val="000000"/>
              </a:solidFill>
              <a:latin typeface="Arial" charset="0"/>
              <a:ea typeface="宋体" pitchFamily="2" charset="-122"/>
            </a:endParaRPr>
          </a:p>
        </p:txBody>
      </p:sp>
      <p:sp>
        <p:nvSpPr>
          <p:cNvPr id="19" name="矩形 18">
            <a:extLst>
              <a:ext uri="{FF2B5EF4-FFF2-40B4-BE49-F238E27FC236}">
                <a16:creationId xmlns:a16="http://schemas.microsoft.com/office/drawing/2014/main" id="{3CF4D17A-E9F3-4AE4-95BB-9A33DAD410B6}"/>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ox(in)">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ox(in)">
                                      <p:cBhvr>
                                        <p:cTn id="32" dur="500"/>
                                        <p:tgtEl>
                                          <p:spTgt spid="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ox(in)">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linds(horizontal)">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animBg="1"/>
      <p:bldP spid="38" grpId="0" animBg="1"/>
      <p:bldP spid="40" grpId="0" animBg="1"/>
      <p:bldP spid="42"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11">
            <a:extLst>
              <a:ext uri="{FF2B5EF4-FFF2-40B4-BE49-F238E27FC236}">
                <a16:creationId xmlns:a16="http://schemas.microsoft.com/office/drawing/2014/main" id="{3D9368A6-7567-45AA-8F7A-D110324F6065}"/>
              </a:ext>
            </a:extLst>
          </p:cNvPr>
          <p:cNvSpPr txBox="1">
            <a:spLocks noChangeArrowheads="1"/>
          </p:cNvSpPr>
          <p:nvPr/>
        </p:nvSpPr>
        <p:spPr bwMode="auto">
          <a:xfrm>
            <a:off x="395288" y="692150"/>
            <a:ext cx="8208962" cy="465138"/>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0">
                <a:solidFill>
                  <a:srgbClr val="000000"/>
                </a:solidFill>
              </a:rPr>
              <a:t>             </a:t>
            </a:r>
            <a:r>
              <a:rPr lang="zh-CN" altLang="en-US" sz="2400">
                <a:solidFill>
                  <a:srgbClr val="990000"/>
                </a:solidFill>
                <a:latin typeface="Century Schoolbook" panose="02040604050505020304" pitchFamily="18" charset="0"/>
                <a:ea typeface="宋体" panose="02010600030101010101" pitchFamily="2" charset="-122"/>
              </a:rPr>
              <a:t>排列问题：</a:t>
            </a:r>
            <a:endParaRPr lang="en-US" altLang="zh-CN" sz="2400">
              <a:solidFill>
                <a:srgbClr val="990000"/>
              </a:solidFill>
              <a:latin typeface="Century Schoolbook" panose="02040604050505020304" pitchFamily="18" charset="0"/>
              <a:ea typeface="宋体" panose="02010600030101010101" pitchFamily="2" charset="-122"/>
            </a:endParaRPr>
          </a:p>
        </p:txBody>
      </p:sp>
      <p:sp>
        <p:nvSpPr>
          <p:cNvPr id="18" name="AutoShape 16">
            <a:hlinkClick r:id="" action="ppaction://noaction" highlightClick="1"/>
            <a:extLst>
              <a:ext uri="{FF2B5EF4-FFF2-40B4-BE49-F238E27FC236}">
                <a16:creationId xmlns:a16="http://schemas.microsoft.com/office/drawing/2014/main" id="{7C501B16-2030-4F05-AC97-99ED8C400539}"/>
              </a:ext>
            </a:extLst>
          </p:cNvPr>
          <p:cNvSpPr>
            <a:spLocks noChangeArrowheads="1"/>
          </p:cNvSpPr>
          <p:nvPr/>
        </p:nvSpPr>
        <p:spPr bwMode="auto">
          <a:xfrm>
            <a:off x="468313" y="764967"/>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lvl="0" algn="ctr">
              <a:defRPr/>
            </a:pPr>
            <a:r>
              <a:rPr kumimoji="1" lang="zh-CN" altLang="en-US" sz="1600">
                <a:solidFill>
                  <a:srgbClr val="FFFFFF"/>
                </a:solidFill>
                <a:latin typeface="Times New Roman" pitchFamily="18" charset="0"/>
                <a:ea typeface="幼圆" pitchFamily="49" charset="-122"/>
              </a:rPr>
              <a:t>例 题 </a:t>
            </a:r>
            <a:r>
              <a:rPr kumimoji="1" lang="en-US" altLang="zh-CN" sz="1600">
                <a:solidFill>
                  <a:srgbClr val="FFFFFF"/>
                </a:solidFill>
                <a:latin typeface="Times New Roman" pitchFamily="18" charset="0"/>
                <a:ea typeface="幼圆" pitchFamily="49" charset="-122"/>
              </a:rPr>
              <a:t>2-4</a:t>
            </a:r>
            <a:endParaRPr kumimoji="1" lang="en-US" altLang="zh-CN" sz="200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latin typeface="Times New Roman" pitchFamily="18" charset="0"/>
              <a:ea typeface="隶书" pitchFamily="49" charset="-122"/>
            </a:endParaRPr>
          </a:p>
        </p:txBody>
      </p:sp>
      <p:sp>
        <p:nvSpPr>
          <p:cNvPr id="17" name="Rectangle 3">
            <a:extLst>
              <a:ext uri="{FF2B5EF4-FFF2-40B4-BE49-F238E27FC236}">
                <a16:creationId xmlns:a16="http://schemas.microsoft.com/office/drawing/2014/main" id="{31B606D8-3B0E-4653-9F97-5ACF6F884355}"/>
              </a:ext>
            </a:extLst>
          </p:cNvPr>
          <p:cNvSpPr txBox="1">
            <a:spLocks noChangeArrowheads="1"/>
          </p:cNvSpPr>
          <p:nvPr/>
        </p:nvSpPr>
        <p:spPr>
          <a:xfrm>
            <a:off x="395288" y="1268413"/>
            <a:ext cx="8353425" cy="936625"/>
          </a:xfrm>
          <a:prstGeom prst="rect">
            <a:avLst/>
          </a:prstGeom>
          <a:ln>
            <a:solidFill>
              <a:srgbClr val="C00000"/>
            </a:solidFill>
          </a:ln>
        </p:spPr>
        <p:txBody>
          <a:bodyPr/>
          <a:lstStyle/>
          <a:p>
            <a:pPr marL="342900" indent="-342900" eaLnBrk="1" hangingPunct="1">
              <a:spcBef>
                <a:spcPct val="20000"/>
              </a:spcBef>
              <a:buFont typeface="Wingdings" pitchFamily="2" charset="2"/>
              <a:buNone/>
              <a:defRPr/>
            </a:pPr>
            <a:r>
              <a:rPr kumimoji="1" lang="zh-CN" altLang="en-US" b="0" kern="0" dirty="0">
                <a:solidFill>
                  <a:srgbClr val="000000"/>
                </a:solidFill>
                <a:latin typeface="Times New Roman"/>
                <a:ea typeface="黑体"/>
              </a:rPr>
              <a:t>例：</a:t>
            </a:r>
            <a:r>
              <a:rPr kumimoji="1" lang="en-US" altLang="zh-CN" b="0" kern="0" dirty="0">
                <a:solidFill>
                  <a:srgbClr val="000000"/>
                </a:solidFill>
                <a:latin typeface="Times New Roman"/>
                <a:ea typeface="黑体"/>
              </a:rPr>
              <a:t>R={1,2,3,4}R1={2,3,4}, R2={1,3,4}, R3={1,2,4}, R4={1,2,3}</a:t>
            </a:r>
          </a:p>
          <a:p>
            <a:pPr marL="342900" indent="-342900" eaLnBrk="1" hangingPunct="1">
              <a:spcBef>
                <a:spcPct val="20000"/>
              </a:spcBef>
              <a:buFont typeface="Wingdings" pitchFamily="2" charset="2"/>
              <a:buChar char="p"/>
              <a:defRPr/>
            </a:pPr>
            <a:r>
              <a:rPr kumimoji="1" lang="en-US" altLang="zh-CN" b="0" kern="0" dirty="0">
                <a:solidFill>
                  <a:srgbClr val="000000"/>
                </a:solidFill>
                <a:latin typeface="Times New Roman"/>
                <a:ea typeface="黑体"/>
              </a:rPr>
              <a:t>P(R)</a:t>
            </a:r>
            <a:r>
              <a:rPr kumimoji="1" lang="zh-CN" altLang="en-US" b="0" kern="0" dirty="0">
                <a:solidFill>
                  <a:srgbClr val="000000"/>
                </a:solidFill>
                <a:latin typeface="Times New Roman"/>
                <a:ea typeface="黑体"/>
              </a:rPr>
              <a:t>由 </a:t>
            </a:r>
            <a:r>
              <a:rPr kumimoji="1" lang="en-US" altLang="zh-CN" b="0" kern="0" dirty="0">
                <a:solidFill>
                  <a:srgbClr val="000000"/>
                </a:solidFill>
                <a:latin typeface="Times New Roman"/>
                <a:ea typeface="黑体"/>
              </a:rPr>
              <a:t>{1}P(R1)</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{2}P(R2)</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{3}P(R3)</a:t>
            </a:r>
            <a:r>
              <a:rPr kumimoji="1" lang="zh-CN" altLang="en-US" b="0" kern="0" dirty="0">
                <a:solidFill>
                  <a:srgbClr val="000000"/>
                </a:solidFill>
                <a:latin typeface="Times New Roman"/>
                <a:ea typeface="黑体"/>
              </a:rPr>
              <a:t>和</a:t>
            </a:r>
            <a:r>
              <a:rPr kumimoji="1" lang="en-US" altLang="zh-CN" b="0" kern="0" dirty="0">
                <a:solidFill>
                  <a:srgbClr val="000000"/>
                </a:solidFill>
                <a:latin typeface="Times New Roman"/>
                <a:ea typeface="黑体"/>
              </a:rPr>
              <a:t>{4}P(R4)</a:t>
            </a:r>
            <a:r>
              <a:rPr kumimoji="1" lang="zh-CN" altLang="en-US" b="0" kern="0" dirty="0">
                <a:solidFill>
                  <a:srgbClr val="000000"/>
                </a:solidFill>
                <a:latin typeface="Times New Roman"/>
                <a:ea typeface="黑体"/>
              </a:rPr>
              <a:t>组成</a:t>
            </a:r>
          </a:p>
        </p:txBody>
      </p:sp>
      <p:sp>
        <p:nvSpPr>
          <p:cNvPr id="46" name="矩形 45">
            <a:extLst>
              <a:ext uri="{FF2B5EF4-FFF2-40B4-BE49-F238E27FC236}">
                <a16:creationId xmlns:a16="http://schemas.microsoft.com/office/drawing/2014/main" id="{30016FAF-9249-42D5-844E-2057392D4F3D}"/>
              </a:ext>
            </a:extLst>
          </p:cNvPr>
          <p:cNvSpPr/>
          <p:nvPr/>
        </p:nvSpPr>
        <p:spPr>
          <a:xfrm>
            <a:off x="2484438" y="2351088"/>
            <a:ext cx="3317875"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Swap(list[0]=1,list[3]=4)</a:t>
            </a:r>
            <a:endParaRPr lang="zh-CN" altLang="en-US" b="0" dirty="0">
              <a:solidFill>
                <a:srgbClr val="000000"/>
              </a:solidFill>
              <a:latin typeface="Arial" charset="0"/>
              <a:ea typeface="宋体" pitchFamily="2" charset="-122"/>
            </a:endParaRPr>
          </a:p>
        </p:txBody>
      </p:sp>
      <p:sp>
        <p:nvSpPr>
          <p:cNvPr id="48" name="矩形 47">
            <a:extLst>
              <a:ext uri="{FF2B5EF4-FFF2-40B4-BE49-F238E27FC236}">
                <a16:creationId xmlns:a16="http://schemas.microsoft.com/office/drawing/2014/main" id="{64A1A4F1-C7E0-46F8-A0B9-E9C022095EB0}"/>
              </a:ext>
            </a:extLst>
          </p:cNvPr>
          <p:cNvSpPr/>
          <p:nvPr/>
        </p:nvSpPr>
        <p:spPr>
          <a:xfrm>
            <a:off x="827088" y="2349500"/>
            <a:ext cx="1223962"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k=0,i=3</a:t>
            </a:r>
            <a:endParaRPr lang="zh-CN" altLang="en-US" b="0" dirty="0">
              <a:solidFill>
                <a:srgbClr val="000000"/>
              </a:solidFill>
              <a:latin typeface="Arial" charset="0"/>
              <a:ea typeface="宋体" pitchFamily="2" charset="-122"/>
            </a:endParaRPr>
          </a:p>
        </p:txBody>
      </p:sp>
      <p:sp>
        <p:nvSpPr>
          <p:cNvPr id="51" name="矩形 50">
            <a:extLst>
              <a:ext uri="{FF2B5EF4-FFF2-40B4-BE49-F238E27FC236}">
                <a16:creationId xmlns:a16="http://schemas.microsoft.com/office/drawing/2014/main" id="{CCF1F495-7CFE-46B5-A192-5B1E6569CBB2}"/>
              </a:ext>
            </a:extLst>
          </p:cNvPr>
          <p:cNvSpPr/>
          <p:nvPr/>
        </p:nvSpPr>
        <p:spPr>
          <a:xfrm>
            <a:off x="2482850" y="3124200"/>
            <a:ext cx="223361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Perm(list, 1, 3)</a:t>
            </a:r>
            <a:endParaRPr lang="zh-CN" altLang="en-US" b="0" dirty="0">
              <a:solidFill>
                <a:srgbClr val="000000"/>
              </a:solidFill>
              <a:latin typeface="Arial" charset="0"/>
              <a:ea typeface="宋体" pitchFamily="2" charset="-122"/>
            </a:endParaRPr>
          </a:p>
        </p:txBody>
      </p:sp>
      <p:sp>
        <p:nvSpPr>
          <p:cNvPr id="37897" name="矩形 31">
            <a:extLst>
              <a:ext uri="{FF2B5EF4-FFF2-40B4-BE49-F238E27FC236}">
                <a16:creationId xmlns:a16="http://schemas.microsoft.com/office/drawing/2014/main" id="{D5BBF7CC-243C-42E8-878D-CC62CF39F579}"/>
              </a:ext>
            </a:extLst>
          </p:cNvPr>
          <p:cNvSpPr>
            <a:spLocks noChangeArrowheads="1"/>
          </p:cNvSpPr>
          <p:nvPr/>
        </p:nvSpPr>
        <p:spPr bwMode="auto">
          <a:xfrm>
            <a:off x="2987675" y="692150"/>
            <a:ext cx="478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sz="2400" b="0">
                <a:solidFill>
                  <a:srgbClr val="000000"/>
                </a:solidFill>
                <a:latin typeface="Arial" panose="020B0604020202020204" pitchFamily="34" charset="0"/>
                <a:ea typeface="宋体" panose="02010600030101010101" pitchFamily="2" charset="-122"/>
              </a:rPr>
              <a:t>Perm(Type list[ ], int k=</a:t>
            </a:r>
            <a:r>
              <a:rPr kumimoji="0" lang="en-US" altLang="zh-CN" sz="2400" b="0">
                <a:solidFill>
                  <a:srgbClr val="FF0000"/>
                </a:solidFill>
                <a:latin typeface="Arial" panose="020B0604020202020204" pitchFamily="34" charset="0"/>
                <a:ea typeface="宋体" panose="02010600030101010101" pitchFamily="2" charset="-122"/>
              </a:rPr>
              <a:t>0</a:t>
            </a:r>
            <a:r>
              <a:rPr kumimoji="0" lang="en-US" altLang="zh-CN" sz="2400" b="0">
                <a:solidFill>
                  <a:srgbClr val="000000"/>
                </a:solidFill>
                <a:latin typeface="Arial" panose="020B0604020202020204" pitchFamily="34" charset="0"/>
                <a:ea typeface="宋体" panose="02010600030101010101" pitchFamily="2" charset="-122"/>
              </a:rPr>
              <a:t>, int m=</a:t>
            </a:r>
            <a:r>
              <a:rPr kumimoji="0" lang="en-US" altLang="zh-CN" sz="2400" b="0">
                <a:solidFill>
                  <a:srgbClr val="FF0000"/>
                </a:solidFill>
                <a:latin typeface="Arial" panose="020B0604020202020204" pitchFamily="34" charset="0"/>
                <a:ea typeface="宋体" panose="02010600030101010101" pitchFamily="2" charset="-122"/>
              </a:rPr>
              <a:t>3</a:t>
            </a:r>
            <a:r>
              <a:rPr kumimoji="0" lang="en-US" altLang="zh-CN" sz="2400" b="0">
                <a:solidFill>
                  <a:srgbClr val="000000"/>
                </a:solidFill>
                <a:latin typeface="Arial" panose="020B0604020202020204" pitchFamily="34" charset="0"/>
                <a:ea typeface="宋体" panose="02010600030101010101" pitchFamily="2" charset="-122"/>
              </a:rPr>
              <a:t>)</a:t>
            </a:r>
            <a:endParaRPr kumimoji="0" lang="zh-CN" altLang="en-US" sz="2400" b="0">
              <a:solidFill>
                <a:srgbClr val="000000"/>
              </a:solidFill>
              <a:latin typeface="Arial" panose="020B0604020202020204" pitchFamily="34" charset="0"/>
              <a:ea typeface="宋体" panose="02010600030101010101" pitchFamily="2" charset="-122"/>
            </a:endParaRPr>
          </a:p>
        </p:txBody>
      </p:sp>
      <p:sp>
        <p:nvSpPr>
          <p:cNvPr id="37898" name="Rectangle 3">
            <a:extLst>
              <a:ext uri="{FF2B5EF4-FFF2-40B4-BE49-F238E27FC236}">
                <a16:creationId xmlns:a16="http://schemas.microsoft.com/office/drawing/2014/main" id="{7C9906BE-86E4-4D40-BB31-0F3DCE3AB45F}"/>
              </a:ext>
            </a:extLst>
          </p:cNvPr>
          <p:cNvSpPr>
            <a:spLocks noChangeArrowheads="1"/>
          </p:cNvSpPr>
          <p:nvPr/>
        </p:nvSpPr>
        <p:spPr bwMode="auto">
          <a:xfrm>
            <a:off x="611188" y="4581525"/>
            <a:ext cx="4103687" cy="2205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for(i=k;i&lt;=m;i++)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a:t>
            </a:r>
          </a:p>
        </p:txBody>
      </p:sp>
      <p:sp>
        <p:nvSpPr>
          <p:cNvPr id="37" name="Line 56">
            <a:extLst>
              <a:ext uri="{FF2B5EF4-FFF2-40B4-BE49-F238E27FC236}">
                <a16:creationId xmlns:a16="http://schemas.microsoft.com/office/drawing/2014/main" id="{6A053074-9E1E-4E0E-8310-5270C8829DA7}"/>
              </a:ext>
            </a:extLst>
          </p:cNvPr>
          <p:cNvSpPr>
            <a:spLocks noChangeShapeType="1"/>
          </p:cNvSpPr>
          <p:nvPr/>
        </p:nvSpPr>
        <p:spPr bwMode="auto">
          <a:xfrm>
            <a:off x="5802313" y="2581275"/>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38" name="矩形 37">
            <a:extLst>
              <a:ext uri="{FF2B5EF4-FFF2-40B4-BE49-F238E27FC236}">
                <a16:creationId xmlns:a16="http://schemas.microsoft.com/office/drawing/2014/main" id="{73CE46C1-DD83-49DD-8E73-82DAEF5A90A2}"/>
              </a:ext>
            </a:extLst>
          </p:cNvPr>
          <p:cNvSpPr/>
          <p:nvPr/>
        </p:nvSpPr>
        <p:spPr>
          <a:xfrm>
            <a:off x="7092950" y="2349500"/>
            <a:ext cx="16557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{4, 2, 3, 1}</a:t>
            </a:r>
            <a:endParaRPr lang="zh-CN" altLang="en-US" b="0" dirty="0">
              <a:solidFill>
                <a:srgbClr val="000000"/>
              </a:solidFill>
              <a:latin typeface="Arial" charset="0"/>
              <a:ea typeface="宋体" pitchFamily="2" charset="-122"/>
            </a:endParaRPr>
          </a:p>
        </p:txBody>
      </p:sp>
      <p:sp>
        <p:nvSpPr>
          <p:cNvPr id="39" name="Line 56">
            <a:extLst>
              <a:ext uri="{FF2B5EF4-FFF2-40B4-BE49-F238E27FC236}">
                <a16:creationId xmlns:a16="http://schemas.microsoft.com/office/drawing/2014/main" id="{7966F655-010C-4B50-A305-068905EFB3BB}"/>
              </a:ext>
            </a:extLst>
          </p:cNvPr>
          <p:cNvSpPr>
            <a:spLocks noChangeShapeType="1"/>
          </p:cNvSpPr>
          <p:nvPr/>
        </p:nvSpPr>
        <p:spPr bwMode="auto">
          <a:xfrm>
            <a:off x="4732338" y="335438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0" name="矩形 39">
            <a:extLst>
              <a:ext uri="{FF2B5EF4-FFF2-40B4-BE49-F238E27FC236}">
                <a16:creationId xmlns:a16="http://schemas.microsoft.com/office/drawing/2014/main" id="{DE930117-33F8-41FB-B8B4-840162549C52}"/>
              </a:ext>
            </a:extLst>
          </p:cNvPr>
          <p:cNvSpPr/>
          <p:nvPr/>
        </p:nvSpPr>
        <p:spPr>
          <a:xfrm>
            <a:off x="6084888" y="3141663"/>
            <a:ext cx="2663825" cy="460375"/>
          </a:xfrm>
          <a:prstGeom prst="rect">
            <a:avLst/>
          </a:prstGeom>
          <a:ln>
            <a:solidFill>
              <a:srgbClr val="FF0000"/>
            </a:solidFill>
          </a:ln>
        </p:spPr>
        <p:txBody>
          <a:bodyPr>
            <a:spAutoFit/>
          </a:bodyPr>
          <a:lstStyle/>
          <a:p>
            <a:pPr eaLnBrk="1" hangingPunct="1">
              <a:buFont typeface="Wingdings" pitchFamily="2" charset="2"/>
              <a:buNone/>
              <a:defRPr/>
            </a:pPr>
            <a:r>
              <a:rPr kumimoji="1" lang="zh-CN" altLang="en-US" b="0" kern="0" dirty="0">
                <a:solidFill>
                  <a:srgbClr val="000000"/>
                </a:solidFill>
                <a:latin typeface="Arial" charset="0"/>
                <a:ea typeface="宋体" pitchFamily="2" charset="-122"/>
              </a:rPr>
              <a:t>求</a:t>
            </a:r>
            <a:r>
              <a:rPr kumimoji="1" lang="en-US" altLang="zh-CN" b="0" kern="0" dirty="0">
                <a:solidFill>
                  <a:srgbClr val="000000"/>
                </a:solidFill>
                <a:latin typeface="Arial" charset="0"/>
                <a:ea typeface="宋体" pitchFamily="2" charset="-122"/>
              </a:rPr>
              <a:t>{2, 3, 1}</a:t>
            </a:r>
            <a:r>
              <a:rPr kumimoji="1" lang="zh-CN" altLang="en-US" b="0" kern="0" dirty="0">
                <a:solidFill>
                  <a:srgbClr val="000000"/>
                </a:solidFill>
                <a:latin typeface="Arial" charset="0"/>
                <a:ea typeface="宋体" pitchFamily="2" charset="-122"/>
              </a:rPr>
              <a:t>的排列</a:t>
            </a:r>
            <a:endParaRPr lang="zh-CN" altLang="en-US" b="0" dirty="0">
              <a:solidFill>
                <a:srgbClr val="000000"/>
              </a:solidFill>
              <a:latin typeface="Arial" charset="0"/>
              <a:ea typeface="宋体" pitchFamily="2" charset="-122"/>
            </a:endParaRPr>
          </a:p>
        </p:txBody>
      </p:sp>
      <p:sp>
        <p:nvSpPr>
          <p:cNvPr id="42" name="矩形 41">
            <a:extLst>
              <a:ext uri="{FF2B5EF4-FFF2-40B4-BE49-F238E27FC236}">
                <a16:creationId xmlns:a16="http://schemas.microsoft.com/office/drawing/2014/main" id="{50C83B74-DD9F-445B-BF2B-3BD28845553E}"/>
              </a:ext>
            </a:extLst>
          </p:cNvPr>
          <p:cNvSpPr/>
          <p:nvPr/>
        </p:nvSpPr>
        <p:spPr>
          <a:xfrm>
            <a:off x="2476500" y="4006850"/>
            <a:ext cx="3319463"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Swap(list[0]=4,list[3]=1)</a:t>
            </a:r>
            <a:endParaRPr lang="zh-CN" altLang="en-US" b="0" dirty="0">
              <a:solidFill>
                <a:srgbClr val="000000"/>
              </a:solidFill>
              <a:latin typeface="Arial" charset="0"/>
              <a:ea typeface="宋体" pitchFamily="2" charset="-122"/>
            </a:endParaRPr>
          </a:p>
        </p:txBody>
      </p:sp>
      <p:sp>
        <p:nvSpPr>
          <p:cNvPr id="43" name="Line 56">
            <a:extLst>
              <a:ext uri="{FF2B5EF4-FFF2-40B4-BE49-F238E27FC236}">
                <a16:creationId xmlns:a16="http://schemas.microsoft.com/office/drawing/2014/main" id="{B02F5811-3F00-463B-9FFE-1EAC548FC1BF}"/>
              </a:ext>
            </a:extLst>
          </p:cNvPr>
          <p:cNvSpPr>
            <a:spLocks noChangeShapeType="1"/>
          </p:cNvSpPr>
          <p:nvPr/>
        </p:nvSpPr>
        <p:spPr bwMode="auto">
          <a:xfrm>
            <a:off x="5797550" y="423703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44" name="矩形 43">
            <a:extLst>
              <a:ext uri="{FF2B5EF4-FFF2-40B4-BE49-F238E27FC236}">
                <a16:creationId xmlns:a16="http://schemas.microsoft.com/office/drawing/2014/main" id="{6010E0E3-AAA5-4957-94A6-02E292696255}"/>
              </a:ext>
            </a:extLst>
          </p:cNvPr>
          <p:cNvSpPr/>
          <p:nvPr/>
        </p:nvSpPr>
        <p:spPr>
          <a:xfrm>
            <a:off x="7092950" y="4005263"/>
            <a:ext cx="1655763" cy="461962"/>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 2, 3, 4}</a:t>
            </a:r>
            <a:endParaRPr lang="zh-CN" altLang="en-US" b="0" dirty="0">
              <a:solidFill>
                <a:srgbClr val="000000"/>
              </a:solidFill>
              <a:latin typeface="Arial" charset="0"/>
              <a:ea typeface="宋体" pitchFamily="2" charset="-122"/>
            </a:endParaRPr>
          </a:p>
        </p:txBody>
      </p:sp>
      <p:sp>
        <p:nvSpPr>
          <p:cNvPr id="19" name="矩形 18">
            <a:extLst>
              <a:ext uri="{FF2B5EF4-FFF2-40B4-BE49-F238E27FC236}">
                <a16:creationId xmlns:a16="http://schemas.microsoft.com/office/drawing/2014/main" id="{16249C45-437D-4DF5-852B-913313588C79}"/>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ox(in)">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ox(in)">
                                      <p:cBhvr>
                                        <p:cTn id="32" dur="500"/>
                                        <p:tgtEl>
                                          <p:spTgt spid="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ox(in)">
                                      <p:cBhvr>
                                        <p:cTn id="47" dur="500"/>
                                        <p:tgtEl>
                                          <p:spTgt spid="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blinds(horizontal)">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1" grpId="0" animBg="1"/>
      <p:bldP spid="38" grpId="0" animBg="1"/>
      <p:bldP spid="40" grpId="0" animBg="1"/>
      <p:bldP spid="42" grpId="0" animBg="1"/>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11">
            <a:extLst>
              <a:ext uri="{FF2B5EF4-FFF2-40B4-BE49-F238E27FC236}">
                <a16:creationId xmlns:a16="http://schemas.microsoft.com/office/drawing/2014/main" id="{39E2120A-69AD-4719-9B41-ACD88FE7E947}"/>
              </a:ext>
            </a:extLst>
          </p:cNvPr>
          <p:cNvSpPr txBox="1">
            <a:spLocks noChangeArrowheads="1"/>
          </p:cNvSpPr>
          <p:nvPr/>
        </p:nvSpPr>
        <p:spPr bwMode="auto">
          <a:xfrm>
            <a:off x="395288" y="692150"/>
            <a:ext cx="8208962" cy="465138"/>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0">
                <a:solidFill>
                  <a:srgbClr val="000000"/>
                </a:solidFill>
              </a:rPr>
              <a:t>             </a:t>
            </a:r>
            <a:r>
              <a:rPr lang="zh-CN" altLang="en-US" sz="2400">
                <a:solidFill>
                  <a:srgbClr val="990000"/>
                </a:solidFill>
                <a:latin typeface="Century Schoolbook" panose="02040604050505020304" pitchFamily="18" charset="0"/>
                <a:ea typeface="宋体" panose="02010600030101010101" pitchFamily="2" charset="-122"/>
              </a:rPr>
              <a:t>排列问题：</a:t>
            </a:r>
            <a:endParaRPr lang="en-US" altLang="zh-CN" sz="2400">
              <a:solidFill>
                <a:srgbClr val="990000"/>
              </a:solidFill>
              <a:latin typeface="Century Schoolbook" panose="02040604050505020304" pitchFamily="18" charset="0"/>
              <a:ea typeface="宋体" panose="02010600030101010101" pitchFamily="2" charset="-122"/>
            </a:endParaRPr>
          </a:p>
        </p:txBody>
      </p:sp>
      <p:sp>
        <p:nvSpPr>
          <p:cNvPr id="18" name="AutoShape 16">
            <a:hlinkClick r:id="" action="ppaction://noaction" highlightClick="1"/>
            <a:extLst>
              <a:ext uri="{FF2B5EF4-FFF2-40B4-BE49-F238E27FC236}">
                <a16:creationId xmlns:a16="http://schemas.microsoft.com/office/drawing/2014/main" id="{F7EB3426-13CD-4B98-AA36-E113FB568EDE}"/>
              </a:ext>
            </a:extLst>
          </p:cNvPr>
          <p:cNvSpPr>
            <a:spLocks noChangeArrowheads="1"/>
          </p:cNvSpPr>
          <p:nvPr/>
        </p:nvSpPr>
        <p:spPr bwMode="auto">
          <a:xfrm>
            <a:off x="468313" y="764967"/>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lvl="0" algn="ctr">
              <a:defRPr/>
            </a:pPr>
            <a:r>
              <a:rPr kumimoji="1" lang="zh-CN" altLang="en-US" sz="1600">
                <a:solidFill>
                  <a:srgbClr val="FFFFFF"/>
                </a:solidFill>
                <a:latin typeface="Times New Roman" pitchFamily="18" charset="0"/>
                <a:ea typeface="幼圆" pitchFamily="49" charset="-122"/>
              </a:rPr>
              <a:t>例 题 </a:t>
            </a:r>
            <a:r>
              <a:rPr kumimoji="1" lang="en-US" altLang="zh-CN" sz="1600">
                <a:solidFill>
                  <a:srgbClr val="FFFFFF"/>
                </a:solidFill>
                <a:latin typeface="Times New Roman" pitchFamily="18" charset="0"/>
                <a:ea typeface="幼圆" pitchFamily="49" charset="-122"/>
              </a:rPr>
              <a:t>2-4</a:t>
            </a:r>
            <a:endParaRPr kumimoji="1" lang="en-US" altLang="zh-CN" sz="200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latin typeface="Times New Roman" pitchFamily="18" charset="0"/>
              <a:ea typeface="隶书" pitchFamily="49" charset="-122"/>
            </a:endParaRPr>
          </a:p>
        </p:txBody>
      </p:sp>
      <p:sp>
        <p:nvSpPr>
          <p:cNvPr id="17" name="Rectangle 3">
            <a:extLst>
              <a:ext uri="{FF2B5EF4-FFF2-40B4-BE49-F238E27FC236}">
                <a16:creationId xmlns:a16="http://schemas.microsoft.com/office/drawing/2014/main" id="{9E901081-8206-4388-A7A3-9826C67BF005}"/>
              </a:ext>
            </a:extLst>
          </p:cNvPr>
          <p:cNvSpPr txBox="1">
            <a:spLocks noChangeArrowheads="1"/>
          </p:cNvSpPr>
          <p:nvPr/>
        </p:nvSpPr>
        <p:spPr>
          <a:xfrm>
            <a:off x="395288" y="1268413"/>
            <a:ext cx="8353425" cy="936625"/>
          </a:xfrm>
          <a:prstGeom prst="rect">
            <a:avLst/>
          </a:prstGeom>
          <a:ln>
            <a:solidFill>
              <a:srgbClr val="C00000"/>
            </a:solidFill>
          </a:ln>
        </p:spPr>
        <p:txBody>
          <a:bodyPr/>
          <a:lstStyle/>
          <a:p>
            <a:pPr marL="342900" indent="-342900" eaLnBrk="1" hangingPunct="1">
              <a:spcBef>
                <a:spcPct val="20000"/>
              </a:spcBef>
              <a:buFont typeface="Wingdings" pitchFamily="2" charset="2"/>
              <a:buNone/>
              <a:defRPr/>
            </a:pPr>
            <a:r>
              <a:rPr kumimoji="1" lang="zh-CN" altLang="en-US" b="0" kern="0" dirty="0">
                <a:solidFill>
                  <a:srgbClr val="000000"/>
                </a:solidFill>
                <a:latin typeface="Times New Roman"/>
                <a:ea typeface="黑体"/>
              </a:rPr>
              <a:t>例：</a:t>
            </a:r>
            <a:r>
              <a:rPr kumimoji="1" lang="en-US" altLang="zh-CN" b="0" kern="0" dirty="0">
                <a:solidFill>
                  <a:srgbClr val="000000"/>
                </a:solidFill>
                <a:latin typeface="Times New Roman"/>
                <a:ea typeface="黑体"/>
              </a:rPr>
              <a:t>R={1,2,3,4}R1={2,3,4}, R2={1,3,4}, R3={1,2,4}, R4={1,2,3}</a:t>
            </a:r>
          </a:p>
          <a:p>
            <a:pPr marL="342900" indent="-342900" eaLnBrk="1" hangingPunct="1">
              <a:spcBef>
                <a:spcPct val="20000"/>
              </a:spcBef>
              <a:buFont typeface="Wingdings" pitchFamily="2" charset="2"/>
              <a:buChar char="p"/>
              <a:defRPr/>
            </a:pPr>
            <a:r>
              <a:rPr kumimoji="1" lang="en-US" altLang="zh-CN" b="0" kern="0" dirty="0">
                <a:solidFill>
                  <a:srgbClr val="000000"/>
                </a:solidFill>
                <a:latin typeface="Times New Roman"/>
                <a:ea typeface="黑体"/>
              </a:rPr>
              <a:t>P(R)</a:t>
            </a:r>
            <a:r>
              <a:rPr kumimoji="1" lang="zh-CN" altLang="en-US" b="0" kern="0" dirty="0">
                <a:solidFill>
                  <a:srgbClr val="000000"/>
                </a:solidFill>
                <a:latin typeface="Times New Roman"/>
                <a:ea typeface="黑体"/>
              </a:rPr>
              <a:t>由 </a:t>
            </a:r>
            <a:r>
              <a:rPr kumimoji="1" lang="en-US" altLang="zh-CN" b="0" kern="0" dirty="0">
                <a:solidFill>
                  <a:srgbClr val="000000"/>
                </a:solidFill>
                <a:latin typeface="Times New Roman"/>
                <a:ea typeface="黑体"/>
              </a:rPr>
              <a:t>{1}P(R1)</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{2}P(R2)</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{3}P(R3)</a:t>
            </a:r>
            <a:r>
              <a:rPr kumimoji="1" lang="zh-CN" altLang="en-US" b="0" kern="0" dirty="0">
                <a:solidFill>
                  <a:srgbClr val="000000"/>
                </a:solidFill>
                <a:latin typeface="Times New Roman"/>
                <a:ea typeface="黑体"/>
              </a:rPr>
              <a:t>和</a:t>
            </a:r>
            <a:r>
              <a:rPr kumimoji="1" lang="en-US" altLang="zh-CN" b="0" kern="0" dirty="0">
                <a:solidFill>
                  <a:srgbClr val="000000"/>
                </a:solidFill>
                <a:latin typeface="Times New Roman"/>
                <a:ea typeface="黑体"/>
              </a:rPr>
              <a:t>{4}P(R4)</a:t>
            </a:r>
            <a:r>
              <a:rPr kumimoji="1" lang="zh-CN" altLang="en-US" b="0" kern="0" dirty="0">
                <a:solidFill>
                  <a:srgbClr val="000000"/>
                </a:solidFill>
                <a:latin typeface="Times New Roman"/>
                <a:ea typeface="黑体"/>
              </a:rPr>
              <a:t>组成</a:t>
            </a:r>
          </a:p>
        </p:txBody>
      </p:sp>
      <p:sp>
        <p:nvSpPr>
          <p:cNvPr id="48" name="矩形 47">
            <a:extLst>
              <a:ext uri="{FF2B5EF4-FFF2-40B4-BE49-F238E27FC236}">
                <a16:creationId xmlns:a16="http://schemas.microsoft.com/office/drawing/2014/main" id="{74B3F635-B9FF-463C-AB0C-228DA7C15713}"/>
              </a:ext>
            </a:extLst>
          </p:cNvPr>
          <p:cNvSpPr/>
          <p:nvPr/>
        </p:nvSpPr>
        <p:spPr>
          <a:xfrm>
            <a:off x="827088" y="2349500"/>
            <a:ext cx="2089150"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k=0,i=4,m=3</a:t>
            </a:r>
            <a:endParaRPr lang="zh-CN" altLang="en-US" b="0" dirty="0">
              <a:solidFill>
                <a:srgbClr val="000000"/>
              </a:solidFill>
              <a:latin typeface="Arial" charset="0"/>
              <a:ea typeface="宋体" pitchFamily="2" charset="-122"/>
            </a:endParaRPr>
          </a:p>
        </p:txBody>
      </p:sp>
      <p:sp>
        <p:nvSpPr>
          <p:cNvPr id="39943" name="矩形 31">
            <a:extLst>
              <a:ext uri="{FF2B5EF4-FFF2-40B4-BE49-F238E27FC236}">
                <a16:creationId xmlns:a16="http://schemas.microsoft.com/office/drawing/2014/main" id="{8F98992B-6936-49DE-8736-96E6B97A0DA3}"/>
              </a:ext>
            </a:extLst>
          </p:cNvPr>
          <p:cNvSpPr>
            <a:spLocks noChangeArrowheads="1"/>
          </p:cNvSpPr>
          <p:nvPr/>
        </p:nvSpPr>
        <p:spPr bwMode="auto">
          <a:xfrm>
            <a:off x="2987675" y="692150"/>
            <a:ext cx="478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sz="2400" b="0">
                <a:solidFill>
                  <a:srgbClr val="000000"/>
                </a:solidFill>
                <a:latin typeface="Arial" panose="020B0604020202020204" pitchFamily="34" charset="0"/>
                <a:ea typeface="宋体" panose="02010600030101010101" pitchFamily="2" charset="-122"/>
              </a:rPr>
              <a:t>Perm(Type list[ ], int k=</a:t>
            </a:r>
            <a:r>
              <a:rPr kumimoji="0" lang="en-US" altLang="zh-CN" sz="2400" b="0">
                <a:solidFill>
                  <a:srgbClr val="FF0000"/>
                </a:solidFill>
                <a:latin typeface="Arial" panose="020B0604020202020204" pitchFamily="34" charset="0"/>
                <a:ea typeface="宋体" panose="02010600030101010101" pitchFamily="2" charset="-122"/>
              </a:rPr>
              <a:t>0</a:t>
            </a:r>
            <a:r>
              <a:rPr kumimoji="0" lang="en-US" altLang="zh-CN" sz="2400" b="0">
                <a:solidFill>
                  <a:srgbClr val="000000"/>
                </a:solidFill>
                <a:latin typeface="Arial" panose="020B0604020202020204" pitchFamily="34" charset="0"/>
                <a:ea typeface="宋体" panose="02010600030101010101" pitchFamily="2" charset="-122"/>
              </a:rPr>
              <a:t>, int m=</a:t>
            </a:r>
            <a:r>
              <a:rPr kumimoji="0" lang="en-US" altLang="zh-CN" sz="2400" b="0">
                <a:solidFill>
                  <a:srgbClr val="FF0000"/>
                </a:solidFill>
                <a:latin typeface="Arial" panose="020B0604020202020204" pitchFamily="34" charset="0"/>
                <a:ea typeface="宋体" panose="02010600030101010101" pitchFamily="2" charset="-122"/>
              </a:rPr>
              <a:t>3</a:t>
            </a:r>
            <a:r>
              <a:rPr kumimoji="0" lang="en-US" altLang="zh-CN" sz="2400" b="0">
                <a:solidFill>
                  <a:srgbClr val="000000"/>
                </a:solidFill>
                <a:latin typeface="Arial" panose="020B0604020202020204" pitchFamily="34" charset="0"/>
                <a:ea typeface="宋体" panose="02010600030101010101" pitchFamily="2" charset="-122"/>
              </a:rPr>
              <a:t>)</a:t>
            </a:r>
            <a:endParaRPr kumimoji="0" lang="zh-CN" altLang="en-US" sz="2400" b="0">
              <a:solidFill>
                <a:srgbClr val="000000"/>
              </a:solidFill>
              <a:latin typeface="Arial" panose="020B0604020202020204" pitchFamily="34" charset="0"/>
              <a:ea typeface="宋体" panose="02010600030101010101" pitchFamily="2" charset="-122"/>
            </a:endParaRPr>
          </a:p>
        </p:txBody>
      </p:sp>
      <p:sp>
        <p:nvSpPr>
          <p:cNvPr id="39944" name="Rectangle 3">
            <a:extLst>
              <a:ext uri="{FF2B5EF4-FFF2-40B4-BE49-F238E27FC236}">
                <a16:creationId xmlns:a16="http://schemas.microsoft.com/office/drawing/2014/main" id="{7C975F9F-D23C-4453-88DF-40D4A35DFB82}"/>
              </a:ext>
            </a:extLst>
          </p:cNvPr>
          <p:cNvSpPr>
            <a:spLocks noChangeArrowheads="1"/>
          </p:cNvSpPr>
          <p:nvPr/>
        </p:nvSpPr>
        <p:spPr bwMode="auto">
          <a:xfrm>
            <a:off x="611188" y="4581525"/>
            <a:ext cx="4103687" cy="2205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for(i=k;i&lt;=m;i++)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Perm(list,k+1,m);</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Swap(list[k],list[i]);</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               }</a:t>
            </a:r>
          </a:p>
          <a:p>
            <a:pPr eaLnBrk="1" hangingPunct="1">
              <a:buClr>
                <a:srgbClr val="CCCCFF"/>
              </a:buClr>
              <a:buSzPct val="70000"/>
              <a:buFont typeface="Wingdings" panose="05000000000000000000" pitchFamily="2" charset="2"/>
              <a:buNone/>
            </a:pPr>
            <a:r>
              <a:rPr kumimoji="0" lang="en-US" altLang="zh-CN" sz="2000" b="0">
                <a:solidFill>
                  <a:srgbClr val="000000"/>
                </a:solidFill>
                <a:latin typeface="Arial" panose="020B0604020202020204" pitchFamily="34" charset="0"/>
                <a:ea typeface="宋体" panose="02010600030101010101" pitchFamily="2" charset="-122"/>
              </a:rPr>
              <a:t>}</a:t>
            </a:r>
          </a:p>
        </p:txBody>
      </p:sp>
      <p:sp>
        <p:nvSpPr>
          <p:cNvPr id="37" name="Line 56">
            <a:extLst>
              <a:ext uri="{FF2B5EF4-FFF2-40B4-BE49-F238E27FC236}">
                <a16:creationId xmlns:a16="http://schemas.microsoft.com/office/drawing/2014/main" id="{B129CA37-207E-4A07-AC64-6F440C752E48}"/>
              </a:ext>
            </a:extLst>
          </p:cNvPr>
          <p:cNvSpPr>
            <a:spLocks noChangeShapeType="1"/>
          </p:cNvSpPr>
          <p:nvPr/>
        </p:nvSpPr>
        <p:spPr bwMode="auto">
          <a:xfrm>
            <a:off x="2916238" y="2579688"/>
            <a:ext cx="1295400"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38" name="矩形 37">
            <a:extLst>
              <a:ext uri="{FF2B5EF4-FFF2-40B4-BE49-F238E27FC236}">
                <a16:creationId xmlns:a16="http://schemas.microsoft.com/office/drawing/2014/main" id="{F642E9B1-E5FC-40D9-B5EA-AA373597D3DE}"/>
              </a:ext>
            </a:extLst>
          </p:cNvPr>
          <p:cNvSpPr/>
          <p:nvPr/>
        </p:nvSpPr>
        <p:spPr>
          <a:xfrm>
            <a:off x="4211638" y="2349500"/>
            <a:ext cx="1655762" cy="461963"/>
          </a:xfrm>
          <a:prstGeom prst="rect">
            <a:avLst/>
          </a:prstGeom>
          <a:ln>
            <a:solidFill>
              <a:srgbClr val="FF0000"/>
            </a:solidFill>
          </a:ln>
        </p:spPr>
        <p:txBody>
          <a:bodyPr>
            <a:spAutoFit/>
          </a:bodyPr>
          <a:lstStyle/>
          <a:p>
            <a:pPr eaLnBrk="1" hangingPunct="1">
              <a:buFont typeface="Wingdings" pitchFamily="2" charset="2"/>
              <a:buNone/>
              <a:defRPr/>
            </a:pPr>
            <a:r>
              <a:rPr kumimoji="1" lang="zh-CN" altLang="en-US" b="0" kern="0" dirty="0">
                <a:solidFill>
                  <a:srgbClr val="000000"/>
                </a:solidFill>
                <a:latin typeface="Arial" charset="0"/>
                <a:ea typeface="宋体" pitchFamily="2" charset="-122"/>
              </a:rPr>
              <a:t>退出循环</a:t>
            </a:r>
            <a:endParaRPr lang="zh-CN" altLang="en-US" b="0" dirty="0">
              <a:solidFill>
                <a:srgbClr val="000000"/>
              </a:solidFill>
              <a:latin typeface="Arial" charset="0"/>
              <a:ea typeface="宋体" pitchFamily="2" charset="-122"/>
            </a:endParaRPr>
          </a:p>
        </p:txBody>
      </p:sp>
      <p:sp>
        <p:nvSpPr>
          <p:cNvPr id="10" name="矩形 9">
            <a:extLst>
              <a:ext uri="{FF2B5EF4-FFF2-40B4-BE49-F238E27FC236}">
                <a16:creationId xmlns:a16="http://schemas.microsoft.com/office/drawing/2014/main" id="{9F033B03-7CB6-48E2-B95F-6AC5ED406C37}"/>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ox(in)">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11">
            <a:extLst>
              <a:ext uri="{FF2B5EF4-FFF2-40B4-BE49-F238E27FC236}">
                <a16:creationId xmlns:a16="http://schemas.microsoft.com/office/drawing/2014/main" id="{248B4A84-683E-4CB4-960D-FB63C16E37D3}"/>
              </a:ext>
            </a:extLst>
          </p:cNvPr>
          <p:cNvSpPr txBox="1">
            <a:spLocks noChangeArrowheads="1"/>
          </p:cNvSpPr>
          <p:nvPr/>
        </p:nvSpPr>
        <p:spPr bwMode="auto">
          <a:xfrm>
            <a:off x="395288" y="692150"/>
            <a:ext cx="8208962" cy="465138"/>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0">
                <a:solidFill>
                  <a:srgbClr val="000000"/>
                </a:solidFill>
              </a:rPr>
              <a:t>             </a:t>
            </a:r>
            <a:r>
              <a:rPr lang="zh-CN" altLang="en-US" sz="2400">
                <a:solidFill>
                  <a:srgbClr val="990000"/>
                </a:solidFill>
                <a:latin typeface="Century Schoolbook" panose="02040604050505020304" pitchFamily="18" charset="0"/>
                <a:ea typeface="宋体" panose="02010600030101010101" pitchFamily="2" charset="-122"/>
              </a:rPr>
              <a:t>排列问题：</a:t>
            </a:r>
            <a:endParaRPr lang="en-US" altLang="zh-CN" sz="2400">
              <a:solidFill>
                <a:srgbClr val="990000"/>
              </a:solidFill>
              <a:latin typeface="Century Schoolbook" panose="02040604050505020304" pitchFamily="18" charset="0"/>
              <a:ea typeface="宋体" panose="02010600030101010101" pitchFamily="2" charset="-122"/>
            </a:endParaRPr>
          </a:p>
        </p:txBody>
      </p:sp>
      <p:sp>
        <p:nvSpPr>
          <p:cNvPr id="18" name="AutoShape 16">
            <a:hlinkClick r:id="" action="ppaction://noaction" highlightClick="1"/>
            <a:extLst>
              <a:ext uri="{FF2B5EF4-FFF2-40B4-BE49-F238E27FC236}">
                <a16:creationId xmlns:a16="http://schemas.microsoft.com/office/drawing/2014/main" id="{4FB15128-58BC-44E5-A385-4F95564D7D7C}"/>
              </a:ext>
            </a:extLst>
          </p:cNvPr>
          <p:cNvSpPr>
            <a:spLocks noChangeArrowheads="1"/>
          </p:cNvSpPr>
          <p:nvPr/>
        </p:nvSpPr>
        <p:spPr bwMode="auto">
          <a:xfrm>
            <a:off x="468313" y="764967"/>
            <a:ext cx="990600" cy="338554"/>
          </a:xfrm>
          <a:prstGeom prst="actionButtonBlank">
            <a:avLst/>
          </a:prstGeom>
          <a:solidFill>
            <a:srgbClr val="FF3300"/>
          </a:solidFill>
          <a:ln w="9525">
            <a:solidFill>
              <a:schemeClr val="bg1"/>
            </a:solidFill>
            <a:miter lim="800000"/>
            <a:headEnd/>
            <a:tailEnd/>
          </a:ln>
          <a:effectLst/>
        </p:spPr>
        <p:txBody>
          <a:bodyPr lIns="46800" rIns="50400" anchor="ctr" anchorCtr="1">
            <a:spAutoFit/>
          </a:bodyPr>
          <a:lstStyle/>
          <a:p>
            <a:pPr lvl="0" algn="ctr">
              <a:defRPr/>
            </a:pPr>
            <a:r>
              <a:rPr kumimoji="1" lang="zh-CN" altLang="en-US" sz="1600">
                <a:solidFill>
                  <a:srgbClr val="FFFFFF"/>
                </a:solidFill>
                <a:latin typeface="Times New Roman" pitchFamily="18" charset="0"/>
                <a:ea typeface="幼圆" pitchFamily="49" charset="-122"/>
              </a:rPr>
              <a:t>例 题 </a:t>
            </a:r>
            <a:r>
              <a:rPr kumimoji="1" lang="en-US" altLang="zh-CN" sz="1600">
                <a:solidFill>
                  <a:srgbClr val="FFFFFF"/>
                </a:solidFill>
                <a:latin typeface="Times New Roman" pitchFamily="18" charset="0"/>
                <a:ea typeface="幼圆" pitchFamily="49" charset="-122"/>
              </a:rPr>
              <a:t>2-4</a:t>
            </a:r>
            <a:endParaRPr kumimoji="1" lang="en-US" altLang="zh-CN" sz="200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latin typeface="Times New Roman" pitchFamily="18" charset="0"/>
              <a:ea typeface="隶书" pitchFamily="49" charset="-122"/>
            </a:endParaRPr>
          </a:p>
        </p:txBody>
      </p:sp>
      <p:sp>
        <p:nvSpPr>
          <p:cNvPr id="17" name="Rectangle 3">
            <a:extLst>
              <a:ext uri="{FF2B5EF4-FFF2-40B4-BE49-F238E27FC236}">
                <a16:creationId xmlns:a16="http://schemas.microsoft.com/office/drawing/2014/main" id="{41070492-2DC7-4098-AB6B-A93DAD6DE800}"/>
              </a:ext>
            </a:extLst>
          </p:cNvPr>
          <p:cNvSpPr txBox="1">
            <a:spLocks noChangeArrowheads="1"/>
          </p:cNvSpPr>
          <p:nvPr/>
        </p:nvSpPr>
        <p:spPr>
          <a:xfrm>
            <a:off x="395288" y="1268413"/>
            <a:ext cx="8353425" cy="936625"/>
          </a:xfrm>
          <a:prstGeom prst="rect">
            <a:avLst/>
          </a:prstGeom>
          <a:ln>
            <a:solidFill>
              <a:srgbClr val="C00000"/>
            </a:solidFill>
          </a:ln>
        </p:spPr>
        <p:txBody>
          <a:bodyPr/>
          <a:lstStyle/>
          <a:p>
            <a:pPr marL="342900" indent="-342900" eaLnBrk="1" hangingPunct="1">
              <a:spcBef>
                <a:spcPct val="20000"/>
              </a:spcBef>
              <a:buFont typeface="Wingdings" pitchFamily="2" charset="2"/>
              <a:buNone/>
              <a:defRPr/>
            </a:pPr>
            <a:r>
              <a:rPr kumimoji="1" lang="zh-CN" altLang="en-US" b="0" kern="0" dirty="0">
                <a:solidFill>
                  <a:srgbClr val="000000"/>
                </a:solidFill>
                <a:latin typeface="Times New Roman"/>
                <a:ea typeface="黑体"/>
              </a:rPr>
              <a:t>例：</a:t>
            </a:r>
            <a:r>
              <a:rPr kumimoji="1" lang="en-US" altLang="zh-CN" b="0" kern="0" dirty="0">
                <a:solidFill>
                  <a:srgbClr val="000000"/>
                </a:solidFill>
                <a:latin typeface="Times New Roman"/>
                <a:ea typeface="黑体"/>
              </a:rPr>
              <a:t>R={1,2,3,4}R1={2,3,4}, R2={1,3,4}, R3={1,2,4}, R4={1,2,3}</a:t>
            </a:r>
          </a:p>
          <a:p>
            <a:pPr marL="342900" indent="-342900" eaLnBrk="1" hangingPunct="1">
              <a:spcBef>
                <a:spcPct val="20000"/>
              </a:spcBef>
              <a:buFont typeface="Wingdings" pitchFamily="2" charset="2"/>
              <a:buChar char="p"/>
              <a:defRPr/>
            </a:pPr>
            <a:r>
              <a:rPr kumimoji="1" lang="en-US" altLang="zh-CN" b="0" kern="0" dirty="0">
                <a:solidFill>
                  <a:srgbClr val="000000"/>
                </a:solidFill>
                <a:latin typeface="Times New Roman"/>
                <a:ea typeface="黑体"/>
              </a:rPr>
              <a:t>P(R)</a:t>
            </a:r>
            <a:r>
              <a:rPr kumimoji="1" lang="zh-CN" altLang="en-US" b="0" kern="0" dirty="0">
                <a:solidFill>
                  <a:srgbClr val="000000"/>
                </a:solidFill>
                <a:latin typeface="Times New Roman"/>
                <a:ea typeface="黑体"/>
              </a:rPr>
              <a:t>由 </a:t>
            </a:r>
            <a:r>
              <a:rPr kumimoji="1" lang="en-US" altLang="zh-CN" b="0" kern="0" dirty="0">
                <a:solidFill>
                  <a:srgbClr val="000000"/>
                </a:solidFill>
                <a:latin typeface="Times New Roman"/>
                <a:ea typeface="黑体"/>
              </a:rPr>
              <a:t>{1}P(R1)</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{2}P(R2)</a:t>
            </a:r>
            <a:r>
              <a:rPr kumimoji="1" lang="zh-CN" altLang="en-US" b="0" kern="0" dirty="0">
                <a:solidFill>
                  <a:srgbClr val="000000"/>
                </a:solidFill>
                <a:latin typeface="Times New Roman"/>
                <a:ea typeface="黑体"/>
              </a:rPr>
              <a:t>、 </a:t>
            </a:r>
            <a:r>
              <a:rPr kumimoji="1" lang="en-US" altLang="zh-CN" b="0" kern="0" dirty="0">
                <a:solidFill>
                  <a:srgbClr val="000000"/>
                </a:solidFill>
                <a:latin typeface="Times New Roman"/>
                <a:ea typeface="黑体"/>
              </a:rPr>
              <a:t>{3}P(R3)</a:t>
            </a:r>
            <a:r>
              <a:rPr kumimoji="1" lang="zh-CN" altLang="en-US" b="0" kern="0" dirty="0">
                <a:solidFill>
                  <a:srgbClr val="000000"/>
                </a:solidFill>
                <a:latin typeface="Times New Roman"/>
                <a:ea typeface="黑体"/>
              </a:rPr>
              <a:t>和</a:t>
            </a:r>
            <a:r>
              <a:rPr kumimoji="1" lang="en-US" altLang="zh-CN" b="0" kern="0" dirty="0">
                <a:solidFill>
                  <a:srgbClr val="000000"/>
                </a:solidFill>
                <a:latin typeface="Times New Roman"/>
                <a:ea typeface="黑体"/>
              </a:rPr>
              <a:t>{4}P(R4)</a:t>
            </a:r>
            <a:r>
              <a:rPr kumimoji="1" lang="zh-CN" altLang="en-US" b="0" kern="0" dirty="0">
                <a:solidFill>
                  <a:srgbClr val="000000"/>
                </a:solidFill>
                <a:latin typeface="Times New Roman"/>
                <a:ea typeface="黑体"/>
              </a:rPr>
              <a:t>组成</a:t>
            </a:r>
          </a:p>
        </p:txBody>
      </p:sp>
      <p:sp>
        <p:nvSpPr>
          <p:cNvPr id="41990" name="矩形 31">
            <a:extLst>
              <a:ext uri="{FF2B5EF4-FFF2-40B4-BE49-F238E27FC236}">
                <a16:creationId xmlns:a16="http://schemas.microsoft.com/office/drawing/2014/main" id="{E3A23CCE-9F42-4B45-A26C-733037522A5C}"/>
              </a:ext>
            </a:extLst>
          </p:cNvPr>
          <p:cNvSpPr>
            <a:spLocks noChangeArrowheads="1"/>
          </p:cNvSpPr>
          <p:nvPr/>
        </p:nvSpPr>
        <p:spPr bwMode="auto">
          <a:xfrm>
            <a:off x="2987675" y="692150"/>
            <a:ext cx="478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kumimoji="0" lang="en-US" altLang="zh-CN" sz="2400" b="0">
                <a:solidFill>
                  <a:srgbClr val="000000"/>
                </a:solidFill>
                <a:latin typeface="Arial" panose="020B0604020202020204" pitchFamily="34" charset="0"/>
                <a:ea typeface="宋体" panose="02010600030101010101" pitchFamily="2" charset="-122"/>
              </a:rPr>
              <a:t>Perm(Type list[ ], int k=</a:t>
            </a:r>
            <a:r>
              <a:rPr kumimoji="0" lang="en-US" altLang="zh-CN" sz="2400" b="0">
                <a:solidFill>
                  <a:srgbClr val="FF0000"/>
                </a:solidFill>
                <a:latin typeface="Arial" panose="020B0604020202020204" pitchFamily="34" charset="0"/>
                <a:ea typeface="宋体" panose="02010600030101010101" pitchFamily="2" charset="-122"/>
              </a:rPr>
              <a:t>0</a:t>
            </a:r>
            <a:r>
              <a:rPr kumimoji="0" lang="en-US" altLang="zh-CN" sz="2400" b="0">
                <a:solidFill>
                  <a:srgbClr val="000000"/>
                </a:solidFill>
                <a:latin typeface="Arial" panose="020B0604020202020204" pitchFamily="34" charset="0"/>
                <a:ea typeface="宋体" panose="02010600030101010101" pitchFamily="2" charset="-122"/>
              </a:rPr>
              <a:t>, int m=</a:t>
            </a:r>
            <a:r>
              <a:rPr kumimoji="0" lang="en-US" altLang="zh-CN" sz="2400" b="0">
                <a:solidFill>
                  <a:srgbClr val="FF0000"/>
                </a:solidFill>
                <a:latin typeface="Arial" panose="020B0604020202020204" pitchFamily="34" charset="0"/>
                <a:ea typeface="宋体" panose="02010600030101010101" pitchFamily="2" charset="-122"/>
              </a:rPr>
              <a:t>3</a:t>
            </a:r>
            <a:r>
              <a:rPr kumimoji="0" lang="en-US" altLang="zh-CN" sz="2400" b="0">
                <a:solidFill>
                  <a:srgbClr val="000000"/>
                </a:solidFill>
                <a:latin typeface="Arial" panose="020B0604020202020204" pitchFamily="34" charset="0"/>
                <a:ea typeface="宋体" panose="02010600030101010101" pitchFamily="2" charset="-122"/>
              </a:rPr>
              <a:t>)</a:t>
            </a:r>
            <a:endParaRPr kumimoji="0" lang="zh-CN" altLang="en-US" sz="2400" b="0">
              <a:solidFill>
                <a:srgbClr val="000000"/>
              </a:solidFill>
              <a:latin typeface="Arial" panose="020B0604020202020204" pitchFamily="34" charset="0"/>
              <a:ea typeface="宋体" panose="02010600030101010101" pitchFamily="2" charset="-122"/>
            </a:endParaRPr>
          </a:p>
        </p:txBody>
      </p:sp>
      <p:sp>
        <p:nvSpPr>
          <p:cNvPr id="11" name="矩形 10">
            <a:extLst>
              <a:ext uri="{FF2B5EF4-FFF2-40B4-BE49-F238E27FC236}">
                <a16:creationId xmlns:a16="http://schemas.microsoft.com/office/drawing/2014/main" id="{862646DB-A4F1-40AF-BDAA-59B1399F01F3}"/>
              </a:ext>
            </a:extLst>
          </p:cNvPr>
          <p:cNvSpPr/>
          <p:nvPr/>
        </p:nvSpPr>
        <p:spPr>
          <a:xfrm>
            <a:off x="323850" y="2681288"/>
            <a:ext cx="1584325"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 {2, 3, 4}</a:t>
            </a:r>
            <a:endParaRPr lang="zh-CN" altLang="en-US" b="0" dirty="0">
              <a:solidFill>
                <a:srgbClr val="000000"/>
              </a:solidFill>
              <a:latin typeface="Arial" charset="0"/>
              <a:ea typeface="宋体" pitchFamily="2" charset="-122"/>
            </a:endParaRPr>
          </a:p>
        </p:txBody>
      </p:sp>
      <p:sp>
        <p:nvSpPr>
          <p:cNvPr id="12" name="矩形 11">
            <a:extLst>
              <a:ext uri="{FF2B5EF4-FFF2-40B4-BE49-F238E27FC236}">
                <a16:creationId xmlns:a16="http://schemas.microsoft.com/office/drawing/2014/main" id="{DDCA78CE-82B3-4289-98FE-87DFF06E3ED3}"/>
              </a:ext>
            </a:extLst>
          </p:cNvPr>
          <p:cNvSpPr/>
          <p:nvPr/>
        </p:nvSpPr>
        <p:spPr>
          <a:xfrm>
            <a:off x="2268538" y="2681288"/>
            <a:ext cx="2016125"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12 {3, 4}</a:t>
            </a:r>
            <a:endParaRPr lang="zh-CN" altLang="en-US" b="0" dirty="0">
              <a:solidFill>
                <a:srgbClr val="000000"/>
              </a:solidFill>
              <a:latin typeface="Arial" charset="0"/>
              <a:ea typeface="宋体" pitchFamily="2" charset="-122"/>
            </a:endParaRPr>
          </a:p>
        </p:txBody>
      </p:sp>
      <p:sp>
        <p:nvSpPr>
          <p:cNvPr id="13" name="矩形 12">
            <a:extLst>
              <a:ext uri="{FF2B5EF4-FFF2-40B4-BE49-F238E27FC236}">
                <a16:creationId xmlns:a16="http://schemas.microsoft.com/office/drawing/2014/main" id="{73B0465F-28C8-4FC8-A2EF-A5244AA1D68D}"/>
              </a:ext>
            </a:extLst>
          </p:cNvPr>
          <p:cNvSpPr/>
          <p:nvPr/>
        </p:nvSpPr>
        <p:spPr>
          <a:xfrm>
            <a:off x="2268538" y="3357563"/>
            <a:ext cx="2014537"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13 {2, 4}</a:t>
            </a:r>
            <a:endParaRPr lang="zh-CN" altLang="en-US" b="0" dirty="0">
              <a:solidFill>
                <a:srgbClr val="000000"/>
              </a:solidFill>
              <a:latin typeface="Arial" charset="0"/>
              <a:ea typeface="宋体" pitchFamily="2" charset="-122"/>
            </a:endParaRPr>
          </a:p>
        </p:txBody>
      </p:sp>
      <p:sp>
        <p:nvSpPr>
          <p:cNvPr id="14" name="矩形 13">
            <a:extLst>
              <a:ext uri="{FF2B5EF4-FFF2-40B4-BE49-F238E27FC236}">
                <a16:creationId xmlns:a16="http://schemas.microsoft.com/office/drawing/2014/main" id="{A2D78FC6-2007-41EF-A62A-F1A606BC70C2}"/>
              </a:ext>
            </a:extLst>
          </p:cNvPr>
          <p:cNvSpPr/>
          <p:nvPr/>
        </p:nvSpPr>
        <p:spPr>
          <a:xfrm>
            <a:off x="2268538" y="4048125"/>
            <a:ext cx="2014537" cy="460375"/>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14 {3, 2}</a:t>
            </a:r>
            <a:endParaRPr lang="zh-CN" altLang="en-US" b="0" dirty="0">
              <a:solidFill>
                <a:srgbClr val="000000"/>
              </a:solidFill>
              <a:latin typeface="Arial" charset="0"/>
              <a:ea typeface="宋体" pitchFamily="2" charset="-122"/>
            </a:endParaRPr>
          </a:p>
        </p:txBody>
      </p:sp>
      <p:sp>
        <p:nvSpPr>
          <p:cNvPr id="15" name="矩形 14">
            <a:extLst>
              <a:ext uri="{FF2B5EF4-FFF2-40B4-BE49-F238E27FC236}">
                <a16:creationId xmlns:a16="http://schemas.microsoft.com/office/drawing/2014/main" id="{7A8AB9D3-8952-46B5-8160-3DC47874648D}"/>
              </a:ext>
            </a:extLst>
          </p:cNvPr>
          <p:cNvSpPr/>
          <p:nvPr/>
        </p:nvSpPr>
        <p:spPr>
          <a:xfrm>
            <a:off x="4787900" y="2708275"/>
            <a:ext cx="1296988"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123 {4}</a:t>
            </a:r>
            <a:endParaRPr lang="zh-CN" altLang="en-US" b="0" dirty="0">
              <a:solidFill>
                <a:srgbClr val="000000"/>
              </a:solidFill>
              <a:latin typeface="Arial" charset="0"/>
              <a:ea typeface="宋体" pitchFamily="2" charset="-122"/>
            </a:endParaRPr>
          </a:p>
        </p:txBody>
      </p:sp>
      <p:sp>
        <p:nvSpPr>
          <p:cNvPr id="19" name="矩形 18">
            <a:extLst>
              <a:ext uri="{FF2B5EF4-FFF2-40B4-BE49-F238E27FC236}">
                <a16:creationId xmlns:a16="http://schemas.microsoft.com/office/drawing/2014/main" id="{21E1D5DA-F422-42F2-A0D0-29D795C5E77A}"/>
              </a:ext>
            </a:extLst>
          </p:cNvPr>
          <p:cNvSpPr/>
          <p:nvPr/>
        </p:nvSpPr>
        <p:spPr>
          <a:xfrm>
            <a:off x="6588125" y="2708275"/>
            <a:ext cx="1296988" cy="461963"/>
          </a:xfrm>
          <a:prstGeom prst="rect">
            <a:avLst/>
          </a:prstGeom>
          <a:ln>
            <a:solidFill>
              <a:srgbClr val="FF0000"/>
            </a:solidFill>
          </a:ln>
        </p:spPr>
        <p:txBody>
          <a:bodyPr>
            <a:spAutoFit/>
          </a:bodyPr>
          <a:lstStyle/>
          <a:p>
            <a:pPr eaLnBrk="1" hangingPunct="1">
              <a:buFont typeface="Wingdings" pitchFamily="2" charset="2"/>
              <a:buNone/>
              <a:defRPr/>
            </a:pPr>
            <a:r>
              <a:rPr kumimoji="1" lang="en-US" altLang="zh-CN" b="0" kern="0" dirty="0">
                <a:solidFill>
                  <a:srgbClr val="000000"/>
                </a:solidFill>
                <a:latin typeface="Arial" charset="0"/>
                <a:ea typeface="宋体" pitchFamily="2" charset="-122"/>
              </a:rPr>
              <a:t>124 {3}</a:t>
            </a:r>
            <a:endParaRPr lang="zh-CN" altLang="en-US" b="0" dirty="0">
              <a:solidFill>
                <a:srgbClr val="000000"/>
              </a:solidFill>
              <a:latin typeface="Arial" charset="0"/>
              <a:ea typeface="宋体" pitchFamily="2" charset="-122"/>
            </a:endParaRPr>
          </a:p>
        </p:txBody>
      </p:sp>
      <p:pic>
        <p:nvPicPr>
          <p:cNvPr id="82946" name="Picture 2">
            <a:extLst>
              <a:ext uri="{FF2B5EF4-FFF2-40B4-BE49-F238E27FC236}">
                <a16:creationId xmlns:a16="http://schemas.microsoft.com/office/drawing/2014/main" id="{A4944CFD-1B30-4B5E-A2AA-E85DC10FE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890963"/>
            <a:ext cx="3938587" cy="28511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
        <p:nvSpPr>
          <p:cNvPr id="2" name="TextBox 1">
            <a:extLst>
              <a:ext uri="{FF2B5EF4-FFF2-40B4-BE49-F238E27FC236}">
                <a16:creationId xmlns:a16="http://schemas.microsoft.com/office/drawing/2014/main" id="{4C8BC93C-02BE-4604-BCBE-19E87F4FC8AD}"/>
              </a:ext>
            </a:extLst>
          </p:cNvPr>
          <p:cNvSpPr txBox="1">
            <a:spLocks noChangeArrowheads="1"/>
          </p:cNvSpPr>
          <p:nvPr/>
        </p:nvSpPr>
        <p:spPr bwMode="auto">
          <a:xfrm>
            <a:off x="4932363" y="3357563"/>
            <a:ext cx="2838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400">
                <a:solidFill>
                  <a:srgbClr val="FF0000"/>
                </a:solidFill>
                <a:latin typeface="Arial" panose="020B0604020202020204" pitchFamily="34" charset="0"/>
                <a:ea typeface="楷体_GB2312" pitchFamily="49" charset="-122"/>
              </a:rPr>
              <a:t>此时，</a:t>
            </a:r>
            <a:r>
              <a:rPr kumimoji="0" lang="en-US" altLang="zh-CN" sz="2400">
                <a:solidFill>
                  <a:srgbClr val="FF0000"/>
                </a:solidFill>
                <a:latin typeface="Arial" panose="020B0604020202020204" pitchFamily="34" charset="0"/>
                <a:ea typeface="楷体_GB2312" pitchFamily="49" charset="-122"/>
              </a:rPr>
              <a:t>k=3,m=3</a:t>
            </a:r>
            <a:endParaRPr kumimoji="0" lang="zh-CN" altLang="en-US" sz="2400">
              <a:solidFill>
                <a:srgbClr val="FF0000"/>
              </a:solidFill>
              <a:latin typeface="Arial" panose="020B0604020202020204" pitchFamily="34" charset="0"/>
              <a:ea typeface="楷体_GB2312" pitchFamily="49" charset="-122"/>
            </a:endParaRPr>
          </a:p>
        </p:txBody>
      </p:sp>
      <p:sp>
        <p:nvSpPr>
          <p:cNvPr id="16" name="TextBox 1">
            <a:extLst>
              <a:ext uri="{FF2B5EF4-FFF2-40B4-BE49-F238E27FC236}">
                <a16:creationId xmlns:a16="http://schemas.microsoft.com/office/drawing/2014/main" id="{3EE17B6C-5323-491F-88D0-A9EDA159A9B2}"/>
              </a:ext>
            </a:extLst>
          </p:cNvPr>
          <p:cNvSpPr txBox="1">
            <a:spLocks noChangeArrowheads="1"/>
          </p:cNvSpPr>
          <p:nvPr/>
        </p:nvSpPr>
        <p:spPr bwMode="auto">
          <a:xfrm>
            <a:off x="250825" y="2247900"/>
            <a:ext cx="1614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400">
                <a:solidFill>
                  <a:srgbClr val="FF0000"/>
                </a:solidFill>
                <a:latin typeface="Arial" panose="020B0604020202020204" pitchFamily="34" charset="0"/>
                <a:ea typeface="楷体_GB2312" pitchFamily="49" charset="-122"/>
              </a:rPr>
              <a:t>k=1,m=3</a:t>
            </a:r>
            <a:endParaRPr kumimoji="0" lang="zh-CN" altLang="en-US" sz="2400">
              <a:solidFill>
                <a:srgbClr val="FF0000"/>
              </a:solidFill>
              <a:latin typeface="Arial" panose="020B0604020202020204" pitchFamily="34" charset="0"/>
              <a:ea typeface="楷体_GB2312" pitchFamily="49" charset="-122"/>
            </a:endParaRPr>
          </a:p>
        </p:txBody>
      </p:sp>
      <p:sp>
        <p:nvSpPr>
          <p:cNvPr id="20" name="TextBox 1">
            <a:extLst>
              <a:ext uri="{FF2B5EF4-FFF2-40B4-BE49-F238E27FC236}">
                <a16:creationId xmlns:a16="http://schemas.microsoft.com/office/drawing/2014/main" id="{A1FC3B6B-BECB-4EAB-8B69-5A839A1F6AC0}"/>
              </a:ext>
            </a:extLst>
          </p:cNvPr>
          <p:cNvSpPr txBox="1">
            <a:spLocks noChangeArrowheads="1"/>
          </p:cNvSpPr>
          <p:nvPr/>
        </p:nvSpPr>
        <p:spPr bwMode="auto">
          <a:xfrm>
            <a:off x="2309813" y="2205038"/>
            <a:ext cx="1614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400">
                <a:solidFill>
                  <a:srgbClr val="FF0000"/>
                </a:solidFill>
                <a:latin typeface="Arial" panose="020B0604020202020204" pitchFamily="34" charset="0"/>
                <a:ea typeface="楷体_GB2312" pitchFamily="49" charset="-122"/>
              </a:rPr>
              <a:t>k=2,m=3</a:t>
            </a:r>
            <a:endParaRPr kumimoji="0" lang="zh-CN" altLang="en-US" sz="2400">
              <a:solidFill>
                <a:srgbClr val="FF0000"/>
              </a:solidFill>
              <a:latin typeface="Arial" panose="020B0604020202020204" pitchFamily="34" charset="0"/>
              <a:ea typeface="楷体_GB2312" pitchFamily="49" charset="-122"/>
            </a:endParaRPr>
          </a:p>
        </p:txBody>
      </p:sp>
      <p:sp>
        <p:nvSpPr>
          <p:cNvPr id="21" name="矩形 20">
            <a:extLst>
              <a:ext uri="{FF2B5EF4-FFF2-40B4-BE49-F238E27FC236}">
                <a16:creationId xmlns:a16="http://schemas.microsoft.com/office/drawing/2014/main" id="{36EFB1B4-89E9-4A40-B4C8-B9701DBA729E}"/>
              </a:ext>
            </a:extLst>
          </p:cNvPr>
          <p:cNvSpPr/>
          <p:nvPr/>
        </p:nvSpPr>
        <p:spPr>
          <a:xfrm>
            <a:off x="6372200" y="-672"/>
            <a:ext cx="26468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solidFill>
                  <a:srgbClr val="000000"/>
                </a:solidFill>
                <a:latin typeface="Arial" panose="020B0604020202020204" pitchFamily="34" charset="0"/>
                <a:ea typeface="宋体" panose="02010600030101010101" pitchFamily="2" charset="-122"/>
              </a:rPr>
              <a:t>后缀是</a:t>
            </a:r>
            <a:r>
              <a:rPr lang="en-US" altLang="zh-CN" dirty="0">
                <a:solidFill>
                  <a:srgbClr val="000000"/>
                </a:solidFill>
                <a:latin typeface="Arial" panose="020B0604020202020204" pitchFamily="34" charset="0"/>
                <a:ea typeface="宋体" panose="02010600030101010101" pitchFamily="2" charset="-122"/>
              </a:rPr>
              <a:t>list[</a:t>
            </a:r>
            <a:r>
              <a:rPr lang="en-US" altLang="zh-CN" dirty="0" err="1">
                <a:solidFill>
                  <a:srgbClr val="000000"/>
                </a:solidFill>
                <a:latin typeface="Arial" panose="020B0604020202020204" pitchFamily="34" charset="0"/>
                <a:ea typeface="宋体" panose="02010600030101010101" pitchFamily="2" charset="-122"/>
              </a:rPr>
              <a:t>k:m</a:t>
            </a:r>
            <a:r>
              <a:rPr lang="en-US" altLang="zh-CN" dirty="0">
                <a:solidFill>
                  <a:srgbClr val="000000"/>
                </a:solidFill>
                <a:latin typeface="Arial" panose="020B0604020202020204" pitchFamily="34" charset="0"/>
                <a:ea typeface="宋体" panose="02010600030101010101" pitchFamily="2" charset="-122"/>
              </a:rPr>
              <a:t>]</a:t>
            </a:r>
            <a:r>
              <a:rPr lang="zh-CN" altLang="en-US" dirty="0">
                <a:solidFill>
                  <a:srgbClr val="000000"/>
                </a:solidFill>
                <a:latin typeface="Arial" panose="020B0604020202020204" pitchFamily="34" charset="0"/>
                <a:ea typeface="宋体" panose="02010600030101010101" pitchFamily="2" charset="-122"/>
              </a:rPr>
              <a:t> 的全排列</a:t>
            </a:r>
            <a:endParaRPr lang="zh-CN" altLang="en-US"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829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9" grpId="0" animBg="1"/>
      <p:bldP spid="2" grpId="0"/>
      <p:bldP spid="16"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5">
            <a:extLst>
              <a:ext uri="{FF2B5EF4-FFF2-40B4-BE49-F238E27FC236}">
                <a16:creationId xmlns:a16="http://schemas.microsoft.com/office/drawing/2014/main" id="{B2057236-0B27-44DE-90B3-12659150DC1E}"/>
              </a:ext>
            </a:extLst>
          </p:cNvPr>
          <p:cNvSpPr txBox="1">
            <a:spLocks noChangeArrowheads="1"/>
          </p:cNvSpPr>
          <p:nvPr/>
        </p:nvSpPr>
        <p:spPr bwMode="auto">
          <a:xfrm>
            <a:off x="107950" y="260350"/>
            <a:ext cx="4103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FF"/>
                </a:solidFill>
                <a:latin typeface="楷体_GB2312" pitchFamily="49" charset="-122"/>
                <a:ea typeface="楷体_GB2312" pitchFamily="49" charset="-122"/>
              </a:rPr>
              <a:t>例</a:t>
            </a:r>
            <a:r>
              <a:rPr lang="en-US" altLang="zh-CN" sz="2800">
                <a:solidFill>
                  <a:srgbClr val="0000FF"/>
                </a:solidFill>
                <a:latin typeface="Times New Roman" panose="02020603050405020304" pitchFamily="18" charset="0"/>
                <a:ea typeface="楷体_GB2312" pitchFamily="49" charset="-122"/>
              </a:rPr>
              <a:t>2-5</a:t>
            </a:r>
            <a:r>
              <a:rPr lang="en-US" altLang="zh-CN" sz="2800">
                <a:solidFill>
                  <a:srgbClr val="0000FF"/>
                </a:solidFill>
                <a:latin typeface="楷体_GB2312" pitchFamily="49" charset="-122"/>
                <a:ea typeface="楷体_GB2312" pitchFamily="49" charset="-122"/>
              </a:rPr>
              <a:t> </a:t>
            </a:r>
            <a:r>
              <a:rPr lang="zh-CN" altLang="en-US" sz="2800">
                <a:solidFill>
                  <a:srgbClr val="0000FF"/>
                </a:solidFill>
                <a:latin typeface="楷体_GB2312" pitchFamily="49" charset="-122"/>
                <a:ea typeface="楷体_GB2312" pitchFamily="49" charset="-122"/>
              </a:rPr>
              <a:t>整数划分问题</a:t>
            </a:r>
          </a:p>
        </p:txBody>
      </p:sp>
      <p:graphicFrame>
        <p:nvGraphicFramePr>
          <p:cNvPr id="44036" name="Object 6">
            <a:extLst>
              <a:ext uri="{FF2B5EF4-FFF2-40B4-BE49-F238E27FC236}">
                <a16:creationId xmlns:a16="http://schemas.microsoft.com/office/drawing/2014/main" id="{EE38991E-FC6A-44AC-BFFD-BEA7A8C0B1C6}"/>
              </a:ext>
            </a:extLst>
          </p:cNvPr>
          <p:cNvGraphicFramePr>
            <a:graphicFrameLocks noGrp="1" noChangeAspect="1"/>
          </p:cNvGraphicFramePr>
          <p:nvPr>
            <p:ph/>
          </p:nvPr>
        </p:nvGraphicFramePr>
        <p:xfrm>
          <a:off x="1042988" y="981075"/>
          <a:ext cx="6842125" cy="2979738"/>
        </p:xfrm>
        <a:graphic>
          <a:graphicData uri="http://schemas.openxmlformats.org/presentationml/2006/ole">
            <mc:AlternateContent xmlns:mc="http://schemas.openxmlformats.org/markup-compatibility/2006">
              <mc:Choice xmlns:v="urn:schemas-microsoft-com:vml" Requires="v">
                <p:oleObj spid="_x0000_s44084" name="文档" r:id="rId3" imgW="3638792" imgH="1585003" progId="Word.Document.8">
                  <p:embed/>
                </p:oleObj>
              </mc:Choice>
              <mc:Fallback>
                <p:oleObj name="文档" r:id="rId3" imgW="3638792" imgH="1585003"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81075"/>
                        <a:ext cx="6842125" cy="297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a:extLst>
              <a:ext uri="{FF2B5EF4-FFF2-40B4-BE49-F238E27FC236}">
                <a16:creationId xmlns:a16="http://schemas.microsoft.com/office/drawing/2014/main" id="{25B4D41D-0A0E-4E9E-9D04-3C5DBA54ACE5}"/>
              </a:ext>
            </a:extLst>
          </p:cNvPr>
          <p:cNvSpPr txBox="1">
            <a:spLocks noChangeArrowheads="1"/>
          </p:cNvSpPr>
          <p:nvPr/>
        </p:nvSpPr>
        <p:spPr bwMode="auto">
          <a:xfrm>
            <a:off x="107950" y="260350"/>
            <a:ext cx="439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solidFill>
                  <a:srgbClr val="0000FF"/>
                </a:solidFill>
                <a:latin typeface="微软雅黑" panose="020B0503020204020204" pitchFamily="34" charset="-122"/>
                <a:ea typeface="微软雅黑" panose="020B0503020204020204" pitchFamily="34" charset="-122"/>
              </a:rPr>
              <a:t>例</a:t>
            </a:r>
            <a:r>
              <a:rPr lang="en-US" altLang="zh-CN" dirty="0">
                <a:solidFill>
                  <a:srgbClr val="0000FF"/>
                </a:solidFill>
                <a:latin typeface="微软雅黑" panose="020B0503020204020204" pitchFamily="34" charset="-122"/>
                <a:ea typeface="微软雅黑" panose="020B0503020204020204" pitchFamily="34" charset="-122"/>
              </a:rPr>
              <a:t>2-5 </a:t>
            </a:r>
            <a:r>
              <a:rPr lang="zh-CN" altLang="en-US" dirty="0">
                <a:solidFill>
                  <a:srgbClr val="0000FF"/>
                </a:solidFill>
                <a:latin typeface="微软雅黑" panose="020B0503020204020204" pitchFamily="34" charset="-122"/>
                <a:ea typeface="微软雅黑" panose="020B0503020204020204" pitchFamily="34" charset="-122"/>
              </a:rPr>
              <a:t>整数划分问题</a:t>
            </a:r>
          </a:p>
        </p:txBody>
      </p:sp>
      <p:sp>
        <p:nvSpPr>
          <p:cNvPr id="24583" name="Text Box 7">
            <a:extLst>
              <a:ext uri="{FF2B5EF4-FFF2-40B4-BE49-F238E27FC236}">
                <a16:creationId xmlns:a16="http://schemas.microsoft.com/office/drawing/2014/main" id="{62635635-4F0D-4EB1-A1D1-16E51BD11EC7}"/>
              </a:ext>
            </a:extLst>
          </p:cNvPr>
          <p:cNvSpPr txBox="1">
            <a:spLocks noChangeArrowheads="1"/>
          </p:cNvSpPr>
          <p:nvPr/>
        </p:nvSpPr>
        <p:spPr bwMode="auto">
          <a:xfrm>
            <a:off x="611188" y="1819275"/>
            <a:ext cx="532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微软雅黑" panose="020B0503020204020204" pitchFamily="34" charset="-122"/>
                <a:ea typeface="微软雅黑" panose="020B0503020204020204" pitchFamily="34" charset="-122"/>
              </a:rPr>
              <a:t>例如正整数</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有如下</a:t>
            </a:r>
            <a:r>
              <a:rPr lang="en-US" altLang="zh-CN" sz="2400" dirty="0">
                <a:solidFill>
                  <a:srgbClr val="000000"/>
                </a:solidFill>
                <a:latin typeface="微软雅黑" panose="020B0503020204020204" pitchFamily="34" charset="-122"/>
                <a:ea typeface="微软雅黑" panose="020B0503020204020204" pitchFamily="34" charset="-122"/>
              </a:rPr>
              <a:t>11</a:t>
            </a:r>
            <a:r>
              <a:rPr lang="zh-CN" altLang="en-US" sz="2400" dirty="0">
                <a:solidFill>
                  <a:srgbClr val="000000"/>
                </a:solidFill>
                <a:latin typeface="微软雅黑" panose="020B0503020204020204" pitchFamily="34" charset="-122"/>
                <a:ea typeface="微软雅黑" panose="020B0503020204020204" pitchFamily="34" charset="-122"/>
              </a:rPr>
              <a:t>种不同的划分：</a:t>
            </a:r>
          </a:p>
        </p:txBody>
      </p:sp>
      <p:sp>
        <p:nvSpPr>
          <p:cNvPr id="24584" name="Text Box 8">
            <a:extLst>
              <a:ext uri="{FF2B5EF4-FFF2-40B4-BE49-F238E27FC236}">
                <a16:creationId xmlns:a16="http://schemas.microsoft.com/office/drawing/2014/main" id="{6FDD502D-0744-45A1-9A1C-50D71EAABB46}"/>
              </a:ext>
            </a:extLst>
          </p:cNvPr>
          <p:cNvSpPr txBox="1">
            <a:spLocks noChangeArrowheads="1"/>
          </p:cNvSpPr>
          <p:nvPr/>
        </p:nvSpPr>
        <p:spPr bwMode="auto">
          <a:xfrm>
            <a:off x="577850" y="2682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FF"/>
                </a:solidFill>
                <a:latin typeface="Times New Roman" panose="02020603050405020304" pitchFamily="18" charset="0"/>
              </a:rPr>
              <a:t>6</a:t>
            </a:r>
          </a:p>
        </p:txBody>
      </p:sp>
      <p:sp>
        <p:nvSpPr>
          <p:cNvPr id="45062" name="Line 10">
            <a:extLst>
              <a:ext uri="{FF2B5EF4-FFF2-40B4-BE49-F238E27FC236}">
                <a16:creationId xmlns:a16="http://schemas.microsoft.com/office/drawing/2014/main" id="{57378A42-4FB6-4E8D-AA37-B6F5564BAFC1}"/>
              </a:ext>
            </a:extLst>
          </p:cNvPr>
          <p:cNvSpPr>
            <a:spLocks noChangeShapeType="1"/>
          </p:cNvSpPr>
          <p:nvPr/>
        </p:nvSpPr>
        <p:spPr bwMode="auto">
          <a:xfrm>
            <a:off x="936625" y="2563813"/>
            <a:ext cx="0" cy="2160587"/>
          </a:xfrm>
          <a:prstGeom prst="line">
            <a:avLst/>
          </a:prstGeom>
          <a:noFill/>
          <a:ln w="38100">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Text Box 11">
            <a:extLst>
              <a:ext uri="{FF2B5EF4-FFF2-40B4-BE49-F238E27FC236}">
                <a16:creationId xmlns:a16="http://schemas.microsoft.com/office/drawing/2014/main" id="{1C476ED2-4FA2-490F-B2CF-09ABE9BD17F9}"/>
              </a:ext>
            </a:extLst>
          </p:cNvPr>
          <p:cNvSpPr txBox="1">
            <a:spLocks noChangeArrowheads="1"/>
          </p:cNvSpPr>
          <p:nvPr/>
        </p:nvSpPr>
        <p:spPr bwMode="auto">
          <a:xfrm>
            <a:off x="1152525" y="2728913"/>
            <a:ext cx="6619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FF"/>
                </a:solidFill>
                <a:latin typeface="Times New Roman" panose="02020603050405020304" pitchFamily="18" charset="0"/>
              </a:rPr>
              <a:t>5+1</a:t>
            </a:r>
          </a:p>
          <a:p>
            <a:pPr eaLnBrk="1" hangingPunct="1">
              <a:spcBef>
                <a:spcPct val="0"/>
              </a:spcBef>
              <a:buClrTx/>
              <a:buSzTx/>
              <a:buFontTx/>
              <a:buNone/>
            </a:pPr>
            <a:endParaRPr lang="en-US" altLang="zh-CN" sz="2400">
              <a:solidFill>
                <a:srgbClr val="0000FF"/>
              </a:solidFill>
              <a:latin typeface="Times New Roman" panose="02020603050405020304" pitchFamily="18" charset="0"/>
            </a:endParaRPr>
          </a:p>
          <a:p>
            <a:pPr eaLnBrk="1" hangingPunct="1">
              <a:spcBef>
                <a:spcPct val="0"/>
              </a:spcBef>
              <a:buClrTx/>
              <a:buSzTx/>
              <a:buFontTx/>
              <a:buNone/>
            </a:pPr>
            <a:endParaRPr lang="en-US" altLang="zh-CN" sz="2400">
              <a:solidFill>
                <a:srgbClr val="0000FF"/>
              </a:solidFill>
              <a:latin typeface="Times New Roman" panose="02020603050405020304" pitchFamily="18" charset="0"/>
            </a:endParaRPr>
          </a:p>
        </p:txBody>
      </p:sp>
      <p:sp>
        <p:nvSpPr>
          <p:cNvPr id="45064" name="Line 12">
            <a:extLst>
              <a:ext uri="{FF2B5EF4-FFF2-40B4-BE49-F238E27FC236}">
                <a16:creationId xmlns:a16="http://schemas.microsoft.com/office/drawing/2014/main" id="{3C72EC76-8415-4F46-B086-2BA16BA16324}"/>
              </a:ext>
            </a:extLst>
          </p:cNvPr>
          <p:cNvSpPr>
            <a:spLocks noChangeShapeType="1"/>
          </p:cNvSpPr>
          <p:nvPr/>
        </p:nvSpPr>
        <p:spPr bwMode="auto">
          <a:xfrm>
            <a:off x="1944688" y="2563813"/>
            <a:ext cx="0" cy="2089150"/>
          </a:xfrm>
          <a:prstGeom prst="line">
            <a:avLst/>
          </a:prstGeom>
          <a:noFill/>
          <a:ln w="38100">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Text Box 13">
            <a:extLst>
              <a:ext uri="{FF2B5EF4-FFF2-40B4-BE49-F238E27FC236}">
                <a16:creationId xmlns:a16="http://schemas.microsoft.com/office/drawing/2014/main" id="{7C2EDA34-965C-42DB-9B38-290C9F81624D}"/>
              </a:ext>
            </a:extLst>
          </p:cNvPr>
          <p:cNvSpPr txBox="1">
            <a:spLocks noChangeArrowheads="1"/>
          </p:cNvSpPr>
          <p:nvPr/>
        </p:nvSpPr>
        <p:spPr bwMode="auto">
          <a:xfrm>
            <a:off x="2089150" y="2728913"/>
            <a:ext cx="9953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FF"/>
                </a:solidFill>
                <a:latin typeface="Times New Roman" panose="02020603050405020304" pitchFamily="18" charset="0"/>
              </a:rPr>
              <a:t>4+1+1</a:t>
            </a:r>
          </a:p>
          <a:p>
            <a:pPr eaLnBrk="1" hangingPunct="1">
              <a:spcBef>
                <a:spcPct val="0"/>
              </a:spcBef>
              <a:buClrTx/>
              <a:buSzTx/>
              <a:buFontTx/>
              <a:buNone/>
            </a:pPr>
            <a:r>
              <a:rPr lang="en-US" altLang="zh-CN" sz="2400">
                <a:solidFill>
                  <a:srgbClr val="0000FF"/>
                </a:solidFill>
                <a:latin typeface="Times New Roman" panose="02020603050405020304" pitchFamily="18" charset="0"/>
              </a:rPr>
              <a:t>4+2</a:t>
            </a:r>
          </a:p>
          <a:p>
            <a:pPr eaLnBrk="1" hangingPunct="1">
              <a:spcBef>
                <a:spcPct val="0"/>
              </a:spcBef>
              <a:buClrTx/>
              <a:buSzTx/>
              <a:buFontTx/>
              <a:buNone/>
            </a:pPr>
            <a:endParaRPr lang="en-US" altLang="zh-CN" sz="2400">
              <a:solidFill>
                <a:srgbClr val="0000FF"/>
              </a:solidFill>
              <a:latin typeface="Times New Roman" panose="02020603050405020304" pitchFamily="18" charset="0"/>
            </a:endParaRPr>
          </a:p>
        </p:txBody>
      </p:sp>
      <p:sp>
        <p:nvSpPr>
          <p:cNvPr id="45066" name="Line 14">
            <a:extLst>
              <a:ext uri="{FF2B5EF4-FFF2-40B4-BE49-F238E27FC236}">
                <a16:creationId xmlns:a16="http://schemas.microsoft.com/office/drawing/2014/main" id="{B0D57853-FD85-4E10-8241-C62F4F3908F2}"/>
              </a:ext>
            </a:extLst>
          </p:cNvPr>
          <p:cNvSpPr>
            <a:spLocks noChangeShapeType="1"/>
          </p:cNvSpPr>
          <p:nvPr/>
        </p:nvSpPr>
        <p:spPr bwMode="auto">
          <a:xfrm>
            <a:off x="3168650" y="2563813"/>
            <a:ext cx="0" cy="2089150"/>
          </a:xfrm>
          <a:prstGeom prst="line">
            <a:avLst/>
          </a:prstGeom>
          <a:noFill/>
          <a:ln w="38100">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Rectangle 15">
            <a:extLst>
              <a:ext uri="{FF2B5EF4-FFF2-40B4-BE49-F238E27FC236}">
                <a16:creationId xmlns:a16="http://schemas.microsoft.com/office/drawing/2014/main" id="{FD61BC27-66FB-453E-9C54-6B6A7043A4C0}"/>
              </a:ext>
            </a:extLst>
          </p:cNvPr>
          <p:cNvSpPr>
            <a:spLocks noChangeArrowheads="1"/>
          </p:cNvSpPr>
          <p:nvPr/>
        </p:nvSpPr>
        <p:spPr bwMode="auto">
          <a:xfrm>
            <a:off x="3313113" y="2779713"/>
            <a:ext cx="13684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FF"/>
                </a:solidFill>
                <a:latin typeface="Times New Roman" panose="02020603050405020304" pitchFamily="18" charset="0"/>
              </a:rPr>
              <a:t>3+1+1+1</a:t>
            </a:r>
          </a:p>
          <a:p>
            <a:pPr eaLnBrk="1" hangingPunct="1">
              <a:spcBef>
                <a:spcPct val="0"/>
              </a:spcBef>
              <a:buClrTx/>
              <a:buSzTx/>
              <a:buFontTx/>
              <a:buNone/>
            </a:pPr>
            <a:r>
              <a:rPr lang="en-US" altLang="zh-CN" sz="2400">
                <a:solidFill>
                  <a:srgbClr val="0000FF"/>
                </a:solidFill>
                <a:latin typeface="Times New Roman" panose="02020603050405020304" pitchFamily="18" charset="0"/>
              </a:rPr>
              <a:t>3+2+1</a:t>
            </a:r>
          </a:p>
          <a:p>
            <a:pPr eaLnBrk="1" hangingPunct="1">
              <a:spcBef>
                <a:spcPct val="0"/>
              </a:spcBef>
              <a:buClrTx/>
              <a:buSzTx/>
              <a:buFontTx/>
              <a:buNone/>
            </a:pPr>
            <a:r>
              <a:rPr lang="en-US" altLang="zh-CN" sz="2400">
                <a:solidFill>
                  <a:srgbClr val="0000FF"/>
                </a:solidFill>
                <a:latin typeface="Times New Roman" panose="02020603050405020304" pitchFamily="18" charset="0"/>
              </a:rPr>
              <a:t>3+3</a:t>
            </a:r>
          </a:p>
          <a:p>
            <a:pPr eaLnBrk="1" hangingPunct="1">
              <a:spcBef>
                <a:spcPct val="0"/>
              </a:spcBef>
              <a:buClrTx/>
              <a:buSzTx/>
              <a:buFontTx/>
              <a:buNone/>
            </a:pPr>
            <a:endParaRPr lang="en-US" altLang="zh-CN" sz="2400">
              <a:solidFill>
                <a:srgbClr val="0000FF"/>
              </a:solidFill>
              <a:latin typeface="Times New Roman" panose="02020603050405020304" pitchFamily="18" charset="0"/>
            </a:endParaRPr>
          </a:p>
        </p:txBody>
      </p:sp>
      <p:sp>
        <p:nvSpPr>
          <p:cNvPr id="45068" name="Line 16">
            <a:extLst>
              <a:ext uri="{FF2B5EF4-FFF2-40B4-BE49-F238E27FC236}">
                <a16:creationId xmlns:a16="http://schemas.microsoft.com/office/drawing/2014/main" id="{6C052C49-AEB7-4664-91E1-72957E5CA198}"/>
              </a:ext>
            </a:extLst>
          </p:cNvPr>
          <p:cNvSpPr>
            <a:spLocks noChangeShapeType="1"/>
          </p:cNvSpPr>
          <p:nvPr/>
        </p:nvSpPr>
        <p:spPr bwMode="auto">
          <a:xfrm>
            <a:off x="4610100" y="2492375"/>
            <a:ext cx="0" cy="2089150"/>
          </a:xfrm>
          <a:prstGeom prst="line">
            <a:avLst/>
          </a:prstGeom>
          <a:noFill/>
          <a:ln w="38100">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9" name="Text Box 17">
            <a:extLst>
              <a:ext uri="{FF2B5EF4-FFF2-40B4-BE49-F238E27FC236}">
                <a16:creationId xmlns:a16="http://schemas.microsoft.com/office/drawing/2014/main" id="{1A0A8F7F-373F-40D3-8F34-5C591D333912}"/>
              </a:ext>
            </a:extLst>
          </p:cNvPr>
          <p:cNvSpPr txBox="1">
            <a:spLocks noChangeArrowheads="1"/>
          </p:cNvSpPr>
          <p:nvPr/>
        </p:nvSpPr>
        <p:spPr bwMode="auto">
          <a:xfrm>
            <a:off x="5668963" y="3140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b="0"/>
          </a:p>
        </p:txBody>
      </p:sp>
      <p:sp>
        <p:nvSpPr>
          <p:cNvPr id="24595" name="Text Box 19">
            <a:extLst>
              <a:ext uri="{FF2B5EF4-FFF2-40B4-BE49-F238E27FC236}">
                <a16:creationId xmlns:a16="http://schemas.microsoft.com/office/drawing/2014/main" id="{27FD4958-841B-4A02-A1B7-BC9A7FCB07F8}"/>
              </a:ext>
            </a:extLst>
          </p:cNvPr>
          <p:cNvSpPr txBox="1">
            <a:spLocks noChangeArrowheads="1"/>
          </p:cNvSpPr>
          <p:nvPr/>
        </p:nvSpPr>
        <p:spPr bwMode="auto">
          <a:xfrm>
            <a:off x="4681538" y="2827338"/>
            <a:ext cx="1638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FF"/>
                </a:solidFill>
                <a:latin typeface="Times New Roman" panose="02020603050405020304" pitchFamily="18" charset="0"/>
              </a:rPr>
              <a:t>2+1+1+1+1</a:t>
            </a:r>
          </a:p>
          <a:p>
            <a:pPr eaLnBrk="1" hangingPunct="1">
              <a:spcBef>
                <a:spcPct val="0"/>
              </a:spcBef>
              <a:buClrTx/>
              <a:buSzTx/>
              <a:buFontTx/>
              <a:buNone/>
            </a:pPr>
            <a:r>
              <a:rPr lang="en-US" altLang="zh-CN" sz="2400">
                <a:solidFill>
                  <a:srgbClr val="0000FF"/>
                </a:solidFill>
                <a:latin typeface="Times New Roman" panose="02020603050405020304" pitchFamily="18" charset="0"/>
              </a:rPr>
              <a:t>2+2+1+1</a:t>
            </a:r>
          </a:p>
          <a:p>
            <a:pPr eaLnBrk="1" hangingPunct="1">
              <a:spcBef>
                <a:spcPct val="0"/>
              </a:spcBef>
              <a:buClrTx/>
              <a:buSzTx/>
              <a:buFontTx/>
              <a:buNone/>
            </a:pPr>
            <a:r>
              <a:rPr lang="en-US" altLang="zh-CN" sz="2400">
                <a:solidFill>
                  <a:srgbClr val="0000FF"/>
                </a:solidFill>
                <a:latin typeface="Times New Roman" panose="02020603050405020304" pitchFamily="18" charset="0"/>
              </a:rPr>
              <a:t>2+2+2</a:t>
            </a:r>
          </a:p>
        </p:txBody>
      </p:sp>
      <p:sp>
        <p:nvSpPr>
          <p:cNvPr id="45071" name="Line 20">
            <a:extLst>
              <a:ext uri="{FF2B5EF4-FFF2-40B4-BE49-F238E27FC236}">
                <a16:creationId xmlns:a16="http://schemas.microsoft.com/office/drawing/2014/main" id="{0AC4A9CB-30D5-44C0-A9B1-BB6799E61599}"/>
              </a:ext>
            </a:extLst>
          </p:cNvPr>
          <p:cNvSpPr>
            <a:spLocks noChangeShapeType="1"/>
          </p:cNvSpPr>
          <p:nvPr/>
        </p:nvSpPr>
        <p:spPr bwMode="auto">
          <a:xfrm>
            <a:off x="6265863" y="2420938"/>
            <a:ext cx="0" cy="2089150"/>
          </a:xfrm>
          <a:prstGeom prst="line">
            <a:avLst/>
          </a:prstGeom>
          <a:noFill/>
          <a:ln w="38100">
            <a:solidFill>
              <a:srgbClr val="FF00FF"/>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Text Box 21">
            <a:extLst>
              <a:ext uri="{FF2B5EF4-FFF2-40B4-BE49-F238E27FC236}">
                <a16:creationId xmlns:a16="http://schemas.microsoft.com/office/drawing/2014/main" id="{EA90BEBE-F1DA-42B5-84B8-1A00D25A51F7}"/>
              </a:ext>
            </a:extLst>
          </p:cNvPr>
          <p:cNvSpPr txBox="1">
            <a:spLocks noChangeArrowheads="1"/>
          </p:cNvSpPr>
          <p:nvPr/>
        </p:nvSpPr>
        <p:spPr bwMode="auto">
          <a:xfrm>
            <a:off x="6424613" y="2827338"/>
            <a:ext cx="196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FF"/>
                </a:solidFill>
                <a:latin typeface="Times New Roman" panose="02020603050405020304" pitchFamily="18" charset="0"/>
              </a:rPr>
              <a:t>1+1+1+1+1+1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4"/>
                                        </p:tgtEl>
                                        <p:attrNameLst>
                                          <p:attrName>style.visibility</p:attrName>
                                        </p:attrNameLst>
                                      </p:cBhvr>
                                      <p:to>
                                        <p:strVal val="visible"/>
                                      </p:to>
                                    </p:set>
                                    <p:animEffect transition="in" filter="blinds(horizontal)">
                                      <p:cBhvr>
                                        <p:cTn id="12" dur="500"/>
                                        <p:tgtEl>
                                          <p:spTgt spid="24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87"/>
                                        </p:tgtEl>
                                        <p:attrNameLst>
                                          <p:attrName>style.visibility</p:attrName>
                                        </p:attrNameLst>
                                      </p:cBhvr>
                                      <p:to>
                                        <p:strVal val="visible"/>
                                      </p:to>
                                    </p:set>
                                    <p:animEffect transition="in" filter="blinds(horizontal)">
                                      <p:cBhvr>
                                        <p:cTn id="17" dur="500"/>
                                        <p:tgtEl>
                                          <p:spTgt spid="24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589"/>
                                        </p:tgtEl>
                                        <p:attrNameLst>
                                          <p:attrName>style.visibility</p:attrName>
                                        </p:attrNameLst>
                                      </p:cBhvr>
                                      <p:to>
                                        <p:strVal val="visible"/>
                                      </p:to>
                                    </p:set>
                                    <p:anim calcmode="lin" valueType="num">
                                      <p:cBhvr additive="base">
                                        <p:cTn id="22" dur="500" fill="hold"/>
                                        <p:tgtEl>
                                          <p:spTgt spid="24589"/>
                                        </p:tgtEl>
                                        <p:attrNameLst>
                                          <p:attrName>ppt_x</p:attrName>
                                        </p:attrNameLst>
                                      </p:cBhvr>
                                      <p:tavLst>
                                        <p:tav tm="0">
                                          <p:val>
                                            <p:strVal val="#ppt_x"/>
                                          </p:val>
                                        </p:tav>
                                        <p:tav tm="100000">
                                          <p:val>
                                            <p:strVal val="#ppt_x"/>
                                          </p:val>
                                        </p:tav>
                                      </p:tavLst>
                                    </p:anim>
                                    <p:anim calcmode="lin" valueType="num">
                                      <p:cBhvr additive="base">
                                        <p:cTn id="23" dur="500" fill="hold"/>
                                        <p:tgtEl>
                                          <p:spTgt spid="24589"/>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4591"/>
                                        </p:tgtEl>
                                        <p:attrNameLst>
                                          <p:attrName>style.visibility</p:attrName>
                                        </p:attrNameLst>
                                      </p:cBhvr>
                                      <p:to>
                                        <p:strVal val="visible"/>
                                      </p:to>
                                    </p:set>
                                    <p:animEffect transition="in" filter="box(in)">
                                      <p:cBhvr>
                                        <p:cTn id="28" dur="500"/>
                                        <p:tgtEl>
                                          <p:spTgt spid="2459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595"/>
                                        </p:tgtEl>
                                        <p:attrNameLst>
                                          <p:attrName>style.visibility</p:attrName>
                                        </p:attrNameLst>
                                      </p:cBhvr>
                                      <p:to>
                                        <p:strVal val="visible"/>
                                      </p:to>
                                    </p:set>
                                    <p:anim calcmode="lin" valueType="num">
                                      <p:cBhvr additive="base">
                                        <p:cTn id="33" dur="500" fill="hold"/>
                                        <p:tgtEl>
                                          <p:spTgt spid="24595"/>
                                        </p:tgtEl>
                                        <p:attrNameLst>
                                          <p:attrName>ppt_x</p:attrName>
                                        </p:attrNameLst>
                                      </p:cBhvr>
                                      <p:tavLst>
                                        <p:tav tm="0">
                                          <p:val>
                                            <p:strVal val="#ppt_x"/>
                                          </p:val>
                                        </p:tav>
                                        <p:tav tm="100000">
                                          <p:val>
                                            <p:strVal val="#ppt_x"/>
                                          </p:val>
                                        </p:tav>
                                      </p:tavLst>
                                    </p:anim>
                                    <p:anim calcmode="lin" valueType="num">
                                      <p:cBhvr additive="base">
                                        <p:cTn id="34" dur="500" fill="hold"/>
                                        <p:tgtEl>
                                          <p:spTgt spid="2459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4597"/>
                                        </p:tgtEl>
                                        <p:attrNameLst>
                                          <p:attrName>style.visibility</p:attrName>
                                        </p:attrNameLst>
                                      </p:cBhvr>
                                      <p:to>
                                        <p:strVal val="visible"/>
                                      </p:to>
                                    </p:set>
                                    <p:animEffect transition="in" filter="box(in)">
                                      <p:cBhvr>
                                        <p:cTn id="39" dur="500"/>
                                        <p:tgtEl>
                                          <p:spTgt spid="2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p:bldP spid="24587" grpId="0"/>
      <p:bldP spid="24589" grpId="0"/>
      <p:bldP spid="24591" grpId="0"/>
      <p:bldP spid="24595" grpId="0"/>
      <p:bldP spid="245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10">
            <a:extLst>
              <a:ext uri="{FF2B5EF4-FFF2-40B4-BE49-F238E27FC236}">
                <a16:creationId xmlns:a16="http://schemas.microsoft.com/office/drawing/2014/main" id="{60D3A886-8356-4F4C-9F0F-72CF2A02E6B4}"/>
              </a:ext>
            </a:extLst>
          </p:cNvPr>
          <p:cNvGraphicFramePr>
            <a:graphicFrameLocks noGrp="1" noChangeAspect="1"/>
          </p:cNvGraphicFramePr>
          <p:nvPr>
            <p:ph idx="1"/>
            <p:extLst>
              <p:ext uri="{D42A27DB-BD31-4B8C-83A1-F6EECF244321}">
                <p14:modId xmlns:p14="http://schemas.microsoft.com/office/powerpoint/2010/main" val="1246792585"/>
              </p:ext>
            </p:extLst>
          </p:nvPr>
        </p:nvGraphicFramePr>
        <p:xfrm>
          <a:off x="216024" y="3048543"/>
          <a:ext cx="5934675" cy="1244553"/>
        </p:xfrm>
        <a:graphic>
          <a:graphicData uri="http://schemas.openxmlformats.org/presentationml/2006/ole">
            <mc:AlternateContent xmlns:mc="http://schemas.openxmlformats.org/markup-compatibility/2006">
              <mc:Choice xmlns:v="urn:schemas-microsoft-com:vml" Requires="v">
                <p:oleObj spid="_x0000_s47364" name="Document" r:id="rId4" imgW="3769691" imgH="790994" progId="Word.Document.8">
                  <p:embed/>
                </p:oleObj>
              </mc:Choice>
              <mc:Fallback>
                <p:oleObj name="Document" r:id="rId4" imgW="3769691" imgH="790994" progId="Word.Document.8">
                  <p:embed/>
                  <p:pic>
                    <p:nvPicPr>
                      <p:cNvPr id="0" name="Object 10"/>
                      <p:cNvPicPr>
                        <a:picLocks noChangeAspect="1" noChangeArrowheads="1"/>
                      </p:cNvPicPr>
                      <p:nvPr/>
                    </p:nvPicPr>
                    <p:blipFill>
                      <a:blip r:embed="rId5"/>
                      <a:srcRect/>
                      <a:stretch>
                        <a:fillRect/>
                      </a:stretch>
                    </p:blipFill>
                    <p:spPr bwMode="auto">
                      <a:xfrm>
                        <a:off x="216024" y="3048543"/>
                        <a:ext cx="5934675" cy="1244553"/>
                      </a:xfrm>
                      <a:prstGeom prst="rect">
                        <a:avLst/>
                      </a:prstGeom>
                      <a:solidFill>
                        <a:schemeClr val="accent4">
                          <a:lumMod val="20000"/>
                          <a:lumOff val="80000"/>
                        </a:schemeClr>
                      </a:solidFill>
                      <a:ln>
                        <a:solidFill>
                          <a:srgbClr val="0000FF"/>
                        </a:solidFill>
                      </a:ln>
                    </p:spPr>
                  </p:pic>
                </p:oleObj>
              </mc:Fallback>
            </mc:AlternateContent>
          </a:graphicData>
        </a:graphic>
      </p:graphicFrame>
      <p:sp>
        <p:nvSpPr>
          <p:cNvPr id="47110" name="Rectangle 30">
            <a:extLst>
              <a:ext uri="{FF2B5EF4-FFF2-40B4-BE49-F238E27FC236}">
                <a16:creationId xmlns:a16="http://schemas.microsoft.com/office/drawing/2014/main" id="{0294D93B-3BAF-45FE-BAE2-DF4AEED99284}"/>
              </a:ext>
            </a:extLst>
          </p:cNvPr>
          <p:cNvSpPr>
            <a:spLocks noChangeArrowheads="1"/>
          </p:cNvSpPr>
          <p:nvPr/>
        </p:nvSpPr>
        <p:spPr bwMode="auto">
          <a:xfrm>
            <a:off x="-216024" y="4085197"/>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3" name="矩形 2"/>
          <p:cNvSpPr/>
          <p:nvPr/>
        </p:nvSpPr>
        <p:spPr>
          <a:xfrm>
            <a:off x="3367470" y="798238"/>
            <a:ext cx="4014240" cy="584775"/>
          </a:xfrm>
          <a:prstGeom prst="rect">
            <a:avLst/>
          </a:prstGeom>
        </p:spPr>
        <p:txBody>
          <a:bodyPr wrap="none">
            <a:spAutoFit/>
          </a:bodyPr>
          <a:lstStyle/>
          <a:p>
            <a:r>
              <a:rPr lang="zh-CN" altLang="en-US" sz="2400" b="1" dirty="0">
                <a:latin typeface="+mn-ea"/>
              </a:rPr>
              <a:t>最大加数</a:t>
            </a:r>
            <a:r>
              <a:rPr lang="en-US" altLang="zh-CN" sz="3200" b="1" dirty="0">
                <a:solidFill>
                  <a:srgbClr val="FF0000"/>
                </a:solidFill>
                <a:latin typeface="+mn-ea"/>
              </a:rPr>
              <a:t>x</a:t>
            </a:r>
            <a:r>
              <a:rPr lang="zh-CN" altLang="en-US" sz="2400" b="1" dirty="0">
                <a:latin typeface="+mn-ea"/>
              </a:rPr>
              <a:t>等于</a:t>
            </a:r>
            <a:r>
              <a:rPr lang="en-US" altLang="zh-CN" sz="3200" b="1" dirty="0">
                <a:solidFill>
                  <a:srgbClr val="FF0000"/>
                </a:solidFill>
                <a:latin typeface="+mn-ea"/>
              </a:rPr>
              <a:t>n</a:t>
            </a:r>
            <a:r>
              <a:rPr lang="zh-CN" altLang="en-US" sz="2400" b="1" dirty="0">
                <a:latin typeface="+mn-ea"/>
              </a:rPr>
              <a:t>的划分个数</a:t>
            </a:r>
            <a:endParaRPr lang="zh-CN" altLang="en-US" sz="2400" dirty="0"/>
          </a:p>
        </p:txBody>
      </p:sp>
      <p:sp>
        <p:nvSpPr>
          <p:cNvPr id="4" name="矩形 3"/>
          <p:cNvSpPr/>
          <p:nvPr/>
        </p:nvSpPr>
        <p:spPr>
          <a:xfrm>
            <a:off x="467544" y="882368"/>
            <a:ext cx="3039615" cy="461665"/>
          </a:xfrm>
          <a:prstGeom prst="rect">
            <a:avLst/>
          </a:prstGeom>
        </p:spPr>
        <p:txBody>
          <a:bodyPr wrap="none">
            <a:spAutoFit/>
          </a:bodyPr>
          <a:lstStyle/>
          <a:p>
            <a:r>
              <a:rPr lang="zh-CN" altLang="en-US" sz="2400" b="1" dirty="0">
                <a:latin typeface="+mn-ea"/>
              </a:rPr>
              <a:t>数据</a:t>
            </a:r>
            <a:r>
              <a:rPr lang="en-US" altLang="zh-CN" sz="2400" b="1" dirty="0">
                <a:latin typeface="+mn-ea"/>
              </a:rPr>
              <a:t>n</a:t>
            </a:r>
            <a:r>
              <a:rPr lang="zh-CN" altLang="en-US" sz="2400" b="1" dirty="0">
                <a:latin typeface="+mn-ea"/>
              </a:rPr>
              <a:t>的整数划分数</a:t>
            </a:r>
            <a:r>
              <a:rPr lang="en-US" altLang="zh-CN" sz="2400" b="1" dirty="0">
                <a:latin typeface="+mn-ea"/>
              </a:rPr>
              <a:t>=</a:t>
            </a:r>
            <a:endParaRPr lang="zh-CN" altLang="en-US" sz="2400" dirty="0"/>
          </a:p>
        </p:txBody>
      </p:sp>
      <p:sp>
        <p:nvSpPr>
          <p:cNvPr id="5" name="矩形 4"/>
          <p:cNvSpPr/>
          <p:nvPr/>
        </p:nvSpPr>
        <p:spPr>
          <a:xfrm>
            <a:off x="5030585" y="1228858"/>
            <a:ext cx="470000" cy="584775"/>
          </a:xfrm>
          <a:prstGeom prst="rect">
            <a:avLst/>
          </a:prstGeom>
        </p:spPr>
        <p:txBody>
          <a:bodyPr wrap="none">
            <a:spAutoFit/>
          </a:bodyPr>
          <a:lstStyle/>
          <a:p>
            <a:r>
              <a:rPr lang="en-US" altLang="zh-CN" sz="3200" b="1" dirty="0">
                <a:latin typeface="+mn-ea"/>
              </a:rPr>
              <a:t>+</a:t>
            </a:r>
            <a:endParaRPr lang="zh-CN" altLang="en-US" sz="3200" dirty="0"/>
          </a:p>
        </p:txBody>
      </p:sp>
      <p:sp>
        <p:nvSpPr>
          <p:cNvPr id="6" name="矩形 5"/>
          <p:cNvSpPr/>
          <p:nvPr/>
        </p:nvSpPr>
        <p:spPr>
          <a:xfrm>
            <a:off x="3367470" y="1690523"/>
            <a:ext cx="4671472" cy="584775"/>
          </a:xfrm>
          <a:prstGeom prst="rect">
            <a:avLst/>
          </a:prstGeom>
        </p:spPr>
        <p:txBody>
          <a:bodyPr wrap="none">
            <a:spAutoFit/>
          </a:bodyPr>
          <a:lstStyle/>
          <a:p>
            <a:r>
              <a:rPr lang="zh-CN" altLang="en-US" sz="2400" b="1" dirty="0">
                <a:latin typeface="+mn-ea"/>
              </a:rPr>
              <a:t>最大加数</a:t>
            </a:r>
            <a:r>
              <a:rPr lang="en-US" altLang="zh-CN" sz="3200" b="1" dirty="0">
                <a:solidFill>
                  <a:srgbClr val="FF0000"/>
                </a:solidFill>
                <a:latin typeface="+mn-ea"/>
              </a:rPr>
              <a:t>x</a:t>
            </a:r>
            <a:r>
              <a:rPr lang="zh-CN" altLang="en-US" sz="2400" b="1" dirty="0">
                <a:latin typeface="+mn-ea"/>
              </a:rPr>
              <a:t>不大于</a:t>
            </a:r>
            <a:r>
              <a:rPr lang="en-US" altLang="zh-CN" sz="2800" b="1" dirty="0">
                <a:solidFill>
                  <a:srgbClr val="FF0000"/>
                </a:solidFill>
                <a:latin typeface="+mn-ea"/>
              </a:rPr>
              <a:t>n-1</a:t>
            </a:r>
            <a:r>
              <a:rPr lang="zh-CN" altLang="en-US" sz="2400" b="1" dirty="0">
                <a:latin typeface="+mn-ea"/>
              </a:rPr>
              <a:t>的划分个数</a:t>
            </a:r>
          </a:p>
        </p:txBody>
      </p:sp>
      <p:sp>
        <p:nvSpPr>
          <p:cNvPr id="7" name="矩形 6"/>
          <p:cNvSpPr/>
          <p:nvPr/>
        </p:nvSpPr>
        <p:spPr>
          <a:xfrm>
            <a:off x="467544" y="2411274"/>
            <a:ext cx="5718232" cy="584775"/>
          </a:xfrm>
          <a:prstGeom prst="rect">
            <a:avLst/>
          </a:prstGeom>
        </p:spPr>
        <p:txBody>
          <a:bodyPr wrap="none">
            <a:spAutoFit/>
          </a:bodyPr>
          <a:lstStyle/>
          <a:p>
            <a:r>
              <a:rPr lang="zh-CN" altLang="en-US" sz="2400" b="1" dirty="0">
                <a:latin typeface="+mn-ea"/>
              </a:rPr>
              <a:t>最大加数</a:t>
            </a:r>
            <a:r>
              <a:rPr lang="en-US" altLang="zh-CN" sz="3200" b="1" dirty="0">
                <a:solidFill>
                  <a:srgbClr val="FF0000"/>
                </a:solidFill>
                <a:latin typeface="+mn-ea"/>
              </a:rPr>
              <a:t>x</a:t>
            </a:r>
            <a:r>
              <a:rPr lang="zh-CN" altLang="en-US" sz="2400" b="1" dirty="0">
                <a:latin typeface="+mn-ea"/>
              </a:rPr>
              <a:t>从</a:t>
            </a:r>
            <a:r>
              <a:rPr lang="en-US" altLang="zh-CN" sz="2400" b="1" dirty="0">
                <a:latin typeface="+mn-ea"/>
              </a:rPr>
              <a:t>n</a:t>
            </a:r>
            <a:r>
              <a:rPr lang="zh-CN" altLang="en-US" sz="2400" b="1" dirty="0">
                <a:latin typeface="+mn-ea"/>
              </a:rPr>
              <a:t>开始，逐步变小为</a:t>
            </a:r>
            <a:r>
              <a:rPr lang="en-US" altLang="zh-CN" sz="2400" b="1" dirty="0">
                <a:latin typeface="+mn-ea"/>
              </a:rPr>
              <a:t>n-1,…,1.</a:t>
            </a:r>
            <a:endParaRPr lang="zh-CN" altLang="en-US" sz="2400" b="1" dirty="0">
              <a:latin typeface="+mn-ea"/>
            </a:endParaRPr>
          </a:p>
        </p:txBody>
      </p:sp>
      <p:sp>
        <p:nvSpPr>
          <p:cNvPr id="9" name="对话气泡: 椭圆形 8">
            <a:extLst>
              <a:ext uri="{FF2B5EF4-FFF2-40B4-BE49-F238E27FC236}">
                <a16:creationId xmlns:a16="http://schemas.microsoft.com/office/drawing/2014/main" id="{98C2D9BA-4E16-4221-9CA9-847C3FB2CEAD}"/>
              </a:ext>
            </a:extLst>
          </p:cNvPr>
          <p:cNvSpPr/>
          <p:nvPr/>
        </p:nvSpPr>
        <p:spPr>
          <a:xfrm>
            <a:off x="4355974" y="3718492"/>
            <a:ext cx="2808314" cy="860365"/>
          </a:xfrm>
          <a:prstGeom prst="wedgeEllipseCallout">
            <a:avLst>
              <a:gd name="adj1" fmla="val -75157"/>
              <a:gd name="adj2" fmla="val -14802"/>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a:solidFill>
                  <a:srgbClr val="FFFF00"/>
                </a:solidFill>
              </a:rPr>
              <a:t>参数有几种情况？</a:t>
            </a:r>
          </a:p>
        </p:txBody>
      </p:sp>
      <p:graphicFrame>
        <p:nvGraphicFramePr>
          <p:cNvPr id="10" name="表格 9">
            <a:extLst>
              <a:ext uri="{FF2B5EF4-FFF2-40B4-BE49-F238E27FC236}">
                <a16:creationId xmlns:a16="http://schemas.microsoft.com/office/drawing/2014/main" id="{C98FC5BC-7335-4B76-B87D-E92434D24C87}"/>
              </a:ext>
            </a:extLst>
          </p:cNvPr>
          <p:cNvGraphicFramePr>
            <a:graphicFrameLocks noGrp="1"/>
          </p:cNvGraphicFramePr>
          <p:nvPr>
            <p:extLst>
              <p:ext uri="{D42A27DB-BD31-4B8C-83A1-F6EECF244321}">
                <p14:modId xmlns:p14="http://schemas.microsoft.com/office/powerpoint/2010/main" val="2394769013"/>
              </p:ext>
            </p:extLst>
          </p:nvPr>
        </p:nvGraphicFramePr>
        <p:xfrm>
          <a:off x="827584" y="4990475"/>
          <a:ext cx="6096000" cy="1371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83181145"/>
                    </a:ext>
                  </a:extLst>
                </a:gridCol>
                <a:gridCol w="3048000">
                  <a:extLst>
                    <a:ext uri="{9D8B030D-6E8A-4147-A177-3AD203B41FA5}">
                      <a16:colId xmlns:a16="http://schemas.microsoft.com/office/drawing/2014/main" val="3162065277"/>
                    </a:ext>
                  </a:extLst>
                </a:gridCol>
              </a:tblGrid>
              <a:tr h="370840">
                <a:tc>
                  <a:txBody>
                    <a:bodyPr/>
                    <a:lstStyle/>
                    <a:p>
                      <a:pPr algn="ctr"/>
                      <a:r>
                        <a:rPr lang="en-US" altLang="zh-CN" sz="2400" b="1" dirty="0">
                          <a:solidFill>
                            <a:schemeClr val="tx1"/>
                          </a:solidFill>
                        </a:rPr>
                        <a:t>n=1</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a:solidFill>
                            <a:schemeClr val="tx1"/>
                          </a:solidFill>
                        </a:rPr>
                        <a:t>m=n</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689562"/>
                  </a:ext>
                </a:extLst>
              </a:tr>
              <a:tr h="370840">
                <a:tc>
                  <a:txBody>
                    <a:bodyPr/>
                    <a:lstStyle/>
                    <a:p>
                      <a:pPr algn="ctr"/>
                      <a:r>
                        <a:rPr lang="en-US" altLang="zh-CN" sz="2400" b="1" dirty="0">
                          <a:solidFill>
                            <a:schemeClr val="tx1"/>
                          </a:solidFill>
                        </a:rPr>
                        <a:t>n&gt;1</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a:solidFill>
                            <a:schemeClr val="tx1"/>
                          </a:solidFill>
                        </a:rPr>
                        <a:t>m&gt;n</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3504438"/>
                  </a:ext>
                </a:extLst>
              </a:tr>
              <a:tr h="370840">
                <a:tc>
                  <a:txBody>
                    <a:bodyPr/>
                    <a:lstStyle/>
                    <a:p>
                      <a:pPr algn="ct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1" dirty="0">
                          <a:solidFill>
                            <a:schemeClr val="tx1"/>
                          </a:solidFill>
                        </a:rPr>
                        <a:t>m&lt;n</a:t>
                      </a:r>
                      <a:endParaRPr lang="zh-CN" alt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3755005"/>
                  </a:ext>
                </a:extLst>
              </a:tr>
            </a:tbl>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8" name="Object 4">
            <a:extLst>
              <a:ext uri="{FF2B5EF4-FFF2-40B4-BE49-F238E27FC236}">
                <a16:creationId xmlns:a16="http://schemas.microsoft.com/office/drawing/2014/main" id="{3B7B3E0C-B41F-4689-A135-18A5342B8D37}"/>
              </a:ext>
            </a:extLst>
          </p:cNvPr>
          <p:cNvGraphicFramePr>
            <a:graphicFrameLocks noChangeAspect="1"/>
          </p:cNvGraphicFramePr>
          <p:nvPr>
            <p:extLst>
              <p:ext uri="{D42A27DB-BD31-4B8C-83A1-F6EECF244321}">
                <p14:modId xmlns:p14="http://schemas.microsoft.com/office/powerpoint/2010/main" val="1943177377"/>
              </p:ext>
            </p:extLst>
          </p:nvPr>
        </p:nvGraphicFramePr>
        <p:xfrm>
          <a:off x="1139825" y="2574925"/>
          <a:ext cx="1144587" cy="366713"/>
        </p:xfrm>
        <a:graphic>
          <a:graphicData uri="http://schemas.openxmlformats.org/presentationml/2006/ole">
            <mc:AlternateContent xmlns:mc="http://schemas.openxmlformats.org/markup-compatibility/2006">
              <mc:Choice xmlns:v="urn:schemas-microsoft-com:vml" Requires="v">
                <p:oleObj spid="_x0000_s49312" name="Equation" r:id="rId4" imgW="342603" imgH="126890" progId="Equation.DSMT4">
                  <p:embed/>
                </p:oleObj>
              </mc:Choice>
              <mc:Fallback>
                <p:oleObj name="Equation" r:id="rId4" imgW="342603" imgH="12689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2574925"/>
                        <a:ext cx="1144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5" name="Rectangle 7">
            <a:extLst>
              <a:ext uri="{FF2B5EF4-FFF2-40B4-BE49-F238E27FC236}">
                <a16:creationId xmlns:a16="http://schemas.microsoft.com/office/drawing/2014/main" id="{3A56AE88-D694-430F-B63B-B65B7E17C136}"/>
              </a:ext>
            </a:extLst>
          </p:cNvPr>
          <p:cNvSpPr>
            <a:spLocks noChangeArrowheads="1"/>
          </p:cNvSpPr>
          <p:nvPr/>
        </p:nvSpPr>
        <p:spPr bwMode="auto">
          <a:xfrm>
            <a:off x="90487" y="426561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139270" name="Object 6">
            <a:extLst>
              <a:ext uri="{FF2B5EF4-FFF2-40B4-BE49-F238E27FC236}">
                <a16:creationId xmlns:a16="http://schemas.microsoft.com/office/drawing/2014/main" id="{FC2744B1-3C71-45FC-804B-3D0307903FFD}"/>
              </a:ext>
            </a:extLst>
          </p:cNvPr>
          <p:cNvGraphicFramePr>
            <a:graphicFrameLocks noChangeAspect="1"/>
          </p:cNvGraphicFramePr>
          <p:nvPr>
            <p:extLst>
              <p:ext uri="{D42A27DB-BD31-4B8C-83A1-F6EECF244321}">
                <p14:modId xmlns:p14="http://schemas.microsoft.com/office/powerpoint/2010/main" val="2897000552"/>
              </p:ext>
            </p:extLst>
          </p:nvPr>
        </p:nvGraphicFramePr>
        <p:xfrm>
          <a:off x="3725862" y="2371725"/>
          <a:ext cx="3240088" cy="625475"/>
        </p:xfrm>
        <a:graphic>
          <a:graphicData uri="http://schemas.openxmlformats.org/presentationml/2006/ole">
            <mc:AlternateContent xmlns:mc="http://schemas.openxmlformats.org/markup-compatibility/2006">
              <mc:Choice xmlns:v="urn:schemas-microsoft-com:vml" Requires="v">
                <p:oleObj spid="_x0000_s49313" name="公式" r:id="rId6" imgW="1040948" imgH="203112" progId="Equation.3">
                  <p:embed/>
                </p:oleObj>
              </mc:Choice>
              <mc:Fallback>
                <p:oleObj name="公式" r:id="rId6" imgW="1040948"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5862" y="2371725"/>
                        <a:ext cx="32400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Rectangle 9">
            <a:extLst>
              <a:ext uri="{FF2B5EF4-FFF2-40B4-BE49-F238E27FC236}">
                <a16:creationId xmlns:a16="http://schemas.microsoft.com/office/drawing/2014/main" id="{FE5F1C95-4335-4D5F-8B6B-A56FA7D07552}"/>
              </a:ext>
            </a:extLst>
          </p:cNvPr>
          <p:cNvSpPr>
            <a:spLocks noChangeArrowheads="1"/>
          </p:cNvSpPr>
          <p:nvPr/>
        </p:nvSpPr>
        <p:spPr bwMode="auto">
          <a:xfrm>
            <a:off x="90487" y="426561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139272" name="Object 8">
            <a:extLst>
              <a:ext uri="{FF2B5EF4-FFF2-40B4-BE49-F238E27FC236}">
                <a16:creationId xmlns:a16="http://schemas.microsoft.com/office/drawing/2014/main" id="{7E62D71D-841A-49B4-B3C6-6BEFEEF06419}"/>
              </a:ext>
            </a:extLst>
          </p:cNvPr>
          <p:cNvGraphicFramePr>
            <a:graphicFrameLocks noChangeAspect="1"/>
          </p:cNvGraphicFramePr>
          <p:nvPr>
            <p:extLst>
              <p:ext uri="{D42A27DB-BD31-4B8C-83A1-F6EECF244321}">
                <p14:modId xmlns:p14="http://schemas.microsoft.com/office/powerpoint/2010/main" val="2601923532"/>
              </p:ext>
            </p:extLst>
          </p:nvPr>
        </p:nvGraphicFramePr>
        <p:xfrm>
          <a:off x="3006725" y="6165850"/>
          <a:ext cx="2800350" cy="638175"/>
        </p:xfrm>
        <a:graphic>
          <a:graphicData uri="http://schemas.openxmlformats.org/presentationml/2006/ole">
            <mc:AlternateContent xmlns:mc="http://schemas.openxmlformats.org/markup-compatibility/2006">
              <mc:Choice xmlns:v="urn:schemas-microsoft-com:vml" Requires="v">
                <p:oleObj spid="_x0000_s49314" name="Equation" r:id="rId8" imgW="825500" imgH="190500" progId="Equation.DSMT4">
                  <p:embed/>
                </p:oleObj>
              </mc:Choice>
              <mc:Fallback>
                <p:oleObj name="Equation" r:id="rId8" imgW="825500" imgH="1905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6725" y="6165850"/>
                        <a:ext cx="28003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9" name="Rectangle 11">
            <a:extLst>
              <a:ext uri="{FF2B5EF4-FFF2-40B4-BE49-F238E27FC236}">
                <a16:creationId xmlns:a16="http://schemas.microsoft.com/office/drawing/2014/main" id="{3A0ED0D5-AA22-4F61-BC47-4B537DABFC34}"/>
              </a:ext>
            </a:extLst>
          </p:cNvPr>
          <p:cNvSpPr>
            <a:spLocks noChangeArrowheads="1"/>
          </p:cNvSpPr>
          <p:nvPr/>
        </p:nvSpPr>
        <p:spPr bwMode="auto">
          <a:xfrm>
            <a:off x="90487" y="42941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49160" name="Rectangle 13">
            <a:extLst>
              <a:ext uri="{FF2B5EF4-FFF2-40B4-BE49-F238E27FC236}">
                <a16:creationId xmlns:a16="http://schemas.microsoft.com/office/drawing/2014/main" id="{EE4990DB-7589-4D85-B0AF-AADF7A0893F7}"/>
              </a:ext>
            </a:extLst>
          </p:cNvPr>
          <p:cNvSpPr>
            <a:spLocks noChangeArrowheads="1"/>
          </p:cNvSpPr>
          <p:nvPr/>
        </p:nvSpPr>
        <p:spPr bwMode="auto">
          <a:xfrm>
            <a:off x="90487" y="427513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49161" name="Rectangle 15">
            <a:extLst>
              <a:ext uri="{FF2B5EF4-FFF2-40B4-BE49-F238E27FC236}">
                <a16:creationId xmlns:a16="http://schemas.microsoft.com/office/drawing/2014/main" id="{BB3A69E4-68F8-4CF0-97E4-7D7E6E37A25F}"/>
              </a:ext>
            </a:extLst>
          </p:cNvPr>
          <p:cNvSpPr>
            <a:spLocks noChangeArrowheads="1"/>
          </p:cNvSpPr>
          <p:nvPr/>
        </p:nvSpPr>
        <p:spPr bwMode="auto">
          <a:xfrm>
            <a:off x="90487" y="426561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139280" name="Text Box 16">
            <a:extLst>
              <a:ext uri="{FF2B5EF4-FFF2-40B4-BE49-F238E27FC236}">
                <a16:creationId xmlns:a16="http://schemas.microsoft.com/office/drawing/2014/main" id="{47330E63-98E5-48A2-BD22-5302185A0E4A}"/>
              </a:ext>
            </a:extLst>
          </p:cNvPr>
          <p:cNvSpPr txBox="1">
            <a:spLocks noChangeArrowheads="1"/>
          </p:cNvSpPr>
          <p:nvPr/>
        </p:nvSpPr>
        <p:spPr bwMode="auto">
          <a:xfrm>
            <a:off x="768350" y="2513013"/>
            <a:ext cx="43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2)</a:t>
            </a:r>
          </a:p>
        </p:txBody>
      </p:sp>
      <p:sp>
        <p:nvSpPr>
          <p:cNvPr id="139283" name="Line 19">
            <a:extLst>
              <a:ext uri="{FF2B5EF4-FFF2-40B4-BE49-F238E27FC236}">
                <a16:creationId xmlns:a16="http://schemas.microsoft.com/office/drawing/2014/main" id="{ACD99719-227A-4326-9E3C-6AE525A954D0}"/>
              </a:ext>
            </a:extLst>
          </p:cNvPr>
          <p:cNvSpPr>
            <a:spLocks noChangeShapeType="1"/>
          </p:cNvSpPr>
          <p:nvPr/>
        </p:nvSpPr>
        <p:spPr bwMode="auto">
          <a:xfrm>
            <a:off x="2286000" y="2781300"/>
            <a:ext cx="1439862"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pic>
        <p:nvPicPr>
          <p:cNvPr id="22" name="Picture 2">
            <a:extLst>
              <a:ext uri="{FF2B5EF4-FFF2-40B4-BE49-F238E27FC236}">
                <a16:creationId xmlns:a16="http://schemas.microsoft.com/office/drawing/2014/main" id="{D55E72BC-C053-414D-B81E-AFDE897673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975" y="3429000"/>
            <a:ext cx="8963025" cy="25558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
        <p:nvSpPr>
          <p:cNvPr id="13" name="AutoShape 13">
            <a:extLst>
              <a:ext uri="{FF2B5EF4-FFF2-40B4-BE49-F238E27FC236}">
                <a16:creationId xmlns:a16="http://schemas.microsoft.com/office/drawing/2014/main" id="{CC9943A0-C67B-4552-A97D-C2F08DD9C84F}"/>
              </a:ext>
            </a:extLst>
          </p:cNvPr>
          <p:cNvSpPr>
            <a:spLocks noChangeArrowheads="1"/>
          </p:cNvSpPr>
          <p:nvPr/>
        </p:nvSpPr>
        <p:spPr bwMode="auto">
          <a:xfrm>
            <a:off x="7243761" y="574226"/>
            <a:ext cx="1368425" cy="719138"/>
          </a:xfrm>
          <a:prstGeom prst="wedgeEllipseCallout">
            <a:avLst>
              <a:gd name="adj1" fmla="val -226699"/>
              <a:gd name="adj2" fmla="val -18653"/>
            </a:avLst>
          </a:prstGeom>
          <a:solidFill>
            <a:srgbClr val="00FFFF"/>
          </a:solidFill>
          <a:ln w="53975" algn="ctr">
            <a:solidFill>
              <a:srgbClr val="00FFFF"/>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en-US" altLang="zh-CN" sz="2400">
                <a:solidFill>
                  <a:srgbClr val="FF0000"/>
                </a:solidFill>
                <a:latin typeface="Times New Roman" panose="02020603050405020304" pitchFamily="18" charset="0"/>
                <a:ea typeface="楷体_GB2312" pitchFamily="49" charset="-122"/>
              </a:rPr>
              <a:t>??</a:t>
            </a:r>
          </a:p>
        </p:txBody>
      </p:sp>
      <p:graphicFrame>
        <p:nvGraphicFramePr>
          <p:cNvPr id="14" name="Object 25">
            <a:extLst>
              <a:ext uri="{FF2B5EF4-FFF2-40B4-BE49-F238E27FC236}">
                <a16:creationId xmlns:a16="http://schemas.microsoft.com/office/drawing/2014/main" id="{FC9A3BF9-F8C1-4749-B63E-5CE09ACE0BAF}"/>
              </a:ext>
            </a:extLst>
          </p:cNvPr>
          <p:cNvGraphicFramePr>
            <a:graphicFrameLocks noChangeAspect="1"/>
          </p:cNvGraphicFramePr>
          <p:nvPr>
            <p:extLst>
              <p:ext uri="{D42A27DB-BD31-4B8C-83A1-F6EECF244321}">
                <p14:modId xmlns:p14="http://schemas.microsoft.com/office/powerpoint/2010/main" val="1730187632"/>
              </p:ext>
            </p:extLst>
          </p:nvPr>
        </p:nvGraphicFramePr>
        <p:xfrm>
          <a:off x="1133474" y="671064"/>
          <a:ext cx="649287" cy="354012"/>
        </p:xfrm>
        <a:graphic>
          <a:graphicData uri="http://schemas.openxmlformats.org/presentationml/2006/ole">
            <mc:AlternateContent xmlns:mc="http://schemas.openxmlformats.org/markup-compatibility/2006">
              <mc:Choice xmlns:v="urn:schemas-microsoft-com:vml" Requires="v">
                <p:oleObj spid="_x0000_s49315" name="公式" r:id="rId11" imgW="329914" imgH="177646" progId="Equation.3">
                  <p:embed/>
                </p:oleObj>
              </mc:Choice>
              <mc:Fallback>
                <p:oleObj name="公式" r:id="rId11" imgW="329914" imgH="177646" progId="Equation.3">
                  <p:embed/>
                  <p:pic>
                    <p:nvPicPr>
                      <p:cNvPr id="25625" name="Object 25">
                        <a:extLst>
                          <a:ext uri="{FF2B5EF4-FFF2-40B4-BE49-F238E27FC236}">
                            <a16:creationId xmlns:a16="http://schemas.microsoft.com/office/drawing/2014/main" id="{826827F5-13D9-4F46-A8FD-19FD937D87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3474" y="671064"/>
                        <a:ext cx="6492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28">
            <a:extLst>
              <a:ext uri="{FF2B5EF4-FFF2-40B4-BE49-F238E27FC236}">
                <a16:creationId xmlns:a16="http://schemas.microsoft.com/office/drawing/2014/main" id="{FBFBAB6E-DD0F-43B9-B0B2-DF9FD7F141F3}"/>
              </a:ext>
            </a:extLst>
          </p:cNvPr>
          <p:cNvSpPr txBox="1">
            <a:spLocks noChangeArrowheads="1"/>
          </p:cNvSpPr>
          <p:nvPr/>
        </p:nvSpPr>
        <p:spPr bwMode="auto">
          <a:xfrm>
            <a:off x="698499" y="574226"/>
            <a:ext cx="43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1)</a:t>
            </a:r>
          </a:p>
        </p:txBody>
      </p:sp>
      <p:graphicFrame>
        <p:nvGraphicFramePr>
          <p:cNvPr id="16" name="Object 29">
            <a:extLst>
              <a:ext uri="{FF2B5EF4-FFF2-40B4-BE49-F238E27FC236}">
                <a16:creationId xmlns:a16="http://schemas.microsoft.com/office/drawing/2014/main" id="{F2D95D18-1FCE-4C2E-ACFB-9348F6EF0994}"/>
              </a:ext>
            </a:extLst>
          </p:cNvPr>
          <p:cNvGraphicFramePr>
            <a:graphicFrameLocks noChangeAspect="1"/>
          </p:cNvGraphicFramePr>
          <p:nvPr>
            <p:extLst>
              <p:ext uri="{D42A27DB-BD31-4B8C-83A1-F6EECF244321}">
                <p14:modId xmlns:p14="http://schemas.microsoft.com/office/powerpoint/2010/main" val="3457431485"/>
              </p:ext>
            </p:extLst>
          </p:nvPr>
        </p:nvGraphicFramePr>
        <p:xfrm>
          <a:off x="2933699" y="529776"/>
          <a:ext cx="1584325" cy="519113"/>
        </p:xfrm>
        <a:graphic>
          <a:graphicData uri="http://schemas.openxmlformats.org/presentationml/2006/ole">
            <mc:AlternateContent xmlns:mc="http://schemas.openxmlformats.org/markup-compatibility/2006">
              <mc:Choice xmlns:v="urn:schemas-microsoft-com:vml" Requires="v">
                <p:oleObj spid="_x0000_s49316" name="公式" r:id="rId13" imgW="609336" imgH="203112" progId="Equation.3">
                  <p:embed/>
                </p:oleObj>
              </mc:Choice>
              <mc:Fallback>
                <p:oleObj name="公式" r:id="rId13" imgW="609336" imgH="203112" progId="Equation.3">
                  <p:embed/>
                  <p:pic>
                    <p:nvPicPr>
                      <p:cNvPr id="25629" name="Object 29">
                        <a:extLst>
                          <a:ext uri="{FF2B5EF4-FFF2-40B4-BE49-F238E27FC236}">
                            <a16:creationId xmlns:a16="http://schemas.microsoft.com/office/drawing/2014/main" id="{FA5E6ED4-AD5F-47DB-8476-648C3FF90C1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3699" y="529776"/>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Line 31">
            <a:extLst>
              <a:ext uri="{FF2B5EF4-FFF2-40B4-BE49-F238E27FC236}">
                <a16:creationId xmlns:a16="http://schemas.microsoft.com/office/drawing/2014/main" id="{AC7E64EC-73E1-4E81-8808-0555CFDD7F0F}"/>
              </a:ext>
            </a:extLst>
          </p:cNvPr>
          <p:cNvSpPr>
            <a:spLocks noChangeShapeType="1"/>
          </p:cNvSpPr>
          <p:nvPr/>
        </p:nvSpPr>
        <p:spPr bwMode="auto">
          <a:xfrm>
            <a:off x="1781174" y="815526"/>
            <a:ext cx="1081087"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graphicFrame>
        <p:nvGraphicFramePr>
          <p:cNvPr id="18" name="Object 32">
            <a:extLst>
              <a:ext uri="{FF2B5EF4-FFF2-40B4-BE49-F238E27FC236}">
                <a16:creationId xmlns:a16="http://schemas.microsoft.com/office/drawing/2014/main" id="{692F5561-B8C0-465F-804F-D215D7B80354}"/>
              </a:ext>
            </a:extLst>
          </p:cNvPr>
          <p:cNvGraphicFramePr>
            <a:graphicFrameLocks noChangeAspect="1"/>
          </p:cNvGraphicFramePr>
          <p:nvPr>
            <p:extLst>
              <p:ext uri="{D42A27DB-BD31-4B8C-83A1-F6EECF244321}">
                <p14:modId xmlns:p14="http://schemas.microsoft.com/office/powerpoint/2010/main" val="2870391996"/>
              </p:ext>
            </p:extLst>
          </p:nvPr>
        </p:nvGraphicFramePr>
        <p:xfrm>
          <a:off x="1530149" y="1170507"/>
          <a:ext cx="2916437" cy="1008395"/>
        </p:xfrm>
        <a:graphic>
          <a:graphicData uri="http://schemas.openxmlformats.org/presentationml/2006/ole">
            <mc:AlternateContent xmlns:mc="http://schemas.openxmlformats.org/markup-compatibility/2006">
              <mc:Choice xmlns:v="urn:schemas-microsoft-com:vml" Requires="v">
                <p:oleObj spid="_x0000_s49317" name="公式" r:id="rId15" imgW="990170" imgH="342751" progId="Equation.3">
                  <p:embed/>
                </p:oleObj>
              </mc:Choice>
              <mc:Fallback>
                <p:oleObj name="公式" r:id="rId15" imgW="990170" imgH="342751" progId="Equation.3">
                  <p:embed/>
                  <p:pic>
                    <p:nvPicPr>
                      <p:cNvPr id="25632" name="Object 32">
                        <a:extLst>
                          <a:ext uri="{FF2B5EF4-FFF2-40B4-BE49-F238E27FC236}">
                            <a16:creationId xmlns:a16="http://schemas.microsoft.com/office/drawing/2014/main" id="{02BEB530-5048-4B45-B957-8D391BA14E1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0149" y="1170507"/>
                        <a:ext cx="2916437" cy="1008395"/>
                      </a:xfrm>
                      <a:prstGeom prst="rect">
                        <a:avLst/>
                      </a:prstGeom>
                      <a:noFill/>
                      <a:ln>
                        <a:noFill/>
                      </a:ln>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blinds(horizontal)">
                                      <p:cBhvr>
                                        <p:cTn id="7" dur="500"/>
                                        <p:tgtEl>
                                          <p:spTgt spid="1392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9280"/>
                                        </p:tgtEl>
                                        <p:attrNameLst>
                                          <p:attrName>style.visibility</p:attrName>
                                        </p:attrNameLst>
                                      </p:cBhvr>
                                      <p:to>
                                        <p:strVal val="visible"/>
                                      </p:to>
                                    </p:set>
                                    <p:animEffect transition="in" filter="blinds(horizontal)">
                                      <p:cBhvr>
                                        <p:cTn id="10" dur="500"/>
                                        <p:tgtEl>
                                          <p:spTgt spid="1392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139283"/>
                                        </p:tgtEl>
                                        <p:attrNameLst>
                                          <p:attrName>style.visibility</p:attrName>
                                        </p:attrNameLst>
                                      </p:cBhvr>
                                      <p:to>
                                        <p:strVal val="visible"/>
                                      </p:to>
                                    </p:set>
                                    <p:anim calcmode="lin" valueType="num">
                                      <p:cBhvr additive="base">
                                        <p:cTn id="15" dur="500" fill="hold"/>
                                        <p:tgtEl>
                                          <p:spTgt spid="139283"/>
                                        </p:tgtEl>
                                        <p:attrNameLst>
                                          <p:attrName>ppt_x</p:attrName>
                                        </p:attrNameLst>
                                      </p:cBhvr>
                                      <p:tavLst>
                                        <p:tav tm="0">
                                          <p:val>
                                            <p:strVal val="1+#ppt_w/2"/>
                                          </p:val>
                                        </p:tav>
                                        <p:tav tm="100000">
                                          <p:val>
                                            <p:strVal val="#ppt_x"/>
                                          </p:val>
                                        </p:tav>
                                      </p:tavLst>
                                    </p:anim>
                                    <p:anim calcmode="lin" valueType="num">
                                      <p:cBhvr additive="base">
                                        <p:cTn id="16" dur="500" fill="hold"/>
                                        <p:tgtEl>
                                          <p:spTgt spid="13928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9270"/>
                                        </p:tgtEl>
                                        <p:attrNameLst>
                                          <p:attrName>style.visibility</p:attrName>
                                        </p:attrNameLst>
                                      </p:cBhvr>
                                      <p:to>
                                        <p:strVal val="visible"/>
                                      </p:to>
                                    </p:set>
                                    <p:anim calcmode="lin" valueType="num">
                                      <p:cBhvr additive="base">
                                        <p:cTn id="19" dur="500" fill="hold"/>
                                        <p:tgtEl>
                                          <p:spTgt spid="139270"/>
                                        </p:tgtEl>
                                        <p:attrNameLst>
                                          <p:attrName>ppt_x</p:attrName>
                                        </p:attrNameLst>
                                      </p:cBhvr>
                                      <p:tavLst>
                                        <p:tav tm="0">
                                          <p:val>
                                            <p:strVal val="1+#ppt_w/2"/>
                                          </p:val>
                                        </p:tav>
                                        <p:tav tm="100000">
                                          <p:val>
                                            <p:strVal val="#ppt_x"/>
                                          </p:val>
                                        </p:tav>
                                      </p:tavLst>
                                    </p:anim>
                                    <p:anim calcmode="lin" valueType="num">
                                      <p:cBhvr additive="base">
                                        <p:cTn id="20" dur="500" fill="hold"/>
                                        <p:tgtEl>
                                          <p:spTgt spid="13927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92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ox(in)">
                                      <p:cBhvr>
                                        <p:cTn id="41" dur="500"/>
                                        <p:tgtEl>
                                          <p:spTgt spid="17"/>
                                        </p:tgtEl>
                                      </p:cBhvr>
                                    </p:animEffect>
                                  </p:childTnLst>
                                </p:cTn>
                              </p:par>
                              <p:par>
                                <p:cTn id="42" presetID="4" presetClass="entr" presetSubtype="16"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ox(i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strips(downLeft)">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p:bldP spid="13"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C58F2A85-35C8-4357-9951-E201D66088AC}"/>
              </a:ext>
            </a:extLst>
          </p:cNvPr>
          <p:cNvSpPr>
            <a:spLocks noChangeArrowheads="1"/>
          </p:cNvSpPr>
          <p:nvPr/>
        </p:nvSpPr>
        <p:spPr bwMode="auto">
          <a:xfrm>
            <a:off x="2268538" y="2781300"/>
            <a:ext cx="4537075" cy="762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66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rgbClr val="0000FF"/>
                </a:solidFill>
                <a:latin typeface="Times New Roman" panose="02020603050405020304" pitchFamily="18" charset="0"/>
                <a:ea typeface="楷体_GB2312" pitchFamily="49" charset="-122"/>
              </a:rPr>
              <a:t>§2.1 </a:t>
            </a:r>
            <a:r>
              <a:rPr lang="zh-CN" altLang="en-US" sz="4400">
                <a:solidFill>
                  <a:srgbClr val="0000FF"/>
                </a:solidFill>
                <a:latin typeface="Times New Roman" panose="02020603050405020304" pitchFamily="18" charset="0"/>
                <a:ea typeface="楷体_GB2312" pitchFamily="49" charset="-122"/>
              </a:rPr>
              <a:t>递归的概念</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789" y="3768312"/>
            <a:ext cx="5073191" cy="3089688"/>
          </a:xfrm>
          <a:prstGeom prst="rect">
            <a:avLst/>
          </a:prstGeom>
        </p:spPr>
      </p:pic>
    </p:spTree>
  </p:cSld>
  <p:clrMapOvr>
    <a:masterClrMapping/>
  </p:clrMapOvr>
  <p:transition>
    <p:pull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a:extLst>
              <a:ext uri="{FF2B5EF4-FFF2-40B4-BE49-F238E27FC236}">
                <a16:creationId xmlns:a16="http://schemas.microsoft.com/office/drawing/2014/main" id="{E414A7FB-D018-4E69-A824-33F1828DD126}"/>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1203" name="Rectangle 7">
            <a:extLst>
              <a:ext uri="{FF2B5EF4-FFF2-40B4-BE49-F238E27FC236}">
                <a16:creationId xmlns:a16="http://schemas.microsoft.com/office/drawing/2014/main" id="{998F98F4-D628-4B84-9311-F0D3480A451B}"/>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1204" name="Rectangle 9">
            <a:extLst>
              <a:ext uri="{FF2B5EF4-FFF2-40B4-BE49-F238E27FC236}">
                <a16:creationId xmlns:a16="http://schemas.microsoft.com/office/drawing/2014/main" id="{CE2E046A-655B-4F9E-A469-9ABDCD58F8E9}"/>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139272" name="Object 8">
            <a:extLst>
              <a:ext uri="{FF2B5EF4-FFF2-40B4-BE49-F238E27FC236}">
                <a16:creationId xmlns:a16="http://schemas.microsoft.com/office/drawing/2014/main" id="{04BAE940-6199-4961-9301-30007C156A04}"/>
              </a:ext>
            </a:extLst>
          </p:cNvPr>
          <p:cNvGraphicFramePr>
            <a:graphicFrameLocks noChangeAspect="1"/>
          </p:cNvGraphicFramePr>
          <p:nvPr/>
        </p:nvGraphicFramePr>
        <p:xfrm>
          <a:off x="3563938" y="1341438"/>
          <a:ext cx="4824412" cy="681037"/>
        </p:xfrm>
        <a:graphic>
          <a:graphicData uri="http://schemas.openxmlformats.org/presentationml/2006/ole">
            <mc:AlternateContent xmlns:mc="http://schemas.openxmlformats.org/markup-compatibility/2006">
              <mc:Choice xmlns:v="urn:schemas-microsoft-com:vml" Requires="v">
                <p:oleObj spid="_x0000_s51356" name="公式" r:id="rId4" imgW="1422400" imgH="203200" progId="Equation.3">
                  <p:embed/>
                </p:oleObj>
              </mc:Choice>
              <mc:Fallback>
                <p:oleObj name="公式" r:id="rId4" imgW="1422400" imgH="203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341438"/>
                        <a:ext cx="482441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11">
            <a:extLst>
              <a:ext uri="{FF2B5EF4-FFF2-40B4-BE49-F238E27FC236}">
                <a16:creationId xmlns:a16="http://schemas.microsoft.com/office/drawing/2014/main" id="{AC082B89-25C5-4443-853B-080D7F3F976B}"/>
              </a:ext>
            </a:extLst>
          </p:cNvPr>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139274" name="Object 10">
            <a:extLst>
              <a:ext uri="{FF2B5EF4-FFF2-40B4-BE49-F238E27FC236}">
                <a16:creationId xmlns:a16="http://schemas.microsoft.com/office/drawing/2014/main" id="{819451AB-DB25-4221-B83F-9A0A2E29260B}"/>
              </a:ext>
            </a:extLst>
          </p:cNvPr>
          <p:cNvGraphicFramePr>
            <a:graphicFrameLocks noChangeAspect="1"/>
          </p:cNvGraphicFramePr>
          <p:nvPr/>
        </p:nvGraphicFramePr>
        <p:xfrm>
          <a:off x="1042988" y="1457325"/>
          <a:ext cx="1152525" cy="420688"/>
        </p:xfrm>
        <a:graphic>
          <a:graphicData uri="http://schemas.openxmlformats.org/presentationml/2006/ole">
            <mc:AlternateContent xmlns:mc="http://schemas.openxmlformats.org/markup-compatibility/2006">
              <mc:Choice xmlns:v="urn:schemas-microsoft-com:vml" Requires="v">
                <p:oleObj spid="_x0000_s51357" name="公式" r:id="rId6" imgW="393529" imgH="139639" progId="Equation.3">
                  <p:embed/>
                </p:oleObj>
              </mc:Choice>
              <mc:Fallback>
                <p:oleObj name="公式" r:id="rId6" imgW="393529" imgH="139639"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1457325"/>
                        <a:ext cx="11525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Rectangle 13">
            <a:extLst>
              <a:ext uri="{FF2B5EF4-FFF2-40B4-BE49-F238E27FC236}">
                <a16:creationId xmlns:a16="http://schemas.microsoft.com/office/drawing/2014/main" id="{EF2B3E9C-D302-4BD2-8A61-B72FAF089643}"/>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1209" name="Rectangle 15">
            <a:extLst>
              <a:ext uri="{FF2B5EF4-FFF2-40B4-BE49-F238E27FC236}">
                <a16:creationId xmlns:a16="http://schemas.microsoft.com/office/drawing/2014/main" id="{729738E8-68E3-431C-85DA-C9ECCD61568C}"/>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139281" name="Text Box 17">
            <a:extLst>
              <a:ext uri="{FF2B5EF4-FFF2-40B4-BE49-F238E27FC236}">
                <a16:creationId xmlns:a16="http://schemas.microsoft.com/office/drawing/2014/main" id="{97345BE5-C8B0-4B04-8C92-3D34A7B5B8A7}"/>
              </a:ext>
            </a:extLst>
          </p:cNvPr>
          <p:cNvSpPr txBox="1">
            <a:spLocks noChangeArrowheads="1"/>
          </p:cNvSpPr>
          <p:nvPr/>
        </p:nvSpPr>
        <p:spPr bwMode="auto">
          <a:xfrm>
            <a:off x="681038" y="1395413"/>
            <a:ext cx="43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3)</a:t>
            </a:r>
          </a:p>
        </p:txBody>
      </p:sp>
      <p:sp>
        <p:nvSpPr>
          <p:cNvPr id="139284" name="Line 20">
            <a:extLst>
              <a:ext uri="{FF2B5EF4-FFF2-40B4-BE49-F238E27FC236}">
                <a16:creationId xmlns:a16="http://schemas.microsoft.com/office/drawing/2014/main" id="{FB819C04-6516-43CC-B891-9C0547EF9620}"/>
              </a:ext>
            </a:extLst>
          </p:cNvPr>
          <p:cNvSpPr>
            <a:spLocks noChangeShapeType="1"/>
          </p:cNvSpPr>
          <p:nvPr/>
        </p:nvSpPr>
        <p:spPr bwMode="auto">
          <a:xfrm>
            <a:off x="2195513" y="1662113"/>
            <a:ext cx="1368425" cy="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graphicFrame>
        <p:nvGraphicFramePr>
          <p:cNvPr id="22" name="Object 8">
            <a:extLst>
              <a:ext uri="{FF2B5EF4-FFF2-40B4-BE49-F238E27FC236}">
                <a16:creationId xmlns:a16="http://schemas.microsoft.com/office/drawing/2014/main" id="{3D17109A-4F14-49F8-A524-6EDF363A42F3}"/>
              </a:ext>
            </a:extLst>
          </p:cNvPr>
          <p:cNvGraphicFramePr>
            <a:graphicFrameLocks noChangeAspect="1"/>
          </p:cNvGraphicFramePr>
          <p:nvPr/>
        </p:nvGraphicFramePr>
        <p:xfrm>
          <a:off x="2700338" y="5661025"/>
          <a:ext cx="3189287" cy="638175"/>
        </p:xfrm>
        <a:graphic>
          <a:graphicData uri="http://schemas.openxmlformats.org/presentationml/2006/ole">
            <mc:AlternateContent xmlns:mc="http://schemas.openxmlformats.org/markup-compatibility/2006">
              <mc:Choice xmlns:v="urn:schemas-microsoft-com:vml" Requires="v">
                <p:oleObj spid="_x0000_s51358" name="Equation" r:id="rId8" imgW="939392" imgH="190417" progId="Equation.DSMT4">
                  <p:embed/>
                </p:oleObj>
              </mc:Choice>
              <mc:Fallback>
                <p:oleObj name="Equation" r:id="rId8" imgW="939392" imgH="190417"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5661025"/>
                        <a:ext cx="31892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 name="Picture 2">
            <a:extLst>
              <a:ext uri="{FF2B5EF4-FFF2-40B4-BE49-F238E27FC236}">
                <a16:creationId xmlns:a16="http://schemas.microsoft.com/office/drawing/2014/main" id="{4EF78FA4-2CAA-43FD-BB4A-DB110BF889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488" y="2492375"/>
            <a:ext cx="8963025" cy="25558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cxnSp>
        <p:nvCxnSpPr>
          <p:cNvPr id="37902" name="肘形连接符 2">
            <a:extLst>
              <a:ext uri="{FF2B5EF4-FFF2-40B4-BE49-F238E27FC236}">
                <a16:creationId xmlns:a16="http://schemas.microsoft.com/office/drawing/2014/main" id="{CC6772E9-067A-4634-9ABD-0B1F03BA0171}"/>
              </a:ext>
            </a:extLst>
          </p:cNvPr>
          <p:cNvCxnSpPr>
            <a:cxnSpLocks noChangeShapeType="1"/>
          </p:cNvCxnSpPr>
          <p:nvPr/>
        </p:nvCxnSpPr>
        <p:spPr bwMode="auto">
          <a:xfrm rot="10800000">
            <a:off x="395288" y="3348038"/>
            <a:ext cx="3960812" cy="2384425"/>
          </a:xfrm>
          <a:prstGeom prst="curvedConnector3">
            <a:avLst>
              <a:gd name="adj1" fmla="val 70204"/>
            </a:avLst>
          </a:prstGeom>
          <a:noFill/>
          <a:ln w="101600" algn="ctr">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9281"/>
                                        </p:tgtEl>
                                        <p:attrNameLst>
                                          <p:attrName>style.visibility</p:attrName>
                                        </p:attrNameLst>
                                      </p:cBhvr>
                                      <p:to>
                                        <p:strVal val="visible"/>
                                      </p:to>
                                    </p:set>
                                    <p:animEffect transition="in" filter="box(in)">
                                      <p:cBhvr>
                                        <p:cTn id="7" dur="500"/>
                                        <p:tgtEl>
                                          <p:spTgt spid="139281"/>
                                        </p:tgtEl>
                                      </p:cBhvr>
                                    </p:animEffect>
                                  </p:childTnLst>
                                </p:cTn>
                              </p:par>
                              <p:par>
                                <p:cTn id="8" presetID="4" presetClass="entr" presetSubtype="16" fill="hold" nodeType="withEffect">
                                  <p:stCondLst>
                                    <p:cond delay="0"/>
                                  </p:stCondLst>
                                  <p:childTnLst>
                                    <p:set>
                                      <p:cBhvr>
                                        <p:cTn id="9" dur="1" fill="hold">
                                          <p:stCondLst>
                                            <p:cond delay="0"/>
                                          </p:stCondLst>
                                        </p:cTn>
                                        <p:tgtEl>
                                          <p:spTgt spid="139274"/>
                                        </p:tgtEl>
                                        <p:attrNameLst>
                                          <p:attrName>style.visibility</p:attrName>
                                        </p:attrNameLst>
                                      </p:cBhvr>
                                      <p:to>
                                        <p:strVal val="visible"/>
                                      </p:to>
                                    </p:set>
                                    <p:animEffect transition="in" filter="box(in)">
                                      <p:cBhvr>
                                        <p:cTn id="10" dur="500"/>
                                        <p:tgtEl>
                                          <p:spTgt spid="1392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39284"/>
                                        </p:tgtEl>
                                        <p:attrNameLst>
                                          <p:attrName>style.visibility</p:attrName>
                                        </p:attrNameLst>
                                      </p:cBhvr>
                                      <p:to>
                                        <p:strVal val="visible"/>
                                      </p:to>
                                    </p:set>
                                    <p:animEffect transition="in" filter="blinds(horizontal)">
                                      <p:cBhvr>
                                        <p:cTn id="15" dur="500"/>
                                        <p:tgtEl>
                                          <p:spTgt spid="139284"/>
                                        </p:tgtEl>
                                      </p:cBhvr>
                                    </p:animEffect>
                                  </p:childTnLst>
                                </p:cTn>
                              </p:par>
                              <p:par>
                                <p:cTn id="16" presetID="3" presetClass="entr" presetSubtype="10" fill="hold" nodeType="withEffect">
                                  <p:stCondLst>
                                    <p:cond delay="0"/>
                                  </p:stCondLst>
                                  <p:childTnLst>
                                    <p:set>
                                      <p:cBhvr>
                                        <p:cTn id="17" dur="1" fill="hold">
                                          <p:stCondLst>
                                            <p:cond delay="0"/>
                                          </p:stCondLst>
                                        </p:cTn>
                                        <p:tgtEl>
                                          <p:spTgt spid="139272"/>
                                        </p:tgtEl>
                                        <p:attrNameLst>
                                          <p:attrName>style.visibility</p:attrName>
                                        </p:attrNameLst>
                                      </p:cBhvr>
                                      <p:to>
                                        <p:strVal val="visible"/>
                                      </p:to>
                                    </p:set>
                                    <p:animEffect transition="in" filter="blinds(horizontal)">
                                      <p:cBhvr>
                                        <p:cTn id="18" dur="500"/>
                                        <p:tgtEl>
                                          <p:spTgt spid="1392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9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87" name="Oval 23">
            <a:extLst>
              <a:ext uri="{FF2B5EF4-FFF2-40B4-BE49-F238E27FC236}">
                <a16:creationId xmlns:a16="http://schemas.microsoft.com/office/drawing/2014/main" id="{F87CE4FA-24D5-4CD0-8C02-388C27C38691}"/>
              </a:ext>
            </a:extLst>
          </p:cNvPr>
          <p:cNvSpPr>
            <a:spLocks noChangeArrowheads="1"/>
          </p:cNvSpPr>
          <p:nvPr/>
        </p:nvSpPr>
        <p:spPr bwMode="auto">
          <a:xfrm>
            <a:off x="5903108" y="1525447"/>
            <a:ext cx="1908668" cy="805654"/>
          </a:xfrm>
          <a:prstGeom prst="ellipse">
            <a:avLst/>
          </a:prstGeom>
          <a:solidFill>
            <a:srgbClr val="00FF00"/>
          </a:solidFill>
          <a:ln w="101600" algn="ctr">
            <a:solidFill>
              <a:srgbClr val="00FF00"/>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solidFill>
                <a:srgbClr val="FF0000"/>
              </a:solidFill>
              <a:ea typeface="楷体_GB2312" pitchFamily="49" charset="-122"/>
            </a:endParaRPr>
          </a:p>
        </p:txBody>
      </p:sp>
      <p:sp>
        <p:nvSpPr>
          <p:cNvPr id="139286" name="Oval 22">
            <a:extLst>
              <a:ext uri="{FF2B5EF4-FFF2-40B4-BE49-F238E27FC236}">
                <a16:creationId xmlns:a16="http://schemas.microsoft.com/office/drawing/2014/main" id="{886578F9-CBD1-4192-A03E-3C74CD46A37A}"/>
              </a:ext>
            </a:extLst>
          </p:cNvPr>
          <p:cNvSpPr>
            <a:spLocks noChangeArrowheads="1"/>
          </p:cNvSpPr>
          <p:nvPr/>
        </p:nvSpPr>
        <p:spPr bwMode="auto">
          <a:xfrm>
            <a:off x="3487271" y="1484312"/>
            <a:ext cx="2205970" cy="1019763"/>
          </a:xfrm>
          <a:prstGeom prst="ellipse">
            <a:avLst/>
          </a:prstGeom>
          <a:solidFill>
            <a:srgbClr val="FF0000"/>
          </a:solidFill>
          <a:ln w="101600" algn="ctr">
            <a:noFill/>
            <a:round/>
            <a:headEnd/>
            <a:tailEnd/>
          </a:ln>
          <a:effectLs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solidFill>
                <a:srgbClr val="FF0000"/>
              </a:solidFill>
              <a:ea typeface="楷体_GB2312" pitchFamily="49" charset="-122"/>
            </a:endParaRPr>
          </a:p>
        </p:txBody>
      </p:sp>
      <p:sp>
        <p:nvSpPr>
          <p:cNvPr id="53252" name="Rectangle 5">
            <a:extLst>
              <a:ext uri="{FF2B5EF4-FFF2-40B4-BE49-F238E27FC236}">
                <a16:creationId xmlns:a16="http://schemas.microsoft.com/office/drawing/2014/main" id="{EC273C58-132B-4EF1-B634-0614439F475B}"/>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3253" name="Rectangle 7">
            <a:extLst>
              <a:ext uri="{FF2B5EF4-FFF2-40B4-BE49-F238E27FC236}">
                <a16:creationId xmlns:a16="http://schemas.microsoft.com/office/drawing/2014/main" id="{B6E79CC3-948F-436E-915D-86DBFBB4636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3254" name="Rectangle 9">
            <a:extLst>
              <a:ext uri="{FF2B5EF4-FFF2-40B4-BE49-F238E27FC236}">
                <a16:creationId xmlns:a16="http://schemas.microsoft.com/office/drawing/2014/main" id="{0002079D-0112-40E4-91E1-E283DE4A7CC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3255" name="Rectangle 11">
            <a:extLst>
              <a:ext uri="{FF2B5EF4-FFF2-40B4-BE49-F238E27FC236}">
                <a16:creationId xmlns:a16="http://schemas.microsoft.com/office/drawing/2014/main" id="{10435ED5-76FF-4C37-81A6-BFD77B838877}"/>
              </a:ext>
            </a:extLst>
          </p:cNvPr>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sp>
        <p:nvSpPr>
          <p:cNvPr id="53256" name="Rectangle 13">
            <a:extLst>
              <a:ext uri="{FF2B5EF4-FFF2-40B4-BE49-F238E27FC236}">
                <a16:creationId xmlns:a16="http://schemas.microsoft.com/office/drawing/2014/main" id="{33ECDF6E-2424-4E3B-B796-5CE189B75359}"/>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139276" name="Object 12">
            <a:extLst>
              <a:ext uri="{FF2B5EF4-FFF2-40B4-BE49-F238E27FC236}">
                <a16:creationId xmlns:a16="http://schemas.microsoft.com/office/drawing/2014/main" id="{DF65054A-2C98-4169-AA60-175A4A0E39E9}"/>
              </a:ext>
            </a:extLst>
          </p:cNvPr>
          <p:cNvGraphicFramePr>
            <a:graphicFrameLocks noChangeAspect="1"/>
          </p:cNvGraphicFramePr>
          <p:nvPr/>
        </p:nvGraphicFramePr>
        <p:xfrm>
          <a:off x="971550" y="188913"/>
          <a:ext cx="1800225" cy="534987"/>
        </p:xfrm>
        <a:graphic>
          <a:graphicData uri="http://schemas.openxmlformats.org/presentationml/2006/ole">
            <mc:AlternateContent xmlns:mc="http://schemas.openxmlformats.org/markup-compatibility/2006">
              <mc:Choice xmlns:v="urn:schemas-microsoft-com:vml" Requires="v">
                <p:oleObj spid="_x0000_s53415" name="公式" r:id="rId4" imgW="609336" imgH="177723" progId="Equation.3">
                  <p:embed/>
                </p:oleObj>
              </mc:Choice>
              <mc:Fallback>
                <p:oleObj name="公式" r:id="rId4" imgW="609336" imgH="177723"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88913"/>
                        <a:ext cx="18002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8" name="Rectangle 15">
            <a:extLst>
              <a:ext uri="{FF2B5EF4-FFF2-40B4-BE49-F238E27FC236}">
                <a16:creationId xmlns:a16="http://schemas.microsoft.com/office/drawing/2014/main" id="{C90B9F92-EE7D-4184-B1E0-FC7AE62F956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mc:AlternateContent xmlns:mc="http://schemas.openxmlformats.org/markup-compatibility/2006">
        <mc:Choice xmlns:a14="http://schemas.microsoft.com/office/drawing/2010/main" Requires="a14">
          <p:sp>
            <p:nvSpPr>
              <p:cNvPr id="139278" name="Object 14">
                <a:extLst>
                  <a:ext uri="{FF2B5EF4-FFF2-40B4-BE49-F238E27FC236}">
                    <a16:creationId xmlns:a16="http://schemas.microsoft.com/office/drawing/2014/main" id="{1315115B-AD76-4B97-8A96-C463F6427822}"/>
                  </a:ext>
                </a:extLst>
              </p:cNvPr>
              <p:cNvSpPr txBox="1"/>
              <p:nvPr/>
            </p:nvSpPr>
            <p:spPr bwMode="auto">
              <a:xfrm>
                <a:off x="1850940" y="1682749"/>
                <a:ext cx="6168851" cy="557213"/>
              </a:xfrm>
              <a:prstGeom prst="rect">
                <a:avLst/>
              </a:prstGeom>
              <a:noFill/>
              <a:ln>
                <a:noFill/>
              </a:ln>
              <a:extLst/>
            </p:spPr>
            <p:txBody>
              <a:bodyPr>
                <a:noAutofit/>
              </a:bodyPr>
              <a:lstStyle/>
              <a:p>
                <a:pPr/>
                <a14:m>
                  <m:oMathPara xmlns:m="http://schemas.openxmlformats.org/officeDocument/2006/math">
                    <m:oMathParaPr>
                      <m:jc m:val="centerGroup"/>
                    </m:oMathParaPr>
                    <m:oMath xmlns:m="http://schemas.openxmlformats.org/officeDocument/2006/math">
                      <m:r>
                        <a:rPr lang="zh-CN" altLang="en-US" sz="2800" i="1" smtClean="0">
                          <a:solidFill>
                            <a:srgbClr val="000000"/>
                          </a:solidFill>
                          <a:latin typeface="Cambria Math" panose="02040503050406030204" pitchFamily="18" charset="0"/>
                        </a:rPr>
                        <m:t>𝑞</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e>
                      </m:d>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𝑞</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e>
                      </m:d>
                      <m:r>
                        <a:rPr lang="en-US" altLang="zh-CN" sz="2800" b="0" i="1" smtClean="0">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𝑞</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−1)</m:t>
                      </m:r>
                    </m:oMath>
                  </m:oMathPara>
                </a14:m>
                <a:endParaRPr lang="zh-CN" altLang="en-US" sz="2800" dirty="0"/>
              </a:p>
            </p:txBody>
          </p:sp>
        </mc:Choice>
        <mc:Fallback>
          <p:sp>
            <p:nvSpPr>
              <p:cNvPr id="139278" name="Object 14">
                <a:extLst>
                  <a:ext uri="{FF2B5EF4-FFF2-40B4-BE49-F238E27FC236}">
                    <a16:creationId xmlns:a16="http://schemas.microsoft.com/office/drawing/2014/main" id="{1315115B-AD76-4B97-8A96-C463F6427822}"/>
                  </a:ext>
                </a:extLst>
              </p:cNvPr>
              <p:cNvSpPr txBox="1">
                <a:spLocks noRot="1" noChangeAspect="1" noMove="1" noResize="1" noEditPoints="1" noAdjustHandles="1" noChangeArrowheads="1" noChangeShapeType="1" noTextEdit="1"/>
              </p:cNvSpPr>
              <p:nvPr/>
            </p:nvSpPr>
            <p:spPr bwMode="auto">
              <a:xfrm>
                <a:off x="1850940" y="1682749"/>
                <a:ext cx="6168851" cy="557213"/>
              </a:xfrm>
              <a:prstGeom prst="rect">
                <a:avLst/>
              </a:prstGeom>
              <a:blipFill>
                <a:blip r:embed="rId6"/>
                <a:stretch>
                  <a:fillRect/>
                </a:stretch>
              </a:blipFill>
              <a:ln>
                <a:noFill/>
              </a:ln>
              <a:extLst/>
            </p:spPr>
            <p:txBody>
              <a:bodyPr/>
              <a:lstStyle/>
              <a:p>
                <a:r>
                  <a:rPr lang="zh-CN" altLang="en-US">
                    <a:noFill/>
                  </a:rPr>
                  <a:t> </a:t>
                </a:r>
              </a:p>
            </p:txBody>
          </p:sp>
        </mc:Fallback>
      </mc:AlternateContent>
      <p:sp>
        <p:nvSpPr>
          <p:cNvPr id="139282" name="Text Box 18">
            <a:extLst>
              <a:ext uri="{FF2B5EF4-FFF2-40B4-BE49-F238E27FC236}">
                <a16:creationId xmlns:a16="http://schemas.microsoft.com/office/drawing/2014/main" id="{F62A89F2-6F82-427E-AAE5-917F82B17F6F}"/>
              </a:ext>
            </a:extLst>
          </p:cNvPr>
          <p:cNvSpPr txBox="1">
            <a:spLocks noChangeArrowheads="1"/>
          </p:cNvSpPr>
          <p:nvPr/>
        </p:nvSpPr>
        <p:spPr bwMode="auto">
          <a:xfrm>
            <a:off x="611188" y="242888"/>
            <a:ext cx="438150" cy="4572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ea typeface="楷体_GB2312" pitchFamily="49" charset="-122"/>
              </a:rPr>
              <a:t>4)</a:t>
            </a:r>
          </a:p>
        </p:txBody>
      </p:sp>
      <p:sp>
        <p:nvSpPr>
          <p:cNvPr id="139285" name="Line 21">
            <a:extLst>
              <a:ext uri="{FF2B5EF4-FFF2-40B4-BE49-F238E27FC236}">
                <a16:creationId xmlns:a16="http://schemas.microsoft.com/office/drawing/2014/main" id="{10AB7D32-A733-44D8-93E7-94AF68A1F828}"/>
              </a:ext>
            </a:extLst>
          </p:cNvPr>
          <p:cNvSpPr>
            <a:spLocks noChangeShapeType="1"/>
          </p:cNvSpPr>
          <p:nvPr/>
        </p:nvSpPr>
        <p:spPr bwMode="auto">
          <a:xfrm>
            <a:off x="2555875" y="582613"/>
            <a:ext cx="0" cy="1079500"/>
          </a:xfrm>
          <a:prstGeom prst="line">
            <a:avLst/>
          </a:prstGeom>
          <a:noFill/>
          <a:ln w="1016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pic>
        <p:nvPicPr>
          <p:cNvPr id="22" name="Picture 2">
            <a:extLst>
              <a:ext uri="{FF2B5EF4-FFF2-40B4-BE49-F238E27FC236}">
                <a16:creationId xmlns:a16="http://schemas.microsoft.com/office/drawing/2014/main" id="{745E69C2-D028-42C7-AECD-48BC2EC641E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44457" y="2743009"/>
            <a:ext cx="8964613" cy="25558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graphicFrame>
        <p:nvGraphicFramePr>
          <p:cNvPr id="2" name="对象 1">
            <a:extLst>
              <a:ext uri="{FF2B5EF4-FFF2-40B4-BE49-F238E27FC236}">
                <a16:creationId xmlns:a16="http://schemas.microsoft.com/office/drawing/2014/main" id="{36330378-30B5-4E05-AF11-C5106B0BE69B}"/>
              </a:ext>
            </a:extLst>
          </p:cNvPr>
          <p:cNvGraphicFramePr>
            <a:graphicFrameLocks noChangeAspect="1"/>
          </p:cNvGraphicFramePr>
          <p:nvPr/>
        </p:nvGraphicFramePr>
        <p:xfrm>
          <a:off x="877888" y="5381625"/>
          <a:ext cx="7856537" cy="1123950"/>
        </p:xfrm>
        <a:graphic>
          <a:graphicData uri="http://schemas.openxmlformats.org/presentationml/2006/ole">
            <mc:AlternateContent xmlns:mc="http://schemas.openxmlformats.org/markup-compatibility/2006">
              <mc:Choice xmlns:v="urn:schemas-microsoft-com:vml" Requires="v">
                <p:oleObj spid="_x0000_s53416" name="Equation" r:id="rId9" imgW="2717800" imgH="393700" progId="Equation.DSMT4">
                  <p:embed/>
                </p:oleObj>
              </mc:Choice>
              <mc:Fallback>
                <p:oleObj name="Equation" r:id="rId9" imgW="2717800" imgH="3937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7888" y="5381625"/>
                        <a:ext cx="785653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圆角矩形 3"/>
          <p:cNvSpPr/>
          <p:nvPr/>
        </p:nvSpPr>
        <p:spPr>
          <a:xfrm>
            <a:off x="3131840" y="3207748"/>
            <a:ext cx="5832648" cy="1445388"/>
          </a:xfrm>
          <a:prstGeom prst="roundRect">
            <a:avLst/>
          </a:prstGeom>
          <a:noFill/>
          <a:ln w="762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a:off x="4427984" y="4653136"/>
            <a:ext cx="1584176" cy="1371427"/>
          </a:xfrm>
          <a:prstGeom prst="straightConnector1">
            <a:avLst/>
          </a:prstGeom>
          <a:noFill/>
          <a:ln w="76200">
            <a:solidFill>
              <a:srgbClr val="00B050"/>
            </a:solidFill>
            <a:prstDash val="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0" name="圆角矩形 19"/>
          <p:cNvSpPr/>
          <p:nvPr/>
        </p:nvSpPr>
        <p:spPr>
          <a:xfrm>
            <a:off x="1763688" y="2832497"/>
            <a:ext cx="1296715" cy="1676623"/>
          </a:xfrm>
          <a:prstGeom prst="round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2562071" y="4630360"/>
            <a:ext cx="713785" cy="1394203"/>
          </a:xfrm>
          <a:prstGeom prst="straightConnector1">
            <a:avLst/>
          </a:prstGeom>
          <a:noFill/>
          <a:ln w="76200">
            <a:solidFill>
              <a:srgbClr val="FF0000"/>
            </a:solidFill>
            <a:prstDash val="dash"/>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39276"/>
                                        </p:tgtEl>
                                        <p:attrNameLst>
                                          <p:attrName>style.visibility</p:attrName>
                                        </p:attrNameLst>
                                      </p:cBhvr>
                                      <p:to>
                                        <p:strVal val="visible"/>
                                      </p:to>
                                    </p:set>
                                    <p:animEffect transition="in" filter="strips(downLeft)">
                                      <p:cBhvr>
                                        <p:cTn id="7" dur="500"/>
                                        <p:tgtEl>
                                          <p:spTgt spid="13927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39282"/>
                                        </p:tgtEl>
                                        <p:attrNameLst>
                                          <p:attrName>style.visibility</p:attrName>
                                        </p:attrNameLst>
                                      </p:cBhvr>
                                      <p:to>
                                        <p:strVal val="visible"/>
                                      </p:to>
                                    </p:set>
                                    <p:animEffect transition="in" filter="strips(downLeft)">
                                      <p:cBhvr>
                                        <p:cTn id="10" dur="500"/>
                                        <p:tgtEl>
                                          <p:spTgt spid="13928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39285"/>
                                        </p:tgtEl>
                                        <p:attrNameLst>
                                          <p:attrName>style.visibility</p:attrName>
                                        </p:attrNameLst>
                                      </p:cBhvr>
                                      <p:to>
                                        <p:strVal val="visible"/>
                                      </p:to>
                                    </p:set>
                                    <p:animEffect transition="in" filter="checkerboard(across)">
                                      <p:cBhvr>
                                        <p:cTn id="15" dur="500"/>
                                        <p:tgtEl>
                                          <p:spTgt spid="1392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39286"/>
                                        </p:tgtEl>
                                        <p:attrNameLst>
                                          <p:attrName>style.visibility</p:attrName>
                                        </p:attrNameLst>
                                      </p:cBhvr>
                                      <p:to>
                                        <p:strVal val="visible"/>
                                      </p:to>
                                    </p:set>
                                    <p:animEffect transition="in" filter="circle(in)">
                                      <p:cBhvr>
                                        <p:cTn id="20" dur="2000"/>
                                        <p:tgtEl>
                                          <p:spTgt spid="1392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39287"/>
                                        </p:tgtEl>
                                        <p:attrNameLst>
                                          <p:attrName>style.visibility</p:attrName>
                                        </p:attrNameLst>
                                      </p:cBhvr>
                                      <p:to>
                                        <p:strVal val="visible"/>
                                      </p:to>
                                    </p:set>
                                    <p:animEffect transition="in" filter="circle(in)">
                                      <p:cBhvr>
                                        <p:cTn id="25" dur="2000"/>
                                        <p:tgtEl>
                                          <p:spTgt spid="1392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7" grpId="0" animBg="1"/>
      <p:bldP spid="139286" grpId="0" animBg="1"/>
      <p:bldP spid="139282" grpId="0"/>
      <p:bldP spid="4"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4">
            <a:extLst>
              <a:ext uri="{FF2B5EF4-FFF2-40B4-BE49-F238E27FC236}">
                <a16:creationId xmlns:a16="http://schemas.microsoft.com/office/drawing/2014/main" id="{DBE580B9-0950-45E8-AA91-06AD92BD1A58}"/>
              </a:ext>
            </a:extLst>
          </p:cNvPr>
          <p:cNvGraphicFramePr>
            <a:graphicFrameLocks noGrp="1" noChangeAspect="1"/>
          </p:cNvGraphicFramePr>
          <p:nvPr>
            <p:ph/>
          </p:nvPr>
        </p:nvGraphicFramePr>
        <p:xfrm>
          <a:off x="827088" y="1630363"/>
          <a:ext cx="6624637" cy="2159000"/>
        </p:xfrm>
        <a:graphic>
          <a:graphicData uri="http://schemas.openxmlformats.org/presentationml/2006/ole">
            <mc:AlternateContent xmlns:mc="http://schemas.openxmlformats.org/markup-compatibility/2006">
              <mc:Choice xmlns:v="urn:schemas-microsoft-com:vml" Requires="v">
                <p:oleObj spid="_x0000_s55398" name="Equation" r:id="rId4" imgW="2806700" imgH="914400" progId="Equation.DSMT4">
                  <p:embed/>
                </p:oleObj>
              </mc:Choice>
              <mc:Fallback>
                <p:oleObj name="Equation" r:id="rId4" imgW="28067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630363"/>
                        <a:ext cx="6624637"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 Box 6">
            <a:extLst>
              <a:ext uri="{FF2B5EF4-FFF2-40B4-BE49-F238E27FC236}">
                <a16:creationId xmlns:a16="http://schemas.microsoft.com/office/drawing/2014/main" id="{765316CD-06D4-4DA4-AE98-715A16519AA9}"/>
              </a:ext>
            </a:extLst>
          </p:cNvPr>
          <p:cNvSpPr txBox="1">
            <a:spLocks noChangeArrowheads="1"/>
          </p:cNvSpPr>
          <p:nvPr/>
        </p:nvSpPr>
        <p:spPr bwMode="auto">
          <a:xfrm>
            <a:off x="755650" y="4262438"/>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a:solidFill>
                  <a:srgbClr val="FF0000"/>
                </a:solidFill>
                <a:latin typeface="楷体_GB2312" pitchFamily="49" charset="-122"/>
                <a:ea typeface="楷体_GB2312" pitchFamily="49" charset="-122"/>
                <a:cs typeface="Times New Roman" panose="02020603050405020304" pitchFamily="18" charset="0"/>
              </a:rPr>
              <a:t>**</a:t>
            </a:r>
            <a:r>
              <a:rPr lang="zh-CN" altLang="en-US">
                <a:solidFill>
                  <a:srgbClr val="0000FF"/>
                </a:solidFill>
                <a:latin typeface="楷体_GB2312" pitchFamily="49" charset="-122"/>
                <a:ea typeface="楷体_GB2312" pitchFamily="49" charset="-122"/>
                <a:cs typeface="Times New Roman" panose="02020603050405020304" pitchFamily="18" charset="0"/>
              </a:rPr>
              <a:t>正整数</a:t>
            </a:r>
            <a:r>
              <a:rPr lang="en-US" altLang="zh-CN">
                <a:solidFill>
                  <a:srgbClr val="0000FF"/>
                </a:solidFill>
                <a:latin typeface="楷体_GB2312" pitchFamily="49" charset="-122"/>
                <a:ea typeface="楷体_GB2312" pitchFamily="49" charset="-122"/>
                <a:cs typeface="Times New Roman" panose="02020603050405020304" pitchFamily="18" charset="0"/>
              </a:rPr>
              <a:t>n</a:t>
            </a:r>
            <a:r>
              <a:rPr lang="zh-CN" altLang="en-US">
                <a:solidFill>
                  <a:srgbClr val="0000FF"/>
                </a:solidFill>
                <a:latin typeface="楷体_GB2312" pitchFamily="49" charset="-122"/>
                <a:ea typeface="楷体_GB2312" pitchFamily="49" charset="-122"/>
                <a:cs typeface="Times New Roman" panose="02020603050405020304" pitchFamily="18" charset="0"/>
              </a:rPr>
              <a:t>的划分数</a:t>
            </a:r>
            <a:endParaRPr lang="zh-CN" altLang="en-US" sz="2800">
              <a:solidFill>
                <a:srgbClr val="0000FF"/>
              </a:solidFill>
              <a:latin typeface="楷体_GB2312" pitchFamily="49" charset="-122"/>
              <a:ea typeface="楷体_GB2312" pitchFamily="49" charset="-122"/>
              <a:cs typeface="Times New Roman" panose="02020603050405020304" pitchFamily="18" charset="0"/>
            </a:endParaRPr>
          </a:p>
        </p:txBody>
      </p:sp>
      <p:sp>
        <p:nvSpPr>
          <p:cNvPr id="55300" name="Rectangle 9">
            <a:extLst>
              <a:ext uri="{FF2B5EF4-FFF2-40B4-BE49-F238E27FC236}">
                <a16:creationId xmlns:a16="http://schemas.microsoft.com/office/drawing/2014/main" id="{021032AD-5A0D-4821-A4F1-0B947FD1643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FF0000"/>
              </a:solidFill>
              <a:ea typeface="楷体_GB2312" pitchFamily="49" charset="-122"/>
            </a:endParaRPr>
          </a:p>
        </p:txBody>
      </p:sp>
      <p:graphicFrame>
        <p:nvGraphicFramePr>
          <p:cNvPr id="26632" name="Object 8">
            <a:extLst>
              <a:ext uri="{FF2B5EF4-FFF2-40B4-BE49-F238E27FC236}">
                <a16:creationId xmlns:a16="http://schemas.microsoft.com/office/drawing/2014/main" id="{F9815327-BCC7-48CF-B6E4-F6AF358ADB45}"/>
              </a:ext>
            </a:extLst>
          </p:cNvPr>
          <p:cNvGraphicFramePr>
            <a:graphicFrameLocks noChangeAspect="1"/>
          </p:cNvGraphicFramePr>
          <p:nvPr/>
        </p:nvGraphicFramePr>
        <p:xfrm>
          <a:off x="4643438" y="4221163"/>
          <a:ext cx="3024187" cy="682625"/>
        </p:xfrm>
        <a:graphic>
          <a:graphicData uri="http://schemas.openxmlformats.org/presentationml/2006/ole">
            <mc:AlternateContent xmlns:mc="http://schemas.openxmlformats.org/markup-compatibility/2006">
              <mc:Choice xmlns:v="urn:schemas-microsoft-com:vml" Requires="v">
                <p:oleObj spid="_x0000_s55399" name="公式" r:id="rId6" imgW="888614" imgH="203112" progId="Equation.3">
                  <p:embed/>
                </p:oleObj>
              </mc:Choice>
              <mc:Fallback>
                <p:oleObj name="公式" r:id="rId6" imgW="888614"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4221163"/>
                        <a:ext cx="302418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linds(horizontal)">
                                      <p:cBhvr>
                                        <p:cTn id="7" dur="500"/>
                                        <p:tgtEl>
                                          <p:spTgt spid="266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0"/>
                                        </p:tgtEl>
                                        <p:attrNameLst>
                                          <p:attrName>style.visibility</p:attrName>
                                        </p:attrNameLst>
                                      </p:cBhvr>
                                      <p:to>
                                        <p:strVal val="visible"/>
                                      </p:to>
                                    </p:set>
                                    <p:animEffect transition="in" filter="blinds(horizontal)">
                                      <p:cBhvr>
                                        <p:cTn id="10"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a:extLst>
              <a:ext uri="{FF2B5EF4-FFF2-40B4-BE49-F238E27FC236}">
                <a16:creationId xmlns:a16="http://schemas.microsoft.com/office/drawing/2014/main" id="{AF45E5A6-9A16-47D2-9792-2F0F75FA8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41938" cy="685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graphicFrame>
        <p:nvGraphicFramePr>
          <p:cNvPr id="57347" name="对象 1">
            <a:extLst>
              <a:ext uri="{FF2B5EF4-FFF2-40B4-BE49-F238E27FC236}">
                <a16:creationId xmlns:a16="http://schemas.microsoft.com/office/drawing/2014/main" id="{23E0E68E-6D56-4C49-9210-FCB7584957E1}"/>
              </a:ext>
            </a:extLst>
          </p:cNvPr>
          <p:cNvGraphicFramePr>
            <a:graphicFrameLocks noChangeAspect="1"/>
          </p:cNvGraphicFramePr>
          <p:nvPr>
            <p:extLst>
              <p:ext uri="{D42A27DB-BD31-4B8C-83A1-F6EECF244321}">
                <p14:modId xmlns:p14="http://schemas.microsoft.com/office/powerpoint/2010/main" val="3967428861"/>
              </p:ext>
            </p:extLst>
          </p:nvPr>
        </p:nvGraphicFramePr>
        <p:xfrm>
          <a:off x="3779912" y="929933"/>
          <a:ext cx="5301534" cy="1727920"/>
        </p:xfrm>
        <a:graphic>
          <a:graphicData uri="http://schemas.openxmlformats.org/presentationml/2006/ole">
            <mc:AlternateContent xmlns:mc="http://schemas.openxmlformats.org/markup-compatibility/2006">
              <mc:Choice xmlns:v="urn:schemas-microsoft-com:vml" Requires="v">
                <p:oleObj spid="_x0000_s57397" name="Equation" r:id="rId4" imgW="2806700" imgH="914400" progId="Equation.DSMT4">
                  <p:embed/>
                </p:oleObj>
              </mc:Choice>
              <mc:Fallback>
                <p:oleObj name="Equation" r:id="rId4" imgW="2806700" imgH="9144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929933"/>
                        <a:ext cx="5301534" cy="1727920"/>
                      </a:xfrm>
                      <a:prstGeom prst="rect">
                        <a:avLst/>
                      </a:prstGeom>
                      <a:noFill/>
                      <a:ln>
                        <a:noFill/>
                      </a:ln>
                    </p:spPr>
                  </p:pic>
                </p:oleObj>
              </mc:Fallback>
            </mc:AlternateContent>
          </a:graphicData>
        </a:graphic>
      </p:graphicFrame>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096C8610-69B0-4370-A20D-7AD42CB64621}" type="slidenum">
              <a:rPr lang="en-US" altLang="zh-CN" smtClean="0"/>
              <a:pPr>
                <a:defRPr/>
              </a:pPr>
              <a:t>34</a:t>
            </a:fld>
            <a:endParaRPr lang="en-US" altLang="zh-CN" dirty="0"/>
          </a:p>
        </p:txBody>
      </p:sp>
      <p:sp>
        <p:nvSpPr>
          <p:cNvPr id="4" name="矩形 3"/>
          <p:cNvSpPr/>
          <p:nvPr/>
        </p:nvSpPr>
        <p:spPr>
          <a:xfrm>
            <a:off x="888665" y="1309912"/>
            <a:ext cx="7056784" cy="3970318"/>
          </a:xfrm>
          <a:prstGeom prst="rect">
            <a:avLst/>
          </a:prstGeom>
        </p:spPr>
        <p:txBody>
          <a:bodyPr wrap="square">
            <a:spAutoFit/>
          </a:bodyPr>
          <a:lstStyle/>
          <a:p>
            <a:r>
              <a:rPr lang="zh-CN" altLang="en-US" sz="2800" b="1" dirty="0"/>
              <a:t>int q(int n,int m)</a:t>
            </a:r>
          </a:p>
          <a:p>
            <a:r>
              <a:rPr lang="zh-CN" altLang="en-US" sz="2800" b="1" dirty="0"/>
              <a:t>{</a:t>
            </a:r>
          </a:p>
          <a:p>
            <a:r>
              <a:rPr lang="zh-CN" altLang="en-US" sz="2800" b="1" dirty="0"/>
              <a:t>	if((n&lt;1)||(m&lt;1)) return 0;</a:t>
            </a:r>
          </a:p>
          <a:p>
            <a:r>
              <a:rPr lang="zh-CN" altLang="en-US" sz="2800" b="1" dirty="0"/>
              <a:t>	else if((n==1)||(m==1)) return 1;</a:t>
            </a:r>
          </a:p>
          <a:p>
            <a:r>
              <a:rPr lang="zh-CN" altLang="en-US" sz="2800" b="1" dirty="0"/>
              <a:t>	else if(n&lt;m) return q(n,n);</a:t>
            </a:r>
          </a:p>
          <a:p>
            <a:r>
              <a:rPr lang="zh-CN" altLang="en-US" sz="2800" b="1" dirty="0"/>
              <a:t>	else if(n==m) return 1+q(n,n-1);</a:t>
            </a:r>
          </a:p>
          <a:p>
            <a:r>
              <a:rPr lang="zh-CN" altLang="en-US" sz="2800" b="1" dirty="0"/>
              <a:t>	else return q(n,m-1)+q(n-m,m);</a:t>
            </a:r>
          </a:p>
          <a:p>
            <a:r>
              <a:rPr lang="zh-CN" altLang="en-US" sz="2800" b="1" dirty="0"/>
              <a:t>	</a:t>
            </a:r>
          </a:p>
          <a:p>
            <a:r>
              <a:rPr lang="zh-CN" altLang="en-US" sz="2800" b="1" dirty="0"/>
              <a:t>}</a:t>
            </a:r>
          </a:p>
        </p:txBody>
      </p:sp>
      <p:sp>
        <p:nvSpPr>
          <p:cNvPr id="7" name="矩形 6"/>
          <p:cNvSpPr/>
          <p:nvPr/>
        </p:nvSpPr>
        <p:spPr>
          <a:xfrm>
            <a:off x="611560" y="332656"/>
            <a:ext cx="1569660"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整数划分问题</a:t>
            </a:r>
            <a:endParaRPr lang="zh-CN" altLang="en-US" dirty="0"/>
          </a:p>
        </p:txBody>
      </p:sp>
      <p:cxnSp>
        <p:nvCxnSpPr>
          <p:cNvPr id="9" name="直接连接符 8"/>
          <p:cNvCxnSpPr/>
          <p:nvPr/>
        </p:nvCxnSpPr>
        <p:spPr>
          <a:xfrm>
            <a:off x="611560" y="1124744"/>
            <a:ext cx="7560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9592" y="6021288"/>
            <a:ext cx="7488832"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对象 1">
            <a:extLst>
              <a:ext uri="{FF2B5EF4-FFF2-40B4-BE49-F238E27FC236}">
                <a16:creationId xmlns:a16="http://schemas.microsoft.com/office/drawing/2014/main" id="{23E0E68E-6D56-4C49-9210-FCB7584957E1}"/>
              </a:ext>
            </a:extLst>
          </p:cNvPr>
          <p:cNvGraphicFramePr>
            <a:graphicFrameLocks noChangeAspect="1"/>
          </p:cNvGraphicFramePr>
          <p:nvPr>
            <p:extLst>
              <p:ext uri="{D42A27DB-BD31-4B8C-83A1-F6EECF244321}">
                <p14:modId xmlns:p14="http://schemas.microsoft.com/office/powerpoint/2010/main" val="58201567"/>
              </p:ext>
            </p:extLst>
          </p:nvPr>
        </p:nvGraphicFramePr>
        <p:xfrm>
          <a:off x="3807183" y="4874235"/>
          <a:ext cx="5301534" cy="1727920"/>
        </p:xfrm>
        <a:graphic>
          <a:graphicData uri="http://schemas.openxmlformats.org/presentationml/2006/ole">
            <mc:AlternateContent xmlns:mc="http://schemas.openxmlformats.org/markup-compatibility/2006">
              <mc:Choice xmlns:v="urn:schemas-microsoft-com:vml" Requires="v">
                <p:oleObj spid="_x0000_s97301" name="Equation" r:id="rId3" imgW="2806700" imgH="914400" progId="Equation.DSMT4">
                  <p:embed/>
                </p:oleObj>
              </mc:Choice>
              <mc:Fallback>
                <p:oleObj name="Equation" r:id="rId3" imgW="2806700" imgH="914400" progId="Equation.DSMT4">
                  <p:embed/>
                  <p:pic>
                    <p:nvPicPr>
                      <p:cNvPr id="57347" name="对象 1">
                        <a:extLst>
                          <a:ext uri="{FF2B5EF4-FFF2-40B4-BE49-F238E27FC236}">
                            <a16:creationId xmlns:a16="http://schemas.microsoft.com/office/drawing/2014/main" id="{23E0E68E-6D56-4C49-9210-FCB758495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183" y="4874235"/>
                        <a:ext cx="5301534" cy="1727920"/>
                      </a:xfrm>
                      <a:prstGeom prst="rect">
                        <a:avLst/>
                      </a:prstGeom>
                      <a:solidFill>
                        <a:srgbClr val="FFC000"/>
                      </a:solidFill>
                      <a:ln>
                        <a:noFill/>
                      </a:ln>
                    </p:spPr>
                  </p:pic>
                </p:oleObj>
              </mc:Fallback>
            </mc:AlternateContent>
          </a:graphicData>
        </a:graphic>
      </p:graphicFrame>
    </p:spTree>
    <p:extLst>
      <p:ext uri="{BB962C8B-B14F-4D97-AF65-F5344CB8AC3E}">
        <p14:creationId xmlns:p14="http://schemas.microsoft.com/office/powerpoint/2010/main" val="3949483726"/>
      </p:ext>
    </p:extLst>
  </p:cSld>
  <p:clrMapOvr>
    <a:masterClrMapping/>
  </p:clrMapOvr>
  <p:transition>
    <p:pull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9DA15FA-7C6D-4760-B920-1C936B01609E}"/>
              </a:ext>
            </a:extLst>
          </p:cNvPr>
          <p:cNvSpPr>
            <a:spLocks noGrp="1"/>
          </p:cNvSpPr>
          <p:nvPr>
            <p:ph type="title"/>
          </p:nvPr>
        </p:nvSpPr>
        <p:spPr/>
        <p:txBody>
          <a:bodyPr>
            <a:normAutofit/>
          </a:bodyPr>
          <a:lstStyle/>
          <a:p>
            <a:r>
              <a:rPr lang="zh-CN" altLang="en-US" sz="3600" b="1" dirty="0"/>
              <a:t>何时使用递归</a:t>
            </a:r>
          </a:p>
        </p:txBody>
      </p:sp>
      <p:sp>
        <p:nvSpPr>
          <p:cNvPr id="5" name="内容占位符 4">
            <a:extLst>
              <a:ext uri="{FF2B5EF4-FFF2-40B4-BE49-F238E27FC236}">
                <a16:creationId xmlns:a16="http://schemas.microsoft.com/office/drawing/2014/main" id="{65F63A42-30B0-416C-86F3-07890E3287DA}"/>
              </a:ext>
            </a:extLst>
          </p:cNvPr>
          <p:cNvSpPr>
            <a:spLocks noGrp="1"/>
          </p:cNvSpPr>
          <p:nvPr>
            <p:ph idx="1"/>
          </p:nvPr>
        </p:nvSpPr>
        <p:spPr>
          <a:xfrm>
            <a:off x="683568" y="1447884"/>
            <a:ext cx="7886700" cy="4351338"/>
          </a:xfrm>
        </p:spPr>
        <p:txBody>
          <a:bodyPr>
            <a:normAutofit/>
          </a:bodyPr>
          <a:lstStyle/>
          <a:p>
            <a:pPr marL="0" indent="0">
              <a:buNone/>
            </a:pPr>
            <a:r>
              <a:rPr kumimoji="1" lang="en-US" altLang="zh-CN" sz="2800" dirty="0">
                <a:latin typeface="微软雅黑" panose="020B0503020204020204" pitchFamily="34" charset="-122"/>
                <a:ea typeface="微软雅黑" panose="020B0503020204020204" pitchFamily="34" charset="-122"/>
                <a:cs typeface="Consolas" pitchFamily="49" charset="0"/>
              </a:rPr>
              <a:t>1. </a:t>
            </a:r>
            <a:r>
              <a:rPr kumimoji="1" lang="zh-CN" altLang="en-US" sz="2800" dirty="0">
                <a:latin typeface="微软雅黑" panose="020B0503020204020204" pitchFamily="34" charset="-122"/>
                <a:ea typeface="微软雅黑" panose="020B0503020204020204" pitchFamily="34" charset="-122"/>
                <a:cs typeface="Consolas" pitchFamily="49" charset="0"/>
              </a:rPr>
              <a:t>定义是递归的</a:t>
            </a:r>
            <a:endParaRPr lang="zh-CN" altLang="en-US" sz="2800" dirty="0">
              <a:latin typeface="微软雅黑" panose="020B0503020204020204" pitchFamily="34" charset="-122"/>
              <a:ea typeface="微软雅黑" panose="020B0503020204020204" pitchFamily="34" charset="-122"/>
              <a:cs typeface="Consolas" pitchFamily="49" charset="0"/>
            </a:endParaRPr>
          </a:p>
          <a:p>
            <a:pPr marL="0" indent="0">
              <a:buNone/>
            </a:pPr>
            <a:r>
              <a:rPr kumimoji="1" lang="zh-CN" altLang="en-US" sz="2800" dirty="0">
                <a:solidFill>
                  <a:srgbClr val="0000FF"/>
                </a:solidFill>
                <a:latin typeface="微软雅黑" panose="020B0503020204020204" pitchFamily="34" charset="-122"/>
                <a:ea typeface="微软雅黑" panose="020B0503020204020204" pitchFamily="34" charset="-122"/>
                <a:cs typeface="Consolas" pitchFamily="49" charset="0"/>
              </a:rPr>
              <a:t>    例如，求</a:t>
            </a:r>
            <a:r>
              <a:rPr kumimoji="1" lang="en-US" altLang="zh-CN" sz="2800" dirty="0">
                <a:solidFill>
                  <a:srgbClr val="0000FF"/>
                </a:solidFill>
                <a:latin typeface="微软雅黑" panose="020B0503020204020204" pitchFamily="34" charset="-122"/>
                <a:ea typeface="微软雅黑" panose="020B0503020204020204" pitchFamily="34" charset="-122"/>
                <a:cs typeface="Consolas" pitchFamily="49" charset="0"/>
              </a:rPr>
              <a:t>n!</a:t>
            </a:r>
            <a:r>
              <a:rPr kumimoji="1" lang="zh-CN" altLang="en-US" sz="2800" dirty="0">
                <a:solidFill>
                  <a:srgbClr val="0000FF"/>
                </a:solidFill>
                <a:latin typeface="微软雅黑" panose="020B0503020204020204" pitchFamily="34" charset="-122"/>
                <a:ea typeface="微软雅黑" panose="020B0503020204020204" pitchFamily="34" charset="-122"/>
                <a:cs typeface="Consolas" pitchFamily="49" charset="0"/>
              </a:rPr>
              <a:t>和</a:t>
            </a:r>
            <a:r>
              <a:rPr kumimoji="1" lang="en-US" altLang="zh-CN" sz="2800" dirty="0">
                <a:solidFill>
                  <a:srgbClr val="0000FF"/>
                </a:solidFill>
                <a:latin typeface="微软雅黑" panose="020B0503020204020204" pitchFamily="34" charset="-122"/>
                <a:ea typeface="微软雅黑" panose="020B0503020204020204" pitchFamily="34" charset="-122"/>
                <a:cs typeface="Consolas" pitchFamily="49" charset="0"/>
              </a:rPr>
              <a:t>Fibonacci</a:t>
            </a:r>
            <a:r>
              <a:rPr kumimoji="1" lang="zh-CN" altLang="en-US" sz="2800" dirty="0">
                <a:solidFill>
                  <a:srgbClr val="0000FF"/>
                </a:solidFill>
                <a:latin typeface="微软雅黑" panose="020B0503020204020204" pitchFamily="34" charset="-122"/>
                <a:ea typeface="微软雅黑" panose="020B0503020204020204" pitchFamily="34" charset="-122"/>
                <a:cs typeface="Consolas" pitchFamily="49" charset="0"/>
              </a:rPr>
              <a:t>数列等。</a:t>
            </a:r>
            <a:endParaRPr kumimoji="1" lang="en-US" altLang="zh-CN" sz="2800" dirty="0">
              <a:solidFill>
                <a:srgbClr val="0000FF"/>
              </a:solidFill>
              <a:latin typeface="微软雅黑" panose="020B0503020204020204" pitchFamily="34" charset="-122"/>
              <a:ea typeface="微软雅黑" panose="020B0503020204020204" pitchFamily="34" charset="-122"/>
              <a:cs typeface="Consolas" pitchFamily="49" charset="0"/>
            </a:endParaRPr>
          </a:p>
          <a:p>
            <a:pPr marL="0" indent="0">
              <a:buNone/>
            </a:pPr>
            <a:r>
              <a:rPr kumimoji="1" lang="en-US" altLang="zh-CN" sz="2800" dirty="0">
                <a:latin typeface="微软雅黑" panose="020B0503020204020204" pitchFamily="34" charset="-122"/>
                <a:ea typeface="微软雅黑" panose="020B0503020204020204" pitchFamily="34" charset="-122"/>
              </a:rPr>
              <a:t>2. </a:t>
            </a:r>
            <a:r>
              <a:rPr kumimoji="1" lang="zh-CN" altLang="en-US" sz="2800" dirty="0">
                <a:latin typeface="微软雅黑" panose="020B0503020204020204" pitchFamily="34" charset="-122"/>
                <a:ea typeface="微软雅黑" panose="020B0503020204020204" pitchFamily="34" charset="-122"/>
              </a:rPr>
              <a:t>数据结构是递归的</a:t>
            </a:r>
          </a:p>
          <a:p>
            <a:pPr marL="0" indent="0">
              <a:buNone/>
            </a:pPr>
            <a:endParaRPr lang="zh-CN" altLang="en-US" sz="2800"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61D19C5D-B35A-4D88-9F34-8E7B13E05861}"/>
              </a:ext>
            </a:extLst>
          </p:cNvPr>
          <p:cNvSpPr>
            <a:spLocks noGrp="1"/>
          </p:cNvSpPr>
          <p:nvPr>
            <p:ph type="sldNum" sz="quarter" idx="12"/>
          </p:nvPr>
        </p:nvSpPr>
        <p:spPr/>
        <p:txBody>
          <a:bodyPr/>
          <a:lstStyle/>
          <a:p>
            <a:pPr>
              <a:defRPr/>
            </a:pPr>
            <a:fld id="{096C8610-69B0-4370-A20D-7AD42CB64621}" type="slidenum">
              <a:rPr lang="en-US" altLang="zh-CN" sz="800" smtClean="0"/>
              <a:pPr>
                <a:defRPr/>
              </a:pPr>
              <a:t>35</a:t>
            </a:fld>
            <a:endParaRPr lang="en-US" altLang="zh-CN" sz="800" dirty="0"/>
          </a:p>
        </p:txBody>
      </p:sp>
      <p:sp>
        <p:nvSpPr>
          <p:cNvPr id="6" name="Text Box 2">
            <a:extLst>
              <a:ext uri="{FF2B5EF4-FFF2-40B4-BE49-F238E27FC236}">
                <a16:creationId xmlns:a16="http://schemas.microsoft.com/office/drawing/2014/main" id="{012F5E6A-0109-4885-8E21-605A9B7CF3B5}"/>
              </a:ext>
            </a:extLst>
          </p:cNvPr>
          <p:cNvSpPr txBox="1">
            <a:spLocks noChangeArrowheads="1"/>
          </p:cNvSpPr>
          <p:nvPr/>
        </p:nvSpPr>
        <p:spPr bwMode="auto">
          <a:xfrm>
            <a:off x="2195736" y="2996952"/>
            <a:ext cx="3857651" cy="1717733"/>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16000" bIns="144000">
            <a:spAutoFit/>
          </a:bodyPr>
          <a:lstStyle/>
          <a:p>
            <a:pPr algn="just">
              <a:spcBef>
                <a:spcPct val="50000"/>
              </a:spcBef>
            </a:pPr>
            <a:r>
              <a:rPr kumimoji="1" lang="en-US" altLang="zh-CN" sz="1600" dirty="0" err="1">
                <a:solidFill>
                  <a:srgbClr val="0000FF"/>
                </a:solidFill>
                <a:latin typeface="Consolas" pitchFamily="49" charset="0"/>
                <a:ea typeface="楷体" pitchFamily="49" charset="-122"/>
                <a:cs typeface="Consolas" pitchFamily="49" charset="0"/>
              </a:rPr>
              <a:t>typedef</a:t>
            </a:r>
            <a:r>
              <a:rPr kumimoji="1" lang="en-US" altLang="zh-CN" sz="1600" dirty="0">
                <a:solidFill>
                  <a:srgbClr val="0000FF"/>
                </a:solidFill>
                <a:latin typeface="Consolas" pitchFamily="49" charset="0"/>
                <a:ea typeface="楷体" pitchFamily="49" charset="-122"/>
                <a:cs typeface="Consolas" pitchFamily="49" charset="0"/>
              </a:rPr>
              <a:t> </a:t>
            </a:r>
            <a:r>
              <a:rPr kumimoji="1" lang="en-US" altLang="zh-CN" sz="1600" dirty="0" err="1">
                <a:solidFill>
                  <a:srgbClr val="0000FF"/>
                </a:solidFill>
                <a:latin typeface="Consolas" pitchFamily="49" charset="0"/>
                <a:ea typeface="楷体" pitchFamily="49" charset="-122"/>
                <a:cs typeface="Consolas" pitchFamily="49" charset="0"/>
              </a:rPr>
              <a:t>struct</a:t>
            </a:r>
            <a:r>
              <a:rPr kumimoji="1" lang="en-US" altLang="zh-CN" sz="1600" dirty="0">
                <a:solidFill>
                  <a:srgbClr val="0000FF"/>
                </a:solidFill>
                <a:latin typeface="Consolas" pitchFamily="49" charset="0"/>
                <a:ea typeface="楷体" pitchFamily="49" charset="-122"/>
                <a:cs typeface="Consolas" pitchFamily="49" charset="0"/>
              </a:rPr>
              <a:t> </a:t>
            </a:r>
            <a:r>
              <a:rPr kumimoji="1" lang="en-US" altLang="zh-CN" sz="1600" dirty="0" err="1">
                <a:solidFill>
                  <a:srgbClr val="0000FF"/>
                </a:solidFill>
                <a:latin typeface="Consolas" pitchFamily="49" charset="0"/>
                <a:ea typeface="楷体" pitchFamily="49" charset="-122"/>
                <a:cs typeface="Consolas" pitchFamily="49" charset="0"/>
              </a:rPr>
              <a:t>LNode</a:t>
            </a:r>
            <a:r>
              <a:rPr kumimoji="1" lang="en-US" altLang="zh-CN" sz="1600" dirty="0">
                <a:solidFill>
                  <a:srgbClr val="0000FF"/>
                </a:solidFill>
                <a:latin typeface="Consolas" pitchFamily="49" charset="0"/>
                <a:ea typeface="楷体" pitchFamily="49" charset="-122"/>
                <a:cs typeface="Consolas" pitchFamily="49" charset="0"/>
              </a:rPr>
              <a:t> </a:t>
            </a:r>
          </a:p>
          <a:p>
            <a:pPr algn="just">
              <a:spcBef>
                <a:spcPct val="50000"/>
              </a:spcBef>
            </a:pPr>
            <a:r>
              <a:rPr kumimoji="1" lang="en-US" altLang="zh-CN" sz="1600" dirty="0">
                <a:solidFill>
                  <a:srgbClr val="0000FF"/>
                </a:solidFill>
                <a:latin typeface="Consolas" pitchFamily="49" charset="0"/>
                <a:ea typeface="楷体" pitchFamily="49" charset="-122"/>
                <a:cs typeface="Consolas" pitchFamily="49" charset="0"/>
              </a:rPr>
              <a:t>{   </a:t>
            </a:r>
            <a:r>
              <a:rPr kumimoji="1" lang="en-US" altLang="zh-CN" sz="1600" dirty="0" err="1">
                <a:solidFill>
                  <a:srgbClr val="0000FF"/>
                </a:solidFill>
                <a:latin typeface="Consolas" pitchFamily="49" charset="0"/>
                <a:ea typeface="楷体" pitchFamily="49" charset="-122"/>
                <a:cs typeface="Consolas" pitchFamily="49" charset="0"/>
              </a:rPr>
              <a:t>ElemType</a:t>
            </a:r>
            <a:r>
              <a:rPr kumimoji="1" lang="en-US" altLang="zh-CN" sz="1600" dirty="0">
                <a:solidFill>
                  <a:srgbClr val="0000FF"/>
                </a:solidFill>
                <a:latin typeface="Consolas" pitchFamily="49" charset="0"/>
                <a:ea typeface="楷体" pitchFamily="49" charset="-122"/>
                <a:cs typeface="Consolas" pitchFamily="49" charset="0"/>
              </a:rPr>
              <a:t> data;</a:t>
            </a:r>
          </a:p>
          <a:p>
            <a:pPr algn="just">
              <a:spcBef>
                <a:spcPct val="50000"/>
              </a:spcBef>
            </a:pPr>
            <a:r>
              <a:rPr kumimoji="1" lang="en-US" altLang="zh-CN" sz="1600" dirty="0">
                <a:solidFill>
                  <a:srgbClr val="0000FF"/>
                </a:solidFill>
                <a:latin typeface="Consolas" pitchFamily="49" charset="0"/>
                <a:ea typeface="楷体" pitchFamily="49" charset="-122"/>
                <a:cs typeface="Consolas" pitchFamily="49" charset="0"/>
              </a:rPr>
              <a:t>    </a:t>
            </a:r>
            <a:r>
              <a:rPr kumimoji="1" lang="en-US" altLang="zh-CN" sz="1600" dirty="0" err="1">
                <a:solidFill>
                  <a:srgbClr val="0000FF"/>
                </a:solidFill>
                <a:latin typeface="Consolas" pitchFamily="49" charset="0"/>
                <a:ea typeface="楷体" pitchFamily="49" charset="-122"/>
                <a:cs typeface="Consolas" pitchFamily="49" charset="0"/>
              </a:rPr>
              <a:t>struct</a:t>
            </a:r>
            <a:r>
              <a:rPr kumimoji="1" lang="en-US" altLang="zh-CN" sz="1600" dirty="0">
                <a:solidFill>
                  <a:srgbClr val="0000FF"/>
                </a:solidFill>
                <a:latin typeface="Consolas" pitchFamily="49" charset="0"/>
                <a:ea typeface="楷体" pitchFamily="49" charset="-122"/>
                <a:cs typeface="Consolas" pitchFamily="49" charset="0"/>
              </a:rPr>
              <a:t> </a:t>
            </a:r>
            <a:r>
              <a:rPr kumimoji="1" lang="en-US" altLang="zh-CN" sz="1600" dirty="0" err="1">
                <a:solidFill>
                  <a:srgbClr val="0000FF"/>
                </a:solidFill>
                <a:latin typeface="Consolas" pitchFamily="49" charset="0"/>
                <a:ea typeface="楷体" pitchFamily="49" charset="-122"/>
                <a:cs typeface="Consolas" pitchFamily="49" charset="0"/>
              </a:rPr>
              <a:t>LNode</a:t>
            </a:r>
            <a:r>
              <a:rPr kumimoji="1" lang="en-US" altLang="zh-CN" sz="1600" dirty="0">
                <a:solidFill>
                  <a:srgbClr val="0000FF"/>
                </a:solidFill>
                <a:latin typeface="Consolas" pitchFamily="49" charset="0"/>
                <a:ea typeface="楷体" pitchFamily="49" charset="-122"/>
                <a:cs typeface="Consolas" pitchFamily="49" charset="0"/>
              </a:rPr>
              <a:t> *next;	  </a:t>
            </a:r>
          </a:p>
          <a:p>
            <a:pPr algn="just">
              <a:spcBef>
                <a:spcPct val="50000"/>
              </a:spcBef>
            </a:pPr>
            <a:r>
              <a:rPr kumimoji="1" lang="en-US" altLang="zh-CN" sz="1600" dirty="0">
                <a:solidFill>
                  <a:srgbClr val="0000FF"/>
                </a:solidFill>
                <a:latin typeface="Consolas" pitchFamily="49" charset="0"/>
                <a:ea typeface="楷体" pitchFamily="49" charset="-122"/>
                <a:cs typeface="Consolas" pitchFamily="49" charset="0"/>
              </a:rPr>
              <a:t>} </a:t>
            </a:r>
            <a:r>
              <a:rPr kumimoji="1" lang="en-US" altLang="zh-CN" sz="1600" dirty="0" err="1">
                <a:solidFill>
                  <a:srgbClr val="FF0000"/>
                </a:solidFill>
                <a:latin typeface="Consolas" pitchFamily="49" charset="0"/>
                <a:ea typeface="楷体" pitchFamily="49" charset="-122"/>
                <a:cs typeface="Consolas" pitchFamily="49" charset="0"/>
              </a:rPr>
              <a:t>LinkList</a:t>
            </a:r>
            <a:r>
              <a:rPr kumimoji="1" lang="en-US" altLang="zh-CN" sz="1600" dirty="0">
                <a:solidFill>
                  <a:srgbClr val="0000FF"/>
                </a:solidFill>
                <a:latin typeface="Consolas" pitchFamily="49" charset="0"/>
                <a:ea typeface="楷体" pitchFamily="49" charset="-122"/>
                <a:cs typeface="Consolas" pitchFamily="49" charset="0"/>
              </a:rPr>
              <a:t>;      </a:t>
            </a:r>
          </a:p>
        </p:txBody>
      </p:sp>
      <p:sp>
        <p:nvSpPr>
          <p:cNvPr id="7" name="矩形 6">
            <a:extLst>
              <a:ext uri="{FF2B5EF4-FFF2-40B4-BE49-F238E27FC236}">
                <a16:creationId xmlns:a16="http://schemas.microsoft.com/office/drawing/2014/main" id="{45B1E32C-9E81-430C-A62B-1A625B45FAB7}"/>
              </a:ext>
            </a:extLst>
          </p:cNvPr>
          <p:cNvSpPr/>
          <p:nvPr/>
        </p:nvSpPr>
        <p:spPr>
          <a:xfrm>
            <a:off x="1247571" y="5049204"/>
            <a:ext cx="4536819" cy="1169551"/>
          </a:xfrm>
          <a:prstGeom prst="rect">
            <a:avLst/>
          </a:prstGeom>
        </p:spPr>
        <p:txBody>
          <a:bodyPr wrap="none">
            <a:spAutoFit/>
          </a:bodyPr>
          <a:lstStyle/>
          <a:p>
            <a:pPr algn="ctr">
              <a:spcBef>
                <a:spcPct val="50000"/>
              </a:spcBef>
            </a:pPr>
            <a:r>
              <a:rPr kumimoji="1" lang="en-US" altLang="zh-CN" sz="2800" dirty="0">
                <a:latin typeface="微软雅黑" panose="020B0503020204020204" pitchFamily="34" charset="-122"/>
                <a:ea typeface="微软雅黑" panose="020B0503020204020204" pitchFamily="34" charset="-122"/>
              </a:rPr>
              <a:t>3. </a:t>
            </a:r>
            <a:r>
              <a:rPr kumimoji="1" lang="zh-CN" altLang="en-US" sz="2800" dirty="0">
                <a:latin typeface="微软雅黑" panose="020B0503020204020204" pitchFamily="34" charset="-122"/>
                <a:ea typeface="微软雅黑" panose="020B0503020204020204" pitchFamily="34" charset="-122"/>
              </a:rPr>
              <a:t>问题的求解方法是递归的</a:t>
            </a:r>
            <a:endParaRPr kumimoji="1" lang="en-US" altLang="zh-CN" sz="2800" dirty="0">
              <a:latin typeface="微软雅黑" panose="020B0503020204020204" pitchFamily="34" charset="-122"/>
              <a:ea typeface="微软雅黑" panose="020B0503020204020204" pitchFamily="34" charset="-122"/>
            </a:endParaRPr>
          </a:p>
          <a:p>
            <a:pPr algn="ctr">
              <a:spcBef>
                <a:spcPct val="50000"/>
              </a:spcBef>
            </a:pPr>
            <a:r>
              <a:rPr kumimoji="1" lang="en-US" altLang="zh-CN" sz="2800" dirty="0">
                <a:solidFill>
                  <a:srgbClr val="0000FF"/>
                </a:solidFill>
                <a:latin typeface="微软雅黑" panose="020B0503020204020204" pitchFamily="34" charset="-122"/>
                <a:ea typeface="微软雅黑" panose="020B0503020204020204" pitchFamily="34" charset="-122"/>
                <a:cs typeface="Consolas" pitchFamily="49" charset="0"/>
              </a:rPr>
              <a:t>Hanoi</a:t>
            </a:r>
            <a:r>
              <a:rPr kumimoji="1" lang="zh-CN" altLang="en-US" sz="2800" dirty="0">
                <a:solidFill>
                  <a:srgbClr val="0000FF"/>
                </a:solidFill>
                <a:latin typeface="微软雅黑" panose="020B0503020204020204" pitchFamily="34" charset="-122"/>
                <a:ea typeface="微软雅黑" panose="020B0503020204020204" pitchFamily="34" charset="-122"/>
                <a:cs typeface="Consolas" pitchFamily="49" charset="0"/>
              </a:rPr>
              <a:t>问题，数的排列问题</a:t>
            </a:r>
            <a:endParaRPr kumimoji="1" lang="zh-CN" altLang="en-US" sz="2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377" y="5049204"/>
            <a:ext cx="2923222" cy="1780308"/>
          </a:xfrm>
          <a:prstGeom prst="rect">
            <a:avLst/>
          </a:prstGeom>
        </p:spPr>
      </p:pic>
    </p:spTree>
    <p:extLst>
      <p:ext uri="{BB962C8B-B14F-4D97-AF65-F5344CB8AC3E}">
        <p14:creationId xmlns:p14="http://schemas.microsoft.com/office/powerpoint/2010/main" val="65443174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descr="STATBAR">
            <a:extLst>
              <a:ext uri="{FF2B5EF4-FFF2-40B4-BE49-F238E27FC236}">
                <a16:creationId xmlns:a16="http://schemas.microsoft.com/office/drawing/2014/main" id="{4612F5DB-C2B2-4D88-942A-3ED4E4F4EE7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96975"/>
            <a:ext cx="79676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 Box 6">
            <a:extLst>
              <a:ext uri="{FF2B5EF4-FFF2-40B4-BE49-F238E27FC236}">
                <a16:creationId xmlns:a16="http://schemas.microsoft.com/office/drawing/2014/main" id="{59885B93-DE98-4238-ADDC-130F1ABEBA7D}"/>
              </a:ext>
            </a:extLst>
          </p:cNvPr>
          <p:cNvSpPr txBox="1">
            <a:spLocks noChangeArrowheads="1"/>
          </p:cNvSpPr>
          <p:nvPr/>
        </p:nvSpPr>
        <p:spPr bwMode="auto">
          <a:xfrm>
            <a:off x="2195513" y="476250"/>
            <a:ext cx="5184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dirty="0">
                <a:solidFill>
                  <a:srgbClr val="0000FF"/>
                </a:solidFill>
                <a:ea typeface="楷体_GB2312" pitchFamily="49" charset="-122"/>
              </a:rPr>
              <a:t>递归算法的优缺点</a:t>
            </a:r>
          </a:p>
        </p:txBody>
      </p:sp>
      <p:sp>
        <p:nvSpPr>
          <p:cNvPr id="30729" name="Rectangle 9">
            <a:extLst>
              <a:ext uri="{FF2B5EF4-FFF2-40B4-BE49-F238E27FC236}">
                <a16:creationId xmlns:a16="http://schemas.microsoft.com/office/drawing/2014/main" id="{F5169D03-E845-409E-9737-4ED8F65C3B6F}"/>
              </a:ext>
            </a:extLst>
          </p:cNvPr>
          <p:cNvSpPr>
            <a:spLocks noGrp="1" noRot="1" noChangeArrowheads="1"/>
          </p:cNvSpPr>
          <p:nvPr>
            <p:ph sz="half" idx="1"/>
          </p:nvPr>
        </p:nvSpPr>
        <p:spPr>
          <a:xfrm>
            <a:off x="593725" y="1738313"/>
            <a:ext cx="4194175" cy="4498975"/>
          </a:xfrm>
        </p:spPr>
        <p:txBody>
          <a:bodyPr/>
          <a:lstStyle/>
          <a:p>
            <a:pPr eaLnBrk="1" hangingPunct="1">
              <a:lnSpc>
                <a:spcPct val="135000"/>
              </a:lnSpc>
              <a:buFont typeface="Wingdings" panose="05000000000000000000" pitchFamily="2" charset="2"/>
              <a:buNone/>
            </a:pPr>
            <a:r>
              <a:rPr lang="zh-CN" altLang="en-US" sz="2800" b="1" dirty="0">
                <a:solidFill>
                  <a:srgbClr val="000000"/>
                </a:solidFill>
                <a:latin typeface="微软雅黑" panose="020B0503020204020204" pitchFamily="34" charset="-122"/>
                <a:ea typeface="微软雅黑" panose="020B0503020204020204" pitchFamily="34" charset="-122"/>
              </a:rPr>
              <a:t>优点：</a:t>
            </a:r>
          </a:p>
          <a:p>
            <a:pPr eaLnBrk="1" hangingPunct="1">
              <a:lnSpc>
                <a:spcPct val="135000"/>
              </a:lnSpc>
              <a:buFont typeface="Wingdings" panose="05000000000000000000" pitchFamily="2" charset="2"/>
              <a:buNone/>
            </a:pPr>
            <a:r>
              <a:rPr lang="en-US" altLang="zh-CN" sz="2800" b="1" dirty="0">
                <a:solidFill>
                  <a:srgbClr val="000000"/>
                </a:solidFill>
                <a:latin typeface="微软雅黑" panose="020B0503020204020204" pitchFamily="34" charset="-122"/>
                <a:ea typeface="微软雅黑" panose="020B0503020204020204" pitchFamily="34" charset="-122"/>
              </a:rPr>
              <a:t>1)</a:t>
            </a:r>
            <a:r>
              <a:rPr lang="zh-CN" altLang="en-US" sz="2800" b="1" dirty="0">
                <a:solidFill>
                  <a:srgbClr val="000000"/>
                </a:solidFill>
                <a:latin typeface="微软雅黑" panose="020B0503020204020204" pitchFamily="34" charset="-122"/>
                <a:ea typeface="微软雅黑" panose="020B0503020204020204" pitchFamily="34" charset="-122"/>
              </a:rPr>
              <a:t>算法简明；</a:t>
            </a:r>
          </a:p>
          <a:p>
            <a:pPr eaLnBrk="1" hangingPunct="1">
              <a:lnSpc>
                <a:spcPct val="135000"/>
              </a:lnSpc>
              <a:buFont typeface="Wingdings" panose="05000000000000000000" pitchFamily="2" charset="2"/>
              <a:buNone/>
            </a:pPr>
            <a:r>
              <a:rPr lang="en-US" altLang="zh-CN" sz="2800" b="1" dirty="0">
                <a:solidFill>
                  <a:srgbClr val="000000"/>
                </a:solidFill>
                <a:latin typeface="微软雅黑" panose="020B0503020204020204" pitchFamily="34" charset="-122"/>
                <a:ea typeface="微软雅黑" panose="020B0503020204020204" pitchFamily="34" charset="-122"/>
              </a:rPr>
              <a:t>2)</a:t>
            </a:r>
            <a:r>
              <a:rPr lang="zh-CN" altLang="en-US" sz="2800" b="1" dirty="0">
                <a:solidFill>
                  <a:srgbClr val="000000"/>
                </a:solidFill>
                <a:latin typeface="微软雅黑" panose="020B0503020204020204" pitchFamily="34" charset="-122"/>
                <a:ea typeface="微软雅黑" panose="020B0503020204020204" pitchFamily="34" charset="-122"/>
              </a:rPr>
              <a:t>正确性易证明，是分析、设计的有力工具。</a:t>
            </a:r>
          </a:p>
          <a:p>
            <a:pPr eaLnBrk="1" hangingPunct="1">
              <a:lnSpc>
                <a:spcPct val="135000"/>
              </a:lnSpc>
            </a:pPr>
            <a:endParaRPr lang="en-US" altLang="zh-CN" sz="2800" dirty="0">
              <a:latin typeface="微软雅黑" panose="020B0503020204020204" pitchFamily="34" charset="-122"/>
              <a:ea typeface="微软雅黑" panose="020B0503020204020204" pitchFamily="34" charset="-122"/>
            </a:endParaRPr>
          </a:p>
        </p:txBody>
      </p:sp>
      <p:sp>
        <p:nvSpPr>
          <p:cNvPr id="30730" name="Rectangle 10">
            <a:extLst>
              <a:ext uri="{FF2B5EF4-FFF2-40B4-BE49-F238E27FC236}">
                <a16:creationId xmlns:a16="http://schemas.microsoft.com/office/drawing/2014/main" id="{80229DD2-73FD-4DFA-A4C5-C0CC9A3E76A1}"/>
              </a:ext>
            </a:extLst>
          </p:cNvPr>
          <p:cNvSpPr>
            <a:spLocks noGrp="1" noRot="1" noChangeArrowheads="1"/>
          </p:cNvSpPr>
          <p:nvPr>
            <p:ph sz="half" idx="2"/>
          </p:nvPr>
        </p:nvSpPr>
        <p:spPr>
          <a:xfrm>
            <a:off x="4967964" y="1738312"/>
            <a:ext cx="4194175" cy="4498975"/>
          </a:xfrm>
        </p:spPr>
        <p:txBody>
          <a:bodyPr>
            <a:normAutofit/>
          </a:bodyPr>
          <a:lstStyle/>
          <a:p>
            <a:pPr marL="0" indent="0" eaLnBrk="1" hangingPunct="1">
              <a:lnSpc>
                <a:spcPct val="150000"/>
              </a:lnSpc>
              <a:buNone/>
            </a:pPr>
            <a:r>
              <a:rPr lang="zh-CN" altLang="en-US" sz="2800" b="1" dirty="0">
                <a:solidFill>
                  <a:srgbClr val="000000"/>
                </a:solidFill>
                <a:latin typeface="微软雅黑" panose="020B0503020204020204" pitchFamily="34" charset="-122"/>
                <a:ea typeface="微软雅黑" panose="020B0503020204020204" pitchFamily="34" charset="-122"/>
              </a:rPr>
              <a:t>缺点：</a:t>
            </a:r>
          </a:p>
          <a:p>
            <a:pPr marL="0" indent="0" eaLnBrk="1" hangingPunct="1">
              <a:lnSpc>
                <a:spcPct val="150000"/>
              </a:lnSpc>
              <a:buNone/>
            </a:pPr>
            <a:r>
              <a:rPr lang="zh-CN" altLang="en-US" sz="2800" b="1" dirty="0">
                <a:solidFill>
                  <a:srgbClr val="000000"/>
                </a:solidFill>
                <a:latin typeface="微软雅黑" panose="020B0503020204020204" pitchFamily="34" charset="-122"/>
                <a:ea typeface="微软雅黑" panose="020B0503020204020204" pitchFamily="34" charset="-122"/>
              </a:rPr>
              <a:t>   执行效率不高；</a:t>
            </a:r>
          </a:p>
          <a:p>
            <a:pPr marL="0" indent="0" eaLnBrk="1" hangingPunct="1">
              <a:lnSpc>
                <a:spcPct val="150000"/>
              </a:lnSpc>
              <a:buNone/>
            </a:pPr>
            <a:r>
              <a:rPr lang="zh-CN" altLang="en-US" sz="2800" b="1" dirty="0">
                <a:solidFill>
                  <a:srgbClr val="000000"/>
                </a:solidFill>
                <a:latin typeface="微软雅黑" panose="020B0503020204020204" pitchFamily="34" charset="-122"/>
                <a:ea typeface="微软雅黑" panose="020B0503020204020204" pitchFamily="34" charset="-122"/>
              </a:rPr>
              <a:t>   堆栈空间耗费</a:t>
            </a:r>
          </a:p>
          <a:p>
            <a:pPr marL="0" indent="0" eaLnBrk="1" hangingPunct="1">
              <a:buNone/>
            </a:pP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9">
                                            <p:txEl>
                                              <p:pRg st="0" end="0"/>
                                            </p:txEl>
                                          </p:spTgt>
                                        </p:tgtEl>
                                        <p:attrNameLst>
                                          <p:attrName>style.visibility</p:attrName>
                                        </p:attrNameLst>
                                      </p:cBhvr>
                                      <p:to>
                                        <p:strVal val="visible"/>
                                      </p:to>
                                    </p:set>
                                    <p:animEffect transition="in" filter="checkerboard(across)">
                                      <p:cBhvr>
                                        <p:cTn id="7" dur="500"/>
                                        <p:tgtEl>
                                          <p:spTgt spid="307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29">
                                            <p:txEl>
                                              <p:pRg st="1" end="1"/>
                                            </p:txEl>
                                          </p:spTgt>
                                        </p:tgtEl>
                                        <p:attrNameLst>
                                          <p:attrName>style.visibility</p:attrName>
                                        </p:attrNameLst>
                                      </p:cBhvr>
                                      <p:to>
                                        <p:strVal val="visible"/>
                                      </p:to>
                                    </p:set>
                                    <p:animEffect transition="in" filter="checkerboard(across)">
                                      <p:cBhvr>
                                        <p:cTn id="12" dur="500"/>
                                        <p:tgtEl>
                                          <p:spTgt spid="307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729">
                                            <p:txEl>
                                              <p:pRg st="2" end="2"/>
                                            </p:txEl>
                                          </p:spTgt>
                                        </p:tgtEl>
                                        <p:attrNameLst>
                                          <p:attrName>style.visibility</p:attrName>
                                        </p:attrNameLst>
                                      </p:cBhvr>
                                      <p:to>
                                        <p:strVal val="visible"/>
                                      </p:to>
                                    </p:set>
                                    <p:animEffect transition="in" filter="checkerboard(across)">
                                      <p:cBhvr>
                                        <p:cTn id="17" dur="500"/>
                                        <p:tgtEl>
                                          <p:spTgt spid="307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30">
                                            <p:txEl>
                                              <p:pRg st="0" end="0"/>
                                            </p:txEl>
                                          </p:spTgt>
                                        </p:tgtEl>
                                        <p:attrNameLst>
                                          <p:attrName>style.visibility</p:attrName>
                                        </p:attrNameLst>
                                      </p:cBhvr>
                                      <p:to>
                                        <p:strVal val="visible"/>
                                      </p:to>
                                    </p:set>
                                    <p:animEffect transition="in" filter="blinds(horizontal)">
                                      <p:cBhvr>
                                        <p:cTn id="22" dur="500"/>
                                        <p:tgtEl>
                                          <p:spTgt spid="3073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30">
                                            <p:txEl>
                                              <p:pRg st="1" end="1"/>
                                            </p:txEl>
                                          </p:spTgt>
                                        </p:tgtEl>
                                        <p:attrNameLst>
                                          <p:attrName>style.visibility</p:attrName>
                                        </p:attrNameLst>
                                      </p:cBhvr>
                                      <p:to>
                                        <p:strVal val="visible"/>
                                      </p:to>
                                    </p:set>
                                    <p:animEffect transition="in" filter="blinds(horizontal)">
                                      <p:cBhvr>
                                        <p:cTn id="27" dur="500"/>
                                        <p:tgtEl>
                                          <p:spTgt spid="3073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30">
                                            <p:txEl>
                                              <p:pRg st="2" end="2"/>
                                            </p:txEl>
                                          </p:spTgt>
                                        </p:tgtEl>
                                        <p:attrNameLst>
                                          <p:attrName>style.visibility</p:attrName>
                                        </p:attrNameLst>
                                      </p:cBhvr>
                                      <p:to>
                                        <p:strVal val="visible"/>
                                      </p:to>
                                    </p:set>
                                    <p:animEffect transition="in" filter="blinds(horizontal)">
                                      <p:cBhvr>
                                        <p:cTn id="32" dur="500"/>
                                        <p:tgtEl>
                                          <p:spTgt spid="307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build="p"/>
      <p:bldP spid="307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600" b="1" dirty="0">
                <a:solidFill>
                  <a:srgbClr val="FF0000"/>
                </a:solidFill>
              </a:rPr>
              <a:t>补充</a:t>
            </a:r>
            <a:r>
              <a:rPr lang="en-US" altLang="zh-CN" sz="3600" b="1" dirty="0">
                <a:solidFill>
                  <a:srgbClr val="FF0000"/>
                </a:solidFill>
              </a:rPr>
              <a:t>--</a:t>
            </a:r>
            <a:r>
              <a:rPr lang="zh-CN" altLang="zh-CN" sz="3600" b="1" dirty="0">
                <a:solidFill>
                  <a:srgbClr val="FF0000"/>
                </a:solidFill>
              </a:rPr>
              <a:t>递归算法转化非递归算法</a:t>
            </a:r>
            <a:endParaRPr lang="zh-CN" altLang="en-US" sz="3600" b="1" dirty="0">
              <a:solidFill>
                <a:srgbClr val="FF0000"/>
              </a:solidFill>
            </a:endParaRPr>
          </a:p>
        </p:txBody>
      </p:sp>
      <p:sp>
        <p:nvSpPr>
          <p:cNvPr id="6" name="内容占位符 5"/>
          <p:cNvSpPr>
            <a:spLocks noGrp="1"/>
          </p:cNvSpPr>
          <p:nvPr>
            <p:ph idx="1"/>
          </p:nvPr>
        </p:nvSpPr>
        <p:spPr>
          <a:xfrm>
            <a:off x="395536" y="1844823"/>
            <a:ext cx="8119814" cy="4332139"/>
          </a:xfrm>
        </p:spPr>
        <p:txBody>
          <a:bodyPr>
            <a:normAutofit/>
          </a:bodyPr>
          <a:lstStyle/>
          <a:p>
            <a:pPr marL="0" indent="0">
              <a:lnSpc>
                <a:spcPct val="150000"/>
              </a:lnSpc>
              <a:buNone/>
            </a:pPr>
            <a:r>
              <a:rPr lang="zh-CN" altLang="en-US" sz="2400" dirty="0">
                <a:solidFill>
                  <a:srgbClr val="0000FF"/>
                </a:solidFill>
                <a:latin typeface="微软雅黑" panose="020B0503020204020204" pitchFamily="34" charset="-122"/>
                <a:ea typeface="微软雅黑" panose="020B0503020204020204" pitchFamily="34" charset="-122"/>
                <a:cs typeface="Consolas" pitchFamily="49" charset="0"/>
              </a:rPr>
              <a:t>　　把递归算法转化为非递归算法有如下两种基本方法：</a:t>
            </a:r>
          </a:p>
          <a:p>
            <a:pPr marL="0" indent="0">
              <a:lnSpc>
                <a:spcPct val="150000"/>
              </a:lnSpc>
              <a:buNone/>
            </a:pP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　　（</a:t>
            </a:r>
            <a:r>
              <a:rPr lang="en-US" altLang="zh-CN" dirty="0">
                <a:solidFill>
                  <a:srgbClr val="6600CC"/>
                </a:solidFill>
                <a:latin typeface="微软雅黑" panose="020B0503020204020204" pitchFamily="34" charset="-122"/>
                <a:ea typeface="微软雅黑" panose="020B0503020204020204" pitchFamily="34" charset="-122"/>
                <a:cs typeface="Consolas" pitchFamily="49" charset="0"/>
              </a:rPr>
              <a:t>1</a:t>
            </a: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）直接用循环结构的算法替代递归算法。</a:t>
            </a:r>
          </a:p>
          <a:p>
            <a:pPr marL="0" indent="0">
              <a:lnSpc>
                <a:spcPct val="150000"/>
              </a:lnSpc>
              <a:buNone/>
            </a:pP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　　（</a:t>
            </a:r>
            <a:r>
              <a:rPr lang="en-US" altLang="zh-CN" dirty="0">
                <a:solidFill>
                  <a:srgbClr val="6600CC"/>
                </a:solidFill>
                <a:latin typeface="微软雅黑" panose="020B0503020204020204" pitchFamily="34" charset="-122"/>
                <a:ea typeface="微软雅黑" panose="020B0503020204020204" pitchFamily="34" charset="-122"/>
                <a:cs typeface="Consolas" pitchFamily="49" charset="0"/>
              </a:rPr>
              <a:t>2</a:t>
            </a: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）用栈模拟系统的运行过程，通过分析只保存必须保存的信息，从而用非递归算法替代递归算法。</a:t>
            </a:r>
          </a:p>
          <a:p>
            <a:pPr marL="0" indent="0">
              <a:lnSpc>
                <a:spcPct val="150000"/>
              </a:lnSpc>
              <a:buNone/>
            </a:pP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　　第（</a:t>
            </a:r>
            <a:r>
              <a:rPr lang="en-US" altLang="zh-CN" dirty="0">
                <a:solidFill>
                  <a:srgbClr val="6600CC"/>
                </a:solidFill>
                <a:latin typeface="微软雅黑" panose="020B0503020204020204" pitchFamily="34" charset="-122"/>
                <a:ea typeface="微软雅黑" panose="020B0503020204020204" pitchFamily="34" charset="-122"/>
                <a:cs typeface="Consolas" pitchFamily="49" charset="0"/>
              </a:rPr>
              <a:t>1</a:t>
            </a: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）种是直接转化法，不需要使用栈。第（</a:t>
            </a:r>
            <a:r>
              <a:rPr lang="en-US" altLang="zh-CN" dirty="0">
                <a:solidFill>
                  <a:srgbClr val="6600CC"/>
                </a:solidFill>
                <a:latin typeface="微软雅黑" panose="020B0503020204020204" pitchFamily="34" charset="-122"/>
                <a:ea typeface="微软雅黑" panose="020B0503020204020204" pitchFamily="34" charset="-122"/>
                <a:cs typeface="Consolas" pitchFamily="49" charset="0"/>
              </a:rPr>
              <a:t>2</a:t>
            </a:r>
            <a:r>
              <a:rPr lang="zh-CN" altLang="en-US" dirty="0">
                <a:solidFill>
                  <a:srgbClr val="6600CC"/>
                </a:solidFill>
                <a:latin typeface="微软雅黑" panose="020B0503020204020204" pitchFamily="34" charset="-122"/>
                <a:ea typeface="微软雅黑" panose="020B0503020204020204" pitchFamily="34" charset="-122"/>
                <a:cs typeface="Consolas" pitchFamily="49" charset="0"/>
              </a:rPr>
              <a:t>）种是间接转化法，需要使用栈。</a:t>
            </a:r>
          </a:p>
          <a:p>
            <a:pPr marL="0" indent="0">
              <a:buNone/>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79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11560" y="2276872"/>
            <a:ext cx="3305597" cy="2119296"/>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35000" tIns="135000" bIns="135000">
            <a:spAutoFit/>
          </a:bodyPr>
          <a:lstStyle/>
          <a:p>
            <a:r>
              <a:rPr lang="nb-NO" altLang="zh-CN" sz="2000" dirty="0">
                <a:solidFill>
                  <a:srgbClr val="0000FF"/>
                </a:solidFill>
                <a:latin typeface="Consolas" pitchFamily="49" charset="0"/>
                <a:ea typeface="楷体" pitchFamily="49" charset="-122"/>
                <a:cs typeface="Consolas" pitchFamily="49" charset="0"/>
              </a:rPr>
              <a:t>int fun1(int n)</a:t>
            </a:r>
          </a:p>
          <a:p>
            <a:r>
              <a:rPr lang="nb-NO" altLang="zh-CN" sz="2000" dirty="0">
                <a:solidFill>
                  <a:srgbClr val="0000FF"/>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　 </a:t>
            </a:r>
            <a:r>
              <a:rPr lang="nb-NO" altLang="zh-CN" sz="2000" dirty="0">
                <a:solidFill>
                  <a:srgbClr val="0000FF"/>
                </a:solidFill>
                <a:latin typeface="Consolas" pitchFamily="49" charset="0"/>
                <a:ea typeface="楷体" pitchFamily="49" charset="-122"/>
                <a:cs typeface="Consolas" pitchFamily="49" charset="0"/>
              </a:rPr>
              <a:t>int f=1</a:t>
            </a:r>
            <a:r>
              <a:rPr lang="zh-CN" altLang="nb-NO" sz="2000" dirty="0">
                <a:solidFill>
                  <a:srgbClr val="0000FF"/>
                </a:solidFill>
                <a:latin typeface="Consolas" pitchFamily="49" charset="0"/>
                <a:ea typeface="楷体" pitchFamily="49" charset="-122"/>
                <a:cs typeface="Consolas" pitchFamily="49" charset="0"/>
              </a:rPr>
              <a:t>，</a:t>
            </a:r>
            <a:r>
              <a:rPr lang="nb-NO" altLang="zh-CN" sz="2000" dirty="0">
                <a:solidFill>
                  <a:srgbClr val="0000FF"/>
                </a:solidFill>
                <a:latin typeface="Consolas" pitchFamily="49" charset="0"/>
                <a:ea typeface="楷体" pitchFamily="49" charset="-122"/>
                <a:cs typeface="Consolas" pitchFamily="49" charset="0"/>
              </a:rPr>
              <a:t>i;</a:t>
            </a:r>
          </a:p>
          <a:p>
            <a:r>
              <a:rPr lang="zh-CN" altLang="nb-NO" sz="2000" dirty="0">
                <a:solidFill>
                  <a:srgbClr val="0000FF"/>
                </a:solidFill>
                <a:latin typeface="Consolas" pitchFamily="49" charset="0"/>
                <a:ea typeface="楷体" pitchFamily="49" charset="-122"/>
                <a:cs typeface="Consolas" pitchFamily="49" charset="0"/>
              </a:rPr>
              <a:t>　　</a:t>
            </a:r>
            <a:r>
              <a:rPr lang="nb-NO" altLang="zh-CN" sz="2000" dirty="0">
                <a:solidFill>
                  <a:srgbClr val="0000FF"/>
                </a:solidFill>
                <a:latin typeface="Consolas" pitchFamily="49" charset="0"/>
                <a:ea typeface="楷体" pitchFamily="49" charset="-122"/>
                <a:cs typeface="Consolas" pitchFamily="49" charset="0"/>
              </a:rPr>
              <a:t>for (i=2;i&lt;=n;i++)</a:t>
            </a:r>
            <a:endParaRPr lang="en-US" altLang="zh-CN" sz="2000" dirty="0">
              <a:solidFill>
                <a:srgbClr val="0000FF"/>
              </a:solidFill>
              <a:latin typeface="Consolas" pitchFamily="49" charset="0"/>
              <a:ea typeface="楷体" pitchFamily="49" charset="-122"/>
              <a:cs typeface="Consolas" pitchFamily="49" charset="0"/>
            </a:endParaRP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f=f*</a:t>
            </a:r>
            <a:r>
              <a:rPr lang="en-US" altLang="zh-CN" sz="2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return(f);</a:t>
            </a:r>
            <a:endParaRPr lang="nb-NO" altLang="zh-CN" sz="2000" dirty="0">
              <a:solidFill>
                <a:srgbClr val="0000FF"/>
              </a:solidFill>
              <a:latin typeface="Consolas" pitchFamily="49" charset="0"/>
              <a:ea typeface="楷体" pitchFamily="49" charset="-122"/>
              <a:cs typeface="Consolas" pitchFamily="49" charset="0"/>
            </a:endParaRPr>
          </a:p>
          <a:p>
            <a:r>
              <a:rPr lang="nb-NO"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5220072" y="2132856"/>
            <a:ext cx="3456705" cy="3965955"/>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35000" tIns="135000" bIns="135000">
            <a:spAutoFit/>
          </a:bodyPr>
          <a:lstStyle/>
          <a:p>
            <a:r>
              <a:rPr lang="en-US" altLang="zh-CN" sz="2000" dirty="0" err="1">
                <a:solidFill>
                  <a:srgbClr val="0000FF"/>
                </a:solidFill>
                <a:latin typeface="Consolas" pitchFamily="49" charset="0"/>
                <a:ea typeface="楷体" pitchFamily="49" charset="-122"/>
                <a:cs typeface="Consolas" pitchFamily="49" charset="0"/>
              </a:rPr>
              <a:t>int</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Fib1</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int</a:t>
            </a:r>
            <a:r>
              <a:rPr lang="en-US" altLang="zh-CN" sz="2000" dirty="0">
                <a:solidFill>
                  <a:srgbClr val="0000FF"/>
                </a:solidFill>
                <a:latin typeface="Consolas" pitchFamily="49" charset="0"/>
                <a:ea typeface="楷体" pitchFamily="49" charset="-122"/>
                <a:cs typeface="Consolas" pitchFamily="49" charset="0"/>
              </a:rPr>
              <a:t> n)</a:t>
            </a:r>
          </a:p>
          <a:p>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int</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f1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f2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f3;</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if (n==1 || n==2)</a:t>
            </a:r>
          </a:p>
          <a:p>
            <a:r>
              <a:rPr lang="en-US" altLang="zh-CN" sz="2000" dirty="0">
                <a:solidFill>
                  <a:srgbClr val="0000FF"/>
                </a:solidFill>
                <a:latin typeface="Consolas" pitchFamily="49" charset="0"/>
                <a:ea typeface="楷体" pitchFamily="49" charset="-122"/>
                <a:cs typeface="Consolas" pitchFamily="49" charset="0"/>
              </a:rPr>
              <a:t>	return(1);</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f1</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1;f2</a:t>
            </a:r>
            <a:r>
              <a:rPr lang="en-US" altLang="zh-CN" sz="2000" dirty="0">
                <a:solidFill>
                  <a:srgbClr val="0000FF"/>
                </a:solidFill>
                <a:latin typeface="Consolas" pitchFamily="49" charset="0"/>
                <a:ea typeface="楷体" pitchFamily="49" charset="-122"/>
                <a:cs typeface="Consolas" pitchFamily="49" charset="0"/>
              </a:rPr>
              <a:t>=1;</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for (</a:t>
            </a:r>
            <a:r>
              <a:rPr lang="en-US" altLang="zh-CN" sz="2000"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3;i</a:t>
            </a:r>
            <a:r>
              <a:rPr lang="en-US" altLang="zh-CN" sz="2000" dirty="0">
                <a:solidFill>
                  <a:srgbClr val="0000FF"/>
                </a:solidFill>
                <a:latin typeface="Consolas" pitchFamily="49" charset="0"/>
                <a:ea typeface="楷体" pitchFamily="49" charset="-122"/>
                <a:cs typeface="Consolas" pitchFamily="49" charset="0"/>
              </a:rPr>
              <a:t>&lt;=</a:t>
            </a:r>
            <a:r>
              <a:rPr lang="en-US" altLang="zh-CN" sz="2000" dirty="0" err="1">
                <a:solidFill>
                  <a:srgbClr val="0000FF"/>
                </a:solidFill>
                <a:latin typeface="Consolas" pitchFamily="49" charset="0"/>
                <a:ea typeface="楷体" pitchFamily="49" charset="-122"/>
                <a:cs typeface="Consolas" pitchFamily="49" charset="0"/>
              </a:rPr>
              <a:t>n;i</a:t>
            </a:r>
            <a:r>
              <a:rPr lang="en-US" altLang="zh-CN" sz="2000" dirty="0">
                <a:solidFill>
                  <a:srgbClr val="0000FF"/>
                </a:solidFill>
                <a:latin typeface="Consolas" pitchFamily="49" charset="0"/>
                <a:ea typeface="楷体" pitchFamily="49" charset="-122"/>
                <a:cs typeface="Consolas" pitchFamily="49" charset="0"/>
              </a:rPr>
              <a:t>++)</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f3</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f1+f2</a:t>
            </a:r>
            <a:r>
              <a:rPr lang="en-US" altLang="zh-CN" sz="2000" dirty="0">
                <a:solidFill>
                  <a:srgbClr val="0000FF"/>
                </a:solidFill>
                <a:latin typeface="Consolas" pitchFamily="49" charset="0"/>
                <a:ea typeface="楷体" pitchFamily="49" charset="-122"/>
                <a:cs typeface="Consolas" pitchFamily="49" charset="0"/>
              </a:rPr>
              <a:t>;</a:t>
            </a:r>
          </a:p>
          <a:p>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f1</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f2</a:t>
            </a:r>
            <a:r>
              <a:rPr lang="en-US" altLang="zh-CN" sz="2000" dirty="0">
                <a:solidFill>
                  <a:srgbClr val="0000FF"/>
                </a:solidFill>
                <a:latin typeface="Consolas" pitchFamily="49" charset="0"/>
                <a:ea typeface="楷体" pitchFamily="49" charset="-122"/>
                <a:cs typeface="Consolas" pitchFamily="49" charset="0"/>
              </a:rPr>
              <a:t>;</a:t>
            </a:r>
          </a:p>
          <a:p>
            <a:r>
              <a:rPr lang="en-US" altLang="zh-CN" sz="2000" dirty="0">
                <a:solidFill>
                  <a:srgbClr val="0000FF"/>
                </a:solidFill>
                <a:latin typeface="Consolas" pitchFamily="49" charset="0"/>
                <a:ea typeface="楷体" pitchFamily="49" charset="-122"/>
                <a:cs typeface="Consolas" pitchFamily="49" charset="0"/>
              </a:rPr>
              <a:t>	</a:t>
            </a:r>
            <a:r>
              <a:rPr lang="en-US" altLang="zh-CN" sz="2000" dirty="0" err="1">
                <a:solidFill>
                  <a:srgbClr val="0000FF"/>
                </a:solidFill>
                <a:latin typeface="Consolas" pitchFamily="49" charset="0"/>
                <a:ea typeface="楷体" pitchFamily="49" charset="-122"/>
                <a:cs typeface="Consolas" pitchFamily="49" charset="0"/>
              </a:rPr>
              <a:t>f2</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f3</a:t>
            </a:r>
            <a:r>
              <a:rPr lang="en-US" altLang="zh-CN" sz="2000" dirty="0">
                <a:solidFill>
                  <a:srgbClr val="0000FF"/>
                </a:solidFill>
                <a:latin typeface="Consolas" pitchFamily="49" charset="0"/>
                <a:ea typeface="楷体" pitchFamily="49" charset="-122"/>
                <a:cs typeface="Consolas" pitchFamily="49" charset="0"/>
              </a:rPr>
              <a:t>;</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t>
            </a:r>
          </a:p>
          <a:p>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return(</a:t>
            </a:r>
            <a:r>
              <a:rPr lang="en-US" altLang="zh-CN" sz="2000" dirty="0" err="1">
                <a:solidFill>
                  <a:srgbClr val="0000FF"/>
                </a:solidFill>
                <a:latin typeface="Consolas" pitchFamily="49" charset="0"/>
                <a:ea typeface="楷体" pitchFamily="49" charset="-122"/>
                <a:cs typeface="Consolas" pitchFamily="49" charset="0"/>
              </a:rPr>
              <a:t>f3</a:t>
            </a:r>
            <a:r>
              <a:rPr lang="en-US" altLang="zh-CN" sz="2000" dirty="0">
                <a:solidFill>
                  <a:srgbClr val="0000FF"/>
                </a:solidFill>
                <a:latin typeface="Consolas" pitchFamily="49" charset="0"/>
                <a:ea typeface="楷体" pitchFamily="49" charset="-122"/>
                <a:cs typeface="Consolas" pitchFamily="49" charset="0"/>
              </a:rPr>
              <a:t>);</a:t>
            </a:r>
          </a:p>
          <a:p>
            <a:r>
              <a:rPr lang="en-US" altLang="zh-CN" sz="2000" dirty="0">
                <a:solidFill>
                  <a:srgbClr val="0000FF"/>
                </a:solidFill>
                <a:latin typeface="Consolas" pitchFamily="49" charset="0"/>
                <a:ea typeface="楷体" pitchFamily="49" charset="-122"/>
                <a:cs typeface="Consolas" pitchFamily="49" charset="0"/>
              </a:rPr>
              <a:t>}</a:t>
            </a:r>
          </a:p>
        </p:txBody>
      </p:sp>
      <p:sp>
        <p:nvSpPr>
          <p:cNvPr id="6" name="矩形 5"/>
          <p:cNvSpPr/>
          <p:nvPr/>
        </p:nvSpPr>
        <p:spPr>
          <a:xfrm>
            <a:off x="611560" y="836712"/>
            <a:ext cx="6857968" cy="662554"/>
          </a:xfrm>
          <a:prstGeom prst="rect">
            <a:avLst/>
          </a:prstGeom>
        </p:spPr>
        <p:txBody>
          <a:bodyPr wrap="none">
            <a:spAutoFit/>
          </a:bodyPr>
          <a:lstStyle/>
          <a:p>
            <a:pPr>
              <a:lnSpc>
                <a:spcPct val="150000"/>
              </a:lnSpc>
            </a:pPr>
            <a:r>
              <a:rPr lang="zh-CN" altLang="en-US" sz="2800" dirty="0">
                <a:solidFill>
                  <a:srgbClr val="6600CC"/>
                </a:solidFill>
                <a:latin typeface="微软雅黑" panose="020B0503020204020204" pitchFamily="34" charset="-122"/>
                <a:ea typeface="微软雅黑" panose="020B0503020204020204" pitchFamily="34" charset="-122"/>
                <a:cs typeface="Consolas" pitchFamily="49" charset="0"/>
              </a:rPr>
              <a:t>（</a:t>
            </a:r>
            <a:r>
              <a:rPr lang="en-US" altLang="zh-CN" sz="2800" dirty="0">
                <a:solidFill>
                  <a:srgbClr val="6600CC"/>
                </a:solidFill>
                <a:latin typeface="微软雅黑" panose="020B0503020204020204" pitchFamily="34" charset="-122"/>
                <a:ea typeface="微软雅黑" panose="020B0503020204020204" pitchFamily="34" charset="-122"/>
                <a:cs typeface="Consolas" pitchFamily="49" charset="0"/>
              </a:rPr>
              <a:t>1</a:t>
            </a:r>
            <a:r>
              <a:rPr lang="zh-CN" altLang="en-US" sz="2800" dirty="0">
                <a:solidFill>
                  <a:srgbClr val="6600CC"/>
                </a:solidFill>
                <a:latin typeface="微软雅黑" panose="020B0503020204020204" pitchFamily="34" charset="-122"/>
                <a:ea typeface="微软雅黑" panose="020B0503020204020204" pitchFamily="34" charset="-122"/>
                <a:cs typeface="Consolas" pitchFamily="49" charset="0"/>
              </a:rPr>
              <a:t>）直接用循环结构的算法替代递归算法</a:t>
            </a:r>
          </a:p>
        </p:txBody>
      </p:sp>
    </p:spTree>
    <p:extLst>
      <p:ext uri="{BB962C8B-B14F-4D97-AF65-F5344CB8AC3E}">
        <p14:creationId xmlns:p14="http://schemas.microsoft.com/office/powerpoint/2010/main" val="2462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539552" y="1556792"/>
            <a:ext cx="8424936" cy="5837495"/>
          </a:xfrm>
          <a:prstGeom prst="rect">
            <a:avLst/>
          </a:prstGeom>
        </p:spPr>
        <p:txBody>
          <a:bodyPr vert="horz" lIns="91440" tIns="45720" rIns="91440" bIns="45720" rtlCol="0">
            <a:normAutofit/>
          </a:bodyPr>
          <a:lstStyle>
            <a:lvl1pPr indent="0" defTabSz="685800">
              <a:lnSpc>
                <a:spcPct val="150000"/>
              </a:lnSpc>
              <a:spcBef>
                <a:spcPts val="750"/>
              </a:spcBef>
              <a:buFont typeface="Arial" panose="020B0604020202020204" pitchFamily="34" charset="0"/>
              <a:buNone/>
              <a:defRPr sz="2400">
                <a:solidFill>
                  <a:srgbClr val="0000FF"/>
                </a:solidFill>
                <a:latin typeface="微软雅黑" panose="020B0503020204020204" pitchFamily="34" charset="-122"/>
                <a:ea typeface="微软雅黑" panose="020B0503020204020204" pitchFamily="34" charset="-122"/>
                <a:cs typeface="Consolas" pitchFamily="49"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zh-CN" altLang="en-US" dirty="0"/>
              <a:t>　　通常使用栈保存中间结果，从而将递归算法转化为非递归算法的过程。</a:t>
            </a:r>
          </a:p>
          <a:p>
            <a:r>
              <a:rPr lang="zh-CN" altLang="en-US" dirty="0"/>
              <a:t>　　在设计栈时，除了保存递归函数的参数等外，还增加一个标志成员（</a:t>
            </a:r>
            <a:r>
              <a:rPr lang="en-US" altLang="zh-CN" dirty="0"/>
              <a:t>tag</a:t>
            </a:r>
            <a:r>
              <a:rPr lang="zh-CN" altLang="en-US" dirty="0"/>
              <a:t>），对于某个递归小问题</a:t>
            </a:r>
            <a:r>
              <a:rPr lang="en-US" altLang="zh-CN" dirty="0"/>
              <a:t>f(s')</a:t>
            </a:r>
            <a:r>
              <a:rPr lang="zh-CN" altLang="en-US" dirty="0"/>
              <a:t>，其值为</a:t>
            </a:r>
            <a:r>
              <a:rPr lang="en-US" altLang="zh-CN" dirty="0"/>
              <a:t>1</a:t>
            </a:r>
            <a:r>
              <a:rPr lang="zh-CN" altLang="en-US" dirty="0"/>
              <a:t>表示对应递归问题尚未求出，需进一步分解转换，为</a:t>
            </a:r>
            <a:r>
              <a:rPr lang="en-US" altLang="zh-CN" dirty="0"/>
              <a:t>0</a:t>
            </a:r>
            <a:r>
              <a:rPr lang="zh-CN" altLang="en-US" dirty="0"/>
              <a:t>表示对应递归问题已求出，需通过该结果求解大问题</a:t>
            </a:r>
            <a:r>
              <a:rPr lang="en-US" altLang="zh-CN" dirty="0"/>
              <a:t>f(s)</a:t>
            </a:r>
            <a:r>
              <a:rPr lang="zh-CN" altLang="en-US" dirty="0"/>
              <a:t>。</a:t>
            </a:r>
          </a:p>
          <a:p>
            <a:r>
              <a:rPr lang="zh-CN" altLang="en-US" dirty="0"/>
              <a:t>　　</a:t>
            </a:r>
          </a:p>
        </p:txBody>
      </p:sp>
      <p:sp>
        <p:nvSpPr>
          <p:cNvPr id="2" name="矩形 1"/>
          <p:cNvSpPr/>
          <p:nvPr/>
        </p:nvSpPr>
        <p:spPr>
          <a:xfrm>
            <a:off x="827584" y="404664"/>
            <a:ext cx="3626314" cy="662554"/>
          </a:xfrm>
          <a:prstGeom prst="rect">
            <a:avLst/>
          </a:prstGeom>
        </p:spPr>
        <p:txBody>
          <a:bodyPr wrap="none">
            <a:spAutoFit/>
          </a:bodyPr>
          <a:lstStyle/>
          <a:p>
            <a:pPr>
              <a:lnSpc>
                <a:spcPct val="150000"/>
              </a:lnSpc>
            </a:pPr>
            <a:r>
              <a:rPr lang="en-US" altLang="zh-CN" sz="2800" dirty="0">
                <a:solidFill>
                  <a:srgbClr val="6600CC"/>
                </a:solidFill>
                <a:latin typeface="微软雅黑" panose="020B0503020204020204" pitchFamily="34" charset="-122"/>
                <a:ea typeface="微软雅黑" panose="020B0503020204020204" pitchFamily="34" charset="-122"/>
                <a:cs typeface="Consolas" pitchFamily="49" charset="0"/>
              </a:rPr>
              <a:t>2</a:t>
            </a:r>
            <a:r>
              <a:rPr lang="zh-CN" altLang="en-US" sz="2800" dirty="0">
                <a:solidFill>
                  <a:srgbClr val="6600CC"/>
                </a:solidFill>
                <a:latin typeface="微软雅黑" panose="020B0503020204020204" pitchFamily="34" charset="-122"/>
                <a:ea typeface="微软雅黑" panose="020B0503020204020204" pitchFamily="34" charset="-122"/>
                <a:cs typeface="Consolas" pitchFamily="49" charset="0"/>
              </a:rPr>
              <a:t>）用栈消除递归过程</a:t>
            </a:r>
          </a:p>
        </p:txBody>
      </p:sp>
    </p:spTree>
    <p:extLst>
      <p:ext uri="{BB962C8B-B14F-4D97-AF65-F5344CB8AC3E}">
        <p14:creationId xmlns:p14="http://schemas.microsoft.com/office/powerpoint/2010/main" val="122354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D6E5A63-69F4-4E16-9EE9-869CFCB59230}"/>
              </a:ext>
            </a:extLst>
          </p:cNvPr>
          <p:cNvSpPr>
            <a:spLocks noGrp="1" noRot="1" noChangeArrowheads="1"/>
          </p:cNvSpPr>
          <p:nvPr>
            <p:ph type="title"/>
          </p:nvPr>
        </p:nvSpPr>
        <p:spPr>
          <a:xfrm>
            <a:off x="34925" y="260350"/>
            <a:ext cx="3313113" cy="792163"/>
          </a:xfrm>
        </p:spPr>
        <p:txBody>
          <a:bodyPr/>
          <a:lstStyle/>
          <a:p>
            <a:pPr algn="l" eaLnBrk="1" hangingPunct="1"/>
            <a:r>
              <a:rPr lang="en-US" altLang="zh-CN" sz="3600" b="1" dirty="0">
                <a:solidFill>
                  <a:srgbClr val="0000FF"/>
                </a:solidFill>
                <a:latin typeface="Times New Roman" panose="02020603050405020304" pitchFamily="18" charset="0"/>
                <a:ea typeface="楷体_GB2312" pitchFamily="49" charset="-122"/>
              </a:rPr>
              <a:t>2.1</a:t>
            </a:r>
            <a:r>
              <a:rPr lang="en-US" altLang="zh-CN" sz="3600" b="1" dirty="0">
                <a:solidFill>
                  <a:srgbClr val="0000FF"/>
                </a:solidFill>
                <a:latin typeface="楷体_GB2312" pitchFamily="49" charset="-122"/>
                <a:ea typeface="楷体_GB2312" pitchFamily="49" charset="-122"/>
              </a:rPr>
              <a:t> </a:t>
            </a:r>
            <a:r>
              <a:rPr lang="zh-CN" altLang="en-US" sz="3600" b="1">
                <a:solidFill>
                  <a:srgbClr val="0000FF"/>
                </a:solidFill>
                <a:latin typeface="楷体_GB2312" pitchFamily="49" charset="-122"/>
                <a:ea typeface="楷体_GB2312" pitchFamily="49" charset="-122"/>
              </a:rPr>
              <a:t>递归的概念</a:t>
            </a:r>
          </a:p>
        </p:txBody>
      </p:sp>
      <p:graphicFrame>
        <p:nvGraphicFramePr>
          <p:cNvPr id="19460" name="Object 5">
            <a:extLst>
              <a:ext uri="{FF2B5EF4-FFF2-40B4-BE49-F238E27FC236}">
                <a16:creationId xmlns:a16="http://schemas.microsoft.com/office/drawing/2014/main" id="{AACE929E-366E-4F6B-AA1A-22C91DF98AF1}"/>
              </a:ext>
            </a:extLst>
          </p:cNvPr>
          <p:cNvGraphicFramePr>
            <a:graphicFrameLocks noGrp="1" noChangeAspect="1"/>
          </p:cNvGraphicFramePr>
          <p:nvPr>
            <p:ph idx="1"/>
          </p:nvPr>
        </p:nvGraphicFramePr>
        <p:xfrm>
          <a:off x="1981200" y="1844675"/>
          <a:ext cx="3741738" cy="1360488"/>
        </p:xfrm>
        <a:graphic>
          <a:graphicData uri="http://schemas.openxmlformats.org/presentationml/2006/ole">
            <mc:AlternateContent xmlns:mc="http://schemas.openxmlformats.org/markup-compatibility/2006">
              <mc:Choice xmlns:v="urn:schemas-microsoft-com:vml" Requires="v">
                <p:oleObj spid="_x0000_s19517" name="公式" r:id="rId4" imgW="1257300" imgH="457200" progId="Equation.3">
                  <p:embed/>
                </p:oleObj>
              </mc:Choice>
              <mc:Fallback>
                <p:oleObj name="公式" r:id="rId4" imgW="12573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844675"/>
                        <a:ext cx="3741738" cy="136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Text Box 4">
            <a:extLst>
              <a:ext uri="{FF2B5EF4-FFF2-40B4-BE49-F238E27FC236}">
                <a16:creationId xmlns:a16="http://schemas.microsoft.com/office/drawing/2014/main" id="{B2C02FDF-2A68-4D3D-8C2B-76A309F2AF0F}"/>
              </a:ext>
            </a:extLst>
          </p:cNvPr>
          <p:cNvSpPr txBox="1">
            <a:spLocks noChangeArrowheads="1"/>
          </p:cNvSpPr>
          <p:nvPr/>
        </p:nvSpPr>
        <p:spPr bwMode="auto">
          <a:xfrm>
            <a:off x="34925" y="1125538"/>
            <a:ext cx="8710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a:solidFill>
                  <a:srgbClr val="000000"/>
                </a:solidFill>
                <a:latin typeface="楷体_GB2312" pitchFamily="49" charset="-122"/>
                <a:ea typeface="楷体_GB2312" pitchFamily="49" charset="-122"/>
              </a:rPr>
              <a:t>例</a:t>
            </a:r>
            <a:r>
              <a:rPr lang="en-US" altLang="zh-CN" dirty="0">
                <a:solidFill>
                  <a:srgbClr val="000000"/>
                </a:solidFill>
                <a:latin typeface="Times New Roman" panose="02020603050405020304" pitchFamily="18" charset="0"/>
                <a:ea typeface="楷体_GB2312" pitchFamily="49" charset="-122"/>
              </a:rPr>
              <a:t>2-1  </a:t>
            </a:r>
            <a:r>
              <a:rPr lang="zh-CN" altLang="en-US">
                <a:solidFill>
                  <a:srgbClr val="000000"/>
                </a:solidFill>
                <a:latin typeface="楷体_GB2312" pitchFamily="49" charset="-122"/>
                <a:ea typeface="楷体_GB2312" pitchFamily="49" charset="-122"/>
              </a:rPr>
              <a:t>阶乘函数</a:t>
            </a:r>
            <a:endParaRPr lang="zh-CN" altLang="en-US" sz="2800">
              <a:solidFill>
                <a:srgbClr val="000000"/>
              </a:solidFill>
              <a:latin typeface="楷体_GB2312" pitchFamily="49" charset="-122"/>
              <a:ea typeface="楷体_GB2312" pitchFamily="49" charset="-122"/>
            </a:endParaRPr>
          </a:p>
        </p:txBody>
      </p:sp>
      <p:sp>
        <p:nvSpPr>
          <p:cNvPr id="15367" name="AutoShape 7">
            <a:extLst>
              <a:ext uri="{FF2B5EF4-FFF2-40B4-BE49-F238E27FC236}">
                <a16:creationId xmlns:a16="http://schemas.microsoft.com/office/drawing/2014/main" id="{203DD0AC-D1AF-4443-AFFB-8CDC513BAFEA}"/>
              </a:ext>
            </a:extLst>
          </p:cNvPr>
          <p:cNvSpPr>
            <a:spLocks noChangeArrowheads="1"/>
          </p:cNvSpPr>
          <p:nvPr/>
        </p:nvSpPr>
        <p:spPr bwMode="auto">
          <a:xfrm>
            <a:off x="6227763" y="836613"/>
            <a:ext cx="1865312" cy="865187"/>
          </a:xfrm>
          <a:prstGeom prst="wedgeRoundRectCallout">
            <a:avLst>
              <a:gd name="adj1" fmla="val -83870"/>
              <a:gd name="adj2" fmla="val 98991"/>
              <a:gd name="adj3" fmla="val 16667"/>
            </a:avLst>
          </a:prstGeom>
          <a:solidFill>
            <a:srgbClr val="00FFFF"/>
          </a:solidFill>
          <a:ln w="6350">
            <a:solidFill>
              <a:schemeClr val="hlink"/>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400">
                <a:solidFill>
                  <a:srgbClr val="FF0000"/>
                </a:solidFill>
                <a:latin typeface="等线" panose="020F0502020204030204"/>
                <a:ea typeface="楷体_GB2312" pitchFamily="49" charset="-122"/>
              </a:rPr>
              <a:t>边界条件</a:t>
            </a:r>
          </a:p>
        </p:txBody>
      </p:sp>
      <p:sp>
        <p:nvSpPr>
          <p:cNvPr id="15368" name="AutoShape 8">
            <a:extLst>
              <a:ext uri="{FF2B5EF4-FFF2-40B4-BE49-F238E27FC236}">
                <a16:creationId xmlns:a16="http://schemas.microsoft.com/office/drawing/2014/main" id="{8B18762F-EF56-49FB-A2AD-52A15855A1C1}"/>
              </a:ext>
            </a:extLst>
          </p:cNvPr>
          <p:cNvSpPr>
            <a:spLocks noChangeArrowheads="1"/>
          </p:cNvSpPr>
          <p:nvPr/>
        </p:nvSpPr>
        <p:spPr bwMode="auto">
          <a:xfrm>
            <a:off x="6084888" y="3284538"/>
            <a:ext cx="1800225" cy="792162"/>
          </a:xfrm>
          <a:prstGeom prst="wedgeRoundRectCallout">
            <a:avLst>
              <a:gd name="adj1" fmla="val -73014"/>
              <a:gd name="adj2" fmla="val -108519"/>
              <a:gd name="adj3" fmla="val 16667"/>
            </a:avLst>
          </a:prstGeom>
          <a:solidFill>
            <a:srgbClr val="00FFFF"/>
          </a:solidFill>
          <a:ln w="6350">
            <a:solidFill>
              <a:srgbClr val="0000FF"/>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400">
                <a:solidFill>
                  <a:srgbClr val="000000"/>
                </a:solidFill>
                <a:latin typeface="等线" panose="020F0502020204030204"/>
                <a:ea typeface="楷体_GB2312" pitchFamily="49" charset="-122"/>
              </a:rPr>
              <a:t>递归方程</a:t>
            </a:r>
          </a:p>
        </p:txBody>
      </p:sp>
      <p:sp>
        <p:nvSpPr>
          <p:cNvPr id="15372" name="Line 12">
            <a:extLst>
              <a:ext uri="{FF2B5EF4-FFF2-40B4-BE49-F238E27FC236}">
                <a16:creationId xmlns:a16="http://schemas.microsoft.com/office/drawing/2014/main" id="{BD32D8A4-EC44-4174-9BB3-8F792089CD73}"/>
              </a:ext>
            </a:extLst>
          </p:cNvPr>
          <p:cNvSpPr>
            <a:spLocks noChangeShapeType="1"/>
          </p:cNvSpPr>
          <p:nvPr/>
        </p:nvSpPr>
        <p:spPr bwMode="auto">
          <a:xfrm>
            <a:off x="1762125" y="2781300"/>
            <a:ext cx="792163" cy="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15373" name="Line 13">
            <a:extLst>
              <a:ext uri="{FF2B5EF4-FFF2-40B4-BE49-F238E27FC236}">
                <a16:creationId xmlns:a16="http://schemas.microsoft.com/office/drawing/2014/main" id="{C5A7B94E-D0DC-45F5-8783-C953E21B5519}"/>
              </a:ext>
            </a:extLst>
          </p:cNvPr>
          <p:cNvSpPr>
            <a:spLocks noChangeShapeType="1"/>
          </p:cNvSpPr>
          <p:nvPr/>
        </p:nvSpPr>
        <p:spPr bwMode="auto">
          <a:xfrm>
            <a:off x="3276600" y="3213100"/>
            <a:ext cx="1152525" cy="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15374" name="Line 14">
            <a:extLst>
              <a:ext uri="{FF2B5EF4-FFF2-40B4-BE49-F238E27FC236}">
                <a16:creationId xmlns:a16="http://schemas.microsoft.com/office/drawing/2014/main" id="{05D3AB32-A744-4053-BF27-DABD3D9AB37F}"/>
              </a:ext>
            </a:extLst>
          </p:cNvPr>
          <p:cNvSpPr>
            <a:spLocks noChangeShapeType="1"/>
          </p:cNvSpPr>
          <p:nvPr/>
        </p:nvSpPr>
        <p:spPr bwMode="auto">
          <a:xfrm>
            <a:off x="3419475" y="2349500"/>
            <a:ext cx="720725" cy="0"/>
          </a:xfrm>
          <a:prstGeom prst="line">
            <a:avLst/>
          </a:prstGeom>
          <a:noFill/>
          <a:ln w="1016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15375" name="Text Box 15">
            <a:extLst>
              <a:ext uri="{FF2B5EF4-FFF2-40B4-BE49-F238E27FC236}">
                <a16:creationId xmlns:a16="http://schemas.microsoft.com/office/drawing/2014/main" id="{CCDD6705-267B-4430-8224-28212AC58950}"/>
              </a:ext>
            </a:extLst>
          </p:cNvPr>
          <p:cNvSpPr txBox="1">
            <a:spLocks noChangeArrowheads="1"/>
          </p:cNvSpPr>
          <p:nvPr/>
        </p:nvSpPr>
        <p:spPr bwMode="auto">
          <a:xfrm>
            <a:off x="1619250" y="3798888"/>
            <a:ext cx="51339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dirty="0">
                <a:solidFill>
                  <a:schemeClr val="tx1"/>
                </a:solidFill>
                <a:latin typeface="Times New Roman" pitchFamily="18" charset="0"/>
                <a:ea typeface="宋体" pitchFamily="2" charset="-122"/>
              </a:rPr>
              <a:t> </a:t>
            </a:r>
            <a:r>
              <a:rPr lang="en-US" altLang="zh-CN" sz="2800" b="0" dirty="0" err="1">
                <a:solidFill>
                  <a:srgbClr val="000000"/>
                </a:solidFill>
                <a:effectLst>
                  <a:outerShdw blurRad="38100" dist="38100" dir="2700000" algn="tl">
                    <a:srgbClr val="FFFFFF"/>
                  </a:outerShdw>
                </a:effectLst>
                <a:latin typeface="Times New Roman" pitchFamily="18" charset="0"/>
                <a:ea typeface="宋体" pitchFamily="2" charset="-122"/>
              </a:rPr>
              <a:t>int</a:t>
            </a:r>
            <a:r>
              <a:rPr lang="en-US" altLang="zh-CN" sz="2800" b="0">
                <a:solidFill>
                  <a:srgbClr val="000000"/>
                </a:solidFill>
                <a:effectLst>
                  <a:outerShdw blurRad="38100" dist="38100" dir="2700000" algn="tl">
                    <a:srgbClr val="FFFFFF"/>
                  </a:outerShdw>
                </a:effectLst>
                <a:latin typeface="Times New Roman" pitchFamily="18" charset="0"/>
                <a:ea typeface="宋体" pitchFamily="2" charset="-122"/>
              </a:rPr>
              <a:t> </a:t>
            </a:r>
            <a:r>
              <a:rPr lang="en-US" altLang="zh-CN" sz="2800">
                <a:solidFill>
                  <a:srgbClr val="000000"/>
                </a:solidFill>
                <a:effectLst>
                  <a:outerShdw blurRad="38100" dist="38100" dir="2700000" algn="tl">
                    <a:srgbClr val="FFFFFF"/>
                  </a:outerShdw>
                </a:effectLst>
                <a:latin typeface="Times New Roman" pitchFamily="18" charset="0"/>
                <a:ea typeface="宋体" pitchFamily="2" charset="-122"/>
              </a:rPr>
              <a:t>Factorial(int n)</a:t>
            </a:r>
          </a:p>
          <a:p>
            <a:pPr eaLnBrk="1" hangingPunct="1">
              <a:defRPr/>
            </a:pPr>
            <a:r>
              <a:rPr lang="en-US" altLang="zh-CN" sz="2800" b="0">
                <a:solidFill>
                  <a:srgbClr val="000000"/>
                </a:solidFill>
                <a:effectLst>
                  <a:outerShdw blurRad="38100" dist="38100" dir="2700000" algn="tl">
                    <a:srgbClr val="FFFFFF"/>
                  </a:outerShdw>
                </a:effectLst>
                <a:latin typeface="Times New Roman" pitchFamily="18" charset="0"/>
                <a:ea typeface="宋体" pitchFamily="2" charset="-122"/>
              </a:rPr>
              <a:t>        {</a:t>
            </a:r>
          </a:p>
          <a:p>
            <a:pPr eaLnBrk="1" hangingPunct="1">
              <a:defRPr/>
            </a:pPr>
            <a:r>
              <a:rPr lang="en-US" altLang="zh-CN" sz="2800" b="0">
                <a:solidFill>
                  <a:srgbClr val="000000"/>
                </a:solidFill>
                <a:effectLst>
                  <a:outerShdw blurRad="38100" dist="38100" dir="2700000" algn="tl">
                    <a:srgbClr val="FFFFFF"/>
                  </a:outerShdw>
                </a:effectLst>
                <a:latin typeface="Times New Roman" pitchFamily="18" charset="0"/>
                <a:ea typeface="宋体" pitchFamily="2" charset="-122"/>
              </a:rPr>
              <a:t>             if(n==0) return 1;</a:t>
            </a:r>
          </a:p>
          <a:p>
            <a:pPr eaLnBrk="1" hangingPunct="1">
              <a:defRPr/>
            </a:pPr>
            <a:r>
              <a:rPr lang="en-US" altLang="zh-CN" sz="2800" b="0">
                <a:solidFill>
                  <a:srgbClr val="000000"/>
                </a:solidFill>
                <a:effectLst>
                  <a:outerShdw blurRad="38100" dist="38100" dir="2700000" algn="tl">
                    <a:srgbClr val="FFFFFF"/>
                  </a:outerShdw>
                </a:effectLst>
                <a:latin typeface="Times New Roman" pitchFamily="18" charset="0"/>
                <a:ea typeface="宋体" pitchFamily="2" charset="-122"/>
              </a:rPr>
              <a:t>             return n</a:t>
            </a:r>
            <a:r>
              <a:rPr lang="en-US" altLang="zh-CN" sz="2800">
                <a:solidFill>
                  <a:srgbClr val="000000"/>
                </a:solidFill>
                <a:effectLst>
                  <a:outerShdw blurRad="38100" dist="38100" dir="2700000" algn="tl">
                    <a:srgbClr val="FFFFFF"/>
                  </a:outerShdw>
                </a:effectLst>
                <a:latin typeface="Times New Roman" pitchFamily="18" charset="0"/>
                <a:ea typeface="宋体" pitchFamily="2" charset="-122"/>
              </a:rPr>
              <a:t>*Factorial(n-1);</a:t>
            </a:r>
            <a:r>
              <a:rPr lang="en-US" altLang="zh-CN" sz="2800" b="0">
                <a:solidFill>
                  <a:srgbClr val="000000"/>
                </a:solidFill>
                <a:effectLst>
                  <a:outerShdw blurRad="38100" dist="38100" dir="2700000" algn="tl">
                    <a:srgbClr val="FFFFFF"/>
                  </a:outerShdw>
                </a:effectLst>
                <a:latin typeface="Times New Roman" pitchFamily="18" charset="0"/>
                <a:ea typeface="宋体" pitchFamily="2" charset="-122"/>
              </a:rPr>
              <a:t>   </a:t>
            </a:r>
          </a:p>
          <a:p>
            <a:pPr eaLnBrk="1" hangingPunct="1">
              <a:defRPr/>
            </a:pPr>
            <a:r>
              <a:rPr lang="en-US" altLang="zh-CN" sz="2800" b="0">
                <a:solidFill>
                  <a:srgbClr val="000000"/>
                </a:solidFill>
                <a:effectLst>
                  <a:outerShdw blurRad="38100" dist="38100" dir="2700000" algn="tl">
                    <a:srgbClr val="FFFFFF"/>
                  </a:outerShdw>
                </a:effectLst>
                <a:latin typeface="Times New Roman" pitchFamily="18" charset="0"/>
                <a:ea typeface="宋体" pitchFamily="2" charset="-122"/>
              </a:rPr>
              <a:t>        }</a:t>
            </a:r>
          </a:p>
          <a:p>
            <a:pPr eaLnBrk="1" hangingPunct="1">
              <a:defRPr/>
            </a:pPr>
            <a:endParaRPr lang="en-US" altLang="zh-CN" sz="2800" b="0">
              <a:solidFill>
                <a:srgbClr val="000000"/>
              </a:solidFill>
              <a:latin typeface="Times New Roman" pitchFamily="18" charset="0"/>
              <a:ea typeface="宋体" pitchFamily="2" charset="-122"/>
            </a:endParaRPr>
          </a:p>
        </p:txBody>
      </p:sp>
      <p:sp>
        <p:nvSpPr>
          <p:cNvPr id="15376" name="Line 16">
            <a:extLst>
              <a:ext uri="{FF2B5EF4-FFF2-40B4-BE49-F238E27FC236}">
                <a16:creationId xmlns:a16="http://schemas.microsoft.com/office/drawing/2014/main" id="{D55D5876-CB24-425E-BE27-76F9B8BB5793}"/>
              </a:ext>
            </a:extLst>
          </p:cNvPr>
          <p:cNvSpPr>
            <a:spLocks noChangeShapeType="1"/>
          </p:cNvSpPr>
          <p:nvPr/>
        </p:nvSpPr>
        <p:spPr bwMode="auto">
          <a:xfrm>
            <a:off x="2268538" y="4292600"/>
            <a:ext cx="2519362" cy="0"/>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15377" name="Line 17">
            <a:extLst>
              <a:ext uri="{FF2B5EF4-FFF2-40B4-BE49-F238E27FC236}">
                <a16:creationId xmlns:a16="http://schemas.microsoft.com/office/drawing/2014/main" id="{30DC99BA-F4CF-4EBD-9C72-9B02F4626746}"/>
              </a:ext>
            </a:extLst>
          </p:cNvPr>
          <p:cNvSpPr>
            <a:spLocks noChangeShapeType="1"/>
          </p:cNvSpPr>
          <p:nvPr/>
        </p:nvSpPr>
        <p:spPr bwMode="auto">
          <a:xfrm>
            <a:off x="4140200" y="5661025"/>
            <a:ext cx="2232025" cy="0"/>
          </a:xfrm>
          <a:prstGeom prst="line">
            <a:avLst/>
          </a:prstGeom>
          <a:noFill/>
          <a:ln w="1016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13" name="文本框 12"/>
          <p:cNvSpPr txBox="1"/>
          <p:nvPr/>
        </p:nvSpPr>
        <p:spPr>
          <a:xfrm>
            <a:off x="6562724" y="5270302"/>
            <a:ext cx="2581276"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400" dirty="0"/>
              <a:t>解决规模为</a:t>
            </a:r>
            <a:r>
              <a:rPr lang="en-US" altLang="zh-CN" sz="2400" dirty="0"/>
              <a:t>n</a:t>
            </a:r>
            <a:r>
              <a:rPr lang="zh-CN" altLang="en-US" sz="2400" dirty="0"/>
              <a:t>问题转化为规模为</a:t>
            </a:r>
            <a:r>
              <a:rPr lang="en-US" altLang="zh-CN" sz="2400" dirty="0"/>
              <a:t>n-1</a:t>
            </a:r>
            <a:r>
              <a:rPr lang="zh-CN" altLang="en-US" sz="2400" dirty="0"/>
              <a:t>的问题</a:t>
            </a:r>
          </a:p>
        </p:txBody>
      </p:sp>
      <p:cxnSp>
        <p:nvCxnSpPr>
          <p:cNvPr id="14" name="直接连接符 13"/>
          <p:cNvCxnSpPr>
            <a:endCxn id="13" idx="0"/>
          </p:cNvCxnSpPr>
          <p:nvPr/>
        </p:nvCxnSpPr>
        <p:spPr>
          <a:xfrm>
            <a:off x="4640263" y="4268697"/>
            <a:ext cx="3213099" cy="1001605"/>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084888" y="5534025"/>
            <a:ext cx="477836" cy="25062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Effect transition="in" filter="box(in)">
                                      <p:cBhvr>
                                        <p:cTn id="7" dur="500"/>
                                        <p:tgtEl>
                                          <p:spTgt spid="15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linds(horizontal)">
                                      <p:cBhvr>
                                        <p:cTn id="12" dur="500"/>
                                        <p:tgtEl>
                                          <p:spTgt spid="153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5372"/>
                                        </p:tgtEl>
                                        <p:attrNameLst>
                                          <p:attrName>style.visibility</p:attrName>
                                        </p:attrNameLst>
                                      </p:cBhvr>
                                      <p:to>
                                        <p:strVal val="visible"/>
                                      </p:to>
                                    </p:set>
                                    <p:animEffect transition="in" filter="strips(downLeft)">
                                      <p:cBhvr>
                                        <p:cTn id="17" dur="500"/>
                                        <p:tgtEl>
                                          <p:spTgt spid="15372"/>
                                        </p:tgtEl>
                                      </p:cBhvr>
                                    </p:animEffect>
                                  </p:childTnLst>
                                </p:cTn>
                              </p:par>
                              <p:par>
                                <p:cTn id="18" presetID="18" presetClass="entr" presetSubtype="12" fill="hold" nodeType="withEffect">
                                  <p:stCondLst>
                                    <p:cond delay="0"/>
                                  </p:stCondLst>
                                  <p:childTnLst>
                                    <p:set>
                                      <p:cBhvr>
                                        <p:cTn id="19" dur="1" fill="hold">
                                          <p:stCondLst>
                                            <p:cond delay="0"/>
                                          </p:stCondLst>
                                        </p:cTn>
                                        <p:tgtEl>
                                          <p:spTgt spid="15373"/>
                                        </p:tgtEl>
                                        <p:attrNameLst>
                                          <p:attrName>style.visibility</p:attrName>
                                        </p:attrNameLst>
                                      </p:cBhvr>
                                      <p:to>
                                        <p:strVal val="visible"/>
                                      </p:to>
                                    </p:set>
                                    <p:animEffect transition="in" filter="strips(downLeft)">
                                      <p:cBhvr>
                                        <p:cTn id="20" dur="500"/>
                                        <p:tgtEl>
                                          <p:spTgt spid="153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368"/>
                                        </p:tgtEl>
                                        <p:attrNameLst>
                                          <p:attrName>style.visibility</p:attrName>
                                        </p:attrNameLst>
                                      </p:cBhvr>
                                      <p:to>
                                        <p:strVal val="visible"/>
                                      </p:to>
                                    </p:set>
                                    <p:animEffect transition="in" filter="blinds(horizontal)">
                                      <p:cBhvr>
                                        <p:cTn id="25" dur="500"/>
                                        <p:tgtEl>
                                          <p:spTgt spid="153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5375"/>
                                        </p:tgtEl>
                                        <p:attrNameLst>
                                          <p:attrName>style.visibility</p:attrName>
                                        </p:attrNameLst>
                                      </p:cBhvr>
                                      <p:to>
                                        <p:strVal val="visible"/>
                                      </p:to>
                                    </p:set>
                                    <p:anim calcmode="lin" valueType="num">
                                      <p:cBhvr additive="base">
                                        <p:cTn id="30" dur="500" fill="hold"/>
                                        <p:tgtEl>
                                          <p:spTgt spid="15375"/>
                                        </p:tgtEl>
                                        <p:attrNameLst>
                                          <p:attrName>ppt_x</p:attrName>
                                        </p:attrNameLst>
                                      </p:cBhvr>
                                      <p:tavLst>
                                        <p:tav tm="0">
                                          <p:val>
                                            <p:strVal val="#ppt_x"/>
                                          </p:val>
                                        </p:tav>
                                        <p:tav tm="100000">
                                          <p:val>
                                            <p:strVal val="#ppt_x"/>
                                          </p:val>
                                        </p:tav>
                                      </p:tavLst>
                                    </p:anim>
                                    <p:anim calcmode="lin" valueType="num">
                                      <p:cBhvr additive="base">
                                        <p:cTn id="31" dur="500" fill="hold"/>
                                        <p:tgtEl>
                                          <p:spTgt spid="1537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5377"/>
                                        </p:tgtEl>
                                        <p:attrNameLst>
                                          <p:attrName>style.visibility</p:attrName>
                                        </p:attrNameLst>
                                      </p:cBhvr>
                                      <p:to>
                                        <p:strVal val="visible"/>
                                      </p:to>
                                    </p:set>
                                    <p:anim calcmode="lin" valueType="num">
                                      <p:cBhvr additive="base">
                                        <p:cTn id="36" dur="500" fill="hold"/>
                                        <p:tgtEl>
                                          <p:spTgt spid="15377"/>
                                        </p:tgtEl>
                                        <p:attrNameLst>
                                          <p:attrName>ppt_x</p:attrName>
                                        </p:attrNameLst>
                                      </p:cBhvr>
                                      <p:tavLst>
                                        <p:tav tm="0">
                                          <p:val>
                                            <p:strVal val="#ppt_x"/>
                                          </p:val>
                                        </p:tav>
                                        <p:tav tm="100000">
                                          <p:val>
                                            <p:strVal val="#ppt_x"/>
                                          </p:val>
                                        </p:tav>
                                      </p:tavLst>
                                    </p:anim>
                                    <p:anim calcmode="lin" valueType="num">
                                      <p:cBhvr additive="base">
                                        <p:cTn id="37" dur="500" fill="hold"/>
                                        <p:tgtEl>
                                          <p:spTgt spid="15377"/>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376"/>
                                        </p:tgtEl>
                                        <p:attrNameLst>
                                          <p:attrName>style.visibility</p:attrName>
                                        </p:attrNameLst>
                                      </p:cBhvr>
                                      <p:to>
                                        <p:strVal val="visible"/>
                                      </p:to>
                                    </p:set>
                                    <p:anim calcmode="lin" valueType="num">
                                      <p:cBhvr additive="base">
                                        <p:cTn id="40" dur="500" fill="hold"/>
                                        <p:tgtEl>
                                          <p:spTgt spid="15376"/>
                                        </p:tgtEl>
                                        <p:attrNameLst>
                                          <p:attrName>ppt_x</p:attrName>
                                        </p:attrNameLst>
                                      </p:cBhvr>
                                      <p:tavLst>
                                        <p:tav tm="0">
                                          <p:val>
                                            <p:strVal val="#ppt_x"/>
                                          </p:val>
                                        </p:tav>
                                        <p:tav tm="100000">
                                          <p:val>
                                            <p:strVal val="#ppt_x"/>
                                          </p:val>
                                        </p:tav>
                                      </p:tavLst>
                                    </p:anim>
                                    <p:anim calcmode="lin" valueType="num">
                                      <p:cBhvr additive="base">
                                        <p:cTn id="41" dur="500" fill="hold"/>
                                        <p:tgtEl>
                                          <p:spTgt spid="1537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68" grpId="0" animBg="1"/>
      <p:bldP spid="15375" grpId="0"/>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3600" b="1" dirty="0">
                <a:latin typeface="微软雅黑" panose="020B0503020204020204" pitchFamily="34" charset="-122"/>
                <a:ea typeface="微软雅黑" panose="020B0503020204020204" pitchFamily="34" charset="-122"/>
              </a:rPr>
              <a:t>小 结</a:t>
            </a:r>
          </a:p>
        </p:txBody>
      </p:sp>
      <p:sp>
        <p:nvSpPr>
          <p:cNvPr id="7" name="内容占位符 6"/>
          <p:cNvSpPr>
            <a:spLocks noGrp="1"/>
          </p:cNvSpPr>
          <p:nvPr>
            <p:ph idx="1"/>
          </p:nvPr>
        </p:nvSpPr>
        <p:spPr/>
        <p:txBody>
          <a:bodyPr>
            <a:normAutofit/>
          </a:bodyPr>
          <a:lstStyle/>
          <a:p>
            <a:r>
              <a:rPr lang="zh-CN" altLang="en-US" sz="3200" b="1" dirty="0"/>
              <a:t>递归的概念</a:t>
            </a:r>
            <a:r>
              <a:rPr lang="en-US" altLang="zh-CN" sz="3200" b="1" dirty="0"/>
              <a:t>—</a:t>
            </a:r>
            <a:r>
              <a:rPr lang="zh-CN" altLang="en-US" sz="3200" b="1" dirty="0"/>
              <a:t>基本要素</a:t>
            </a:r>
            <a:endParaRPr lang="en-US" altLang="zh-CN" sz="3200" b="1" dirty="0"/>
          </a:p>
          <a:p>
            <a:r>
              <a:rPr lang="zh-CN" altLang="en-US" sz="3200" b="1" dirty="0"/>
              <a:t>针对具体问题，构造递归函数</a:t>
            </a:r>
          </a:p>
        </p:txBody>
      </p:sp>
      <p:sp>
        <p:nvSpPr>
          <p:cNvPr id="5" name="灯片编号占位符 4"/>
          <p:cNvSpPr>
            <a:spLocks noGrp="1"/>
          </p:cNvSpPr>
          <p:nvPr>
            <p:ph type="sldNum" sz="quarter" idx="12"/>
          </p:nvPr>
        </p:nvSpPr>
        <p:spPr/>
        <p:txBody>
          <a:bodyPr/>
          <a:lstStyle/>
          <a:p>
            <a:pPr>
              <a:defRPr/>
            </a:pPr>
            <a:fld id="{8D8ED0A8-2EAB-466C-8957-551E5B7396DC}" type="slidenum">
              <a:rPr lang="en-US" altLang="zh-CN" smtClean="0"/>
              <a:pPr>
                <a:defRPr/>
              </a:pPr>
              <a:t>40</a:t>
            </a:fld>
            <a:endParaRPr lang="en-US" altLang="zh-CN"/>
          </a:p>
        </p:txBody>
      </p:sp>
    </p:spTree>
    <p:extLst>
      <p:ext uri="{BB962C8B-B14F-4D97-AF65-F5344CB8AC3E}">
        <p14:creationId xmlns:p14="http://schemas.microsoft.com/office/powerpoint/2010/main" val="1093602792"/>
      </p:ext>
    </p:extLst>
  </p:cSld>
  <p:clrMapOvr>
    <a:masterClrMapping/>
  </p:clrMapOvr>
  <p:transition>
    <p:pull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1112976-ABE7-420F-BA3B-BA6DF9DA6DFE}" type="slidenum">
              <a:rPr lang="en-US" altLang="zh-CN" smtClean="0"/>
              <a:pPr>
                <a:defRPr/>
              </a:pPr>
              <a:t>41</a:t>
            </a:fld>
            <a:endParaRPr lang="en-US" altLang="zh-CN"/>
          </a:p>
        </p:txBody>
      </p:sp>
      <p:sp>
        <p:nvSpPr>
          <p:cNvPr id="5" name="文本框 4"/>
          <p:cNvSpPr txBox="1"/>
          <p:nvPr/>
        </p:nvSpPr>
        <p:spPr>
          <a:xfrm>
            <a:off x="251520" y="1646237"/>
            <a:ext cx="8494633" cy="3416320"/>
          </a:xfrm>
          <a:prstGeom prst="rect">
            <a:avLst/>
          </a:prstGeom>
          <a:solidFill>
            <a:schemeClr val="accent2"/>
          </a:solidFill>
        </p:spPr>
        <p:txBody>
          <a:bodyPr wrap="none" rtlCol="0">
            <a:spAutoFit/>
          </a:bodyPr>
          <a:lstStyle/>
          <a:p>
            <a:endParaRPr lang="en-US" altLang="zh-CN" sz="5400" b="1" dirty="0">
              <a:solidFill>
                <a:schemeClr val="bg1"/>
              </a:solidFill>
            </a:endParaRPr>
          </a:p>
          <a:p>
            <a:pPr algn="ctr"/>
            <a:r>
              <a:rPr lang="zh-CN" altLang="en-US" sz="5400" b="1" dirty="0">
                <a:solidFill>
                  <a:schemeClr val="bg1"/>
                </a:solidFill>
              </a:rPr>
              <a:t>想一想</a:t>
            </a:r>
            <a:endParaRPr lang="en-US" altLang="zh-CN" sz="5400" b="1" dirty="0">
              <a:solidFill>
                <a:schemeClr val="bg1"/>
              </a:solidFill>
            </a:endParaRPr>
          </a:p>
          <a:p>
            <a:r>
              <a:rPr lang="zh-CN" altLang="en-US" sz="5400" b="1" dirty="0">
                <a:solidFill>
                  <a:schemeClr val="bg1"/>
                </a:solidFill>
              </a:rPr>
              <a:t>递归法和数学归纳法的关系</a:t>
            </a:r>
            <a:endParaRPr lang="en-US" altLang="zh-CN" sz="5400" b="1" dirty="0">
              <a:solidFill>
                <a:schemeClr val="bg1"/>
              </a:solidFill>
            </a:endParaRPr>
          </a:p>
          <a:p>
            <a:endParaRPr lang="zh-CN" altLang="en-US" sz="5400" b="1" dirty="0">
              <a:solidFill>
                <a:schemeClr val="bg1"/>
              </a:solidFill>
            </a:endParaRPr>
          </a:p>
        </p:txBody>
      </p:sp>
    </p:spTree>
    <p:extLst>
      <p:ext uri="{BB962C8B-B14F-4D97-AF65-F5344CB8AC3E}">
        <p14:creationId xmlns:p14="http://schemas.microsoft.com/office/powerpoint/2010/main" val="1608419229"/>
      </p:ext>
    </p:extLst>
  </p:cSld>
  <p:clrMapOvr>
    <a:masterClrMapping/>
  </p:clrMapOvr>
  <p:transition>
    <p:pull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971600" y="2564904"/>
            <a:ext cx="74888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5400" b="1" dirty="0">
                <a:solidFill>
                  <a:srgbClr val="0000FF"/>
                </a:solidFill>
                <a:ea typeface="楷体_GB2312" pitchFamily="49" charset="-122"/>
                <a:cs typeface="Arial" panose="020B0604020202020204" pitchFamily="34" charset="0"/>
              </a:rPr>
              <a:t>§</a:t>
            </a:r>
            <a:r>
              <a:rPr lang="en-US" altLang="zh-CN" sz="5400" b="1" dirty="0">
                <a:solidFill>
                  <a:srgbClr val="0000FF"/>
                </a:solidFill>
                <a:latin typeface="Times New Roman" panose="02020603050405020304" pitchFamily="18" charset="0"/>
                <a:ea typeface="楷体_GB2312" pitchFamily="49" charset="-122"/>
                <a:cs typeface="Arial" panose="020B0604020202020204" pitchFamily="34" charset="0"/>
              </a:rPr>
              <a:t>2.2 </a:t>
            </a:r>
            <a:r>
              <a:rPr lang="zh-CN" altLang="en-US" sz="5400" b="1" dirty="0">
                <a:solidFill>
                  <a:srgbClr val="0000FF"/>
                </a:solidFill>
                <a:ea typeface="楷体_GB2312" pitchFamily="49" charset="-122"/>
                <a:cs typeface="Arial" panose="020B0604020202020204" pitchFamily="34" charset="0"/>
              </a:rPr>
              <a:t>分治法的基本思想</a:t>
            </a:r>
          </a:p>
        </p:txBody>
      </p:sp>
    </p:spTree>
    <p:extLst>
      <p:ext uri="{BB962C8B-B14F-4D97-AF65-F5344CB8AC3E}">
        <p14:creationId xmlns:p14="http://schemas.microsoft.com/office/powerpoint/2010/main" val="599630292"/>
      </p:ext>
    </p:extLst>
  </p:cSld>
  <p:clrMapOvr>
    <a:masterClrMapping/>
  </p:clrMapOvr>
  <p:transition>
    <p:pull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a:t>理解分治法的基本思想</a:t>
            </a:r>
            <a:endParaRPr lang="en-US" altLang="zh-CN" sz="3200" dirty="0"/>
          </a:p>
          <a:p>
            <a:r>
              <a:rPr lang="zh-CN" altLang="en-US" sz="3200" dirty="0"/>
              <a:t>掌握分治求问题的步骤</a:t>
            </a:r>
            <a:endParaRPr lang="en-US" altLang="zh-CN" sz="3200" dirty="0"/>
          </a:p>
          <a:p>
            <a:r>
              <a:rPr lang="zh-CN" altLang="en-US" sz="3200" dirty="0"/>
              <a:t>掌握时间复杂性推导方法</a:t>
            </a:r>
          </a:p>
        </p:txBody>
      </p:sp>
      <p:sp>
        <p:nvSpPr>
          <p:cNvPr id="4" name="灯片编号占位符 3"/>
          <p:cNvSpPr>
            <a:spLocks noGrp="1"/>
          </p:cNvSpPr>
          <p:nvPr>
            <p:ph type="sldNum" sz="quarter" idx="12"/>
          </p:nvPr>
        </p:nvSpPr>
        <p:spPr/>
        <p:txBody>
          <a:bodyPr/>
          <a:lstStyle/>
          <a:p>
            <a:pPr>
              <a:defRPr/>
            </a:pPr>
            <a:fld id="{41112976-ABE7-420F-BA3B-BA6DF9DA6DFE}" type="slidenum">
              <a:rPr lang="en-US" altLang="zh-CN" smtClean="0"/>
              <a:pPr>
                <a:defRPr/>
              </a:pPr>
              <a:t>43</a:t>
            </a:fld>
            <a:endParaRPr lang="en-US" altLang="zh-CN"/>
          </a:p>
        </p:txBody>
      </p:sp>
    </p:spTree>
    <p:extLst>
      <p:ext uri="{BB962C8B-B14F-4D97-AF65-F5344CB8AC3E}">
        <p14:creationId xmlns:p14="http://schemas.microsoft.com/office/powerpoint/2010/main" val="48200202"/>
      </p:ext>
    </p:extLst>
  </p:cSld>
  <p:clrMapOvr>
    <a:masterClrMapping/>
  </p:clrMapOvr>
  <p:transition>
    <p:pull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2.2 </a:t>
            </a:r>
            <a:r>
              <a:rPr>
                <a:sym typeface="+mn-ea"/>
              </a:rPr>
              <a:t>分治法</a:t>
            </a:r>
            <a:endParaRPr dirty="0"/>
          </a:p>
        </p:txBody>
      </p:sp>
      <p:sp>
        <p:nvSpPr>
          <p:cNvPr id="12340" name="文本框 12339"/>
          <p:cNvSpPr txBox="1"/>
          <p:nvPr/>
        </p:nvSpPr>
        <p:spPr>
          <a:xfrm>
            <a:off x="4139952" y="1556792"/>
            <a:ext cx="4529258" cy="1200329"/>
          </a:xfrm>
          <a:prstGeom prst="rect">
            <a:avLst/>
          </a:prstGeom>
          <a:noFill/>
          <a:ln w="6350">
            <a:noFill/>
          </a:ln>
        </p:spPr>
        <p:txBody>
          <a:bodyPr wrap="square" anchor="t">
            <a:spAutoFit/>
          </a:bodyPr>
          <a:lstStyle/>
          <a:p>
            <a:pPr defTabSz="685324">
              <a:lnSpc>
                <a:spcPct val="150000"/>
              </a:lnSpc>
              <a:buFont typeface="Arial" panose="020B0604020202020204" pitchFamily="34" charset="0"/>
            </a:pPr>
            <a:r>
              <a:rPr sz="2400" dirty="0" err="1">
                <a:latin typeface="微软雅黑" panose="020B0503020204020204" pitchFamily="34" charset="-122"/>
                <a:ea typeface="微软雅黑" panose="020B0503020204020204" pitchFamily="34" charset="-122"/>
              </a:rPr>
              <a:t>集中红军相机应付当前之敌，反对分兵，避免被敌人</a:t>
            </a:r>
            <a:r>
              <a:rPr sz="2400" dirty="0" err="1">
                <a:solidFill>
                  <a:srgbClr val="FF0000"/>
                </a:solidFill>
                <a:latin typeface="微软雅黑" panose="020B0503020204020204" pitchFamily="34" charset="-122"/>
                <a:ea typeface="微软雅黑" panose="020B0503020204020204" pitchFamily="34" charset="-122"/>
              </a:rPr>
              <a:t>各个击破</a:t>
            </a:r>
            <a:endParaRPr lang="zh-CN" altLang="en-US" sz="2400" b="1" dirty="0">
              <a:solidFill>
                <a:schemeClr val="accent2"/>
              </a:solidFill>
              <a:latin typeface="Arial" panose="020B0604020202020204" pitchFamily="34" charset="0"/>
              <a:ea typeface="黑体" panose="02010609060101010101"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557220"/>
            <a:ext cx="1512168" cy="2113748"/>
          </a:xfrm>
          <a:prstGeom prst="rect">
            <a:avLst/>
          </a:prstGeom>
        </p:spPr>
      </p:pic>
      <p:sp>
        <p:nvSpPr>
          <p:cNvPr id="5" name="矩形 4"/>
          <p:cNvSpPr/>
          <p:nvPr/>
        </p:nvSpPr>
        <p:spPr>
          <a:xfrm>
            <a:off x="4211960" y="4941168"/>
            <a:ext cx="4572000" cy="830997"/>
          </a:xfrm>
          <a:prstGeom prst="rect">
            <a:avLst/>
          </a:prstGeom>
        </p:spPr>
        <p:txBody>
          <a:bodyPr>
            <a:spAutoFit/>
          </a:bodyPr>
          <a:lstStyle/>
          <a:p>
            <a:pPr latinLnBrk="1"/>
            <a:r>
              <a:rPr lang="zh-CN" altLang="en-US" sz="2400" dirty="0">
                <a:latin typeface="微软雅黑" panose="020B0503020204020204" pitchFamily="34" charset="-122"/>
                <a:ea typeface="微软雅黑" panose="020B0503020204020204" pitchFamily="34" charset="-122"/>
              </a:rPr>
              <a:t>孙子兵法里面”十则围之，五则攻之，倍则战之，</a:t>
            </a:r>
            <a:r>
              <a:rPr lang="zh-CN" altLang="en-US" sz="2400" dirty="0">
                <a:solidFill>
                  <a:srgbClr val="FF0000"/>
                </a:solidFill>
                <a:latin typeface="微软雅黑" panose="020B0503020204020204" pitchFamily="34" charset="-122"/>
                <a:ea typeface="微软雅黑" panose="020B0503020204020204" pitchFamily="34" charset="-122"/>
              </a:rPr>
              <a:t>敌则能分之“</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4509120"/>
            <a:ext cx="3294877" cy="1917744"/>
          </a:xfrm>
          <a:prstGeom prst="rect">
            <a:avLst/>
          </a:prstGeom>
        </p:spPr>
      </p:pic>
    </p:spTree>
    <p:extLst>
      <p:ext uri="{BB962C8B-B14F-4D97-AF65-F5344CB8AC3E}">
        <p14:creationId xmlns:p14="http://schemas.microsoft.com/office/powerpoint/2010/main" val="2852398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0"/>
                                        </p:tgtEl>
                                        <p:attrNameLst>
                                          <p:attrName>style.visibility</p:attrName>
                                        </p:attrNameLst>
                                      </p:cBhvr>
                                      <p:to>
                                        <p:strVal val="visible"/>
                                      </p:to>
                                    </p:set>
                                    <p:animEffect transition="in" filter="blinds(horizontal)">
                                      <p:cBhvr>
                                        <p:cTn id="7" dur="500"/>
                                        <p:tgtEl>
                                          <p:spTgt spid="123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0"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41112976-ABE7-420F-BA3B-BA6DF9DA6DFE}" type="slidenum">
              <a:rPr lang="en-US" altLang="zh-CN" smtClean="0"/>
              <a:pPr>
                <a:defRPr/>
              </a:pPr>
              <a:t>45</a:t>
            </a:fld>
            <a:endParaRPr lang="en-US" altLang="zh-CN"/>
          </a:p>
        </p:txBody>
      </p:sp>
      <p:sp>
        <p:nvSpPr>
          <p:cNvPr id="5" name="文本框 4"/>
          <p:cNvSpPr txBox="1"/>
          <p:nvPr/>
        </p:nvSpPr>
        <p:spPr>
          <a:xfrm>
            <a:off x="13292" y="2492896"/>
            <a:ext cx="9187130" cy="2585323"/>
          </a:xfrm>
          <a:prstGeom prst="rect">
            <a:avLst/>
          </a:prstGeom>
          <a:solidFill>
            <a:schemeClr val="accent2"/>
          </a:solidFill>
        </p:spPr>
        <p:txBody>
          <a:bodyPr wrap="none" rtlCol="0">
            <a:spAutoFit/>
          </a:bodyPr>
          <a:lstStyle/>
          <a:p>
            <a:endParaRPr lang="en-US" altLang="zh-CN" sz="5400" b="1" dirty="0">
              <a:solidFill>
                <a:schemeClr val="bg1"/>
              </a:solidFill>
            </a:endParaRPr>
          </a:p>
          <a:p>
            <a:r>
              <a:rPr lang="zh-CN" altLang="en-US" sz="5400" b="1" dirty="0">
                <a:solidFill>
                  <a:schemeClr val="bg1"/>
                </a:solidFill>
              </a:rPr>
              <a:t>请举出一个生活中分治的例子</a:t>
            </a:r>
            <a:endParaRPr lang="en-US" altLang="zh-CN" sz="5400" b="1" dirty="0">
              <a:solidFill>
                <a:schemeClr val="bg1"/>
              </a:solidFill>
            </a:endParaRPr>
          </a:p>
          <a:p>
            <a:endParaRPr lang="zh-CN" altLang="en-US" sz="5400" b="1" dirty="0">
              <a:solidFill>
                <a:schemeClr val="bg1"/>
              </a:solidFill>
            </a:endParaRPr>
          </a:p>
        </p:txBody>
      </p:sp>
    </p:spTree>
    <p:extLst>
      <p:ext uri="{BB962C8B-B14F-4D97-AF65-F5344CB8AC3E}">
        <p14:creationId xmlns:p14="http://schemas.microsoft.com/office/powerpoint/2010/main" val="4115869474"/>
      </p:ext>
    </p:extLst>
  </p:cSld>
  <p:clrMapOvr>
    <a:masterClrMapping/>
  </p:clrMapOvr>
  <p:transition>
    <p:pull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2.2 </a:t>
            </a:r>
            <a:r>
              <a:rPr dirty="0"/>
              <a:t>分治法</a:t>
            </a:r>
          </a:p>
        </p:txBody>
      </p:sp>
      <p:sp>
        <p:nvSpPr>
          <p:cNvPr id="12340" name="文本框 12339"/>
          <p:cNvSpPr txBox="1"/>
          <p:nvPr/>
        </p:nvSpPr>
        <p:spPr>
          <a:xfrm>
            <a:off x="691992" y="1794034"/>
            <a:ext cx="8272496" cy="3323987"/>
          </a:xfrm>
          <a:prstGeom prst="rect">
            <a:avLst/>
          </a:prstGeom>
          <a:noFill/>
          <a:ln w="6350">
            <a:noFill/>
          </a:ln>
        </p:spPr>
        <p:txBody>
          <a:bodyPr wrap="square" anchor="t">
            <a:spAutoFit/>
          </a:bodyPr>
          <a:lstStyle/>
          <a:p>
            <a:pPr fontAlgn="auto">
              <a:lnSpc>
                <a:spcPct val="150000"/>
              </a:lnSpc>
            </a:pPr>
            <a:r>
              <a:rPr lang="zh-CN" altLang="en-US" sz="2800" b="1" dirty="0">
                <a:solidFill>
                  <a:srgbClr val="FF0000"/>
                </a:solidFill>
                <a:latin typeface="Arial" panose="020B0604020202020204" pitchFamily="34" charset="0"/>
                <a:ea typeface="黑体" panose="02010609060101010101" pitchFamily="2" charset="-122"/>
              </a:rPr>
              <a:t>分治法的设计思想:</a:t>
            </a:r>
          </a:p>
          <a:p>
            <a:pPr fontAlgn="auto">
              <a:lnSpc>
                <a:spcPct val="150000"/>
              </a:lnSpc>
            </a:pPr>
            <a:r>
              <a:rPr lang="zh-CN" altLang="en-US" sz="2800" dirty="0">
                <a:latin typeface="Arial" panose="020B0604020202020204" pitchFamily="34" charset="0"/>
                <a:ea typeface="黑体" panose="02010609060101010101" pitchFamily="2" charset="-122"/>
              </a:rPr>
              <a:t>1)将一个难以直接解决的大问题，</a:t>
            </a:r>
            <a:r>
              <a:rPr lang="zh-CN" altLang="en-US" sz="2800" b="1" dirty="0">
                <a:solidFill>
                  <a:srgbClr val="FF0000"/>
                </a:solidFill>
                <a:latin typeface="Arial" panose="020B0604020202020204" pitchFamily="34" charset="0"/>
                <a:ea typeface="黑体" panose="02010609060101010101" pitchFamily="2" charset="-122"/>
              </a:rPr>
              <a:t>分</a:t>
            </a:r>
            <a:r>
              <a:rPr lang="zh-CN" altLang="en-US" sz="2800" dirty="0">
                <a:latin typeface="Arial" panose="020B0604020202020204" pitchFamily="34" charset="0"/>
                <a:ea typeface="黑体" panose="02010609060101010101" pitchFamily="2" charset="-122"/>
              </a:rPr>
              <a:t>割成一些规模较小的子问题;这些子问题互相独立且与原问题相同</a:t>
            </a:r>
          </a:p>
          <a:p>
            <a:pPr fontAlgn="auto">
              <a:lnSpc>
                <a:spcPct val="150000"/>
              </a:lnSpc>
            </a:pPr>
            <a:r>
              <a:rPr lang="zh-CN" altLang="en-US" sz="2800" dirty="0">
                <a:latin typeface="Arial" panose="020B0604020202020204" pitchFamily="34" charset="0"/>
                <a:ea typeface="黑体" panose="02010609060101010101" pitchFamily="2" charset="-122"/>
              </a:rPr>
              <a:t>2)递归地</a:t>
            </a:r>
            <a:r>
              <a:rPr lang="zh-CN" altLang="en-US" sz="2800" b="1" dirty="0">
                <a:solidFill>
                  <a:srgbClr val="FF0000"/>
                </a:solidFill>
                <a:latin typeface="Arial" panose="020B0604020202020204" pitchFamily="34" charset="0"/>
                <a:ea typeface="黑体" panose="02010609060101010101" pitchFamily="2" charset="-122"/>
              </a:rPr>
              <a:t>解</a:t>
            </a:r>
            <a:r>
              <a:rPr lang="zh-CN" altLang="en-US" sz="2800" dirty="0">
                <a:latin typeface="Arial" panose="020B0604020202020204" pitchFamily="34" charset="0"/>
                <a:ea typeface="黑体" panose="02010609060101010101" pitchFamily="2" charset="-122"/>
              </a:rPr>
              <a:t>子问题</a:t>
            </a:r>
          </a:p>
          <a:p>
            <a:pPr fontAlgn="auto">
              <a:lnSpc>
                <a:spcPct val="150000"/>
              </a:lnSpc>
            </a:pPr>
            <a:r>
              <a:rPr lang="zh-CN" altLang="en-US" sz="2800" dirty="0">
                <a:latin typeface="Arial" panose="020B0604020202020204" pitchFamily="34" charset="0"/>
                <a:ea typeface="黑体" panose="02010609060101010101" pitchFamily="2" charset="-122"/>
              </a:rPr>
              <a:t>3) 将各个子问题的解</a:t>
            </a:r>
            <a:r>
              <a:rPr lang="zh-CN" altLang="en-US" sz="2800" b="1" dirty="0">
                <a:solidFill>
                  <a:srgbClr val="FF0000"/>
                </a:solidFill>
                <a:latin typeface="Arial" panose="020B0604020202020204" pitchFamily="34" charset="0"/>
                <a:ea typeface="黑体" panose="02010609060101010101" pitchFamily="2" charset="-122"/>
              </a:rPr>
              <a:t>合</a:t>
            </a:r>
            <a:r>
              <a:rPr lang="zh-CN" altLang="en-US" sz="2800" dirty="0">
                <a:latin typeface="Arial" panose="020B0604020202020204" pitchFamily="34" charset="0"/>
                <a:ea typeface="黑体" panose="02010609060101010101" pitchFamily="2" charset="-122"/>
              </a:rPr>
              <a:t>并得到原问题的解</a:t>
            </a:r>
          </a:p>
        </p:txBody>
      </p:sp>
    </p:spTree>
    <p:extLst>
      <p:ext uri="{BB962C8B-B14F-4D97-AF65-F5344CB8AC3E}">
        <p14:creationId xmlns:p14="http://schemas.microsoft.com/office/powerpoint/2010/main" val="12586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0"/>
                                        </p:tgtEl>
                                        <p:attrNameLst>
                                          <p:attrName>style.visibility</p:attrName>
                                        </p:attrNameLst>
                                      </p:cBhvr>
                                      <p:to>
                                        <p:strVal val="visible"/>
                                      </p:to>
                                    </p:set>
                                    <p:animEffect transition="in" filter="blinds(horizontal)">
                                      <p:cBhvr>
                                        <p:cTn id="7"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Grp="1" noChangeArrowheads="1"/>
          </p:cNvSpPr>
          <p:nvPr>
            <p:ph idx="1"/>
          </p:nvPr>
        </p:nvSpPr>
        <p:spPr>
          <a:xfrm>
            <a:off x="513282" y="1558007"/>
            <a:ext cx="7772400" cy="4103688"/>
          </a:xfrm>
          <a:noFill/>
        </p:spPr>
        <p:txBody>
          <a:bodyPr>
            <a:normAutofit fontScale="92500"/>
          </a:bodyPr>
          <a:lstStyle/>
          <a:p>
            <a:pPr eaLnBrk="1" hangingPunct="1">
              <a:lnSpc>
                <a:spcPct val="140000"/>
              </a:lnSpc>
              <a:buClr>
                <a:srgbClr val="0000FF"/>
              </a:buClr>
              <a:buSzTx/>
              <a:buFont typeface="Wingdings" panose="05000000000000000000" pitchFamily="2" charset="2"/>
              <a:buChar char="F"/>
            </a:pPr>
            <a:r>
              <a:rPr lang="zh-CN" altLang="en-US" sz="2800" dirty="0">
                <a:solidFill>
                  <a:srgbClr val="000000"/>
                </a:solidFill>
                <a:latin typeface="微软雅黑" panose="020B0503020204020204" pitchFamily="34" charset="-122"/>
                <a:ea typeface="微软雅黑" panose="020B0503020204020204" pitchFamily="34" charset="-122"/>
              </a:rPr>
              <a:t>该问题可以分解为若干个规模较小的</a:t>
            </a:r>
            <a:r>
              <a:rPr lang="zh-CN" altLang="en-US" sz="2800" dirty="0">
                <a:solidFill>
                  <a:srgbClr val="FF0000"/>
                </a:solidFill>
                <a:latin typeface="微软雅黑" panose="020B0503020204020204" pitchFamily="34" charset="-122"/>
                <a:ea typeface="微软雅黑" panose="020B0503020204020204" pitchFamily="34" charset="-122"/>
              </a:rPr>
              <a:t>相同</a:t>
            </a:r>
            <a:r>
              <a:rPr lang="zh-CN" altLang="en-US" sz="2800" dirty="0">
                <a:solidFill>
                  <a:srgbClr val="000000"/>
                </a:solidFill>
                <a:latin typeface="微软雅黑" panose="020B0503020204020204" pitchFamily="34" charset="-122"/>
                <a:ea typeface="微软雅黑" panose="020B0503020204020204" pitchFamily="34" charset="-122"/>
              </a:rPr>
              <a:t>问题；</a:t>
            </a:r>
          </a:p>
          <a:p>
            <a:pPr eaLnBrk="1" hangingPunct="1">
              <a:lnSpc>
                <a:spcPct val="140000"/>
              </a:lnSpc>
              <a:buClr>
                <a:srgbClr val="0000FF"/>
              </a:buClr>
              <a:buSzTx/>
              <a:buFont typeface="Wingdings" panose="05000000000000000000" pitchFamily="2" charset="2"/>
              <a:buChar char="F"/>
            </a:pPr>
            <a:r>
              <a:rPr lang="zh-CN" altLang="en-US" sz="2800" dirty="0">
                <a:solidFill>
                  <a:srgbClr val="000000"/>
                </a:solidFill>
                <a:latin typeface="微软雅黑" panose="020B0503020204020204" pitchFamily="34" charset="-122"/>
                <a:ea typeface="微软雅黑" panose="020B0503020204020204" pitchFamily="34" charset="-122"/>
              </a:rPr>
              <a:t>该问题所分解出的各个子问题是相互独立的，即子问题之间</a:t>
            </a:r>
            <a:r>
              <a:rPr lang="zh-CN" altLang="en-US" sz="2800" dirty="0">
                <a:solidFill>
                  <a:srgbClr val="FF0000"/>
                </a:solidFill>
                <a:latin typeface="微软雅黑" panose="020B0503020204020204" pitchFamily="34" charset="-122"/>
                <a:ea typeface="微软雅黑" panose="020B0503020204020204" pitchFamily="34" charset="-122"/>
              </a:rPr>
              <a:t>不包含公共的子问题</a:t>
            </a:r>
            <a:r>
              <a:rPr lang="zh-CN" altLang="en-US" sz="2800" dirty="0">
                <a:solidFill>
                  <a:srgbClr val="000000"/>
                </a:solidFill>
                <a:latin typeface="微软雅黑" panose="020B0503020204020204" pitchFamily="34" charset="-122"/>
                <a:ea typeface="微软雅黑" panose="020B0503020204020204" pitchFamily="34" charset="-122"/>
              </a:rPr>
              <a:t>；</a:t>
            </a:r>
          </a:p>
          <a:p>
            <a:pPr eaLnBrk="1" hangingPunct="1">
              <a:lnSpc>
                <a:spcPct val="140000"/>
              </a:lnSpc>
              <a:buClr>
                <a:srgbClr val="0000FF"/>
              </a:buClr>
              <a:buSzTx/>
              <a:buFont typeface="Wingdings" panose="05000000000000000000" pitchFamily="2" charset="2"/>
              <a:buChar char="F"/>
            </a:pPr>
            <a:r>
              <a:rPr lang="zh-CN" altLang="en-US" sz="2800" dirty="0">
                <a:solidFill>
                  <a:srgbClr val="000000"/>
                </a:solidFill>
                <a:latin typeface="微软雅黑" panose="020B0503020204020204" pitchFamily="34" charset="-122"/>
                <a:ea typeface="微软雅黑" panose="020B0503020204020204" pitchFamily="34" charset="-122"/>
              </a:rPr>
              <a:t>该问题的规模缩小到一定的程度就可以容易地解决；</a:t>
            </a:r>
          </a:p>
          <a:p>
            <a:pPr eaLnBrk="1" hangingPunct="1">
              <a:lnSpc>
                <a:spcPct val="140000"/>
              </a:lnSpc>
              <a:buClr>
                <a:srgbClr val="0000FF"/>
              </a:buClr>
              <a:buSzTx/>
              <a:buFont typeface="Wingdings" panose="05000000000000000000" pitchFamily="2" charset="2"/>
              <a:buChar char="F"/>
            </a:pPr>
            <a:r>
              <a:rPr lang="zh-CN" altLang="en-US" sz="2800" dirty="0">
                <a:solidFill>
                  <a:srgbClr val="000000"/>
                </a:solidFill>
                <a:latin typeface="微软雅黑" panose="020B0503020204020204" pitchFamily="34" charset="-122"/>
                <a:ea typeface="微软雅黑" panose="020B0503020204020204" pitchFamily="34" charset="-122"/>
              </a:rPr>
              <a:t>利用该问题分解出的子问题的解可以合并为该问题的解。</a:t>
            </a:r>
            <a:endParaRPr lang="zh-CN" altLang="en-US" sz="2800" dirty="0">
              <a:latin typeface="微软雅黑" panose="020B0503020204020204" pitchFamily="34" charset="-122"/>
              <a:ea typeface="微软雅黑" panose="020B0503020204020204" pitchFamily="34" charset="-122"/>
            </a:endParaRPr>
          </a:p>
        </p:txBody>
      </p:sp>
      <p:sp>
        <p:nvSpPr>
          <p:cNvPr id="84998" name="Text Box 6"/>
          <p:cNvSpPr txBox="1">
            <a:spLocks noChangeArrowheads="1"/>
          </p:cNvSpPr>
          <p:nvPr/>
        </p:nvSpPr>
        <p:spPr bwMode="auto">
          <a:xfrm>
            <a:off x="522310" y="267824"/>
            <a:ext cx="41056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b="1" dirty="0">
                <a:solidFill>
                  <a:srgbClr val="0000FF"/>
                </a:solidFill>
              </a:rPr>
              <a:t>1</a:t>
            </a:r>
            <a:r>
              <a:rPr lang="zh-CN" altLang="en-US" sz="3200" b="1" dirty="0">
                <a:solidFill>
                  <a:srgbClr val="0000FF"/>
                </a:solidFill>
              </a:rPr>
              <a:t>、</a:t>
            </a:r>
            <a:r>
              <a:rPr lang="zh-CN" altLang="en-US" sz="3200" b="1" dirty="0">
                <a:solidFill>
                  <a:srgbClr val="0000FF"/>
                </a:solidFill>
                <a:latin typeface="Arial" charset="0"/>
              </a:rPr>
              <a:t>分治法适用问题：</a:t>
            </a:r>
          </a:p>
        </p:txBody>
      </p:sp>
      <p:sp>
        <p:nvSpPr>
          <p:cNvPr id="84999" name="Line 7"/>
          <p:cNvSpPr>
            <a:spLocks noChangeShapeType="1"/>
          </p:cNvSpPr>
          <p:nvPr/>
        </p:nvSpPr>
        <p:spPr bwMode="auto">
          <a:xfrm>
            <a:off x="6054712" y="2204864"/>
            <a:ext cx="936625" cy="0"/>
          </a:xfrm>
          <a:prstGeom prst="line">
            <a:avLst/>
          </a:prstGeom>
          <a:noFill/>
          <a:ln w="1143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Line 7"/>
          <p:cNvSpPr>
            <a:spLocks noChangeShapeType="1"/>
          </p:cNvSpPr>
          <p:nvPr/>
        </p:nvSpPr>
        <p:spPr bwMode="auto">
          <a:xfrm>
            <a:off x="5597250" y="2924944"/>
            <a:ext cx="1352550" cy="0"/>
          </a:xfrm>
          <a:prstGeom prst="line">
            <a:avLst/>
          </a:prstGeom>
          <a:noFill/>
          <a:ln w="1143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7"/>
          <p:cNvSpPr>
            <a:spLocks noChangeShapeType="1"/>
          </p:cNvSpPr>
          <p:nvPr/>
        </p:nvSpPr>
        <p:spPr bwMode="auto">
          <a:xfrm>
            <a:off x="6193357" y="4725144"/>
            <a:ext cx="756443" cy="0"/>
          </a:xfrm>
          <a:prstGeom prst="line">
            <a:avLst/>
          </a:prstGeom>
          <a:noFill/>
          <a:ln w="1143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Line 7"/>
          <p:cNvSpPr>
            <a:spLocks noChangeShapeType="1"/>
          </p:cNvSpPr>
          <p:nvPr/>
        </p:nvSpPr>
        <p:spPr bwMode="auto">
          <a:xfrm>
            <a:off x="3275856" y="4077072"/>
            <a:ext cx="4824536" cy="0"/>
          </a:xfrm>
          <a:prstGeom prst="line">
            <a:avLst/>
          </a:prstGeom>
          <a:noFill/>
          <a:ln w="1143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10" name="Picture 6"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79676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19610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99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49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5"/>
          <p:cNvSpPr txBox="1">
            <a:spLocks noChangeArrowheads="1"/>
          </p:cNvSpPr>
          <p:nvPr/>
        </p:nvSpPr>
        <p:spPr bwMode="auto">
          <a:xfrm>
            <a:off x="179388" y="260350"/>
            <a:ext cx="41056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3200" b="1">
                <a:solidFill>
                  <a:srgbClr val="0000FF"/>
                </a:solidFill>
              </a:defRPr>
            </a:lvl1pPr>
          </a:lstStyle>
          <a:p>
            <a:r>
              <a:rPr lang="en-US" altLang="zh-CN" dirty="0"/>
              <a:t>2</a:t>
            </a:r>
            <a:r>
              <a:rPr lang="zh-CN" altLang="en-US" dirty="0"/>
              <a:t>、分治法的基本思想</a:t>
            </a:r>
          </a:p>
        </p:txBody>
      </p:sp>
      <p:sp>
        <p:nvSpPr>
          <p:cNvPr id="119814" name="Oval 6"/>
          <p:cNvSpPr>
            <a:spLocks noChangeArrowheads="1"/>
          </p:cNvSpPr>
          <p:nvPr/>
        </p:nvSpPr>
        <p:spPr bwMode="auto">
          <a:xfrm>
            <a:off x="4141788" y="3498850"/>
            <a:ext cx="800100" cy="609600"/>
          </a:xfrm>
          <a:prstGeom prst="ellipse">
            <a:avLst/>
          </a:prstGeom>
          <a:solidFill>
            <a:schemeClr val="accent5">
              <a:lumMod val="60000"/>
              <a:lumOff val="40000"/>
            </a:schemeClr>
          </a:solidFill>
          <a:ln w="19050">
            <a:noFill/>
            <a:round/>
            <a:headEnd/>
            <a:tailEnd/>
          </a:ln>
          <a:effectLs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en-US" altLang="zh-CN" dirty="0">
                <a:solidFill>
                  <a:srgbClr val="FF0000"/>
                </a:solidFill>
                <a:latin typeface="Arial Rounded MT Bold" panose="020F0704030504030204" pitchFamily="34" charset="0"/>
                <a:ea typeface="等线" panose="02010600030101010101" pitchFamily="2" charset="-122"/>
              </a:rPr>
              <a:t>n</a:t>
            </a:r>
          </a:p>
        </p:txBody>
      </p:sp>
      <p:cxnSp>
        <p:nvCxnSpPr>
          <p:cNvPr id="119815" name="AutoShape 7"/>
          <p:cNvCxnSpPr>
            <a:cxnSpLocks noChangeShapeType="1"/>
            <a:stCxn id="119814" idx="4"/>
          </p:cNvCxnSpPr>
          <p:nvPr/>
        </p:nvCxnSpPr>
        <p:spPr bwMode="auto">
          <a:xfrm>
            <a:off x="4541838" y="4117975"/>
            <a:ext cx="3621087" cy="8128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9816" name="AutoShape 8"/>
          <p:cNvCxnSpPr>
            <a:cxnSpLocks noChangeShapeType="1"/>
            <a:stCxn id="119814" idx="4"/>
          </p:cNvCxnSpPr>
          <p:nvPr/>
        </p:nvCxnSpPr>
        <p:spPr bwMode="auto">
          <a:xfrm flipH="1">
            <a:off x="1123950" y="4117975"/>
            <a:ext cx="3417888" cy="7620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9817" name="AutoShape 9"/>
          <p:cNvCxnSpPr>
            <a:cxnSpLocks noChangeShapeType="1"/>
            <a:stCxn id="119814" idx="4"/>
          </p:cNvCxnSpPr>
          <p:nvPr/>
        </p:nvCxnSpPr>
        <p:spPr bwMode="auto">
          <a:xfrm flipH="1">
            <a:off x="3470275" y="4117975"/>
            <a:ext cx="1071563" cy="8128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9818" name="AutoShape 10"/>
          <p:cNvCxnSpPr>
            <a:cxnSpLocks noChangeShapeType="1"/>
            <a:stCxn id="119814" idx="4"/>
          </p:cNvCxnSpPr>
          <p:nvPr/>
        </p:nvCxnSpPr>
        <p:spPr bwMode="auto">
          <a:xfrm>
            <a:off x="4541838" y="4117975"/>
            <a:ext cx="1274762" cy="8128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9819" name="AutoShape 11"/>
          <p:cNvSpPr>
            <a:spLocks noChangeArrowheads="1"/>
          </p:cNvSpPr>
          <p:nvPr/>
        </p:nvSpPr>
        <p:spPr bwMode="auto">
          <a:xfrm>
            <a:off x="466725" y="3213100"/>
            <a:ext cx="1295400" cy="1066800"/>
          </a:xfrm>
          <a:prstGeom prst="triangle">
            <a:avLst>
              <a:gd name="adj" fmla="val 50000"/>
            </a:avLst>
          </a:prstGeom>
          <a:solidFill>
            <a:schemeClr val="accent5">
              <a:lumMod val="60000"/>
              <a:lumOff val="40000"/>
            </a:schemeClr>
          </a:solidFill>
          <a:ln w="1905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dirty="0">
                <a:solidFill>
                  <a:srgbClr val="FF0000"/>
                </a:solidFill>
                <a:latin typeface="Arial Rounded MT Bold" panose="020F0704030504030204" pitchFamily="34" charset="0"/>
                <a:ea typeface="等线" panose="02010600030101010101" pitchFamily="2" charset="-122"/>
              </a:rPr>
              <a:t>T(n)</a:t>
            </a:r>
          </a:p>
        </p:txBody>
      </p:sp>
      <p:sp>
        <p:nvSpPr>
          <p:cNvPr id="119820" name="Text Box 12"/>
          <p:cNvSpPr txBox="1">
            <a:spLocks noChangeArrowheads="1"/>
          </p:cNvSpPr>
          <p:nvPr/>
        </p:nvSpPr>
        <p:spPr bwMode="auto">
          <a:xfrm>
            <a:off x="2752725" y="3548063"/>
            <a:ext cx="106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lang="en-US" altLang="zh-CN" b="0">
                <a:solidFill>
                  <a:srgbClr val="0000FF"/>
                </a:solidFill>
                <a:latin typeface="Arial Rounded MT Bold" panose="020F0704030504030204" pitchFamily="34" charset="0"/>
              </a:rPr>
              <a:t>=</a:t>
            </a:r>
          </a:p>
        </p:txBody>
      </p:sp>
      <p:grpSp>
        <p:nvGrpSpPr>
          <p:cNvPr id="119821" name="Group 13"/>
          <p:cNvGrpSpPr>
            <a:grpSpLocks/>
          </p:cNvGrpSpPr>
          <p:nvPr/>
        </p:nvGrpSpPr>
        <p:grpSpPr bwMode="auto">
          <a:xfrm>
            <a:off x="107950" y="5011738"/>
            <a:ext cx="1981200" cy="1422400"/>
            <a:chOff x="96" y="1296"/>
            <a:chExt cx="1488" cy="1104"/>
          </a:xfrm>
          <a:solidFill>
            <a:schemeClr val="accent5">
              <a:lumMod val="60000"/>
              <a:lumOff val="40000"/>
            </a:schemeClr>
          </a:solidFill>
        </p:grpSpPr>
        <p:sp>
          <p:nvSpPr>
            <p:cNvPr id="7214" name="Oval 14"/>
            <p:cNvSpPr>
              <a:spLocks noChangeArrowheads="1"/>
            </p:cNvSpPr>
            <p:nvPr/>
          </p:nvSpPr>
          <p:spPr bwMode="auto">
            <a:xfrm>
              <a:off x="624" y="1296"/>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0" dirty="0">
                  <a:solidFill>
                    <a:srgbClr val="FF0000"/>
                  </a:solidFill>
                  <a:latin typeface="Arial Rounded MT Bold" panose="020F0704030504030204" pitchFamily="34" charset="0"/>
                </a:rPr>
                <a:t>n/2</a:t>
              </a:r>
            </a:p>
          </p:txBody>
        </p:sp>
        <p:cxnSp>
          <p:nvCxnSpPr>
            <p:cNvPr id="7215" name="AutoShape 15"/>
            <p:cNvCxnSpPr>
              <a:cxnSpLocks noChangeShapeType="1"/>
              <a:stCxn id="7214" idx="4"/>
              <a:endCxn id="7222" idx="0"/>
            </p:cNvCxnSpPr>
            <p:nvPr/>
          </p:nvCxnSpPr>
          <p:spPr bwMode="auto">
            <a:xfrm>
              <a:off x="876" y="1686"/>
              <a:ext cx="576"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16" name="AutoShape 16"/>
            <p:cNvCxnSpPr>
              <a:cxnSpLocks noChangeShapeType="1"/>
              <a:stCxn id="7214" idx="4"/>
              <a:endCxn id="7219" idx="0"/>
            </p:cNvCxnSpPr>
            <p:nvPr/>
          </p:nvCxnSpPr>
          <p:spPr bwMode="auto">
            <a:xfrm flipH="1">
              <a:off x="228" y="1686"/>
              <a:ext cx="64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17" name="AutoShape 17"/>
            <p:cNvCxnSpPr>
              <a:cxnSpLocks noChangeShapeType="1"/>
              <a:stCxn id="7214" idx="4"/>
              <a:endCxn id="7220" idx="0"/>
            </p:cNvCxnSpPr>
            <p:nvPr/>
          </p:nvCxnSpPr>
          <p:spPr bwMode="auto">
            <a:xfrm flipH="1">
              <a:off x="636" y="1686"/>
              <a:ext cx="240"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18" name="AutoShape 18"/>
            <p:cNvCxnSpPr>
              <a:cxnSpLocks noChangeShapeType="1"/>
              <a:stCxn id="7214" idx="4"/>
              <a:endCxn id="7221" idx="0"/>
            </p:cNvCxnSpPr>
            <p:nvPr/>
          </p:nvCxnSpPr>
          <p:spPr bwMode="auto">
            <a:xfrm>
              <a:off x="876" y="1686"/>
              <a:ext cx="16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19" name="AutoShape 19"/>
            <p:cNvSpPr>
              <a:spLocks noChangeArrowheads="1"/>
            </p:cNvSpPr>
            <p:nvPr/>
          </p:nvSpPr>
          <p:spPr bwMode="auto">
            <a:xfrm>
              <a:off x="96"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sp>
          <p:nvSpPr>
            <p:cNvPr id="7220" name="AutoShape 20"/>
            <p:cNvSpPr>
              <a:spLocks noChangeArrowheads="1"/>
            </p:cNvSpPr>
            <p:nvPr/>
          </p:nvSpPr>
          <p:spPr bwMode="auto">
            <a:xfrm>
              <a:off x="504"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sp>
          <p:nvSpPr>
            <p:cNvPr id="7221" name="AutoShape 21"/>
            <p:cNvSpPr>
              <a:spLocks noChangeArrowheads="1"/>
            </p:cNvSpPr>
            <p:nvPr/>
          </p:nvSpPr>
          <p:spPr bwMode="auto">
            <a:xfrm>
              <a:off x="912"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sp>
          <p:nvSpPr>
            <p:cNvPr id="7222" name="AutoShape 22"/>
            <p:cNvSpPr>
              <a:spLocks noChangeArrowheads="1"/>
            </p:cNvSpPr>
            <p:nvPr/>
          </p:nvSpPr>
          <p:spPr bwMode="auto">
            <a:xfrm>
              <a:off x="1320"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grpSp>
      <p:grpSp>
        <p:nvGrpSpPr>
          <p:cNvPr id="119831" name="Group 23"/>
          <p:cNvGrpSpPr>
            <a:grpSpLocks/>
          </p:cNvGrpSpPr>
          <p:nvPr/>
        </p:nvGrpSpPr>
        <p:grpSpPr bwMode="auto">
          <a:xfrm>
            <a:off x="2484438" y="5011738"/>
            <a:ext cx="1981200" cy="1422400"/>
            <a:chOff x="96" y="1296"/>
            <a:chExt cx="1488" cy="1104"/>
          </a:xfrm>
        </p:grpSpPr>
        <p:sp>
          <p:nvSpPr>
            <p:cNvPr id="7205" name="Oval 24"/>
            <p:cNvSpPr>
              <a:spLocks noChangeArrowheads="1"/>
            </p:cNvSpPr>
            <p:nvPr/>
          </p:nvSpPr>
          <p:spPr bwMode="auto">
            <a:xfrm>
              <a:off x="624" y="1296"/>
              <a:ext cx="504" cy="384"/>
            </a:xfrm>
            <a:prstGeom prst="ellipse">
              <a:avLst/>
            </a:prstGeom>
            <a:solidFill>
              <a:schemeClr val="accent5">
                <a:lumMod val="60000"/>
                <a:lumOff val="40000"/>
              </a:schemeClr>
            </a:solidFill>
            <a:ln w="1905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dirty="0">
                  <a:solidFill>
                    <a:srgbClr val="FF0000"/>
                  </a:solidFill>
                  <a:latin typeface="Arial Rounded MT Bold" panose="020F0704030504030204" pitchFamily="34" charset="0"/>
                  <a:ea typeface="等线" panose="02010600030101010101" pitchFamily="2" charset="-122"/>
                </a:rPr>
                <a:t>n/2</a:t>
              </a:r>
            </a:p>
          </p:txBody>
        </p:sp>
        <p:cxnSp>
          <p:nvCxnSpPr>
            <p:cNvPr id="7206" name="AutoShape 25"/>
            <p:cNvCxnSpPr>
              <a:cxnSpLocks noChangeShapeType="1"/>
              <a:stCxn id="7205" idx="4"/>
              <a:endCxn id="7213"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7" name="AutoShape 26"/>
            <p:cNvCxnSpPr>
              <a:cxnSpLocks noChangeShapeType="1"/>
              <a:stCxn id="7205" idx="4"/>
              <a:endCxn id="7210"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8" name="AutoShape 27"/>
            <p:cNvCxnSpPr>
              <a:cxnSpLocks noChangeShapeType="1"/>
              <a:stCxn id="7205" idx="4"/>
              <a:endCxn id="7211"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9" name="AutoShape 28"/>
            <p:cNvCxnSpPr>
              <a:cxnSpLocks noChangeShapeType="1"/>
              <a:stCxn id="7205" idx="4"/>
              <a:endCxn id="7212"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10" name="AutoShape 29"/>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sp>
          <p:nvSpPr>
            <p:cNvPr id="7211" name="AutoShape 30"/>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sp>
          <p:nvSpPr>
            <p:cNvPr id="7212" name="AutoShape 31"/>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sp>
          <p:nvSpPr>
            <p:cNvPr id="7213" name="AutoShape 32"/>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FF"/>
                  </a:solidFill>
                  <a:latin typeface="Arial Rounded MT Bold" panose="020F0704030504030204" pitchFamily="34" charset="0"/>
                </a:rPr>
                <a:t>T(n/4)</a:t>
              </a:r>
            </a:p>
          </p:txBody>
        </p:sp>
      </p:grpSp>
      <p:grpSp>
        <p:nvGrpSpPr>
          <p:cNvPr id="119841" name="Group 33"/>
          <p:cNvGrpSpPr>
            <a:grpSpLocks/>
          </p:cNvGrpSpPr>
          <p:nvPr/>
        </p:nvGrpSpPr>
        <p:grpSpPr bwMode="auto">
          <a:xfrm>
            <a:off x="4789488" y="5011738"/>
            <a:ext cx="1981200" cy="1422400"/>
            <a:chOff x="96" y="1296"/>
            <a:chExt cx="1488" cy="1104"/>
          </a:xfrm>
        </p:grpSpPr>
        <p:sp>
          <p:nvSpPr>
            <p:cNvPr id="7196" name="Oval 34"/>
            <p:cNvSpPr>
              <a:spLocks noChangeArrowheads="1"/>
            </p:cNvSpPr>
            <p:nvPr/>
          </p:nvSpPr>
          <p:spPr bwMode="auto">
            <a:xfrm>
              <a:off x="624" y="1296"/>
              <a:ext cx="504" cy="384"/>
            </a:xfrm>
            <a:prstGeom prst="ellipse">
              <a:avLst/>
            </a:prstGeom>
            <a:solidFill>
              <a:schemeClr val="accent5">
                <a:lumMod val="60000"/>
                <a:lumOff val="40000"/>
              </a:schemeClr>
            </a:solidFill>
            <a:ln w="1905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dirty="0">
                  <a:solidFill>
                    <a:srgbClr val="FF0000"/>
                  </a:solidFill>
                  <a:latin typeface="Arial Rounded MT Bold" panose="020F0704030504030204" pitchFamily="34" charset="0"/>
                  <a:ea typeface="等线" panose="02010600030101010101" pitchFamily="2" charset="-122"/>
                </a:rPr>
                <a:t>n/2</a:t>
              </a:r>
            </a:p>
          </p:txBody>
        </p:sp>
        <p:cxnSp>
          <p:nvCxnSpPr>
            <p:cNvPr id="7197" name="AutoShape 35"/>
            <p:cNvCxnSpPr>
              <a:cxnSpLocks noChangeShapeType="1"/>
              <a:stCxn id="7196" idx="4"/>
              <a:endCxn id="7204"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8" name="AutoShape 36"/>
            <p:cNvCxnSpPr>
              <a:cxnSpLocks noChangeShapeType="1"/>
              <a:stCxn id="7196" idx="4"/>
              <a:endCxn id="7201"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9" name="AutoShape 37"/>
            <p:cNvCxnSpPr>
              <a:cxnSpLocks noChangeShapeType="1"/>
              <a:stCxn id="7196" idx="4"/>
              <a:endCxn id="7202"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00" name="AutoShape 38"/>
            <p:cNvCxnSpPr>
              <a:cxnSpLocks noChangeShapeType="1"/>
              <a:stCxn id="7196" idx="4"/>
              <a:endCxn id="7203"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01" name="AutoShape 39"/>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sp>
          <p:nvSpPr>
            <p:cNvPr id="7202" name="AutoShape 40"/>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sp>
          <p:nvSpPr>
            <p:cNvPr id="7203" name="AutoShape 41"/>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sp>
          <p:nvSpPr>
            <p:cNvPr id="7204" name="AutoShape 42"/>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grpSp>
      <p:grpSp>
        <p:nvGrpSpPr>
          <p:cNvPr id="119851" name="Group 43"/>
          <p:cNvGrpSpPr>
            <a:grpSpLocks/>
          </p:cNvGrpSpPr>
          <p:nvPr/>
        </p:nvGrpSpPr>
        <p:grpSpPr bwMode="auto">
          <a:xfrm>
            <a:off x="7019925" y="5011738"/>
            <a:ext cx="1981200" cy="1422400"/>
            <a:chOff x="96" y="1296"/>
            <a:chExt cx="1488" cy="1104"/>
          </a:xfrm>
        </p:grpSpPr>
        <p:sp>
          <p:nvSpPr>
            <p:cNvPr id="7187" name="Oval 44"/>
            <p:cNvSpPr>
              <a:spLocks noChangeArrowheads="1"/>
            </p:cNvSpPr>
            <p:nvPr/>
          </p:nvSpPr>
          <p:spPr bwMode="auto">
            <a:xfrm>
              <a:off x="624" y="1296"/>
              <a:ext cx="504" cy="384"/>
            </a:xfrm>
            <a:prstGeom prst="ellipse">
              <a:avLst/>
            </a:prstGeom>
            <a:solidFill>
              <a:schemeClr val="accent5">
                <a:lumMod val="60000"/>
                <a:lumOff val="40000"/>
              </a:schemeClr>
            </a:solidFill>
            <a:ln w="1905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dirty="0">
                  <a:solidFill>
                    <a:srgbClr val="FF0000"/>
                  </a:solidFill>
                  <a:latin typeface="Arial Rounded MT Bold" panose="020F0704030504030204" pitchFamily="34" charset="0"/>
                  <a:ea typeface="等线" panose="02010600030101010101" pitchFamily="2" charset="-122"/>
                </a:rPr>
                <a:t>n/2</a:t>
              </a:r>
            </a:p>
          </p:txBody>
        </p:sp>
        <p:cxnSp>
          <p:nvCxnSpPr>
            <p:cNvPr id="7188" name="AutoShape 45"/>
            <p:cNvCxnSpPr>
              <a:cxnSpLocks noChangeShapeType="1"/>
              <a:stCxn id="7187" idx="4"/>
              <a:endCxn id="7195" idx="0"/>
            </p:cNvCxnSpPr>
            <p:nvPr/>
          </p:nvCxnSpPr>
          <p:spPr bwMode="auto">
            <a:xfrm>
              <a:off x="876" y="1686"/>
              <a:ext cx="576"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89" name="AutoShape 46"/>
            <p:cNvCxnSpPr>
              <a:cxnSpLocks noChangeShapeType="1"/>
              <a:stCxn id="7187" idx="4"/>
              <a:endCxn id="7192" idx="0"/>
            </p:cNvCxnSpPr>
            <p:nvPr/>
          </p:nvCxnSpPr>
          <p:spPr bwMode="auto">
            <a:xfrm flipH="1">
              <a:off x="228" y="1686"/>
              <a:ext cx="64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0" name="AutoShape 47"/>
            <p:cNvCxnSpPr>
              <a:cxnSpLocks noChangeShapeType="1"/>
              <a:stCxn id="7187" idx="4"/>
              <a:endCxn id="7193" idx="0"/>
            </p:cNvCxnSpPr>
            <p:nvPr/>
          </p:nvCxnSpPr>
          <p:spPr bwMode="auto">
            <a:xfrm flipH="1">
              <a:off x="636" y="1686"/>
              <a:ext cx="240"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91" name="AutoShape 48"/>
            <p:cNvCxnSpPr>
              <a:cxnSpLocks noChangeShapeType="1"/>
              <a:stCxn id="7187" idx="4"/>
              <a:endCxn id="7194" idx="0"/>
            </p:cNvCxnSpPr>
            <p:nvPr/>
          </p:nvCxnSpPr>
          <p:spPr bwMode="auto">
            <a:xfrm>
              <a:off x="876" y="1686"/>
              <a:ext cx="168" cy="500"/>
            </a:xfrm>
            <a:prstGeom prst="straightConnector1">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92" name="AutoShape 49"/>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sp>
          <p:nvSpPr>
            <p:cNvPr id="7193" name="AutoShape 50"/>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sp>
          <p:nvSpPr>
            <p:cNvPr id="7194" name="AutoShape 51"/>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sp>
          <p:nvSpPr>
            <p:cNvPr id="7195" name="AutoShape 52"/>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FF"/>
                  </a:solidFill>
                  <a:latin typeface="Arial Rounded MT Bold" panose="020F0704030504030204" pitchFamily="34" charset="0"/>
                </a:rPr>
                <a:t>T(n/4)</a:t>
              </a:r>
            </a:p>
          </p:txBody>
        </p:sp>
      </p:grpSp>
      <p:graphicFrame>
        <p:nvGraphicFramePr>
          <p:cNvPr id="7183" name="Object 53"/>
          <p:cNvGraphicFramePr>
            <a:graphicFrameLocks noChangeAspect="1"/>
          </p:cNvGraphicFramePr>
          <p:nvPr/>
        </p:nvGraphicFramePr>
        <p:xfrm>
          <a:off x="539750" y="1304925"/>
          <a:ext cx="7991475" cy="1941513"/>
        </p:xfrm>
        <a:graphic>
          <a:graphicData uri="http://schemas.openxmlformats.org/presentationml/2006/ole">
            <mc:AlternateContent xmlns:mc="http://schemas.openxmlformats.org/markup-compatibility/2006">
              <mc:Choice xmlns:v="urn:schemas-microsoft-com:vml" Requires="v">
                <p:oleObj spid="_x0000_s89124" name="文档" r:id="rId4" imgW="4893754" imgH="1188932" progId="Word.Document.8">
                  <p:embed/>
                </p:oleObj>
              </mc:Choice>
              <mc:Fallback>
                <p:oleObj name="文档" r:id="rId4" imgW="4893754" imgH="1188932" progId="Word.Document.8">
                  <p:embed/>
                  <p:pic>
                    <p:nvPicPr>
                      <p:cNvPr id="7183"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304925"/>
                        <a:ext cx="7991475"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62" name="Line 54"/>
          <p:cNvSpPr>
            <a:spLocks noChangeShapeType="1"/>
          </p:cNvSpPr>
          <p:nvPr/>
        </p:nvSpPr>
        <p:spPr bwMode="auto">
          <a:xfrm>
            <a:off x="539750" y="2492375"/>
            <a:ext cx="3168650"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sp>
        <p:nvSpPr>
          <p:cNvPr id="3" name="云形标注 2"/>
          <p:cNvSpPr>
            <a:spLocks noChangeArrowheads="1"/>
          </p:cNvSpPr>
          <p:nvPr/>
        </p:nvSpPr>
        <p:spPr bwMode="auto">
          <a:xfrm>
            <a:off x="6164263" y="2324792"/>
            <a:ext cx="2790825" cy="2017917"/>
          </a:xfrm>
          <a:prstGeom prst="cloudCallout">
            <a:avLst>
              <a:gd name="adj1" fmla="val -64597"/>
              <a:gd name="adj2" fmla="val 112088"/>
            </a:avLst>
          </a:prstGeom>
          <a:solidFill>
            <a:srgbClr val="00FF00"/>
          </a:solidFill>
          <a:ln>
            <a:noFill/>
          </a:ln>
          <a:effectLst/>
          <a:extLst>
            <a:ext uri="{91240B29-F687-4F45-9708-019B960494DF}">
              <a14:hiddenLine xmlns:a14="http://schemas.microsoft.com/office/drawing/2010/main" w="50800" algn="ctr">
                <a:solidFill>
                  <a:srgbClr val="FF0000"/>
                </a:solidFill>
                <a:round/>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000">
                <a:solidFill>
                  <a:srgbClr val="000000"/>
                </a:solidFill>
                <a:latin typeface="Times New Roman" panose="02020603050405020304" pitchFamily="18" charset="0"/>
                <a:ea typeface="楷体_GB2312" pitchFamily="49" charset="-122"/>
              </a:rPr>
              <a:t>子问题规模与</a:t>
            </a:r>
            <a:endParaRPr lang="en-US" altLang="zh-CN" sz="2000">
              <a:solidFill>
                <a:srgbClr val="000000"/>
              </a:solidFill>
              <a:latin typeface="Times New Roman" panose="02020603050405020304" pitchFamily="18" charset="0"/>
              <a:ea typeface="楷体_GB2312" pitchFamily="49" charset="-122"/>
            </a:endParaRPr>
          </a:p>
          <a:p>
            <a:pPr lvl="0" algn="ctr">
              <a:spcBef>
                <a:spcPct val="0"/>
              </a:spcBef>
              <a:buClrTx/>
              <a:buSzTx/>
              <a:buNone/>
            </a:pPr>
            <a:r>
              <a:rPr lang="zh-CN" altLang="en-US" sz="2000">
                <a:solidFill>
                  <a:srgbClr val="000000"/>
                </a:solidFill>
                <a:latin typeface="Times New Roman" panose="02020603050405020304" pitchFamily="18" charset="0"/>
                <a:ea typeface="楷体_GB2312" pitchFamily="49" charset="-122"/>
              </a:rPr>
              <a:t>原问题规模</a:t>
            </a:r>
            <a:endParaRPr lang="en-US" altLang="zh-CN" sz="2000">
              <a:solidFill>
                <a:srgbClr val="000000"/>
              </a:solidFill>
              <a:latin typeface="Times New Roman" panose="02020603050405020304" pitchFamily="18" charset="0"/>
              <a:ea typeface="楷体_GB2312" pitchFamily="49" charset="-122"/>
            </a:endParaRPr>
          </a:p>
          <a:p>
            <a:pPr lvl="0" algn="ctr">
              <a:spcBef>
                <a:spcPct val="0"/>
              </a:spcBef>
              <a:buClrTx/>
              <a:buSzTx/>
              <a:buNone/>
            </a:pPr>
            <a:r>
              <a:rPr lang="zh-CN" altLang="en-US" sz="2000">
                <a:solidFill>
                  <a:srgbClr val="000000"/>
                </a:solidFill>
                <a:latin typeface="Times New Roman" panose="02020603050405020304" pitchFamily="18" charset="0"/>
                <a:ea typeface="楷体_GB2312" pitchFamily="49" charset="-122"/>
              </a:rPr>
              <a:t>存在</a:t>
            </a:r>
            <a:r>
              <a:rPr lang="zh-CN" altLang="en-US" sz="2000">
                <a:solidFill>
                  <a:srgbClr val="FF0000"/>
                </a:solidFill>
                <a:latin typeface="Times New Roman" panose="02020603050405020304" pitchFamily="18" charset="0"/>
                <a:ea typeface="楷体_GB2312" pitchFamily="49" charset="-122"/>
              </a:rPr>
              <a:t>求和</a:t>
            </a:r>
            <a:r>
              <a:rPr lang="zh-CN" altLang="en-US" sz="2000">
                <a:solidFill>
                  <a:srgbClr val="000000"/>
                </a:solidFill>
                <a:latin typeface="Times New Roman" panose="02020603050405020304" pitchFamily="18" charset="0"/>
                <a:ea typeface="楷体_GB2312" pitchFamily="49" charset="-122"/>
              </a:rPr>
              <a:t>关系吗？</a:t>
            </a:r>
          </a:p>
        </p:txBody>
      </p:sp>
      <p:sp>
        <p:nvSpPr>
          <p:cNvPr id="54" name="云形标注 53"/>
          <p:cNvSpPr>
            <a:spLocks noChangeArrowheads="1"/>
          </p:cNvSpPr>
          <p:nvPr/>
        </p:nvSpPr>
        <p:spPr bwMode="auto">
          <a:xfrm>
            <a:off x="1493838" y="2671760"/>
            <a:ext cx="2790825" cy="1549406"/>
          </a:xfrm>
          <a:prstGeom prst="cloudCallout">
            <a:avLst>
              <a:gd name="adj1" fmla="val -64597"/>
              <a:gd name="adj2" fmla="val 112088"/>
            </a:avLst>
          </a:prstGeom>
          <a:solidFill>
            <a:srgbClr val="00FF00"/>
          </a:solidFill>
          <a:ln>
            <a:noFill/>
          </a:ln>
          <a:effectLst/>
          <a:extLst>
            <a:ext uri="{91240B29-F687-4F45-9708-019B960494DF}">
              <a14:hiddenLine xmlns:a14="http://schemas.microsoft.com/office/drawing/2010/main" w="50800" algn="ctr">
                <a:solidFill>
                  <a:srgbClr val="FF0000"/>
                </a:solidFill>
                <a:round/>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000">
                <a:solidFill>
                  <a:srgbClr val="000000"/>
                </a:solidFill>
                <a:latin typeface="Times New Roman" panose="02020603050405020304" pitchFamily="18" charset="0"/>
                <a:ea typeface="楷体_GB2312" pitchFamily="49" charset="-122"/>
              </a:rPr>
              <a:t>子问题的规模一定是原问题规模的一半？</a:t>
            </a:r>
          </a:p>
        </p:txBody>
      </p:sp>
      <p:pic>
        <p:nvPicPr>
          <p:cNvPr id="55" name="Picture 6"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957" y="926088"/>
            <a:ext cx="79676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991842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62"/>
                                        </p:tgtEl>
                                        <p:attrNameLst>
                                          <p:attrName>style.visibility</p:attrName>
                                        </p:attrNameLst>
                                      </p:cBhvr>
                                      <p:to>
                                        <p:strVal val="visible"/>
                                      </p:to>
                                    </p:set>
                                    <p:animEffect transition="in" filter="box(in)">
                                      <p:cBhvr>
                                        <p:cTn id="7" dur="500"/>
                                        <p:tgtEl>
                                          <p:spTgt spid="119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4"/>
                                        </p:tgtEl>
                                        <p:attrNameLst>
                                          <p:attrName>style.visibility</p:attrName>
                                        </p:attrNameLst>
                                      </p:cBhvr>
                                      <p:to>
                                        <p:strVal val="visible"/>
                                      </p:to>
                                    </p:set>
                                    <p:animEffect transition="in" filter="blinds(horizontal)">
                                      <p:cBhvr>
                                        <p:cTn id="12" dur="500"/>
                                        <p:tgtEl>
                                          <p:spTgt spid="119814"/>
                                        </p:tgtEl>
                                      </p:cBhvr>
                                    </p:animEffect>
                                  </p:childTnLst>
                                </p:cTn>
                              </p:par>
                              <p:par>
                                <p:cTn id="13" presetID="3" presetClass="entr" presetSubtype="10" fill="hold" nodeType="withEffect">
                                  <p:stCondLst>
                                    <p:cond delay="0"/>
                                  </p:stCondLst>
                                  <p:childTnLst>
                                    <p:set>
                                      <p:cBhvr>
                                        <p:cTn id="14" dur="1" fill="hold">
                                          <p:stCondLst>
                                            <p:cond delay="0"/>
                                          </p:stCondLst>
                                        </p:cTn>
                                        <p:tgtEl>
                                          <p:spTgt spid="119815"/>
                                        </p:tgtEl>
                                        <p:attrNameLst>
                                          <p:attrName>style.visibility</p:attrName>
                                        </p:attrNameLst>
                                      </p:cBhvr>
                                      <p:to>
                                        <p:strVal val="visible"/>
                                      </p:to>
                                    </p:set>
                                    <p:animEffect transition="in" filter="blinds(horizontal)">
                                      <p:cBhvr>
                                        <p:cTn id="15" dur="500"/>
                                        <p:tgtEl>
                                          <p:spTgt spid="119815"/>
                                        </p:tgtEl>
                                      </p:cBhvr>
                                    </p:animEffect>
                                  </p:childTnLst>
                                </p:cTn>
                              </p:par>
                              <p:par>
                                <p:cTn id="16" presetID="3" presetClass="entr" presetSubtype="10" fill="hold" nodeType="withEffect">
                                  <p:stCondLst>
                                    <p:cond delay="0"/>
                                  </p:stCondLst>
                                  <p:childTnLst>
                                    <p:set>
                                      <p:cBhvr>
                                        <p:cTn id="17" dur="1" fill="hold">
                                          <p:stCondLst>
                                            <p:cond delay="0"/>
                                          </p:stCondLst>
                                        </p:cTn>
                                        <p:tgtEl>
                                          <p:spTgt spid="119816"/>
                                        </p:tgtEl>
                                        <p:attrNameLst>
                                          <p:attrName>style.visibility</p:attrName>
                                        </p:attrNameLst>
                                      </p:cBhvr>
                                      <p:to>
                                        <p:strVal val="visible"/>
                                      </p:to>
                                    </p:set>
                                    <p:animEffect transition="in" filter="blinds(horizontal)">
                                      <p:cBhvr>
                                        <p:cTn id="18" dur="500"/>
                                        <p:tgtEl>
                                          <p:spTgt spid="119816"/>
                                        </p:tgtEl>
                                      </p:cBhvr>
                                    </p:animEffect>
                                  </p:childTnLst>
                                </p:cTn>
                              </p:par>
                              <p:par>
                                <p:cTn id="19" presetID="3" presetClass="entr" presetSubtype="10" fill="hold" nodeType="withEffect">
                                  <p:stCondLst>
                                    <p:cond delay="0"/>
                                  </p:stCondLst>
                                  <p:childTnLst>
                                    <p:set>
                                      <p:cBhvr>
                                        <p:cTn id="20" dur="1" fill="hold">
                                          <p:stCondLst>
                                            <p:cond delay="0"/>
                                          </p:stCondLst>
                                        </p:cTn>
                                        <p:tgtEl>
                                          <p:spTgt spid="119817"/>
                                        </p:tgtEl>
                                        <p:attrNameLst>
                                          <p:attrName>style.visibility</p:attrName>
                                        </p:attrNameLst>
                                      </p:cBhvr>
                                      <p:to>
                                        <p:strVal val="visible"/>
                                      </p:to>
                                    </p:set>
                                    <p:animEffect transition="in" filter="blinds(horizontal)">
                                      <p:cBhvr>
                                        <p:cTn id="21" dur="500"/>
                                        <p:tgtEl>
                                          <p:spTgt spid="119817"/>
                                        </p:tgtEl>
                                      </p:cBhvr>
                                    </p:animEffect>
                                  </p:childTnLst>
                                </p:cTn>
                              </p:par>
                              <p:par>
                                <p:cTn id="22" presetID="3" presetClass="entr" presetSubtype="10" fill="hold" nodeType="withEffect">
                                  <p:stCondLst>
                                    <p:cond delay="0"/>
                                  </p:stCondLst>
                                  <p:childTnLst>
                                    <p:set>
                                      <p:cBhvr>
                                        <p:cTn id="23" dur="1" fill="hold">
                                          <p:stCondLst>
                                            <p:cond delay="0"/>
                                          </p:stCondLst>
                                        </p:cTn>
                                        <p:tgtEl>
                                          <p:spTgt spid="119818"/>
                                        </p:tgtEl>
                                        <p:attrNameLst>
                                          <p:attrName>style.visibility</p:attrName>
                                        </p:attrNameLst>
                                      </p:cBhvr>
                                      <p:to>
                                        <p:strVal val="visible"/>
                                      </p:to>
                                    </p:set>
                                    <p:animEffect transition="in" filter="blinds(horizontal)">
                                      <p:cBhvr>
                                        <p:cTn id="24" dur="500"/>
                                        <p:tgtEl>
                                          <p:spTgt spid="1198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9819"/>
                                        </p:tgtEl>
                                        <p:attrNameLst>
                                          <p:attrName>style.visibility</p:attrName>
                                        </p:attrNameLst>
                                      </p:cBhvr>
                                      <p:to>
                                        <p:strVal val="visible"/>
                                      </p:to>
                                    </p:set>
                                    <p:animEffect transition="in" filter="blinds(horizontal)">
                                      <p:cBhvr>
                                        <p:cTn id="27" dur="500"/>
                                        <p:tgtEl>
                                          <p:spTgt spid="1198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9820"/>
                                        </p:tgtEl>
                                        <p:attrNameLst>
                                          <p:attrName>style.visibility</p:attrName>
                                        </p:attrNameLst>
                                      </p:cBhvr>
                                      <p:to>
                                        <p:strVal val="visible"/>
                                      </p:to>
                                    </p:set>
                                    <p:animEffect transition="in" filter="blinds(horizontal)">
                                      <p:cBhvr>
                                        <p:cTn id="30" dur="500"/>
                                        <p:tgtEl>
                                          <p:spTgt spid="119820"/>
                                        </p:tgtEl>
                                      </p:cBhvr>
                                    </p:animEffect>
                                  </p:childTnLst>
                                </p:cTn>
                              </p:par>
                              <p:par>
                                <p:cTn id="31" presetID="3" presetClass="entr" presetSubtype="10" fill="hold" nodeType="withEffect">
                                  <p:stCondLst>
                                    <p:cond delay="0"/>
                                  </p:stCondLst>
                                  <p:childTnLst>
                                    <p:set>
                                      <p:cBhvr>
                                        <p:cTn id="32" dur="1" fill="hold">
                                          <p:stCondLst>
                                            <p:cond delay="0"/>
                                          </p:stCondLst>
                                        </p:cTn>
                                        <p:tgtEl>
                                          <p:spTgt spid="119821"/>
                                        </p:tgtEl>
                                        <p:attrNameLst>
                                          <p:attrName>style.visibility</p:attrName>
                                        </p:attrNameLst>
                                      </p:cBhvr>
                                      <p:to>
                                        <p:strVal val="visible"/>
                                      </p:to>
                                    </p:set>
                                    <p:animEffect transition="in" filter="blinds(horizontal)">
                                      <p:cBhvr>
                                        <p:cTn id="33" dur="500"/>
                                        <p:tgtEl>
                                          <p:spTgt spid="119821"/>
                                        </p:tgtEl>
                                      </p:cBhvr>
                                    </p:animEffect>
                                  </p:childTnLst>
                                </p:cTn>
                              </p:par>
                              <p:par>
                                <p:cTn id="34" presetID="3" presetClass="entr" presetSubtype="10" fill="hold" nodeType="withEffect">
                                  <p:stCondLst>
                                    <p:cond delay="0"/>
                                  </p:stCondLst>
                                  <p:childTnLst>
                                    <p:set>
                                      <p:cBhvr>
                                        <p:cTn id="35" dur="1" fill="hold">
                                          <p:stCondLst>
                                            <p:cond delay="0"/>
                                          </p:stCondLst>
                                        </p:cTn>
                                        <p:tgtEl>
                                          <p:spTgt spid="119831"/>
                                        </p:tgtEl>
                                        <p:attrNameLst>
                                          <p:attrName>style.visibility</p:attrName>
                                        </p:attrNameLst>
                                      </p:cBhvr>
                                      <p:to>
                                        <p:strVal val="visible"/>
                                      </p:to>
                                    </p:set>
                                    <p:animEffect transition="in" filter="blinds(horizontal)">
                                      <p:cBhvr>
                                        <p:cTn id="36" dur="500"/>
                                        <p:tgtEl>
                                          <p:spTgt spid="119831"/>
                                        </p:tgtEl>
                                      </p:cBhvr>
                                    </p:animEffect>
                                  </p:childTnLst>
                                </p:cTn>
                              </p:par>
                              <p:par>
                                <p:cTn id="37" presetID="3" presetClass="entr" presetSubtype="10" fill="hold" nodeType="withEffect">
                                  <p:stCondLst>
                                    <p:cond delay="0"/>
                                  </p:stCondLst>
                                  <p:childTnLst>
                                    <p:set>
                                      <p:cBhvr>
                                        <p:cTn id="38" dur="1" fill="hold">
                                          <p:stCondLst>
                                            <p:cond delay="0"/>
                                          </p:stCondLst>
                                        </p:cTn>
                                        <p:tgtEl>
                                          <p:spTgt spid="119841"/>
                                        </p:tgtEl>
                                        <p:attrNameLst>
                                          <p:attrName>style.visibility</p:attrName>
                                        </p:attrNameLst>
                                      </p:cBhvr>
                                      <p:to>
                                        <p:strVal val="visible"/>
                                      </p:to>
                                    </p:set>
                                    <p:animEffect transition="in" filter="blinds(horizontal)">
                                      <p:cBhvr>
                                        <p:cTn id="39" dur="500"/>
                                        <p:tgtEl>
                                          <p:spTgt spid="119841"/>
                                        </p:tgtEl>
                                      </p:cBhvr>
                                    </p:animEffect>
                                  </p:childTnLst>
                                </p:cTn>
                              </p:par>
                              <p:par>
                                <p:cTn id="40" presetID="3" presetClass="entr" presetSubtype="10" fill="hold" nodeType="withEffect">
                                  <p:stCondLst>
                                    <p:cond delay="0"/>
                                  </p:stCondLst>
                                  <p:childTnLst>
                                    <p:set>
                                      <p:cBhvr>
                                        <p:cTn id="41" dur="1" fill="hold">
                                          <p:stCondLst>
                                            <p:cond delay="0"/>
                                          </p:stCondLst>
                                        </p:cTn>
                                        <p:tgtEl>
                                          <p:spTgt spid="119851"/>
                                        </p:tgtEl>
                                        <p:attrNameLst>
                                          <p:attrName>style.visibility</p:attrName>
                                        </p:attrNameLst>
                                      </p:cBhvr>
                                      <p:to>
                                        <p:strVal val="visible"/>
                                      </p:to>
                                    </p:set>
                                    <p:animEffect transition="in" filter="blinds(horizontal)">
                                      <p:cBhvr>
                                        <p:cTn id="42" dur="500"/>
                                        <p:tgtEl>
                                          <p:spTgt spid="119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nimBg="1"/>
      <p:bldP spid="119819" grpId="0" animBg="1"/>
      <p:bldP spid="119820" grpId="0"/>
      <p:bldP spid="3" grpId="0" animBg="1"/>
      <p:bldP spid="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468313" y="981075"/>
            <a:ext cx="8229600" cy="334463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  Divide-and-Conquer(P)</a:t>
            </a: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a:t>
            </a: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     if ( |P|&lt;=n</a:t>
            </a:r>
            <a:r>
              <a:rPr kumimoji="1" lang="en-US" altLang="zh-CN" sz="2200" baseline="-25000" dirty="0">
                <a:solidFill>
                  <a:srgbClr val="000000"/>
                </a:solidFill>
                <a:latin typeface="Times New Roman" panose="02020603050405020304" pitchFamily="18" charset="0"/>
              </a:rPr>
              <a:t>0</a:t>
            </a:r>
            <a:r>
              <a:rPr kumimoji="1" lang="en-US" altLang="zh-CN" sz="2200" dirty="0">
                <a:solidFill>
                  <a:srgbClr val="000000"/>
                </a:solidFill>
                <a:latin typeface="Times New Roman" panose="02020603050405020304" pitchFamily="18" charset="0"/>
              </a:rPr>
              <a:t>)   </a:t>
            </a:r>
            <a:r>
              <a:rPr kumimoji="1" lang="en-US" altLang="zh-CN" sz="2200" dirty="0" err="1">
                <a:solidFill>
                  <a:srgbClr val="000000"/>
                </a:solidFill>
                <a:latin typeface="Times New Roman" panose="02020603050405020304" pitchFamily="18" charset="0"/>
              </a:rPr>
              <a:t>Adhoc</a:t>
            </a:r>
            <a:r>
              <a:rPr kumimoji="1" lang="en-US" altLang="zh-CN" sz="2200" dirty="0">
                <a:solidFill>
                  <a:srgbClr val="000000"/>
                </a:solidFill>
                <a:latin typeface="Times New Roman" panose="02020603050405020304" pitchFamily="18" charset="0"/>
              </a:rPr>
              <a:t>(P); </a:t>
            </a:r>
            <a:endParaRPr kumimoji="1" lang="en-US" altLang="zh-CN" sz="2000" dirty="0">
              <a:solidFill>
                <a:srgbClr val="000000"/>
              </a:solidFill>
              <a:latin typeface="Times New Roman" panose="02020603050405020304" pitchFamily="18" charset="0"/>
              <a:ea typeface="黑体" panose="02010609060101010101" pitchFamily="49" charset="-122"/>
            </a:endParaRP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     divide P into smaller </a:t>
            </a:r>
            <a:r>
              <a:rPr kumimoji="1" lang="en-US" altLang="zh-CN" sz="2200" dirty="0" err="1">
                <a:solidFill>
                  <a:srgbClr val="000000"/>
                </a:solidFill>
                <a:latin typeface="Times New Roman" panose="02020603050405020304" pitchFamily="18" charset="0"/>
              </a:rPr>
              <a:t>subinstances</a:t>
            </a:r>
            <a:r>
              <a:rPr kumimoji="1" lang="en-US" altLang="zh-CN" sz="2200" dirty="0">
                <a:solidFill>
                  <a:srgbClr val="000000"/>
                </a:solidFill>
                <a:latin typeface="Times New Roman" panose="02020603050405020304" pitchFamily="18" charset="0"/>
              </a:rPr>
              <a:t>  P</a:t>
            </a:r>
            <a:r>
              <a:rPr kumimoji="1" lang="en-US" altLang="zh-CN" sz="2200" baseline="-25000" dirty="0">
                <a:solidFill>
                  <a:srgbClr val="000000"/>
                </a:solidFill>
                <a:latin typeface="Times New Roman" panose="02020603050405020304" pitchFamily="18" charset="0"/>
              </a:rPr>
              <a:t>1</a:t>
            </a:r>
            <a:r>
              <a:rPr kumimoji="1" lang="en-US" altLang="zh-CN" sz="2200" dirty="0">
                <a:solidFill>
                  <a:srgbClr val="000000"/>
                </a:solidFill>
                <a:latin typeface="Times New Roman" panose="02020603050405020304" pitchFamily="18" charset="0"/>
              </a:rPr>
              <a:t> ,P</a:t>
            </a:r>
            <a:r>
              <a:rPr kumimoji="1" lang="en-US" altLang="zh-CN" sz="2200" baseline="-25000" dirty="0">
                <a:solidFill>
                  <a:srgbClr val="000000"/>
                </a:solidFill>
                <a:latin typeface="Times New Roman" panose="02020603050405020304" pitchFamily="18" charset="0"/>
              </a:rPr>
              <a:t>2</a:t>
            </a:r>
            <a:r>
              <a:rPr kumimoji="1" lang="en-US" altLang="zh-CN" sz="2200" dirty="0">
                <a:solidFill>
                  <a:srgbClr val="000000"/>
                </a:solidFill>
                <a:latin typeface="Times New Roman" panose="02020603050405020304" pitchFamily="18" charset="0"/>
              </a:rPr>
              <a:t>,... ,</a:t>
            </a:r>
            <a:r>
              <a:rPr kumimoji="1" lang="en-US" altLang="zh-CN" sz="2200" dirty="0" err="1">
                <a:solidFill>
                  <a:srgbClr val="000000"/>
                </a:solidFill>
                <a:latin typeface="Times New Roman" panose="02020603050405020304" pitchFamily="18" charset="0"/>
              </a:rPr>
              <a:t>P</a:t>
            </a:r>
            <a:r>
              <a:rPr kumimoji="1" lang="en-US" altLang="zh-CN" sz="2200" baseline="-25000" dirty="0" err="1">
                <a:solidFill>
                  <a:srgbClr val="000000"/>
                </a:solidFill>
                <a:latin typeface="Times New Roman" panose="02020603050405020304" pitchFamily="18" charset="0"/>
              </a:rPr>
              <a:t>k</a:t>
            </a:r>
            <a:r>
              <a:rPr kumimoji="1" lang="en-US" altLang="zh-CN" sz="2200" dirty="0">
                <a:solidFill>
                  <a:srgbClr val="000000"/>
                </a:solidFill>
                <a:latin typeface="Times New Roman" panose="02020603050405020304" pitchFamily="18" charset="0"/>
              </a:rPr>
              <a:t>;</a:t>
            </a: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     for (</a:t>
            </a:r>
            <a:r>
              <a:rPr kumimoji="1" lang="en-US" altLang="zh-CN" sz="2200" dirty="0" err="1">
                <a:solidFill>
                  <a:srgbClr val="000000"/>
                </a:solidFill>
                <a:latin typeface="Times New Roman" panose="02020603050405020304" pitchFamily="18" charset="0"/>
              </a:rPr>
              <a:t>i</a:t>
            </a:r>
            <a:r>
              <a:rPr kumimoji="1" lang="en-US" altLang="zh-CN" sz="2200" dirty="0">
                <a:solidFill>
                  <a:srgbClr val="000000"/>
                </a:solidFill>
                <a:latin typeface="Times New Roman" panose="02020603050405020304" pitchFamily="18" charset="0"/>
              </a:rPr>
              <a:t> = 1;i &lt;= k; </a:t>
            </a:r>
            <a:r>
              <a:rPr kumimoji="1" lang="en-US" altLang="zh-CN" sz="2200" dirty="0" err="1">
                <a:solidFill>
                  <a:srgbClr val="000000"/>
                </a:solidFill>
                <a:latin typeface="Times New Roman" panose="02020603050405020304" pitchFamily="18" charset="0"/>
              </a:rPr>
              <a:t>i</a:t>
            </a:r>
            <a:r>
              <a:rPr kumimoji="1" lang="en-US" altLang="zh-CN" sz="2200" dirty="0">
                <a:solidFill>
                  <a:srgbClr val="000000"/>
                </a:solidFill>
                <a:latin typeface="Times New Roman" panose="02020603050405020304" pitchFamily="18" charset="0"/>
              </a:rPr>
              <a:t>++)</a:t>
            </a: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       </a:t>
            </a:r>
            <a:r>
              <a:rPr kumimoji="1" lang="en-US" altLang="zh-CN" sz="2200" dirty="0" err="1">
                <a:solidFill>
                  <a:srgbClr val="000000"/>
                </a:solidFill>
                <a:latin typeface="Times New Roman" panose="02020603050405020304" pitchFamily="18" charset="0"/>
              </a:rPr>
              <a:t>yi</a:t>
            </a:r>
            <a:r>
              <a:rPr kumimoji="1" lang="en-US" altLang="zh-CN" sz="2200" dirty="0">
                <a:solidFill>
                  <a:srgbClr val="000000"/>
                </a:solidFill>
                <a:latin typeface="Times New Roman" panose="02020603050405020304" pitchFamily="18" charset="0"/>
              </a:rPr>
              <a:t>=Divide-and-Conquer(P</a:t>
            </a:r>
            <a:r>
              <a:rPr kumimoji="1" lang="en-US" altLang="zh-CN" sz="2200" baseline="-25000" dirty="0">
                <a:solidFill>
                  <a:srgbClr val="000000"/>
                </a:solidFill>
                <a:latin typeface="Times New Roman" panose="02020603050405020304" pitchFamily="18" charset="0"/>
              </a:rPr>
              <a:t>i</a:t>
            </a:r>
            <a:r>
              <a:rPr kumimoji="1" lang="en-US" altLang="zh-CN" sz="2200" dirty="0">
                <a:solidFill>
                  <a:srgbClr val="000000"/>
                </a:solidFill>
                <a:latin typeface="Times New Roman" panose="02020603050405020304" pitchFamily="18" charset="0"/>
              </a:rPr>
              <a:t>);</a:t>
            </a: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    return Merge( </a:t>
            </a:r>
            <a:r>
              <a:rPr kumimoji="1" lang="en-US" altLang="zh-CN" sz="2200" dirty="0" err="1">
                <a:solidFill>
                  <a:srgbClr val="000000"/>
                </a:solidFill>
                <a:latin typeface="Times New Roman" panose="02020603050405020304" pitchFamily="18" charset="0"/>
              </a:rPr>
              <a:t>y</a:t>
            </a:r>
            <a:r>
              <a:rPr kumimoji="1" lang="en-US" altLang="zh-CN" sz="2200" baseline="-25000" dirty="0" err="1">
                <a:solidFill>
                  <a:srgbClr val="000000"/>
                </a:solidFill>
                <a:latin typeface="Times New Roman" panose="02020603050405020304" pitchFamily="18" charset="0"/>
              </a:rPr>
              <a:t>l</a:t>
            </a:r>
            <a:r>
              <a:rPr kumimoji="1" lang="en-US" altLang="zh-CN" sz="2200" baseline="-25000" dirty="0">
                <a:solidFill>
                  <a:srgbClr val="000000"/>
                </a:solidFill>
                <a:latin typeface="Times New Roman" panose="02020603050405020304" pitchFamily="18" charset="0"/>
              </a:rPr>
              <a:t> </a:t>
            </a:r>
            <a:r>
              <a:rPr kumimoji="1" lang="en-US" altLang="zh-CN" sz="2200" dirty="0">
                <a:solidFill>
                  <a:srgbClr val="000000"/>
                </a:solidFill>
                <a:latin typeface="Times New Roman" panose="02020603050405020304" pitchFamily="18" charset="0"/>
              </a:rPr>
              <a:t>,..., </a:t>
            </a:r>
            <a:r>
              <a:rPr kumimoji="1" lang="en-US" altLang="zh-CN" sz="2200" dirty="0" err="1">
                <a:solidFill>
                  <a:srgbClr val="000000"/>
                </a:solidFill>
                <a:latin typeface="Times New Roman" panose="02020603050405020304" pitchFamily="18" charset="0"/>
              </a:rPr>
              <a:t>y</a:t>
            </a:r>
            <a:r>
              <a:rPr kumimoji="1" lang="en-US" altLang="zh-CN" sz="2200" baseline="-25000" dirty="0" err="1">
                <a:solidFill>
                  <a:srgbClr val="000000"/>
                </a:solidFill>
                <a:latin typeface="Times New Roman" panose="02020603050405020304" pitchFamily="18" charset="0"/>
              </a:rPr>
              <a:t>k</a:t>
            </a:r>
            <a:r>
              <a:rPr kumimoji="1" lang="en-US" altLang="zh-CN" sz="2200" dirty="0">
                <a:solidFill>
                  <a:srgbClr val="000000"/>
                </a:solidFill>
                <a:latin typeface="Times New Roman" panose="02020603050405020304" pitchFamily="18" charset="0"/>
              </a:rPr>
              <a:t>); </a:t>
            </a:r>
          </a:p>
          <a:p>
            <a:pPr>
              <a:lnSpc>
                <a:spcPct val="120000"/>
              </a:lnSpc>
              <a:spcBef>
                <a:spcPct val="0"/>
              </a:spcBef>
              <a:buClrTx/>
              <a:buSzTx/>
              <a:buFontTx/>
              <a:buNone/>
            </a:pPr>
            <a:r>
              <a:rPr kumimoji="1" lang="en-US" altLang="zh-CN" sz="2200" dirty="0">
                <a:solidFill>
                  <a:srgbClr val="000000"/>
                </a:solidFill>
                <a:latin typeface="Times New Roman" panose="02020603050405020304" pitchFamily="18" charset="0"/>
              </a:rPr>
              <a:t>}</a:t>
            </a:r>
          </a:p>
        </p:txBody>
      </p:sp>
      <p:sp>
        <p:nvSpPr>
          <p:cNvPr id="9219" name="Rectangle 5"/>
          <p:cNvSpPr>
            <a:spLocks noChangeArrowheads="1"/>
          </p:cNvSpPr>
          <p:nvPr/>
        </p:nvSpPr>
        <p:spPr bwMode="auto">
          <a:xfrm>
            <a:off x="250825" y="115888"/>
            <a:ext cx="5757863"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dirty="0">
                <a:solidFill>
                  <a:srgbClr val="0000FF"/>
                </a:solidFill>
                <a:latin typeface="+mn-lt"/>
                <a:ea typeface="+mn-ea"/>
              </a:rPr>
              <a:t>3</a:t>
            </a:r>
            <a:r>
              <a:rPr lang="zh-CN" altLang="en-US" b="1" dirty="0">
                <a:solidFill>
                  <a:srgbClr val="0000FF"/>
                </a:solidFill>
                <a:latin typeface="+mn-lt"/>
                <a:ea typeface="+mn-ea"/>
              </a:rPr>
              <a:t>、分治法的基本步骤</a:t>
            </a:r>
          </a:p>
        </p:txBody>
      </p:sp>
      <p:pic>
        <p:nvPicPr>
          <p:cNvPr id="9220" name="Picture 6"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79676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Text Box 7"/>
          <p:cNvSpPr txBox="1">
            <a:spLocks noChangeArrowheads="1"/>
          </p:cNvSpPr>
          <p:nvPr/>
        </p:nvSpPr>
        <p:spPr bwMode="auto">
          <a:xfrm>
            <a:off x="429551" y="4581128"/>
            <a:ext cx="8209284" cy="1569660"/>
          </a:xfrm>
          <a:prstGeom prst="rect">
            <a:avLst/>
          </a:prstGeom>
          <a:ex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defRPr sz="2400"/>
            </a:lvl1pPr>
          </a:lstStyle>
          <a:p>
            <a:r>
              <a:rPr lang="zh-CN" altLang="en-US" b="1" dirty="0">
                <a:latin typeface="微软雅黑" panose="020B0503020204020204" pitchFamily="34" charset="-122"/>
                <a:ea typeface="微软雅黑" panose="020B0503020204020204" pitchFamily="34" charset="-122"/>
              </a:rPr>
              <a:t>在用分治法设计算法时，最好使子问题的规模大致相同。</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即将一个问题分成大小相等的</a:t>
            </a:r>
            <a:r>
              <a:rPr lang="en-US" altLang="zh-CN" b="1" dirty="0">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个子问题的处理方法是行之有效的。</a:t>
            </a:r>
            <a:endParaRPr lang="en-US" altLang="zh-CN"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p:txBody>
      </p:sp>
      <p:sp>
        <p:nvSpPr>
          <p:cNvPr id="86024" name="Line 8"/>
          <p:cNvSpPr>
            <a:spLocks noChangeShapeType="1"/>
          </p:cNvSpPr>
          <p:nvPr/>
        </p:nvSpPr>
        <p:spPr bwMode="auto">
          <a:xfrm>
            <a:off x="971550" y="2276475"/>
            <a:ext cx="2952750" cy="0"/>
          </a:xfrm>
          <a:prstGeom prst="line">
            <a:avLst/>
          </a:prstGeom>
          <a:noFill/>
          <a:ln w="508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sp>
        <p:nvSpPr>
          <p:cNvPr id="9" name="Text Box 7"/>
          <p:cNvSpPr txBox="1">
            <a:spLocks noChangeArrowheads="1"/>
          </p:cNvSpPr>
          <p:nvPr/>
        </p:nvSpPr>
        <p:spPr bwMode="auto">
          <a:xfrm>
            <a:off x="4067175" y="1125538"/>
            <a:ext cx="4968875" cy="916598"/>
          </a:xfrm>
          <a:prstGeom prst="rect">
            <a:avLst/>
          </a:prstGeom>
          <a:solidFill>
            <a:srgbClr val="00FFFF"/>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0"/>
              </a:spcBef>
              <a:buClrTx/>
              <a:buSzTx/>
              <a:buFontTx/>
              <a:buNone/>
            </a:pPr>
            <a:r>
              <a:rPr lang="zh-CN" altLang="en-US" sz="2000" dirty="0">
                <a:solidFill>
                  <a:srgbClr val="000000"/>
                </a:solidFill>
                <a:latin typeface="楷体_GB2312" pitchFamily="49" charset="-122"/>
                <a:ea typeface="楷体_GB2312" pitchFamily="49" charset="-122"/>
              </a:rPr>
              <a:t>规模小于</a:t>
            </a:r>
            <a:r>
              <a:rPr lang="en-US" altLang="zh-CN" sz="2000" dirty="0">
                <a:solidFill>
                  <a:srgbClr val="000000"/>
                </a:solidFill>
                <a:latin typeface="楷体_GB2312" pitchFamily="49" charset="-122"/>
                <a:ea typeface="楷体_GB2312" pitchFamily="49" charset="-122"/>
              </a:rPr>
              <a:t>n</a:t>
            </a:r>
            <a:r>
              <a:rPr lang="en-US" altLang="zh-CN" sz="2000" baseline="-25000" dirty="0">
                <a:solidFill>
                  <a:srgbClr val="000000"/>
                </a:solidFill>
                <a:latin typeface="楷体_GB2312" pitchFamily="49" charset="-122"/>
                <a:ea typeface="楷体_GB2312" pitchFamily="49" charset="-122"/>
              </a:rPr>
              <a:t>0</a:t>
            </a:r>
            <a:r>
              <a:rPr lang="zh-CN" altLang="en-US" sz="2000" dirty="0">
                <a:solidFill>
                  <a:srgbClr val="000000"/>
                </a:solidFill>
                <a:latin typeface="楷体_GB2312" pitchFamily="49" charset="-122"/>
                <a:ea typeface="楷体_GB2312" pitchFamily="49" charset="-122"/>
              </a:rPr>
              <a:t>后，问题已容易解，不必分解。</a:t>
            </a:r>
            <a:endParaRPr lang="en-US" altLang="zh-CN" sz="2000" dirty="0">
              <a:solidFill>
                <a:srgbClr val="000000"/>
              </a:solidFill>
              <a:latin typeface="楷体_GB2312" pitchFamily="49" charset="-122"/>
              <a:ea typeface="楷体_GB2312" pitchFamily="49" charset="-122"/>
            </a:endParaRPr>
          </a:p>
          <a:p>
            <a:pPr eaLnBrk="1" hangingPunct="1">
              <a:lnSpc>
                <a:spcPct val="145000"/>
              </a:lnSpc>
              <a:spcBef>
                <a:spcPct val="0"/>
              </a:spcBef>
              <a:buClrTx/>
              <a:buSzTx/>
              <a:buFontTx/>
              <a:buNone/>
            </a:pPr>
            <a:r>
              <a:rPr lang="en-US" altLang="zh-CN" sz="2000" dirty="0" err="1">
                <a:solidFill>
                  <a:srgbClr val="000000"/>
                </a:solidFill>
                <a:latin typeface="楷体_GB2312" pitchFamily="49" charset="-122"/>
                <a:ea typeface="楷体_GB2312" pitchFamily="49" charset="-122"/>
              </a:rPr>
              <a:t>Adhoc</a:t>
            </a:r>
            <a:r>
              <a:rPr lang="en-US" altLang="zh-CN" sz="2000" dirty="0">
                <a:solidFill>
                  <a:srgbClr val="000000"/>
                </a:solidFill>
                <a:latin typeface="楷体_GB2312" pitchFamily="49" charset="-122"/>
                <a:ea typeface="楷体_GB2312" pitchFamily="49" charset="-122"/>
              </a:rPr>
              <a:t>(P)</a:t>
            </a:r>
            <a:r>
              <a:rPr lang="zh-CN" altLang="en-US" sz="2000" dirty="0">
                <a:solidFill>
                  <a:srgbClr val="000000"/>
                </a:solidFill>
                <a:latin typeface="楷体_GB2312" pitchFamily="49" charset="-122"/>
                <a:ea typeface="楷体_GB2312" pitchFamily="49" charset="-122"/>
              </a:rPr>
              <a:t>为基本子算法，直接求解小规模</a:t>
            </a:r>
            <a:r>
              <a:rPr lang="en-US" altLang="zh-CN" sz="2000" dirty="0">
                <a:solidFill>
                  <a:srgbClr val="000000"/>
                </a:solidFill>
                <a:latin typeface="楷体_GB2312" pitchFamily="49" charset="-122"/>
                <a:ea typeface="楷体_GB2312" pitchFamily="49" charset="-122"/>
              </a:rPr>
              <a:t>P</a:t>
            </a:r>
            <a:endParaRPr lang="zh-CN" altLang="en-US" sz="2000" dirty="0">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229489506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box(in)">
                                      <p:cBhvr>
                                        <p:cTn id="7" dur="500"/>
                                        <p:tgtEl>
                                          <p:spTgt spid="86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6023"/>
                                        </p:tgtEl>
                                        <p:attrNameLst>
                                          <p:attrName>style.visibility</p:attrName>
                                        </p:attrNameLst>
                                      </p:cBhvr>
                                      <p:to>
                                        <p:strVal val="visible"/>
                                      </p:to>
                                    </p:set>
                                    <p:animEffect transition="in" filter="blinds(horizontal)">
                                      <p:cBhvr>
                                        <p:cTn id="1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9552" y="1916833"/>
            <a:ext cx="5438516" cy="3807800"/>
          </a:xfrm>
        </p:spPr>
        <p:txBody>
          <a:bodyPr>
            <a:normAutofit lnSpcReduction="10000"/>
          </a:bodyPr>
          <a:lstStyle/>
          <a:p>
            <a:pPr marL="0" indent="0">
              <a:lnSpc>
                <a:spcPct val="150000"/>
              </a:lnSpc>
              <a:spcBef>
                <a:spcPts val="0"/>
              </a:spcBef>
              <a:buNone/>
            </a:pPr>
            <a:r>
              <a:rPr lang="en-US" altLang="zh-CN" sz="2400" b="1" dirty="0"/>
              <a:t>1202</a:t>
            </a:r>
            <a:r>
              <a:rPr lang="zh-CN" altLang="en-US" sz="2400" b="1" dirty="0"/>
              <a:t>年，意大利数学家</a:t>
            </a:r>
            <a:r>
              <a:rPr lang="en-US" altLang="zh-CN" sz="2400" b="1" dirty="0"/>
              <a:t>Fibonacci</a:t>
            </a:r>
            <a:r>
              <a:rPr lang="zh-CN" altLang="en-US" sz="2400" b="1" dirty="0"/>
              <a:t>出版了他的「算盘全书」。他在书中提出了一个关于兔子繁殖的问题：</a:t>
            </a:r>
          </a:p>
          <a:p>
            <a:pPr marL="0" indent="0">
              <a:lnSpc>
                <a:spcPct val="150000"/>
              </a:lnSpc>
              <a:spcBef>
                <a:spcPts val="0"/>
              </a:spcBef>
              <a:buNone/>
            </a:pPr>
            <a:r>
              <a:rPr lang="zh-CN" altLang="en-US" sz="2400" b="1" i="1" dirty="0">
                <a:solidFill>
                  <a:srgbClr val="203864"/>
                </a:solidFill>
              </a:rPr>
              <a:t>假设兔子出生一个月后能繁殖，以后每月产一个孩子，一直下去直到永远。从一个兔子开始，问</a:t>
            </a:r>
            <a:r>
              <a:rPr lang="en-US" altLang="zh-CN" sz="2400" b="1" i="1" dirty="0">
                <a:solidFill>
                  <a:srgbClr val="203864"/>
                </a:solidFill>
              </a:rPr>
              <a:t>n</a:t>
            </a:r>
            <a:r>
              <a:rPr lang="zh-CN" altLang="en-US" sz="2400" b="1" i="1" dirty="0">
                <a:solidFill>
                  <a:srgbClr val="203864"/>
                </a:solidFill>
              </a:rPr>
              <a:t>个月后有多少个兔子？</a:t>
            </a:r>
          </a:p>
        </p:txBody>
      </p:sp>
      <p:sp>
        <p:nvSpPr>
          <p:cNvPr id="2" name="矩形 1"/>
          <p:cNvSpPr/>
          <p:nvPr/>
        </p:nvSpPr>
        <p:spPr>
          <a:xfrm>
            <a:off x="-748440" y="1345722"/>
            <a:ext cx="9144000" cy="458908"/>
          </a:xfrm>
          <a:prstGeom prst="rect">
            <a:avLst/>
          </a:prstGeom>
        </p:spPr>
        <p:txBody>
          <a:bodyPr wrap="square">
            <a:spAutoFit/>
          </a:bodyPr>
          <a:lstStyle/>
          <a:p>
            <a:pPr algn="ctr">
              <a:lnSpc>
                <a:spcPct val="150000"/>
              </a:lnSpc>
            </a:pPr>
            <a:r>
              <a:rPr lang="zh-CN" altLang="en-US" b="1" dirty="0">
                <a:solidFill>
                  <a:srgbClr val="3333FF"/>
                </a:solidFill>
                <a:latin typeface="微软雅黑" panose="020B0503020204020204" pitchFamily="34" charset="-122"/>
                <a:ea typeface="微软雅黑" panose="020B0503020204020204" pitchFamily="34" charset="-122"/>
              </a:rPr>
              <a:t>一个古老经典的数学问题</a:t>
            </a:r>
            <a:endParaRPr lang="en-US" altLang="zh-CN" b="1" dirty="0">
              <a:solidFill>
                <a:srgbClr val="3333FF"/>
              </a:solidFill>
              <a:latin typeface="微软雅黑" panose="020B0503020204020204" pitchFamily="34" charset="-122"/>
              <a:ea typeface="微软雅黑" panose="020B0503020204020204" pitchFamily="34" charset="-122"/>
            </a:endParaRPr>
          </a:p>
        </p:txBody>
      </p:sp>
      <p:pic>
        <p:nvPicPr>
          <p:cNvPr id="6" name="Picture 4"/>
          <p:cNvPicPr>
            <a:picLocks noChangeAspect="1"/>
          </p:cNvPicPr>
          <p:nvPr/>
        </p:nvPicPr>
        <p:blipFill>
          <a:blip r:embed="rId3"/>
          <a:stretch>
            <a:fillRect/>
          </a:stretch>
        </p:blipFill>
        <p:spPr>
          <a:xfrm>
            <a:off x="6207732" y="1124744"/>
            <a:ext cx="1981200" cy="2538413"/>
          </a:xfrm>
          <a:prstGeom prst="rect">
            <a:avLst/>
          </a:prstGeom>
          <a:noFill/>
          <a:ln w="9525">
            <a:noFill/>
          </a:ln>
        </p:spPr>
      </p:pic>
      <p:sp>
        <p:nvSpPr>
          <p:cNvPr id="7" name="Rectangle 5"/>
          <p:cNvSpPr/>
          <p:nvPr/>
        </p:nvSpPr>
        <p:spPr>
          <a:xfrm>
            <a:off x="5978069" y="3775360"/>
            <a:ext cx="2210863" cy="646331"/>
          </a:xfrm>
          <a:prstGeom prst="rect">
            <a:avLst/>
          </a:prstGeom>
          <a:noFill/>
          <a:ln w="9525">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CN" altLang="zh-CN" dirty="0">
                <a:latin typeface="Arial" panose="020B0604020202020204" pitchFamily="34" charset="0"/>
                <a:ea typeface="宋体" panose="02010600030101010101" pitchFamily="2" charset="-122"/>
              </a:rPr>
              <a:t>Leonardo Fibonacci</a:t>
            </a:r>
          </a:p>
          <a:p>
            <a:pPr lvl="0" algn="ctr" eaLnBrk="1" hangingPunct="1"/>
            <a:r>
              <a:rPr lang="zh-CN" altLang="zh-CN" dirty="0">
                <a:latin typeface="Arial" panose="020B0604020202020204" pitchFamily="34" charset="0"/>
                <a:ea typeface="宋体" panose="02010600030101010101" pitchFamily="2" charset="-122"/>
              </a:rPr>
              <a:t>1170-1250</a:t>
            </a:r>
          </a:p>
        </p:txBody>
      </p:sp>
      <p:sp>
        <p:nvSpPr>
          <p:cNvPr id="9" name="矩形 8">
            <a:extLst>
              <a:ext uri="{FF2B5EF4-FFF2-40B4-BE49-F238E27FC236}">
                <a16:creationId xmlns:a16="http://schemas.microsoft.com/office/drawing/2014/main" id="{40F80CCD-CDD2-49E7-9AD7-1B54C44DE299}"/>
              </a:ext>
            </a:extLst>
          </p:cNvPr>
          <p:cNvSpPr/>
          <p:nvPr/>
        </p:nvSpPr>
        <p:spPr>
          <a:xfrm>
            <a:off x="648579" y="362329"/>
            <a:ext cx="1128835" cy="523220"/>
          </a:xfrm>
          <a:prstGeom prst="rect">
            <a:avLst/>
          </a:prstGeom>
        </p:spPr>
        <p:txBody>
          <a:bodyPr wrap="none">
            <a:spAutoFit/>
          </a:bodyPr>
          <a:lstStyle/>
          <a:p>
            <a:r>
              <a:rPr lang="zh-CN" altLang="en-US" sz="2800" dirty="0">
                <a:solidFill>
                  <a:srgbClr val="000000"/>
                </a:solidFill>
                <a:latin typeface="楷体_GB2312" pitchFamily="49" charset="-122"/>
                <a:ea typeface="楷体_GB2312" pitchFamily="49" charset="-122"/>
              </a:rPr>
              <a:t>例</a:t>
            </a:r>
            <a:r>
              <a:rPr lang="en-US" altLang="zh-CN" sz="2800" dirty="0">
                <a:solidFill>
                  <a:srgbClr val="000000"/>
                </a:solidFill>
                <a:latin typeface="Times New Roman" panose="02020603050405020304" pitchFamily="18" charset="0"/>
                <a:ea typeface="楷体_GB2312" pitchFamily="49" charset="-122"/>
              </a:rPr>
              <a:t>2-2</a:t>
            </a:r>
            <a:r>
              <a:rPr lang="en-US" altLang="zh-CN" sz="2800" dirty="0">
                <a:solidFill>
                  <a:srgbClr val="000000"/>
                </a:solidFill>
                <a:latin typeface="楷体_GB2312" pitchFamily="49" charset="-122"/>
                <a:ea typeface="楷体_GB2312" pitchFamily="49" charset="-122"/>
              </a:rPr>
              <a:t> </a:t>
            </a:r>
            <a:endParaRPr lang="zh-CN" altLang="en-US" sz="2800" dirty="0"/>
          </a:p>
        </p:txBody>
      </p:sp>
      <p:pic>
        <p:nvPicPr>
          <p:cNvPr id="8" name="内容占位符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4533894"/>
            <a:ext cx="3939777" cy="20758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107950" y="315641"/>
            <a:ext cx="4105611" cy="5355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a:r>
              <a:rPr lang="en-US" altLang="zh-CN" sz="3200" b="1" dirty="0">
                <a:solidFill>
                  <a:srgbClr val="0000FF"/>
                </a:solidFill>
                <a:latin typeface="+mn-lt"/>
                <a:ea typeface="+mn-ea"/>
                <a:cs typeface="+mn-cs"/>
              </a:rPr>
              <a:t>4</a:t>
            </a:r>
            <a:r>
              <a:rPr lang="zh-CN" altLang="en-US" sz="3200" b="1" dirty="0">
                <a:solidFill>
                  <a:srgbClr val="0000FF"/>
                </a:solidFill>
                <a:latin typeface="+mn-lt"/>
                <a:ea typeface="+mn-ea"/>
                <a:cs typeface="+mn-cs"/>
              </a:rPr>
              <a:t>、分治法的求解过程</a:t>
            </a:r>
          </a:p>
        </p:txBody>
      </p:sp>
      <p:pic>
        <p:nvPicPr>
          <p:cNvPr id="10243" name="Picture 4" descr="STATBA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08050"/>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6"/>
          <p:cNvSpPr txBox="1">
            <a:spLocks noChangeArrowheads="1"/>
          </p:cNvSpPr>
          <p:nvPr/>
        </p:nvSpPr>
        <p:spPr bwMode="auto">
          <a:xfrm>
            <a:off x="611188" y="1196975"/>
            <a:ext cx="780373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50000"/>
              </a:lnSpc>
              <a:spcBef>
                <a:spcPct val="0"/>
              </a:spcBef>
              <a:buClrTx/>
              <a:buSzTx/>
              <a:buFontTx/>
              <a:buNone/>
            </a:pPr>
            <a:r>
              <a:rPr kumimoji="1" lang="en-US" altLang="zh-CN" sz="2400">
                <a:solidFill>
                  <a:srgbClr val="000000"/>
                </a:solidFill>
                <a:latin typeface="微软雅黑" panose="020B0503020204020204" pitchFamily="34" charset="-122"/>
                <a:ea typeface="微软雅黑" panose="020B0503020204020204" pitchFamily="34" charset="-122"/>
              </a:rPr>
              <a:t>(1)</a:t>
            </a:r>
            <a:r>
              <a:rPr kumimoji="1" lang="zh-CN" altLang="en-US" sz="2800">
                <a:solidFill>
                  <a:srgbClr val="0000FF"/>
                </a:solidFill>
                <a:latin typeface="微软雅黑" panose="020B0503020204020204" pitchFamily="34" charset="-122"/>
                <a:ea typeface="微软雅黑" panose="020B0503020204020204" pitchFamily="34" charset="-122"/>
              </a:rPr>
              <a:t>分解：</a:t>
            </a:r>
            <a:r>
              <a:rPr kumimoji="1" lang="zh-CN" altLang="en-US" sz="2400">
                <a:solidFill>
                  <a:srgbClr val="000000"/>
                </a:solidFill>
                <a:latin typeface="微软雅黑" panose="020B0503020204020204" pitchFamily="34" charset="-122"/>
                <a:ea typeface="微软雅黑" panose="020B0503020204020204" pitchFamily="34" charset="-122"/>
              </a:rPr>
              <a:t>把原问题分解为若干个规模较小、相互独立，</a:t>
            </a:r>
          </a:p>
          <a:p>
            <a:pPr eaLnBrk="1" fontAlgn="b" hangingPunct="1">
              <a:lnSpc>
                <a:spcPct val="150000"/>
              </a:lnSpc>
              <a:spcBef>
                <a:spcPct val="0"/>
              </a:spcBef>
              <a:buClrTx/>
              <a:buSzTx/>
              <a:buFontTx/>
              <a:buNone/>
            </a:pPr>
            <a:r>
              <a:rPr kumimoji="1" lang="zh-CN" altLang="en-US" sz="2400">
                <a:solidFill>
                  <a:srgbClr val="000000"/>
                </a:solidFill>
                <a:latin typeface="微软雅黑" panose="020B0503020204020204" pitchFamily="34" charset="-122"/>
                <a:ea typeface="微软雅黑" panose="020B0503020204020204" pitchFamily="34" charset="-122"/>
              </a:rPr>
              <a:t>  与原问题相同的子问题；</a:t>
            </a:r>
            <a:r>
              <a:rPr kumimoji="1" lang="zh-CN" altLang="en-US" sz="2400" b="0">
                <a:solidFill>
                  <a:srgbClr val="000000"/>
                </a:solidFill>
                <a:latin typeface="微软雅黑" panose="020B0503020204020204" pitchFamily="34" charset="-122"/>
                <a:ea typeface="微软雅黑" panose="020B0503020204020204" pitchFamily="34" charset="-122"/>
              </a:rPr>
              <a:t> </a:t>
            </a:r>
          </a:p>
        </p:txBody>
      </p:sp>
      <p:sp>
        <p:nvSpPr>
          <p:cNvPr id="89095" name="Text Box 7"/>
          <p:cNvSpPr txBox="1">
            <a:spLocks noChangeArrowheads="1"/>
          </p:cNvSpPr>
          <p:nvPr/>
        </p:nvSpPr>
        <p:spPr bwMode="auto">
          <a:xfrm>
            <a:off x="539750" y="2565400"/>
            <a:ext cx="74993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50000"/>
              </a:lnSpc>
              <a:spcBef>
                <a:spcPct val="0"/>
              </a:spcBef>
              <a:buClrTx/>
              <a:buSzTx/>
              <a:buFontTx/>
              <a:buNone/>
            </a:pPr>
            <a:r>
              <a:rPr kumimoji="1" lang="en-US" altLang="zh-CN" sz="2400">
                <a:solidFill>
                  <a:srgbClr val="000000"/>
                </a:solidFill>
                <a:latin typeface="微软雅黑" panose="020B0503020204020204" pitchFamily="34" charset="-122"/>
                <a:ea typeface="微软雅黑" panose="020B0503020204020204" pitchFamily="34" charset="-122"/>
              </a:rPr>
              <a:t>(2)</a:t>
            </a:r>
            <a:r>
              <a:rPr kumimoji="1" lang="zh-CN" altLang="en-US" sz="2800">
                <a:solidFill>
                  <a:srgbClr val="0000FF"/>
                </a:solidFill>
                <a:latin typeface="微软雅黑" panose="020B0503020204020204" pitchFamily="34" charset="-122"/>
                <a:ea typeface="微软雅黑" panose="020B0503020204020204" pitchFamily="34" charset="-122"/>
              </a:rPr>
              <a:t>求解：</a:t>
            </a:r>
            <a:r>
              <a:rPr kumimoji="1" lang="zh-CN" altLang="en-US" sz="2400">
                <a:solidFill>
                  <a:srgbClr val="000000"/>
                </a:solidFill>
                <a:latin typeface="微软雅黑" panose="020B0503020204020204" pitchFamily="34" charset="-122"/>
                <a:ea typeface="微软雅黑" panose="020B0503020204020204" pitchFamily="34" charset="-122"/>
              </a:rPr>
              <a:t>若子问题规模较小且容易被解决则直接解，</a:t>
            </a:r>
          </a:p>
          <a:p>
            <a:pPr eaLnBrk="1" fontAlgn="b" hangingPunct="1">
              <a:lnSpc>
                <a:spcPct val="150000"/>
              </a:lnSpc>
              <a:spcBef>
                <a:spcPct val="0"/>
              </a:spcBef>
              <a:buClrTx/>
              <a:buSzTx/>
              <a:buFontTx/>
              <a:buNone/>
            </a:pPr>
            <a:r>
              <a:rPr kumimoji="1" lang="zh-CN" altLang="en-US" sz="2400">
                <a:solidFill>
                  <a:srgbClr val="000000"/>
                </a:solidFill>
                <a:latin typeface="微软雅黑" panose="020B0503020204020204" pitchFamily="34" charset="-122"/>
                <a:ea typeface="微软雅黑" panose="020B0503020204020204" pitchFamily="34" charset="-122"/>
              </a:rPr>
              <a:t>   否则再继续分解为更小的子问题，直到容易解决； </a:t>
            </a:r>
          </a:p>
        </p:txBody>
      </p:sp>
      <p:sp>
        <p:nvSpPr>
          <p:cNvPr id="89096" name="Text Box 8"/>
          <p:cNvSpPr txBox="1">
            <a:spLocks noChangeArrowheads="1"/>
          </p:cNvSpPr>
          <p:nvPr/>
        </p:nvSpPr>
        <p:spPr bwMode="auto">
          <a:xfrm>
            <a:off x="534988" y="4005263"/>
            <a:ext cx="688041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50000"/>
              </a:lnSpc>
              <a:spcBef>
                <a:spcPct val="0"/>
              </a:spcBef>
              <a:buClrTx/>
              <a:buSzTx/>
              <a:buFontTx/>
              <a:buNone/>
            </a:pPr>
            <a:r>
              <a:rPr kumimoji="1" lang="en-US" altLang="zh-CN" sz="2400">
                <a:solidFill>
                  <a:srgbClr val="000000"/>
                </a:solidFill>
                <a:latin typeface="微软雅黑" panose="020B0503020204020204" pitchFamily="34" charset="-122"/>
                <a:ea typeface="微软雅黑" panose="020B0503020204020204" pitchFamily="34" charset="-122"/>
              </a:rPr>
              <a:t>(3)</a:t>
            </a:r>
            <a:r>
              <a:rPr kumimoji="1" lang="zh-CN" altLang="en-US" sz="2800">
                <a:solidFill>
                  <a:srgbClr val="0000FF"/>
                </a:solidFill>
                <a:latin typeface="微软雅黑" panose="020B0503020204020204" pitchFamily="34" charset="-122"/>
                <a:ea typeface="微软雅黑" panose="020B0503020204020204" pitchFamily="34" charset="-122"/>
              </a:rPr>
              <a:t>合并：</a:t>
            </a:r>
            <a:r>
              <a:rPr kumimoji="1" lang="zh-CN" altLang="en-US" sz="2400">
                <a:solidFill>
                  <a:srgbClr val="000000"/>
                </a:solidFill>
                <a:latin typeface="微软雅黑" panose="020B0503020204020204" pitchFamily="34" charset="-122"/>
                <a:ea typeface="微软雅黑" panose="020B0503020204020204" pitchFamily="34" charset="-122"/>
              </a:rPr>
              <a:t>将已求解的各个子问题的解，逐步合并</a:t>
            </a:r>
          </a:p>
          <a:p>
            <a:pPr eaLnBrk="1" fontAlgn="b" hangingPunct="1">
              <a:lnSpc>
                <a:spcPct val="150000"/>
              </a:lnSpc>
              <a:spcBef>
                <a:spcPct val="0"/>
              </a:spcBef>
              <a:buClrTx/>
              <a:buSzTx/>
              <a:buFontTx/>
              <a:buNone/>
            </a:pPr>
            <a:r>
              <a:rPr kumimoji="1" lang="zh-CN" altLang="en-US" sz="2400">
                <a:solidFill>
                  <a:srgbClr val="000000"/>
                </a:solidFill>
                <a:latin typeface="微软雅黑" panose="020B0503020204020204" pitchFamily="34" charset="-122"/>
                <a:ea typeface="微软雅黑" panose="020B0503020204020204" pitchFamily="34" charset="-122"/>
              </a:rPr>
              <a:t>   为原问题的解。 </a:t>
            </a:r>
          </a:p>
        </p:txBody>
      </p:sp>
      <p:sp>
        <p:nvSpPr>
          <p:cNvPr id="89097" name="Line 9"/>
          <p:cNvSpPr>
            <a:spLocks noChangeShapeType="1"/>
          </p:cNvSpPr>
          <p:nvPr/>
        </p:nvSpPr>
        <p:spPr bwMode="auto">
          <a:xfrm>
            <a:off x="1042988" y="1916113"/>
            <a:ext cx="865187"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sp>
        <p:nvSpPr>
          <p:cNvPr id="89098" name="Line 10"/>
          <p:cNvSpPr>
            <a:spLocks noChangeShapeType="1"/>
          </p:cNvSpPr>
          <p:nvPr/>
        </p:nvSpPr>
        <p:spPr bwMode="auto">
          <a:xfrm>
            <a:off x="1042988" y="3213100"/>
            <a:ext cx="865187"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sp>
        <p:nvSpPr>
          <p:cNvPr id="89099" name="Line 11"/>
          <p:cNvSpPr>
            <a:spLocks noChangeShapeType="1"/>
          </p:cNvSpPr>
          <p:nvPr/>
        </p:nvSpPr>
        <p:spPr bwMode="auto">
          <a:xfrm>
            <a:off x="971550" y="4652963"/>
            <a:ext cx="936625"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421689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checkerboard(across)">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checkerboard(across)">
                                      <p:cBhvr>
                                        <p:cTn id="12" dur="500"/>
                                        <p:tgtEl>
                                          <p:spTgt spid="890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9096"/>
                                        </p:tgtEl>
                                        <p:attrNameLst>
                                          <p:attrName>style.visibility</p:attrName>
                                        </p:attrNameLst>
                                      </p:cBhvr>
                                      <p:to>
                                        <p:strVal val="visible"/>
                                      </p:to>
                                    </p:set>
                                    <p:animEffect transition="in" filter="checkerboard(across)">
                                      <p:cBhvr>
                                        <p:cTn id="17" dur="500"/>
                                        <p:tgtEl>
                                          <p:spTgt spid="890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89097"/>
                                        </p:tgtEl>
                                        <p:attrNameLst>
                                          <p:attrName>style.visibility</p:attrName>
                                        </p:attrNameLst>
                                      </p:cBhvr>
                                      <p:to>
                                        <p:strVal val="visible"/>
                                      </p:to>
                                    </p:set>
                                    <p:animEffect transition="in" filter="strips(downLeft)">
                                      <p:cBhvr>
                                        <p:cTn id="22" dur="500"/>
                                        <p:tgtEl>
                                          <p:spTgt spid="89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89098"/>
                                        </p:tgtEl>
                                        <p:attrNameLst>
                                          <p:attrName>style.visibility</p:attrName>
                                        </p:attrNameLst>
                                      </p:cBhvr>
                                      <p:to>
                                        <p:strVal val="visible"/>
                                      </p:to>
                                    </p:set>
                                    <p:anim calcmode="lin" valueType="num">
                                      <p:cBhvr>
                                        <p:cTn id="27" dur="500" fill="hold"/>
                                        <p:tgtEl>
                                          <p:spTgt spid="89098"/>
                                        </p:tgtEl>
                                        <p:attrNameLst>
                                          <p:attrName>ppt_w</p:attrName>
                                        </p:attrNameLst>
                                      </p:cBhvr>
                                      <p:tavLst>
                                        <p:tav tm="0">
                                          <p:val>
                                            <p:fltVal val="0"/>
                                          </p:val>
                                        </p:tav>
                                        <p:tav tm="100000">
                                          <p:val>
                                            <p:strVal val="#ppt_w"/>
                                          </p:val>
                                        </p:tav>
                                      </p:tavLst>
                                    </p:anim>
                                    <p:anim calcmode="lin" valueType="num">
                                      <p:cBhvr>
                                        <p:cTn id="28" dur="500" fill="hold"/>
                                        <p:tgtEl>
                                          <p:spTgt spid="89098"/>
                                        </p:tgtEl>
                                        <p:attrNameLst>
                                          <p:attrName>ppt_h</p:attrName>
                                        </p:attrNameLst>
                                      </p:cBhvr>
                                      <p:tavLst>
                                        <p:tav tm="0">
                                          <p:val>
                                            <p:fltVal val="0"/>
                                          </p:val>
                                        </p:tav>
                                        <p:tav tm="100000">
                                          <p:val>
                                            <p:strVal val="#ppt_h"/>
                                          </p:val>
                                        </p:tav>
                                      </p:tavLst>
                                    </p:anim>
                                    <p:anim calcmode="lin" valueType="num">
                                      <p:cBhvr>
                                        <p:cTn id="29" dur="500" fill="hold"/>
                                        <p:tgtEl>
                                          <p:spTgt spid="89098"/>
                                        </p:tgtEl>
                                        <p:attrNameLst>
                                          <p:attrName>style.rotation</p:attrName>
                                        </p:attrNameLst>
                                      </p:cBhvr>
                                      <p:tavLst>
                                        <p:tav tm="0">
                                          <p:val>
                                            <p:fltVal val="360"/>
                                          </p:val>
                                        </p:tav>
                                        <p:tav tm="100000">
                                          <p:val>
                                            <p:fltVal val="0"/>
                                          </p:val>
                                        </p:tav>
                                      </p:tavLst>
                                    </p:anim>
                                    <p:animEffect transition="in" filter="fade">
                                      <p:cBhvr>
                                        <p:cTn id="30" dur="500"/>
                                        <p:tgtEl>
                                          <p:spTgt spid="890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89099"/>
                                        </p:tgtEl>
                                        <p:attrNameLst>
                                          <p:attrName>style.visibility</p:attrName>
                                        </p:attrNameLst>
                                      </p:cBhvr>
                                      <p:to>
                                        <p:strVal val="visible"/>
                                      </p:to>
                                    </p:set>
                                    <p:animEffect transition="in" filter="box(in)">
                                      <p:cBhvr>
                                        <p:cTn id="35" dur="500"/>
                                        <p:tgtEl>
                                          <p:spTgt spid="8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P spid="89095" grpId="0"/>
      <p:bldP spid="8909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STATBA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44563"/>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9"/>
          <p:cNvSpPr>
            <a:spLocks noChangeArrowheads="1"/>
          </p:cNvSpPr>
          <p:nvPr/>
        </p:nvSpPr>
        <p:spPr bwMode="auto">
          <a:xfrm>
            <a:off x="571500" y="290513"/>
            <a:ext cx="4102703"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FF"/>
                </a:solidFill>
              </a:rPr>
              <a:t>5</a:t>
            </a:r>
            <a:r>
              <a:rPr lang="zh-CN" altLang="en-US" sz="3200" b="1" dirty="0">
                <a:solidFill>
                  <a:srgbClr val="0000FF"/>
                </a:solidFill>
              </a:rPr>
              <a:t>、算法的时间复杂性</a:t>
            </a:r>
          </a:p>
        </p:txBody>
      </p:sp>
      <p:sp>
        <p:nvSpPr>
          <p:cNvPr id="11268" name="Rectangle 10"/>
          <p:cNvSpPr>
            <a:spLocks noChangeArrowheads="1"/>
          </p:cNvSpPr>
          <p:nvPr/>
        </p:nvSpPr>
        <p:spPr bwMode="auto">
          <a:xfrm>
            <a:off x="457200" y="1198563"/>
            <a:ext cx="8229600" cy="23018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Divide-and-Conquer(P)</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if ( |P|&lt;=n0) </a:t>
            </a:r>
            <a:r>
              <a:rPr kumimoji="1" lang="en-US" altLang="zh-CN" sz="2200" dirty="0" err="1">
                <a:solidFill>
                  <a:srgbClr val="000000"/>
                </a:solidFill>
                <a:latin typeface="Times New Roman" panose="02020603050405020304" pitchFamily="18" charset="0"/>
              </a:rPr>
              <a:t>Adhoc</a:t>
            </a:r>
            <a:r>
              <a:rPr kumimoji="1" lang="en-US" altLang="zh-CN" sz="2200" dirty="0">
                <a:solidFill>
                  <a:srgbClr val="000000"/>
                </a:solidFill>
                <a:latin typeface="Times New Roman" panose="02020603050405020304" pitchFamily="18" charset="0"/>
              </a:rPr>
              <a:t>(P); </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divide P into smaller </a:t>
            </a:r>
            <a:r>
              <a:rPr kumimoji="1" lang="en-US" altLang="zh-CN" sz="2200" dirty="0" err="1">
                <a:solidFill>
                  <a:srgbClr val="000000"/>
                </a:solidFill>
                <a:latin typeface="Times New Roman" panose="02020603050405020304" pitchFamily="18" charset="0"/>
              </a:rPr>
              <a:t>subinstances</a:t>
            </a:r>
            <a:r>
              <a:rPr kumimoji="1" lang="en-US" altLang="zh-CN" sz="2200" dirty="0">
                <a:solidFill>
                  <a:srgbClr val="000000"/>
                </a:solidFill>
                <a:latin typeface="Times New Roman" panose="02020603050405020304" pitchFamily="18" charset="0"/>
              </a:rPr>
              <a:t>  P1 ,P2,... ,</a:t>
            </a:r>
            <a:r>
              <a:rPr kumimoji="1" lang="en-US" altLang="zh-CN" sz="2200" dirty="0" err="1">
                <a:solidFill>
                  <a:srgbClr val="000000"/>
                </a:solidFill>
                <a:latin typeface="Times New Roman" panose="02020603050405020304" pitchFamily="18" charset="0"/>
              </a:rPr>
              <a:t>Pk</a:t>
            </a:r>
            <a:r>
              <a:rPr kumimoji="1" lang="en-US" altLang="zh-CN" sz="2200" dirty="0">
                <a:solidFill>
                  <a:srgbClr val="000000"/>
                </a:solidFill>
                <a:latin typeface="Times New Roman" panose="02020603050405020304" pitchFamily="18" charset="0"/>
              </a:rPr>
              <a:t>;</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a:t>
            </a:r>
            <a:r>
              <a:rPr kumimoji="1" lang="en-US" altLang="zh-CN" sz="2200" dirty="0">
                <a:solidFill>
                  <a:srgbClr val="FF0000"/>
                </a:solidFill>
                <a:latin typeface="Times New Roman" panose="02020603050405020304" pitchFamily="18" charset="0"/>
              </a:rPr>
              <a:t>for (</a:t>
            </a:r>
            <a:r>
              <a:rPr kumimoji="1" lang="en-US" altLang="zh-CN" sz="2200" dirty="0" err="1">
                <a:solidFill>
                  <a:srgbClr val="FF0000"/>
                </a:solidFill>
                <a:latin typeface="Times New Roman" panose="02020603050405020304" pitchFamily="18" charset="0"/>
              </a:rPr>
              <a:t>i</a:t>
            </a:r>
            <a:r>
              <a:rPr kumimoji="1" lang="en-US" altLang="zh-CN" sz="2200" dirty="0">
                <a:solidFill>
                  <a:srgbClr val="FF0000"/>
                </a:solidFill>
                <a:latin typeface="Times New Roman" panose="02020603050405020304" pitchFamily="18" charset="0"/>
              </a:rPr>
              <a:t> = 1;i &lt;= k; </a:t>
            </a:r>
            <a:r>
              <a:rPr kumimoji="1" lang="en-US" altLang="zh-CN" sz="2200" dirty="0" err="1">
                <a:solidFill>
                  <a:srgbClr val="FF0000"/>
                </a:solidFill>
                <a:latin typeface="Times New Roman" panose="02020603050405020304" pitchFamily="18" charset="0"/>
              </a:rPr>
              <a:t>i</a:t>
            </a:r>
            <a:r>
              <a:rPr kumimoji="1" lang="en-US" altLang="zh-CN" sz="2200" dirty="0">
                <a:solidFill>
                  <a:srgbClr val="FF0000"/>
                </a:solidFill>
                <a:latin typeface="Times New Roman" panose="02020603050405020304" pitchFamily="18" charset="0"/>
              </a:rPr>
              <a:t>++)</a:t>
            </a:r>
          </a:p>
          <a:p>
            <a:pPr>
              <a:lnSpc>
                <a:spcPct val="110000"/>
              </a:lnSpc>
              <a:spcBef>
                <a:spcPct val="0"/>
              </a:spcBef>
              <a:buClrTx/>
              <a:buSzTx/>
              <a:buFontTx/>
              <a:buNone/>
            </a:pPr>
            <a:r>
              <a:rPr kumimoji="1" lang="en-US" altLang="zh-CN" sz="2200" dirty="0">
                <a:solidFill>
                  <a:srgbClr val="FF0000"/>
                </a:solidFill>
                <a:latin typeface="Times New Roman" panose="02020603050405020304" pitchFamily="18" charset="0"/>
              </a:rPr>
              <a:t>        </a:t>
            </a:r>
            <a:r>
              <a:rPr kumimoji="1" lang="en-US" altLang="zh-CN" sz="2200" dirty="0" err="1">
                <a:solidFill>
                  <a:srgbClr val="FF0000"/>
                </a:solidFill>
                <a:latin typeface="Times New Roman" panose="02020603050405020304" pitchFamily="18" charset="0"/>
              </a:rPr>
              <a:t>yi</a:t>
            </a:r>
            <a:r>
              <a:rPr kumimoji="1" lang="en-US" altLang="zh-CN" sz="2200" dirty="0">
                <a:solidFill>
                  <a:srgbClr val="FF0000"/>
                </a:solidFill>
                <a:latin typeface="Times New Roman" panose="02020603050405020304" pitchFamily="18" charset="0"/>
              </a:rPr>
              <a:t>=Divide-and-Conquer(Pi);</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return Merge( </a:t>
            </a:r>
            <a:r>
              <a:rPr kumimoji="1" lang="en-US" altLang="zh-CN" sz="2200" dirty="0" err="1">
                <a:solidFill>
                  <a:srgbClr val="000000"/>
                </a:solidFill>
                <a:latin typeface="Times New Roman" panose="02020603050405020304" pitchFamily="18" charset="0"/>
              </a:rPr>
              <a:t>yl</a:t>
            </a:r>
            <a:r>
              <a:rPr kumimoji="1" lang="en-US" altLang="zh-CN" sz="2200" dirty="0">
                <a:solidFill>
                  <a:srgbClr val="000000"/>
                </a:solidFill>
                <a:latin typeface="Times New Roman" panose="02020603050405020304" pitchFamily="18" charset="0"/>
              </a:rPr>
              <a:t> ,..., </a:t>
            </a:r>
            <a:r>
              <a:rPr kumimoji="1" lang="en-US" altLang="zh-CN" sz="2200" dirty="0" err="1">
                <a:solidFill>
                  <a:srgbClr val="000000"/>
                </a:solidFill>
                <a:latin typeface="Times New Roman" panose="02020603050405020304" pitchFamily="18" charset="0"/>
              </a:rPr>
              <a:t>yk</a:t>
            </a:r>
            <a:r>
              <a:rPr kumimoji="1" lang="en-US" altLang="zh-CN" sz="2200" dirty="0">
                <a:solidFill>
                  <a:srgbClr val="000000"/>
                </a:solidFill>
                <a:latin typeface="Times New Roman" panose="02020603050405020304" pitchFamily="18" charset="0"/>
              </a:rPr>
              <a:t>); </a:t>
            </a:r>
          </a:p>
        </p:txBody>
      </p:sp>
      <p:sp>
        <p:nvSpPr>
          <p:cNvPr id="11269" name="Line 11"/>
          <p:cNvSpPr>
            <a:spLocks noChangeShapeType="1"/>
          </p:cNvSpPr>
          <p:nvPr/>
        </p:nvSpPr>
        <p:spPr bwMode="auto">
          <a:xfrm>
            <a:off x="457200" y="1198563"/>
            <a:ext cx="8077200"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11270" name="Line 12"/>
          <p:cNvSpPr>
            <a:spLocks noChangeShapeType="1"/>
          </p:cNvSpPr>
          <p:nvPr/>
        </p:nvSpPr>
        <p:spPr bwMode="auto">
          <a:xfrm flipV="1">
            <a:off x="381000" y="3484563"/>
            <a:ext cx="8153400"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87053" name="Rectangle 13"/>
          <p:cNvSpPr>
            <a:spLocks noChangeArrowheads="1"/>
          </p:cNvSpPr>
          <p:nvPr/>
        </p:nvSpPr>
        <p:spPr bwMode="auto">
          <a:xfrm>
            <a:off x="7194550" y="1960563"/>
            <a:ext cx="617538" cy="5603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en-US" altLang="zh-CN" sz="2200">
                <a:solidFill>
                  <a:srgbClr val="000000"/>
                </a:solidFill>
                <a:latin typeface="Century Schoolbook" panose="02040604050505020304" pitchFamily="18" charset="0"/>
              </a:rPr>
              <a:t>f(n)</a:t>
            </a:r>
          </a:p>
        </p:txBody>
      </p:sp>
      <p:sp>
        <p:nvSpPr>
          <p:cNvPr id="87056" name="Rectangle 16"/>
          <p:cNvSpPr>
            <a:spLocks noChangeArrowheads="1"/>
          </p:cNvSpPr>
          <p:nvPr/>
        </p:nvSpPr>
        <p:spPr bwMode="auto">
          <a:xfrm>
            <a:off x="7086600" y="2570163"/>
            <a:ext cx="1176338" cy="5603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en-US" altLang="zh-CN" sz="2200" dirty="0" err="1">
                <a:solidFill>
                  <a:srgbClr val="000000"/>
                </a:solidFill>
                <a:latin typeface="Century Schoolbook" panose="02040604050505020304" pitchFamily="18" charset="0"/>
              </a:rPr>
              <a:t>kT</a:t>
            </a:r>
            <a:r>
              <a:rPr kumimoji="1" lang="en-US" altLang="zh-CN" sz="2200" dirty="0">
                <a:solidFill>
                  <a:srgbClr val="000000"/>
                </a:solidFill>
                <a:latin typeface="Century Schoolbook" panose="02040604050505020304" pitchFamily="18" charset="0"/>
              </a:rPr>
              <a:t>(n/m)</a:t>
            </a:r>
          </a:p>
        </p:txBody>
      </p:sp>
      <p:sp>
        <p:nvSpPr>
          <p:cNvPr id="87061" name="Rectangle 21"/>
          <p:cNvSpPr>
            <a:spLocks noChangeArrowheads="1"/>
          </p:cNvSpPr>
          <p:nvPr/>
        </p:nvSpPr>
        <p:spPr bwMode="auto">
          <a:xfrm>
            <a:off x="7078663" y="1579563"/>
            <a:ext cx="725487" cy="4603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FontTx/>
              <a:buNone/>
            </a:pPr>
            <a:r>
              <a:rPr kumimoji="1" lang="en-US" altLang="zh-CN" sz="2200">
                <a:solidFill>
                  <a:srgbClr val="000000"/>
                </a:solidFill>
                <a:latin typeface="Times New Roman" panose="02020603050405020304" pitchFamily="18" charset="0"/>
              </a:rPr>
              <a:t>O(1)</a:t>
            </a:r>
          </a:p>
        </p:txBody>
      </p:sp>
      <p:graphicFrame>
        <p:nvGraphicFramePr>
          <p:cNvPr id="11274" name="Object 22"/>
          <p:cNvGraphicFramePr>
            <a:graphicFrameLocks noGrp="1" noChangeAspect="1"/>
          </p:cNvGraphicFramePr>
          <p:nvPr>
            <p:ph/>
            <p:extLst>
              <p:ext uri="{D42A27DB-BD31-4B8C-83A1-F6EECF244321}">
                <p14:modId xmlns:p14="http://schemas.microsoft.com/office/powerpoint/2010/main" val="3899685835"/>
              </p:ext>
            </p:extLst>
          </p:nvPr>
        </p:nvGraphicFramePr>
        <p:xfrm>
          <a:off x="895350" y="3764008"/>
          <a:ext cx="7367588" cy="2112917"/>
        </p:xfrm>
        <a:graphic>
          <a:graphicData uri="http://schemas.openxmlformats.org/presentationml/2006/ole">
            <mc:AlternateContent xmlns:mc="http://schemas.openxmlformats.org/markup-compatibility/2006">
              <mc:Choice xmlns:v="urn:schemas-microsoft-com:vml" Requires="v">
                <p:oleObj spid="_x0000_s90148" name="文档" r:id="rId4" imgW="4145814" imgH="1188572" progId="Word.Document.8">
                  <p:embed/>
                </p:oleObj>
              </mc:Choice>
              <mc:Fallback>
                <p:oleObj name="文档" r:id="rId4" imgW="4145814" imgH="1188572" progId="Word.Document.8">
                  <p:embed/>
                  <p:pic>
                    <p:nvPicPr>
                      <p:cNvPr id="11274"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3764008"/>
                        <a:ext cx="7367588" cy="2112917"/>
                      </a:xfrm>
                      <a:prstGeom prst="rect">
                        <a:avLst/>
                      </a:prstGeom>
                      <a:noFill/>
                      <a:ln>
                        <a:noFill/>
                      </a:ln>
                      <a:effectLst/>
                    </p:spPr>
                  </p:pic>
                </p:oleObj>
              </mc:Fallback>
            </mc:AlternateContent>
          </a:graphicData>
        </a:graphic>
      </p:graphicFrame>
      <p:sp>
        <p:nvSpPr>
          <p:cNvPr id="87064" name="Line 24"/>
          <p:cNvSpPr>
            <a:spLocks noChangeShapeType="1"/>
          </p:cNvSpPr>
          <p:nvPr/>
        </p:nvSpPr>
        <p:spPr bwMode="auto">
          <a:xfrm>
            <a:off x="6588125" y="2205038"/>
            <a:ext cx="647700" cy="7143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sp>
        <p:nvSpPr>
          <p:cNvPr id="87065" name="Line 25"/>
          <p:cNvSpPr>
            <a:spLocks noChangeShapeType="1"/>
          </p:cNvSpPr>
          <p:nvPr/>
        </p:nvSpPr>
        <p:spPr bwMode="auto">
          <a:xfrm flipV="1">
            <a:off x="3779838" y="2276475"/>
            <a:ext cx="3455987" cy="10810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27400243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61"/>
                                        </p:tgtEl>
                                        <p:attrNameLst>
                                          <p:attrName>style.visibility</p:attrName>
                                        </p:attrNameLst>
                                      </p:cBhvr>
                                      <p:to>
                                        <p:strVal val="visible"/>
                                      </p:to>
                                    </p:set>
                                    <p:animEffect transition="in" filter="wipe(left)">
                                      <p:cBhvr>
                                        <p:cTn id="7" dur="500"/>
                                        <p:tgtEl>
                                          <p:spTgt spid="87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7065"/>
                                        </p:tgtEl>
                                        <p:attrNameLst>
                                          <p:attrName>style.visibility</p:attrName>
                                        </p:attrNameLst>
                                      </p:cBhvr>
                                      <p:to>
                                        <p:strVal val="visible"/>
                                      </p:to>
                                    </p:set>
                                    <p:animEffect transition="in" filter="box(in)">
                                      <p:cBhvr>
                                        <p:cTn id="12" dur="500"/>
                                        <p:tgtEl>
                                          <p:spTgt spid="87065"/>
                                        </p:tgtEl>
                                      </p:cBhvr>
                                    </p:animEffect>
                                  </p:childTnLst>
                                </p:cTn>
                              </p:par>
                              <p:par>
                                <p:cTn id="13" presetID="4" presetClass="entr" presetSubtype="16" fill="hold" nodeType="withEffect">
                                  <p:stCondLst>
                                    <p:cond delay="0"/>
                                  </p:stCondLst>
                                  <p:childTnLst>
                                    <p:set>
                                      <p:cBhvr>
                                        <p:cTn id="14" dur="1" fill="hold">
                                          <p:stCondLst>
                                            <p:cond delay="0"/>
                                          </p:stCondLst>
                                        </p:cTn>
                                        <p:tgtEl>
                                          <p:spTgt spid="87064"/>
                                        </p:tgtEl>
                                        <p:attrNameLst>
                                          <p:attrName>style.visibility</p:attrName>
                                        </p:attrNameLst>
                                      </p:cBhvr>
                                      <p:to>
                                        <p:strVal val="visible"/>
                                      </p:to>
                                    </p:set>
                                    <p:animEffect transition="in" filter="box(in)">
                                      <p:cBhvr>
                                        <p:cTn id="15" dur="500"/>
                                        <p:tgtEl>
                                          <p:spTgt spid="870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7053"/>
                                        </p:tgtEl>
                                        <p:attrNameLst>
                                          <p:attrName>style.visibility</p:attrName>
                                        </p:attrNameLst>
                                      </p:cBhvr>
                                      <p:to>
                                        <p:strVal val="visible"/>
                                      </p:to>
                                    </p:set>
                                    <p:animEffect transition="in" filter="wipe(left)">
                                      <p:cBhvr>
                                        <p:cTn id="20" dur="500"/>
                                        <p:tgtEl>
                                          <p:spTgt spid="870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7056"/>
                                        </p:tgtEl>
                                        <p:attrNameLst>
                                          <p:attrName>style.visibility</p:attrName>
                                        </p:attrNameLst>
                                      </p:cBhvr>
                                      <p:to>
                                        <p:strVal val="visible"/>
                                      </p:to>
                                    </p:set>
                                    <p:animEffect transition="in" filter="wipe(left)">
                                      <p:cBhvr>
                                        <p:cTn id="25" dur="500"/>
                                        <p:tgtEl>
                                          <p:spTgt spid="87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3" grpId="0" autoUpdateAnimBg="0"/>
      <p:bldP spid="87056" grpId="0" autoUpdateAnimBg="0"/>
      <p:bldP spid="8706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TATBA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44563"/>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
          <p:cNvSpPr>
            <a:spLocks noChangeArrowheads="1"/>
          </p:cNvSpPr>
          <p:nvPr/>
        </p:nvSpPr>
        <p:spPr bwMode="auto">
          <a:xfrm>
            <a:off x="457200" y="1198563"/>
            <a:ext cx="8229600" cy="23018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Divide-and-Conquer(P)</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if ( |P|&lt;=n0) </a:t>
            </a:r>
            <a:r>
              <a:rPr kumimoji="1" lang="en-US" altLang="zh-CN" sz="2200" dirty="0" err="1">
                <a:solidFill>
                  <a:srgbClr val="000000"/>
                </a:solidFill>
                <a:latin typeface="Times New Roman" panose="02020603050405020304" pitchFamily="18" charset="0"/>
              </a:rPr>
              <a:t>Adhoc</a:t>
            </a:r>
            <a:r>
              <a:rPr kumimoji="1" lang="en-US" altLang="zh-CN" sz="2200" dirty="0">
                <a:solidFill>
                  <a:srgbClr val="000000"/>
                </a:solidFill>
                <a:latin typeface="Times New Roman" panose="02020603050405020304" pitchFamily="18" charset="0"/>
              </a:rPr>
              <a:t>(P); </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divide P into smaller </a:t>
            </a:r>
            <a:r>
              <a:rPr kumimoji="1" lang="en-US" altLang="zh-CN" sz="2200" dirty="0" err="1">
                <a:solidFill>
                  <a:srgbClr val="000000"/>
                </a:solidFill>
                <a:latin typeface="Times New Roman" panose="02020603050405020304" pitchFamily="18" charset="0"/>
              </a:rPr>
              <a:t>subinstances</a:t>
            </a:r>
            <a:r>
              <a:rPr kumimoji="1" lang="en-US" altLang="zh-CN" sz="2200" dirty="0">
                <a:solidFill>
                  <a:srgbClr val="000000"/>
                </a:solidFill>
                <a:latin typeface="Times New Roman" panose="02020603050405020304" pitchFamily="18" charset="0"/>
              </a:rPr>
              <a:t>  P1 ,P2,... ,</a:t>
            </a:r>
            <a:r>
              <a:rPr kumimoji="1" lang="en-US" altLang="zh-CN" sz="2200" dirty="0" err="1">
                <a:solidFill>
                  <a:srgbClr val="000000"/>
                </a:solidFill>
                <a:latin typeface="Times New Roman" panose="02020603050405020304" pitchFamily="18" charset="0"/>
              </a:rPr>
              <a:t>Pk</a:t>
            </a:r>
            <a:r>
              <a:rPr kumimoji="1" lang="en-US" altLang="zh-CN" sz="2200" dirty="0">
                <a:solidFill>
                  <a:srgbClr val="000000"/>
                </a:solidFill>
                <a:latin typeface="Times New Roman" panose="02020603050405020304" pitchFamily="18" charset="0"/>
              </a:rPr>
              <a:t>;</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a:t>
            </a:r>
            <a:r>
              <a:rPr kumimoji="1" lang="en-US" altLang="zh-CN" sz="2200" dirty="0">
                <a:solidFill>
                  <a:srgbClr val="FF0000"/>
                </a:solidFill>
                <a:latin typeface="Times New Roman" panose="02020603050405020304" pitchFamily="18" charset="0"/>
              </a:rPr>
              <a:t>for (</a:t>
            </a:r>
            <a:r>
              <a:rPr kumimoji="1" lang="en-US" altLang="zh-CN" sz="2200" dirty="0" err="1">
                <a:solidFill>
                  <a:srgbClr val="FF0000"/>
                </a:solidFill>
                <a:latin typeface="Times New Roman" panose="02020603050405020304" pitchFamily="18" charset="0"/>
              </a:rPr>
              <a:t>i</a:t>
            </a:r>
            <a:r>
              <a:rPr kumimoji="1" lang="en-US" altLang="zh-CN" sz="2200" dirty="0">
                <a:solidFill>
                  <a:srgbClr val="FF0000"/>
                </a:solidFill>
                <a:latin typeface="Times New Roman" panose="02020603050405020304" pitchFamily="18" charset="0"/>
              </a:rPr>
              <a:t> = 1;i &lt;= k; </a:t>
            </a:r>
            <a:r>
              <a:rPr kumimoji="1" lang="en-US" altLang="zh-CN" sz="2200" dirty="0" err="1">
                <a:solidFill>
                  <a:srgbClr val="FF0000"/>
                </a:solidFill>
                <a:latin typeface="Times New Roman" panose="02020603050405020304" pitchFamily="18" charset="0"/>
              </a:rPr>
              <a:t>i</a:t>
            </a:r>
            <a:r>
              <a:rPr kumimoji="1" lang="en-US" altLang="zh-CN" sz="2200" dirty="0">
                <a:solidFill>
                  <a:srgbClr val="FF0000"/>
                </a:solidFill>
                <a:latin typeface="Times New Roman" panose="02020603050405020304" pitchFamily="18" charset="0"/>
              </a:rPr>
              <a:t>++)</a:t>
            </a:r>
          </a:p>
          <a:p>
            <a:pPr>
              <a:lnSpc>
                <a:spcPct val="110000"/>
              </a:lnSpc>
              <a:spcBef>
                <a:spcPct val="0"/>
              </a:spcBef>
              <a:buClrTx/>
              <a:buSzTx/>
              <a:buFontTx/>
              <a:buNone/>
            </a:pPr>
            <a:r>
              <a:rPr kumimoji="1" lang="en-US" altLang="zh-CN" sz="2200" dirty="0">
                <a:solidFill>
                  <a:srgbClr val="FF0000"/>
                </a:solidFill>
                <a:latin typeface="Times New Roman" panose="02020603050405020304" pitchFamily="18" charset="0"/>
              </a:rPr>
              <a:t>        </a:t>
            </a:r>
            <a:r>
              <a:rPr kumimoji="1" lang="en-US" altLang="zh-CN" sz="2200" dirty="0" err="1">
                <a:solidFill>
                  <a:srgbClr val="FF0000"/>
                </a:solidFill>
                <a:latin typeface="Times New Roman" panose="02020603050405020304" pitchFamily="18" charset="0"/>
              </a:rPr>
              <a:t>yi</a:t>
            </a:r>
            <a:r>
              <a:rPr kumimoji="1" lang="en-US" altLang="zh-CN" sz="2200" dirty="0">
                <a:solidFill>
                  <a:srgbClr val="FF0000"/>
                </a:solidFill>
                <a:latin typeface="Times New Roman" panose="02020603050405020304" pitchFamily="18" charset="0"/>
              </a:rPr>
              <a:t>=Divide-and-Conquer(Pi);</a:t>
            </a:r>
          </a:p>
          <a:p>
            <a:pPr>
              <a:lnSpc>
                <a:spcPct val="110000"/>
              </a:lnSpc>
              <a:spcBef>
                <a:spcPct val="0"/>
              </a:spcBef>
              <a:buClrTx/>
              <a:buSzTx/>
              <a:buFontTx/>
              <a:buNone/>
            </a:pPr>
            <a:r>
              <a:rPr kumimoji="1" lang="en-US" altLang="zh-CN" sz="2200" dirty="0">
                <a:solidFill>
                  <a:srgbClr val="000000"/>
                </a:solidFill>
                <a:latin typeface="Times New Roman" panose="02020603050405020304" pitchFamily="18" charset="0"/>
              </a:rPr>
              <a:t>    return Merge( </a:t>
            </a:r>
            <a:r>
              <a:rPr kumimoji="1" lang="en-US" altLang="zh-CN" sz="2200" dirty="0" err="1">
                <a:solidFill>
                  <a:srgbClr val="000000"/>
                </a:solidFill>
                <a:latin typeface="Times New Roman" panose="02020603050405020304" pitchFamily="18" charset="0"/>
              </a:rPr>
              <a:t>yl</a:t>
            </a:r>
            <a:r>
              <a:rPr kumimoji="1" lang="en-US" altLang="zh-CN" sz="2200" dirty="0">
                <a:solidFill>
                  <a:srgbClr val="000000"/>
                </a:solidFill>
                <a:latin typeface="Times New Roman" panose="02020603050405020304" pitchFamily="18" charset="0"/>
              </a:rPr>
              <a:t> ,..., </a:t>
            </a:r>
            <a:r>
              <a:rPr kumimoji="1" lang="en-US" altLang="zh-CN" sz="2200" dirty="0" err="1">
                <a:solidFill>
                  <a:srgbClr val="000000"/>
                </a:solidFill>
                <a:latin typeface="Times New Roman" panose="02020603050405020304" pitchFamily="18" charset="0"/>
              </a:rPr>
              <a:t>yk</a:t>
            </a:r>
            <a:r>
              <a:rPr kumimoji="1" lang="en-US" altLang="zh-CN" sz="2200" dirty="0">
                <a:solidFill>
                  <a:srgbClr val="000000"/>
                </a:solidFill>
                <a:latin typeface="Times New Roman" panose="02020603050405020304" pitchFamily="18" charset="0"/>
              </a:rPr>
              <a:t>); </a:t>
            </a:r>
          </a:p>
        </p:txBody>
      </p:sp>
      <p:sp>
        <p:nvSpPr>
          <p:cNvPr id="7" name="Line 11"/>
          <p:cNvSpPr>
            <a:spLocks noChangeShapeType="1"/>
          </p:cNvSpPr>
          <p:nvPr/>
        </p:nvSpPr>
        <p:spPr bwMode="auto">
          <a:xfrm>
            <a:off x="457200" y="1198563"/>
            <a:ext cx="8077200"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8" name="Line 12"/>
          <p:cNvSpPr>
            <a:spLocks noChangeShapeType="1"/>
          </p:cNvSpPr>
          <p:nvPr/>
        </p:nvSpPr>
        <p:spPr bwMode="auto">
          <a:xfrm flipV="1">
            <a:off x="381000" y="3484563"/>
            <a:ext cx="8153400" cy="0"/>
          </a:xfrm>
          <a:prstGeom prst="line">
            <a:avLst/>
          </a:prstGeom>
          <a:noFill/>
          <a:ln w="952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9" name="Rectangle 13"/>
          <p:cNvSpPr>
            <a:spLocks noChangeArrowheads="1"/>
          </p:cNvSpPr>
          <p:nvPr/>
        </p:nvSpPr>
        <p:spPr bwMode="auto">
          <a:xfrm>
            <a:off x="7194550" y="1960563"/>
            <a:ext cx="617538" cy="5603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en-US" altLang="zh-CN" sz="2200">
                <a:solidFill>
                  <a:srgbClr val="000000"/>
                </a:solidFill>
                <a:latin typeface="Century Schoolbook" panose="02040604050505020304" pitchFamily="18" charset="0"/>
              </a:rPr>
              <a:t>f(n)</a:t>
            </a:r>
          </a:p>
        </p:txBody>
      </p:sp>
      <p:sp>
        <p:nvSpPr>
          <p:cNvPr id="10" name="Rectangle 16"/>
          <p:cNvSpPr>
            <a:spLocks noChangeArrowheads="1"/>
          </p:cNvSpPr>
          <p:nvPr/>
        </p:nvSpPr>
        <p:spPr bwMode="auto">
          <a:xfrm>
            <a:off x="7086600" y="2570163"/>
            <a:ext cx="1176338" cy="56038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en-US" altLang="zh-CN" sz="2200" dirty="0" err="1">
                <a:solidFill>
                  <a:srgbClr val="000000"/>
                </a:solidFill>
                <a:latin typeface="Century Schoolbook" panose="02040604050505020304" pitchFamily="18" charset="0"/>
              </a:rPr>
              <a:t>kT</a:t>
            </a:r>
            <a:r>
              <a:rPr kumimoji="1" lang="en-US" altLang="zh-CN" sz="2200" dirty="0">
                <a:solidFill>
                  <a:srgbClr val="000000"/>
                </a:solidFill>
                <a:latin typeface="Century Schoolbook" panose="02040604050505020304" pitchFamily="18" charset="0"/>
              </a:rPr>
              <a:t>(n/m)</a:t>
            </a:r>
          </a:p>
        </p:txBody>
      </p:sp>
      <p:sp>
        <p:nvSpPr>
          <p:cNvPr id="11" name="Rectangle 21"/>
          <p:cNvSpPr>
            <a:spLocks noChangeArrowheads="1"/>
          </p:cNvSpPr>
          <p:nvPr/>
        </p:nvSpPr>
        <p:spPr bwMode="auto">
          <a:xfrm>
            <a:off x="7078663" y="1579563"/>
            <a:ext cx="725487" cy="4603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FontTx/>
              <a:buNone/>
            </a:pPr>
            <a:r>
              <a:rPr kumimoji="1" lang="en-US" altLang="zh-CN" sz="2200">
                <a:solidFill>
                  <a:srgbClr val="000000"/>
                </a:solidFill>
                <a:latin typeface="Times New Roman" panose="02020603050405020304" pitchFamily="18" charset="0"/>
              </a:rPr>
              <a:t>O(1)</a:t>
            </a:r>
          </a:p>
        </p:txBody>
      </p:sp>
      <p:sp>
        <p:nvSpPr>
          <p:cNvPr id="12" name="Line 24"/>
          <p:cNvSpPr>
            <a:spLocks noChangeShapeType="1"/>
          </p:cNvSpPr>
          <p:nvPr/>
        </p:nvSpPr>
        <p:spPr bwMode="auto">
          <a:xfrm>
            <a:off x="6588125" y="2205038"/>
            <a:ext cx="647700" cy="7143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sp>
        <p:nvSpPr>
          <p:cNvPr id="13" name="Line 25"/>
          <p:cNvSpPr>
            <a:spLocks noChangeShapeType="1"/>
          </p:cNvSpPr>
          <p:nvPr/>
        </p:nvSpPr>
        <p:spPr bwMode="auto">
          <a:xfrm flipV="1">
            <a:off x="3779838" y="2276475"/>
            <a:ext cx="3455987" cy="10810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sp>
        <p:nvSpPr>
          <p:cNvPr id="3" name="Rectangle 19"/>
          <p:cNvSpPr>
            <a:spLocks noChangeArrowheads="1"/>
          </p:cNvSpPr>
          <p:nvPr/>
        </p:nvSpPr>
        <p:spPr bwMode="auto">
          <a:xfrm>
            <a:off x="-1847850" y="138431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11085252"/>
              </p:ext>
            </p:extLst>
          </p:nvPr>
        </p:nvGraphicFramePr>
        <p:xfrm>
          <a:off x="2195736" y="5127613"/>
          <a:ext cx="4196705" cy="973149"/>
        </p:xfrm>
        <a:graphic>
          <a:graphicData uri="http://schemas.openxmlformats.org/presentationml/2006/ole">
            <mc:AlternateContent xmlns:mc="http://schemas.openxmlformats.org/markup-compatibility/2006">
              <mc:Choice xmlns:v="urn:schemas-microsoft-com:vml" Requires="v">
                <p:oleObj spid="_x0000_s91185" r:id="rId5" imgW="1968500" imgH="457200" progId="Equation.3">
                  <p:embed/>
                </p:oleObj>
              </mc:Choice>
              <mc:Fallback>
                <p:oleObj r:id="rId5" imgW="1968500" imgH="4572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5127613"/>
                        <a:ext cx="4196705" cy="973149"/>
                      </a:xfrm>
                      <a:prstGeom prst="rect">
                        <a:avLst/>
                      </a:prstGeom>
                      <a:noFill/>
                    </p:spPr>
                  </p:pic>
                </p:oleObj>
              </mc:Fallback>
            </mc:AlternateContent>
          </a:graphicData>
        </a:graphic>
      </p:graphicFrame>
      <p:sp>
        <p:nvSpPr>
          <p:cNvPr id="25" name="矩形 24"/>
          <p:cNvSpPr/>
          <p:nvPr/>
        </p:nvSpPr>
        <p:spPr>
          <a:xfrm>
            <a:off x="606419" y="3967898"/>
            <a:ext cx="7626171" cy="830997"/>
          </a:xfrm>
          <a:prstGeom prst="rect">
            <a:avLst/>
          </a:prstGeom>
        </p:spPr>
        <p:txBody>
          <a:bodyPr wrap="square">
            <a:spAutoFit/>
          </a:bodyPr>
          <a:lstStyle/>
          <a:p>
            <a:pPr algn="just">
              <a:spcAft>
                <a:spcPts val="0"/>
              </a:spcAft>
            </a:pPr>
            <a:r>
              <a:rPr lang="zh-CN" altLang="zh-CN" sz="2400" b="1" kern="100" dirty="0">
                <a:latin typeface="微软雅黑" panose="020B0503020204020204" pitchFamily="34" charset="-122"/>
                <a:ea typeface="微软雅黑" panose="020B0503020204020204" pitchFamily="34" charset="-122"/>
              </a:rPr>
              <a:t>则分治法解规模为</a:t>
            </a:r>
            <a:r>
              <a:rPr lang="en-US" altLang="zh-CN" sz="2400" b="1" i="1" kern="100" dirty="0">
                <a:latin typeface="微软雅黑" panose="020B0503020204020204" pitchFamily="34" charset="-122"/>
                <a:ea typeface="微软雅黑" panose="020B0503020204020204" pitchFamily="34" charset="-122"/>
              </a:rPr>
              <a:t>n</a:t>
            </a:r>
            <a:r>
              <a:rPr lang="zh-CN" altLang="zh-CN" sz="2400" b="1" kern="100" dirty="0">
                <a:latin typeface="微软雅黑" panose="020B0503020204020204" pitchFamily="34" charset="-122"/>
                <a:ea typeface="微软雅黑" panose="020B0503020204020204" pitchFamily="34" charset="-122"/>
              </a:rPr>
              <a:t>的问题的最坏时间复杂性</a:t>
            </a:r>
            <a:r>
              <a:rPr lang="en-US" altLang="zh-CN" sz="2400" b="1" i="1" kern="100" dirty="0">
                <a:latin typeface="微软雅黑" panose="020B0503020204020204" pitchFamily="34" charset="-122"/>
                <a:ea typeface="微软雅黑" panose="020B0503020204020204" pitchFamily="34" charset="-122"/>
              </a:rPr>
              <a:t>T(n)</a:t>
            </a:r>
            <a:r>
              <a:rPr lang="zh-CN" altLang="zh-CN" sz="2400" b="1" kern="100" dirty="0">
                <a:latin typeface="微软雅黑" panose="020B0503020204020204" pitchFamily="34" charset="-122"/>
                <a:ea typeface="微软雅黑" panose="020B0503020204020204" pitchFamily="34" charset="-122"/>
              </a:rPr>
              <a:t>函数满足</a:t>
            </a:r>
            <a:r>
              <a:rPr lang="en-US" altLang="zh-CN" sz="2400" b="1" kern="100" dirty="0">
                <a:latin typeface="微软雅黑" panose="020B0503020204020204" pitchFamily="34" charset="-122"/>
                <a:ea typeface="微软雅黑" panose="020B0503020204020204" pitchFamily="34" charset="-122"/>
              </a:rPr>
              <a:t>:</a:t>
            </a:r>
            <a:endParaRPr lang="zh-CN" altLang="zh-CN" sz="1600" kern="100" dirty="0">
              <a:effectLst/>
              <a:latin typeface="微软雅黑" panose="020B0503020204020204" pitchFamily="34" charset="-122"/>
              <a:ea typeface="微软雅黑" panose="020B0503020204020204" pitchFamily="34" charset="-122"/>
            </a:endParaRPr>
          </a:p>
        </p:txBody>
      </p:sp>
      <p:sp>
        <p:nvSpPr>
          <p:cNvPr id="26" name="内容占位符 25"/>
          <p:cNvSpPr>
            <a:spLocks noGrp="1"/>
          </p:cNvSpPr>
          <p:nvPr>
            <p:ph idx="1"/>
          </p:nvPr>
        </p:nvSpPr>
        <p:spPr>
          <a:xfrm>
            <a:off x="628650" y="1825625"/>
            <a:ext cx="7886700" cy="1963415"/>
          </a:xfrm>
        </p:spPr>
        <p:txBody>
          <a:bodyPr/>
          <a:lstStyle/>
          <a:p>
            <a:endParaRPr lang="zh-CN" altLang="en-US" dirty="0"/>
          </a:p>
        </p:txBody>
      </p:sp>
      <p:cxnSp>
        <p:nvCxnSpPr>
          <p:cNvPr id="28" name="直接连接符 27"/>
          <p:cNvCxnSpPr/>
          <p:nvPr/>
        </p:nvCxnSpPr>
        <p:spPr>
          <a:xfrm>
            <a:off x="4716016" y="4509120"/>
            <a:ext cx="272539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9"/>
          <p:cNvSpPr>
            <a:spLocks noChangeArrowheads="1"/>
          </p:cNvSpPr>
          <p:nvPr/>
        </p:nvSpPr>
        <p:spPr bwMode="auto">
          <a:xfrm>
            <a:off x="571500" y="290513"/>
            <a:ext cx="4102703"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FF"/>
                </a:solidFill>
              </a:rPr>
              <a:t>5</a:t>
            </a:r>
            <a:r>
              <a:rPr lang="zh-CN" altLang="en-US" sz="3200" b="1" dirty="0">
                <a:solidFill>
                  <a:srgbClr val="0000FF"/>
                </a:solidFill>
              </a:rPr>
              <a:t>、算法的时间复杂性</a:t>
            </a:r>
          </a:p>
        </p:txBody>
      </p:sp>
    </p:spTree>
    <p:extLst>
      <p:ext uri="{BB962C8B-B14F-4D97-AF65-F5344CB8AC3E}">
        <p14:creationId xmlns:p14="http://schemas.microsoft.com/office/powerpoint/2010/main" val="2929839738"/>
      </p:ext>
    </p:extLst>
  </p:cSld>
  <p:clrMapOvr>
    <a:masterClrMapping/>
  </p:clrMapOvr>
  <p:transition>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6"/>
          <p:cNvGraphicFramePr>
            <a:graphicFrameLocks noGrp="1" noChangeAspect="1"/>
          </p:cNvGraphicFramePr>
          <p:nvPr>
            <p:ph sz="half" idx="1"/>
          </p:nvPr>
        </p:nvGraphicFramePr>
        <p:xfrm>
          <a:off x="1479550" y="679450"/>
          <a:ext cx="3306763" cy="990600"/>
        </p:xfrm>
        <a:graphic>
          <a:graphicData uri="http://schemas.openxmlformats.org/presentationml/2006/ole">
            <mc:AlternateContent xmlns:mc="http://schemas.openxmlformats.org/markup-compatibility/2006">
              <mc:Choice xmlns:v="urn:schemas-microsoft-com:vml" Requires="v">
                <p:oleObj spid="_x0000_s92332" name="文档" r:id="rId4" imgW="1315083" imgH="393550" progId="Word.Document.8">
                  <p:embed/>
                </p:oleObj>
              </mc:Choice>
              <mc:Fallback>
                <p:oleObj name="文档" r:id="rId4" imgW="1315083" imgH="393550" progId="Word.Document.8">
                  <p:embed/>
                  <p:pic>
                    <p:nvPicPr>
                      <p:cNvPr id="1433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50" y="679450"/>
                        <a:ext cx="33067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67" name="Object 35"/>
          <p:cNvGraphicFramePr>
            <a:graphicFrameLocks noGrp="1" noChangeAspect="1"/>
          </p:cNvGraphicFramePr>
          <p:nvPr>
            <p:ph sz="half" idx="2"/>
          </p:nvPr>
        </p:nvGraphicFramePr>
        <p:xfrm>
          <a:off x="2268538" y="2576513"/>
          <a:ext cx="4175125" cy="958850"/>
        </p:xfrm>
        <a:graphic>
          <a:graphicData uri="http://schemas.openxmlformats.org/presentationml/2006/ole">
            <mc:AlternateContent xmlns:mc="http://schemas.openxmlformats.org/markup-compatibility/2006">
              <mc:Choice xmlns:v="urn:schemas-microsoft-com:vml" Requires="v">
                <p:oleObj spid="_x0000_s92333" name="公式" r:id="rId6" imgW="1714500" imgH="393700" progId="Equation.3">
                  <p:embed/>
                </p:oleObj>
              </mc:Choice>
              <mc:Fallback>
                <p:oleObj name="公式" r:id="rId6" imgW="1714500" imgH="393700" progId="Equation.3">
                  <p:embed/>
                  <p:pic>
                    <p:nvPicPr>
                      <p:cNvPr id="95267"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2576513"/>
                        <a:ext cx="4175125" cy="9588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cap="flat" cmpd="sng" algn="ctr">
                            <a:solidFill>
                              <a:srgbClr val="FF0000"/>
                            </a:solidFill>
                            <a:prstDash val="solid"/>
                            <a:miter lim="800000"/>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
        <p:nvSpPr>
          <p:cNvPr id="14339" name="Rectangle 16"/>
          <p:cNvSpPr>
            <a:spLocks noChangeArrowheads="1"/>
          </p:cNvSpPr>
          <p:nvPr/>
        </p:nvSpPr>
        <p:spPr bwMode="auto">
          <a:xfrm>
            <a:off x="34925"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95247" name="Object 15"/>
          <p:cNvGraphicFramePr>
            <a:graphicFrameLocks noChangeAspect="1"/>
          </p:cNvGraphicFramePr>
          <p:nvPr/>
        </p:nvGraphicFramePr>
        <p:xfrm>
          <a:off x="2268538" y="5126038"/>
          <a:ext cx="4751387" cy="1111250"/>
        </p:xfrm>
        <a:graphic>
          <a:graphicData uri="http://schemas.openxmlformats.org/presentationml/2006/ole">
            <mc:AlternateContent xmlns:mc="http://schemas.openxmlformats.org/markup-compatibility/2006">
              <mc:Choice xmlns:v="urn:schemas-microsoft-com:vml" Requires="v">
                <p:oleObj spid="_x0000_s92334" name="公式" r:id="rId8" imgW="1879600" imgH="444500" progId="Equation.3">
                  <p:embed/>
                </p:oleObj>
              </mc:Choice>
              <mc:Fallback>
                <p:oleObj name="公式" r:id="rId8" imgW="1879600" imgH="444500" progId="Equation.3">
                  <p:embed/>
                  <p:pic>
                    <p:nvPicPr>
                      <p:cNvPr id="95247"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5126038"/>
                        <a:ext cx="4751387"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28"/>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14342" name="Rectangle 3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95264" name="Object 32"/>
          <p:cNvGraphicFramePr>
            <a:graphicFrameLocks noChangeAspect="1"/>
          </p:cNvGraphicFramePr>
          <p:nvPr/>
        </p:nvGraphicFramePr>
        <p:xfrm>
          <a:off x="2268538" y="1624013"/>
          <a:ext cx="4321175" cy="941387"/>
        </p:xfrm>
        <a:graphic>
          <a:graphicData uri="http://schemas.openxmlformats.org/presentationml/2006/ole">
            <mc:AlternateContent xmlns:mc="http://schemas.openxmlformats.org/markup-compatibility/2006">
              <mc:Choice xmlns:v="urn:schemas-microsoft-com:vml" Requires="v">
                <p:oleObj spid="_x0000_s92335" name="公式" r:id="rId10" imgW="1790700" imgH="393700" progId="Equation.3">
                  <p:embed/>
                </p:oleObj>
              </mc:Choice>
              <mc:Fallback>
                <p:oleObj name="公式" r:id="rId10" imgW="1790700" imgH="393700" progId="Equation.3">
                  <p:embed/>
                  <p:pic>
                    <p:nvPicPr>
                      <p:cNvPr id="95264"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1624013"/>
                        <a:ext cx="43211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Rectangle 3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95270" name="Object 38"/>
          <p:cNvGraphicFramePr>
            <a:graphicFrameLocks noChangeAspect="1"/>
          </p:cNvGraphicFramePr>
          <p:nvPr/>
        </p:nvGraphicFramePr>
        <p:xfrm>
          <a:off x="2268538" y="3860800"/>
          <a:ext cx="6119812" cy="984250"/>
        </p:xfrm>
        <a:graphic>
          <a:graphicData uri="http://schemas.openxmlformats.org/presentationml/2006/ole">
            <mc:AlternateContent xmlns:mc="http://schemas.openxmlformats.org/markup-compatibility/2006">
              <mc:Choice xmlns:v="urn:schemas-microsoft-com:vml" Requires="v">
                <p:oleObj spid="_x0000_s92336" name="公式" r:id="rId12" imgW="2425700" imgH="393700" progId="Equation.3">
                  <p:embed/>
                </p:oleObj>
              </mc:Choice>
              <mc:Fallback>
                <p:oleObj name="公式" r:id="rId12" imgW="2425700" imgH="393700" progId="Equation.3">
                  <p:embed/>
                  <p:pic>
                    <p:nvPicPr>
                      <p:cNvPr id="9527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3860800"/>
                        <a:ext cx="61198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a:spLocks noChangeArrowheads="1"/>
          </p:cNvSpPr>
          <p:nvPr/>
        </p:nvSpPr>
        <p:spPr bwMode="auto">
          <a:xfrm>
            <a:off x="2195513" y="6340475"/>
            <a:ext cx="5689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00000"/>
                </a:solidFill>
                <a:latin typeface="Times New Roman" panose="02020603050405020304" pitchFamily="18" charset="0"/>
                <a:ea typeface="楷体_GB2312" pitchFamily="49" charset="-122"/>
              </a:rPr>
              <a:t>当</a:t>
            </a:r>
            <a:r>
              <a:rPr lang="en-US" altLang="zh-CN" sz="2000">
                <a:solidFill>
                  <a:srgbClr val="000000"/>
                </a:solidFill>
                <a:latin typeface="Times New Roman" panose="02020603050405020304" pitchFamily="18" charset="0"/>
                <a:ea typeface="楷体_GB2312" pitchFamily="49" charset="-122"/>
              </a:rPr>
              <a:t>n/m</a:t>
            </a:r>
            <a:r>
              <a:rPr lang="en-US" altLang="zh-CN" sz="2000" baseline="30000">
                <a:solidFill>
                  <a:srgbClr val="000000"/>
                </a:solidFill>
                <a:latin typeface="Times New Roman" panose="02020603050405020304" pitchFamily="18" charset="0"/>
                <a:ea typeface="楷体_GB2312" pitchFamily="49" charset="-122"/>
              </a:rPr>
              <a:t>a</a:t>
            </a:r>
            <a:r>
              <a:rPr lang="en-US" altLang="zh-CN" sz="2000">
                <a:solidFill>
                  <a:srgbClr val="000000"/>
                </a:solidFill>
                <a:latin typeface="Times New Roman" panose="02020603050405020304" pitchFamily="18" charset="0"/>
                <a:ea typeface="楷体_GB2312" pitchFamily="49" charset="-122"/>
              </a:rPr>
              <a:t>=1</a:t>
            </a:r>
            <a:r>
              <a:rPr lang="zh-CN" altLang="en-US" sz="2000">
                <a:solidFill>
                  <a:srgbClr val="000000"/>
                </a:solidFill>
                <a:latin typeface="Times New Roman" panose="02020603050405020304" pitchFamily="18" charset="0"/>
                <a:ea typeface="楷体_GB2312" pitchFamily="49" charset="-122"/>
              </a:rPr>
              <a:t>时停止，此时</a:t>
            </a:r>
            <a:r>
              <a:rPr lang="en-US" altLang="zh-CN" sz="2000">
                <a:solidFill>
                  <a:srgbClr val="000000"/>
                </a:solidFill>
                <a:latin typeface="Times New Roman" panose="02020603050405020304" pitchFamily="18" charset="0"/>
                <a:ea typeface="楷体_GB2312" pitchFamily="49" charset="-122"/>
              </a:rPr>
              <a:t>T(1)=O(1)</a:t>
            </a:r>
            <a:endParaRPr lang="zh-CN" altLang="en-US" sz="2000">
              <a:solidFill>
                <a:srgbClr val="000000"/>
              </a:solidFill>
              <a:latin typeface="Times New Roman" panose="02020603050405020304" pitchFamily="18" charset="0"/>
              <a:ea typeface="楷体_GB2312" pitchFamily="49" charset="-122"/>
            </a:endParaRPr>
          </a:p>
        </p:txBody>
      </p:sp>
      <p:sp>
        <p:nvSpPr>
          <p:cNvPr id="12" name="Rectangle 9"/>
          <p:cNvSpPr>
            <a:spLocks noChangeArrowheads="1"/>
          </p:cNvSpPr>
          <p:nvPr/>
        </p:nvSpPr>
        <p:spPr bwMode="auto">
          <a:xfrm>
            <a:off x="571500" y="290513"/>
            <a:ext cx="4102703"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0000FF"/>
                </a:solidFill>
              </a:rPr>
              <a:t>5</a:t>
            </a:r>
            <a:r>
              <a:rPr lang="zh-CN" altLang="en-US" sz="3200" b="1" dirty="0">
                <a:solidFill>
                  <a:srgbClr val="0000FF"/>
                </a:solidFill>
              </a:rPr>
              <a:t>、算法的时间复杂性</a:t>
            </a:r>
          </a:p>
        </p:txBody>
      </p:sp>
    </p:spTree>
    <p:extLst>
      <p:ext uri="{BB962C8B-B14F-4D97-AF65-F5344CB8AC3E}">
        <p14:creationId xmlns:p14="http://schemas.microsoft.com/office/powerpoint/2010/main" val="391510180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264"/>
                                        </p:tgtEl>
                                        <p:attrNameLst>
                                          <p:attrName>style.visibility</p:attrName>
                                        </p:attrNameLst>
                                      </p:cBhvr>
                                      <p:to>
                                        <p:strVal val="visible"/>
                                      </p:to>
                                    </p:set>
                                    <p:animEffect transition="in" filter="box(in)">
                                      <p:cBhvr>
                                        <p:cTn id="7" dur="500"/>
                                        <p:tgtEl>
                                          <p:spTgt spid="95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267"/>
                                        </p:tgtEl>
                                        <p:attrNameLst>
                                          <p:attrName>style.visibility</p:attrName>
                                        </p:attrNameLst>
                                      </p:cBhvr>
                                      <p:to>
                                        <p:strVal val="visible"/>
                                      </p:to>
                                    </p:set>
                                    <p:animEffect transition="in" filter="blinds(horizontal)">
                                      <p:cBhvr>
                                        <p:cTn id="12" dur="500"/>
                                        <p:tgtEl>
                                          <p:spTgt spid="95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5270"/>
                                        </p:tgtEl>
                                        <p:attrNameLst>
                                          <p:attrName>style.visibility</p:attrName>
                                        </p:attrNameLst>
                                      </p:cBhvr>
                                      <p:to>
                                        <p:strVal val="visible"/>
                                      </p:to>
                                    </p:set>
                                    <p:animEffect transition="in" filter="checkerboard(across)">
                                      <p:cBhvr>
                                        <p:cTn id="17" dur="500"/>
                                        <p:tgtEl>
                                          <p:spTgt spid="95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95247"/>
                                        </p:tgtEl>
                                        <p:attrNameLst>
                                          <p:attrName>style.visibility</p:attrName>
                                        </p:attrNameLst>
                                      </p:cBhvr>
                                      <p:to>
                                        <p:strVal val="visible"/>
                                      </p:to>
                                    </p:set>
                                    <p:anim calcmode="lin" valueType="num">
                                      <p:cBhvr additive="base">
                                        <p:cTn id="22" dur="500" fill="hold"/>
                                        <p:tgtEl>
                                          <p:spTgt spid="95247"/>
                                        </p:tgtEl>
                                        <p:attrNameLst>
                                          <p:attrName>ppt_x</p:attrName>
                                        </p:attrNameLst>
                                      </p:cBhvr>
                                      <p:tavLst>
                                        <p:tav tm="0">
                                          <p:val>
                                            <p:strVal val="#ppt_x"/>
                                          </p:val>
                                        </p:tav>
                                        <p:tav tm="100000">
                                          <p:val>
                                            <p:strVal val="#ppt_x"/>
                                          </p:val>
                                        </p:tav>
                                      </p:tavLst>
                                    </p:anim>
                                    <p:anim calcmode="lin" valueType="num">
                                      <p:cBhvr additive="base">
                                        <p:cTn id="23" dur="500" fill="hold"/>
                                        <p:tgtEl>
                                          <p:spTgt spid="9524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4"/>
          <p:cNvGraphicFramePr>
            <a:graphicFrameLocks noGrp="1" noChangeAspect="1"/>
          </p:cNvGraphicFramePr>
          <p:nvPr>
            <p:ph sz="half" idx="1"/>
          </p:nvPr>
        </p:nvGraphicFramePr>
        <p:xfrm>
          <a:off x="1258888" y="-119063"/>
          <a:ext cx="1792287" cy="1057276"/>
        </p:xfrm>
        <a:graphic>
          <a:graphicData uri="http://schemas.openxmlformats.org/presentationml/2006/ole">
            <mc:AlternateContent xmlns:mc="http://schemas.openxmlformats.org/markup-compatibility/2006">
              <mc:Choice xmlns:v="urn:schemas-microsoft-com:vml" Requires="v">
                <p:oleObj spid="_x0000_s93378" name="文档" r:id="rId4" imgW="670663" imgH="396071" progId="Word.Document.8">
                  <p:embed/>
                </p:oleObj>
              </mc:Choice>
              <mc:Fallback>
                <p:oleObj name="文档" r:id="rId4" imgW="670663" imgH="396071" progId="Word.Document.8">
                  <p:embed/>
                  <p:pic>
                    <p:nvPicPr>
                      <p:cNvPr id="1638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19063"/>
                        <a:ext cx="1792287" cy="1057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61" name="Group 9"/>
          <p:cNvGrpSpPr>
            <a:grpSpLocks/>
          </p:cNvGrpSpPr>
          <p:nvPr/>
        </p:nvGrpSpPr>
        <p:grpSpPr bwMode="auto">
          <a:xfrm>
            <a:off x="971550" y="5229225"/>
            <a:ext cx="6665913" cy="1008063"/>
            <a:chOff x="703" y="3385"/>
            <a:chExt cx="4199" cy="635"/>
          </a:xfrm>
        </p:grpSpPr>
        <p:graphicFrame>
          <p:nvGraphicFramePr>
            <p:cNvPr id="16396" name="Object 10"/>
            <p:cNvGraphicFramePr>
              <a:graphicFrameLocks noChangeAspect="1"/>
            </p:cNvGraphicFramePr>
            <p:nvPr/>
          </p:nvGraphicFramePr>
          <p:xfrm>
            <a:off x="703" y="3385"/>
            <a:ext cx="3402" cy="635"/>
          </p:xfrm>
          <a:graphic>
            <a:graphicData uri="http://schemas.openxmlformats.org/presentationml/2006/ole">
              <mc:AlternateContent xmlns:mc="http://schemas.openxmlformats.org/markup-compatibility/2006">
                <mc:Choice xmlns:v="urn:schemas-microsoft-com:vml" Requires="v">
                  <p:oleObj spid="_x0000_s93379" name="公式" r:id="rId6" imgW="2311400" imgH="393700" progId="Equation.3">
                    <p:embed/>
                  </p:oleObj>
                </mc:Choice>
                <mc:Fallback>
                  <p:oleObj name="公式" r:id="rId6" imgW="2311400" imgH="393700" progId="Equation.3">
                    <p:embed/>
                    <p:pic>
                      <p:nvPicPr>
                        <p:cNvPr id="16396"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 y="3385"/>
                          <a:ext cx="3402" cy="635"/>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7" name="Text Box 11"/>
            <p:cNvSpPr txBox="1">
              <a:spLocks noChangeArrowheads="1"/>
            </p:cNvSpPr>
            <p:nvPr/>
          </p:nvSpPr>
          <p:spPr bwMode="auto">
            <a:xfrm>
              <a:off x="4274" y="3441"/>
              <a:ext cx="628" cy="488"/>
            </a:xfrm>
            <a:prstGeom prst="rect">
              <a:avLst/>
            </a:prstGeom>
            <a:solidFill>
              <a:srgbClr val="00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zh-CN" altLang="en-US" b="0">
                  <a:solidFill>
                    <a:srgbClr val="0000FF"/>
                  </a:solidFill>
                  <a:latin typeface="Times New Roman" panose="02020603050405020304" pitchFamily="18" charset="0"/>
                  <a:ea typeface="楷体_GB2312" pitchFamily="49" charset="-122"/>
                </a:rPr>
                <a:t>递归</a:t>
              </a:r>
            </a:p>
          </p:txBody>
        </p:sp>
      </p:grpSp>
      <p:sp>
        <p:nvSpPr>
          <p:cNvPr id="16388" name="Rectangle 1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00365" name="Object 13"/>
          <p:cNvGraphicFramePr>
            <a:graphicFrameLocks noChangeAspect="1"/>
          </p:cNvGraphicFramePr>
          <p:nvPr/>
        </p:nvGraphicFramePr>
        <p:xfrm>
          <a:off x="1377950" y="3743325"/>
          <a:ext cx="5953125" cy="1236663"/>
        </p:xfrm>
        <a:graphic>
          <a:graphicData uri="http://schemas.openxmlformats.org/presentationml/2006/ole">
            <mc:AlternateContent xmlns:mc="http://schemas.openxmlformats.org/markup-compatibility/2006">
              <mc:Choice xmlns:v="urn:schemas-microsoft-com:vml" Requires="v">
                <p:oleObj spid="_x0000_s93380" name="Equation" r:id="rId8" imgW="1892300" imgH="393700" progId="Equation.DSMT4">
                  <p:embed/>
                </p:oleObj>
              </mc:Choice>
              <mc:Fallback>
                <p:oleObj name="Equation" r:id="rId8" imgW="1892300" imgH="393700" progId="Equation.DSMT4">
                  <p:embed/>
                  <p:pic>
                    <p:nvPicPr>
                      <p:cNvPr id="100365"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7950" y="3743325"/>
                        <a:ext cx="5953125"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00367" name="Object 15"/>
          <p:cNvGraphicFramePr>
            <a:graphicFrameLocks noChangeAspect="1"/>
          </p:cNvGraphicFramePr>
          <p:nvPr/>
        </p:nvGraphicFramePr>
        <p:xfrm>
          <a:off x="2771775" y="1177925"/>
          <a:ext cx="3600450" cy="595313"/>
        </p:xfrm>
        <a:graphic>
          <a:graphicData uri="http://schemas.openxmlformats.org/presentationml/2006/ole">
            <mc:AlternateContent xmlns:mc="http://schemas.openxmlformats.org/markup-compatibility/2006">
              <mc:Choice xmlns:v="urn:schemas-microsoft-com:vml" Requires="v">
                <p:oleObj spid="_x0000_s93381" name="公式" r:id="rId10" imgW="1206500" imgH="203200" progId="Equation.3">
                  <p:embed/>
                </p:oleObj>
              </mc:Choice>
              <mc:Fallback>
                <p:oleObj name="公式" r:id="rId10" imgW="1206500" imgH="203200" progId="Equation.3">
                  <p:embed/>
                  <p:pic>
                    <p:nvPicPr>
                      <p:cNvPr id="100367"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1177925"/>
                        <a:ext cx="36004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00369" name="Object 17"/>
          <p:cNvGraphicFramePr>
            <a:graphicFrameLocks noChangeAspect="1"/>
          </p:cNvGraphicFramePr>
          <p:nvPr/>
        </p:nvGraphicFramePr>
        <p:xfrm>
          <a:off x="4140200" y="169863"/>
          <a:ext cx="1800225" cy="600075"/>
        </p:xfrm>
        <a:graphic>
          <a:graphicData uri="http://schemas.openxmlformats.org/presentationml/2006/ole">
            <mc:AlternateContent xmlns:mc="http://schemas.openxmlformats.org/markup-compatibility/2006">
              <mc:Choice xmlns:v="urn:schemas-microsoft-com:vml" Requires="v">
                <p:oleObj spid="_x0000_s93382" name="公式" r:id="rId12" imgW="685800" imgH="228600" progId="Equation.3">
                  <p:embed/>
                </p:oleObj>
              </mc:Choice>
              <mc:Fallback>
                <p:oleObj name="公式" r:id="rId12" imgW="685800" imgH="228600" progId="Equation.3">
                  <p:embed/>
                  <p:pic>
                    <p:nvPicPr>
                      <p:cNvPr id="100369"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0200" y="169863"/>
                        <a:ext cx="18002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71" name="Line 19"/>
          <p:cNvSpPr>
            <a:spLocks noChangeShapeType="1"/>
          </p:cNvSpPr>
          <p:nvPr/>
        </p:nvSpPr>
        <p:spPr bwMode="auto">
          <a:xfrm>
            <a:off x="2844800" y="530225"/>
            <a:ext cx="1295400" cy="0"/>
          </a:xfrm>
          <a:prstGeom prst="line">
            <a:avLst/>
          </a:prstGeom>
          <a:noFill/>
          <a:ln w="889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2" name="对象 1"/>
          <p:cNvGraphicFramePr>
            <a:graphicFrameLocks noChangeAspect="1"/>
          </p:cNvGraphicFramePr>
          <p:nvPr/>
        </p:nvGraphicFramePr>
        <p:xfrm>
          <a:off x="1835150" y="2133600"/>
          <a:ext cx="5321300" cy="1252538"/>
        </p:xfrm>
        <a:graphic>
          <a:graphicData uri="http://schemas.openxmlformats.org/presentationml/2006/ole">
            <mc:AlternateContent xmlns:mc="http://schemas.openxmlformats.org/markup-compatibility/2006">
              <mc:Choice xmlns:v="urn:schemas-microsoft-com:vml" Requires="v">
                <p:oleObj spid="_x0000_s93383" name="Equation" r:id="rId14" imgW="1600200" imgH="381000" progId="Equation.DSMT4">
                  <p:embed/>
                </p:oleObj>
              </mc:Choice>
              <mc:Fallback>
                <p:oleObj name="Equation" r:id="rId14" imgW="1600200" imgH="381000" progId="Equation.DSMT4">
                  <p:embed/>
                  <p:pic>
                    <p:nvPicPr>
                      <p:cNvPr id="2"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150" y="2133600"/>
                        <a:ext cx="53213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171526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371"/>
                                        </p:tgtEl>
                                        <p:attrNameLst>
                                          <p:attrName>style.visibility</p:attrName>
                                        </p:attrNameLst>
                                      </p:cBhvr>
                                      <p:to>
                                        <p:strVal val="visible"/>
                                      </p:to>
                                    </p:set>
                                    <p:animEffect transition="in" filter="box(in)">
                                      <p:cBhvr>
                                        <p:cTn id="7" dur="500"/>
                                        <p:tgtEl>
                                          <p:spTgt spid="100371"/>
                                        </p:tgtEl>
                                      </p:cBhvr>
                                    </p:animEffect>
                                  </p:childTnLst>
                                </p:cTn>
                              </p:par>
                              <p:par>
                                <p:cTn id="8" presetID="4" presetClass="entr" presetSubtype="16" fill="hold" nodeType="withEffect">
                                  <p:stCondLst>
                                    <p:cond delay="0"/>
                                  </p:stCondLst>
                                  <p:childTnLst>
                                    <p:set>
                                      <p:cBhvr>
                                        <p:cTn id="9" dur="1" fill="hold">
                                          <p:stCondLst>
                                            <p:cond delay="0"/>
                                          </p:stCondLst>
                                        </p:cTn>
                                        <p:tgtEl>
                                          <p:spTgt spid="100369"/>
                                        </p:tgtEl>
                                        <p:attrNameLst>
                                          <p:attrName>style.visibility</p:attrName>
                                        </p:attrNameLst>
                                      </p:cBhvr>
                                      <p:to>
                                        <p:strVal val="visible"/>
                                      </p:to>
                                    </p:set>
                                    <p:animEffect transition="in" filter="box(in)">
                                      <p:cBhvr>
                                        <p:cTn id="10" dur="500"/>
                                        <p:tgtEl>
                                          <p:spTgt spid="1003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0367"/>
                                        </p:tgtEl>
                                        <p:attrNameLst>
                                          <p:attrName>style.visibility</p:attrName>
                                        </p:attrNameLst>
                                      </p:cBhvr>
                                      <p:to>
                                        <p:strVal val="visible"/>
                                      </p:to>
                                    </p:set>
                                    <p:animEffect transition="in" filter="blinds(horizontal)">
                                      <p:cBhvr>
                                        <p:cTn id="15" dur="500"/>
                                        <p:tgtEl>
                                          <p:spTgt spid="1003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00365"/>
                                        </p:tgtEl>
                                        <p:attrNameLst>
                                          <p:attrName>style.visibility</p:attrName>
                                        </p:attrNameLst>
                                      </p:cBhvr>
                                      <p:to>
                                        <p:strVal val="visible"/>
                                      </p:to>
                                    </p:set>
                                    <p:animEffect transition="in" filter="checkerboard(across)">
                                      <p:cBhvr>
                                        <p:cTn id="26" dur="500"/>
                                        <p:tgtEl>
                                          <p:spTgt spid="1003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00361"/>
                                        </p:tgtEl>
                                        <p:attrNameLst>
                                          <p:attrName>style.visibility</p:attrName>
                                        </p:attrNameLst>
                                      </p:cBhvr>
                                      <p:to>
                                        <p:strVal val="visible"/>
                                      </p:to>
                                    </p:set>
                                    <p:anim calcmode="lin" valueType="num">
                                      <p:cBhvr additive="base">
                                        <p:cTn id="31" dur="500" fill="hold"/>
                                        <p:tgtEl>
                                          <p:spTgt spid="100361"/>
                                        </p:tgtEl>
                                        <p:attrNameLst>
                                          <p:attrName>ppt_x</p:attrName>
                                        </p:attrNameLst>
                                      </p:cBhvr>
                                      <p:tavLst>
                                        <p:tav tm="0">
                                          <p:val>
                                            <p:strVal val="#ppt_x"/>
                                          </p:val>
                                        </p:tav>
                                        <p:tav tm="100000">
                                          <p:val>
                                            <p:strVal val="#ppt_x"/>
                                          </p:val>
                                        </p:tav>
                                      </p:tavLst>
                                    </p:anim>
                                    <p:anim calcmode="lin" valueType="num">
                                      <p:cBhvr additive="base">
                                        <p:cTn id="32" dur="500" fill="hold"/>
                                        <p:tgtEl>
                                          <p:spTgt spid="100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4"/>
          <p:cNvGraphicFramePr>
            <a:graphicFrameLocks noChangeAspect="1"/>
          </p:cNvGraphicFramePr>
          <p:nvPr>
            <p:extLst>
              <p:ext uri="{D42A27DB-BD31-4B8C-83A1-F6EECF244321}">
                <p14:modId xmlns:p14="http://schemas.microsoft.com/office/powerpoint/2010/main" val="4250476678"/>
              </p:ext>
            </p:extLst>
          </p:nvPr>
        </p:nvGraphicFramePr>
        <p:xfrm>
          <a:off x="539750" y="981075"/>
          <a:ext cx="7345363" cy="2159000"/>
        </p:xfrm>
        <a:graphic>
          <a:graphicData uri="http://schemas.openxmlformats.org/presentationml/2006/ole">
            <mc:AlternateContent xmlns:mc="http://schemas.openxmlformats.org/markup-compatibility/2006">
              <mc:Choice xmlns:v="urn:schemas-microsoft-com:vml" Requires="v">
                <p:oleObj spid="_x0000_s94342" name="Document" r:id="rId4" imgW="4168674" imgH="1150373" progId="Word.Document.8">
                  <p:embed/>
                </p:oleObj>
              </mc:Choice>
              <mc:Fallback>
                <p:oleObj name="Document" r:id="rId4" imgW="4168674" imgH="1150373" progId="Word.Document.8">
                  <p:embed/>
                  <p:pic>
                    <p:nvPicPr>
                      <p:cNvPr id="19458" name="Object 4"/>
                      <p:cNvPicPr>
                        <a:picLocks noChangeAspect="1" noChangeArrowheads="1"/>
                      </p:cNvPicPr>
                      <p:nvPr/>
                    </p:nvPicPr>
                    <p:blipFill>
                      <a:blip r:embed="rId5"/>
                      <a:srcRect/>
                      <a:stretch>
                        <a:fillRect/>
                      </a:stretch>
                    </p:blipFill>
                    <p:spPr bwMode="auto">
                      <a:xfrm>
                        <a:off x="539750" y="981075"/>
                        <a:ext cx="7345363"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17" name="Object 5"/>
          <p:cNvGraphicFramePr>
            <a:graphicFrameLocks noChangeAspect="1"/>
          </p:cNvGraphicFramePr>
          <p:nvPr/>
        </p:nvGraphicFramePr>
        <p:xfrm>
          <a:off x="539750" y="2781300"/>
          <a:ext cx="6810375" cy="1790700"/>
        </p:xfrm>
        <a:graphic>
          <a:graphicData uri="http://schemas.openxmlformats.org/presentationml/2006/ole">
            <mc:AlternateContent xmlns:mc="http://schemas.openxmlformats.org/markup-compatibility/2006">
              <mc:Choice xmlns:v="urn:schemas-microsoft-com:vml" Requires="v">
                <p:oleObj spid="_x0000_s94343" name="Document" r:id="rId6" imgW="3067251" imgH="805009" progId="Word.Document.8">
                  <p:embed/>
                </p:oleObj>
              </mc:Choice>
              <mc:Fallback>
                <p:oleObj name="Document" r:id="rId6" imgW="3067251" imgH="805009" progId="Word.Document.8">
                  <p:embed/>
                  <p:pic>
                    <p:nvPicPr>
                      <p:cNvPr id="11571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781300"/>
                        <a:ext cx="6810375"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0" name="Picture 6" descr="STATBA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836613"/>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7"/>
          <p:cNvSpPr txBox="1">
            <a:spLocks noChangeArrowheads="1"/>
          </p:cNvSpPr>
          <p:nvPr/>
        </p:nvSpPr>
        <p:spPr bwMode="auto">
          <a:xfrm>
            <a:off x="179388" y="260350"/>
            <a:ext cx="1103312"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zh-CN" altLang="en-US" sz="2400">
                <a:solidFill>
                  <a:srgbClr val="0000FF"/>
                </a:solidFill>
                <a:latin typeface="Times New Roman" panose="02020603050405020304" pitchFamily="18" charset="0"/>
                <a:ea typeface="楷体_GB2312" pitchFamily="49" charset="-122"/>
              </a:rPr>
              <a:t>练习：</a:t>
            </a:r>
          </a:p>
        </p:txBody>
      </p:sp>
      <p:sp>
        <p:nvSpPr>
          <p:cNvPr id="115720" name="Line 8"/>
          <p:cNvSpPr>
            <a:spLocks noChangeShapeType="1"/>
          </p:cNvSpPr>
          <p:nvPr/>
        </p:nvSpPr>
        <p:spPr bwMode="auto">
          <a:xfrm>
            <a:off x="1835150" y="4437063"/>
            <a:ext cx="720725"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p>
            <a:endParaRPr lang="zh-CN" altLang="en-US"/>
          </a:p>
        </p:txBody>
      </p:sp>
      <p:sp>
        <p:nvSpPr>
          <p:cNvPr id="115721" name="Line 9"/>
          <p:cNvSpPr>
            <a:spLocks noChangeShapeType="1"/>
          </p:cNvSpPr>
          <p:nvPr/>
        </p:nvSpPr>
        <p:spPr bwMode="auto">
          <a:xfrm>
            <a:off x="3059113" y="4508500"/>
            <a:ext cx="4249737" cy="0"/>
          </a:xfrm>
          <a:prstGeom prst="line">
            <a:avLst/>
          </a:prstGeom>
          <a:noFill/>
          <a:ln w="666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p>
            <a:endParaRPr lang="zh-CN" altLang="en-US"/>
          </a:p>
        </p:txBody>
      </p:sp>
      <p:sp>
        <p:nvSpPr>
          <p:cNvPr id="19464"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15722" name="Object 10"/>
          <p:cNvGraphicFramePr>
            <a:graphicFrameLocks noChangeAspect="1"/>
          </p:cNvGraphicFramePr>
          <p:nvPr/>
        </p:nvGraphicFramePr>
        <p:xfrm>
          <a:off x="1187450" y="4808538"/>
          <a:ext cx="5365750" cy="852487"/>
        </p:xfrm>
        <a:graphic>
          <a:graphicData uri="http://schemas.openxmlformats.org/presentationml/2006/ole">
            <mc:AlternateContent xmlns:mc="http://schemas.openxmlformats.org/markup-compatibility/2006">
              <mc:Choice xmlns:v="urn:schemas-microsoft-com:vml" Requires="v">
                <p:oleObj spid="_x0000_s94344" name="Equation" r:id="rId9" imgW="2146300" imgH="342900" progId="Equation.DSMT4">
                  <p:embed/>
                </p:oleObj>
              </mc:Choice>
              <mc:Fallback>
                <p:oleObj name="Equation" r:id="rId9" imgW="2146300" imgH="342900" progId="Equation.DSMT4">
                  <p:embed/>
                  <p:pic>
                    <p:nvPicPr>
                      <p:cNvPr id="11572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808538"/>
                        <a:ext cx="53657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6"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4" name="对象 3"/>
          <p:cNvGraphicFramePr>
            <a:graphicFrameLocks noChangeAspect="1"/>
          </p:cNvGraphicFramePr>
          <p:nvPr/>
        </p:nvGraphicFramePr>
        <p:xfrm>
          <a:off x="1257300" y="5672138"/>
          <a:ext cx="3746500" cy="852487"/>
        </p:xfrm>
        <a:graphic>
          <a:graphicData uri="http://schemas.openxmlformats.org/presentationml/2006/ole">
            <mc:AlternateContent xmlns:mc="http://schemas.openxmlformats.org/markup-compatibility/2006">
              <mc:Choice xmlns:v="urn:schemas-microsoft-com:vml" Requires="v">
                <p:oleObj spid="_x0000_s94345" name="Equation" r:id="rId11" imgW="1497950" imgH="342751" progId="Equation.DSMT4">
                  <p:embed/>
                </p:oleObj>
              </mc:Choice>
              <mc:Fallback>
                <p:oleObj name="Equation" r:id="rId11" imgW="1497950" imgH="342751" progId="Equation.DSMT4">
                  <p:embed/>
                  <p:pic>
                    <p:nvPicPr>
                      <p:cNvPr id="4"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7300" y="5672138"/>
                        <a:ext cx="37465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5747" name="Picture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0063" y="5876925"/>
            <a:ext cx="3095625" cy="7207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extLst>
      <p:ext uri="{BB962C8B-B14F-4D97-AF65-F5344CB8AC3E}">
        <p14:creationId xmlns:p14="http://schemas.microsoft.com/office/powerpoint/2010/main" val="400502708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checkerboard(across)">
                                      <p:cBhvr>
                                        <p:cTn id="7" dur="500"/>
                                        <p:tgtEl>
                                          <p:spTgt spid="115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blinds(horizontal)">
                                      <p:cBhvr>
                                        <p:cTn id="12" dur="500"/>
                                        <p:tgtEl>
                                          <p:spTgt spid="115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5721"/>
                                        </p:tgtEl>
                                        <p:attrNameLst>
                                          <p:attrName>style.visibility</p:attrName>
                                        </p:attrNameLst>
                                      </p:cBhvr>
                                      <p:to>
                                        <p:strVal val="visible"/>
                                      </p:to>
                                    </p:set>
                                    <p:animEffect transition="in" filter="box(in)">
                                      <p:cBhvr>
                                        <p:cTn id="17" dur="500"/>
                                        <p:tgtEl>
                                          <p:spTgt spid="1157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5722"/>
                                        </p:tgtEl>
                                        <p:attrNameLst>
                                          <p:attrName>style.visibility</p:attrName>
                                        </p:attrNameLst>
                                      </p:cBhvr>
                                      <p:to>
                                        <p:strVal val="visible"/>
                                      </p:to>
                                    </p:set>
                                    <p:animEffect transition="in" filter="box(in)">
                                      <p:cBhvr>
                                        <p:cTn id="22" dur="500"/>
                                        <p:tgtEl>
                                          <p:spTgt spid="1157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15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4"/>
          <p:cNvGraphicFramePr>
            <a:graphicFrameLocks noChangeAspect="1"/>
          </p:cNvGraphicFramePr>
          <p:nvPr/>
        </p:nvGraphicFramePr>
        <p:xfrm>
          <a:off x="539750" y="981075"/>
          <a:ext cx="7345363" cy="2159000"/>
        </p:xfrm>
        <a:graphic>
          <a:graphicData uri="http://schemas.openxmlformats.org/presentationml/2006/ole">
            <mc:AlternateContent xmlns:mc="http://schemas.openxmlformats.org/markup-compatibility/2006">
              <mc:Choice xmlns:v="urn:schemas-microsoft-com:vml" Requires="v">
                <p:oleObj spid="_x0000_s95389" name="文档" r:id="rId4" imgW="4168724" imgH="1152206" progId="Word.Document.8">
                  <p:embed/>
                </p:oleObj>
              </mc:Choice>
              <mc:Fallback>
                <p:oleObj name="文档" r:id="rId4" imgW="4168724" imgH="1152206" progId="Word.Document.8">
                  <p:embed/>
                  <p:pic>
                    <p:nvPicPr>
                      <p:cNvPr id="2150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981075"/>
                        <a:ext cx="7345363"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5"/>
          <p:cNvGraphicFramePr>
            <a:graphicFrameLocks noChangeAspect="1"/>
          </p:cNvGraphicFramePr>
          <p:nvPr/>
        </p:nvGraphicFramePr>
        <p:xfrm>
          <a:off x="539750" y="2781300"/>
          <a:ext cx="6810375" cy="1790700"/>
        </p:xfrm>
        <a:graphic>
          <a:graphicData uri="http://schemas.openxmlformats.org/presentationml/2006/ole">
            <mc:AlternateContent xmlns:mc="http://schemas.openxmlformats.org/markup-compatibility/2006">
              <mc:Choice xmlns:v="urn:schemas-microsoft-com:vml" Requires="v">
                <p:oleObj spid="_x0000_s95390" name="文档" r:id="rId6" imgW="3071181" imgH="806184" progId="Word.Document.8">
                  <p:embed/>
                </p:oleObj>
              </mc:Choice>
              <mc:Fallback>
                <p:oleObj name="文档" r:id="rId6" imgW="3071181" imgH="806184" progId="Word.Document.8">
                  <p:embed/>
                  <p:pic>
                    <p:nvPicPr>
                      <p:cNvPr id="2150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781300"/>
                        <a:ext cx="6810375"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1508" name="Picture 6" descr="STATBA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836613"/>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7"/>
          <p:cNvSpPr txBox="1">
            <a:spLocks noChangeArrowheads="1"/>
          </p:cNvSpPr>
          <p:nvPr/>
        </p:nvSpPr>
        <p:spPr bwMode="auto">
          <a:xfrm>
            <a:off x="179388" y="260350"/>
            <a:ext cx="1103312"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zh-CN" altLang="en-US" sz="2400">
                <a:solidFill>
                  <a:srgbClr val="0000FF"/>
                </a:solidFill>
                <a:latin typeface="Times New Roman" panose="02020603050405020304" pitchFamily="18" charset="0"/>
                <a:ea typeface="楷体_GB2312" pitchFamily="49" charset="-122"/>
              </a:rPr>
              <a:t>练习：</a:t>
            </a:r>
          </a:p>
        </p:txBody>
      </p:sp>
      <p:sp>
        <p:nvSpPr>
          <p:cNvPr id="21510" name="Line 8"/>
          <p:cNvSpPr>
            <a:spLocks noChangeShapeType="1"/>
          </p:cNvSpPr>
          <p:nvPr/>
        </p:nvSpPr>
        <p:spPr bwMode="auto">
          <a:xfrm>
            <a:off x="1835150" y="4437063"/>
            <a:ext cx="720725"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p>
            <a:endParaRPr lang="zh-CN" altLang="en-US"/>
          </a:p>
        </p:txBody>
      </p:sp>
      <p:sp>
        <p:nvSpPr>
          <p:cNvPr id="21511" name="Line 9"/>
          <p:cNvSpPr>
            <a:spLocks noChangeShapeType="1"/>
          </p:cNvSpPr>
          <p:nvPr/>
        </p:nvSpPr>
        <p:spPr bwMode="auto">
          <a:xfrm>
            <a:off x="3059113" y="4508500"/>
            <a:ext cx="4249737" cy="0"/>
          </a:xfrm>
          <a:prstGeom prst="line">
            <a:avLst/>
          </a:prstGeom>
          <a:noFill/>
          <a:ln w="666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p>
            <a:endParaRPr lang="zh-CN" altLang="en-US"/>
          </a:p>
        </p:txBody>
      </p:sp>
      <p:sp>
        <p:nvSpPr>
          <p:cNvPr id="21512"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151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2" name="对象 1"/>
          <p:cNvGraphicFramePr>
            <a:graphicFrameLocks noChangeAspect="1"/>
          </p:cNvGraphicFramePr>
          <p:nvPr/>
        </p:nvGraphicFramePr>
        <p:xfrm>
          <a:off x="1403350" y="4913313"/>
          <a:ext cx="3111500" cy="1611312"/>
        </p:xfrm>
        <a:graphic>
          <a:graphicData uri="http://schemas.openxmlformats.org/presentationml/2006/ole">
            <mc:AlternateContent xmlns:mc="http://schemas.openxmlformats.org/markup-compatibility/2006">
              <mc:Choice xmlns:v="urn:schemas-microsoft-com:vml" Requires="v">
                <p:oleObj spid="_x0000_s95391" name="Equation" r:id="rId9" imgW="1244600" imgH="647700" progId="Equation.DSMT4">
                  <p:embed/>
                </p:oleObj>
              </mc:Choice>
              <mc:Fallback>
                <p:oleObj name="Equation" r:id="rId9" imgW="1244600" imgH="647700" progId="Equation.DSMT4">
                  <p:embed/>
                  <p:pic>
                    <p:nvPicPr>
                      <p:cNvPr id="2"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913313"/>
                        <a:ext cx="311150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5" name="Picture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8375" y="4581525"/>
            <a:ext cx="3095625" cy="7191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graphicFrame>
        <p:nvGraphicFramePr>
          <p:cNvPr id="3" name="对象 2"/>
          <p:cNvGraphicFramePr>
            <a:graphicFrameLocks noChangeAspect="1"/>
          </p:cNvGraphicFramePr>
          <p:nvPr/>
        </p:nvGraphicFramePr>
        <p:xfrm>
          <a:off x="4433888" y="5313363"/>
          <a:ext cx="2730500" cy="852487"/>
        </p:xfrm>
        <a:graphic>
          <a:graphicData uri="http://schemas.openxmlformats.org/presentationml/2006/ole">
            <mc:AlternateContent xmlns:mc="http://schemas.openxmlformats.org/markup-compatibility/2006">
              <mc:Choice xmlns:v="urn:schemas-microsoft-com:vml" Requires="v">
                <p:oleObj spid="_x0000_s95392" name="Equation" r:id="rId12" imgW="1091726" imgH="342751" progId="Equation.DSMT4">
                  <p:embed/>
                </p:oleObj>
              </mc:Choice>
              <mc:Fallback>
                <p:oleObj name="Equation" r:id="rId12" imgW="1091726" imgH="342751" progId="Equation.DSMT4">
                  <p:embed/>
                  <p:pic>
                    <p:nvPicPr>
                      <p:cNvPr id="3"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3888" y="5313363"/>
                        <a:ext cx="27305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4448175" y="6032500"/>
          <a:ext cx="2571750" cy="852488"/>
        </p:xfrm>
        <a:graphic>
          <a:graphicData uri="http://schemas.openxmlformats.org/presentationml/2006/ole">
            <mc:AlternateContent xmlns:mc="http://schemas.openxmlformats.org/markup-compatibility/2006">
              <mc:Choice xmlns:v="urn:schemas-microsoft-com:vml" Requires="v">
                <p:oleObj spid="_x0000_s95393" name="Equation" r:id="rId14" imgW="1028254" imgH="342751" progId="Equation.DSMT4">
                  <p:embed/>
                </p:oleObj>
              </mc:Choice>
              <mc:Fallback>
                <p:oleObj name="Equation" r:id="rId14" imgW="1028254" imgH="342751" progId="Equation.DSMT4">
                  <p:embed/>
                  <p:pic>
                    <p:nvPicPr>
                      <p:cNvPr id="4"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8175" y="6032500"/>
                        <a:ext cx="25717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516083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p:cNvGraphicFramePr>
            <a:graphicFrameLocks noChangeAspect="1"/>
          </p:cNvGraphicFramePr>
          <p:nvPr/>
        </p:nvGraphicFramePr>
        <p:xfrm>
          <a:off x="539750" y="981075"/>
          <a:ext cx="7345363" cy="2159000"/>
        </p:xfrm>
        <a:graphic>
          <a:graphicData uri="http://schemas.openxmlformats.org/presentationml/2006/ole">
            <mc:AlternateContent xmlns:mc="http://schemas.openxmlformats.org/markup-compatibility/2006">
              <mc:Choice xmlns:v="urn:schemas-microsoft-com:vml" Requires="v">
                <p:oleObj spid="_x0000_s96386" name="文档" r:id="rId4" imgW="4168724" imgH="1152206" progId="Word.Document.8">
                  <p:embed/>
                </p:oleObj>
              </mc:Choice>
              <mc:Fallback>
                <p:oleObj name="文档" r:id="rId4" imgW="4168724" imgH="1152206" progId="Word.Document.8">
                  <p:embed/>
                  <p:pic>
                    <p:nvPicPr>
                      <p:cNvPr id="2355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981075"/>
                        <a:ext cx="7345363"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5"/>
          <p:cNvGraphicFramePr>
            <a:graphicFrameLocks noChangeAspect="1"/>
          </p:cNvGraphicFramePr>
          <p:nvPr/>
        </p:nvGraphicFramePr>
        <p:xfrm>
          <a:off x="539750" y="2781300"/>
          <a:ext cx="6810375" cy="1790700"/>
        </p:xfrm>
        <a:graphic>
          <a:graphicData uri="http://schemas.openxmlformats.org/presentationml/2006/ole">
            <mc:AlternateContent xmlns:mc="http://schemas.openxmlformats.org/markup-compatibility/2006">
              <mc:Choice xmlns:v="urn:schemas-microsoft-com:vml" Requires="v">
                <p:oleObj spid="_x0000_s96387" name="文档" r:id="rId6" imgW="3071181" imgH="806184" progId="Word.Document.8">
                  <p:embed/>
                </p:oleObj>
              </mc:Choice>
              <mc:Fallback>
                <p:oleObj name="文档" r:id="rId6" imgW="3071181" imgH="806184" progId="Word.Document.8">
                  <p:embed/>
                  <p:pic>
                    <p:nvPicPr>
                      <p:cNvPr id="2355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781300"/>
                        <a:ext cx="6810375"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6" name="Picture 6" descr="STATBA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836613"/>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7"/>
          <p:cNvSpPr txBox="1">
            <a:spLocks noChangeArrowheads="1"/>
          </p:cNvSpPr>
          <p:nvPr/>
        </p:nvSpPr>
        <p:spPr bwMode="auto">
          <a:xfrm>
            <a:off x="179388" y="260350"/>
            <a:ext cx="1103312"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140000"/>
              </a:lnSpc>
              <a:spcBef>
                <a:spcPct val="0"/>
              </a:spcBef>
              <a:buClrTx/>
              <a:buSzTx/>
              <a:buFontTx/>
              <a:buNone/>
            </a:pPr>
            <a:r>
              <a:rPr kumimoji="1" lang="zh-CN" altLang="en-US" sz="2400">
                <a:solidFill>
                  <a:srgbClr val="0000FF"/>
                </a:solidFill>
                <a:latin typeface="Times New Roman" panose="02020603050405020304" pitchFamily="18" charset="0"/>
                <a:ea typeface="楷体_GB2312" pitchFamily="49" charset="-122"/>
              </a:rPr>
              <a:t>练习：</a:t>
            </a:r>
          </a:p>
        </p:txBody>
      </p:sp>
      <p:sp>
        <p:nvSpPr>
          <p:cNvPr id="23558" name="Line 8"/>
          <p:cNvSpPr>
            <a:spLocks noChangeShapeType="1"/>
          </p:cNvSpPr>
          <p:nvPr/>
        </p:nvSpPr>
        <p:spPr bwMode="auto">
          <a:xfrm>
            <a:off x="1835150" y="4437063"/>
            <a:ext cx="720725"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p>
            <a:endParaRPr lang="zh-CN" altLang="en-US"/>
          </a:p>
        </p:txBody>
      </p:sp>
      <p:sp>
        <p:nvSpPr>
          <p:cNvPr id="23559" name="Line 9"/>
          <p:cNvSpPr>
            <a:spLocks noChangeShapeType="1"/>
          </p:cNvSpPr>
          <p:nvPr/>
        </p:nvSpPr>
        <p:spPr bwMode="auto">
          <a:xfrm>
            <a:off x="3059113" y="4508500"/>
            <a:ext cx="4249737" cy="0"/>
          </a:xfrm>
          <a:prstGeom prst="line">
            <a:avLst/>
          </a:prstGeom>
          <a:noFill/>
          <a:ln w="666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90000" tIns="46800" rIns="90000" bIns="46800" anchor="ctr">
            <a:spAutoFit/>
          </a:bodyPr>
          <a:lstStyle/>
          <a:p>
            <a:endParaRPr lang="zh-CN" altLang="en-US"/>
          </a:p>
        </p:txBody>
      </p:sp>
      <p:sp>
        <p:nvSpPr>
          <p:cNvPr id="23560" name="Rectangle 1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15722" name="Object 10"/>
          <p:cNvGraphicFramePr>
            <a:graphicFrameLocks noChangeAspect="1"/>
          </p:cNvGraphicFramePr>
          <p:nvPr/>
        </p:nvGraphicFramePr>
        <p:xfrm>
          <a:off x="971550" y="4868863"/>
          <a:ext cx="2952750" cy="976312"/>
        </p:xfrm>
        <a:graphic>
          <a:graphicData uri="http://schemas.openxmlformats.org/presentationml/2006/ole">
            <mc:AlternateContent xmlns:mc="http://schemas.openxmlformats.org/markup-compatibility/2006">
              <mc:Choice xmlns:v="urn:schemas-microsoft-com:vml" Requires="v">
                <p:oleObj spid="_x0000_s96388" name="公式" r:id="rId9" imgW="1180588" imgH="393529" progId="Equation.3">
                  <p:embed/>
                </p:oleObj>
              </mc:Choice>
              <mc:Fallback>
                <p:oleObj name="公式" r:id="rId9" imgW="1180588" imgH="393529" progId="Equation.3">
                  <p:embed/>
                  <p:pic>
                    <p:nvPicPr>
                      <p:cNvPr id="115722"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868863"/>
                        <a:ext cx="29527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90000" tIns="46800" rIns="90000" bIns="4680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15724" name="Object 12"/>
          <p:cNvGraphicFramePr>
            <a:graphicFrameLocks noChangeAspect="1"/>
          </p:cNvGraphicFramePr>
          <p:nvPr/>
        </p:nvGraphicFramePr>
        <p:xfrm>
          <a:off x="3851275" y="5013325"/>
          <a:ext cx="5041900" cy="649288"/>
        </p:xfrm>
        <a:graphic>
          <a:graphicData uri="http://schemas.openxmlformats.org/presentationml/2006/ole">
            <mc:AlternateContent xmlns:mc="http://schemas.openxmlformats.org/markup-compatibility/2006">
              <mc:Choice xmlns:v="urn:schemas-microsoft-com:vml" Requires="v">
                <p:oleObj spid="_x0000_s96389" name="公式" r:id="rId11" imgW="1739900" imgH="228600" progId="Equation.3">
                  <p:embed/>
                </p:oleObj>
              </mc:Choice>
              <mc:Fallback>
                <p:oleObj name="公式" r:id="rId11" imgW="1739900" imgH="228600" progId="Equation.3">
                  <p:embed/>
                  <p:pic>
                    <p:nvPicPr>
                      <p:cNvPr id="115724"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5013325"/>
                        <a:ext cx="50419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263778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5722"/>
                                        </p:tgtEl>
                                        <p:attrNameLst>
                                          <p:attrName>style.visibility</p:attrName>
                                        </p:attrNameLst>
                                      </p:cBhvr>
                                      <p:to>
                                        <p:strVal val="visible"/>
                                      </p:to>
                                    </p:set>
                                    <p:animEffect transition="in" filter="box(in)">
                                      <p:cBhvr>
                                        <p:cTn id="7" dur="500"/>
                                        <p:tgtEl>
                                          <p:spTgt spid="115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15724"/>
                                        </p:tgtEl>
                                        <p:attrNameLst>
                                          <p:attrName>style.visibility</p:attrName>
                                        </p:attrNameLst>
                                      </p:cBhvr>
                                      <p:to>
                                        <p:strVal val="visible"/>
                                      </p:to>
                                    </p:set>
                                    <p:animEffect transition="in" filter="strips(downLeft)">
                                      <p:cBhvr>
                                        <p:cTn id="12" dur="500"/>
                                        <p:tgtEl>
                                          <p:spTgt spid="115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17475" y="388938"/>
            <a:ext cx="4022725" cy="4270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FF"/>
                </a:solidFill>
                <a:latin typeface="楷体_GB2312" pitchFamily="49" charset="-122"/>
                <a:ea typeface="楷体_GB2312" pitchFamily="49" charset="-122"/>
              </a:rPr>
              <a:t>例</a:t>
            </a:r>
            <a:r>
              <a:rPr kumimoji="1" lang="en-US" altLang="zh-CN" sz="2800">
                <a:solidFill>
                  <a:srgbClr val="0000FF"/>
                </a:solidFill>
                <a:latin typeface="楷体_GB2312" pitchFamily="49" charset="-122"/>
                <a:ea typeface="楷体_GB2312" pitchFamily="49" charset="-122"/>
              </a:rPr>
              <a:t>2-6“</a:t>
            </a:r>
            <a:r>
              <a:rPr kumimoji="1" lang="en-US" altLang="zh-CN" sz="2800">
                <a:solidFill>
                  <a:srgbClr val="0000FF"/>
                </a:solidFill>
                <a:latin typeface="Times New Roman" panose="02020603050405020304" pitchFamily="18" charset="0"/>
                <a:ea typeface="楷体_GB2312" pitchFamily="49" charset="-122"/>
              </a:rPr>
              <a:t>Hanoi</a:t>
            </a:r>
            <a:r>
              <a:rPr kumimoji="1" lang="en-US" altLang="zh-CN" sz="2800">
                <a:solidFill>
                  <a:srgbClr val="0000FF"/>
                </a:solidFill>
                <a:latin typeface="楷体_GB2312" pitchFamily="49" charset="-122"/>
                <a:ea typeface="楷体_GB2312" pitchFamily="49" charset="-122"/>
              </a:rPr>
              <a:t> </a:t>
            </a:r>
            <a:r>
              <a:rPr kumimoji="1" lang="zh-CN" altLang="en-US" sz="2800">
                <a:solidFill>
                  <a:srgbClr val="0000FF"/>
                </a:solidFill>
                <a:latin typeface="楷体_GB2312" pitchFamily="49" charset="-122"/>
                <a:ea typeface="楷体_GB2312" pitchFamily="49" charset="-122"/>
              </a:rPr>
              <a:t>塔”问题</a:t>
            </a:r>
          </a:p>
        </p:txBody>
      </p:sp>
      <p:grpSp>
        <p:nvGrpSpPr>
          <p:cNvPr id="116741" name="Group 5"/>
          <p:cNvGrpSpPr>
            <a:grpSpLocks/>
          </p:cNvGrpSpPr>
          <p:nvPr/>
        </p:nvGrpSpPr>
        <p:grpSpPr bwMode="auto">
          <a:xfrm>
            <a:off x="1830388" y="806450"/>
            <a:ext cx="1600200" cy="1143000"/>
            <a:chOff x="768" y="288"/>
            <a:chExt cx="1008" cy="720"/>
          </a:xfrm>
        </p:grpSpPr>
        <p:grpSp>
          <p:nvGrpSpPr>
            <p:cNvPr id="27711" name="Group 6"/>
            <p:cNvGrpSpPr>
              <a:grpSpLocks/>
            </p:cNvGrpSpPr>
            <p:nvPr/>
          </p:nvGrpSpPr>
          <p:grpSpPr bwMode="auto">
            <a:xfrm>
              <a:off x="768" y="288"/>
              <a:ext cx="1008" cy="720"/>
              <a:chOff x="768" y="288"/>
              <a:chExt cx="1584" cy="720"/>
            </a:xfrm>
          </p:grpSpPr>
          <p:sp>
            <p:nvSpPr>
              <p:cNvPr id="27713" name="Line 7"/>
              <p:cNvSpPr>
                <a:spLocks noChangeShapeType="1"/>
              </p:cNvSpPr>
              <p:nvPr/>
            </p:nvSpPr>
            <p:spPr bwMode="auto">
              <a:xfrm>
                <a:off x="768" y="1008"/>
                <a:ext cx="158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714" name="Line 8"/>
              <p:cNvSpPr>
                <a:spLocks noChangeShapeType="1"/>
              </p:cNvSpPr>
              <p:nvPr/>
            </p:nvSpPr>
            <p:spPr bwMode="auto">
              <a:xfrm flipV="1">
                <a:off x="1584" y="288"/>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715" name="Rectangle 9"/>
              <p:cNvSpPr>
                <a:spLocks noChangeArrowheads="1"/>
              </p:cNvSpPr>
              <p:nvPr/>
            </p:nvSpPr>
            <p:spPr bwMode="auto">
              <a:xfrm>
                <a:off x="1030" y="864"/>
                <a:ext cx="1104"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716" name="Rectangle 10"/>
              <p:cNvSpPr>
                <a:spLocks noChangeArrowheads="1"/>
              </p:cNvSpPr>
              <p:nvPr/>
            </p:nvSpPr>
            <p:spPr bwMode="auto">
              <a:xfrm>
                <a:off x="1200" y="720"/>
                <a:ext cx="768"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717" name="Rectangle 11"/>
              <p:cNvSpPr>
                <a:spLocks noChangeArrowheads="1"/>
              </p:cNvSpPr>
              <p:nvPr/>
            </p:nvSpPr>
            <p:spPr bwMode="auto">
              <a:xfrm>
                <a:off x="1392" y="576"/>
                <a:ext cx="384"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pSp>
        <p:sp>
          <p:nvSpPr>
            <p:cNvPr id="27712" name="Text Box 12"/>
            <p:cNvSpPr txBox="1">
              <a:spLocks noChangeArrowheads="1"/>
            </p:cNvSpPr>
            <p:nvPr/>
          </p:nvSpPr>
          <p:spPr bwMode="auto">
            <a:xfrm>
              <a:off x="1110" y="288"/>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a</a:t>
              </a:r>
            </a:p>
          </p:txBody>
        </p:sp>
      </p:grpSp>
      <p:grpSp>
        <p:nvGrpSpPr>
          <p:cNvPr id="116749" name="Group 13"/>
          <p:cNvGrpSpPr>
            <a:grpSpLocks/>
          </p:cNvGrpSpPr>
          <p:nvPr/>
        </p:nvGrpSpPr>
        <p:grpSpPr bwMode="auto">
          <a:xfrm>
            <a:off x="4192588" y="806450"/>
            <a:ext cx="1524000" cy="1143000"/>
            <a:chOff x="2566" y="336"/>
            <a:chExt cx="960" cy="720"/>
          </a:xfrm>
        </p:grpSpPr>
        <p:sp>
          <p:nvSpPr>
            <p:cNvPr id="27708" name="Line 14"/>
            <p:cNvSpPr>
              <a:spLocks noChangeShapeType="1"/>
            </p:cNvSpPr>
            <p:nvPr/>
          </p:nvSpPr>
          <p:spPr bwMode="auto">
            <a:xfrm>
              <a:off x="2566" y="1056"/>
              <a:ext cx="96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709" name="Line 15"/>
            <p:cNvSpPr>
              <a:spLocks noChangeShapeType="1"/>
            </p:cNvSpPr>
            <p:nvPr/>
          </p:nvSpPr>
          <p:spPr bwMode="auto">
            <a:xfrm flipV="1">
              <a:off x="3072" y="384"/>
              <a:ext cx="0" cy="6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710" name="Text Box 16"/>
            <p:cNvSpPr txBox="1">
              <a:spLocks noChangeArrowheads="1"/>
            </p:cNvSpPr>
            <p:nvPr/>
          </p:nvSpPr>
          <p:spPr bwMode="auto">
            <a:xfrm>
              <a:off x="2895" y="336"/>
              <a:ext cx="192"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b</a:t>
              </a:r>
            </a:p>
          </p:txBody>
        </p:sp>
      </p:grpSp>
      <p:grpSp>
        <p:nvGrpSpPr>
          <p:cNvPr id="116753" name="Group 17"/>
          <p:cNvGrpSpPr>
            <a:grpSpLocks/>
          </p:cNvGrpSpPr>
          <p:nvPr/>
        </p:nvGrpSpPr>
        <p:grpSpPr bwMode="auto">
          <a:xfrm>
            <a:off x="6707188" y="730250"/>
            <a:ext cx="1676400" cy="1219200"/>
            <a:chOff x="4128" y="288"/>
            <a:chExt cx="1056" cy="768"/>
          </a:xfrm>
        </p:grpSpPr>
        <p:sp>
          <p:nvSpPr>
            <p:cNvPr id="27705" name="Line 18"/>
            <p:cNvSpPr>
              <a:spLocks noChangeShapeType="1"/>
            </p:cNvSpPr>
            <p:nvPr/>
          </p:nvSpPr>
          <p:spPr bwMode="auto">
            <a:xfrm flipV="1">
              <a:off x="4128" y="1048"/>
              <a:ext cx="1056" cy="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706" name="Line 19"/>
            <p:cNvSpPr>
              <a:spLocks noChangeShapeType="1"/>
            </p:cNvSpPr>
            <p:nvPr/>
          </p:nvSpPr>
          <p:spPr bwMode="auto">
            <a:xfrm flipV="1">
              <a:off x="4671" y="376"/>
              <a:ext cx="0" cy="6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707" name="Text Box 20"/>
            <p:cNvSpPr txBox="1">
              <a:spLocks noChangeArrowheads="1"/>
            </p:cNvSpPr>
            <p:nvPr/>
          </p:nvSpPr>
          <p:spPr bwMode="auto">
            <a:xfrm>
              <a:off x="4477" y="288"/>
              <a:ext cx="336"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c</a:t>
              </a:r>
            </a:p>
          </p:txBody>
        </p:sp>
      </p:grpSp>
      <p:grpSp>
        <p:nvGrpSpPr>
          <p:cNvPr id="116757" name="Group 21"/>
          <p:cNvGrpSpPr>
            <a:grpSpLocks/>
          </p:cNvGrpSpPr>
          <p:nvPr/>
        </p:nvGrpSpPr>
        <p:grpSpPr bwMode="auto">
          <a:xfrm>
            <a:off x="1846263" y="2262188"/>
            <a:ext cx="1600200" cy="1143000"/>
            <a:chOff x="960" y="1392"/>
            <a:chExt cx="1008" cy="720"/>
          </a:xfrm>
        </p:grpSpPr>
        <p:sp>
          <p:nvSpPr>
            <p:cNvPr id="27701" name="Line 22"/>
            <p:cNvSpPr>
              <a:spLocks noChangeShapeType="1"/>
            </p:cNvSpPr>
            <p:nvPr/>
          </p:nvSpPr>
          <p:spPr bwMode="auto">
            <a:xfrm>
              <a:off x="960" y="2112"/>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702" name="Line 23"/>
            <p:cNvSpPr>
              <a:spLocks noChangeShapeType="1"/>
            </p:cNvSpPr>
            <p:nvPr/>
          </p:nvSpPr>
          <p:spPr bwMode="auto">
            <a:xfrm flipV="1">
              <a:off x="1479" y="1392"/>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703" name="Rectangle 24"/>
            <p:cNvSpPr>
              <a:spLocks noChangeArrowheads="1"/>
            </p:cNvSpPr>
            <p:nvPr/>
          </p:nvSpPr>
          <p:spPr bwMode="auto">
            <a:xfrm>
              <a:off x="1127" y="1968"/>
              <a:ext cx="702"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704" name="Text Box 25"/>
            <p:cNvSpPr txBox="1">
              <a:spLocks noChangeArrowheads="1"/>
            </p:cNvSpPr>
            <p:nvPr/>
          </p:nvSpPr>
          <p:spPr bwMode="auto">
            <a:xfrm>
              <a:off x="1302" y="1392"/>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a</a:t>
              </a:r>
            </a:p>
          </p:txBody>
        </p:sp>
      </p:grpSp>
      <p:grpSp>
        <p:nvGrpSpPr>
          <p:cNvPr id="116762" name="Group 26"/>
          <p:cNvGrpSpPr>
            <a:grpSpLocks/>
          </p:cNvGrpSpPr>
          <p:nvPr/>
        </p:nvGrpSpPr>
        <p:grpSpPr bwMode="auto">
          <a:xfrm>
            <a:off x="7088188" y="2940050"/>
            <a:ext cx="776287" cy="457200"/>
            <a:chOff x="2819" y="1657"/>
            <a:chExt cx="489" cy="299"/>
          </a:xfrm>
        </p:grpSpPr>
        <p:sp>
          <p:nvSpPr>
            <p:cNvPr id="27699" name="Rectangle 27"/>
            <p:cNvSpPr>
              <a:spLocks noChangeArrowheads="1"/>
            </p:cNvSpPr>
            <p:nvPr/>
          </p:nvSpPr>
          <p:spPr bwMode="auto">
            <a:xfrm>
              <a:off x="2819" y="1812"/>
              <a:ext cx="489"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700" name="Rectangle 28"/>
            <p:cNvSpPr>
              <a:spLocks noChangeArrowheads="1"/>
            </p:cNvSpPr>
            <p:nvPr/>
          </p:nvSpPr>
          <p:spPr bwMode="auto">
            <a:xfrm>
              <a:off x="2941" y="1657"/>
              <a:ext cx="244"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pSp>
      <p:grpSp>
        <p:nvGrpSpPr>
          <p:cNvPr id="116765" name="Group 29"/>
          <p:cNvGrpSpPr>
            <a:grpSpLocks/>
          </p:cNvGrpSpPr>
          <p:nvPr/>
        </p:nvGrpSpPr>
        <p:grpSpPr bwMode="auto">
          <a:xfrm>
            <a:off x="4192588" y="2254250"/>
            <a:ext cx="1600200" cy="1143000"/>
            <a:chOff x="2544" y="1248"/>
            <a:chExt cx="1008" cy="720"/>
          </a:xfrm>
        </p:grpSpPr>
        <p:sp>
          <p:nvSpPr>
            <p:cNvPr id="27696" name="Line 30"/>
            <p:cNvSpPr>
              <a:spLocks noChangeShapeType="1"/>
            </p:cNvSpPr>
            <p:nvPr/>
          </p:nvSpPr>
          <p:spPr bwMode="auto">
            <a:xfrm>
              <a:off x="2544" y="1968"/>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97" name="Line 31"/>
            <p:cNvSpPr>
              <a:spLocks noChangeShapeType="1"/>
            </p:cNvSpPr>
            <p:nvPr/>
          </p:nvSpPr>
          <p:spPr bwMode="auto">
            <a:xfrm flipV="1">
              <a:off x="3063" y="1248"/>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98" name="Text Box 32"/>
            <p:cNvSpPr txBox="1">
              <a:spLocks noChangeArrowheads="1"/>
            </p:cNvSpPr>
            <p:nvPr/>
          </p:nvSpPr>
          <p:spPr bwMode="auto">
            <a:xfrm>
              <a:off x="2886" y="1248"/>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b</a:t>
              </a:r>
            </a:p>
          </p:txBody>
        </p:sp>
      </p:grpSp>
      <p:grpSp>
        <p:nvGrpSpPr>
          <p:cNvPr id="116769" name="Group 33"/>
          <p:cNvGrpSpPr>
            <a:grpSpLocks/>
          </p:cNvGrpSpPr>
          <p:nvPr/>
        </p:nvGrpSpPr>
        <p:grpSpPr bwMode="auto">
          <a:xfrm>
            <a:off x="6707188" y="2254250"/>
            <a:ext cx="1600200" cy="1143000"/>
            <a:chOff x="4279" y="1440"/>
            <a:chExt cx="1008" cy="720"/>
          </a:xfrm>
        </p:grpSpPr>
        <p:sp>
          <p:nvSpPr>
            <p:cNvPr id="27693" name="Line 34"/>
            <p:cNvSpPr>
              <a:spLocks noChangeShapeType="1"/>
            </p:cNvSpPr>
            <p:nvPr/>
          </p:nvSpPr>
          <p:spPr bwMode="auto">
            <a:xfrm>
              <a:off x="4279" y="2160"/>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694" name="Line 35"/>
            <p:cNvSpPr>
              <a:spLocks noChangeShapeType="1"/>
            </p:cNvSpPr>
            <p:nvPr/>
          </p:nvSpPr>
          <p:spPr bwMode="auto">
            <a:xfrm flipV="1">
              <a:off x="4800" y="1488"/>
              <a:ext cx="0" cy="6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695" name="Text Box 36"/>
            <p:cNvSpPr txBox="1">
              <a:spLocks noChangeArrowheads="1"/>
            </p:cNvSpPr>
            <p:nvPr/>
          </p:nvSpPr>
          <p:spPr bwMode="auto">
            <a:xfrm>
              <a:off x="4608" y="1440"/>
              <a:ext cx="192"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c</a:t>
              </a:r>
            </a:p>
          </p:txBody>
        </p:sp>
      </p:grpSp>
      <p:sp>
        <p:nvSpPr>
          <p:cNvPr id="116773" name="Rectangle 37"/>
          <p:cNvSpPr>
            <a:spLocks noChangeArrowheads="1"/>
          </p:cNvSpPr>
          <p:nvPr/>
        </p:nvSpPr>
        <p:spPr bwMode="auto">
          <a:xfrm>
            <a:off x="4421188" y="4692650"/>
            <a:ext cx="1114425" cy="228600"/>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pSp>
        <p:nvGrpSpPr>
          <p:cNvPr id="116774" name="Group 38"/>
          <p:cNvGrpSpPr>
            <a:grpSpLocks/>
          </p:cNvGrpSpPr>
          <p:nvPr/>
        </p:nvGrpSpPr>
        <p:grpSpPr bwMode="auto">
          <a:xfrm>
            <a:off x="4116388" y="3778250"/>
            <a:ext cx="1600200" cy="1143000"/>
            <a:chOff x="4128" y="2160"/>
            <a:chExt cx="1008" cy="720"/>
          </a:xfrm>
        </p:grpSpPr>
        <p:sp>
          <p:nvSpPr>
            <p:cNvPr id="27690" name="Line 39"/>
            <p:cNvSpPr>
              <a:spLocks noChangeShapeType="1"/>
            </p:cNvSpPr>
            <p:nvPr/>
          </p:nvSpPr>
          <p:spPr bwMode="auto">
            <a:xfrm>
              <a:off x="4128" y="2880"/>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91" name="Line 40"/>
            <p:cNvSpPr>
              <a:spLocks noChangeShapeType="1"/>
            </p:cNvSpPr>
            <p:nvPr/>
          </p:nvSpPr>
          <p:spPr bwMode="auto">
            <a:xfrm flipV="1">
              <a:off x="4647" y="2160"/>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92" name="Text Box 41"/>
            <p:cNvSpPr txBox="1">
              <a:spLocks noChangeArrowheads="1"/>
            </p:cNvSpPr>
            <p:nvPr/>
          </p:nvSpPr>
          <p:spPr bwMode="auto">
            <a:xfrm>
              <a:off x="4470" y="2160"/>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b</a:t>
              </a:r>
            </a:p>
          </p:txBody>
        </p:sp>
      </p:grpSp>
      <p:grpSp>
        <p:nvGrpSpPr>
          <p:cNvPr id="116778" name="Group 42"/>
          <p:cNvGrpSpPr>
            <a:grpSpLocks/>
          </p:cNvGrpSpPr>
          <p:nvPr/>
        </p:nvGrpSpPr>
        <p:grpSpPr bwMode="auto">
          <a:xfrm>
            <a:off x="6813550" y="3773488"/>
            <a:ext cx="1600200" cy="1143000"/>
            <a:chOff x="2592" y="1440"/>
            <a:chExt cx="1008" cy="720"/>
          </a:xfrm>
        </p:grpSpPr>
        <p:sp>
          <p:nvSpPr>
            <p:cNvPr id="27685" name="Line 43"/>
            <p:cNvSpPr>
              <a:spLocks noChangeShapeType="1"/>
            </p:cNvSpPr>
            <p:nvPr/>
          </p:nvSpPr>
          <p:spPr bwMode="auto">
            <a:xfrm>
              <a:off x="2592" y="2160"/>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86" name="Line 44"/>
            <p:cNvSpPr>
              <a:spLocks noChangeShapeType="1"/>
            </p:cNvSpPr>
            <p:nvPr/>
          </p:nvSpPr>
          <p:spPr bwMode="auto">
            <a:xfrm flipV="1">
              <a:off x="3111" y="1440"/>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87" name="Rectangle 45"/>
            <p:cNvSpPr>
              <a:spLocks noChangeArrowheads="1"/>
            </p:cNvSpPr>
            <p:nvPr/>
          </p:nvSpPr>
          <p:spPr bwMode="auto">
            <a:xfrm>
              <a:off x="2867" y="2004"/>
              <a:ext cx="489"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688" name="Rectangle 46"/>
            <p:cNvSpPr>
              <a:spLocks noChangeArrowheads="1"/>
            </p:cNvSpPr>
            <p:nvPr/>
          </p:nvSpPr>
          <p:spPr bwMode="auto">
            <a:xfrm>
              <a:off x="2989" y="1849"/>
              <a:ext cx="244"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689" name="Text Box 47"/>
            <p:cNvSpPr txBox="1">
              <a:spLocks noChangeArrowheads="1"/>
            </p:cNvSpPr>
            <p:nvPr/>
          </p:nvSpPr>
          <p:spPr bwMode="auto">
            <a:xfrm>
              <a:off x="2934" y="1440"/>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c</a:t>
              </a:r>
            </a:p>
          </p:txBody>
        </p:sp>
      </p:grpSp>
      <p:grpSp>
        <p:nvGrpSpPr>
          <p:cNvPr id="116784" name="Group 48"/>
          <p:cNvGrpSpPr>
            <a:grpSpLocks/>
          </p:cNvGrpSpPr>
          <p:nvPr/>
        </p:nvGrpSpPr>
        <p:grpSpPr bwMode="auto">
          <a:xfrm>
            <a:off x="1830388" y="3702050"/>
            <a:ext cx="1600200" cy="1143000"/>
            <a:chOff x="1056" y="2544"/>
            <a:chExt cx="1008" cy="720"/>
          </a:xfrm>
        </p:grpSpPr>
        <p:sp>
          <p:nvSpPr>
            <p:cNvPr id="27682" name="Line 49"/>
            <p:cNvSpPr>
              <a:spLocks noChangeShapeType="1"/>
            </p:cNvSpPr>
            <p:nvPr/>
          </p:nvSpPr>
          <p:spPr bwMode="auto">
            <a:xfrm>
              <a:off x="1056" y="3264"/>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83" name="Line 50"/>
            <p:cNvSpPr>
              <a:spLocks noChangeShapeType="1"/>
            </p:cNvSpPr>
            <p:nvPr/>
          </p:nvSpPr>
          <p:spPr bwMode="auto">
            <a:xfrm flipV="1">
              <a:off x="1575" y="2544"/>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84" name="Text Box 51"/>
            <p:cNvSpPr txBox="1">
              <a:spLocks noChangeArrowheads="1"/>
            </p:cNvSpPr>
            <p:nvPr/>
          </p:nvSpPr>
          <p:spPr bwMode="auto">
            <a:xfrm>
              <a:off x="1398" y="2544"/>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a</a:t>
              </a:r>
            </a:p>
          </p:txBody>
        </p:sp>
      </p:grpSp>
      <p:grpSp>
        <p:nvGrpSpPr>
          <p:cNvPr id="116788" name="Group 52"/>
          <p:cNvGrpSpPr>
            <a:grpSpLocks/>
          </p:cNvGrpSpPr>
          <p:nvPr/>
        </p:nvGrpSpPr>
        <p:grpSpPr bwMode="auto">
          <a:xfrm>
            <a:off x="1830388" y="5378450"/>
            <a:ext cx="1600200" cy="1143000"/>
            <a:chOff x="1056" y="2544"/>
            <a:chExt cx="1008" cy="720"/>
          </a:xfrm>
        </p:grpSpPr>
        <p:sp>
          <p:nvSpPr>
            <p:cNvPr id="27679" name="Line 53"/>
            <p:cNvSpPr>
              <a:spLocks noChangeShapeType="1"/>
            </p:cNvSpPr>
            <p:nvPr/>
          </p:nvSpPr>
          <p:spPr bwMode="auto">
            <a:xfrm>
              <a:off x="1056" y="3264"/>
              <a:ext cx="100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80" name="Line 54"/>
            <p:cNvSpPr>
              <a:spLocks noChangeShapeType="1"/>
            </p:cNvSpPr>
            <p:nvPr/>
          </p:nvSpPr>
          <p:spPr bwMode="auto">
            <a:xfrm flipV="1">
              <a:off x="1575" y="2544"/>
              <a:ext cx="0" cy="72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81" name="Text Box 55"/>
            <p:cNvSpPr txBox="1">
              <a:spLocks noChangeArrowheads="1"/>
            </p:cNvSpPr>
            <p:nvPr/>
          </p:nvSpPr>
          <p:spPr bwMode="auto">
            <a:xfrm>
              <a:off x="1398" y="2544"/>
              <a:ext cx="144"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a</a:t>
              </a:r>
            </a:p>
          </p:txBody>
        </p:sp>
      </p:grpSp>
      <p:grpSp>
        <p:nvGrpSpPr>
          <p:cNvPr id="116792" name="Group 56"/>
          <p:cNvGrpSpPr>
            <a:grpSpLocks/>
          </p:cNvGrpSpPr>
          <p:nvPr/>
        </p:nvGrpSpPr>
        <p:grpSpPr bwMode="auto">
          <a:xfrm>
            <a:off x="4649788" y="5835650"/>
            <a:ext cx="838200" cy="457200"/>
            <a:chOff x="4405" y="3496"/>
            <a:chExt cx="528" cy="288"/>
          </a:xfrm>
        </p:grpSpPr>
        <p:sp>
          <p:nvSpPr>
            <p:cNvPr id="27677" name="Rectangle 57"/>
            <p:cNvSpPr>
              <a:spLocks noChangeArrowheads="1"/>
            </p:cNvSpPr>
            <p:nvPr/>
          </p:nvSpPr>
          <p:spPr bwMode="auto">
            <a:xfrm>
              <a:off x="4405" y="3640"/>
              <a:ext cx="528"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678" name="Rectangle 58"/>
            <p:cNvSpPr>
              <a:spLocks noChangeArrowheads="1"/>
            </p:cNvSpPr>
            <p:nvPr/>
          </p:nvSpPr>
          <p:spPr bwMode="auto">
            <a:xfrm>
              <a:off x="4523" y="3496"/>
              <a:ext cx="288"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pSp>
      <p:grpSp>
        <p:nvGrpSpPr>
          <p:cNvPr id="116795" name="Group 59"/>
          <p:cNvGrpSpPr>
            <a:grpSpLocks/>
          </p:cNvGrpSpPr>
          <p:nvPr/>
        </p:nvGrpSpPr>
        <p:grpSpPr bwMode="auto">
          <a:xfrm>
            <a:off x="4192588" y="5378450"/>
            <a:ext cx="1676400" cy="1219200"/>
            <a:chOff x="4128" y="3168"/>
            <a:chExt cx="1056" cy="768"/>
          </a:xfrm>
        </p:grpSpPr>
        <p:sp>
          <p:nvSpPr>
            <p:cNvPr id="27673" name="Line 60"/>
            <p:cNvSpPr>
              <a:spLocks noChangeShapeType="1"/>
            </p:cNvSpPr>
            <p:nvPr/>
          </p:nvSpPr>
          <p:spPr bwMode="auto">
            <a:xfrm flipV="1">
              <a:off x="4128" y="3928"/>
              <a:ext cx="1056" cy="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674" name="Line 61"/>
            <p:cNvSpPr>
              <a:spLocks noChangeShapeType="1"/>
            </p:cNvSpPr>
            <p:nvPr/>
          </p:nvSpPr>
          <p:spPr bwMode="auto">
            <a:xfrm flipV="1">
              <a:off x="4671" y="3256"/>
              <a:ext cx="0" cy="6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675" name="Rectangle 62"/>
            <p:cNvSpPr>
              <a:spLocks noChangeArrowheads="1"/>
            </p:cNvSpPr>
            <p:nvPr/>
          </p:nvSpPr>
          <p:spPr bwMode="auto">
            <a:xfrm>
              <a:off x="4283" y="3784"/>
              <a:ext cx="768" cy="14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bg1"/>
                  </a:solidFill>
                </a14:hiddenFill>
              </a:ext>
            </a:extLst>
          </p:spPr>
          <p:txBody>
            <a:bodyPr wrap="none" lIns="0" tIns="0" rIns="0" bIns="0"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7676" name="Text Box 63"/>
            <p:cNvSpPr txBox="1">
              <a:spLocks noChangeArrowheads="1"/>
            </p:cNvSpPr>
            <p:nvPr/>
          </p:nvSpPr>
          <p:spPr bwMode="auto">
            <a:xfrm>
              <a:off x="4477" y="3168"/>
              <a:ext cx="336"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b</a:t>
              </a:r>
            </a:p>
          </p:txBody>
        </p:sp>
      </p:grpSp>
      <p:grpSp>
        <p:nvGrpSpPr>
          <p:cNvPr id="116800" name="Group 64"/>
          <p:cNvGrpSpPr>
            <a:grpSpLocks/>
          </p:cNvGrpSpPr>
          <p:nvPr/>
        </p:nvGrpSpPr>
        <p:grpSpPr bwMode="auto">
          <a:xfrm>
            <a:off x="6935788" y="5454650"/>
            <a:ext cx="1524000" cy="1143000"/>
            <a:chOff x="2566" y="336"/>
            <a:chExt cx="960" cy="720"/>
          </a:xfrm>
        </p:grpSpPr>
        <p:sp>
          <p:nvSpPr>
            <p:cNvPr id="27670" name="Line 65"/>
            <p:cNvSpPr>
              <a:spLocks noChangeShapeType="1"/>
            </p:cNvSpPr>
            <p:nvPr/>
          </p:nvSpPr>
          <p:spPr bwMode="auto">
            <a:xfrm>
              <a:off x="2566" y="1056"/>
              <a:ext cx="96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671" name="Line 66"/>
            <p:cNvSpPr>
              <a:spLocks noChangeShapeType="1"/>
            </p:cNvSpPr>
            <p:nvPr/>
          </p:nvSpPr>
          <p:spPr bwMode="auto">
            <a:xfrm flipV="1">
              <a:off x="3072" y="384"/>
              <a:ext cx="0" cy="6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7672" name="Text Box 67"/>
            <p:cNvSpPr txBox="1">
              <a:spLocks noChangeArrowheads="1"/>
            </p:cNvSpPr>
            <p:nvPr/>
          </p:nvSpPr>
          <p:spPr bwMode="auto">
            <a:xfrm>
              <a:off x="2895" y="336"/>
              <a:ext cx="192" cy="2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rgbClr val="0000FF"/>
                  </a:solidFill>
                  <a:latin typeface="楷体_GB2312" pitchFamily="49" charset="-122"/>
                  <a:ea typeface="楷体_GB2312" pitchFamily="49" charset="-122"/>
                </a:rPr>
                <a:t>c</a:t>
              </a:r>
            </a:p>
          </p:txBody>
        </p:sp>
      </p:grpSp>
      <p:sp>
        <p:nvSpPr>
          <p:cNvPr id="116804" name="Text Box 68"/>
          <p:cNvSpPr txBox="1">
            <a:spLocks noChangeArrowheads="1"/>
          </p:cNvSpPr>
          <p:nvPr/>
        </p:nvSpPr>
        <p:spPr bwMode="auto">
          <a:xfrm>
            <a:off x="458788" y="1339850"/>
            <a:ext cx="914400" cy="4270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FF"/>
                </a:solidFill>
                <a:latin typeface="楷体_GB2312" pitchFamily="49" charset="-122"/>
                <a:ea typeface="楷体_GB2312" pitchFamily="49" charset="-122"/>
              </a:rPr>
              <a:t>初始</a:t>
            </a:r>
          </a:p>
        </p:txBody>
      </p:sp>
      <p:sp>
        <p:nvSpPr>
          <p:cNvPr id="116805" name="Text Box 69"/>
          <p:cNvSpPr txBox="1">
            <a:spLocks noChangeArrowheads="1"/>
          </p:cNvSpPr>
          <p:nvPr/>
        </p:nvSpPr>
        <p:spPr bwMode="auto">
          <a:xfrm>
            <a:off x="458788" y="2870200"/>
            <a:ext cx="1066800" cy="4270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FF"/>
                </a:solidFill>
                <a:latin typeface="楷体_GB2312" pitchFamily="49" charset="-122"/>
                <a:ea typeface="楷体_GB2312" pitchFamily="49" charset="-122"/>
              </a:rPr>
              <a:t>步骤</a:t>
            </a:r>
            <a:r>
              <a:rPr kumimoji="1" lang="en-US" altLang="zh-CN" sz="2800">
                <a:solidFill>
                  <a:srgbClr val="0000FF"/>
                </a:solidFill>
                <a:latin typeface="楷体_GB2312" pitchFamily="49" charset="-122"/>
                <a:ea typeface="楷体_GB2312" pitchFamily="49" charset="-122"/>
              </a:rPr>
              <a:t>1</a:t>
            </a:r>
          </a:p>
        </p:txBody>
      </p:sp>
      <p:sp>
        <p:nvSpPr>
          <p:cNvPr id="116806" name="Text Box 70"/>
          <p:cNvSpPr txBox="1">
            <a:spLocks noChangeArrowheads="1"/>
          </p:cNvSpPr>
          <p:nvPr/>
        </p:nvSpPr>
        <p:spPr bwMode="auto">
          <a:xfrm>
            <a:off x="458788" y="4387850"/>
            <a:ext cx="1143000" cy="4270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FF"/>
                </a:solidFill>
                <a:latin typeface="楷体_GB2312" pitchFamily="49" charset="-122"/>
                <a:ea typeface="楷体_GB2312" pitchFamily="49" charset="-122"/>
              </a:rPr>
              <a:t>步骤</a:t>
            </a:r>
            <a:r>
              <a:rPr kumimoji="1" lang="en-US" altLang="zh-CN" sz="2800">
                <a:solidFill>
                  <a:srgbClr val="0000FF"/>
                </a:solidFill>
                <a:latin typeface="楷体_GB2312" pitchFamily="49" charset="-122"/>
                <a:ea typeface="楷体_GB2312" pitchFamily="49" charset="-122"/>
              </a:rPr>
              <a:t>2</a:t>
            </a:r>
          </a:p>
        </p:txBody>
      </p:sp>
      <p:sp>
        <p:nvSpPr>
          <p:cNvPr id="116807" name="Text Box 71"/>
          <p:cNvSpPr txBox="1">
            <a:spLocks noChangeArrowheads="1"/>
          </p:cNvSpPr>
          <p:nvPr/>
        </p:nvSpPr>
        <p:spPr bwMode="auto">
          <a:xfrm>
            <a:off x="458788" y="5911850"/>
            <a:ext cx="1066800" cy="4270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Lst>
        </p:spPr>
        <p:txBody>
          <a:bodyPr lIns="0" tIns="0" rIns="0" bIns="0">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FF"/>
                </a:solidFill>
                <a:latin typeface="楷体_GB2312" pitchFamily="49" charset="-122"/>
                <a:ea typeface="楷体_GB2312" pitchFamily="49" charset="-122"/>
              </a:rPr>
              <a:t>步骤</a:t>
            </a:r>
            <a:r>
              <a:rPr kumimoji="1" lang="en-US" altLang="zh-CN" sz="2800">
                <a:solidFill>
                  <a:srgbClr val="0000FF"/>
                </a:solidFill>
                <a:latin typeface="楷体_GB2312" pitchFamily="49" charset="-122"/>
                <a:ea typeface="楷体_GB2312" pitchFamily="49" charset="-122"/>
              </a:rPr>
              <a:t>3</a:t>
            </a:r>
          </a:p>
        </p:txBody>
      </p:sp>
    </p:spTree>
    <p:extLst>
      <p:ext uri="{BB962C8B-B14F-4D97-AF65-F5344CB8AC3E}">
        <p14:creationId xmlns:p14="http://schemas.microsoft.com/office/powerpoint/2010/main" val="86980558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80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1674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1674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1675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6805"/>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116757"/>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499"/>
                                          </p:stCondLst>
                                        </p:cTn>
                                        <p:tgtEl>
                                          <p:spTgt spid="116765"/>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nodeType="afterEffect">
                                  <p:stCondLst>
                                    <p:cond delay="0"/>
                                  </p:stCondLst>
                                  <p:childTnLst>
                                    <p:set>
                                      <p:cBhvr>
                                        <p:cTn id="28" dur="1" fill="hold">
                                          <p:stCondLst>
                                            <p:cond delay="499"/>
                                          </p:stCondLst>
                                        </p:cTn>
                                        <p:tgtEl>
                                          <p:spTgt spid="116769"/>
                                        </p:tgtEl>
                                        <p:attrNameLst>
                                          <p:attrName>style.visibility</p:attrName>
                                        </p:attrNameLst>
                                      </p:cBhvr>
                                      <p:to>
                                        <p:strVal val="visible"/>
                                      </p:to>
                                    </p:set>
                                  </p:childTnLst>
                                </p:cTn>
                              </p:par>
                            </p:childTnLst>
                          </p:cTn>
                        </p:par>
                        <p:par>
                          <p:cTn id="29" fill="hold" nodeType="afterGroup">
                            <p:stCondLst>
                              <p:cond delay="2000"/>
                            </p:stCondLst>
                            <p:childTnLst>
                              <p:par>
                                <p:cTn id="30" presetID="15" presetClass="entr" presetSubtype="0" fill="hold" nodeType="afterEffect">
                                  <p:stCondLst>
                                    <p:cond delay="0"/>
                                  </p:stCondLst>
                                  <p:childTnLst>
                                    <p:set>
                                      <p:cBhvr>
                                        <p:cTn id="31" dur="1" fill="hold">
                                          <p:stCondLst>
                                            <p:cond delay="0"/>
                                          </p:stCondLst>
                                        </p:cTn>
                                        <p:tgtEl>
                                          <p:spTgt spid="116762"/>
                                        </p:tgtEl>
                                        <p:attrNameLst>
                                          <p:attrName>style.visibility</p:attrName>
                                        </p:attrNameLst>
                                      </p:cBhvr>
                                      <p:to>
                                        <p:strVal val="visible"/>
                                      </p:to>
                                    </p:set>
                                    <p:anim calcmode="lin" valueType="num">
                                      <p:cBhvr>
                                        <p:cTn id="32" dur="1000" fill="hold"/>
                                        <p:tgtEl>
                                          <p:spTgt spid="116762"/>
                                        </p:tgtEl>
                                        <p:attrNameLst>
                                          <p:attrName>ppt_w</p:attrName>
                                        </p:attrNameLst>
                                      </p:cBhvr>
                                      <p:tavLst>
                                        <p:tav tm="0">
                                          <p:val>
                                            <p:fltVal val="0"/>
                                          </p:val>
                                        </p:tav>
                                        <p:tav tm="100000">
                                          <p:val>
                                            <p:strVal val="#ppt_w"/>
                                          </p:val>
                                        </p:tav>
                                      </p:tavLst>
                                    </p:anim>
                                    <p:anim calcmode="lin" valueType="num">
                                      <p:cBhvr>
                                        <p:cTn id="33" dur="1000" fill="hold"/>
                                        <p:tgtEl>
                                          <p:spTgt spid="116762"/>
                                        </p:tgtEl>
                                        <p:attrNameLst>
                                          <p:attrName>ppt_h</p:attrName>
                                        </p:attrNameLst>
                                      </p:cBhvr>
                                      <p:tavLst>
                                        <p:tav tm="0">
                                          <p:val>
                                            <p:fltVal val="0"/>
                                          </p:val>
                                        </p:tav>
                                        <p:tav tm="100000">
                                          <p:val>
                                            <p:strVal val="#ppt_h"/>
                                          </p:val>
                                        </p:tav>
                                      </p:tavLst>
                                    </p:anim>
                                    <p:anim calcmode="lin" valueType="num">
                                      <p:cBhvr>
                                        <p:cTn id="34" dur="1000" fill="hold"/>
                                        <p:tgtEl>
                                          <p:spTgt spid="116762"/>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167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16806"/>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116784"/>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0"/>
                                  </p:stCondLst>
                                  <p:childTnLst>
                                    <p:set>
                                      <p:cBhvr>
                                        <p:cTn id="45" dur="1" fill="hold">
                                          <p:stCondLst>
                                            <p:cond delay="499"/>
                                          </p:stCondLst>
                                        </p:cTn>
                                        <p:tgtEl>
                                          <p:spTgt spid="116778"/>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nodeType="afterEffect">
                                  <p:stCondLst>
                                    <p:cond delay="0"/>
                                  </p:stCondLst>
                                  <p:childTnLst>
                                    <p:set>
                                      <p:cBhvr>
                                        <p:cTn id="48" dur="1" fill="hold">
                                          <p:stCondLst>
                                            <p:cond delay="499"/>
                                          </p:stCondLst>
                                        </p:cTn>
                                        <p:tgtEl>
                                          <p:spTgt spid="116774"/>
                                        </p:tgtEl>
                                        <p:attrNameLst>
                                          <p:attrName>style.visibility</p:attrName>
                                        </p:attrNameLst>
                                      </p:cBhvr>
                                      <p:to>
                                        <p:strVal val="visible"/>
                                      </p:to>
                                    </p:set>
                                  </p:childTnLst>
                                </p:cTn>
                              </p:par>
                            </p:childTnLst>
                          </p:cTn>
                        </p:par>
                        <p:par>
                          <p:cTn id="49" fill="hold" nodeType="afterGroup">
                            <p:stCondLst>
                              <p:cond delay="2000"/>
                            </p:stCondLst>
                            <p:childTnLst>
                              <p:par>
                                <p:cTn id="50" presetID="15" presetClass="entr" presetSubtype="0" fill="hold" grpId="0" nodeType="afterEffect">
                                  <p:stCondLst>
                                    <p:cond delay="0"/>
                                  </p:stCondLst>
                                  <p:childTnLst>
                                    <p:set>
                                      <p:cBhvr>
                                        <p:cTn id="51" dur="1" fill="hold">
                                          <p:stCondLst>
                                            <p:cond delay="0"/>
                                          </p:stCondLst>
                                        </p:cTn>
                                        <p:tgtEl>
                                          <p:spTgt spid="116773"/>
                                        </p:tgtEl>
                                        <p:attrNameLst>
                                          <p:attrName>style.visibility</p:attrName>
                                        </p:attrNameLst>
                                      </p:cBhvr>
                                      <p:to>
                                        <p:strVal val="visible"/>
                                      </p:to>
                                    </p:set>
                                    <p:anim calcmode="lin" valueType="num">
                                      <p:cBhvr>
                                        <p:cTn id="52" dur="1000" fill="hold"/>
                                        <p:tgtEl>
                                          <p:spTgt spid="116773"/>
                                        </p:tgtEl>
                                        <p:attrNameLst>
                                          <p:attrName>ppt_w</p:attrName>
                                        </p:attrNameLst>
                                      </p:cBhvr>
                                      <p:tavLst>
                                        <p:tav tm="0">
                                          <p:val>
                                            <p:fltVal val="0"/>
                                          </p:val>
                                        </p:tav>
                                        <p:tav tm="100000">
                                          <p:val>
                                            <p:strVal val="#ppt_w"/>
                                          </p:val>
                                        </p:tav>
                                      </p:tavLst>
                                    </p:anim>
                                    <p:anim calcmode="lin" valueType="num">
                                      <p:cBhvr>
                                        <p:cTn id="53" dur="1000" fill="hold"/>
                                        <p:tgtEl>
                                          <p:spTgt spid="116773"/>
                                        </p:tgtEl>
                                        <p:attrNameLst>
                                          <p:attrName>ppt_h</p:attrName>
                                        </p:attrNameLst>
                                      </p:cBhvr>
                                      <p:tavLst>
                                        <p:tav tm="0">
                                          <p:val>
                                            <p:fltVal val="0"/>
                                          </p:val>
                                        </p:tav>
                                        <p:tav tm="100000">
                                          <p:val>
                                            <p:strVal val="#ppt_h"/>
                                          </p:val>
                                        </p:tav>
                                      </p:tavLst>
                                    </p:anim>
                                    <p:anim calcmode="lin" valueType="num">
                                      <p:cBhvr>
                                        <p:cTn id="54" dur="1000" fill="hold"/>
                                        <p:tgtEl>
                                          <p:spTgt spid="116773"/>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11677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16807"/>
                                        </p:tgtEl>
                                        <p:attrNameLst>
                                          <p:attrName>style.visibility</p:attrName>
                                        </p:attrNameLst>
                                      </p:cBhvr>
                                      <p:to>
                                        <p:strVal val="visible"/>
                                      </p:to>
                                    </p:set>
                                  </p:childTnLst>
                                </p:cTn>
                              </p:par>
                            </p:childTnLst>
                          </p:cTn>
                        </p:par>
                        <p:par>
                          <p:cTn id="60" fill="hold" nodeType="afterGroup">
                            <p:stCondLst>
                              <p:cond delay="500"/>
                            </p:stCondLst>
                            <p:childTnLst>
                              <p:par>
                                <p:cTn id="61" presetID="1" presetClass="entr" presetSubtype="0" fill="hold" nodeType="afterEffect">
                                  <p:stCondLst>
                                    <p:cond delay="0"/>
                                  </p:stCondLst>
                                  <p:childTnLst>
                                    <p:set>
                                      <p:cBhvr>
                                        <p:cTn id="62" dur="1" fill="hold">
                                          <p:stCondLst>
                                            <p:cond delay="499"/>
                                          </p:stCondLst>
                                        </p:cTn>
                                        <p:tgtEl>
                                          <p:spTgt spid="116788"/>
                                        </p:tgtEl>
                                        <p:attrNameLst>
                                          <p:attrName>style.visibility</p:attrName>
                                        </p:attrNameLst>
                                      </p:cBhvr>
                                      <p:to>
                                        <p:strVal val="visible"/>
                                      </p:to>
                                    </p:set>
                                  </p:childTnLst>
                                </p:cTn>
                              </p:par>
                            </p:childTnLst>
                          </p:cTn>
                        </p:par>
                        <p:par>
                          <p:cTn id="63" fill="hold" nodeType="afterGroup">
                            <p:stCondLst>
                              <p:cond delay="1000"/>
                            </p:stCondLst>
                            <p:childTnLst>
                              <p:par>
                                <p:cTn id="64" presetID="1" presetClass="entr" presetSubtype="0" fill="hold" nodeType="afterEffect">
                                  <p:stCondLst>
                                    <p:cond delay="0"/>
                                  </p:stCondLst>
                                  <p:childTnLst>
                                    <p:set>
                                      <p:cBhvr>
                                        <p:cTn id="65" dur="1" fill="hold">
                                          <p:stCondLst>
                                            <p:cond delay="499"/>
                                          </p:stCondLst>
                                        </p:cTn>
                                        <p:tgtEl>
                                          <p:spTgt spid="116800"/>
                                        </p:tgtEl>
                                        <p:attrNameLst>
                                          <p:attrName>style.visibility</p:attrName>
                                        </p:attrNameLst>
                                      </p:cBhvr>
                                      <p:to>
                                        <p:strVal val="visible"/>
                                      </p:to>
                                    </p:set>
                                  </p:childTnLst>
                                </p:cTn>
                              </p:par>
                            </p:childTnLst>
                          </p:cTn>
                        </p:par>
                        <p:par>
                          <p:cTn id="66" fill="hold" nodeType="afterGroup">
                            <p:stCondLst>
                              <p:cond delay="1500"/>
                            </p:stCondLst>
                            <p:childTnLst>
                              <p:par>
                                <p:cTn id="67" presetID="1" presetClass="entr" presetSubtype="0" fill="hold" nodeType="afterEffect">
                                  <p:stCondLst>
                                    <p:cond delay="0"/>
                                  </p:stCondLst>
                                  <p:childTnLst>
                                    <p:set>
                                      <p:cBhvr>
                                        <p:cTn id="68" dur="1" fill="hold">
                                          <p:stCondLst>
                                            <p:cond delay="499"/>
                                          </p:stCondLst>
                                        </p:cTn>
                                        <p:tgtEl>
                                          <p:spTgt spid="116795"/>
                                        </p:tgtEl>
                                        <p:attrNameLst>
                                          <p:attrName>style.visibility</p:attrName>
                                        </p:attrNameLst>
                                      </p:cBhvr>
                                      <p:to>
                                        <p:strVal val="visible"/>
                                      </p:to>
                                    </p:set>
                                  </p:childTnLst>
                                </p:cTn>
                              </p:par>
                            </p:childTnLst>
                          </p:cTn>
                        </p:par>
                        <p:par>
                          <p:cTn id="69" fill="hold" nodeType="afterGroup">
                            <p:stCondLst>
                              <p:cond delay="2000"/>
                            </p:stCondLst>
                            <p:childTnLst>
                              <p:par>
                                <p:cTn id="70" presetID="15" presetClass="entr" presetSubtype="0" fill="hold" nodeType="afterEffect">
                                  <p:stCondLst>
                                    <p:cond delay="0"/>
                                  </p:stCondLst>
                                  <p:childTnLst>
                                    <p:set>
                                      <p:cBhvr>
                                        <p:cTn id="71" dur="1" fill="hold">
                                          <p:stCondLst>
                                            <p:cond delay="0"/>
                                          </p:stCondLst>
                                        </p:cTn>
                                        <p:tgtEl>
                                          <p:spTgt spid="116792"/>
                                        </p:tgtEl>
                                        <p:attrNameLst>
                                          <p:attrName>style.visibility</p:attrName>
                                        </p:attrNameLst>
                                      </p:cBhvr>
                                      <p:to>
                                        <p:strVal val="visible"/>
                                      </p:to>
                                    </p:set>
                                    <p:anim calcmode="lin" valueType="num">
                                      <p:cBhvr>
                                        <p:cTn id="72" dur="1000" fill="hold"/>
                                        <p:tgtEl>
                                          <p:spTgt spid="116792"/>
                                        </p:tgtEl>
                                        <p:attrNameLst>
                                          <p:attrName>ppt_w</p:attrName>
                                        </p:attrNameLst>
                                      </p:cBhvr>
                                      <p:tavLst>
                                        <p:tav tm="0">
                                          <p:val>
                                            <p:fltVal val="0"/>
                                          </p:val>
                                        </p:tav>
                                        <p:tav tm="100000">
                                          <p:val>
                                            <p:strVal val="#ppt_w"/>
                                          </p:val>
                                        </p:tav>
                                      </p:tavLst>
                                    </p:anim>
                                    <p:anim calcmode="lin" valueType="num">
                                      <p:cBhvr>
                                        <p:cTn id="73" dur="1000" fill="hold"/>
                                        <p:tgtEl>
                                          <p:spTgt spid="116792"/>
                                        </p:tgtEl>
                                        <p:attrNameLst>
                                          <p:attrName>ppt_h</p:attrName>
                                        </p:attrNameLst>
                                      </p:cBhvr>
                                      <p:tavLst>
                                        <p:tav tm="0">
                                          <p:val>
                                            <p:fltVal val="0"/>
                                          </p:val>
                                        </p:tav>
                                        <p:tav tm="100000">
                                          <p:val>
                                            <p:strVal val="#ppt_h"/>
                                          </p:val>
                                        </p:tav>
                                      </p:tavLst>
                                    </p:anim>
                                    <p:anim calcmode="lin" valueType="num">
                                      <p:cBhvr>
                                        <p:cTn id="74" dur="1000" fill="hold"/>
                                        <p:tgtEl>
                                          <p:spTgt spid="116792"/>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11679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3" grpId="0" animBg="1"/>
      <p:bldP spid="116804" grpId="0" autoUpdateAnimBg="0"/>
      <p:bldP spid="116805" grpId="0" autoUpdateAnimBg="0"/>
      <p:bldP spid="116806" grpId="0" autoUpdateAnimBg="0"/>
      <p:bldP spid="11680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7"/>
          <p:cNvSpPr txBox="1">
            <a:spLocks noChangeArrowheads="1"/>
          </p:cNvSpPr>
          <p:nvPr/>
        </p:nvSpPr>
        <p:spPr bwMode="auto">
          <a:xfrm>
            <a:off x="0" y="404813"/>
            <a:ext cx="6494463" cy="10795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SzTx/>
              <a:buFontTx/>
              <a:buNone/>
            </a:pPr>
            <a:r>
              <a:rPr lang="zh-CN" altLang="en-US" sz="2400">
                <a:solidFill>
                  <a:srgbClr val="0000FF"/>
                </a:solidFill>
                <a:latin typeface="Times New Roman" panose="02020603050405020304" pitchFamily="18" charset="0"/>
                <a:ea typeface="楷体_GB2312" pitchFamily="49" charset="-122"/>
              </a:rPr>
              <a:t>解：</a:t>
            </a:r>
            <a:r>
              <a:rPr lang="en-US" altLang="zh-CN" sz="2400">
                <a:solidFill>
                  <a:srgbClr val="000000"/>
                </a:solidFill>
                <a:latin typeface="Times New Roman" panose="02020603050405020304" pitchFamily="18" charset="0"/>
                <a:ea typeface="楷体_GB2312" pitchFamily="49" charset="-122"/>
              </a:rPr>
              <a:t>Hanoi</a:t>
            </a:r>
            <a:r>
              <a:rPr lang="zh-CN" altLang="en-US" sz="2400">
                <a:solidFill>
                  <a:srgbClr val="000000"/>
                </a:solidFill>
                <a:latin typeface="Times New Roman" panose="02020603050405020304" pitchFamily="18" charset="0"/>
                <a:ea typeface="楷体_GB2312" pitchFamily="49" charset="-122"/>
              </a:rPr>
              <a:t>塔问题的递归算法的时间复杂性，由</a:t>
            </a:r>
          </a:p>
          <a:p>
            <a:pPr eaLnBrk="1" hangingPunct="1">
              <a:lnSpc>
                <a:spcPct val="135000"/>
              </a:lnSpc>
              <a:spcBef>
                <a:spcPct val="0"/>
              </a:spcBef>
              <a:buClrTx/>
              <a:buSzTx/>
              <a:buFontTx/>
              <a:buNone/>
            </a:pPr>
            <a:r>
              <a:rPr lang="zh-CN" altLang="en-US" sz="2400">
                <a:solidFill>
                  <a:srgbClr val="000000"/>
                </a:solidFill>
                <a:latin typeface="Times New Roman" panose="02020603050405020304" pitchFamily="18" charset="0"/>
                <a:ea typeface="楷体_GB2312" pitchFamily="49" charset="-122"/>
              </a:rPr>
              <a:t>下面递归方程给出：</a:t>
            </a:r>
          </a:p>
        </p:txBody>
      </p:sp>
      <p:sp>
        <p:nvSpPr>
          <p:cNvPr id="29699"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sp>
        <p:nvSpPr>
          <p:cNvPr id="29700" name="Rectangle 1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17770" name="Object 10"/>
          <p:cNvGraphicFramePr>
            <a:graphicFrameLocks noChangeAspect="1"/>
          </p:cNvGraphicFramePr>
          <p:nvPr/>
        </p:nvGraphicFramePr>
        <p:xfrm>
          <a:off x="26988" y="1773238"/>
          <a:ext cx="3673475" cy="952500"/>
        </p:xfrm>
        <a:graphic>
          <a:graphicData uri="http://schemas.openxmlformats.org/presentationml/2006/ole">
            <mc:AlternateContent xmlns:mc="http://schemas.openxmlformats.org/markup-compatibility/2006">
              <mc:Choice xmlns:v="urn:schemas-microsoft-com:vml" Requires="v">
                <p:oleObj spid="_x0000_s81009" name="公式" r:id="rId4" imgW="1765300" imgH="457200" progId="Equation.3">
                  <p:embed/>
                </p:oleObj>
              </mc:Choice>
              <mc:Fallback>
                <p:oleObj name="公式" r:id="rId4" imgW="1765300" imgH="457200" progId="Equation.3">
                  <p:embed/>
                  <p:pic>
                    <p:nvPicPr>
                      <p:cNvPr id="11777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8" y="1773238"/>
                        <a:ext cx="36734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Rectangle 1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17772" name="Object 12"/>
          <p:cNvGraphicFramePr>
            <a:graphicFrameLocks noChangeAspect="1"/>
          </p:cNvGraphicFramePr>
          <p:nvPr>
            <p:extLst>
              <p:ext uri="{D42A27DB-BD31-4B8C-83A1-F6EECF244321}">
                <p14:modId xmlns:p14="http://schemas.microsoft.com/office/powerpoint/2010/main" val="1025606713"/>
              </p:ext>
            </p:extLst>
          </p:nvPr>
        </p:nvGraphicFramePr>
        <p:xfrm>
          <a:off x="4067175" y="1557338"/>
          <a:ext cx="4872038" cy="4384675"/>
        </p:xfrm>
        <a:graphic>
          <a:graphicData uri="http://schemas.openxmlformats.org/presentationml/2006/ole">
            <mc:AlternateContent xmlns:mc="http://schemas.openxmlformats.org/markup-compatibility/2006">
              <mc:Choice xmlns:v="urn:schemas-microsoft-com:vml" Requires="v">
                <p:oleObj spid="_x0000_s81010" name="Equation" r:id="rId6" imgW="2095500" imgH="1638300" progId="Equation.DSMT4">
                  <p:embed/>
                </p:oleObj>
              </mc:Choice>
              <mc:Fallback>
                <p:oleObj name="Equation" r:id="rId6" imgW="2095500" imgH="1638300" progId="Equation.DSMT4">
                  <p:embed/>
                  <p:pic>
                    <p:nvPicPr>
                      <p:cNvPr id="11777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557338"/>
                        <a:ext cx="4872038"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74" name="Text Box 14"/>
          <p:cNvSpPr txBox="1">
            <a:spLocks noChangeArrowheads="1"/>
          </p:cNvSpPr>
          <p:nvPr/>
        </p:nvSpPr>
        <p:spPr bwMode="auto">
          <a:xfrm>
            <a:off x="458788" y="3933825"/>
            <a:ext cx="2803525" cy="3968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Times New Roman" panose="02020603050405020304" pitchFamily="18" charset="0"/>
                <a:ea typeface="楷体_GB2312" pitchFamily="49" charset="-122"/>
              </a:rPr>
              <a:t>该算法的时间复杂性为 </a:t>
            </a:r>
          </a:p>
        </p:txBody>
      </p:sp>
      <p:sp>
        <p:nvSpPr>
          <p:cNvPr id="29705"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50800" algn="ctr">
                <a:solidFill>
                  <a:srgbClr val="FF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000">
              <a:solidFill>
                <a:srgbClr val="000000"/>
              </a:solidFill>
              <a:latin typeface="Times New Roman" panose="02020603050405020304" pitchFamily="18" charset="0"/>
              <a:ea typeface="楷体_GB2312" pitchFamily="49" charset="-122"/>
            </a:endParaRPr>
          </a:p>
        </p:txBody>
      </p:sp>
      <p:graphicFrame>
        <p:nvGraphicFramePr>
          <p:cNvPr id="117775" name="Object 15"/>
          <p:cNvGraphicFramePr>
            <a:graphicFrameLocks noChangeAspect="1"/>
          </p:cNvGraphicFramePr>
          <p:nvPr/>
        </p:nvGraphicFramePr>
        <p:xfrm>
          <a:off x="960438" y="4508500"/>
          <a:ext cx="1800225" cy="474663"/>
        </p:xfrm>
        <a:graphic>
          <a:graphicData uri="http://schemas.openxmlformats.org/presentationml/2006/ole">
            <mc:AlternateContent xmlns:mc="http://schemas.openxmlformats.org/markup-compatibility/2006">
              <mc:Choice xmlns:v="urn:schemas-microsoft-com:vml" Requires="v">
                <p:oleObj spid="_x0000_s81011" name="公式" r:id="rId8" imgW="863225" imgH="228501" progId="Equation.3">
                  <p:embed/>
                </p:oleObj>
              </mc:Choice>
              <mc:Fallback>
                <p:oleObj name="公式" r:id="rId8" imgW="863225" imgH="228501" progId="Equation.3">
                  <p:embed/>
                  <p:pic>
                    <p:nvPicPr>
                      <p:cNvPr id="117775"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438" y="4508500"/>
                        <a:ext cx="180022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098412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7770"/>
                                        </p:tgtEl>
                                        <p:attrNameLst>
                                          <p:attrName>style.visibility</p:attrName>
                                        </p:attrNameLst>
                                      </p:cBhvr>
                                      <p:to>
                                        <p:strVal val="visible"/>
                                      </p:to>
                                    </p:set>
                                    <p:animEffect transition="in" filter="blinds(horizontal)">
                                      <p:cBhvr>
                                        <p:cTn id="7" dur="500"/>
                                        <p:tgtEl>
                                          <p:spTgt spid="117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7772"/>
                                        </p:tgtEl>
                                        <p:attrNameLst>
                                          <p:attrName>style.visibility</p:attrName>
                                        </p:attrNameLst>
                                      </p:cBhvr>
                                      <p:to>
                                        <p:strVal val="visible"/>
                                      </p:to>
                                    </p:set>
                                    <p:animEffect transition="in" filter="checkerboard(across)">
                                      <p:cBhvr>
                                        <p:cTn id="12" dur="500"/>
                                        <p:tgtEl>
                                          <p:spTgt spid="117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7774"/>
                                        </p:tgtEl>
                                        <p:attrNameLst>
                                          <p:attrName>style.visibility</p:attrName>
                                        </p:attrNameLst>
                                      </p:cBhvr>
                                      <p:to>
                                        <p:strVal val="visible"/>
                                      </p:to>
                                    </p:set>
                                    <p:animEffect transition="in" filter="box(in)">
                                      <p:cBhvr>
                                        <p:cTn id="17" dur="500"/>
                                        <p:tgtEl>
                                          <p:spTgt spid="117774"/>
                                        </p:tgtEl>
                                      </p:cBhvr>
                                    </p:animEffect>
                                  </p:childTnLst>
                                </p:cTn>
                              </p:par>
                              <p:par>
                                <p:cTn id="18" presetID="4" presetClass="entr" presetSubtype="16" fill="hold" nodeType="withEffect">
                                  <p:stCondLst>
                                    <p:cond delay="0"/>
                                  </p:stCondLst>
                                  <p:childTnLst>
                                    <p:set>
                                      <p:cBhvr>
                                        <p:cTn id="19" dur="1" fill="hold">
                                          <p:stCondLst>
                                            <p:cond delay="0"/>
                                          </p:stCondLst>
                                        </p:cTn>
                                        <p:tgtEl>
                                          <p:spTgt spid="117775"/>
                                        </p:tgtEl>
                                        <p:attrNameLst>
                                          <p:attrName>style.visibility</p:attrName>
                                        </p:attrNameLst>
                                      </p:cBhvr>
                                      <p:to>
                                        <p:strVal val="visible"/>
                                      </p:to>
                                    </p:set>
                                    <p:animEffect transition="in" filter="box(in)">
                                      <p:cBhvr>
                                        <p:cTn id="20" dur="500"/>
                                        <p:tgtEl>
                                          <p:spTgt spid="117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able"/>
          <p:cNvPicPr>
            <a:picLocks noGrp="1"/>
          </p:cNvPicPr>
          <p:nvPr/>
        </p:nvPicPr>
        <p:blipFill>
          <a:blip r:embed="rId3"/>
          <a:stretch>
            <a:fillRect/>
          </a:stretch>
        </p:blipFill>
        <p:spPr>
          <a:xfrm>
            <a:off x="725613" y="2493444"/>
            <a:ext cx="3349229" cy="1997869"/>
          </a:xfrm>
          <a:prstGeom prst="rect">
            <a:avLst/>
          </a:prstGeom>
        </p:spPr>
      </p:pic>
      <p:pic>
        <p:nvPicPr>
          <p:cNvPr id="9" name="Object 37"/>
          <p:cNvPicPr>
            <a:picLocks noChangeAspect="1"/>
          </p:cNvPicPr>
          <p:nvPr/>
        </p:nvPicPr>
        <p:blipFill>
          <a:blip r:embed="rId4"/>
          <a:srcRect/>
          <a:stretch>
            <a:fillRect/>
          </a:stretch>
        </p:blipFill>
        <p:spPr>
          <a:xfrm>
            <a:off x="3372372" y="2817294"/>
            <a:ext cx="215504" cy="177403"/>
          </a:xfrm>
          <a:prstGeom prst="rect">
            <a:avLst/>
          </a:prstGeom>
          <a:noFill/>
          <a:ln w="38100">
            <a:noFill/>
            <a:miter/>
          </a:ln>
        </p:spPr>
      </p:pic>
      <p:pic>
        <p:nvPicPr>
          <p:cNvPr id="10" name="Object 38"/>
          <p:cNvPicPr>
            <a:picLocks noChangeAspect="1"/>
          </p:cNvPicPr>
          <p:nvPr/>
        </p:nvPicPr>
        <p:blipFill>
          <a:blip r:embed="rId4"/>
          <a:srcRect/>
          <a:stretch>
            <a:fillRect/>
          </a:stretch>
        </p:blipFill>
        <p:spPr>
          <a:xfrm>
            <a:off x="1968626" y="3087565"/>
            <a:ext cx="269081" cy="221456"/>
          </a:xfrm>
          <a:prstGeom prst="rect">
            <a:avLst/>
          </a:prstGeom>
          <a:noFill/>
          <a:ln w="38100">
            <a:noFill/>
            <a:miter/>
          </a:ln>
        </p:spPr>
      </p:pic>
      <p:sp>
        <p:nvSpPr>
          <p:cNvPr id="11" name="Rectangle 39"/>
          <p:cNvSpPr/>
          <p:nvPr/>
        </p:nvSpPr>
        <p:spPr>
          <a:xfrm>
            <a:off x="643931" y="1311486"/>
            <a:ext cx="8167323" cy="830997"/>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r>
              <a:rPr lang="zh-CN" altLang="zh-CN" sz="2400" i="1" dirty="0">
                <a:solidFill>
                  <a:srgbClr val="3333FF"/>
                </a:solidFill>
                <a:latin typeface="微软雅黑" panose="020B0503020204020204" pitchFamily="34" charset="-122"/>
                <a:ea typeface="微软雅黑" panose="020B0503020204020204" pitchFamily="34" charset="-122"/>
              </a:rPr>
              <a:t>兔子出生一个月后能繁殖，以后每月产一个孩子，一直下去</a:t>
            </a:r>
            <a:r>
              <a:rPr lang="zh-CN" altLang="zh-CN" sz="2400" b="1" dirty="0">
                <a:solidFill>
                  <a:srgbClr val="3333FF"/>
                </a:solidFill>
                <a:latin typeface="微软雅黑" panose="020B0503020204020204" pitchFamily="34" charset="-122"/>
                <a:ea typeface="微软雅黑" panose="020B0503020204020204" pitchFamily="34" charset="-122"/>
              </a:rPr>
              <a:t>……</a:t>
            </a:r>
            <a:r>
              <a:rPr lang="zh-CN" altLang="zh-CN" sz="2400" i="1" dirty="0">
                <a:solidFill>
                  <a:srgbClr val="3333FF"/>
                </a:solidFill>
                <a:latin typeface="微软雅黑" panose="020B0503020204020204" pitchFamily="34" charset="-122"/>
                <a:ea typeface="微软雅黑" panose="020B0503020204020204" pitchFamily="34" charset="-122"/>
              </a:rPr>
              <a:t>。</a:t>
            </a:r>
          </a:p>
        </p:txBody>
      </p:sp>
      <p:pic>
        <p:nvPicPr>
          <p:cNvPr id="12" name="Object 40"/>
          <p:cNvPicPr>
            <a:picLocks noChangeAspect="1"/>
          </p:cNvPicPr>
          <p:nvPr/>
        </p:nvPicPr>
        <p:blipFill>
          <a:blip r:embed="rId4"/>
          <a:stretch>
            <a:fillRect/>
          </a:stretch>
        </p:blipFill>
        <p:spPr>
          <a:xfrm>
            <a:off x="3372372" y="3357837"/>
            <a:ext cx="214313" cy="176213"/>
          </a:xfrm>
          <a:prstGeom prst="rect">
            <a:avLst/>
          </a:prstGeom>
          <a:noFill/>
          <a:ln w="38100">
            <a:noFill/>
            <a:miter/>
          </a:ln>
        </p:spPr>
      </p:pic>
      <p:pic>
        <p:nvPicPr>
          <p:cNvPr id="13" name="Object 41"/>
          <p:cNvPicPr>
            <a:picLocks noChangeAspect="1"/>
          </p:cNvPicPr>
          <p:nvPr/>
        </p:nvPicPr>
        <p:blipFill>
          <a:blip r:embed="rId4"/>
          <a:stretch>
            <a:fillRect/>
          </a:stretch>
        </p:blipFill>
        <p:spPr>
          <a:xfrm>
            <a:off x="1996009" y="3426404"/>
            <a:ext cx="214313" cy="176213"/>
          </a:xfrm>
          <a:prstGeom prst="rect">
            <a:avLst/>
          </a:prstGeom>
          <a:noFill/>
          <a:ln w="38100">
            <a:noFill/>
            <a:miter/>
          </a:ln>
        </p:spPr>
      </p:pic>
      <p:pic>
        <p:nvPicPr>
          <p:cNvPr id="14" name="Object 42"/>
          <p:cNvPicPr>
            <a:picLocks noChangeAspect="1"/>
          </p:cNvPicPr>
          <p:nvPr/>
        </p:nvPicPr>
        <p:blipFill>
          <a:blip r:embed="rId4"/>
          <a:stretch>
            <a:fillRect/>
          </a:stretch>
        </p:blipFill>
        <p:spPr>
          <a:xfrm>
            <a:off x="1860278" y="3641356"/>
            <a:ext cx="214313" cy="176213"/>
          </a:xfrm>
          <a:prstGeom prst="rect">
            <a:avLst/>
          </a:prstGeom>
          <a:noFill/>
          <a:ln w="38100">
            <a:noFill/>
            <a:miter/>
          </a:ln>
        </p:spPr>
      </p:pic>
      <p:pic>
        <p:nvPicPr>
          <p:cNvPr id="15" name="Object 43"/>
          <p:cNvPicPr>
            <a:picLocks noChangeAspect="1"/>
          </p:cNvPicPr>
          <p:nvPr/>
        </p:nvPicPr>
        <p:blipFill>
          <a:blip r:embed="rId4"/>
          <a:stretch>
            <a:fillRect/>
          </a:stretch>
        </p:blipFill>
        <p:spPr>
          <a:xfrm>
            <a:off x="2184128" y="3641356"/>
            <a:ext cx="214313" cy="176213"/>
          </a:xfrm>
          <a:prstGeom prst="rect">
            <a:avLst/>
          </a:prstGeom>
          <a:noFill/>
          <a:ln w="38100">
            <a:noFill/>
            <a:miter/>
          </a:ln>
        </p:spPr>
      </p:pic>
      <p:pic>
        <p:nvPicPr>
          <p:cNvPr id="16" name="Object 44"/>
          <p:cNvPicPr>
            <a:picLocks noChangeAspect="1"/>
          </p:cNvPicPr>
          <p:nvPr/>
        </p:nvPicPr>
        <p:blipFill>
          <a:blip r:embed="rId4"/>
          <a:stretch>
            <a:fillRect/>
          </a:stretch>
        </p:blipFill>
        <p:spPr>
          <a:xfrm>
            <a:off x="3587875" y="3933283"/>
            <a:ext cx="214313" cy="176213"/>
          </a:xfrm>
          <a:prstGeom prst="rect">
            <a:avLst/>
          </a:prstGeom>
          <a:noFill/>
          <a:ln w="38100">
            <a:noFill/>
            <a:miter/>
          </a:ln>
        </p:spPr>
      </p:pic>
      <p:pic>
        <p:nvPicPr>
          <p:cNvPr id="17" name="Object 45"/>
          <p:cNvPicPr>
            <a:picLocks noChangeAspect="1"/>
          </p:cNvPicPr>
          <p:nvPr/>
        </p:nvPicPr>
        <p:blipFill>
          <a:blip r:embed="rId4"/>
          <a:stretch>
            <a:fillRect/>
          </a:stretch>
        </p:blipFill>
        <p:spPr>
          <a:xfrm>
            <a:off x="3372372" y="3661446"/>
            <a:ext cx="214313" cy="176213"/>
          </a:xfrm>
          <a:prstGeom prst="rect">
            <a:avLst/>
          </a:prstGeom>
          <a:noFill/>
          <a:ln w="38100">
            <a:noFill/>
            <a:miter/>
          </a:ln>
        </p:spPr>
      </p:pic>
      <p:pic>
        <p:nvPicPr>
          <p:cNvPr id="18" name="Object 46"/>
          <p:cNvPicPr>
            <a:picLocks noChangeAspect="1"/>
          </p:cNvPicPr>
          <p:nvPr/>
        </p:nvPicPr>
        <p:blipFill>
          <a:blip r:embed="rId4"/>
          <a:stretch>
            <a:fillRect/>
          </a:stretch>
        </p:blipFill>
        <p:spPr>
          <a:xfrm>
            <a:off x="2292475" y="4221040"/>
            <a:ext cx="214313" cy="176213"/>
          </a:xfrm>
          <a:prstGeom prst="rect">
            <a:avLst/>
          </a:prstGeom>
          <a:noFill/>
          <a:ln w="38100">
            <a:noFill/>
            <a:miter/>
          </a:ln>
        </p:spPr>
      </p:pic>
      <p:pic>
        <p:nvPicPr>
          <p:cNvPr id="19" name="Object 47"/>
          <p:cNvPicPr>
            <a:picLocks noChangeAspect="1"/>
          </p:cNvPicPr>
          <p:nvPr/>
        </p:nvPicPr>
        <p:blipFill>
          <a:blip r:embed="rId4"/>
          <a:stretch>
            <a:fillRect/>
          </a:stretch>
        </p:blipFill>
        <p:spPr>
          <a:xfrm>
            <a:off x="1481659" y="4221040"/>
            <a:ext cx="214313" cy="176213"/>
          </a:xfrm>
          <a:prstGeom prst="rect">
            <a:avLst/>
          </a:prstGeom>
          <a:noFill/>
          <a:ln w="38100">
            <a:noFill/>
            <a:miter/>
          </a:ln>
        </p:spPr>
      </p:pic>
      <p:pic>
        <p:nvPicPr>
          <p:cNvPr id="20" name="Object 48"/>
          <p:cNvPicPr>
            <a:picLocks noChangeAspect="1"/>
          </p:cNvPicPr>
          <p:nvPr/>
        </p:nvPicPr>
        <p:blipFill>
          <a:blip r:embed="rId4"/>
          <a:stretch>
            <a:fillRect/>
          </a:stretch>
        </p:blipFill>
        <p:spPr>
          <a:xfrm>
            <a:off x="1751932" y="4221040"/>
            <a:ext cx="214313" cy="176213"/>
          </a:xfrm>
          <a:prstGeom prst="rect">
            <a:avLst/>
          </a:prstGeom>
          <a:noFill/>
          <a:ln w="38100">
            <a:noFill/>
            <a:miter/>
          </a:ln>
        </p:spPr>
      </p:pic>
      <p:pic>
        <p:nvPicPr>
          <p:cNvPr id="21" name="Object 49"/>
          <p:cNvPicPr>
            <a:picLocks noChangeAspect="1"/>
          </p:cNvPicPr>
          <p:nvPr/>
        </p:nvPicPr>
        <p:blipFill>
          <a:blip r:embed="rId4"/>
          <a:stretch>
            <a:fillRect/>
          </a:stretch>
        </p:blipFill>
        <p:spPr>
          <a:xfrm>
            <a:off x="2022203" y="4221040"/>
            <a:ext cx="214313" cy="176213"/>
          </a:xfrm>
          <a:prstGeom prst="rect">
            <a:avLst/>
          </a:prstGeom>
          <a:noFill/>
          <a:ln w="38100">
            <a:noFill/>
            <a:miter/>
          </a:ln>
        </p:spPr>
      </p:pic>
      <p:pic>
        <p:nvPicPr>
          <p:cNvPr id="22" name="Object 50"/>
          <p:cNvPicPr>
            <a:picLocks noChangeAspect="1"/>
          </p:cNvPicPr>
          <p:nvPr/>
        </p:nvPicPr>
        <p:blipFill>
          <a:blip r:embed="rId4"/>
          <a:stretch>
            <a:fillRect/>
          </a:stretch>
        </p:blipFill>
        <p:spPr>
          <a:xfrm>
            <a:off x="2616325" y="4221040"/>
            <a:ext cx="214313" cy="176213"/>
          </a:xfrm>
          <a:prstGeom prst="rect">
            <a:avLst/>
          </a:prstGeom>
          <a:noFill/>
          <a:ln w="38100">
            <a:noFill/>
            <a:miter/>
          </a:ln>
        </p:spPr>
      </p:pic>
      <p:pic>
        <p:nvPicPr>
          <p:cNvPr id="23" name="Object 51"/>
          <p:cNvPicPr>
            <a:picLocks noChangeAspect="1"/>
          </p:cNvPicPr>
          <p:nvPr/>
        </p:nvPicPr>
        <p:blipFill>
          <a:blip r:embed="rId4"/>
          <a:stretch>
            <a:fillRect/>
          </a:stretch>
        </p:blipFill>
        <p:spPr>
          <a:xfrm>
            <a:off x="3696222" y="4221040"/>
            <a:ext cx="214313" cy="176213"/>
          </a:xfrm>
          <a:prstGeom prst="rect">
            <a:avLst/>
          </a:prstGeom>
          <a:noFill/>
          <a:ln w="38100">
            <a:noFill/>
            <a:miter/>
          </a:ln>
        </p:spPr>
      </p:pic>
      <p:pic>
        <p:nvPicPr>
          <p:cNvPr id="24" name="Object 52"/>
          <p:cNvPicPr>
            <a:picLocks noChangeAspect="1"/>
          </p:cNvPicPr>
          <p:nvPr/>
        </p:nvPicPr>
        <p:blipFill>
          <a:blip r:embed="rId4"/>
          <a:stretch>
            <a:fillRect/>
          </a:stretch>
        </p:blipFill>
        <p:spPr>
          <a:xfrm>
            <a:off x="3425950" y="4221040"/>
            <a:ext cx="214313" cy="176213"/>
          </a:xfrm>
          <a:prstGeom prst="rect">
            <a:avLst/>
          </a:prstGeom>
          <a:noFill/>
          <a:ln w="38100">
            <a:noFill/>
            <a:miter/>
          </a:ln>
        </p:spPr>
      </p:pic>
      <p:pic>
        <p:nvPicPr>
          <p:cNvPr id="25" name="Object 53"/>
          <p:cNvPicPr>
            <a:picLocks noChangeAspect="1"/>
          </p:cNvPicPr>
          <p:nvPr/>
        </p:nvPicPr>
        <p:blipFill>
          <a:blip r:embed="rId4"/>
          <a:stretch>
            <a:fillRect/>
          </a:stretch>
        </p:blipFill>
        <p:spPr>
          <a:xfrm>
            <a:off x="1751932" y="3933283"/>
            <a:ext cx="214313" cy="176213"/>
          </a:xfrm>
          <a:prstGeom prst="rect">
            <a:avLst/>
          </a:prstGeom>
          <a:noFill/>
          <a:ln w="38100">
            <a:noFill/>
            <a:miter/>
          </a:ln>
        </p:spPr>
      </p:pic>
      <p:pic>
        <p:nvPicPr>
          <p:cNvPr id="26" name="Object 54"/>
          <p:cNvPicPr>
            <a:picLocks noChangeAspect="1"/>
          </p:cNvPicPr>
          <p:nvPr/>
        </p:nvPicPr>
        <p:blipFill>
          <a:blip r:embed="rId4"/>
          <a:stretch>
            <a:fillRect/>
          </a:stretch>
        </p:blipFill>
        <p:spPr>
          <a:xfrm>
            <a:off x="3210447" y="3933283"/>
            <a:ext cx="214313" cy="176213"/>
          </a:xfrm>
          <a:prstGeom prst="rect">
            <a:avLst/>
          </a:prstGeom>
          <a:noFill/>
          <a:ln w="38100">
            <a:noFill/>
            <a:miter/>
          </a:ln>
        </p:spPr>
      </p:pic>
      <p:pic>
        <p:nvPicPr>
          <p:cNvPr id="27" name="Object 55"/>
          <p:cNvPicPr>
            <a:picLocks noChangeAspect="1"/>
          </p:cNvPicPr>
          <p:nvPr/>
        </p:nvPicPr>
        <p:blipFill>
          <a:blip r:embed="rId4"/>
          <a:stretch>
            <a:fillRect/>
          </a:stretch>
        </p:blipFill>
        <p:spPr>
          <a:xfrm>
            <a:off x="2292475" y="3933283"/>
            <a:ext cx="214313" cy="176213"/>
          </a:xfrm>
          <a:prstGeom prst="rect">
            <a:avLst/>
          </a:prstGeom>
          <a:noFill/>
          <a:ln w="38100">
            <a:noFill/>
            <a:miter/>
          </a:ln>
        </p:spPr>
      </p:pic>
      <p:pic>
        <p:nvPicPr>
          <p:cNvPr id="28" name="Object 56"/>
          <p:cNvPicPr>
            <a:picLocks noChangeAspect="1"/>
          </p:cNvPicPr>
          <p:nvPr/>
        </p:nvPicPr>
        <p:blipFill>
          <a:blip r:embed="rId4"/>
          <a:stretch>
            <a:fillRect/>
          </a:stretch>
        </p:blipFill>
        <p:spPr>
          <a:xfrm>
            <a:off x="2022203" y="3933283"/>
            <a:ext cx="214313" cy="176213"/>
          </a:xfrm>
          <a:prstGeom prst="rect">
            <a:avLst/>
          </a:prstGeom>
          <a:noFill/>
          <a:ln w="38100">
            <a:noFill/>
            <a:miter/>
          </a:ln>
        </p:spPr>
      </p:pic>
      <p:sp>
        <p:nvSpPr>
          <p:cNvPr id="29" name="Rectangle 57"/>
          <p:cNvSpPr/>
          <p:nvPr/>
        </p:nvSpPr>
        <p:spPr>
          <a:xfrm>
            <a:off x="4365337" y="2467307"/>
            <a:ext cx="2888456" cy="369332"/>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r>
              <a:rPr lang="zh-CN" altLang="zh-CN" dirty="0">
                <a:solidFill>
                  <a:srgbClr val="CC3300"/>
                </a:solidFill>
                <a:latin typeface="微软雅黑" panose="020B0503020204020204" pitchFamily="34" charset="-122"/>
                <a:ea typeface="微软雅黑" panose="020B0503020204020204" pitchFamily="34" charset="-122"/>
              </a:rPr>
              <a:t>设</a:t>
            </a:r>
            <a:r>
              <a:rPr lang="zh-CN" altLang="zh-CN" i="1" dirty="0">
                <a:solidFill>
                  <a:srgbClr val="CC3300"/>
                </a:solidFill>
                <a:latin typeface="微软雅黑" panose="020B0503020204020204" pitchFamily="34" charset="-122"/>
                <a:ea typeface="微软雅黑" panose="020B0503020204020204" pitchFamily="34" charset="-122"/>
              </a:rPr>
              <a:t>Fn</a:t>
            </a:r>
            <a:r>
              <a:rPr lang="zh-CN" altLang="zh-CN" dirty="0">
                <a:solidFill>
                  <a:srgbClr val="CC3300"/>
                </a:solidFill>
                <a:latin typeface="微软雅黑" panose="020B0503020204020204" pitchFamily="34" charset="-122"/>
                <a:ea typeface="微软雅黑" panose="020B0503020204020204" pitchFamily="34" charset="-122"/>
              </a:rPr>
              <a:t>是</a:t>
            </a:r>
            <a:r>
              <a:rPr lang="zh-CN" altLang="zh-CN" i="1" dirty="0">
                <a:solidFill>
                  <a:srgbClr val="CC3300"/>
                </a:solidFill>
                <a:latin typeface="微软雅黑" panose="020B0503020204020204" pitchFamily="34" charset="-122"/>
                <a:ea typeface="微软雅黑" panose="020B0503020204020204" pitchFamily="34" charset="-122"/>
              </a:rPr>
              <a:t>n</a:t>
            </a:r>
            <a:r>
              <a:rPr lang="zh-CN" altLang="zh-CN" dirty="0">
                <a:solidFill>
                  <a:srgbClr val="CC3300"/>
                </a:solidFill>
                <a:latin typeface="微软雅黑" panose="020B0503020204020204" pitchFamily="34" charset="-122"/>
                <a:ea typeface="微软雅黑" panose="020B0503020204020204" pitchFamily="34" charset="-122"/>
              </a:rPr>
              <a:t>个月时兔子的数量</a:t>
            </a:r>
          </a:p>
        </p:txBody>
      </p:sp>
      <p:sp>
        <p:nvSpPr>
          <p:cNvPr id="30" name="Rectangle 58"/>
          <p:cNvSpPr/>
          <p:nvPr/>
        </p:nvSpPr>
        <p:spPr>
          <a:xfrm>
            <a:off x="4374996" y="2870871"/>
            <a:ext cx="1944290" cy="1200329"/>
          </a:xfrm>
          <a:prstGeom prst="rect">
            <a:avLst/>
          </a:prstGeom>
          <a:noFill/>
          <a:ln w="9525">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r>
              <a:rPr lang="zh-CN" altLang="zh-CN" dirty="0">
                <a:solidFill>
                  <a:srgbClr val="CC3300"/>
                </a:solidFill>
                <a:latin typeface="Arial" panose="020B0604020202020204" pitchFamily="34" charset="0"/>
                <a:ea typeface="宋体" panose="02010600030101010101" pitchFamily="2" charset="-122"/>
              </a:rPr>
              <a:t>F1 = 1</a:t>
            </a:r>
          </a:p>
          <a:p>
            <a:pPr lvl="0" eaLnBrk="1" hangingPunct="1"/>
            <a:r>
              <a:rPr lang="zh-CN" altLang="zh-CN" dirty="0">
                <a:solidFill>
                  <a:srgbClr val="CC3300"/>
                </a:solidFill>
                <a:latin typeface="Arial" panose="020B0604020202020204" pitchFamily="34" charset="0"/>
                <a:ea typeface="宋体" panose="02010600030101010101" pitchFamily="2" charset="-122"/>
              </a:rPr>
              <a:t>F2 = 1</a:t>
            </a:r>
            <a:endParaRPr lang="en-US" altLang="zh-CN" dirty="0">
              <a:solidFill>
                <a:srgbClr val="CC3300"/>
              </a:solidFill>
              <a:latin typeface="Arial" panose="020B0604020202020204" pitchFamily="34" charset="0"/>
              <a:ea typeface="宋体" panose="02010600030101010101" pitchFamily="2" charset="-122"/>
            </a:endParaRPr>
          </a:p>
          <a:p>
            <a:pPr lvl="0" eaLnBrk="1" hangingPunct="1"/>
            <a:r>
              <a:rPr lang="en-US" altLang="zh-CN" dirty="0">
                <a:solidFill>
                  <a:srgbClr val="CC3300"/>
                </a:solidFill>
                <a:latin typeface="Arial" panose="020B0604020202020204" pitchFamily="34" charset="0"/>
                <a:ea typeface="宋体" panose="02010600030101010101" pitchFamily="2" charset="-122"/>
              </a:rPr>
              <a:t>……</a:t>
            </a:r>
            <a:endParaRPr lang="zh-CN" altLang="zh-CN" dirty="0">
              <a:solidFill>
                <a:srgbClr val="CC3300"/>
              </a:solidFill>
              <a:latin typeface="Arial" panose="020B0604020202020204" pitchFamily="34" charset="0"/>
              <a:ea typeface="宋体" panose="02010600030101010101" pitchFamily="2" charset="-122"/>
            </a:endParaRPr>
          </a:p>
          <a:p>
            <a:pPr lvl="0" eaLnBrk="1" hangingPunct="1"/>
            <a:r>
              <a:rPr lang="zh-CN" altLang="zh-CN" dirty="0">
                <a:solidFill>
                  <a:srgbClr val="CC3300"/>
                </a:solidFill>
                <a:latin typeface="Arial" panose="020B0604020202020204" pitchFamily="34" charset="0"/>
                <a:ea typeface="宋体" panose="02010600030101010101" pitchFamily="2" charset="-122"/>
              </a:rPr>
              <a:t>Fn = Fn-1 + Fn-2</a:t>
            </a:r>
          </a:p>
        </p:txBody>
      </p:sp>
      <p:sp>
        <p:nvSpPr>
          <p:cNvPr id="31" name="Rectangle 59"/>
          <p:cNvSpPr/>
          <p:nvPr/>
        </p:nvSpPr>
        <p:spPr>
          <a:xfrm>
            <a:off x="4374996" y="4046453"/>
            <a:ext cx="3970514" cy="646331"/>
          </a:xfrm>
          <a:prstGeom prst="rect">
            <a:avLst/>
          </a:prstGeom>
          <a:noFill/>
          <a:ln w="9525">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hangingPunct="1"/>
            <a:r>
              <a:rPr lang="zh-CN" altLang="zh-CN" dirty="0">
                <a:solidFill>
                  <a:srgbClr val="FF0000"/>
                </a:solidFill>
                <a:latin typeface="Arial" panose="020B0604020202020204" pitchFamily="34" charset="0"/>
                <a:ea typeface="宋体" panose="02010600030101010101" pitchFamily="2" charset="-122"/>
              </a:rPr>
              <a:t>Fibonacci numbers:</a:t>
            </a:r>
          </a:p>
          <a:p>
            <a:pPr lvl="0" eaLnBrk="1" hangingPunct="1"/>
            <a:r>
              <a:rPr lang="zh-CN" altLang="zh-CN" b="1" dirty="0">
                <a:solidFill>
                  <a:srgbClr val="3333FF"/>
                </a:solidFill>
                <a:latin typeface="Arial" panose="020B0604020202020204" pitchFamily="34" charset="0"/>
                <a:ea typeface="宋体" panose="02010600030101010101" pitchFamily="2" charset="-122"/>
              </a:rPr>
              <a:t>1, 1, 2, 3, 5, 8, 13, 21,34, 55, 89, …</a:t>
            </a:r>
          </a:p>
        </p:txBody>
      </p:sp>
      <p:pic>
        <p:nvPicPr>
          <p:cNvPr id="33" name="Object 61"/>
          <p:cNvPicPr>
            <a:picLocks noChangeAspect="1"/>
          </p:cNvPicPr>
          <p:nvPr/>
        </p:nvPicPr>
        <p:blipFill>
          <a:blip r:embed="rId4"/>
          <a:srcRect/>
          <a:stretch>
            <a:fillRect/>
          </a:stretch>
        </p:blipFill>
        <p:spPr>
          <a:xfrm>
            <a:off x="3102101" y="4221040"/>
            <a:ext cx="215503" cy="177404"/>
          </a:xfrm>
          <a:prstGeom prst="rect">
            <a:avLst/>
          </a:prstGeom>
          <a:noFill/>
          <a:ln w="38100">
            <a:noFill/>
            <a:miter/>
          </a:ln>
        </p:spPr>
      </p:pic>
      <p:cxnSp>
        <p:nvCxnSpPr>
          <p:cNvPr id="3" name="直接箭头连接符 2"/>
          <p:cNvCxnSpPr>
            <a:stCxn id="9" idx="1"/>
          </p:cNvCxnSpPr>
          <p:nvPr/>
        </p:nvCxnSpPr>
        <p:spPr>
          <a:xfrm flipH="1">
            <a:off x="2291284" y="2905995"/>
            <a:ext cx="1081088" cy="292298"/>
          </a:xfrm>
          <a:prstGeom prst="straightConnector1">
            <a:avLst/>
          </a:pr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 name="矩形 4"/>
          <p:cNvSpPr/>
          <p:nvPr/>
        </p:nvSpPr>
        <p:spPr>
          <a:xfrm rot="20729528">
            <a:off x="2273053" y="2769504"/>
            <a:ext cx="1224706" cy="283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F0000"/>
                </a:solidFill>
              </a:rPr>
              <a:t>1</a:t>
            </a:r>
            <a:r>
              <a:rPr lang="zh-CN" altLang="en-US" sz="1200" dirty="0">
                <a:solidFill>
                  <a:srgbClr val="FF0000"/>
                </a:solidFill>
              </a:rPr>
              <a:t>个月后成熟</a:t>
            </a:r>
          </a:p>
        </p:txBody>
      </p:sp>
      <p:cxnSp>
        <p:nvCxnSpPr>
          <p:cNvPr id="7" name="直接箭头连接符 6"/>
          <p:cNvCxnSpPr>
            <a:stCxn id="10" idx="3"/>
          </p:cNvCxnSpPr>
          <p:nvPr/>
        </p:nvCxnSpPr>
        <p:spPr>
          <a:xfrm>
            <a:off x="2237707" y="3198294"/>
            <a:ext cx="1134665" cy="277544"/>
          </a:xfrm>
          <a:prstGeom prst="straightConnector1">
            <a:avLst/>
          </a:pr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rot="677053">
            <a:off x="2473827" y="3111783"/>
            <a:ext cx="1224706" cy="283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accent1">
                    <a:lumMod val="50000"/>
                  </a:schemeClr>
                </a:solidFill>
              </a:rPr>
              <a:t>1</a:t>
            </a:r>
            <a:r>
              <a:rPr lang="zh-CN" altLang="en-US" sz="1050" dirty="0">
                <a:solidFill>
                  <a:schemeClr val="accent1">
                    <a:lumMod val="50000"/>
                  </a:schemeClr>
                </a:solidFill>
              </a:rPr>
              <a:t>个月后生的宝宝</a:t>
            </a:r>
          </a:p>
        </p:txBody>
      </p:sp>
      <p:sp>
        <p:nvSpPr>
          <p:cNvPr id="35" name="椭圆 34"/>
          <p:cNvSpPr/>
          <p:nvPr/>
        </p:nvSpPr>
        <p:spPr>
          <a:xfrm>
            <a:off x="1618773" y="3599284"/>
            <a:ext cx="2291762" cy="2603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a:off x="1618772" y="3345318"/>
            <a:ext cx="2291762" cy="2603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矩形 36">
            <a:extLst>
              <a:ext uri="{FF2B5EF4-FFF2-40B4-BE49-F238E27FC236}">
                <a16:creationId xmlns:a16="http://schemas.microsoft.com/office/drawing/2014/main" id="{A8BDF77A-5B6C-4B03-B8C9-31DD042A3471}"/>
              </a:ext>
            </a:extLst>
          </p:cNvPr>
          <p:cNvSpPr/>
          <p:nvPr/>
        </p:nvSpPr>
        <p:spPr>
          <a:xfrm>
            <a:off x="648579" y="362329"/>
            <a:ext cx="1128835" cy="523220"/>
          </a:xfrm>
          <a:prstGeom prst="rect">
            <a:avLst/>
          </a:prstGeom>
        </p:spPr>
        <p:txBody>
          <a:bodyPr wrap="none">
            <a:spAutoFit/>
          </a:bodyPr>
          <a:lstStyle/>
          <a:p>
            <a:r>
              <a:rPr lang="zh-CN" altLang="en-US" sz="2800" dirty="0">
                <a:solidFill>
                  <a:srgbClr val="000000"/>
                </a:solidFill>
                <a:latin typeface="楷体_GB2312" pitchFamily="49" charset="-122"/>
                <a:ea typeface="楷体_GB2312" pitchFamily="49" charset="-122"/>
              </a:rPr>
              <a:t>例</a:t>
            </a:r>
            <a:r>
              <a:rPr lang="en-US" altLang="zh-CN" sz="2800" dirty="0">
                <a:solidFill>
                  <a:srgbClr val="000000"/>
                </a:solidFill>
                <a:latin typeface="Times New Roman" panose="02020603050405020304" pitchFamily="18" charset="0"/>
                <a:ea typeface="楷体_GB2312" pitchFamily="49" charset="-122"/>
              </a:rPr>
              <a:t>2-2</a:t>
            </a:r>
            <a:r>
              <a:rPr lang="en-US" altLang="zh-CN" sz="2800" dirty="0">
                <a:solidFill>
                  <a:srgbClr val="000000"/>
                </a:solidFill>
                <a:latin typeface="楷体_GB2312" pitchFamily="49" charset="-122"/>
                <a:ea typeface="楷体_GB2312" pitchFamily="49" charset="-122"/>
              </a:rPr>
              <a:t> </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5" grpId="0"/>
      <p:bldP spid="34" grpId="0"/>
      <p:bldP spid="35" grpId="0" animBg="1"/>
      <p:bldP spid="3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DC98E93-3924-4D14-839D-6A4A23712CB2}"/>
              </a:ext>
            </a:extLst>
          </p:cNvPr>
          <p:cNvSpPr>
            <a:spLocks noGrp="1"/>
          </p:cNvSpPr>
          <p:nvPr>
            <p:ph type="title"/>
          </p:nvPr>
        </p:nvSpPr>
        <p:spPr/>
        <p:txBody>
          <a:bodyPr/>
          <a:lstStyle/>
          <a:p>
            <a:r>
              <a:rPr lang="zh-CN" altLang="en-US" b="1" spc="50" dirty="0">
                <a:ln w="11430"/>
                <a:latin typeface="+mn-ea"/>
                <a:ea typeface="+mn-ea"/>
                <a:cs typeface="Consolas" pitchFamily="49" charset="0"/>
              </a:rPr>
              <a:t>补充</a:t>
            </a:r>
            <a:r>
              <a:rPr lang="en-US" altLang="zh-CN" b="1" spc="50" dirty="0">
                <a:ln w="11430"/>
                <a:latin typeface="+mn-ea"/>
                <a:ea typeface="+mn-ea"/>
                <a:cs typeface="Consolas" pitchFamily="49" charset="0"/>
              </a:rPr>
              <a:t>--</a:t>
            </a:r>
            <a:r>
              <a:rPr lang="zh-CN" altLang="zh-CN" b="1" spc="50" dirty="0">
                <a:ln w="11430"/>
                <a:latin typeface="+mn-ea"/>
                <a:ea typeface="+mn-ea"/>
                <a:cs typeface="Consolas" pitchFamily="49" charset="0"/>
              </a:rPr>
              <a:t>递推式的计算</a:t>
            </a:r>
            <a:endParaRPr lang="zh-CN" altLang="en-US" b="1" dirty="0">
              <a:latin typeface="+mn-ea"/>
              <a:ea typeface="+mn-ea"/>
            </a:endParaRPr>
          </a:p>
        </p:txBody>
      </p:sp>
      <p:sp>
        <p:nvSpPr>
          <p:cNvPr id="7" name="内容占位符 6">
            <a:extLst>
              <a:ext uri="{FF2B5EF4-FFF2-40B4-BE49-F238E27FC236}">
                <a16:creationId xmlns:a16="http://schemas.microsoft.com/office/drawing/2014/main" id="{FB35B094-332E-4AA0-924C-90BE6B50E956}"/>
              </a:ext>
            </a:extLst>
          </p:cNvPr>
          <p:cNvSpPr>
            <a:spLocks noGrp="1"/>
          </p:cNvSpPr>
          <p:nvPr>
            <p:ph idx="1"/>
          </p:nvPr>
        </p:nvSpPr>
        <p:spPr/>
        <p:txBody>
          <a:bodyPr>
            <a:normAutofit/>
          </a:bodyPr>
          <a:lstStyle/>
          <a:p>
            <a:r>
              <a:rPr lang="zh-CN" altLang="en-US" sz="3200" dirty="0">
                <a:latin typeface="Consolas" pitchFamily="49" charset="0"/>
                <a:ea typeface="微软雅黑" pitchFamily="34" charset="-122"/>
              </a:rPr>
              <a:t>用特征方程求解递归方程</a:t>
            </a:r>
            <a:endParaRPr lang="en-US" altLang="zh-CN" sz="3200" dirty="0">
              <a:latin typeface="Consolas" pitchFamily="49" charset="0"/>
              <a:ea typeface="微软雅黑" pitchFamily="34" charset="-122"/>
            </a:endParaRPr>
          </a:p>
          <a:p>
            <a:r>
              <a:rPr lang="zh-CN" altLang="en-US" sz="3200" dirty="0">
                <a:latin typeface="Consolas" pitchFamily="49" charset="0"/>
                <a:ea typeface="微软雅黑" pitchFamily="34" charset="-122"/>
              </a:rPr>
              <a:t>递归树方法求解递归方程</a:t>
            </a:r>
            <a:endParaRPr lang="en-US" altLang="zh-CN" sz="3200" dirty="0">
              <a:latin typeface="Consolas" pitchFamily="49" charset="0"/>
              <a:ea typeface="微软雅黑" pitchFamily="34" charset="-122"/>
            </a:endParaRPr>
          </a:p>
          <a:p>
            <a:r>
              <a:rPr lang="zh-CN" altLang="zh-CN" sz="3200" dirty="0">
                <a:latin typeface="Consolas" pitchFamily="49" charset="0"/>
                <a:ea typeface="微软雅黑" pitchFamily="34" charset="-122"/>
              </a:rPr>
              <a:t>主</a:t>
            </a:r>
            <a:r>
              <a:rPr lang="zh-CN" altLang="en-US" sz="3200" dirty="0">
                <a:latin typeface="Consolas" pitchFamily="49" charset="0"/>
                <a:ea typeface="微软雅黑" pitchFamily="34" charset="-122"/>
              </a:rPr>
              <a:t>定理</a:t>
            </a:r>
            <a:r>
              <a:rPr lang="zh-CN" altLang="zh-CN" sz="3200" dirty="0">
                <a:latin typeface="Consolas" pitchFamily="49" charset="0"/>
                <a:ea typeface="微软雅黑" pitchFamily="34" charset="-122"/>
              </a:rPr>
              <a:t>方法</a:t>
            </a:r>
            <a:endParaRPr lang="zh-CN" altLang="en-US" sz="3200" dirty="0">
              <a:latin typeface="Consolas" pitchFamily="49" charset="0"/>
              <a:ea typeface="微软雅黑" pitchFamily="34" charset="-122"/>
            </a:endParaRPr>
          </a:p>
        </p:txBody>
      </p:sp>
      <p:sp>
        <p:nvSpPr>
          <p:cNvPr id="5" name="灯片编号占位符 4">
            <a:extLst>
              <a:ext uri="{FF2B5EF4-FFF2-40B4-BE49-F238E27FC236}">
                <a16:creationId xmlns:a16="http://schemas.microsoft.com/office/drawing/2014/main" id="{FA3D2227-A6D0-42DA-A32E-10EA18BB9648}"/>
              </a:ext>
            </a:extLst>
          </p:cNvPr>
          <p:cNvSpPr>
            <a:spLocks noGrp="1"/>
          </p:cNvSpPr>
          <p:nvPr>
            <p:ph type="sldNum" sz="quarter" idx="12"/>
          </p:nvPr>
        </p:nvSpPr>
        <p:spPr/>
        <p:txBody>
          <a:bodyPr/>
          <a:lstStyle/>
          <a:p>
            <a:pPr>
              <a:defRPr/>
            </a:pPr>
            <a:fld id="{8D8ED0A8-2EAB-466C-8957-551E5B7396DC}" type="slidenum">
              <a:rPr lang="en-US" altLang="zh-CN" smtClean="0"/>
              <a:pPr>
                <a:defRPr/>
              </a:pPr>
              <a:t>60</a:t>
            </a:fld>
            <a:endParaRPr lang="en-US" altLang="zh-CN"/>
          </a:p>
        </p:txBody>
      </p:sp>
    </p:spTree>
    <p:extLst>
      <p:ext uri="{BB962C8B-B14F-4D97-AF65-F5344CB8AC3E}">
        <p14:creationId xmlns:p14="http://schemas.microsoft.com/office/powerpoint/2010/main" val="3149177412"/>
      </p:ext>
    </p:extLst>
  </p:cSld>
  <p:clrMapOvr>
    <a:masterClrMapping/>
  </p:clrMapOvr>
  <p:transition>
    <p:pull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2.5.3 </a:t>
            </a:r>
            <a:r>
              <a:rPr lang="zh-CN" altLang="zh-CN" sz="2800">
                <a:solidFill>
                  <a:srgbClr val="FF0000"/>
                </a:solidFill>
                <a:latin typeface="Consolas" pitchFamily="49" charset="0"/>
                <a:ea typeface="微软雅黑" pitchFamily="34" charset="-122"/>
                <a:cs typeface="Consolas" pitchFamily="49" charset="0"/>
              </a:rPr>
              <a:t>主方法</a:t>
            </a: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dirty="0">
                <a:latin typeface="Consolas" pitchFamily="49" charset="0"/>
                <a:ea typeface="黑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主方法</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master method</a:t>
            </a:r>
            <a:r>
              <a:rPr lang="zh-CN" altLang="zh-CN" sz="2200" dirty="0">
                <a:solidFill>
                  <a:srgbClr val="0000FF"/>
                </a:solidFill>
                <a:latin typeface="Consolas" pitchFamily="49" charset="0"/>
                <a:ea typeface="楷体" pitchFamily="49" charset="-122"/>
                <a:cs typeface="Consolas" pitchFamily="49" charset="0"/>
              </a:rPr>
              <a:t>）提供了解如下形式递归方程的一般方法：</a:t>
            </a:r>
          </a:p>
          <a:p>
            <a:pPr>
              <a:lnSpc>
                <a:spcPct val="150000"/>
              </a:lnSpc>
            </a:pPr>
            <a:r>
              <a:rPr lang="en-US" altLang="zh-CN" sz="2200" i="1" dirty="0">
                <a:solidFill>
                  <a:srgbClr val="9900FF"/>
                </a:solidFill>
                <a:latin typeface="Consolas" pitchFamily="49" charset="0"/>
                <a:ea typeface="楷体" pitchFamily="49" charset="-122"/>
                <a:cs typeface="Consolas" pitchFamily="49" charset="0"/>
              </a:rPr>
              <a:t>         T</a:t>
            </a:r>
            <a:r>
              <a:rPr lang="en-US" altLang="zh-CN" sz="2200" dirty="0">
                <a:solidFill>
                  <a:srgbClr val="9900FF"/>
                </a:solidFill>
                <a:latin typeface="Consolas" pitchFamily="49" charset="0"/>
                <a:ea typeface="楷体" pitchFamily="49" charset="-122"/>
                <a:cs typeface="Consolas" pitchFamily="49" charset="0"/>
              </a:rPr>
              <a:t>(</a:t>
            </a:r>
            <a:r>
              <a:rPr lang="en-US" altLang="zh-CN" sz="2200" i="1" dirty="0">
                <a:solidFill>
                  <a:srgbClr val="9900FF"/>
                </a:solidFill>
                <a:latin typeface="Consolas" pitchFamily="49" charset="0"/>
                <a:ea typeface="楷体" pitchFamily="49" charset="-122"/>
                <a:cs typeface="Consolas" pitchFamily="49" charset="0"/>
              </a:rPr>
              <a:t>n</a:t>
            </a:r>
            <a:r>
              <a:rPr lang="en-US" altLang="zh-CN" sz="2200" dirty="0">
                <a:solidFill>
                  <a:srgbClr val="9900FF"/>
                </a:solidFill>
                <a:latin typeface="Consolas" pitchFamily="49" charset="0"/>
                <a:ea typeface="楷体" pitchFamily="49" charset="-122"/>
                <a:cs typeface="Consolas" pitchFamily="49" charset="0"/>
              </a:rPr>
              <a:t>)=</a:t>
            </a:r>
            <a:r>
              <a:rPr lang="en-US" altLang="zh-CN" sz="2200" i="1" dirty="0" err="1">
                <a:solidFill>
                  <a:srgbClr val="9900FF"/>
                </a:solidFill>
                <a:latin typeface="Consolas" pitchFamily="49" charset="0"/>
                <a:ea typeface="楷体" pitchFamily="49" charset="-122"/>
                <a:cs typeface="Consolas" pitchFamily="49" charset="0"/>
              </a:rPr>
              <a:t>aT</a:t>
            </a:r>
            <a:r>
              <a:rPr lang="en-US" altLang="zh-CN" sz="2200" dirty="0">
                <a:solidFill>
                  <a:srgbClr val="9900FF"/>
                </a:solidFill>
                <a:latin typeface="Consolas" pitchFamily="49" charset="0"/>
                <a:ea typeface="楷体" pitchFamily="49" charset="-122"/>
                <a:cs typeface="Consolas" pitchFamily="49" charset="0"/>
              </a:rPr>
              <a:t>(</a:t>
            </a:r>
            <a:r>
              <a:rPr lang="en-US" altLang="zh-CN" sz="2200" i="1" dirty="0">
                <a:solidFill>
                  <a:srgbClr val="9900FF"/>
                </a:solidFill>
                <a:latin typeface="Consolas" pitchFamily="49" charset="0"/>
                <a:ea typeface="楷体" pitchFamily="49" charset="-122"/>
                <a:cs typeface="Consolas" pitchFamily="49" charset="0"/>
              </a:rPr>
              <a:t>n</a:t>
            </a:r>
            <a:r>
              <a:rPr lang="en-US" altLang="zh-CN" sz="2200" dirty="0">
                <a:solidFill>
                  <a:srgbClr val="9900FF"/>
                </a:solidFill>
                <a:latin typeface="Consolas" pitchFamily="49" charset="0"/>
                <a:ea typeface="楷体" pitchFamily="49" charset="-122"/>
                <a:cs typeface="Consolas" pitchFamily="49" charset="0"/>
              </a:rPr>
              <a:t>/</a:t>
            </a:r>
            <a:r>
              <a:rPr lang="en-US" altLang="zh-CN" sz="2200" i="1" dirty="0">
                <a:solidFill>
                  <a:srgbClr val="9900FF"/>
                </a:solidFill>
                <a:latin typeface="Consolas" pitchFamily="49" charset="0"/>
                <a:ea typeface="楷体" pitchFamily="49" charset="-122"/>
                <a:cs typeface="Consolas" pitchFamily="49" charset="0"/>
              </a:rPr>
              <a:t>b</a:t>
            </a:r>
            <a:r>
              <a:rPr lang="en-US" altLang="zh-CN" sz="2200" dirty="0">
                <a:solidFill>
                  <a:srgbClr val="9900FF"/>
                </a:solidFill>
                <a:latin typeface="Consolas" pitchFamily="49" charset="0"/>
                <a:ea typeface="楷体" pitchFamily="49" charset="-122"/>
                <a:cs typeface="Consolas" pitchFamily="49" charset="0"/>
              </a:rPr>
              <a:t>)+</a:t>
            </a:r>
            <a:r>
              <a:rPr lang="en-US" altLang="zh-CN" sz="2200" i="1" dirty="0">
                <a:solidFill>
                  <a:srgbClr val="9900FF"/>
                </a:solidFill>
                <a:latin typeface="Consolas" pitchFamily="49" charset="0"/>
                <a:ea typeface="楷体" pitchFamily="49" charset="-122"/>
                <a:cs typeface="Consolas" pitchFamily="49" charset="0"/>
              </a:rPr>
              <a:t>f</a:t>
            </a:r>
            <a:r>
              <a:rPr lang="en-US" altLang="zh-CN" sz="2200" dirty="0">
                <a:solidFill>
                  <a:srgbClr val="9900FF"/>
                </a:solidFill>
                <a:latin typeface="Consolas" pitchFamily="49" charset="0"/>
                <a:ea typeface="楷体" pitchFamily="49" charset="-122"/>
                <a:cs typeface="Consolas" pitchFamily="49" charset="0"/>
              </a:rPr>
              <a:t>(</a:t>
            </a:r>
            <a:r>
              <a:rPr lang="en-US" altLang="zh-CN" sz="2200" i="1" dirty="0">
                <a:solidFill>
                  <a:srgbClr val="9900FF"/>
                </a:solidFill>
                <a:latin typeface="Consolas" pitchFamily="49" charset="0"/>
                <a:ea typeface="楷体" pitchFamily="49" charset="-122"/>
                <a:cs typeface="Consolas" pitchFamily="49" charset="0"/>
              </a:rPr>
              <a:t>n</a:t>
            </a:r>
            <a:r>
              <a:rPr lang="en-US" altLang="zh-CN" sz="2200" dirty="0">
                <a:solidFill>
                  <a:srgbClr val="9900FF"/>
                </a:solidFill>
                <a:latin typeface="Consolas" pitchFamily="49" charset="0"/>
                <a:ea typeface="楷体" pitchFamily="49" charset="-122"/>
                <a:cs typeface="Consolas" pitchFamily="49" charset="0"/>
              </a:rPr>
              <a:t>)		</a:t>
            </a:r>
            <a:endParaRPr lang="zh-CN" altLang="zh-CN" sz="2200" dirty="0">
              <a:solidFill>
                <a:srgbClr val="9900FF"/>
              </a:solidFill>
              <a:latin typeface="Consolas" pitchFamily="49" charset="0"/>
              <a:ea typeface="楷体" pitchFamily="49" charset="-122"/>
              <a:cs typeface="Consolas" pitchFamily="49" charset="0"/>
            </a:endParaRPr>
          </a:p>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其中</a:t>
            </a:r>
            <a:r>
              <a:rPr lang="en-US" altLang="zh-CN" sz="2000" i="1"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&gt;1</a:t>
            </a:r>
            <a:r>
              <a:rPr lang="zh-CN" altLang="zh-CN" sz="2000" dirty="0">
                <a:solidFill>
                  <a:srgbClr val="0000FF"/>
                </a:solidFill>
                <a:latin typeface="Consolas" pitchFamily="49" charset="0"/>
                <a:ea typeface="楷体" pitchFamily="49" charset="-122"/>
                <a:cs typeface="Consolas" pitchFamily="49" charset="0"/>
              </a:rPr>
              <a:t>为常数，该方程描述了算法的执行时间，算法将规模为</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的问题分解成</a:t>
            </a:r>
            <a:r>
              <a:rPr lang="en-US" altLang="zh-CN" sz="2000" i="1" dirty="0">
                <a:solidFill>
                  <a:srgbClr val="0000FF"/>
                </a:solidFill>
                <a:latin typeface="Consolas" pitchFamily="49" charset="0"/>
                <a:ea typeface="楷体" pitchFamily="49" charset="-122"/>
                <a:cs typeface="Consolas" pitchFamily="49" charset="0"/>
              </a:rPr>
              <a:t>a</a:t>
            </a:r>
            <a:r>
              <a:rPr lang="zh-CN" altLang="zh-CN" sz="2000" dirty="0">
                <a:solidFill>
                  <a:srgbClr val="0000FF"/>
                </a:solidFill>
                <a:latin typeface="Consolas" pitchFamily="49" charset="0"/>
                <a:ea typeface="楷体" pitchFamily="49" charset="-122"/>
                <a:cs typeface="Consolas" pitchFamily="49" charset="0"/>
              </a:rPr>
              <a:t>个子问题，每个子问题的大小为</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zh-CN" altLang="zh-CN"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例如，对于递归方程</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)=3</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/4)+</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，有：</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p>
        </p:txBody>
      </p:sp>
    </p:spTree>
  </p:cSld>
  <p:clrMapOvr>
    <a:masterClrMapping/>
  </p:clrMapOvr>
  <p:transition>
    <p:pull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noFill/>
        </p:spPr>
        <p:txBody>
          <a:bodyPr wrap="square" rtlCol="0">
            <a:spAutoFit/>
          </a:bodyPr>
          <a:lstStyle/>
          <a:p>
            <a:pPr>
              <a:lnSpc>
                <a:spcPct val="150000"/>
              </a:lnSpc>
            </a:pPr>
            <a:r>
              <a:rPr lang="zh-CN" altLang="zh-CN" sz="2200" dirty="0">
                <a:solidFill>
                  <a:srgbClr val="FF0000"/>
                </a:solidFill>
                <a:latin typeface="微软雅黑" pitchFamily="34" charset="-122"/>
                <a:ea typeface="微软雅黑" pitchFamily="34" charset="-122"/>
                <a:cs typeface="Consolas" pitchFamily="49" charset="0"/>
              </a:rPr>
              <a:t>主定理：</a:t>
            </a:r>
            <a:r>
              <a:rPr lang="zh-CN" altLang="zh-CN" sz="2200" dirty="0">
                <a:latin typeface="Consolas" pitchFamily="49" charset="0"/>
                <a:ea typeface="楷体" pitchFamily="49" charset="-122"/>
                <a:cs typeface="Consolas" pitchFamily="49" charset="0"/>
              </a:rPr>
              <a:t>设</a:t>
            </a:r>
            <a:r>
              <a:rPr lang="en-US" altLang="zh-CN" sz="2200" dirty="0">
                <a:solidFill>
                  <a:srgbClr val="0000FF"/>
                </a:solidFill>
                <a:latin typeface="Consolas" pitchFamily="49" charset="0"/>
                <a:ea typeface="楷体" pitchFamily="49" charset="-122"/>
                <a:cs typeface="Consolas" pitchFamily="49" charset="0"/>
              </a:rPr>
              <a:t>a</a:t>
            </a:r>
            <a:r>
              <a:rPr lang="zh-CN" altLang="zh-CN" sz="2200" dirty="0">
                <a:solidFill>
                  <a:srgbClr val="0000FF"/>
                </a:solidFill>
                <a:latin typeface="Consolas" pitchFamily="49" charset="0"/>
                <a:ea typeface="宋体" pitchFamily="2"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r>
              <a:rPr lang="zh-CN" altLang="zh-CN"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b&gt;1</a:t>
            </a:r>
            <a:r>
              <a:rPr lang="zh-CN" altLang="zh-CN" sz="2200" dirty="0">
                <a:solidFill>
                  <a:srgbClr val="0000FF"/>
                </a:solidFill>
                <a:latin typeface="Consolas" pitchFamily="49" charset="0"/>
                <a:ea typeface="楷体" pitchFamily="49" charset="-122"/>
                <a:cs typeface="Consolas" pitchFamily="49" charset="0"/>
              </a:rPr>
              <a:t>为常数，</a:t>
            </a:r>
            <a:r>
              <a:rPr lang="en-US" altLang="zh-CN" sz="2200" dirty="0">
                <a:solidFill>
                  <a:srgbClr val="0000FF"/>
                </a:solidFill>
                <a:latin typeface="Consolas" pitchFamily="49" charset="0"/>
                <a:ea typeface="楷体" pitchFamily="49" charset="-122"/>
                <a:cs typeface="Consolas" pitchFamily="49" charset="0"/>
              </a:rPr>
              <a:t>f(n)</a:t>
            </a:r>
            <a:r>
              <a:rPr lang="zh-CN" altLang="zh-CN" sz="2200" dirty="0">
                <a:solidFill>
                  <a:srgbClr val="0000FF"/>
                </a:solidFill>
                <a:latin typeface="Consolas" pitchFamily="49" charset="0"/>
                <a:ea typeface="楷体" pitchFamily="49" charset="-122"/>
                <a:cs typeface="Consolas" pitchFamily="49" charset="0"/>
              </a:rPr>
              <a:t>为一个函数，</a:t>
            </a:r>
            <a:r>
              <a:rPr lang="en-US" altLang="zh-CN" sz="2200" dirty="0">
                <a:solidFill>
                  <a:srgbClr val="0000FF"/>
                </a:solidFill>
                <a:latin typeface="Consolas" pitchFamily="49" charset="0"/>
                <a:ea typeface="楷体" pitchFamily="49" charset="-122"/>
                <a:cs typeface="Consolas" pitchFamily="49" charset="0"/>
              </a:rPr>
              <a:t>T(n)</a:t>
            </a:r>
            <a:r>
              <a:rPr lang="zh-CN" altLang="zh-CN" sz="2200" dirty="0">
                <a:solidFill>
                  <a:srgbClr val="0000FF"/>
                </a:solidFill>
                <a:latin typeface="Consolas" pitchFamily="49" charset="0"/>
                <a:ea typeface="楷体" pitchFamily="49" charset="-122"/>
                <a:cs typeface="Consolas" pitchFamily="49" charset="0"/>
              </a:rPr>
              <a:t>由（</a:t>
            </a:r>
            <a:r>
              <a:rPr lang="pt-BR" altLang="zh-CN" sz="2200" dirty="0">
                <a:solidFill>
                  <a:srgbClr val="0000FF"/>
                </a:solidFill>
                <a:latin typeface="Consolas" pitchFamily="49" charset="0"/>
                <a:ea typeface="楷体" pitchFamily="49" charset="-122"/>
                <a:cs typeface="Consolas" pitchFamily="49" charset="0"/>
              </a:rPr>
              <a:t>2.11</a:t>
            </a:r>
            <a:r>
              <a:rPr lang="zh-CN" altLang="zh-CN" sz="2200" dirty="0">
                <a:solidFill>
                  <a:srgbClr val="0000FF"/>
                </a:solidFill>
                <a:latin typeface="Consolas" pitchFamily="49" charset="0"/>
                <a:ea typeface="楷体" pitchFamily="49" charset="-122"/>
                <a:cs typeface="Consolas" pitchFamily="49" charset="0"/>
              </a:rPr>
              <a:t>）的递归方程定义，其中</a:t>
            </a:r>
            <a:r>
              <a:rPr lang="en-US" altLang="zh-CN" sz="2200" dirty="0">
                <a:solidFill>
                  <a:srgbClr val="0000FF"/>
                </a:solidFill>
                <a:latin typeface="Consolas" pitchFamily="49" charset="0"/>
                <a:ea typeface="楷体" pitchFamily="49" charset="-122"/>
                <a:cs typeface="Consolas" pitchFamily="49" charset="0"/>
              </a:rPr>
              <a:t>n</a:t>
            </a:r>
            <a:r>
              <a:rPr lang="zh-CN" altLang="zh-CN" sz="2200" dirty="0">
                <a:solidFill>
                  <a:srgbClr val="0000FF"/>
                </a:solidFill>
                <a:latin typeface="Consolas" pitchFamily="49" charset="0"/>
                <a:ea typeface="楷体" pitchFamily="49" charset="-122"/>
                <a:cs typeface="Consolas" pitchFamily="49" charset="0"/>
              </a:rPr>
              <a:t>为非负整数，则</a:t>
            </a:r>
            <a:r>
              <a:rPr lang="en-US" altLang="zh-CN" sz="2200" dirty="0">
                <a:solidFill>
                  <a:srgbClr val="0000FF"/>
                </a:solidFill>
                <a:latin typeface="Consolas" pitchFamily="49" charset="0"/>
                <a:ea typeface="楷体" pitchFamily="49" charset="-122"/>
                <a:cs typeface="Consolas" pitchFamily="49" charset="0"/>
              </a:rPr>
              <a:t>T(n)</a:t>
            </a:r>
            <a:r>
              <a:rPr lang="zh-CN" altLang="zh-CN" sz="2200" dirty="0">
                <a:solidFill>
                  <a:srgbClr val="0000FF"/>
                </a:solidFill>
                <a:latin typeface="Consolas" pitchFamily="49" charset="0"/>
                <a:ea typeface="楷体" pitchFamily="49" charset="-122"/>
                <a:cs typeface="Consolas" pitchFamily="49" charset="0"/>
              </a:rPr>
              <a:t>计算如下：</a:t>
            </a:r>
          </a:p>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）若对某些常数ε</a:t>
            </a:r>
            <a:r>
              <a:rPr lang="en-US" altLang="zh-CN" sz="2000" dirty="0">
                <a:solidFill>
                  <a:srgbClr val="0000FF"/>
                </a:solidFill>
                <a:latin typeface="Consolas" pitchFamily="49" charset="0"/>
                <a:ea typeface="楷体" pitchFamily="49" charset="-122"/>
                <a:cs typeface="Consolas" pitchFamily="49" charset="0"/>
              </a:rPr>
              <a:t>&gt;0</a:t>
            </a:r>
            <a:r>
              <a:rPr lang="zh-CN" altLang="zh-CN" sz="2000" dirty="0">
                <a:solidFill>
                  <a:srgbClr val="0000FF"/>
                </a:solidFill>
                <a:latin typeface="Consolas" pitchFamily="49" charset="0"/>
                <a:ea typeface="楷体" pitchFamily="49" charset="-122"/>
                <a:cs typeface="Consolas" pitchFamily="49" charset="0"/>
              </a:rPr>
              <a:t>，有</a:t>
            </a:r>
            <a:r>
              <a:rPr lang="en-US" altLang="zh-CN" sz="2000" dirty="0">
                <a:solidFill>
                  <a:srgbClr val="0000FF"/>
                </a:solidFill>
                <a:latin typeface="Consolas" pitchFamily="49" charset="0"/>
                <a:ea typeface="楷体" pitchFamily="49" charset="-122"/>
                <a:cs typeface="Consolas" pitchFamily="49" charset="0"/>
              </a:rPr>
              <a:t>f(n)=         </a:t>
            </a:r>
            <a:r>
              <a:rPr lang="zh-CN" altLang="zh-CN" sz="2000" dirty="0">
                <a:solidFill>
                  <a:srgbClr val="0000FF"/>
                </a:solidFill>
                <a:latin typeface="Consolas" pitchFamily="49" charset="0"/>
                <a:ea typeface="楷体" pitchFamily="49" charset="-122"/>
                <a:cs typeface="Consolas" pitchFamily="49" charset="0"/>
              </a:rPr>
              <a:t>，那么</a:t>
            </a:r>
            <a:r>
              <a:rPr lang="en-US" altLang="zh-CN" sz="2000" dirty="0">
                <a:solidFill>
                  <a:srgbClr val="0000FF"/>
                </a:solidFill>
                <a:latin typeface="Consolas" pitchFamily="49" charset="0"/>
                <a:ea typeface="楷体" pitchFamily="49" charset="-122"/>
                <a:cs typeface="Consolas" pitchFamily="49" charset="0"/>
              </a:rPr>
              <a:t>T(n)=        </a:t>
            </a:r>
            <a:r>
              <a:rPr lang="zh-CN" altLang="zh-CN" sz="2000"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f(n)=        </a:t>
            </a:r>
            <a:r>
              <a:rPr lang="zh-CN" altLang="zh-CN" sz="2000" dirty="0">
                <a:solidFill>
                  <a:srgbClr val="0000FF"/>
                </a:solidFill>
                <a:latin typeface="Consolas" pitchFamily="49" charset="0"/>
                <a:ea typeface="楷体" pitchFamily="49" charset="-122"/>
                <a:cs typeface="Consolas" pitchFamily="49" charset="0"/>
              </a:rPr>
              <a:t>，那么</a:t>
            </a:r>
            <a:r>
              <a:rPr lang="en-US" altLang="zh-CN" sz="2000" dirty="0">
                <a:solidFill>
                  <a:srgbClr val="0000FF"/>
                </a:solidFill>
                <a:latin typeface="Consolas" pitchFamily="49" charset="0"/>
                <a:ea typeface="楷体" pitchFamily="49" charset="-122"/>
                <a:cs typeface="Consolas" pitchFamily="49" charset="0"/>
              </a:rPr>
              <a:t>T(n)=          </a:t>
            </a:r>
            <a:r>
              <a:rPr lang="zh-CN" altLang="zh-CN" sz="2000" dirty="0">
                <a:solidFill>
                  <a:srgbClr val="0000FF"/>
                </a:solidFill>
                <a:latin typeface="Consolas" pitchFamily="49" charset="0"/>
                <a:ea typeface="楷体" pitchFamily="49" charset="-122"/>
                <a:cs typeface="Consolas" pitchFamily="49" charset="0"/>
              </a:rPr>
              <a:t>。</a:t>
            </a:r>
          </a:p>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）若对某些常数ε</a:t>
            </a:r>
            <a:r>
              <a:rPr lang="en-US" altLang="zh-CN" sz="2000" dirty="0">
                <a:solidFill>
                  <a:srgbClr val="0000FF"/>
                </a:solidFill>
                <a:latin typeface="Consolas" pitchFamily="49" charset="0"/>
                <a:ea typeface="楷体" pitchFamily="49" charset="-122"/>
                <a:cs typeface="Consolas" pitchFamily="49" charset="0"/>
              </a:rPr>
              <a:t>&gt;0</a:t>
            </a:r>
            <a:r>
              <a:rPr lang="zh-CN" altLang="zh-CN" sz="2000" dirty="0">
                <a:solidFill>
                  <a:srgbClr val="0000FF"/>
                </a:solidFill>
                <a:latin typeface="Consolas" pitchFamily="49" charset="0"/>
                <a:ea typeface="楷体" pitchFamily="49" charset="-122"/>
                <a:cs typeface="Consolas" pitchFamily="49" charset="0"/>
              </a:rPr>
              <a:t>，有</a:t>
            </a:r>
            <a:r>
              <a:rPr lang="en-US" altLang="zh-CN" sz="2000" dirty="0">
                <a:solidFill>
                  <a:srgbClr val="0000FF"/>
                </a:solidFill>
                <a:latin typeface="Consolas" pitchFamily="49" charset="0"/>
                <a:ea typeface="楷体" pitchFamily="49" charset="-122"/>
                <a:cs typeface="Consolas" pitchFamily="49" charset="0"/>
              </a:rPr>
              <a:t>f(n)=          </a:t>
            </a:r>
            <a:r>
              <a:rPr lang="zh-CN" altLang="zh-CN" sz="2000" dirty="0">
                <a:solidFill>
                  <a:srgbClr val="0000FF"/>
                </a:solidFill>
                <a:latin typeface="Consolas" pitchFamily="49" charset="0"/>
                <a:ea typeface="楷体" pitchFamily="49" charset="-122"/>
                <a:cs typeface="Consolas" pitchFamily="49" charset="0"/>
              </a:rPr>
              <a:t>，并且对常数</a:t>
            </a:r>
            <a:r>
              <a:rPr lang="en-US" altLang="zh-CN" sz="2000" dirty="0">
                <a:solidFill>
                  <a:srgbClr val="0000FF"/>
                </a:solidFill>
                <a:latin typeface="Consolas" pitchFamily="49" charset="0"/>
                <a:ea typeface="楷体" pitchFamily="49" charset="-122"/>
                <a:cs typeface="Consolas" pitchFamily="49" charset="0"/>
              </a:rPr>
              <a:t>c&lt;1</a:t>
            </a:r>
            <a:r>
              <a:rPr lang="zh-CN" altLang="zh-CN" sz="2000" dirty="0">
                <a:solidFill>
                  <a:srgbClr val="0000FF"/>
                </a:solidFill>
                <a:latin typeface="Consolas" pitchFamily="49" charset="0"/>
                <a:ea typeface="楷体" pitchFamily="49" charset="-122"/>
                <a:cs typeface="Consolas" pitchFamily="49" charset="0"/>
              </a:rPr>
              <a:t>与所有足够大的</a:t>
            </a:r>
            <a:r>
              <a:rPr lang="en-US" altLang="zh-CN" sz="2000"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，有</a:t>
            </a:r>
            <a:r>
              <a:rPr lang="en-US" altLang="zh-CN" sz="2000" dirty="0" err="1">
                <a:solidFill>
                  <a:srgbClr val="0000FF"/>
                </a:solidFill>
                <a:latin typeface="Consolas" pitchFamily="49" charset="0"/>
                <a:ea typeface="楷体" pitchFamily="49" charset="-122"/>
                <a:cs typeface="Consolas" pitchFamily="49" charset="0"/>
              </a:rPr>
              <a:t>af</a:t>
            </a:r>
            <a:r>
              <a:rPr lang="en-US" altLang="zh-CN" sz="2000" dirty="0">
                <a:solidFill>
                  <a:srgbClr val="0000FF"/>
                </a:solidFill>
                <a:latin typeface="Consolas" pitchFamily="49" charset="0"/>
                <a:ea typeface="楷体" pitchFamily="49" charset="-122"/>
                <a:cs typeface="Consolas" pitchFamily="49" charset="0"/>
              </a:rPr>
              <a:t>(n/b)</a:t>
            </a:r>
            <a:r>
              <a:rPr lang="zh-CN" altLang="zh-CN" sz="2000" dirty="0">
                <a:solidFill>
                  <a:srgbClr val="0000FF"/>
                </a:solidFill>
                <a:latin typeface="Consolas" pitchFamily="49" charset="0"/>
                <a:ea typeface="宋体" pitchFamily="2"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cf</a:t>
            </a:r>
            <a:r>
              <a:rPr lang="en-US" altLang="zh-CN" sz="2000"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，那么</a:t>
            </a:r>
            <a:r>
              <a:rPr lang="en-US" altLang="zh-CN" sz="2000" dirty="0">
                <a:solidFill>
                  <a:srgbClr val="0000FF"/>
                </a:solidFill>
                <a:latin typeface="Consolas" pitchFamily="49" charset="0"/>
                <a:ea typeface="楷体" pitchFamily="49" charset="-122"/>
                <a:cs typeface="Consolas" pitchFamily="49" charset="0"/>
              </a:rPr>
              <a:t>T(n)=O(f(n))</a:t>
            </a:r>
            <a:r>
              <a:rPr lang="zh-CN" altLang="zh-CN" sz="2000" dirty="0">
                <a:solidFill>
                  <a:srgbClr val="0000FF"/>
                </a:solidFill>
                <a:latin typeface="Consolas" pitchFamily="49" charset="0"/>
                <a:ea typeface="楷体" pitchFamily="49" charset="-122"/>
                <a:cs typeface="Consolas" pitchFamily="49" charset="0"/>
              </a:rPr>
              <a:t>。</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应用该定理的过程是，首先把函数</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与函数进行比较，递归方程的解由这两个函数中较大的一个决定：</a:t>
            </a:r>
          </a:p>
          <a:p>
            <a:pPr>
              <a:lnSpc>
                <a:spcPct val="200000"/>
              </a:lnSpc>
            </a:pPr>
            <a:r>
              <a:rPr lang="en-US" altLang="zh-CN" sz="2000">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情况（</a:t>
            </a:r>
            <a:r>
              <a:rPr lang="en-US" altLang="zh-CN" sz="2000">
                <a:solidFill>
                  <a:srgbClr val="C00000"/>
                </a:solidFill>
                <a:latin typeface="Consolas" pitchFamily="49" charset="0"/>
                <a:ea typeface="楷体" pitchFamily="49" charset="-122"/>
                <a:cs typeface="Consolas" pitchFamily="49" charset="0"/>
              </a:rPr>
              <a:t>1</a:t>
            </a:r>
            <a:r>
              <a:rPr lang="zh-CN" altLang="zh-CN" sz="2000">
                <a:solidFill>
                  <a:srgbClr val="C0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函数</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比函数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更大，则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情况（</a:t>
            </a:r>
            <a:r>
              <a:rPr lang="en-US" altLang="zh-CN" sz="2000">
                <a:solidFill>
                  <a:srgbClr val="C00000"/>
                </a:solidFill>
                <a:latin typeface="Consolas" pitchFamily="49" charset="0"/>
                <a:ea typeface="楷体" pitchFamily="49" charset="-122"/>
                <a:cs typeface="Consolas" pitchFamily="49" charset="0"/>
              </a:rPr>
              <a:t>2</a:t>
            </a:r>
            <a:r>
              <a:rPr lang="zh-CN" altLang="zh-CN" sz="2000">
                <a:solidFill>
                  <a:srgbClr val="C0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函数</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和函数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一样大，则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solidFill>
                  <a:srgbClr val="C00000"/>
                </a:solidFill>
                <a:latin typeface="Consolas" pitchFamily="49" charset="0"/>
                <a:ea typeface="楷体" pitchFamily="49" charset="-122"/>
                <a:cs typeface="Consolas" pitchFamily="49" charset="0"/>
              </a:rPr>
              <a:t>     </a:t>
            </a:r>
            <a:r>
              <a:rPr lang="zh-CN" altLang="zh-CN" sz="2000">
                <a:solidFill>
                  <a:srgbClr val="C00000"/>
                </a:solidFill>
                <a:latin typeface="Consolas" pitchFamily="49" charset="0"/>
                <a:ea typeface="楷体" pitchFamily="49" charset="-122"/>
                <a:cs typeface="Consolas" pitchFamily="49" charset="0"/>
              </a:rPr>
              <a:t>情况（</a:t>
            </a:r>
            <a:r>
              <a:rPr lang="en-US" altLang="zh-CN" sz="2000">
                <a:solidFill>
                  <a:srgbClr val="C00000"/>
                </a:solidFill>
                <a:latin typeface="Consolas" pitchFamily="49" charset="0"/>
                <a:ea typeface="楷体" pitchFamily="49" charset="-122"/>
                <a:cs typeface="Consolas" pitchFamily="49" charset="0"/>
              </a:rPr>
              <a:t>3</a:t>
            </a:r>
            <a:r>
              <a:rPr lang="zh-CN" altLang="zh-CN" sz="2000">
                <a:solidFill>
                  <a:srgbClr val="C00000"/>
                </a:solidFill>
                <a:latin typeface="Consolas" pitchFamily="49" charset="0"/>
                <a:ea typeface="楷体" pitchFamily="49" charset="-122"/>
                <a:cs typeface="Consolas" pitchFamily="49" charset="0"/>
              </a:rPr>
              <a:t>）</a:t>
            </a:r>
            <a:r>
              <a:rPr lang="zh-CN" altLang="zh-CN" sz="2000">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函数</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比函数</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小，则</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
        <p:nvSpPr>
          <p:cNvPr id="147458"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6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Tree>
  </p:cSld>
  <p:clrMapOvr>
    <a:masterClrMapping/>
  </p:clrMapOvr>
  <p:transition>
    <p:pull dir="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540789"/>
          </a:xfrm>
          <a:prstGeom prst="rect">
            <a:avLst/>
          </a:prstGeom>
          <a:noFill/>
        </p:spPr>
        <p:txBody>
          <a:bodyPr wrap="square" rtlCol="0">
            <a:spAutoFit/>
          </a:bodyPr>
          <a:lstStyle/>
          <a:p>
            <a:pPr>
              <a:lnSpc>
                <a:spcPct val="150000"/>
              </a:lnSpc>
            </a:pPr>
            <a:r>
              <a:rPr lang="zh-CN" altLang="zh-CN"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2</a:t>
            </a:r>
            <a:r>
              <a:rPr lang="zh-CN" altLang="zh-CN" sz="2200" dirty="0">
                <a:solidFill>
                  <a:srgbClr val="FF0000"/>
                </a:solidFill>
                <a:latin typeface="Consolas" pitchFamily="49" charset="0"/>
                <a:ea typeface="楷体" pitchFamily="49" charset="-122"/>
                <a:cs typeface="Consolas" pitchFamily="49" charset="0"/>
              </a:rPr>
              <a:t>】</a:t>
            </a:r>
            <a:r>
              <a:rPr lang="zh-CN" altLang="zh-CN" sz="2200" dirty="0">
                <a:solidFill>
                  <a:srgbClr val="0000FF"/>
                </a:solidFill>
                <a:latin typeface="Consolas" pitchFamily="49" charset="0"/>
                <a:ea typeface="楷体" pitchFamily="49" charset="-122"/>
                <a:cs typeface="Consolas" pitchFamily="49" charset="0"/>
              </a:rPr>
              <a:t>分析以下递归方程的时间复杂度：</a:t>
            </a:r>
          </a:p>
        </p:txBody>
      </p:sp>
      <p:sp>
        <p:nvSpPr>
          <p:cNvPr id="14643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a:solidFill>
                    <a:srgbClr val="FF0000"/>
                  </a:solidFill>
                  <a:latin typeface="Consolas" pitchFamily="49" charset="0"/>
                  <a:ea typeface="楷体" pitchFamily="49" charset="-122"/>
                  <a:cs typeface="Consolas" pitchFamily="49" charset="0"/>
                </a:rPr>
                <a:t>解：</a:t>
              </a:r>
              <a:r>
                <a:rPr lang="zh-CN" altLang="zh-CN" sz="2000">
                  <a:solidFill>
                    <a:srgbClr val="0000FF"/>
                  </a:solidFill>
                  <a:latin typeface="Consolas" pitchFamily="49" charset="0"/>
                  <a:ea typeface="楷体" pitchFamily="49" charset="-122"/>
                  <a:cs typeface="Consolas" pitchFamily="49" charset="0"/>
                </a:rPr>
                <a:t>这里</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latin typeface="Consolas" pitchFamily="49" charset="0"/>
                  <a:ea typeface="楷体" pitchFamily="49" charset="-122"/>
                  <a:cs typeface="Consolas" pitchFamily="49" charset="0"/>
                </a:rPr>
                <a:t>因此，</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，比</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大，满足情况（</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latin typeface="Consolas" pitchFamily="49" charset="0"/>
                  <a:ea typeface="楷体" pitchFamily="49" charset="-122"/>
                  <a:cs typeface="Consolas" pitchFamily="49" charset="0"/>
                </a:rPr>
                <a:t>所以</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p>
            <a:p>
              <a:pPr>
                <a:lnSpc>
                  <a:spcPct val="200000"/>
                </a:lnSpc>
              </a:pPr>
              <a:r>
                <a:rPr lang="en-US" altLang="zh-CN" sz="2000">
                  <a:solidFill>
                    <a:srgbClr val="0000FF"/>
                  </a:solidFill>
                  <a:latin typeface="Consolas" pitchFamily="49" charset="0"/>
                  <a:ea typeface="楷体" pitchFamily="49" charset="-122"/>
                  <a:cs typeface="Consolas" pitchFamily="49" charset="0"/>
                </a:rPr>
                <a:t>        =O(</a:t>
              </a:r>
              <a:r>
                <a:rPr lang="en-US" altLang="zh-CN" sz="2000" i="1">
                  <a:solidFill>
                    <a:srgbClr val="0000FF"/>
                  </a:solidFill>
                  <a:latin typeface="Consolas" pitchFamily="49" charset="0"/>
                  <a:ea typeface="楷体" pitchFamily="49" charset="-122"/>
                  <a:cs typeface="Consolas" pitchFamily="49" charset="0"/>
                </a:rPr>
                <a:t>n</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			</a:t>
            </a:r>
            <a:r>
              <a:rPr lang="zh-CN" altLang="zh-CN"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)=4</a:t>
            </a:r>
            <a:r>
              <a:rPr lang="en-US" altLang="zh-CN" sz="1800" i="1">
                <a:solidFill>
                  <a:srgbClr val="0000FF"/>
                </a:solidFill>
                <a:latin typeface="Consolas" pitchFamily="49" charset="0"/>
                <a:ea typeface="楷体" pitchFamily="49" charset="-122"/>
                <a:cs typeface="Consolas" pitchFamily="49" charset="0"/>
              </a:rPr>
              <a:t>T</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500990" cy="430887"/>
          </a:xfrm>
          <a:prstGeom prst="rect">
            <a:avLst/>
          </a:prstGeom>
          <a:noFill/>
        </p:spPr>
        <p:txBody>
          <a:bodyPr wrap="square" rtlCol="0">
            <a:spAutoFit/>
          </a:bodyPr>
          <a:lstStyle/>
          <a:p>
            <a:r>
              <a:rPr lang="zh-CN" altLang="zh-CN" sz="2200" dirty="0">
                <a:solidFill>
                  <a:srgbClr val="FF0000"/>
                </a:solidFill>
                <a:latin typeface="Consolas" pitchFamily="49" charset="0"/>
                <a:ea typeface="楷体" pitchFamily="49" charset="-122"/>
                <a:cs typeface="Consolas" pitchFamily="49" charset="0"/>
              </a:rPr>
              <a:t>【例】</a:t>
            </a:r>
            <a:r>
              <a:rPr lang="zh-CN" altLang="zh-CN" sz="2200" dirty="0">
                <a:solidFill>
                  <a:srgbClr val="0000FF"/>
                </a:solidFill>
                <a:latin typeface="Consolas" pitchFamily="49" charset="0"/>
                <a:ea typeface="楷体" pitchFamily="49" charset="-122"/>
                <a:cs typeface="Consolas" pitchFamily="49" charset="0"/>
              </a:rPr>
              <a:t>采用主方法求例</a:t>
            </a:r>
            <a:r>
              <a:rPr lang="en-US" altLang="zh-CN" sz="2200" dirty="0">
                <a:solidFill>
                  <a:srgbClr val="0000FF"/>
                </a:solidFill>
                <a:latin typeface="Consolas" pitchFamily="49" charset="0"/>
                <a:ea typeface="楷体" pitchFamily="49" charset="-122"/>
                <a:cs typeface="Consolas" pitchFamily="49" charset="0"/>
              </a:rPr>
              <a:t>2.15</a:t>
            </a:r>
            <a:r>
              <a:rPr lang="zh-CN" altLang="zh-CN" sz="2200" dirty="0">
                <a:solidFill>
                  <a:srgbClr val="0000FF"/>
                </a:solidFill>
                <a:latin typeface="Consolas" pitchFamily="49" charset="0"/>
                <a:ea typeface="楷体" pitchFamily="49" charset="-122"/>
                <a:cs typeface="Consolas" pitchFamily="49" charset="0"/>
              </a:rPr>
              <a:t>递归方程的时间复杂度。</a:t>
            </a:r>
          </a:p>
        </p:txBody>
      </p:sp>
      <p:sp>
        <p:nvSpPr>
          <p:cNvPr id="3" name="Text Box 2"/>
          <p:cNvSpPr txBox="1">
            <a:spLocks noChangeArrowheads="1"/>
          </p:cNvSpPr>
          <p:nvPr/>
        </p:nvSpPr>
        <p:spPr bwMode="auto">
          <a:xfrm>
            <a:off x="1000101" y="1214422"/>
            <a:ext cx="4929221" cy="11459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dirty="0">
                <a:solidFill>
                  <a:srgbClr val="0000FF"/>
                </a:solidFill>
                <a:latin typeface="Consolas" pitchFamily="49" charset="0"/>
                <a:ea typeface="楷体" pitchFamily="49" charset="-122"/>
                <a:cs typeface="Consolas" pitchFamily="49" charset="0"/>
              </a:rPr>
              <a:t>T(n)=1				</a:t>
            </a:r>
            <a:r>
              <a:rPr lang="zh-CN" altLang="en-US" sz="1800" dirty="0">
                <a:solidFill>
                  <a:srgbClr val="0000FF"/>
                </a:solidFill>
                <a:latin typeface="Consolas" pitchFamily="49" charset="0"/>
                <a:ea typeface="楷体" pitchFamily="49" charset="-122"/>
                <a:cs typeface="Consolas" pitchFamily="49" charset="0"/>
              </a:rPr>
              <a:t>当</a:t>
            </a:r>
            <a:r>
              <a:rPr lang="en-US" altLang="zh-CN" sz="1800" dirty="0">
                <a:solidFill>
                  <a:srgbClr val="0000FF"/>
                </a:solidFill>
                <a:latin typeface="Consolas" pitchFamily="49" charset="0"/>
                <a:ea typeface="楷体" pitchFamily="49" charset="-122"/>
                <a:cs typeface="Consolas" pitchFamily="49" charset="0"/>
              </a:rPr>
              <a:t>n=1</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T(n)=</a:t>
            </a:r>
            <a:r>
              <a:rPr lang="en-US" altLang="zh-CN" sz="1800" dirty="0" err="1">
                <a:solidFill>
                  <a:srgbClr val="0000FF"/>
                </a:solidFill>
                <a:latin typeface="Consolas" pitchFamily="49" charset="0"/>
                <a:ea typeface="楷体" pitchFamily="49" charset="-122"/>
                <a:cs typeface="Consolas" pitchFamily="49" charset="0"/>
              </a:rPr>
              <a:t>2T</a:t>
            </a:r>
            <a:r>
              <a:rPr lang="en-US" altLang="zh-CN" sz="1800" dirty="0">
                <a:solidFill>
                  <a:srgbClr val="0000FF"/>
                </a:solidFill>
                <a:latin typeface="Consolas" pitchFamily="49" charset="0"/>
                <a:ea typeface="楷体" pitchFamily="49" charset="-122"/>
                <a:cs typeface="Consolas" pitchFamily="49" charset="0"/>
              </a:rPr>
              <a:t>(n/2)+</a:t>
            </a:r>
            <a:r>
              <a:rPr lang="en-US" altLang="zh-CN" sz="1800"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dirty="0">
                <a:solidFill>
                  <a:srgbClr val="0000FF"/>
                </a:solidFill>
                <a:latin typeface="Consolas" pitchFamily="49" charset="0"/>
                <a:ea typeface="楷体" pitchFamily="49" charset="-122"/>
                <a:cs typeface="Consolas" pitchFamily="49" charset="0"/>
              </a:rPr>
              <a:t>n&gt;1</a:t>
            </a:r>
          </a:p>
        </p:txBody>
      </p:sp>
      <p:sp>
        <p:nvSpPr>
          <p:cNvPr id="14541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7" name="组合 6"/>
          <p:cNvGrpSpPr/>
          <p:nvPr/>
        </p:nvGrpSpPr>
        <p:grpSpPr>
          <a:xfrm>
            <a:off x="500034" y="2571744"/>
            <a:ext cx="8072494" cy="1292533"/>
            <a:chOff x="500034" y="2571744"/>
            <a:chExt cx="8072494" cy="1292533"/>
          </a:xfrm>
        </p:grpSpPr>
        <p:sp>
          <p:nvSpPr>
            <p:cNvPr id="4" name="TextBox 3"/>
            <p:cNvSpPr txBox="1"/>
            <p:nvPr/>
          </p:nvSpPr>
          <p:spPr>
            <a:xfrm>
              <a:off x="500034" y="2571744"/>
              <a:ext cx="8072494" cy="1292533"/>
            </a:xfrm>
            <a:prstGeom prst="rect">
              <a:avLst/>
            </a:prstGeom>
            <a:noFill/>
          </p:spPr>
          <p:txBody>
            <a:bodyPr wrap="square" rtlCol="0">
              <a:spAutoFit/>
            </a:bodyPr>
            <a:lstStyle/>
            <a:p>
              <a:pPr>
                <a:lnSpc>
                  <a:spcPct val="200000"/>
                </a:lnSpc>
              </a:pPr>
              <a:r>
                <a:rPr lang="en-US" altLang="zh-CN" sz="2200" dirty="0">
                  <a:latin typeface="微软雅黑" pitchFamily="34" charset="-122"/>
                  <a:ea typeface="微软雅黑" pitchFamily="34"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解：</a:t>
              </a:r>
              <a:r>
                <a:rPr lang="zh-CN" altLang="zh-CN" sz="2000" dirty="0">
                  <a:solidFill>
                    <a:srgbClr val="0000FF"/>
                  </a:solidFill>
                  <a:latin typeface="Consolas" pitchFamily="49" charset="0"/>
                  <a:ea typeface="楷体" pitchFamily="49" charset="-122"/>
                  <a:cs typeface="Consolas" pitchFamily="49" charset="0"/>
                </a:rPr>
                <a:t>这里</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。因此，</a:t>
              </a:r>
              <a:r>
                <a:rPr lang="en-US" altLang="zh-CN" sz="2000" dirty="0">
                  <a:solidFill>
                    <a:srgbClr val="0000FF"/>
                  </a:solidFill>
                  <a:latin typeface="Consolas" pitchFamily="49" charset="0"/>
                  <a:ea typeface="楷体" pitchFamily="49" charset="-122"/>
                  <a:cs typeface="Consolas" pitchFamily="49" charset="0"/>
                </a:rPr>
                <a:t>    =</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，比</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小，满足情况（</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），所以</a:t>
              </a:r>
              <a:r>
                <a:rPr lang="en-US" altLang="zh-CN" sz="2000" i="1" dirty="0">
                  <a:solidFill>
                    <a:srgbClr val="0000FF"/>
                  </a:solidFill>
                  <a:latin typeface="Consolas" pitchFamily="49" charset="0"/>
                  <a:ea typeface="楷体" pitchFamily="49" charset="-122"/>
                  <a:cs typeface="Consolas" pitchFamily="49" charset="0"/>
                </a:rPr>
                <a:t>T</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)=O(</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 =O(</a:t>
              </a:r>
              <a:r>
                <a:rPr lang="en-US" altLang="zh-CN" sz="2000" i="1" dirty="0">
                  <a:solidFill>
                    <a:srgbClr val="0000FF"/>
                  </a:solidFill>
                  <a:latin typeface="Consolas" pitchFamily="49" charset="0"/>
                  <a:ea typeface="楷体" pitchFamily="49" charset="-122"/>
                  <a:cs typeface="Consolas" pitchFamily="49" charset="0"/>
                </a:rPr>
                <a:t>n</a:t>
              </a:r>
              <a:r>
                <a:rPr lang="en-US" altLang="zh-CN" sz="2000" baseline="30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a:t>
              </a:r>
            </a:p>
          </p:txBody>
        </p:sp>
        <p:pic>
          <p:nvPicPr>
            <p:cNvPr id="145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0628" y="2857496"/>
              <a:ext cx="642910" cy="385746"/>
            </a:xfrm>
            <a:prstGeom prst="rect">
              <a:avLst/>
            </a:prstGeom>
            <a:noFill/>
          </p:spPr>
        </p:pic>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latin typeface="微软雅黑" panose="020B0503020204020204" pitchFamily="34" charset="-122"/>
                <a:ea typeface="微软雅黑" panose="020B0503020204020204" pitchFamily="34" charset="-122"/>
                <a:cs typeface="+mn-cs"/>
              </a:rPr>
              <a:t>小结</a:t>
            </a:r>
          </a:p>
        </p:txBody>
      </p:sp>
      <p:sp>
        <p:nvSpPr>
          <p:cNvPr id="3" name="内容占位符 2"/>
          <p:cNvSpPr>
            <a:spLocks noGrp="1"/>
          </p:cNvSpPr>
          <p:nvPr>
            <p:ph idx="1"/>
          </p:nvPr>
        </p:nvSpPr>
        <p:spPr/>
        <p:txBody>
          <a:bodyPr>
            <a:normAutofit/>
          </a:bodyPr>
          <a:lstStyle/>
          <a:p>
            <a:r>
              <a:rPr lang="zh-CN" altLang="en-US" sz="3200" b="1" dirty="0"/>
              <a:t>理解分治法的基本思想</a:t>
            </a:r>
            <a:endParaRPr lang="en-US" altLang="zh-CN" sz="3200" b="1" dirty="0"/>
          </a:p>
          <a:p>
            <a:pPr lvl="1">
              <a:buFont typeface="Wingdings" panose="05000000000000000000" pitchFamily="2" charset="2"/>
              <a:buChar char="Ø"/>
            </a:pPr>
            <a:r>
              <a:rPr lang="zh-CN" altLang="en-US" sz="2800" b="1" dirty="0">
                <a:solidFill>
                  <a:srgbClr val="FF0000"/>
                </a:solidFill>
              </a:rPr>
              <a:t>分解</a:t>
            </a:r>
            <a:r>
              <a:rPr lang="en-US" altLang="zh-CN" sz="2800" b="1" dirty="0">
                <a:solidFill>
                  <a:srgbClr val="FF0000"/>
                </a:solidFill>
              </a:rPr>
              <a:t>+</a:t>
            </a:r>
            <a:r>
              <a:rPr lang="zh-CN" altLang="en-US" sz="2800" b="1" dirty="0">
                <a:solidFill>
                  <a:srgbClr val="FF0000"/>
                </a:solidFill>
              </a:rPr>
              <a:t>求解</a:t>
            </a:r>
            <a:r>
              <a:rPr lang="en-US" altLang="zh-CN" sz="2800" b="1" dirty="0">
                <a:solidFill>
                  <a:srgbClr val="FF0000"/>
                </a:solidFill>
              </a:rPr>
              <a:t>+</a:t>
            </a:r>
            <a:r>
              <a:rPr lang="zh-CN" altLang="en-US" sz="2800" b="1" dirty="0">
                <a:solidFill>
                  <a:srgbClr val="FF0000"/>
                </a:solidFill>
              </a:rPr>
              <a:t>合并</a:t>
            </a:r>
            <a:endParaRPr lang="en-US" altLang="zh-CN" sz="2800" b="1" dirty="0">
              <a:solidFill>
                <a:srgbClr val="FF0000"/>
              </a:solidFill>
            </a:endParaRPr>
          </a:p>
          <a:p>
            <a:r>
              <a:rPr lang="zh-CN" altLang="en-US" sz="3200" b="1" dirty="0"/>
              <a:t>掌握分治求问题的步骤</a:t>
            </a:r>
            <a:endParaRPr lang="en-US" altLang="zh-CN" sz="3200" b="1" dirty="0"/>
          </a:p>
          <a:p>
            <a:r>
              <a:rPr lang="zh-CN" altLang="en-US" sz="3200" b="1" dirty="0"/>
              <a:t>掌握时间复杂性推导方法</a:t>
            </a:r>
            <a:endParaRPr lang="en-US" altLang="zh-CN" sz="3200" b="1" dirty="0"/>
          </a:p>
          <a:p>
            <a:pPr lvl="1">
              <a:buFont typeface="Wingdings" panose="05000000000000000000" pitchFamily="2" charset="2"/>
              <a:buChar char="Ø"/>
            </a:pPr>
            <a:r>
              <a:rPr lang="zh-CN" altLang="en-US" sz="2800" b="1" dirty="0">
                <a:solidFill>
                  <a:srgbClr val="FF0000"/>
                </a:solidFill>
              </a:rPr>
              <a:t>推导法</a:t>
            </a:r>
            <a:endParaRPr lang="en-US" altLang="zh-CN" sz="2800" b="1" dirty="0">
              <a:solidFill>
                <a:srgbClr val="FF0000"/>
              </a:solidFill>
            </a:endParaRPr>
          </a:p>
          <a:p>
            <a:pPr lvl="1">
              <a:buFont typeface="Wingdings" panose="05000000000000000000" pitchFamily="2" charset="2"/>
              <a:buChar char="Ø"/>
            </a:pPr>
            <a:r>
              <a:rPr lang="zh-CN" altLang="en-US" sz="2800" b="1" dirty="0">
                <a:solidFill>
                  <a:srgbClr val="FF0000"/>
                </a:solidFill>
              </a:rPr>
              <a:t>主定理</a:t>
            </a:r>
          </a:p>
        </p:txBody>
      </p:sp>
      <p:sp>
        <p:nvSpPr>
          <p:cNvPr id="4" name="灯片编号占位符 3"/>
          <p:cNvSpPr>
            <a:spLocks noGrp="1"/>
          </p:cNvSpPr>
          <p:nvPr>
            <p:ph type="sldNum" sz="quarter" idx="12"/>
          </p:nvPr>
        </p:nvSpPr>
        <p:spPr/>
        <p:txBody>
          <a:bodyPr/>
          <a:lstStyle/>
          <a:p>
            <a:pPr>
              <a:defRPr/>
            </a:pPr>
            <a:fld id="{41112976-ABE7-420F-BA3B-BA6DF9DA6DFE}" type="slidenum">
              <a:rPr lang="en-US" altLang="zh-CN" smtClean="0"/>
              <a:pPr>
                <a:defRPr/>
              </a:pPr>
              <a:t>66</a:t>
            </a:fld>
            <a:endParaRPr lang="en-US" altLang="zh-CN"/>
          </a:p>
        </p:txBody>
      </p:sp>
    </p:spTree>
    <p:extLst>
      <p:ext uri="{BB962C8B-B14F-4D97-AF65-F5344CB8AC3E}">
        <p14:creationId xmlns:p14="http://schemas.microsoft.com/office/powerpoint/2010/main" val="2120348837"/>
      </p:ext>
    </p:extLst>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ABB6DC0C-0D52-4358-8DFA-4A636909A999}"/>
              </a:ext>
            </a:extLst>
          </p:cNvPr>
          <p:cNvSpPr txBox="1">
            <a:spLocks noChangeArrowheads="1"/>
          </p:cNvSpPr>
          <p:nvPr/>
        </p:nvSpPr>
        <p:spPr bwMode="auto">
          <a:xfrm>
            <a:off x="179388" y="404813"/>
            <a:ext cx="8710612"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dirty="0">
                <a:solidFill>
                  <a:srgbClr val="000000"/>
                </a:solidFill>
                <a:latin typeface="楷体_GB2312" pitchFamily="49" charset="-122"/>
                <a:ea typeface="楷体_GB2312" pitchFamily="49" charset="-122"/>
              </a:rPr>
              <a:t>例</a:t>
            </a:r>
            <a:r>
              <a:rPr lang="en-US" altLang="zh-CN" dirty="0">
                <a:solidFill>
                  <a:srgbClr val="000000"/>
                </a:solidFill>
                <a:latin typeface="Times New Roman" panose="02020603050405020304" pitchFamily="18" charset="0"/>
                <a:ea typeface="楷体_GB2312" pitchFamily="49" charset="-122"/>
              </a:rPr>
              <a:t>2-2</a:t>
            </a:r>
            <a:r>
              <a:rPr lang="en-US" altLang="zh-CN" dirty="0">
                <a:solidFill>
                  <a:srgbClr val="000000"/>
                </a:solidFill>
                <a:latin typeface="楷体_GB2312" pitchFamily="49" charset="-122"/>
                <a:ea typeface="楷体_GB2312" pitchFamily="49" charset="-122"/>
              </a:rPr>
              <a:t> </a:t>
            </a:r>
            <a:r>
              <a:rPr lang="en-US" altLang="zh-CN" dirty="0">
                <a:solidFill>
                  <a:srgbClr val="000000"/>
                </a:solidFill>
                <a:latin typeface="Times New Roman" panose="02020603050405020304" pitchFamily="18" charset="0"/>
                <a:ea typeface="楷体_GB2312" pitchFamily="49" charset="-122"/>
              </a:rPr>
              <a:t>Fibonacci</a:t>
            </a:r>
            <a:r>
              <a:rPr lang="zh-CN" altLang="en-US" dirty="0">
                <a:solidFill>
                  <a:srgbClr val="000000"/>
                </a:solidFill>
                <a:latin typeface="楷体_GB2312" pitchFamily="49" charset="-122"/>
                <a:ea typeface="楷体_GB2312" pitchFamily="49" charset="-122"/>
              </a:rPr>
              <a:t>数列</a:t>
            </a:r>
          </a:p>
          <a:p>
            <a:pPr eaLnBrk="1" hangingPunct="1">
              <a:lnSpc>
                <a:spcPct val="120000"/>
              </a:lnSpc>
              <a:spcBef>
                <a:spcPct val="0"/>
              </a:spcBef>
              <a:buClrTx/>
              <a:buSzTx/>
              <a:buFontTx/>
              <a:buNone/>
            </a:pPr>
            <a:r>
              <a:rPr lang="zh-CN" altLang="zh-CN" sz="2800" dirty="0">
                <a:solidFill>
                  <a:srgbClr val="000000"/>
                </a:solidFill>
                <a:latin typeface="楷体_GB2312" pitchFamily="49" charset="-122"/>
                <a:ea typeface="楷体_GB2312" pitchFamily="49" charset="-122"/>
              </a:rPr>
              <a:t>无穷数列</a:t>
            </a:r>
            <a:r>
              <a:rPr lang="zh-CN" altLang="zh-CN" sz="2800" dirty="0">
                <a:solidFill>
                  <a:srgbClr val="000000"/>
                </a:solidFill>
                <a:latin typeface="Times New Roman" panose="02020603050405020304" pitchFamily="18" charset="0"/>
                <a:ea typeface="楷体_GB2312" pitchFamily="49" charset="-122"/>
              </a:rPr>
              <a:t>1，1，2，3，5，8，13，21，34，55，……</a:t>
            </a:r>
            <a:r>
              <a:rPr lang="zh-CN" altLang="zh-CN" sz="2800" dirty="0">
                <a:solidFill>
                  <a:srgbClr val="000000"/>
                </a:solidFill>
                <a:latin typeface="楷体_GB2312" pitchFamily="49" charset="-122"/>
                <a:ea typeface="楷体_GB2312" pitchFamily="49" charset="-122"/>
              </a:rPr>
              <a:t>。</a:t>
            </a:r>
            <a:endParaRPr lang="zh-CN" altLang="en-US" b="0" dirty="0">
              <a:solidFill>
                <a:srgbClr val="000000"/>
              </a:solidFill>
              <a:latin typeface="楷体_GB2312" pitchFamily="49" charset="-122"/>
              <a:ea typeface="楷体_GB2312" pitchFamily="49" charset="-122"/>
            </a:endParaRPr>
          </a:p>
        </p:txBody>
      </p:sp>
      <p:graphicFrame>
        <p:nvGraphicFramePr>
          <p:cNvPr id="21507" name="Object 5">
            <a:extLst>
              <a:ext uri="{FF2B5EF4-FFF2-40B4-BE49-F238E27FC236}">
                <a16:creationId xmlns:a16="http://schemas.microsoft.com/office/drawing/2014/main" id="{935DB22A-8276-4EA6-8C0A-45DBC1C2697B}"/>
              </a:ext>
            </a:extLst>
          </p:cNvPr>
          <p:cNvGraphicFramePr>
            <a:graphicFrameLocks noChangeAspect="1"/>
          </p:cNvGraphicFramePr>
          <p:nvPr/>
        </p:nvGraphicFramePr>
        <p:xfrm>
          <a:off x="539750" y="1700213"/>
          <a:ext cx="5472113" cy="2408237"/>
        </p:xfrm>
        <a:graphic>
          <a:graphicData uri="http://schemas.openxmlformats.org/presentationml/2006/ole">
            <mc:AlternateContent xmlns:mc="http://schemas.openxmlformats.org/markup-compatibility/2006">
              <mc:Choice xmlns:v="urn:schemas-microsoft-com:vml" Requires="v">
                <p:oleObj spid="_x0000_s21560" name="公式" r:id="rId3" imgW="2159000" imgH="711200" progId="Equation.3">
                  <p:embed/>
                </p:oleObj>
              </mc:Choice>
              <mc:Fallback>
                <p:oleObj name="公式" r:id="rId3" imgW="21590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00213"/>
                        <a:ext cx="5472113"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0" name="AutoShape 6">
            <a:extLst>
              <a:ext uri="{FF2B5EF4-FFF2-40B4-BE49-F238E27FC236}">
                <a16:creationId xmlns:a16="http://schemas.microsoft.com/office/drawing/2014/main" id="{D75B6571-B94E-4059-85A8-67C8BCD6649A}"/>
              </a:ext>
            </a:extLst>
          </p:cNvPr>
          <p:cNvSpPr>
            <a:spLocks noChangeArrowheads="1"/>
          </p:cNvSpPr>
          <p:nvPr/>
        </p:nvSpPr>
        <p:spPr bwMode="auto">
          <a:xfrm>
            <a:off x="7021513" y="1844675"/>
            <a:ext cx="2014537" cy="863600"/>
          </a:xfrm>
          <a:prstGeom prst="wedgeRoundRectCallout">
            <a:avLst>
              <a:gd name="adj1" fmla="val -106815"/>
              <a:gd name="adj2" fmla="val 36213"/>
              <a:gd name="adj3" fmla="val 16667"/>
            </a:avLst>
          </a:prstGeom>
          <a:solidFill>
            <a:srgbClr val="00FFFF"/>
          </a:solidFill>
          <a:ln w="6350">
            <a:solidFill>
              <a:srgbClr val="0000FF"/>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400">
                <a:solidFill>
                  <a:srgbClr val="000000"/>
                </a:solidFill>
                <a:latin typeface="等线" panose="020F0502020204030204"/>
                <a:ea typeface="楷体_GB2312" pitchFamily="49" charset="-122"/>
              </a:rPr>
              <a:t>边界条件</a:t>
            </a:r>
          </a:p>
        </p:txBody>
      </p:sp>
      <p:sp>
        <p:nvSpPr>
          <p:cNvPr id="123911" name="AutoShape 7">
            <a:extLst>
              <a:ext uri="{FF2B5EF4-FFF2-40B4-BE49-F238E27FC236}">
                <a16:creationId xmlns:a16="http://schemas.microsoft.com/office/drawing/2014/main" id="{F47A1A07-4AB7-4B98-A8EB-51D5514803FB}"/>
              </a:ext>
            </a:extLst>
          </p:cNvPr>
          <p:cNvSpPr>
            <a:spLocks noChangeArrowheads="1"/>
          </p:cNvSpPr>
          <p:nvPr/>
        </p:nvSpPr>
        <p:spPr bwMode="auto">
          <a:xfrm>
            <a:off x="6659563" y="3789363"/>
            <a:ext cx="1938337" cy="795337"/>
          </a:xfrm>
          <a:prstGeom prst="wedgeRoundRectCallout">
            <a:avLst>
              <a:gd name="adj1" fmla="val -88657"/>
              <a:gd name="adj2" fmla="val -75949"/>
              <a:gd name="adj3" fmla="val 16667"/>
            </a:avLst>
          </a:prstGeom>
          <a:solidFill>
            <a:srgbClr val="00FFFF"/>
          </a:solidFill>
          <a:ln w="6350">
            <a:solidFill>
              <a:srgbClr val="0000FF"/>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lvl="0" algn="ctr">
              <a:spcBef>
                <a:spcPct val="0"/>
              </a:spcBef>
              <a:buClrTx/>
              <a:buSzTx/>
              <a:buNone/>
            </a:pPr>
            <a:r>
              <a:rPr lang="zh-CN" altLang="en-US" sz="2400">
                <a:solidFill>
                  <a:srgbClr val="000000"/>
                </a:solidFill>
                <a:latin typeface="Times New Roman" panose="02020603050405020304" pitchFamily="18" charset="0"/>
                <a:ea typeface="楷体_GB2312" pitchFamily="49" charset="-122"/>
              </a:rPr>
              <a:t>递归方程</a:t>
            </a:r>
          </a:p>
        </p:txBody>
      </p:sp>
      <p:sp>
        <p:nvSpPr>
          <p:cNvPr id="123912" name="Text Box 8">
            <a:extLst>
              <a:ext uri="{FF2B5EF4-FFF2-40B4-BE49-F238E27FC236}">
                <a16:creationId xmlns:a16="http://schemas.microsoft.com/office/drawing/2014/main" id="{87C47EE3-F8F0-4389-9972-BBDAE5EF1EE0}"/>
              </a:ext>
            </a:extLst>
          </p:cNvPr>
          <p:cNvSpPr txBox="1">
            <a:spLocks noChangeArrowheads="1"/>
          </p:cNvSpPr>
          <p:nvPr/>
        </p:nvSpPr>
        <p:spPr bwMode="auto">
          <a:xfrm>
            <a:off x="1547813" y="4157663"/>
            <a:ext cx="8137525"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800" b="0">
                <a:solidFill>
                  <a:srgbClr val="0000FF"/>
                </a:solidFill>
                <a:latin typeface="Times New Roman" panose="02020603050405020304" pitchFamily="18" charset="0"/>
              </a:rPr>
              <a:t>int </a:t>
            </a:r>
            <a:r>
              <a:rPr lang="en-US" altLang="zh-CN" sz="2800">
                <a:solidFill>
                  <a:srgbClr val="0000FF"/>
                </a:solidFill>
                <a:latin typeface="Times New Roman" panose="02020603050405020304" pitchFamily="18" charset="0"/>
              </a:rPr>
              <a:t>fibonacci(int n)</a:t>
            </a:r>
          </a:p>
          <a:p>
            <a:pPr eaLnBrk="1" hangingPunct="1">
              <a:lnSpc>
                <a:spcPct val="120000"/>
              </a:lnSpc>
              <a:spcBef>
                <a:spcPct val="0"/>
              </a:spcBef>
              <a:buClrTx/>
              <a:buSzTx/>
              <a:buFontTx/>
              <a:buNone/>
            </a:pPr>
            <a:r>
              <a:rPr lang="en-US" altLang="zh-CN" sz="2800" b="0">
                <a:solidFill>
                  <a:srgbClr val="0000FF"/>
                </a:solidFill>
                <a:latin typeface="Times New Roman" panose="02020603050405020304" pitchFamily="18" charset="0"/>
              </a:rPr>
              <a:t>   {</a:t>
            </a:r>
          </a:p>
          <a:p>
            <a:pPr eaLnBrk="1" hangingPunct="1">
              <a:lnSpc>
                <a:spcPct val="120000"/>
              </a:lnSpc>
              <a:spcBef>
                <a:spcPct val="0"/>
              </a:spcBef>
              <a:buClrTx/>
              <a:buSzTx/>
              <a:buFontTx/>
              <a:buNone/>
            </a:pPr>
            <a:r>
              <a:rPr lang="en-US" altLang="zh-CN" sz="2800" b="0">
                <a:solidFill>
                  <a:srgbClr val="0000FF"/>
                </a:solidFill>
                <a:latin typeface="Times New Roman" panose="02020603050405020304" pitchFamily="18" charset="0"/>
              </a:rPr>
              <a:t>       if (n &lt;= 1) return 1;</a:t>
            </a:r>
          </a:p>
          <a:p>
            <a:pPr eaLnBrk="1" hangingPunct="1">
              <a:lnSpc>
                <a:spcPct val="120000"/>
              </a:lnSpc>
              <a:spcBef>
                <a:spcPct val="0"/>
              </a:spcBef>
              <a:buClrTx/>
              <a:buSzTx/>
              <a:buFontTx/>
              <a:buNone/>
            </a:pPr>
            <a:r>
              <a:rPr lang="en-US" altLang="zh-CN" sz="2800" b="0">
                <a:solidFill>
                  <a:srgbClr val="0000FF"/>
                </a:solidFill>
                <a:latin typeface="Times New Roman" panose="02020603050405020304" pitchFamily="18" charset="0"/>
              </a:rPr>
              <a:t>       return </a:t>
            </a:r>
            <a:r>
              <a:rPr lang="en-US" altLang="zh-CN" sz="2800">
                <a:solidFill>
                  <a:srgbClr val="0000FF"/>
                </a:solidFill>
                <a:latin typeface="Times New Roman" panose="02020603050405020304" pitchFamily="18" charset="0"/>
              </a:rPr>
              <a:t>fibonacci(n-1)+fibonacci(n-2);</a:t>
            </a:r>
          </a:p>
          <a:p>
            <a:pPr eaLnBrk="1" hangingPunct="1">
              <a:lnSpc>
                <a:spcPct val="120000"/>
              </a:lnSpc>
              <a:spcBef>
                <a:spcPct val="0"/>
              </a:spcBef>
              <a:buClrTx/>
              <a:buSzTx/>
              <a:buFontTx/>
              <a:buNone/>
            </a:pPr>
            <a:r>
              <a:rPr lang="en-US" altLang="zh-CN" sz="2800" b="0">
                <a:solidFill>
                  <a:srgbClr val="0000FF"/>
                </a:solidFill>
                <a:latin typeface="Times New Roman" panose="02020603050405020304" pitchFamily="18" charset="0"/>
              </a:rPr>
              <a:t>   }</a:t>
            </a:r>
          </a:p>
        </p:txBody>
      </p:sp>
      <p:sp>
        <p:nvSpPr>
          <p:cNvPr id="123913" name="Line 9">
            <a:extLst>
              <a:ext uri="{FF2B5EF4-FFF2-40B4-BE49-F238E27FC236}">
                <a16:creationId xmlns:a16="http://schemas.microsoft.com/office/drawing/2014/main" id="{65DA45A8-C1FA-49E4-95A4-83ED58631292}"/>
              </a:ext>
            </a:extLst>
          </p:cNvPr>
          <p:cNvSpPr>
            <a:spLocks noChangeShapeType="1"/>
          </p:cNvSpPr>
          <p:nvPr/>
        </p:nvSpPr>
        <p:spPr bwMode="auto">
          <a:xfrm>
            <a:off x="2051050" y="3933825"/>
            <a:ext cx="1225550" cy="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123914" name="Line 10">
            <a:extLst>
              <a:ext uri="{FF2B5EF4-FFF2-40B4-BE49-F238E27FC236}">
                <a16:creationId xmlns:a16="http://schemas.microsoft.com/office/drawing/2014/main" id="{6E2310CB-E060-420A-BBAD-2A2E9CA1BC1E}"/>
              </a:ext>
            </a:extLst>
          </p:cNvPr>
          <p:cNvSpPr>
            <a:spLocks noChangeShapeType="1"/>
          </p:cNvSpPr>
          <p:nvPr/>
        </p:nvSpPr>
        <p:spPr bwMode="auto">
          <a:xfrm>
            <a:off x="3563938" y="3933825"/>
            <a:ext cx="1439862" cy="0"/>
          </a:xfrm>
          <a:prstGeom prst="line">
            <a:avLst/>
          </a:prstGeom>
          <a:noFill/>
          <a:ln w="1016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endParaRPr lang="zh-CN" altLang="en-US"/>
          </a:p>
        </p:txBody>
      </p:sp>
      <p:sp>
        <p:nvSpPr>
          <p:cNvPr id="2" name="文本框 1"/>
          <p:cNvSpPr txBox="1"/>
          <p:nvPr/>
        </p:nvSpPr>
        <p:spPr>
          <a:xfrm>
            <a:off x="6397010" y="4852434"/>
            <a:ext cx="249299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zh-CN" altLang="en-US" dirty="0"/>
              <a:t>原问题规模是多少？</a:t>
            </a:r>
            <a:endParaRPr lang="en-US" altLang="zh-CN" dirty="0"/>
          </a:p>
          <a:p>
            <a:r>
              <a:rPr lang="zh-CN" altLang="en-US" dirty="0"/>
              <a:t>子问题的规模是多少？</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3910"/>
                                        </p:tgtEl>
                                        <p:attrNameLst>
                                          <p:attrName>style.visibility</p:attrName>
                                        </p:attrNameLst>
                                      </p:cBhvr>
                                      <p:to>
                                        <p:strVal val="visible"/>
                                      </p:to>
                                    </p:set>
                                    <p:anim calcmode="lin" valueType="num">
                                      <p:cBhvr additive="base">
                                        <p:cTn id="7" dur="500" fill="hold"/>
                                        <p:tgtEl>
                                          <p:spTgt spid="123910"/>
                                        </p:tgtEl>
                                        <p:attrNameLst>
                                          <p:attrName>ppt_x</p:attrName>
                                        </p:attrNameLst>
                                      </p:cBhvr>
                                      <p:tavLst>
                                        <p:tav tm="0">
                                          <p:val>
                                            <p:strVal val="1+#ppt_w/2"/>
                                          </p:val>
                                        </p:tav>
                                        <p:tav tm="100000">
                                          <p:val>
                                            <p:strVal val="#ppt_x"/>
                                          </p:val>
                                        </p:tav>
                                      </p:tavLst>
                                    </p:anim>
                                    <p:anim calcmode="lin" valueType="num">
                                      <p:cBhvr additive="base">
                                        <p:cTn id="8"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3911"/>
                                        </p:tgtEl>
                                        <p:attrNameLst>
                                          <p:attrName>style.visibility</p:attrName>
                                        </p:attrNameLst>
                                      </p:cBhvr>
                                      <p:to>
                                        <p:strVal val="visible"/>
                                      </p:to>
                                    </p:set>
                                    <p:anim calcmode="lin" valueType="num">
                                      <p:cBhvr additive="base">
                                        <p:cTn id="13" dur="500" fill="hold"/>
                                        <p:tgtEl>
                                          <p:spTgt spid="123911"/>
                                        </p:tgtEl>
                                        <p:attrNameLst>
                                          <p:attrName>ppt_x</p:attrName>
                                        </p:attrNameLst>
                                      </p:cBhvr>
                                      <p:tavLst>
                                        <p:tav tm="0">
                                          <p:val>
                                            <p:strVal val="1+#ppt_w/2"/>
                                          </p:val>
                                        </p:tav>
                                        <p:tav tm="100000">
                                          <p:val>
                                            <p:strVal val="#ppt_x"/>
                                          </p:val>
                                        </p:tav>
                                      </p:tavLst>
                                    </p:anim>
                                    <p:anim calcmode="lin" valueType="num">
                                      <p:cBhvr additive="base">
                                        <p:cTn id="14" dur="500" fill="hold"/>
                                        <p:tgtEl>
                                          <p:spTgt spid="1239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123913"/>
                                        </p:tgtEl>
                                        <p:attrNameLst>
                                          <p:attrName>style.visibility</p:attrName>
                                        </p:attrNameLst>
                                      </p:cBhvr>
                                      <p:to>
                                        <p:strVal val="visible"/>
                                      </p:to>
                                    </p:set>
                                    <p:animEffect transition="in" filter="strips(downLeft)">
                                      <p:cBhvr>
                                        <p:cTn id="19" dur="500"/>
                                        <p:tgtEl>
                                          <p:spTgt spid="123913"/>
                                        </p:tgtEl>
                                      </p:cBhvr>
                                    </p:animEffect>
                                  </p:childTnLst>
                                </p:cTn>
                              </p:par>
                              <p:par>
                                <p:cTn id="20" presetID="18" presetClass="entr" presetSubtype="12" fill="hold" nodeType="withEffect">
                                  <p:stCondLst>
                                    <p:cond delay="0"/>
                                  </p:stCondLst>
                                  <p:childTnLst>
                                    <p:set>
                                      <p:cBhvr>
                                        <p:cTn id="21" dur="1" fill="hold">
                                          <p:stCondLst>
                                            <p:cond delay="0"/>
                                          </p:stCondLst>
                                        </p:cTn>
                                        <p:tgtEl>
                                          <p:spTgt spid="123914"/>
                                        </p:tgtEl>
                                        <p:attrNameLst>
                                          <p:attrName>style.visibility</p:attrName>
                                        </p:attrNameLst>
                                      </p:cBhvr>
                                      <p:to>
                                        <p:strVal val="visible"/>
                                      </p:to>
                                    </p:set>
                                    <p:animEffect transition="in" filter="strips(downLeft)">
                                      <p:cBhvr>
                                        <p:cTn id="22" dur="500"/>
                                        <p:tgtEl>
                                          <p:spTgt spid="1239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3912"/>
                                        </p:tgtEl>
                                        <p:attrNameLst>
                                          <p:attrName>style.visibility</p:attrName>
                                        </p:attrNameLst>
                                      </p:cBhvr>
                                      <p:to>
                                        <p:strVal val="visible"/>
                                      </p:to>
                                    </p:set>
                                    <p:anim calcmode="lin" valueType="num">
                                      <p:cBhvr additive="base">
                                        <p:cTn id="27" dur="500" fill="hold"/>
                                        <p:tgtEl>
                                          <p:spTgt spid="123912"/>
                                        </p:tgtEl>
                                        <p:attrNameLst>
                                          <p:attrName>ppt_x</p:attrName>
                                        </p:attrNameLst>
                                      </p:cBhvr>
                                      <p:tavLst>
                                        <p:tav tm="0">
                                          <p:val>
                                            <p:strVal val="#ppt_x"/>
                                          </p:val>
                                        </p:tav>
                                        <p:tav tm="100000">
                                          <p:val>
                                            <p:strVal val="#ppt_x"/>
                                          </p:val>
                                        </p:tav>
                                      </p:tavLst>
                                    </p:anim>
                                    <p:anim calcmode="lin" valueType="num">
                                      <p:cBhvr additive="base">
                                        <p:cTn id="28" dur="500" fill="hold"/>
                                        <p:tgtEl>
                                          <p:spTgt spid="1239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autoUpdateAnimBg="0"/>
      <p:bldP spid="123911" grpId="0" animBg="1" autoUpdateAnimBg="0"/>
      <p:bldP spid="12391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03F63B00-5283-435F-B82B-49EFF06F7374}"/>
              </a:ext>
            </a:extLst>
          </p:cNvPr>
          <p:cNvSpPr txBox="1">
            <a:spLocks noChangeArrowheads="1"/>
          </p:cNvSpPr>
          <p:nvPr/>
        </p:nvSpPr>
        <p:spPr bwMode="auto">
          <a:xfrm>
            <a:off x="323850" y="1412875"/>
            <a:ext cx="869632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4000" dirty="0">
                <a:solidFill>
                  <a:srgbClr val="0000FF"/>
                </a:solidFill>
                <a:latin typeface="微软雅黑" panose="020B0503020204020204" pitchFamily="34" charset="-122"/>
                <a:ea typeface="微软雅黑" panose="020B0503020204020204" pitchFamily="34" charset="-122"/>
              </a:rPr>
              <a:t>递归函数：</a:t>
            </a:r>
            <a:r>
              <a:rPr lang="zh-CN" altLang="en-US" dirty="0">
                <a:solidFill>
                  <a:srgbClr val="000000"/>
                </a:solidFill>
                <a:latin typeface="微软雅黑" panose="020B0503020204020204" pitchFamily="34" charset="-122"/>
                <a:ea typeface="微软雅黑" panose="020B0503020204020204" pitchFamily="34" charset="-122"/>
              </a:rPr>
              <a:t>用函数自身 定义的函数</a:t>
            </a:r>
          </a:p>
        </p:txBody>
      </p:sp>
      <p:sp>
        <p:nvSpPr>
          <p:cNvPr id="17413" name="Text Box 5">
            <a:extLst>
              <a:ext uri="{FF2B5EF4-FFF2-40B4-BE49-F238E27FC236}">
                <a16:creationId xmlns:a16="http://schemas.microsoft.com/office/drawing/2014/main" id="{D2BA4A78-805A-4724-BB27-A09311C6F158}"/>
              </a:ext>
            </a:extLst>
          </p:cNvPr>
          <p:cNvSpPr txBox="1">
            <a:spLocks noChangeArrowheads="1"/>
          </p:cNvSpPr>
          <p:nvPr/>
        </p:nvSpPr>
        <p:spPr bwMode="auto">
          <a:xfrm>
            <a:off x="306388" y="4581525"/>
            <a:ext cx="8442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solidFill>
                  <a:srgbClr val="000000"/>
                </a:solidFill>
                <a:latin typeface="微软雅黑" panose="020B0503020204020204" pitchFamily="34" charset="-122"/>
                <a:ea typeface="微软雅黑" panose="020B0503020204020204" pitchFamily="34" charset="-122"/>
              </a:rPr>
              <a:t>递归算法：直接或间接调用自身的算法</a:t>
            </a:r>
          </a:p>
        </p:txBody>
      </p:sp>
      <p:sp>
        <p:nvSpPr>
          <p:cNvPr id="17415" name="Text Box 7">
            <a:extLst>
              <a:ext uri="{FF2B5EF4-FFF2-40B4-BE49-F238E27FC236}">
                <a16:creationId xmlns:a16="http://schemas.microsoft.com/office/drawing/2014/main" id="{5125896A-C6EE-4DDA-9B8E-C46B4EBF266F}"/>
              </a:ext>
            </a:extLst>
          </p:cNvPr>
          <p:cNvSpPr txBox="1">
            <a:spLocks noChangeArrowheads="1"/>
          </p:cNvSpPr>
          <p:nvPr/>
        </p:nvSpPr>
        <p:spPr bwMode="auto">
          <a:xfrm>
            <a:off x="323850" y="2636838"/>
            <a:ext cx="4752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solidFill>
                  <a:srgbClr val="000000"/>
                </a:solidFill>
                <a:latin typeface="微软雅黑" panose="020B0503020204020204" pitchFamily="34" charset="-122"/>
                <a:ea typeface="微软雅黑" panose="020B0503020204020204" pitchFamily="34" charset="-122"/>
              </a:rPr>
              <a:t>递归函数的两个要素</a:t>
            </a:r>
            <a:r>
              <a:rPr lang="en-US" altLang="zh-CN" dirty="0">
                <a:solidFill>
                  <a:srgbClr val="000000"/>
                </a:solidFill>
                <a:latin typeface="微软雅黑" panose="020B0503020204020204" pitchFamily="34" charset="-122"/>
                <a:ea typeface="微软雅黑" panose="020B0503020204020204" pitchFamily="34" charset="-122"/>
              </a:rPr>
              <a:t>:</a:t>
            </a:r>
          </a:p>
        </p:txBody>
      </p:sp>
      <p:sp>
        <p:nvSpPr>
          <p:cNvPr id="17416" name="Text Box 8">
            <a:extLst>
              <a:ext uri="{FF2B5EF4-FFF2-40B4-BE49-F238E27FC236}">
                <a16:creationId xmlns:a16="http://schemas.microsoft.com/office/drawing/2014/main" id="{6873CDF3-7B99-4FD3-A2FF-49F78579B655}"/>
              </a:ext>
            </a:extLst>
          </p:cNvPr>
          <p:cNvSpPr txBox="1">
            <a:spLocks noChangeArrowheads="1"/>
          </p:cNvSpPr>
          <p:nvPr/>
        </p:nvSpPr>
        <p:spPr bwMode="auto">
          <a:xfrm>
            <a:off x="2832100" y="3500438"/>
            <a:ext cx="5124450" cy="5794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01600" algn="ctr">
                <a:solidFill>
                  <a:srgbClr val="0000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hlink"/>
              </a:buClr>
              <a:buSzPct val="95000"/>
              <a:buFont typeface="Wingdings" panose="05000000000000000000" pitchFamily="2" charset="2"/>
              <a:buChar char="w"/>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folHlink"/>
              </a:buClr>
              <a:buSzPct val="90000"/>
              <a:buFont typeface="Wingdings" panose="05000000000000000000" pitchFamily="2" charset="2"/>
              <a:buChar char="ª"/>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Font typeface="Wingdings" panose="05000000000000000000" pitchFamily="2" charset="2"/>
              <a:buChar char="w"/>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90000"/>
              <a:buFont typeface="Wingdings" panose="05000000000000000000" pitchFamily="2" charset="2"/>
              <a:buChar char="ª"/>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w"/>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olidFill>
                  <a:srgbClr val="0000FF"/>
                </a:solidFill>
                <a:latin typeface="微软雅黑" panose="020B0503020204020204" pitchFamily="34" charset="-122"/>
                <a:ea typeface="微软雅黑" panose="020B0503020204020204" pitchFamily="34" charset="-122"/>
              </a:rPr>
              <a:t>边界条件与递归方程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diamond(in)">
                                      <p:cBhvr>
                                        <p:cTn id="7" dur="2000"/>
                                        <p:tgtEl>
                                          <p:spTgt spid="17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16"/>
                                        </p:tgtEl>
                                        <p:attrNameLst>
                                          <p:attrName>style.visibility</p:attrName>
                                        </p:attrNameLst>
                                      </p:cBhvr>
                                      <p:to>
                                        <p:strVal val="visible"/>
                                      </p:to>
                                    </p:set>
                                    <p:animEffect transition="in" filter="box(in)">
                                      <p:cBhvr>
                                        <p:cTn id="12" dur="500"/>
                                        <p:tgtEl>
                                          <p:spTgt spid="17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checkerboard(across)">
                                      <p:cBhvr>
                                        <p:cTn id="17"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5" grpId="0"/>
      <p:bldP spid="174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27BC7FC-A14A-48A3-8738-A19E607A4519}"/>
              </a:ext>
            </a:extLst>
          </p:cNvPr>
          <p:cNvSpPr>
            <a:spLocks noGrp="1"/>
          </p:cNvSpPr>
          <p:nvPr>
            <p:ph type="sldNum" sz="quarter" idx="12"/>
          </p:nvPr>
        </p:nvSpPr>
        <p:spPr/>
        <p:txBody>
          <a:bodyPr/>
          <a:lstStyle/>
          <a:p>
            <a:pPr>
              <a:defRPr/>
            </a:pPr>
            <a:fld id="{41112976-ABE7-420F-BA3B-BA6DF9DA6DFE}" type="slidenum">
              <a:rPr lang="en-US" altLang="zh-CN" smtClean="0"/>
              <a:pPr>
                <a:defRPr/>
              </a:pPr>
              <a:t>9</a:t>
            </a:fld>
            <a:endParaRPr lang="en-US" altLang="zh-CN"/>
          </a:p>
        </p:txBody>
      </p:sp>
      <p:sp>
        <p:nvSpPr>
          <p:cNvPr id="5" name="Text Box 2">
            <a:extLst>
              <a:ext uri="{FF2B5EF4-FFF2-40B4-BE49-F238E27FC236}">
                <a16:creationId xmlns:a16="http://schemas.microsoft.com/office/drawing/2014/main" id="{6A0148A7-029E-497B-A468-69E8E1B207F4}"/>
              </a:ext>
            </a:extLst>
          </p:cNvPr>
          <p:cNvSpPr txBox="1">
            <a:spLocks noChangeArrowheads="1"/>
          </p:cNvSpPr>
          <p:nvPr/>
        </p:nvSpPr>
        <p:spPr bwMode="auto">
          <a:xfrm>
            <a:off x="292748" y="798657"/>
            <a:ext cx="8032976" cy="523220"/>
          </a:xfrm>
          <a:prstGeom prst="rect">
            <a:avLst/>
          </a:prstGeom>
          <a:noFill/>
          <a:ln w="9525">
            <a:noFill/>
            <a:miter lim="800000"/>
            <a:headEnd/>
            <a:tailEnd/>
          </a:ln>
        </p:spPr>
        <p:txBody>
          <a:bodyPr wrap="square">
            <a:spAutoFit/>
          </a:bodyPr>
          <a:lstStyle/>
          <a:p>
            <a:r>
              <a:rPr lang="zh-CN" altLang="en-US" sz="2800" dirty="0">
                <a:solidFill>
                  <a:srgbClr val="0000FF"/>
                </a:solidFill>
                <a:latin typeface="微软雅黑" panose="020B0503020204020204" pitchFamily="34" charset="-122"/>
                <a:ea typeface="微软雅黑" panose="020B0503020204020204" pitchFamily="34" charset="-122"/>
                <a:cs typeface="Consolas" pitchFamily="49" charset="0"/>
              </a:rPr>
              <a:t>一般来说，用递归解决的问题应该满足以下条件：</a:t>
            </a:r>
          </a:p>
        </p:txBody>
      </p:sp>
      <p:sp>
        <p:nvSpPr>
          <p:cNvPr id="6" name="TextBox 2">
            <a:extLst>
              <a:ext uri="{FF2B5EF4-FFF2-40B4-BE49-F238E27FC236}">
                <a16:creationId xmlns:a16="http://schemas.microsoft.com/office/drawing/2014/main" id="{9405CEC4-AD07-484C-A3C7-40AC9FF03A8A}"/>
              </a:ext>
            </a:extLst>
          </p:cNvPr>
          <p:cNvSpPr txBox="1"/>
          <p:nvPr/>
        </p:nvSpPr>
        <p:spPr>
          <a:xfrm>
            <a:off x="395536" y="1971606"/>
            <a:ext cx="8640960" cy="4610832"/>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800" dirty="0">
                <a:solidFill>
                  <a:schemeClr val="tx1"/>
                </a:solidFill>
                <a:latin typeface="微软雅黑" panose="020B0503020204020204" pitchFamily="34" charset="-122"/>
                <a:ea typeface="微软雅黑" panose="020B0503020204020204" pitchFamily="34" charset="-122"/>
                <a:cs typeface="Consolas" pitchFamily="49" charset="0"/>
              </a:rPr>
              <a:t>可转化：</a:t>
            </a:r>
            <a:endParaRPr lang="en-US" altLang="zh-CN" sz="2800" dirty="0">
              <a:solidFill>
                <a:schemeClr val="tx1"/>
              </a:solidFill>
              <a:latin typeface="微软雅黑" panose="020B0503020204020204" pitchFamily="34" charset="-122"/>
              <a:ea typeface="微软雅黑" panose="020B0503020204020204" pitchFamily="34" charset="-122"/>
              <a:cs typeface="Consolas" pitchFamily="49" charset="0"/>
            </a:endParaRPr>
          </a:p>
          <a:p>
            <a:pPr marL="914400" lvl="1" indent="-457200">
              <a:lnSpc>
                <a:spcPct val="150000"/>
              </a:lnSpc>
              <a:buClr>
                <a:srgbClr val="FF0000"/>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原问题可以</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转化</a:t>
            </a: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为一个或多个子问题来求解</a:t>
            </a:r>
            <a:endParaRPr lang="en-US" altLang="zh-CN" sz="2400" dirty="0">
              <a:solidFill>
                <a:schemeClr val="tx1"/>
              </a:solidFill>
              <a:latin typeface="微软雅黑" panose="020B0503020204020204" pitchFamily="34" charset="-122"/>
              <a:ea typeface="微软雅黑" panose="020B0503020204020204" pitchFamily="34" charset="-122"/>
              <a:cs typeface="Consolas" pitchFamily="49" charset="0"/>
            </a:endParaRPr>
          </a:p>
          <a:p>
            <a:pPr marL="914400" lvl="1" indent="-457200">
              <a:lnSpc>
                <a:spcPct val="150000"/>
              </a:lnSpc>
              <a:buClr>
                <a:srgbClr val="FF0000"/>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子问题的求解方法与原问题完全相同，只在规模上不同</a:t>
            </a:r>
          </a:p>
          <a:p>
            <a:pPr marL="457200" indent="-457200">
              <a:lnSpc>
                <a:spcPct val="150000"/>
              </a:lnSpc>
              <a:buBlip>
                <a:blip r:embed="rId2"/>
              </a:buBlip>
            </a:pPr>
            <a:r>
              <a:rPr lang="zh-CN" altLang="en-US" sz="2800" dirty="0">
                <a:solidFill>
                  <a:schemeClr val="tx1"/>
                </a:solidFill>
                <a:latin typeface="微软雅黑" panose="020B0503020204020204" pitchFamily="34" charset="-122"/>
                <a:ea typeface="微软雅黑" panose="020B0503020204020204" pitchFamily="34" charset="-122"/>
                <a:cs typeface="Consolas" pitchFamily="49" charset="0"/>
              </a:rPr>
              <a:t>次数有限</a:t>
            </a:r>
            <a:endParaRPr lang="en-US" altLang="zh-CN" sz="2800" dirty="0">
              <a:solidFill>
                <a:schemeClr val="tx1"/>
              </a:solidFill>
              <a:latin typeface="微软雅黑" panose="020B0503020204020204" pitchFamily="34" charset="-122"/>
              <a:ea typeface="微软雅黑" panose="020B0503020204020204" pitchFamily="34" charset="-122"/>
              <a:cs typeface="Consolas" pitchFamily="49" charset="0"/>
            </a:endParaRPr>
          </a:p>
          <a:p>
            <a:pPr marL="914400" lvl="1" indent="-457200">
              <a:lnSpc>
                <a:spcPct val="150000"/>
              </a:lnSpc>
              <a:buClr>
                <a:srgbClr val="FF0000"/>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递归调用的次数必须是有限</a:t>
            </a:r>
          </a:p>
          <a:p>
            <a:pPr marL="457200" indent="-457200">
              <a:lnSpc>
                <a:spcPct val="150000"/>
              </a:lnSpc>
              <a:buBlip>
                <a:blip r:embed="rId2"/>
              </a:buBlip>
            </a:pPr>
            <a:r>
              <a:rPr lang="zh-CN" altLang="en-US" sz="2800" dirty="0">
                <a:solidFill>
                  <a:schemeClr val="tx1"/>
                </a:solidFill>
                <a:latin typeface="微软雅黑" panose="020B0503020204020204" pitchFamily="34" charset="-122"/>
                <a:ea typeface="微软雅黑" panose="020B0503020204020204" pitchFamily="34" charset="-122"/>
                <a:cs typeface="Consolas" pitchFamily="49" charset="0"/>
              </a:rPr>
              <a:t>能结束：</a:t>
            </a:r>
            <a:endParaRPr lang="en-US" altLang="zh-CN" sz="2800" dirty="0">
              <a:solidFill>
                <a:schemeClr val="tx1"/>
              </a:solidFill>
              <a:latin typeface="微软雅黑" panose="020B0503020204020204" pitchFamily="34" charset="-122"/>
              <a:ea typeface="微软雅黑" panose="020B0503020204020204" pitchFamily="34" charset="-122"/>
              <a:cs typeface="Consolas" pitchFamily="49" charset="0"/>
            </a:endParaRPr>
          </a:p>
          <a:p>
            <a:pPr marL="914400" lvl="1" indent="-457200">
              <a:lnSpc>
                <a:spcPct val="150000"/>
              </a:lnSpc>
              <a:buClr>
                <a:srgbClr val="FF0000"/>
              </a:buClr>
              <a:buFont typeface="Wingdings" panose="05000000000000000000" pitchFamily="2" charset="2"/>
              <a:buChar char="Ø"/>
            </a:pP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必须</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有结束</a:t>
            </a: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递归的</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条件</a:t>
            </a:r>
            <a:r>
              <a:rPr lang="zh-CN" altLang="en-US" sz="2400" dirty="0">
                <a:solidFill>
                  <a:schemeClr val="tx1"/>
                </a:solidFill>
                <a:latin typeface="微软雅黑" panose="020B0503020204020204" pitchFamily="34" charset="-122"/>
                <a:ea typeface="微软雅黑" panose="020B0503020204020204" pitchFamily="34" charset="-122"/>
                <a:cs typeface="Consolas" pitchFamily="49" charset="0"/>
              </a:rPr>
              <a:t>来终止递归</a:t>
            </a:r>
          </a:p>
        </p:txBody>
      </p:sp>
    </p:spTree>
    <p:extLst>
      <p:ext uri="{BB962C8B-B14F-4D97-AF65-F5344CB8AC3E}">
        <p14:creationId xmlns:p14="http://schemas.microsoft.com/office/powerpoint/2010/main" val="2654708271"/>
      </p:ext>
    </p:extLst>
  </p:cSld>
  <p:clrMapOvr>
    <a:masterClrMapping/>
  </p:clrMapOvr>
  <p:transition>
    <p:pull dir="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4048</TotalTime>
  <Words>5051</Words>
  <Application>Microsoft Office PowerPoint</Application>
  <PresentationFormat>全屏显示(4:3)</PresentationFormat>
  <Paragraphs>645</Paragraphs>
  <Slides>66</Slides>
  <Notes>32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6</vt:i4>
      </vt:variant>
      <vt:variant>
        <vt:lpstr>幻灯片标题</vt:lpstr>
      </vt:variant>
      <vt:variant>
        <vt:i4>66</vt:i4>
      </vt:variant>
    </vt:vector>
  </HeadingPairs>
  <TitlesOfParts>
    <vt:vector size="94" baseType="lpstr">
      <vt:lpstr>等线</vt:lpstr>
      <vt:lpstr>等线 Light</vt:lpstr>
      <vt:lpstr>黑体</vt:lpstr>
      <vt:lpstr>华文楷体</vt:lpstr>
      <vt:lpstr>华文细黑</vt:lpstr>
      <vt:lpstr>楷体</vt:lpstr>
      <vt:lpstr>楷体_GB2312</vt:lpstr>
      <vt:lpstr>隶书</vt:lpstr>
      <vt:lpstr>宋体</vt:lpstr>
      <vt:lpstr>微软雅黑</vt:lpstr>
      <vt:lpstr>幼圆</vt:lpstr>
      <vt:lpstr>Arial</vt:lpstr>
      <vt:lpstr>Arial Rounded MT Bold</vt:lpstr>
      <vt:lpstr>Calibri</vt:lpstr>
      <vt:lpstr>Cambria Math</vt:lpstr>
      <vt:lpstr>Century Schoolbook</vt:lpstr>
      <vt:lpstr>Consolas</vt:lpstr>
      <vt:lpstr>Garamond</vt:lpstr>
      <vt:lpstr>Symbol</vt:lpstr>
      <vt:lpstr>Times New Roman</vt:lpstr>
      <vt:lpstr>Wingdings</vt:lpstr>
      <vt:lpstr>Office 主题​​</vt:lpstr>
      <vt:lpstr>公式</vt:lpstr>
      <vt:lpstr>Equation.3</vt:lpstr>
      <vt:lpstr>文档</vt:lpstr>
      <vt:lpstr>Document</vt:lpstr>
      <vt:lpstr>Microsoft Word 97 - 2003 文档</vt:lpstr>
      <vt:lpstr>Equation</vt:lpstr>
      <vt:lpstr>PowerPoint 演示文稿</vt:lpstr>
      <vt:lpstr>学习要点：</vt:lpstr>
      <vt:lpstr>PowerPoint 演示文稿</vt:lpstr>
      <vt:lpstr>2.1 递归的概念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何时使用递归</vt:lpstr>
      <vt:lpstr>PowerPoint 演示文稿</vt:lpstr>
      <vt:lpstr>补充--递归算法转化非递归算法</vt:lpstr>
      <vt:lpstr>PowerPoint 演示文稿</vt:lpstr>
      <vt:lpstr>PowerPoint 演示文稿</vt:lpstr>
      <vt:lpstr>小 结</vt:lpstr>
      <vt:lpstr>PowerPoint 演示文稿</vt:lpstr>
      <vt:lpstr>PowerPoint 演示文稿</vt:lpstr>
      <vt:lpstr>PowerPoint 演示文稿</vt:lpstr>
      <vt:lpstr>2.2 分治法</vt:lpstr>
      <vt:lpstr>PowerPoint 演示文稿</vt:lpstr>
      <vt:lpstr>2.2 分治法</vt:lpstr>
      <vt:lpstr>PowerPoint 演示文稿</vt:lpstr>
      <vt:lpstr>PowerPoint 演示文稿</vt:lpstr>
      <vt:lpstr>PowerPoint 演示文稿</vt:lpstr>
      <vt:lpstr>4、分治法的求解过程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补充--递推式的计算</vt:lpstr>
      <vt:lpstr>PowerPoint 演示文稿</vt:lpstr>
      <vt:lpstr>PowerPoint 演示文稿</vt:lpstr>
      <vt:lpstr>PowerPoint 演示文稿</vt:lpstr>
      <vt:lpstr>PowerPoint 演示文稿</vt:lpstr>
      <vt:lpstr>PowerPoint 演示文稿</vt:lpstr>
      <vt:lpstr>小结</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递归与分治策略 </dc:title>
  <dc:creator>USER</dc:creator>
  <cp:lastModifiedBy>ying zhao</cp:lastModifiedBy>
  <cp:revision>586</cp:revision>
  <dcterms:created xsi:type="dcterms:W3CDTF">2009-10-06T06:40:40Z</dcterms:created>
  <dcterms:modified xsi:type="dcterms:W3CDTF">2021-09-01T02:35:24Z</dcterms:modified>
</cp:coreProperties>
</file>