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4"/>
  </p:notesMasterIdLst>
  <p:sldIdLst>
    <p:sldId id="457" r:id="rId2"/>
    <p:sldId id="362" r:id="rId3"/>
    <p:sldId id="310" r:id="rId4"/>
    <p:sldId id="314" r:id="rId5"/>
    <p:sldId id="315" r:id="rId6"/>
    <p:sldId id="316" r:id="rId7"/>
    <p:sldId id="322" r:id="rId8"/>
    <p:sldId id="363" r:id="rId9"/>
    <p:sldId id="317" r:id="rId10"/>
    <p:sldId id="318" r:id="rId11"/>
    <p:sldId id="358" r:id="rId12"/>
    <p:sldId id="458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8000"/>
    <a:srgbClr val="009900"/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244" autoAdjust="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5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e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16C5C3B7-2F5C-4338-AC87-5BFAC00A57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B45C62BD-2C1A-40CE-8E1D-B55BC150966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588975EF-3506-4281-A7E1-AF115E2D457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F4A1DC95-5E88-4915-80FA-61BDB5B179D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67270" name="Rectangle 6">
            <a:extLst>
              <a:ext uri="{FF2B5EF4-FFF2-40B4-BE49-F238E27FC236}">
                <a16:creationId xmlns:a16="http://schemas.microsoft.com/office/drawing/2014/main" id="{A297CA04-DDF2-4885-A21A-018E163C679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7271" name="Rectangle 7">
            <a:extLst>
              <a:ext uri="{FF2B5EF4-FFF2-40B4-BE49-F238E27FC236}">
                <a16:creationId xmlns:a16="http://schemas.microsoft.com/office/drawing/2014/main" id="{C6DDC279-B6F0-4A92-B79C-2D2A8FFB4F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A7952D3-9E4D-41FC-B524-19724CA815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用顺序搜索方法，逐个比较 中元素，直至找出元素 或搜遍整个数组后确定 不在其中。应当充分利用</a:t>
            </a:r>
            <a:r>
              <a:rPr lang="en-US" altLang="zh-CN" dirty="0"/>
              <a:t>a </a:t>
            </a:r>
            <a:r>
              <a:rPr lang="zh-CN" altLang="en-US" dirty="0"/>
              <a:t>数组为已排好序这个特性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7952D3-9E4D-41FC-B524-19724CA815D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011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算法未用递归，而是采用</a:t>
            </a:r>
            <a:r>
              <a:rPr lang="en-US" altLang="zh-CN" dirty="0">
                <a:latin typeface="Arial" panose="020B0604020202020204" pitchFamily="34" charset="0"/>
              </a:rPr>
              <a:t>while</a:t>
            </a:r>
            <a:r>
              <a:rPr lang="zh-CN" altLang="en-US" dirty="0">
                <a:latin typeface="Arial" panose="020B0604020202020204" pitchFamily="34" charset="0"/>
              </a:rPr>
              <a:t>循环。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指针</a:t>
            </a:r>
            <a:r>
              <a:rPr lang="en-US" altLang="zh-CN" dirty="0">
                <a:latin typeface="Arial" panose="020B0604020202020204" pitchFamily="34" charset="0"/>
              </a:rPr>
              <a:t>left</a:t>
            </a:r>
            <a:r>
              <a:rPr lang="zh-CN" altLang="en-US" dirty="0">
                <a:latin typeface="Arial" panose="020B0604020202020204" pitchFamily="34" charset="0"/>
              </a:rPr>
              <a:t>在什么情况下会超过</a:t>
            </a:r>
            <a:r>
              <a:rPr lang="en-US" altLang="zh-CN" dirty="0">
                <a:latin typeface="Arial" panose="020B0604020202020204" pitchFamily="34" charset="0"/>
              </a:rPr>
              <a:t>right?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Left</a:t>
            </a:r>
            <a:r>
              <a:rPr lang="zh-CN" altLang="en-US" dirty="0">
                <a:latin typeface="Arial" panose="020B0604020202020204" pitchFamily="34" charset="0"/>
              </a:rPr>
              <a:t>指针向左移动</a:t>
            </a:r>
            <a:r>
              <a:rPr lang="en-US" altLang="zh-CN" dirty="0">
                <a:latin typeface="Arial" panose="020B0604020202020204" pitchFamily="34" charset="0"/>
              </a:rPr>
              <a:t>, right</a:t>
            </a:r>
            <a:r>
              <a:rPr lang="zh-CN" altLang="en-US" dirty="0">
                <a:latin typeface="Arial" panose="020B0604020202020204" pitchFamily="34" charset="0"/>
              </a:rPr>
              <a:t>指针向右移动，如果一直没有找到结果，那么这两个指针最终会重叠，指向同一个位置。 此时队列中只剩下一个元素。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下面就分析这种极端情况：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此时，</a:t>
            </a:r>
            <a:r>
              <a:rPr lang="en-US" altLang="zh-CN" dirty="0">
                <a:latin typeface="Arial" panose="020B0604020202020204" pitchFamily="34" charset="0"/>
              </a:rPr>
              <a:t>left=right</a:t>
            </a:r>
            <a:r>
              <a:rPr lang="zh-CN" altLang="en-US" dirty="0">
                <a:latin typeface="Arial" panose="020B0604020202020204" pitchFamily="34" charset="0"/>
              </a:rPr>
              <a:t>； 因此</a:t>
            </a:r>
            <a:r>
              <a:rPr lang="en-US" altLang="zh-CN" dirty="0">
                <a:latin typeface="Arial" panose="020B0604020202020204" pitchFamily="34" charset="0"/>
              </a:rPr>
              <a:t>middle=left=right</a:t>
            </a:r>
            <a:r>
              <a:rPr lang="zh-CN" altLang="en-US" dirty="0">
                <a:latin typeface="Arial" panose="020B0604020202020204" pitchFamily="34" charset="0"/>
              </a:rPr>
              <a:t>；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如果这个元素满足</a:t>
            </a:r>
            <a:r>
              <a:rPr lang="en-US" altLang="zh-CN" dirty="0">
                <a:latin typeface="Arial" panose="020B0604020202020204" pitchFamily="34" charset="0"/>
              </a:rPr>
              <a:t>x==a[middle]</a:t>
            </a:r>
            <a:r>
              <a:rPr lang="zh-CN" altLang="en-US" dirty="0">
                <a:latin typeface="Arial" panose="020B0604020202020204" pitchFamily="34" charset="0"/>
              </a:rPr>
              <a:t>，程序结束 </a:t>
            </a:r>
            <a:r>
              <a:rPr lang="en-US" altLang="zh-CN" dirty="0">
                <a:latin typeface="Arial" panose="020B0604020202020204" pitchFamily="34" charset="0"/>
              </a:rPr>
              <a:t>return middle</a:t>
            </a:r>
            <a:r>
              <a:rPr lang="zh-CN" altLang="en-US" dirty="0">
                <a:latin typeface="Arial" panose="020B0604020202020204" pitchFamily="34" charset="0"/>
              </a:rPr>
              <a:t>；否则如果</a:t>
            </a:r>
            <a:r>
              <a:rPr lang="en-US" altLang="zh-CN" dirty="0">
                <a:latin typeface="Arial" panose="020B0604020202020204" pitchFamily="34" charset="0"/>
              </a:rPr>
              <a:t>x&gt;a[middle], left=middle+1</a:t>
            </a:r>
            <a:r>
              <a:rPr lang="zh-CN" altLang="en-US" dirty="0">
                <a:latin typeface="Arial" panose="020B0604020202020204" pitchFamily="34" charset="0"/>
              </a:rPr>
              <a:t>后，</a:t>
            </a:r>
            <a:r>
              <a:rPr lang="en-US" altLang="zh-CN" dirty="0">
                <a:latin typeface="Arial" panose="020B0604020202020204" pitchFamily="34" charset="0"/>
              </a:rPr>
              <a:t>left</a:t>
            </a:r>
            <a:r>
              <a:rPr lang="zh-CN" altLang="en-US" dirty="0">
                <a:latin typeface="Arial" panose="020B0604020202020204" pitchFamily="34" charset="0"/>
              </a:rPr>
              <a:t>将位于</a:t>
            </a:r>
            <a:r>
              <a:rPr lang="en-US" altLang="zh-CN" dirty="0">
                <a:latin typeface="Arial" panose="020B0604020202020204" pitchFamily="34" charset="0"/>
              </a:rPr>
              <a:t>right</a:t>
            </a:r>
            <a:r>
              <a:rPr lang="zh-CN" altLang="en-US" dirty="0">
                <a:latin typeface="Arial" panose="020B0604020202020204" pitchFamily="34" charset="0"/>
              </a:rPr>
              <a:t>的右边；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                                                                                            否则如果</a:t>
            </a:r>
            <a:r>
              <a:rPr lang="en-US" altLang="zh-CN" dirty="0">
                <a:latin typeface="Arial" panose="020B0604020202020204" pitchFamily="34" charset="0"/>
              </a:rPr>
              <a:t>x&lt;a[middle], right=middle-1</a:t>
            </a:r>
            <a:r>
              <a:rPr lang="zh-CN" altLang="en-US" dirty="0">
                <a:latin typeface="Arial" panose="020B0604020202020204" pitchFamily="34" charset="0"/>
              </a:rPr>
              <a:t>后，</a:t>
            </a:r>
            <a:r>
              <a:rPr lang="en-US" altLang="zh-CN" dirty="0">
                <a:latin typeface="Arial" panose="020B0604020202020204" pitchFamily="34" charset="0"/>
              </a:rPr>
              <a:t>right</a:t>
            </a:r>
            <a:r>
              <a:rPr lang="zh-CN" altLang="en-US" dirty="0">
                <a:latin typeface="Arial" panose="020B0604020202020204" pitchFamily="34" charset="0"/>
              </a:rPr>
              <a:t>将位于</a:t>
            </a:r>
            <a:r>
              <a:rPr lang="en-US" altLang="zh-CN" dirty="0">
                <a:latin typeface="Arial" panose="020B0604020202020204" pitchFamily="34" charset="0"/>
              </a:rPr>
              <a:t>left</a:t>
            </a:r>
            <a:r>
              <a:rPr lang="zh-CN" altLang="en-US" dirty="0">
                <a:latin typeface="Arial" panose="020B0604020202020204" pitchFamily="34" charset="0"/>
              </a:rPr>
              <a:t>的左边；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7952D3-9E4D-41FC-B524-19724CA815D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579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A6298C60-4314-4291-82F9-032D9A1604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E82C6FB6-BE22-4F0E-8AAD-617BE5E8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D4852786-9FEC-4650-A863-30CE741084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7F6E7B7-98C1-4EDA-97C9-7F211434F04C}" type="slidenum">
              <a:rPr lang="en-US" altLang="zh-CN" smtClean="0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2D937282-D238-4A58-AE11-754308FA34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5A1BE37C-5A64-42F3-96F7-B8ACA852C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1+T(n/2)</a:t>
            </a:r>
            <a:r>
              <a:rPr lang="zh-CN" altLang="en-US">
                <a:latin typeface="Arial" panose="020B0604020202020204" pitchFamily="34" charset="0"/>
              </a:rPr>
              <a:t>中，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的含义是 将待查找的值和 中间位置的元素比较花费的代价。</a:t>
            </a:r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4A01EA1C-2E66-4AC6-A75C-95A021D40F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8A3D737-06B1-4577-BF26-2559431DE38B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0B7AC02-4032-41BF-8E28-DCC71086855B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1E014BE5-4B28-4B4E-B9E8-FABC5192A9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39EC8EBD-3D2D-4F8D-B878-BFE4ABE8C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59C2156D-0627-44B5-831A-8941515F9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CE89D28-8A54-4727-8FAA-14A135B903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811BA413-CDEF-461F-9BB1-B70ABC2E2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0678027E-A5BD-4AF8-BA80-C32D4E6D4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99957FAE-7265-426F-AB86-D4DA2847A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68139A47-0F42-4CE5-BA2F-65487092B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96FE066B-ACA3-413A-B046-431125E208B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/>
            </a:p>
          </p:txBody>
        </p:sp>
      </p:grpSp>
      <p:sp>
        <p:nvSpPr>
          <p:cNvPr id="2181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1812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DF49F55A-B1D0-4E9C-8F78-BE45D13439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8C06475-C74C-40F7-AFE9-793A5A941D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0AE8FEC-C79D-4D8F-9A63-CB0F9AB4BB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AA69586-1058-41F7-88BD-398F9ED24D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732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FBE1A61-1D3B-447E-A3F6-EE3A2E829C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CB661F3-96D8-40E2-9E56-142C0F4F5B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D52A2B1-DECD-4055-A83C-6087C71E13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07482-B002-4E7B-8618-2B85B11460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86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33FA121-3696-444E-B441-66FAE8CAD2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991235D-9F2C-4328-8D42-D41514EB66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3482761-4184-4892-B227-E9AA20C846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22A1E-70AD-463B-A3EA-7C908ACC03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6552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9E0595A-360F-47FD-B37B-2B55679FAE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CB8B511-E57C-4B24-A506-73BF59877B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B42A6AA-0BA8-4AE5-9820-54FF339AD8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B2B2C-D8AF-4C37-8D41-2B859214DE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267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EFF7DCF-87E4-483B-85C4-E8CB62A5DE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FA5CA65-37A5-49D1-9F84-60A7250BF6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A62DBBF-A9E6-46E8-93CA-36C34A75E4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F5358-A725-405E-9736-0244765972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0A9CB40-8910-45A7-914C-6700B786B1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61350" y="0"/>
            <a:ext cx="882650" cy="85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668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C85A1C9-4AB5-4B78-AF69-87670004F3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3FEA7D1-F260-4865-B874-37537EF4D4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EE0D097-C43A-490A-BAE2-3B35023FA6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B362A-DA76-4C04-B37D-767C164FC4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85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15ADCF0-31CD-4820-B238-8D2134A827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CF6B7C1-C2B7-4C46-8653-F928F6E86C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F58E4CE-9497-4E4C-81C3-DEA59C8B2B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C41CB-068D-473B-8E17-DA0643D3DE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61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3891AD3-46FA-4B5B-9E4F-4369AD88F2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DE248BCC-B9F9-47C5-AF46-63ABE27823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460BF61-2AB4-46BD-8D3A-F7AB2392FB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8BCE9-5D90-43A0-9F4B-60128322FB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002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20DDF29-EC6D-4A32-9879-0334E7C6DF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2A14091-DCD8-44C1-B009-6BFACB2C17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DC7A5A6-39DC-4B89-93D6-87EC674B0A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83BF4-5659-440B-9EC4-B7E446AAE7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927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E97D42C-0BE7-48C4-B450-618208298D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B28DE42-679F-43E0-9A02-F9D20FE889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5B11659-FB59-4D90-9113-E9198B7083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F6236-57AA-4209-A374-D93CDAE670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79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D1A0FC5-AF89-450A-831C-850C953CDE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150808A-AA4C-4ADF-860F-CBFF8B96DD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C503E34-5E31-451F-A2AE-2810FDA662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EAB63-060D-4B4C-A8FB-F515620FFB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959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1CB4D6A-00CD-4D40-977C-35052CAEFF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FF1F009-DBD6-4DB2-8043-09AB6EA5B1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0DFAC57-0A92-4E5C-A2AF-98CD694F8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2E088-142C-44FB-8A10-BFA56099BB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65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>
            <a:extLst>
              <a:ext uri="{FF2B5EF4-FFF2-40B4-BE49-F238E27FC236}">
                <a16:creationId xmlns:a16="http://schemas.microsoft.com/office/drawing/2014/main" id="{F922F032-D8D4-466E-B185-BDB1611EA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A7054C17-F330-4426-9556-69FDAEDCB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7099" name="Rectangle 11">
            <a:extLst>
              <a:ext uri="{FF2B5EF4-FFF2-40B4-BE49-F238E27FC236}">
                <a16:creationId xmlns:a16="http://schemas.microsoft.com/office/drawing/2014/main" id="{08FC0EF7-2B31-4279-9484-2F70DCE7931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7100" name="Rectangle 12">
            <a:extLst>
              <a:ext uri="{FF2B5EF4-FFF2-40B4-BE49-F238E27FC236}">
                <a16:creationId xmlns:a16="http://schemas.microsoft.com/office/drawing/2014/main" id="{4AB80920-1605-4E11-8A48-3801FDE3E2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7101" name="Rectangle 13">
            <a:extLst>
              <a:ext uri="{FF2B5EF4-FFF2-40B4-BE49-F238E27FC236}">
                <a16:creationId xmlns:a16="http://schemas.microsoft.com/office/drawing/2014/main" id="{7E27504C-F6A5-4F02-AB81-D34B1F8BF7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D84C3F95-9D55-498F-B7D9-131CF7DDC8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11C4375-F08D-4A70-921B-5EF54DD28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261350" y="0"/>
            <a:ext cx="882650" cy="85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  <p:sldLayoutId id="214748421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5.w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4425558"/>
            <a:ext cx="6226112" cy="9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101075" y="-843479"/>
            <a:ext cx="514350" cy="2632472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9718" y="120036"/>
            <a:ext cx="750094" cy="7500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2053" name="文本框 62"/>
          <p:cNvSpPr txBox="1">
            <a:spLocks noChangeArrowheads="1"/>
          </p:cNvSpPr>
          <p:nvPr/>
        </p:nvSpPr>
        <p:spPr bwMode="auto">
          <a:xfrm>
            <a:off x="1982480" y="2613902"/>
            <a:ext cx="5329932" cy="90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4000" dirty="0">
                <a:solidFill>
                  <a:srgbClr val="FF0000"/>
                </a:solidFill>
                <a:ea typeface="楷体_GB2312" pitchFamily="49" charset="-122"/>
              </a:rPr>
              <a:t>2.3</a:t>
            </a:r>
            <a:r>
              <a:rPr lang="en-US" altLang="zh-CN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二分搜索技术</a:t>
            </a: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楷体" pitchFamily="49" charset="-122"/>
            </a:endParaRPr>
          </a:p>
        </p:txBody>
      </p:sp>
      <p:sp>
        <p:nvSpPr>
          <p:cNvPr id="1068" name="矩形 1067"/>
          <p:cNvSpPr/>
          <p:nvPr/>
        </p:nvSpPr>
        <p:spPr>
          <a:xfrm>
            <a:off x="1968103" y="2267782"/>
            <a:ext cx="5443538" cy="1529809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69" name="矩形 1068"/>
          <p:cNvSpPr/>
          <p:nvPr/>
        </p:nvSpPr>
        <p:spPr>
          <a:xfrm>
            <a:off x="7237187" y="3653669"/>
            <a:ext cx="267891" cy="267891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134162" y="3600168"/>
            <a:ext cx="266998" cy="26699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878810" y="2093652"/>
            <a:ext cx="266998" cy="26699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964535" y="2179377"/>
            <a:ext cx="266998" cy="26699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pic>
        <p:nvPicPr>
          <p:cNvPr id="13324" name="图片 4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0" y="120931"/>
            <a:ext cx="749201" cy="74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11132"/>
            <a:ext cx="1510010" cy="345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945" y="5725419"/>
            <a:ext cx="4292934" cy="73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0779C72-269B-4065-8065-00061EBE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48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EA6542DE-4B6C-48FD-B026-CD3F98CE3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1052513"/>
            <a:ext cx="3925887" cy="623887"/>
          </a:xfrm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时间复杂性</a:t>
            </a:r>
          </a:p>
        </p:txBody>
      </p:sp>
      <p:sp>
        <p:nvSpPr>
          <p:cNvPr id="26627" name="Rectangle 12">
            <a:extLst>
              <a:ext uri="{FF2B5EF4-FFF2-40B4-BE49-F238E27FC236}">
                <a16:creationId xmlns:a16="http://schemas.microsoft.com/office/drawing/2014/main" id="{9EFEFD25-046D-4346-91F9-655EFF2A3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6315" name="Object 11">
            <a:extLst>
              <a:ext uri="{FF2B5EF4-FFF2-40B4-BE49-F238E27FC236}">
                <a16:creationId xmlns:a16="http://schemas.microsoft.com/office/drawing/2014/main" id="{471151E0-DED8-4B74-8DD3-2B1465FFD3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2636838"/>
          <a:ext cx="3816350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公式" r:id="rId4" imgW="1498600" imgH="558800" progId="Equation.3">
                  <p:embed/>
                </p:oleObj>
              </mc:Choice>
              <mc:Fallback>
                <p:oleObj name="公式" r:id="rId4" imgW="1498600" imgH="558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636838"/>
                        <a:ext cx="3816350" cy="143351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13">
            <a:extLst>
              <a:ext uri="{FF2B5EF4-FFF2-40B4-BE49-F238E27FC236}">
                <a16:creationId xmlns:a16="http://schemas.microsoft.com/office/drawing/2014/main" id="{DB5BD032-F677-4F7F-B509-70EA0F3E3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133600"/>
            <a:ext cx="59055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二分搜索算法的时间复杂性满足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658E4AD-544E-4B61-B66B-E09FD31793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4100" y="4051300"/>
          <a:ext cx="4264025" cy="269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Equation" r:id="rId6" imgW="1574800" imgH="1016000" progId="Equation.DSMT4">
                  <p:embed/>
                </p:oleObj>
              </mc:Choice>
              <mc:Fallback>
                <p:oleObj name="Equation" r:id="rId6" imgW="1574800" imgH="1016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4051300"/>
                        <a:ext cx="4264025" cy="269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C9DBC85A-6099-418A-85CC-2F69C4D36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1052513"/>
            <a:ext cx="3925887" cy="623887"/>
          </a:xfrm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时间复杂性</a:t>
            </a:r>
          </a:p>
        </p:txBody>
      </p:sp>
      <p:sp>
        <p:nvSpPr>
          <p:cNvPr id="28675" name="Rectangle 12">
            <a:extLst>
              <a:ext uri="{FF2B5EF4-FFF2-40B4-BE49-F238E27FC236}">
                <a16:creationId xmlns:a16="http://schemas.microsoft.com/office/drawing/2014/main" id="{2089CB07-8F5E-44CC-8761-B69ECADAC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676" name="Object 11">
            <a:extLst>
              <a:ext uri="{FF2B5EF4-FFF2-40B4-BE49-F238E27FC236}">
                <a16:creationId xmlns:a16="http://schemas.microsoft.com/office/drawing/2014/main" id="{442B9CC5-3C7F-43FD-BF22-ED4D5EEF51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2636838"/>
          <a:ext cx="3816350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公式" r:id="rId3" imgW="1498600" imgH="558800" progId="Equation.3">
                  <p:embed/>
                </p:oleObj>
              </mc:Choice>
              <mc:Fallback>
                <p:oleObj name="公式" r:id="rId3" imgW="1498600" imgH="558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636838"/>
                        <a:ext cx="3816350" cy="143351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13">
            <a:extLst>
              <a:ext uri="{FF2B5EF4-FFF2-40B4-BE49-F238E27FC236}">
                <a16:creationId xmlns:a16="http://schemas.microsoft.com/office/drawing/2014/main" id="{F16C965F-17D8-4273-BC3C-6F36515D2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133600"/>
            <a:ext cx="59055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二分搜索算法的时间复杂性满足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</a:p>
        </p:txBody>
      </p:sp>
      <p:sp>
        <p:nvSpPr>
          <p:cNvPr id="226318" name="Text Box 14">
            <a:extLst>
              <a:ext uri="{FF2B5EF4-FFF2-40B4-BE49-F238E27FC236}">
                <a16:creationId xmlns:a16="http://schemas.microsoft.com/office/drawing/2014/main" id="{49EF905B-10E2-46E9-9139-D079C071B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5916613"/>
            <a:ext cx="43211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二分搜索算法的时间复杂度为 </a:t>
            </a:r>
          </a:p>
        </p:txBody>
      </p:sp>
      <p:graphicFrame>
        <p:nvGraphicFramePr>
          <p:cNvPr id="226319" name="Object 15">
            <a:extLst>
              <a:ext uri="{FF2B5EF4-FFF2-40B4-BE49-F238E27FC236}">
                <a16:creationId xmlns:a16="http://schemas.microsoft.com/office/drawing/2014/main" id="{74FC73B0-FE26-4D46-9970-D00DE5C00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9200" y="5843588"/>
          <a:ext cx="151288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公式" r:id="rId5" imgW="558558" imgH="203112" progId="Equation.3">
                  <p:embed/>
                </p:oleObj>
              </mc:Choice>
              <mc:Fallback>
                <p:oleObj name="公式" r:id="rId5" imgW="558558" imgH="20311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5843588"/>
                        <a:ext cx="1512888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20" name="Line 16">
            <a:extLst>
              <a:ext uri="{FF2B5EF4-FFF2-40B4-BE49-F238E27FC236}">
                <a16:creationId xmlns:a16="http://schemas.microsoft.com/office/drawing/2014/main" id="{37D73F91-205D-4D88-B473-4573ADE26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6132513"/>
            <a:ext cx="1439862" cy="0"/>
          </a:xfrm>
          <a:prstGeom prst="line">
            <a:avLst/>
          </a:prstGeom>
          <a:noFill/>
          <a:ln w="1143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26E153F-2C67-4313-9C36-EC04F2E29F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6950" y="4292600"/>
          <a:ext cx="433228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Equation" r:id="rId7" imgW="1600200" imgH="546100" progId="Equation.DSMT4">
                  <p:embed/>
                </p:oleObj>
              </mc:Choice>
              <mc:Fallback>
                <p:oleObj name="Equation" r:id="rId7" imgW="1600200" imgH="5461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4292600"/>
                        <a:ext cx="433228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2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22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2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 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课后</a:t>
            </a:r>
            <a:r>
              <a:rPr lang="en-US" altLang="zh-CN" dirty="0" smtClean="0"/>
              <a:t>2-2</a:t>
            </a:r>
            <a:r>
              <a:rPr lang="zh-CN" altLang="en-US" dirty="0" smtClean="0"/>
              <a:t>，</a:t>
            </a:r>
            <a:r>
              <a:rPr lang="en-US" altLang="zh-CN" smtClean="0"/>
              <a:t>2-3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16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D0FE8-AEF8-478A-A176-20C81F32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二分搜索技术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FEBF0-10C2-4E4E-9936-BBEEFF053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使用二分法进行搜索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二分搜索技术的时间复杂性分析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二分搜索法的应用</a:t>
            </a:r>
          </a:p>
        </p:txBody>
      </p:sp>
    </p:spTree>
    <p:extLst>
      <p:ext uri="{BB962C8B-B14F-4D97-AF65-F5344CB8AC3E}">
        <p14:creationId xmlns:p14="http://schemas.microsoft.com/office/powerpoint/2010/main" val="298195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>
            <a:extLst>
              <a:ext uri="{FF2B5EF4-FFF2-40B4-BE49-F238E27FC236}">
                <a16:creationId xmlns:a16="http://schemas.microsoft.com/office/drawing/2014/main" id="{255C8F08-8512-4AF2-AAE3-5E5355DF2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195513"/>
            <a:ext cx="8642350" cy="1384300"/>
          </a:xfrm>
          <a:prstGeom prst="rect">
            <a:avLst/>
          </a:prstGeom>
          <a:solidFill>
            <a:srgbClr val="CCFFFF"/>
          </a:solidFill>
          <a:ln w="63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给定已按升序排好序的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个元素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a[1:n]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，现要在这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个元素中找出一特定元素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7411" name="Text Box 26">
            <a:extLst>
              <a:ext uri="{FF2B5EF4-FFF2-40B4-BE49-F238E27FC236}">
                <a16:creationId xmlns:a16="http://schemas.microsoft.com/office/drawing/2014/main" id="{0323CE28-58B1-4105-AC56-A91AB8EBD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50157"/>
            <a:ext cx="17287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问题：</a:t>
            </a:r>
          </a:p>
        </p:txBody>
      </p:sp>
      <p:sp>
        <p:nvSpPr>
          <p:cNvPr id="76829" name="Line 29">
            <a:extLst>
              <a:ext uri="{FF2B5EF4-FFF2-40B4-BE49-F238E27FC236}">
                <a16:creationId xmlns:a16="http://schemas.microsoft.com/office/drawing/2014/main" id="{273AECCA-6FFB-467E-AB6A-62CC7B139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4" y="2924175"/>
            <a:ext cx="4679802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18BA84-5610-47DA-B930-54F5BAE874C3}"/>
              </a:ext>
            </a:extLst>
          </p:cNvPr>
          <p:cNvSpPr txBox="1"/>
          <p:nvPr/>
        </p:nvSpPr>
        <p:spPr>
          <a:xfrm>
            <a:off x="250825" y="4067176"/>
            <a:ext cx="8642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要求：请对该问题设计有效的求解算法，并分析算法在最坏情况下的时间复杂性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>
            <a:extLst>
              <a:ext uri="{FF2B5EF4-FFF2-40B4-BE49-F238E27FC236}">
                <a16:creationId xmlns:a16="http://schemas.microsoft.com/office/drawing/2014/main" id="{A6D72C3D-46DE-4A69-9203-165DBDEE7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5" y="4393580"/>
            <a:ext cx="5073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1       3         5        6         7         9 </a:t>
            </a:r>
          </a:p>
        </p:txBody>
      </p:sp>
      <p:sp>
        <p:nvSpPr>
          <p:cNvPr id="18435" name="Text Box 5">
            <a:extLst>
              <a:ext uri="{FF2B5EF4-FFF2-40B4-BE49-F238E27FC236}">
                <a16:creationId xmlns:a16="http://schemas.microsoft.com/office/drawing/2014/main" id="{B7907CEF-1A3D-495B-86FE-08F557B76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196975"/>
            <a:ext cx="2303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顺序查找</a:t>
            </a:r>
          </a:p>
        </p:txBody>
      </p:sp>
      <p:sp>
        <p:nvSpPr>
          <p:cNvPr id="220166" name="Line 6">
            <a:extLst>
              <a:ext uri="{FF2B5EF4-FFF2-40B4-BE49-F238E27FC236}">
                <a16:creationId xmlns:a16="http://schemas.microsoft.com/office/drawing/2014/main" id="{18ABD66B-B480-4A62-B0C5-7BC8CC473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8050" y="3617292"/>
            <a:ext cx="0" cy="7921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167" name="Line 7">
            <a:extLst>
              <a:ext uri="{FF2B5EF4-FFF2-40B4-BE49-F238E27FC236}">
                <a16:creationId xmlns:a16="http://schemas.microsoft.com/office/drawing/2014/main" id="{9742E9B5-1F09-4688-B0E8-BA20F001F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3238" y="3617292"/>
            <a:ext cx="0" cy="7921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168" name="Line 8">
            <a:extLst>
              <a:ext uri="{FF2B5EF4-FFF2-40B4-BE49-F238E27FC236}">
                <a16:creationId xmlns:a16="http://schemas.microsoft.com/office/drawing/2014/main" id="{6F6EF9EB-6B11-45CD-9132-33183E8006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8275" y="3688730"/>
            <a:ext cx="0" cy="7921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169" name="Line 9">
            <a:extLst>
              <a:ext uri="{FF2B5EF4-FFF2-40B4-BE49-F238E27FC236}">
                <a16:creationId xmlns:a16="http://schemas.microsoft.com/office/drawing/2014/main" id="{BA8B86BD-B125-4E91-A543-A9502F9A9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3463" y="3688730"/>
            <a:ext cx="0" cy="7921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170" name="Line 10">
            <a:extLst>
              <a:ext uri="{FF2B5EF4-FFF2-40B4-BE49-F238E27FC236}">
                <a16:creationId xmlns:a16="http://schemas.microsoft.com/office/drawing/2014/main" id="{EEAD4E10-D8A2-4ED9-B087-FC0AE0E425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1525" y="3688730"/>
            <a:ext cx="0" cy="7921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171" name="Line 11">
            <a:extLst>
              <a:ext uri="{FF2B5EF4-FFF2-40B4-BE49-F238E27FC236}">
                <a16:creationId xmlns:a16="http://schemas.microsoft.com/office/drawing/2014/main" id="{5920D9ED-25E1-4A5C-BDA1-BFAA7172F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6563" y="3688730"/>
            <a:ext cx="0" cy="792162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" name="Object 27">
            <a:extLst>
              <a:ext uri="{FF2B5EF4-FFF2-40B4-BE49-F238E27FC236}">
                <a16:creationId xmlns:a16="http://schemas.microsoft.com/office/drawing/2014/main" id="{EAD5CB47-C757-4DCD-9217-AB4C12ED82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196151"/>
              </p:ext>
            </p:extLst>
          </p:nvPr>
        </p:nvGraphicFramePr>
        <p:xfrm>
          <a:off x="467544" y="1850888"/>
          <a:ext cx="85693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文档" r:id="rId4" imgW="4056311" imgH="396071" progId="Word.Document.8">
                  <p:embed/>
                </p:oleObj>
              </mc:Choice>
              <mc:Fallback>
                <p:oleObj name="文档" r:id="rId4" imgW="4056311" imgH="396071" progId="Word.Document.8">
                  <p:embed/>
                  <p:pic>
                    <p:nvPicPr>
                      <p:cNvPr id="76827" name="Object 27">
                        <a:extLst>
                          <a:ext uri="{FF2B5EF4-FFF2-40B4-BE49-F238E27FC236}">
                            <a16:creationId xmlns:a16="http://schemas.microsoft.com/office/drawing/2014/main" id="{4AB0E165-67BB-4875-B7DC-07C0110B15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850888"/>
                        <a:ext cx="8569325" cy="9175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9050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6BF3BEF4-2523-4D0E-B3C0-A5D862F299E6}"/>
              </a:ext>
            </a:extLst>
          </p:cNvPr>
          <p:cNvSpPr/>
          <p:nvPr/>
        </p:nvSpPr>
        <p:spPr>
          <a:xfrm>
            <a:off x="1824903" y="5844399"/>
            <a:ext cx="5248553" cy="52322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在最坏情况下，需要</a:t>
            </a:r>
            <a:r>
              <a:rPr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800" b="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次比较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8FAEBC-154D-41F3-A56E-DC2E76A1EE76}"/>
              </a:ext>
            </a:extLst>
          </p:cNvPr>
          <p:cNvSpPr txBox="1"/>
          <p:nvPr/>
        </p:nvSpPr>
        <p:spPr>
          <a:xfrm>
            <a:off x="340117" y="3029475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方法一  顺序搜索</a:t>
            </a:r>
          </a:p>
        </p:txBody>
      </p:sp>
      <p:sp>
        <p:nvSpPr>
          <p:cNvPr id="16" name="对话气泡: 矩形 15">
            <a:extLst>
              <a:ext uri="{FF2B5EF4-FFF2-40B4-BE49-F238E27FC236}">
                <a16:creationId xmlns:a16="http://schemas.microsoft.com/office/drawing/2014/main" id="{67324572-F34B-4193-8591-64F273E3691D}"/>
              </a:ext>
            </a:extLst>
          </p:cNvPr>
          <p:cNvSpPr/>
          <p:nvPr/>
        </p:nvSpPr>
        <p:spPr bwMode="auto">
          <a:xfrm>
            <a:off x="340117" y="4679670"/>
            <a:ext cx="1695058" cy="698875"/>
          </a:xfrm>
          <a:prstGeom prst="wedgeRectCallout">
            <a:avLst>
              <a:gd name="adj1" fmla="val 52987"/>
              <a:gd name="adj2" fmla="val -10041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最好情况</a:t>
            </a:r>
          </a:p>
        </p:txBody>
      </p:sp>
      <p:sp>
        <p:nvSpPr>
          <p:cNvPr id="26" name="对话气泡: 矩形 25">
            <a:extLst>
              <a:ext uri="{FF2B5EF4-FFF2-40B4-BE49-F238E27FC236}">
                <a16:creationId xmlns:a16="http://schemas.microsoft.com/office/drawing/2014/main" id="{74E9F432-CF93-4E94-8ED5-0DD1E216C110}"/>
              </a:ext>
            </a:extLst>
          </p:cNvPr>
          <p:cNvSpPr/>
          <p:nvPr/>
        </p:nvSpPr>
        <p:spPr bwMode="auto">
          <a:xfrm>
            <a:off x="7312975" y="4904468"/>
            <a:ext cx="1695058" cy="698875"/>
          </a:xfrm>
          <a:prstGeom prst="wedgeRectCallout">
            <a:avLst>
              <a:gd name="adj1" fmla="val -71229"/>
              <a:gd name="adj2" fmla="val -14689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最坏情况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55" name="Oval 47">
            <a:extLst>
              <a:ext uri="{FF2B5EF4-FFF2-40B4-BE49-F238E27FC236}">
                <a16:creationId xmlns:a16="http://schemas.microsoft.com/office/drawing/2014/main" id="{9EDE1AC7-3589-47E3-A940-6A6488826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4437063"/>
            <a:ext cx="2378075" cy="1368425"/>
          </a:xfrm>
          <a:prstGeom prst="ellipse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2254" name="Oval 46">
            <a:extLst>
              <a:ext uri="{FF2B5EF4-FFF2-40B4-BE49-F238E27FC236}">
                <a16:creationId xmlns:a16="http://schemas.microsoft.com/office/drawing/2014/main" id="{1F0121A8-753F-4C0F-8AFB-5B4EA6FCE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437063"/>
            <a:ext cx="2160587" cy="1296987"/>
          </a:xfrm>
          <a:prstGeom prst="ellipse">
            <a:avLst/>
          </a:prstGeom>
          <a:solidFill>
            <a:srgbClr val="CC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F2869D25-497F-43CA-B2B5-B843F0ADD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235075"/>
            <a:ext cx="25193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二分搜索</a:t>
            </a:r>
          </a:p>
        </p:txBody>
      </p:sp>
      <p:sp>
        <p:nvSpPr>
          <p:cNvPr id="222225" name="Line 17">
            <a:extLst>
              <a:ext uri="{FF2B5EF4-FFF2-40B4-BE49-F238E27FC236}">
                <a16:creationId xmlns:a16="http://schemas.microsoft.com/office/drawing/2014/main" id="{C2C79780-60E5-49CC-AEFF-862B16A2D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2278063"/>
            <a:ext cx="0" cy="57467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9462" name="Rectangle 20">
            <a:extLst>
              <a:ext uri="{FF2B5EF4-FFF2-40B4-BE49-F238E27FC236}">
                <a16:creationId xmlns:a16="http://schemas.microsoft.com/office/drawing/2014/main" id="{35097BCC-4453-46BE-AB8A-90BA003BF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2227" name="Object 19">
            <a:extLst>
              <a:ext uri="{FF2B5EF4-FFF2-40B4-BE49-F238E27FC236}">
                <a16:creationId xmlns:a16="http://schemas.microsoft.com/office/drawing/2014/main" id="{86374016-A877-4885-8D0B-139B9400CB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3050" y="1773238"/>
          <a:ext cx="61912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7" name="公式" r:id="rId3" imgW="266584" imgH="228501" progId="Equation.3">
                  <p:embed/>
                </p:oleObj>
              </mc:Choice>
              <mc:Fallback>
                <p:oleObj name="公式" r:id="rId3" imgW="266584" imgH="22850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1773238"/>
                        <a:ext cx="619125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23">
            <a:extLst>
              <a:ext uri="{FF2B5EF4-FFF2-40B4-BE49-F238E27FC236}">
                <a16:creationId xmlns:a16="http://schemas.microsoft.com/office/drawing/2014/main" id="{3EB53CFF-2660-49A9-8010-C40D27EEB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5" name="Rectangle 25">
            <a:extLst>
              <a:ext uri="{FF2B5EF4-FFF2-40B4-BE49-F238E27FC236}">
                <a16:creationId xmlns:a16="http://schemas.microsoft.com/office/drawing/2014/main" id="{AD95153A-532A-428F-A70B-C3B283ADA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9466" name="Group 26">
            <a:extLst>
              <a:ext uri="{FF2B5EF4-FFF2-40B4-BE49-F238E27FC236}">
                <a16:creationId xmlns:a16="http://schemas.microsoft.com/office/drawing/2014/main" id="{E5DA915C-C98C-4BFC-95D5-94CB272F0617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276475"/>
            <a:ext cx="3287712" cy="1054100"/>
            <a:chOff x="1701" y="1434"/>
            <a:chExt cx="2071" cy="664"/>
          </a:xfrm>
        </p:grpSpPr>
        <p:sp>
          <p:nvSpPr>
            <p:cNvPr id="19484" name="Text Box 8">
              <a:extLst>
                <a:ext uri="{FF2B5EF4-FFF2-40B4-BE49-F238E27FC236}">
                  <a16:creationId xmlns:a16="http://schemas.microsoft.com/office/drawing/2014/main" id="{A8406D86-2390-49C5-8572-25FF7F9C1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3" y="170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Arial" panose="020B0604020202020204" pitchFamily="34" charset="0"/>
                </a:rPr>
                <a:t>…</a:t>
              </a:r>
              <a:endParaRPr lang="en-US" altLang="zh-CN"/>
            </a:p>
          </p:txBody>
        </p:sp>
        <p:sp>
          <p:nvSpPr>
            <p:cNvPr id="19485" name="Text Box 10">
              <a:extLst>
                <a:ext uri="{FF2B5EF4-FFF2-40B4-BE49-F238E27FC236}">
                  <a16:creationId xmlns:a16="http://schemas.microsoft.com/office/drawing/2014/main" id="{176805F9-9177-46CE-9F69-B6A787A9F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3" y="1733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Arial" panose="020B0604020202020204" pitchFamily="34" charset="0"/>
                </a:rPr>
                <a:t>…</a:t>
              </a:r>
              <a:endParaRPr lang="en-US" altLang="zh-CN"/>
            </a:p>
          </p:txBody>
        </p:sp>
        <p:sp>
          <p:nvSpPr>
            <p:cNvPr id="19486" name="Rectangle 13">
              <a:extLst>
                <a:ext uri="{FF2B5EF4-FFF2-40B4-BE49-F238E27FC236}">
                  <a16:creationId xmlns:a16="http://schemas.microsoft.com/office/drawing/2014/main" id="{53E11E08-CD47-4CCB-B45D-7C6D84A7E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888"/>
              <a:ext cx="90" cy="181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7" name="Rectangle 14">
              <a:extLst>
                <a:ext uri="{FF2B5EF4-FFF2-40B4-BE49-F238E27FC236}">
                  <a16:creationId xmlns:a16="http://schemas.microsoft.com/office/drawing/2014/main" id="{D95AFCDA-1C2A-4738-B792-CD0A48464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1888"/>
              <a:ext cx="90" cy="18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8" name="Rectangle 15">
              <a:extLst>
                <a:ext uri="{FF2B5EF4-FFF2-40B4-BE49-F238E27FC236}">
                  <a16:creationId xmlns:a16="http://schemas.microsoft.com/office/drawing/2014/main" id="{71C5193C-CC7A-43E5-A6BC-E0A90B0E4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" y="1888"/>
              <a:ext cx="90" cy="181"/>
            </a:xfrm>
            <a:prstGeom prst="rect">
              <a:avLst/>
            </a:prstGeom>
            <a:solidFill>
              <a:srgbClr val="FF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9" name="Rectangle 16">
              <a:extLst>
                <a:ext uri="{FF2B5EF4-FFF2-40B4-BE49-F238E27FC236}">
                  <a16:creationId xmlns:a16="http://schemas.microsoft.com/office/drawing/2014/main" id="{E28AD5F7-AA0E-4310-A611-D16E6556C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1888"/>
              <a:ext cx="90" cy="181"/>
            </a:xfrm>
            <a:prstGeom prst="rect">
              <a:avLst/>
            </a:prstGeom>
            <a:solidFill>
              <a:srgbClr val="FF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0" name="Rectangle 21">
              <a:extLst>
                <a:ext uri="{FF2B5EF4-FFF2-40B4-BE49-F238E27FC236}">
                  <a16:creationId xmlns:a16="http://schemas.microsoft.com/office/drawing/2014/main" id="{F8FCB4D8-6D69-4952-88DB-B6019578A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888"/>
              <a:ext cx="90" cy="181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91" name="Object 22">
              <a:extLst>
                <a:ext uri="{FF2B5EF4-FFF2-40B4-BE49-F238E27FC236}">
                  <a16:creationId xmlns:a16="http://schemas.microsoft.com/office/drawing/2014/main" id="{FD0C0015-238B-4E2E-B0DC-7F6D1AEC0F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1" y="1524"/>
            <a:ext cx="269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8" name="公式" r:id="rId5" imgW="164885" imgH="215619" progId="Equation.3">
                    <p:embed/>
                  </p:oleObj>
                </mc:Choice>
                <mc:Fallback>
                  <p:oleObj name="公式" r:id="rId5" imgW="164885" imgH="215619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524"/>
                          <a:ext cx="269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2" name="Object 24">
              <a:extLst>
                <a:ext uri="{FF2B5EF4-FFF2-40B4-BE49-F238E27FC236}">
                  <a16:creationId xmlns:a16="http://schemas.microsoft.com/office/drawing/2014/main" id="{87C86DDE-F11B-48B8-9407-A9AEDD91AE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5" y="1434"/>
            <a:ext cx="257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9" name="Equation" r:id="rId7" imgW="177646" imgH="228402" progId="Equation.DSMT4">
                    <p:embed/>
                  </p:oleObj>
                </mc:Choice>
                <mc:Fallback>
                  <p:oleObj name="Equation" r:id="rId7" imgW="177646" imgH="228402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1434"/>
                          <a:ext cx="257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2235" name="Line 27">
            <a:extLst>
              <a:ext uri="{FF2B5EF4-FFF2-40B4-BE49-F238E27FC236}">
                <a16:creationId xmlns:a16="http://schemas.microsoft.com/office/drawing/2014/main" id="{629237B4-CFF0-419E-94BA-226C9C9713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5875" y="3500438"/>
            <a:ext cx="720725" cy="936625"/>
          </a:xfrm>
          <a:prstGeom prst="line">
            <a:avLst/>
          </a:prstGeom>
          <a:noFill/>
          <a:ln w="3175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9468" name="Rectangle 30">
            <a:extLst>
              <a:ext uri="{FF2B5EF4-FFF2-40B4-BE49-F238E27FC236}">
                <a16:creationId xmlns:a16="http://schemas.microsoft.com/office/drawing/2014/main" id="{BA733A1E-085E-4695-BB1C-C9AD586E5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2237" name="Object 29">
            <a:extLst>
              <a:ext uri="{FF2B5EF4-FFF2-40B4-BE49-F238E27FC236}">
                <a16:creationId xmlns:a16="http://schemas.microsoft.com/office/drawing/2014/main" id="{1FB3DEFA-2197-43CA-A164-F8BAE16190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632200"/>
          <a:ext cx="108108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0" name="公式" r:id="rId9" imgW="495085" imgH="228501" progId="Equation.3">
                  <p:embed/>
                </p:oleObj>
              </mc:Choice>
              <mc:Fallback>
                <p:oleObj name="公式" r:id="rId9" imgW="495085" imgH="228501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632200"/>
                        <a:ext cx="1081088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Rectangle 32">
            <a:extLst>
              <a:ext uri="{FF2B5EF4-FFF2-40B4-BE49-F238E27FC236}">
                <a16:creationId xmlns:a16="http://schemas.microsoft.com/office/drawing/2014/main" id="{81D4382B-8C7B-4E15-8626-3DB780C69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22241" name="Group 33">
            <a:extLst>
              <a:ext uri="{FF2B5EF4-FFF2-40B4-BE49-F238E27FC236}">
                <a16:creationId xmlns:a16="http://schemas.microsoft.com/office/drawing/2014/main" id="{C11E8B88-A3DF-4A6C-93A3-128B110C48FA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3500438"/>
            <a:ext cx="1798638" cy="936625"/>
            <a:chOff x="3198" y="2205"/>
            <a:chExt cx="1133" cy="590"/>
          </a:xfrm>
        </p:grpSpPr>
        <p:sp>
          <p:nvSpPr>
            <p:cNvPr id="19482" name="Line 28">
              <a:extLst>
                <a:ext uri="{FF2B5EF4-FFF2-40B4-BE49-F238E27FC236}">
                  <a16:creationId xmlns:a16="http://schemas.microsoft.com/office/drawing/2014/main" id="{5097357E-DCEE-4E68-94C4-1DE5618F7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205"/>
              <a:ext cx="725" cy="59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9483" name="Object 31">
              <a:extLst>
                <a:ext uri="{FF2B5EF4-FFF2-40B4-BE49-F238E27FC236}">
                  <a16:creationId xmlns:a16="http://schemas.microsoft.com/office/drawing/2014/main" id="{3C6D1BB6-459A-4565-8302-BED227818A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2296"/>
            <a:ext cx="635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1" name="公式" r:id="rId11" imgW="520700" imgH="228600" progId="Equation.3">
                    <p:embed/>
                  </p:oleObj>
                </mc:Choice>
                <mc:Fallback>
                  <p:oleObj name="公式" r:id="rId11" imgW="520700" imgH="2286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296"/>
                          <a:ext cx="635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2252" name="Group 44">
            <a:extLst>
              <a:ext uri="{FF2B5EF4-FFF2-40B4-BE49-F238E27FC236}">
                <a16:creationId xmlns:a16="http://schemas.microsoft.com/office/drawing/2014/main" id="{2AEA726F-3340-4BD9-B4B9-729C31CAA575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4437063"/>
            <a:ext cx="1150938" cy="865187"/>
            <a:chOff x="1020" y="2795"/>
            <a:chExt cx="725" cy="545"/>
          </a:xfrm>
        </p:grpSpPr>
        <p:sp>
          <p:nvSpPr>
            <p:cNvPr id="19478" name="Text Box 35">
              <a:extLst>
                <a:ext uri="{FF2B5EF4-FFF2-40B4-BE49-F238E27FC236}">
                  <a16:creationId xmlns:a16="http://schemas.microsoft.com/office/drawing/2014/main" id="{AB95A0DA-4B44-476C-95F3-52844CAD8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" y="297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Arial" panose="020B0604020202020204" pitchFamily="34" charset="0"/>
                </a:rPr>
                <a:t>…</a:t>
              </a:r>
              <a:endParaRPr lang="en-US" altLang="zh-CN"/>
            </a:p>
          </p:txBody>
        </p:sp>
        <p:sp>
          <p:nvSpPr>
            <p:cNvPr id="19479" name="Rectangle 37">
              <a:extLst>
                <a:ext uri="{FF2B5EF4-FFF2-40B4-BE49-F238E27FC236}">
                  <a16:creationId xmlns:a16="http://schemas.microsoft.com/office/drawing/2014/main" id="{FEF69AF0-7557-49DE-9F17-EC4C83AA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3159"/>
              <a:ext cx="90" cy="181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0" name="Rectangle 41">
              <a:extLst>
                <a:ext uri="{FF2B5EF4-FFF2-40B4-BE49-F238E27FC236}">
                  <a16:creationId xmlns:a16="http://schemas.microsoft.com/office/drawing/2014/main" id="{DB36CEEC-9CE7-46B5-928A-4174AEF06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3159"/>
              <a:ext cx="90" cy="181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81" name="Object 42">
              <a:extLst>
                <a:ext uri="{FF2B5EF4-FFF2-40B4-BE49-F238E27FC236}">
                  <a16:creationId xmlns:a16="http://schemas.microsoft.com/office/drawing/2014/main" id="{81D3813F-E4C2-47E5-8877-307B769F3C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0" y="2795"/>
            <a:ext cx="269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2" name="公式" r:id="rId13" imgW="164885" imgH="215619" progId="Equation.3">
                    <p:embed/>
                  </p:oleObj>
                </mc:Choice>
                <mc:Fallback>
                  <p:oleObj name="公式" r:id="rId13" imgW="164885" imgH="215619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795"/>
                          <a:ext cx="269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2253" name="Group 45">
            <a:extLst>
              <a:ext uri="{FF2B5EF4-FFF2-40B4-BE49-F238E27FC236}">
                <a16:creationId xmlns:a16="http://schemas.microsoft.com/office/drawing/2014/main" id="{B8B65D96-DD99-4895-A9E6-A8B5DA1DF842}"/>
              </a:ext>
            </a:extLst>
          </p:cNvPr>
          <p:cNvGrpSpPr>
            <a:grpSpLocks/>
          </p:cNvGrpSpPr>
          <p:nvPr/>
        </p:nvGrpSpPr>
        <p:grpSpPr bwMode="auto">
          <a:xfrm>
            <a:off x="6038850" y="4292600"/>
            <a:ext cx="1270000" cy="1054100"/>
            <a:chOff x="3804" y="2704"/>
            <a:chExt cx="800" cy="664"/>
          </a:xfrm>
        </p:grpSpPr>
        <p:sp>
          <p:nvSpPr>
            <p:cNvPr id="19474" name="Text Box 36">
              <a:extLst>
                <a:ext uri="{FF2B5EF4-FFF2-40B4-BE49-F238E27FC236}">
                  <a16:creationId xmlns:a16="http://schemas.microsoft.com/office/drawing/2014/main" id="{0C921D9A-F7AC-4640-8D35-7F5B0C62A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5" y="3003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Arial" panose="020B0604020202020204" pitchFamily="34" charset="0"/>
                </a:rPr>
                <a:t>…</a:t>
              </a:r>
              <a:endParaRPr lang="en-US" altLang="zh-CN"/>
            </a:p>
          </p:txBody>
        </p:sp>
        <p:sp>
          <p:nvSpPr>
            <p:cNvPr id="19475" name="Rectangle 39">
              <a:extLst>
                <a:ext uri="{FF2B5EF4-FFF2-40B4-BE49-F238E27FC236}">
                  <a16:creationId xmlns:a16="http://schemas.microsoft.com/office/drawing/2014/main" id="{8DCE479D-CC38-4773-B3A1-C7066143A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3158"/>
              <a:ext cx="90" cy="181"/>
            </a:xfrm>
            <a:prstGeom prst="rect">
              <a:avLst/>
            </a:prstGeom>
            <a:solidFill>
              <a:srgbClr val="FF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6" name="Rectangle 40">
              <a:extLst>
                <a:ext uri="{FF2B5EF4-FFF2-40B4-BE49-F238E27FC236}">
                  <a16:creationId xmlns:a16="http://schemas.microsoft.com/office/drawing/2014/main" id="{E804634C-D6C9-47E1-8E50-A072F56B4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" y="3158"/>
              <a:ext cx="90" cy="181"/>
            </a:xfrm>
            <a:prstGeom prst="rect">
              <a:avLst/>
            </a:prstGeom>
            <a:solidFill>
              <a:srgbClr val="FF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77" name="Object 43">
              <a:extLst>
                <a:ext uri="{FF2B5EF4-FFF2-40B4-BE49-F238E27FC236}">
                  <a16:creationId xmlns:a16="http://schemas.microsoft.com/office/drawing/2014/main" id="{EBA39A54-4CA4-4B95-B0DB-EC993AF3DE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47" y="2704"/>
            <a:ext cx="257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3" name="公式" r:id="rId14" imgW="177646" imgH="228402" progId="Equation.3">
                    <p:embed/>
                  </p:oleObj>
                </mc:Choice>
                <mc:Fallback>
                  <p:oleObj name="公式" r:id="rId14" imgW="177646" imgH="228402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7" y="2704"/>
                          <a:ext cx="257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2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2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2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2222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2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2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22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2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2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2000"/>
                                        <p:tgtEl>
                                          <p:spTgt spid="22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55" grpId="0" animBg="1"/>
      <p:bldP spid="2222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id="{40018A3E-B206-41B9-A992-A2DD129A7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181100"/>
            <a:ext cx="4608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二分搜索算法的基本思想</a:t>
            </a:r>
          </a:p>
        </p:txBody>
      </p:sp>
      <p:graphicFrame>
        <p:nvGraphicFramePr>
          <p:cNvPr id="20483" name="Object 5">
            <a:extLst>
              <a:ext uri="{FF2B5EF4-FFF2-40B4-BE49-F238E27FC236}">
                <a16:creationId xmlns:a16="http://schemas.microsoft.com/office/drawing/2014/main" id="{C9C27732-E92C-442B-8D51-017FB2D3C91E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539750" y="2276475"/>
          <a:ext cx="70564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name="文档" r:id="rId3" imgW="4436614" imgH="396071" progId="Word.Document.8">
                  <p:embed/>
                </p:oleObj>
              </mc:Choice>
              <mc:Fallback>
                <p:oleObj name="文档" r:id="rId3" imgW="4436614" imgH="396071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76475"/>
                        <a:ext cx="7056438" cy="62865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9" name="Text Box 7">
            <a:extLst>
              <a:ext uri="{FF2B5EF4-FFF2-40B4-BE49-F238E27FC236}">
                <a16:creationId xmlns:a16="http://schemas.microsoft.com/office/drawing/2014/main" id="{6798FB1E-4715-40E5-A209-828E48F49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3357563"/>
            <a:ext cx="4381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1)</a:t>
            </a:r>
          </a:p>
        </p:txBody>
      </p:sp>
      <p:sp>
        <p:nvSpPr>
          <p:cNvPr id="20485" name="Rectangle 9">
            <a:extLst>
              <a:ext uri="{FF2B5EF4-FFF2-40B4-BE49-F238E27FC236}">
                <a16:creationId xmlns:a16="http://schemas.microsoft.com/office/drawing/2014/main" id="{C04E3A9A-A1EC-4251-B9A9-97C984477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6" name="Rectangle 11">
            <a:extLst>
              <a:ext uri="{FF2B5EF4-FFF2-40B4-BE49-F238E27FC236}">
                <a16:creationId xmlns:a16="http://schemas.microsoft.com/office/drawing/2014/main" id="{E98C2086-69C9-464D-811B-7FBF5CF2C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3242" name="Object 10">
            <a:extLst>
              <a:ext uri="{FF2B5EF4-FFF2-40B4-BE49-F238E27FC236}">
                <a16:creationId xmlns:a16="http://schemas.microsoft.com/office/drawing/2014/main" id="{652BFFB5-DD47-4156-A12C-7BAE50C321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7600" y="3287713"/>
          <a:ext cx="11509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公式" r:id="rId5" imgW="520700" imgH="228600" progId="Equation.3">
                  <p:embed/>
                </p:oleObj>
              </mc:Choice>
              <mc:Fallback>
                <p:oleObj name="公式" r:id="rId5" imgW="5207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3287713"/>
                        <a:ext cx="11509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4" name="Text Box 12">
            <a:extLst>
              <a:ext uri="{FF2B5EF4-FFF2-40B4-BE49-F238E27FC236}">
                <a16:creationId xmlns:a16="http://schemas.microsoft.com/office/drawing/2014/main" id="{340965CA-AF4D-45E0-B8AC-0B16E27A9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3848" y="3389417"/>
            <a:ext cx="2592388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算法终止</a:t>
            </a:r>
          </a:p>
        </p:txBody>
      </p:sp>
      <p:sp>
        <p:nvSpPr>
          <p:cNvPr id="223245" name="Line 13">
            <a:extLst>
              <a:ext uri="{FF2B5EF4-FFF2-40B4-BE49-F238E27FC236}">
                <a16:creationId xmlns:a16="http://schemas.microsoft.com/office/drawing/2014/main" id="{1962DABF-8735-497F-B8FE-AB7F68E8C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9" y="3500438"/>
            <a:ext cx="863302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46" name="Text Box 14">
            <a:extLst>
              <a:ext uri="{FF2B5EF4-FFF2-40B4-BE49-F238E27FC236}">
                <a16:creationId xmlns:a16="http://schemas.microsoft.com/office/drawing/2014/main" id="{798BA6F2-A3D3-42F0-8FBC-7BE5C1184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4205288"/>
            <a:ext cx="4381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2)</a:t>
            </a:r>
          </a:p>
        </p:txBody>
      </p:sp>
      <p:sp>
        <p:nvSpPr>
          <p:cNvPr id="20491" name="Rectangle 16">
            <a:extLst>
              <a:ext uri="{FF2B5EF4-FFF2-40B4-BE49-F238E27FC236}">
                <a16:creationId xmlns:a16="http://schemas.microsoft.com/office/drawing/2014/main" id="{F165BD12-7129-440C-84CB-5EF067AE7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3247" name="Object 15">
            <a:extLst>
              <a:ext uri="{FF2B5EF4-FFF2-40B4-BE49-F238E27FC236}">
                <a16:creationId xmlns:a16="http://schemas.microsoft.com/office/drawing/2014/main" id="{6BF10732-4BEE-4B7F-9C82-94B727FC0A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087813"/>
          <a:ext cx="12969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公式" r:id="rId7" imgW="520700" imgH="228600" progId="Equation.3">
                  <p:embed/>
                </p:oleObj>
              </mc:Choice>
              <mc:Fallback>
                <p:oleObj name="公式" r:id="rId7" imgW="5207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87813"/>
                        <a:ext cx="129698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9" name="Text Box 17">
            <a:extLst>
              <a:ext uri="{FF2B5EF4-FFF2-40B4-BE49-F238E27FC236}">
                <a16:creationId xmlns:a16="http://schemas.microsoft.com/office/drawing/2014/main" id="{8B15E5E9-924F-4FFA-87DB-BD9B8F193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5286" y="4254604"/>
            <a:ext cx="3671887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在数组的左半部继续搜索 </a:t>
            </a:r>
          </a:p>
        </p:txBody>
      </p:sp>
      <p:sp>
        <p:nvSpPr>
          <p:cNvPr id="223250" name="Text Box 18">
            <a:extLst>
              <a:ext uri="{FF2B5EF4-FFF2-40B4-BE49-F238E27FC236}">
                <a16:creationId xmlns:a16="http://schemas.microsoft.com/office/drawing/2014/main" id="{01F62C54-56EC-4D91-9203-7EDBAE2ED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5060950"/>
            <a:ext cx="4381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3)</a:t>
            </a:r>
          </a:p>
        </p:txBody>
      </p:sp>
      <p:sp>
        <p:nvSpPr>
          <p:cNvPr id="20495" name="Rectangle 20">
            <a:extLst>
              <a:ext uri="{FF2B5EF4-FFF2-40B4-BE49-F238E27FC236}">
                <a16:creationId xmlns:a16="http://schemas.microsoft.com/office/drawing/2014/main" id="{9FE1A7EF-AF90-440D-A2E7-52691EBEB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3251" name="Object 19">
            <a:extLst>
              <a:ext uri="{FF2B5EF4-FFF2-40B4-BE49-F238E27FC236}">
                <a16:creationId xmlns:a16="http://schemas.microsoft.com/office/drawing/2014/main" id="{BEBE024E-6A95-491B-91E6-C60F9A0DCC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013325"/>
          <a:ext cx="11525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公式" r:id="rId9" imgW="520700" imgH="228600" progId="Equation.3">
                  <p:embed/>
                </p:oleObj>
              </mc:Choice>
              <mc:Fallback>
                <p:oleObj name="公式" r:id="rId9" imgW="5207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013325"/>
                        <a:ext cx="11525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53" name="Text Box 21">
            <a:extLst>
              <a:ext uri="{FF2B5EF4-FFF2-40B4-BE49-F238E27FC236}">
                <a16:creationId xmlns:a16="http://schemas.microsoft.com/office/drawing/2014/main" id="{40012C39-2B8B-4B3B-B833-53245C006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5286" y="5046767"/>
            <a:ext cx="3744912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在数组的右半部继续搜索 </a:t>
            </a:r>
          </a:p>
        </p:txBody>
      </p:sp>
      <p:sp>
        <p:nvSpPr>
          <p:cNvPr id="223254" name="Line 22">
            <a:extLst>
              <a:ext uri="{FF2B5EF4-FFF2-40B4-BE49-F238E27FC236}">
                <a16:creationId xmlns:a16="http://schemas.microsoft.com/office/drawing/2014/main" id="{E664FA34-A95F-4855-B2FD-441A48F70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4365625"/>
            <a:ext cx="863303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55" name="Line 23">
            <a:extLst>
              <a:ext uri="{FF2B5EF4-FFF2-40B4-BE49-F238E27FC236}">
                <a16:creationId xmlns:a16="http://schemas.microsoft.com/office/drawing/2014/main" id="{B240B47A-5D91-4A79-9446-8FB377999D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9" y="5229225"/>
            <a:ext cx="791294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61FBC0-2C76-4CCB-A266-EAD3AFE3372A}"/>
              </a:ext>
            </a:extLst>
          </p:cNvPr>
          <p:cNvSpPr/>
          <p:nvPr/>
        </p:nvSpPr>
        <p:spPr>
          <a:xfrm>
            <a:off x="6319165" y="3133706"/>
            <a:ext cx="2698175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搜索规模？</a:t>
            </a: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子问题的数量？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2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2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2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2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2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22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22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9" grpId="0"/>
      <p:bldP spid="223244" grpId="0"/>
      <p:bldP spid="223246" grpId="0"/>
      <p:bldP spid="223249" grpId="0"/>
      <p:bldP spid="223250" grpId="0"/>
      <p:bldP spid="223253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>
            <a:extLst>
              <a:ext uri="{FF2B5EF4-FFF2-40B4-BE49-F238E27FC236}">
                <a16:creationId xmlns:a16="http://schemas.microsoft.com/office/drawing/2014/main" id="{A75CCA6D-F78C-4E0C-8F60-A9E837CF8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1973263"/>
            <a:ext cx="901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：设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a=[1 4 5 7 8 9 10 12 15 22 23 27 32 35],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搜索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x=35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35526" name="Text Box 6">
            <a:extLst>
              <a:ext uri="{FF2B5EF4-FFF2-40B4-BE49-F238E27FC236}">
                <a16:creationId xmlns:a16="http://schemas.microsoft.com/office/drawing/2014/main" id="{3AFC2268-5CC0-4078-92DF-0AD422203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563813"/>
            <a:ext cx="8137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rgbClr val="FF0000"/>
                </a:solidFill>
                <a:ea typeface="楷体_GB2312" pitchFamily="49" charset="-122"/>
              </a:rPr>
              <a:t>解：</a:t>
            </a:r>
            <a:r>
              <a:rPr lang="zh-CN" altLang="en-US" sz="2400" b="0"/>
              <a:t> </a:t>
            </a:r>
            <a:endParaRPr lang="zh-CN" altLang="en-US" sz="240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1    4    5   7    8   9   10    12   15    22    23    27    32   35</a:t>
            </a:r>
          </a:p>
        </p:txBody>
      </p:sp>
      <p:sp>
        <p:nvSpPr>
          <p:cNvPr id="235527" name="Line 7">
            <a:extLst>
              <a:ext uri="{FF2B5EF4-FFF2-40B4-BE49-F238E27FC236}">
                <a16:creationId xmlns:a16="http://schemas.microsoft.com/office/drawing/2014/main" id="{C4AE0630-61AC-46F9-91A1-EF2790058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6963" y="2492375"/>
            <a:ext cx="0" cy="5762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5528" name="Rectangle 8">
            <a:extLst>
              <a:ext uri="{FF2B5EF4-FFF2-40B4-BE49-F238E27FC236}">
                <a16:creationId xmlns:a16="http://schemas.microsoft.com/office/drawing/2014/main" id="{FE570061-4CB8-4473-9113-853D8C33C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3933825"/>
            <a:ext cx="407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12   15    22    23    27    32    35</a:t>
            </a:r>
          </a:p>
        </p:txBody>
      </p:sp>
      <p:sp>
        <p:nvSpPr>
          <p:cNvPr id="235529" name="Line 9">
            <a:extLst>
              <a:ext uri="{FF2B5EF4-FFF2-40B4-BE49-F238E27FC236}">
                <a16:creationId xmlns:a16="http://schemas.microsoft.com/office/drawing/2014/main" id="{84770FF0-BB21-4127-A1C6-136717702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3429000"/>
            <a:ext cx="0" cy="5762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5530" name="Rectangle 10">
            <a:extLst>
              <a:ext uri="{FF2B5EF4-FFF2-40B4-BE49-F238E27FC236}">
                <a16:creationId xmlns:a16="http://schemas.microsoft.com/office/drawing/2014/main" id="{9E14369B-34B6-425D-9C58-A17FA690C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3" y="4862513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27    32    35</a:t>
            </a:r>
          </a:p>
        </p:txBody>
      </p:sp>
      <p:sp>
        <p:nvSpPr>
          <p:cNvPr id="235531" name="Line 11">
            <a:extLst>
              <a:ext uri="{FF2B5EF4-FFF2-40B4-BE49-F238E27FC236}">
                <a16:creationId xmlns:a16="http://schemas.microsoft.com/office/drawing/2014/main" id="{889D464F-6E52-4467-8050-2559965A72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4292600"/>
            <a:ext cx="0" cy="576263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5532" name="Rectangle 12">
            <a:extLst>
              <a:ext uri="{FF2B5EF4-FFF2-40B4-BE49-F238E27FC236}">
                <a16:creationId xmlns:a16="http://schemas.microsoft.com/office/drawing/2014/main" id="{2B8D09BF-A990-4257-BC5E-316BC2FCD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697538"/>
            <a:ext cx="50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</a:rPr>
              <a:t>35</a:t>
            </a:r>
          </a:p>
        </p:txBody>
      </p:sp>
      <p:sp>
        <p:nvSpPr>
          <p:cNvPr id="235533" name="Line 13">
            <a:extLst>
              <a:ext uri="{FF2B5EF4-FFF2-40B4-BE49-F238E27FC236}">
                <a16:creationId xmlns:a16="http://schemas.microsoft.com/office/drawing/2014/main" id="{92DC0DDE-44A8-4127-A8FB-9BDD437C5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5229225"/>
            <a:ext cx="0" cy="576263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5534" name="Text Box 14">
            <a:extLst>
              <a:ext uri="{FF2B5EF4-FFF2-40B4-BE49-F238E27FC236}">
                <a16:creationId xmlns:a16="http://schemas.microsoft.com/office/drawing/2014/main" id="{A851E373-1785-401E-9414-58CC87E14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4724400"/>
            <a:ext cx="15303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5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i=14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3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3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3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23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3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6" grpId="0"/>
      <p:bldP spid="235528" grpId="0"/>
      <p:bldP spid="235530" grpId="0"/>
      <p:bldP spid="235532" grpId="0"/>
      <p:bldP spid="2355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>
            <a:extLst>
              <a:ext uri="{FF2B5EF4-FFF2-40B4-BE49-F238E27FC236}">
                <a16:creationId xmlns:a16="http://schemas.microsoft.com/office/drawing/2014/main" id="{36065ED5-0E12-45DE-A806-9AA918915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8432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588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kumimoji="1" sz="28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</a:rPr>
              <a:t>           </a:t>
            </a:r>
            <a:endParaRPr lang="en-US" altLang="en-US" sz="2000" b="0">
              <a:solidFill>
                <a:srgbClr val="990000"/>
              </a:solidFill>
              <a:latin typeface="Century Schoolbook" panose="020406040505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B26632BF-218F-4AD9-B792-E72B22C8C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838200"/>
            <a:ext cx="84582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2610FBBB-D294-4101-86E7-F57FB8B83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600" y="6525344"/>
            <a:ext cx="84582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458AF207-9F29-4268-BF30-B29DB028E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04800"/>
            <a:ext cx="121126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000" b="0">
                <a:solidFill>
                  <a:srgbClr val="000000"/>
                </a:solidFill>
              </a:rPr>
              <a:t>二分搜索</a:t>
            </a: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3EC92E5E-9F98-4785-9271-B6724E618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1093558"/>
            <a:ext cx="84328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588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kumimoji="1" sz="28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Century Schoolbook" panose="02040604050505020304" pitchFamily="18" charset="0"/>
              </a:rPr>
              <a:t>int </a:t>
            </a:r>
            <a:r>
              <a:rPr lang="en-US" altLang="zh-CN" sz="2400" b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BinarySearch</a:t>
            </a:r>
            <a:r>
              <a:rPr lang="en-US" altLang="zh-CN" sz="2400" b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(Type a[ ], const Type &amp;</a:t>
            </a:r>
            <a:r>
              <a:rPr lang="en-US" altLang="zh-CN" sz="2400" b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x,int</a:t>
            </a:r>
            <a:r>
              <a:rPr lang="en-US" altLang="zh-CN" sz="2400" b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n)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Century Schoolbook" panose="02040604050505020304" pitchFamily="18" charset="0"/>
              </a:rPr>
              <a:t>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int left=0;	int right=n-1;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zh-CN" sz="2400" b="0" dirty="0">
                <a:solidFill>
                  <a:srgbClr val="0000FF"/>
                </a:solidFill>
                <a:latin typeface="Century Schoolbook" panose="02040604050505020304" pitchFamily="18" charset="0"/>
              </a:rPr>
              <a:t>while(left&lt;=right){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int middle=(</a:t>
            </a:r>
            <a:r>
              <a:rPr lang="en-US" altLang="zh-CN" sz="2400" b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left+right</a:t>
            </a:r>
            <a:r>
              <a:rPr lang="en-US" altLang="zh-CN" sz="2400" b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)/2;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if(x==a[middle])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	return middle;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else if(x&gt;a[middle])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	</a:t>
            </a:r>
            <a:r>
              <a:rPr lang="en-US" altLang="zh-CN" sz="2400" b="0" dirty="0">
                <a:solidFill>
                  <a:srgbClr val="0000FF"/>
                </a:solidFill>
                <a:latin typeface="Century Schoolbook" panose="02040604050505020304" pitchFamily="18" charset="0"/>
              </a:rPr>
              <a:t>left=middle+1;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else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	</a:t>
            </a:r>
            <a:r>
              <a:rPr lang="en-US" altLang="zh-CN" sz="2400" b="0" dirty="0">
                <a:solidFill>
                  <a:srgbClr val="0000FF"/>
                </a:solidFill>
                <a:latin typeface="Century Schoolbook" panose="02040604050505020304" pitchFamily="18" charset="0"/>
              </a:rPr>
              <a:t>right=middle-1;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return -1;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E9D185-093F-4DEF-9228-15D00EAC8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176" y="2204864"/>
            <a:ext cx="2447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什么时候</a:t>
            </a:r>
            <a:r>
              <a:rPr lang="en-US" altLang="zh-CN" dirty="0"/>
              <a:t>left&gt;right?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6">
            <a:extLst>
              <a:ext uri="{FF2B5EF4-FFF2-40B4-BE49-F238E27FC236}">
                <a16:creationId xmlns:a16="http://schemas.microsoft.com/office/drawing/2014/main" id="{6E6FD734-8D7D-4671-90A9-052B6FA8EB37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900113" y="2708275"/>
          <a:ext cx="7056437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文档" r:id="rId4" imgW="2744318" imgH="509491" progId="Word.Document.8">
                  <p:embed/>
                </p:oleObj>
              </mc:Choice>
              <mc:Fallback>
                <p:oleObj name="文档" r:id="rId4" imgW="2744318" imgH="509491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08275"/>
                        <a:ext cx="7056437" cy="1512888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 Box 8">
            <a:extLst>
              <a:ext uri="{FF2B5EF4-FFF2-40B4-BE49-F238E27FC236}">
                <a16:creationId xmlns:a16="http://schemas.microsoft.com/office/drawing/2014/main" id="{30E7DE25-118A-490B-A9DC-357BF3FED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985838"/>
            <a:ext cx="25193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分治过程：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2600</TotalTime>
  <Words>434</Words>
  <Application>Microsoft Office PowerPoint</Application>
  <PresentationFormat>全屏显示(4:3)</PresentationFormat>
  <Paragraphs>75</Paragraphs>
  <Slides>12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黑体</vt:lpstr>
      <vt:lpstr>楷体</vt:lpstr>
      <vt:lpstr>楷体_GB2312</vt:lpstr>
      <vt:lpstr>宋体</vt:lpstr>
      <vt:lpstr>微软雅黑</vt:lpstr>
      <vt:lpstr>Arial</vt:lpstr>
      <vt:lpstr>Century Schoolbook</vt:lpstr>
      <vt:lpstr>Tahoma</vt:lpstr>
      <vt:lpstr>Times New Roman</vt:lpstr>
      <vt:lpstr>Wingdings</vt:lpstr>
      <vt:lpstr>Blends</vt:lpstr>
      <vt:lpstr>文档</vt:lpstr>
      <vt:lpstr>公式</vt:lpstr>
      <vt:lpstr>Equation</vt:lpstr>
      <vt:lpstr>PowerPoint 演示文稿</vt:lpstr>
      <vt:lpstr>2.3 二分搜索技术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时间复杂性</vt:lpstr>
      <vt:lpstr>时间复杂性</vt:lpstr>
      <vt:lpstr>习题 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递归与分治策略 </dc:title>
  <dc:creator>USER</dc:creator>
  <cp:lastModifiedBy>A319-2</cp:lastModifiedBy>
  <cp:revision>766</cp:revision>
  <dcterms:created xsi:type="dcterms:W3CDTF">2009-10-06T06:40:40Z</dcterms:created>
  <dcterms:modified xsi:type="dcterms:W3CDTF">2020-11-23T02:52:28Z</dcterms:modified>
</cp:coreProperties>
</file>