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36" r:id="rId1"/>
  </p:sldMasterIdLst>
  <p:notesMasterIdLst>
    <p:notesMasterId r:id="rId27"/>
  </p:notesMasterIdLst>
  <p:sldIdLst>
    <p:sldId id="457" r:id="rId2"/>
    <p:sldId id="458" r:id="rId3"/>
    <p:sldId id="467" r:id="rId4"/>
    <p:sldId id="332" r:id="rId5"/>
    <p:sldId id="356" r:id="rId6"/>
    <p:sldId id="340" r:id="rId7"/>
    <p:sldId id="341" r:id="rId8"/>
    <p:sldId id="358" r:id="rId9"/>
    <p:sldId id="357" r:id="rId10"/>
    <p:sldId id="344" r:id="rId11"/>
    <p:sldId id="463" r:id="rId12"/>
    <p:sldId id="345" r:id="rId13"/>
    <p:sldId id="464" r:id="rId14"/>
    <p:sldId id="359" r:id="rId15"/>
    <p:sldId id="360" r:id="rId16"/>
    <p:sldId id="361" r:id="rId17"/>
    <p:sldId id="362" r:id="rId18"/>
    <p:sldId id="363" r:id="rId19"/>
    <p:sldId id="380" r:id="rId20"/>
    <p:sldId id="365" r:id="rId21"/>
    <p:sldId id="366" r:id="rId22"/>
    <p:sldId id="367" r:id="rId23"/>
    <p:sldId id="368" r:id="rId24"/>
    <p:sldId id="352" r:id="rId25"/>
    <p:sldId id="466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8000"/>
    <a:srgbClr val="009900"/>
    <a:srgbClr val="0000FF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0029" autoAdjust="0"/>
  </p:normalViewPr>
  <p:slideViewPr>
    <p:cSldViewPr>
      <p:cViewPr varScale="1">
        <p:scale>
          <a:sx n="88" d="100"/>
          <a:sy n="88" d="100"/>
        </p:scale>
        <p:origin x="21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45FDDACE-586C-44C9-B779-A1B87550EC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DE58072B-3036-4D5C-BF00-3FD5E9440CB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A59492FE-2F68-46F1-A8BE-7D88A265227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50F12B8A-035F-4CC2-AC1A-248B4A1BDFC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7270" name="Rectangle 6">
            <a:extLst>
              <a:ext uri="{FF2B5EF4-FFF2-40B4-BE49-F238E27FC236}">
                <a16:creationId xmlns:a16="http://schemas.microsoft.com/office/drawing/2014/main" id="{411CE4DB-C912-4BB7-A55C-1914E8F828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7271" name="Rectangle 7">
            <a:extLst>
              <a:ext uri="{FF2B5EF4-FFF2-40B4-BE49-F238E27FC236}">
                <a16:creationId xmlns:a16="http://schemas.microsoft.com/office/drawing/2014/main" id="{975807E9-9B49-4869-9C2A-C09661318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6D31B5B-3B6D-4F00-9E41-61C2BEF20B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有时我们需要参与运算的数，可能会远远不止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位，例如要求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！的精确值。即便使用能表示的很大数值范围的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double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变量，但是由于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double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变量只有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64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位，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double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变量的精度也不足以表示一个超过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100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位的整数。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一般我们称这种基本数据类型无法表示的整数为大整数。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如何表示和存放大整数呢？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最简单的思想就是：用数组存放和表示大整数。一个数组元素，存放大整数中的一位。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1B5B-3B6D-4F00-9E41-61C2BEF20B1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174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29A2D942-ABCA-45DE-B95A-B4DCC07D67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77D242BE-E2F1-449F-B2DF-113298F92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两个 </a:t>
            </a:r>
            <a:r>
              <a:rPr lang="en-US" altLang="zh-CN">
                <a:latin typeface="Arial" panose="020B0604020202020204" pitchFamily="34" charset="0"/>
              </a:rPr>
              <a:t>n/2</a:t>
            </a:r>
            <a:r>
              <a:rPr lang="zh-CN" altLang="en-US">
                <a:latin typeface="Arial" panose="020B0604020202020204" pitchFamily="34" charset="0"/>
              </a:rPr>
              <a:t>*</a:t>
            </a:r>
            <a:r>
              <a:rPr lang="en-US" altLang="zh-CN">
                <a:latin typeface="Arial" panose="020B0604020202020204" pitchFamily="34" charset="0"/>
              </a:rPr>
              <a:t>n/2 </a:t>
            </a:r>
            <a:r>
              <a:rPr lang="zh-CN" altLang="en-US">
                <a:latin typeface="Arial" panose="020B0604020202020204" pitchFamily="34" charset="0"/>
              </a:rPr>
              <a:t>的矩阵相加： 一行需要</a:t>
            </a:r>
            <a:r>
              <a:rPr lang="en-US" altLang="zh-CN">
                <a:latin typeface="Arial" panose="020B0604020202020204" pitchFamily="34" charset="0"/>
              </a:rPr>
              <a:t>n/2</a:t>
            </a:r>
            <a:r>
              <a:rPr lang="zh-CN" altLang="en-US">
                <a:latin typeface="Arial" panose="020B0604020202020204" pitchFamily="34" charset="0"/>
              </a:rPr>
              <a:t>次加法，共有</a:t>
            </a:r>
            <a:r>
              <a:rPr lang="en-US" altLang="zh-CN">
                <a:latin typeface="Arial" panose="020B0604020202020204" pitchFamily="34" charset="0"/>
              </a:rPr>
              <a:t>n/2</a:t>
            </a:r>
            <a:r>
              <a:rPr lang="zh-CN" altLang="en-US">
                <a:latin typeface="Arial" panose="020B0604020202020204" pitchFamily="34" charset="0"/>
              </a:rPr>
              <a:t>行，因此，两个矩阵相加的复杂度为 </a:t>
            </a:r>
            <a:r>
              <a:rPr lang="en-US" altLang="zh-CN">
                <a:latin typeface="Arial" panose="020B0604020202020204" pitchFamily="34" charset="0"/>
              </a:rPr>
              <a:t>n/2*n/2=n </a:t>
            </a:r>
            <a:r>
              <a:rPr lang="en-US" altLang="zh-CN" baseline="30000">
                <a:latin typeface="Arial" panose="020B0604020202020204" pitchFamily="34" charset="0"/>
              </a:rPr>
              <a:t>2</a:t>
            </a:r>
            <a:r>
              <a:rPr lang="en-US" altLang="zh-CN">
                <a:latin typeface="Arial" panose="020B0604020202020204" pitchFamily="34" charset="0"/>
              </a:rPr>
              <a:t> /4</a:t>
            </a:r>
          </a:p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四次矩阵相加的复杂度为 </a:t>
            </a:r>
            <a:r>
              <a:rPr lang="en-US" altLang="zh-CN">
                <a:latin typeface="Arial" panose="020B0604020202020204" pitchFamily="34" charset="0"/>
              </a:rPr>
              <a:t>O(n</a:t>
            </a:r>
            <a:r>
              <a:rPr lang="en-US" altLang="zh-CN" baseline="30000">
                <a:latin typeface="Arial" panose="020B0604020202020204" pitchFamily="34" charset="0"/>
              </a:rPr>
              <a:t>2</a:t>
            </a:r>
            <a:r>
              <a:rPr lang="en-US" altLang="zh-CN">
                <a:latin typeface="Arial" panose="020B0604020202020204" pitchFamily="34" charset="0"/>
              </a:rPr>
              <a:t>)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CB92C4C8-F824-49E4-9C08-613AE760E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2AD482-F023-48F5-AAE3-035A6AAC1978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0D5FF733-E3A0-46E4-9413-566454DE33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ECFC8D93-6710-4320-AB60-4C8F6EBA2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答案为</a:t>
            </a:r>
            <a:r>
              <a:rPr lang="en-US" altLang="zh-CN">
                <a:latin typeface="Arial" panose="020B0604020202020204" pitchFamily="34" charset="0"/>
              </a:rPr>
              <a:t>O(n </a:t>
            </a:r>
            <a:r>
              <a:rPr lang="en-US" altLang="zh-CN" baseline="30000">
                <a:latin typeface="Arial" panose="020B0604020202020204" pitchFamily="34" charset="0"/>
              </a:rPr>
              <a:t>2</a:t>
            </a:r>
            <a:r>
              <a:rPr lang="en-US" altLang="zh-CN">
                <a:latin typeface="Arial" panose="020B0604020202020204" pitchFamily="34" charset="0"/>
              </a:rPr>
              <a:t> )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16B86009-C79E-47C9-AF14-79F527724C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4F4474F-6F7D-46D3-AABD-08A5DDEA8050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1B5B-3B6D-4F00-9E41-61C2BEF20B1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003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40100188-F062-43A2-B82F-079F5D5A45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8D0497A6-6DAC-441D-B17F-148560B2C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答案为  </a:t>
            </a:r>
            <a:r>
              <a:rPr lang="en-US" altLang="zh-CN">
                <a:latin typeface="Arial" panose="020B0604020202020204" pitchFamily="34" charset="0"/>
              </a:rPr>
              <a:t>4</a:t>
            </a:r>
            <a:r>
              <a:rPr lang="zh-CN" altLang="en-US">
                <a:latin typeface="Arial" panose="020B0604020202020204" pitchFamily="34" charset="0"/>
              </a:rPr>
              <a:t>个， 分别为</a:t>
            </a:r>
            <a:r>
              <a:rPr lang="en-US" altLang="zh-CN">
                <a:latin typeface="Arial" panose="020B0604020202020204" pitchFamily="34" charset="0"/>
              </a:rPr>
              <a:t>AC, AD, BC, BD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0607E72C-4048-479E-B944-B7629D7D0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CD7427-B9B1-48FB-AD40-9F0C420A6021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D393D7F0-E67A-48DC-8248-185A450D8C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06648F02-A240-432A-A175-70104141F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次移位操作指的是： </a:t>
            </a:r>
            <a:r>
              <a:rPr lang="en-US" altLang="zh-CN">
                <a:latin typeface="Arial" panose="020B0604020202020204" pitchFamily="34" charset="0"/>
              </a:rPr>
              <a:t>AC</a:t>
            </a:r>
            <a:r>
              <a:rPr lang="zh-CN" altLang="en-US">
                <a:latin typeface="Arial" panose="020B0604020202020204" pitchFamily="34" charset="0"/>
              </a:rPr>
              <a:t>*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的</a:t>
            </a:r>
            <a:r>
              <a:rPr lang="en-US" altLang="zh-CN">
                <a:latin typeface="Arial" panose="020B0604020202020204" pitchFamily="34" charset="0"/>
              </a:rPr>
              <a:t>n</a:t>
            </a:r>
            <a:r>
              <a:rPr lang="zh-CN" altLang="en-US">
                <a:latin typeface="Arial" panose="020B0604020202020204" pitchFamily="34" charset="0"/>
              </a:rPr>
              <a:t>次方，相当于</a:t>
            </a:r>
            <a:r>
              <a:rPr lang="en-US" altLang="zh-CN">
                <a:latin typeface="Arial" panose="020B0604020202020204" pitchFamily="34" charset="0"/>
              </a:rPr>
              <a:t>AC</a:t>
            </a:r>
            <a:r>
              <a:rPr lang="zh-CN" altLang="en-US">
                <a:latin typeface="Arial" panose="020B0604020202020204" pitchFamily="34" charset="0"/>
              </a:rPr>
              <a:t>左移</a:t>
            </a:r>
            <a:r>
              <a:rPr lang="en-US" altLang="zh-CN">
                <a:latin typeface="Arial" panose="020B0604020202020204" pitchFamily="34" charset="0"/>
              </a:rPr>
              <a:t>n</a:t>
            </a:r>
            <a:r>
              <a:rPr lang="zh-CN" altLang="en-US">
                <a:latin typeface="Arial" panose="020B0604020202020204" pitchFamily="34" charset="0"/>
              </a:rPr>
              <a:t>位；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                    </a:t>
            </a: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AD+BC</a:t>
            </a:r>
            <a:r>
              <a:rPr lang="zh-CN" altLang="en-US">
                <a:latin typeface="Arial" panose="020B0604020202020204" pitchFamily="34" charset="0"/>
              </a:rPr>
              <a:t>）*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的</a:t>
            </a:r>
            <a:r>
              <a:rPr lang="en-US" altLang="zh-CN">
                <a:latin typeface="Arial" panose="020B0604020202020204" pitchFamily="34" charset="0"/>
              </a:rPr>
              <a:t>n/2</a:t>
            </a:r>
            <a:r>
              <a:rPr lang="zh-CN" altLang="en-US">
                <a:latin typeface="Arial" panose="020B0604020202020204" pitchFamily="34" charset="0"/>
              </a:rPr>
              <a:t>次方，相当于（</a:t>
            </a:r>
            <a:r>
              <a:rPr lang="en-US" altLang="zh-CN">
                <a:latin typeface="Arial" panose="020B0604020202020204" pitchFamily="34" charset="0"/>
              </a:rPr>
              <a:t>AD+BC</a:t>
            </a:r>
            <a:r>
              <a:rPr lang="zh-CN" altLang="en-US">
                <a:latin typeface="Arial" panose="020B0604020202020204" pitchFamily="34" charset="0"/>
              </a:rPr>
              <a:t>）左移</a:t>
            </a:r>
            <a:r>
              <a:rPr lang="en-US" altLang="zh-CN">
                <a:latin typeface="Arial" panose="020B0604020202020204" pitchFamily="34" charset="0"/>
              </a:rPr>
              <a:t>n/2</a:t>
            </a:r>
            <a:r>
              <a:rPr lang="zh-CN" altLang="en-US">
                <a:latin typeface="Arial" panose="020B0604020202020204" pitchFamily="34" charset="0"/>
              </a:rPr>
              <a:t>位；</a:t>
            </a:r>
            <a:endParaRPr lang="en-US" altLang="zh-CN">
              <a:latin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此处的推导过程中，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9C21C17E-70F5-44CA-944E-990CBEFA6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47D362-091E-4FB2-AABF-6E5339D5A32D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7EE42125-F520-47EC-BE53-91F62845EC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A846D9B3-7252-4EB7-A928-B37FFE2CB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FF9C20A7-B4A4-483F-BE44-7004C59BF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9F62E5-7A36-4407-850A-2F6EB5105343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施特拉森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1B5B-3B6D-4F00-9E41-61C2BEF20B1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193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D1ADB68D-9770-4841-87F2-6890AB84ED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9767643D-8593-48E8-BAFC-98FA726B3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N</a:t>
            </a:r>
            <a:r>
              <a:rPr lang="zh-CN" altLang="en-US">
                <a:latin typeface="Arial" panose="020B0604020202020204" pitchFamily="34" charset="0"/>
              </a:rPr>
              <a:t>次乘法表示某行元素与某列元素逐一相乘，</a:t>
            </a:r>
            <a:r>
              <a:rPr lang="en-US" altLang="zh-CN">
                <a:latin typeface="Arial" panose="020B0604020202020204" pitchFamily="34" charset="0"/>
              </a:rPr>
              <a:t>N-1</a:t>
            </a:r>
            <a:r>
              <a:rPr lang="zh-CN" altLang="en-US">
                <a:latin typeface="Arial" panose="020B0604020202020204" pitchFamily="34" charset="0"/>
              </a:rPr>
              <a:t>次加法表示将上述</a:t>
            </a:r>
            <a:r>
              <a:rPr lang="en-US" altLang="zh-CN">
                <a:latin typeface="Arial" panose="020B0604020202020204" pitchFamily="34" charset="0"/>
              </a:rPr>
              <a:t>N</a:t>
            </a:r>
            <a:r>
              <a:rPr lang="zh-CN" altLang="en-US">
                <a:latin typeface="Arial" panose="020B0604020202020204" pitchFamily="34" charset="0"/>
              </a:rPr>
              <a:t>个乘法结果加起来。</a:t>
            </a:r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528FFF8A-CDCF-4837-A71E-2B843DCE59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9D2D0B48-64F7-4A70-88E1-0378BDAD03F7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B31DFE74-32B8-4DF6-83C8-6B85E7D383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FD47C00B-A680-4E76-9316-BC0485D30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</a:rPr>
              <a:t>同学们思考一下，将一</a:t>
            </a:r>
            <a:r>
              <a:rPr lang="en-US" altLang="zh-CN" dirty="0" smtClean="0">
                <a:latin typeface="Arial" panose="020B0604020202020204" pitchFamily="34" charset="0"/>
              </a:rPr>
              <a:t>2</a:t>
            </a:r>
            <a:r>
              <a:rPr lang="zh-CN" altLang="en-US" dirty="0" smtClean="0">
                <a:latin typeface="Arial" panose="020B0604020202020204" pitchFamily="34" charset="0"/>
              </a:rPr>
              <a:t>个</a:t>
            </a:r>
            <a:r>
              <a:rPr lang="en-US" altLang="zh-CN" dirty="0" smtClean="0">
                <a:latin typeface="Arial" panose="020B0604020202020204" pitchFamily="34" charset="0"/>
              </a:rPr>
              <a:t>n</a:t>
            </a:r>
            <a:r>
              <a:rPr lang="zh-CN" altLang="en-US" dirty="0" smtClean="0">
                <a:latin typeface="Arial" panose="020B0604020202020204" pitchFamily="34" charset="0"/>
              </a:rPr>
              <a:t>阶方阵的乘积，转化为规模为多大的子问题？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子问题的数量为几个？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此处</a:t>
            </a:r>
            <a:r>
              <a:rPr lang="zh-CN" altLang="en-US" dirty="0">
                <a:latin typeface="Arial" panose="020B0604020202020204" pitchFamily="34" charset="0"/>
              </a:rPr>
              <a:t>递推的正确答案是</a:t>
            </a:r>
            <a:r>
              <a:rPr lang="en-US" altLang="zh-CN" dirty="0">
                <a:latin typeface="Arial" panose="020B0604020202020204" pitchFamily="34" charset="0"/>
              </a:rPr>
              <a:t>n/2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770E3C92-2618-4C4C-B5B5-6E12F5D7A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681C91-2CC8-4D76-93B5-6908B4CA8AC8}" type="slidenum">
              <a:rPr lang="en-US" altLang="zh-CN" smtClean="0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408" y="214313"/>
            <a:ext cx="8703568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017713"/>
            <a:ext cx="8703568" cy="41148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EFF7DCF-87E4-483B-85C4-E8CB62A5DE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FA5CA65-37A5-49D1-9F84-60A7250BF6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A62DBBF-A9E6-46E8-93CA-36C34A75E4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F5358-A725-405E-9736-0244765972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0A9CB40-8910-45A7-914C-6700B786B1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61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803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33FA121-3696-444E-B441-66FAE8CAD2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991235D-9F2C-4328-8D42-D41514EB66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3482761-4184-4892-B227-E9AA20C846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22A1E-70AD-463B-A3EA-7C908ACC03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56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9E0595A-360F-47FD-B37B-2B55679FA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CB8B511-E57C-4B24-A506-73BF59877B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B42A6AA-0BA8-4AE5-9820-54FF339AD8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B2B2C-D8AF-4C37-8D41-2B859214DE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99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C85A1C9-4AB5-4B78-AF69-87670004F3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3FEA7D1-F260-4865-B874-37537EF4D4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EE0D097-C43A-490A-BAE2-3B35023FA6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B362A-DA76-4C04-B37D-767C164FC4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20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15ADCF0-31CD-4820-B238-8D2134A827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CF6B7C1-C2B7-4C46-8653-F928F6E86C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F58E4CE-9497-4E4C-81C3-DEA59C8B2B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C41CB-068D-473B-8E17-DA0643D3DE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258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3891AD3-46FA-4B5B-9E4F-4369AD88F2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E248BCC-B9F9-47C5-AF46-63ABE27823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460BF61-2AB4-46BD-8D3A-F7AB2392FB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8BCE9-5D90-43A0-9F4B-60128322FB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11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20DDF29-EC6D-4A32-9879-0334E7C6DF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2A14091-DCD8-44C1-B009-6BFACB2C17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DC7A5A6-39DC-4B89-93D6-87EC674B0A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83BF4-5659-440B-9EC4-B7E446AAE7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54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E97D42C-0BE7-48C4-B450-618208298D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B28DE42-679F-43E0-9A02-F9D20FE889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5B11659-FB59-4D90-9113-E9198B7083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F6236-57AA-4209-A374-D93CDAE670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11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D1A0FC5-AF89-450A-831C-850C953CDE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150808A-AA4C-4ADF-860F-CBFF8B96DD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C503E34-5E31-451F-A2AE-2810FDA662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EAB63-060D-4B4C-A8FB-F515620FFB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36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1CB4D6A-00CD-4D40-977C-35052CAEFF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FF1F009-DBD6-4DB2-8043-09AB6EA5B1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0DFAC57-0A92-4E5C-A2AF-98CD694F8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2E088-142C-44FB-8A10-BFA56099BB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941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FBE1A61-1D3B-447E-A3F6-EE3A2E829C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CB661F3-96D8-40E2-9E56-142C0F4F5B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D52A2B1-DECD-4055-A83C-6087C71E13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07482-B002-4E7B-8618-2B85B11460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54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>
            <a:extLst>
              <a:ext uri="{FF2B5EF4-FFF2-40B4-BE49-F238E27FC236}">
                <a16:creationId xmlns:a16="http://schemas.microsoft.com/office/drawing/2014/main" id="{F922F032-D8D4-466E-B185-BDB1611EA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A7054C17-F330-4426-9556-69FDAEDCB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7099" name="Rectangle 11">
            <a:extLst>
              <a:ext uri="{FF2B5EF4-FFF2-40B4-BE49-F238E27FC236}">
                <a16:creationId xmlns:a16="http://schemas.microsoft.com/office/drawing/2014/main" id="{08FC0EF7-2B31-4279-9484-2F70DCE7931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7100" name="Rectangle 12">
            <a:extLst>
              <a:ext uri="{FF2B5EF4-FFF2-40B4-BE49-F238E27FC236}">
                <a16:creationId xmlns:a16="http://schemas.microsoft.com/office/drawing/2014/main" id="{4AB80920-1605-4E11-8A48-3801FDE3E2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7101" name="Rectangle 13">
            <a:extLst>
              <a:ext uri="{FF2B5EF4-FFF2-40B4-BE49-F238E27FC236}">
                <a16:creationId xmlns:a16="http://schemas.microsoft.com/office/drawing/2014/main" id="{7E27504C-F6A5-4F02-AB81-D34B1F8BF7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D84C3F95-9D55-498F-B7D9-131CF7DDC8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11C4375-F08D-4A70-921B-5EF54DD28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261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466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38" r:id="rId1"/>
    <p:sldLayoutId id="2147485439" r:id="rId2"/>
    <p:sldLayoutId id="2147485440" r:id="rId3"/>
    <p:sldLayoutId id="2147485441" r:id="rId4"/>
    <p:sldLayoutId id="2147485442" r:id="rId5"/>
    <p:sldLayoutId id="2147485443" r:id="rId6"/>
    <p:sldLayoutId id="2147485444" r:id="rId7"/>
    <p:sldLayoutId id="2147485445" r:id="rId8"/>
    <p:sldLayoutId id="2147485446" r:id="rId9"/>
    <p:sldLayoutId id="2147485447" r:id="rId10"/>
    <p:sldLayoutId id="214748544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6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4425558"/>
            <a:ext cx="6226112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101075" y="-843479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9718" y="120036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2053" name="文本框 62"/>
          <p:cNvSpPr txBox="1">
            <a:spLocks noChangeArrowheads="1"/>
          </p:cNvSpPr>
          <p:nvPr/>
        </p:nvSpPr>
        <p:spPr bwMode="auto">
          <a:xfrm>
            <a:off x="1982480" y="2613902"/>
            <a:ext cx="53299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大整数的乘法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8" name="矩形 1067"/>
          <p:cNvSpPr/>
          <p:nvPr/>
        </p:nvSpPr>
        <p:spPr>
          <a:xfrm>
            <a:off x="1968103" y="2267782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7237187" y="3653669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34162" y="3600168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878810" y="209365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64535" y="217937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3324" name="图片 4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0" y="120931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11132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45" y="5725419"/>
            <a:ext cx="4292934" cy="73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0779C72-269B-4065-8065-00061EBE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48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4">
            <a:extLst>
              <a:ext uri="{FF2B5EF4-FFF2-40B4-BE49-F238E27FC236}">
                <a16:creationId xmlns:a16="http://schemas.microsoft.com/office/drawing/2014/main" id="{59B854CF-0D3F-4A56-867A-4829E8B7B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060575"/>
          <a:ext cx="8064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7" name="公式" r:id="rId3" imgW="3086100" imgH="330200" progId="Equation.3">
                  <p:embed/>
                </p:oleObj>
              </mc:Choice>
              <mc:Fallback>
                <p:oleObj name="公式" r:id="rId3" imgW="30861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60575"/>
                        <a:ext cx="8064500" cy="904875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81" name="Line 9">
            <a:extLst>
              <a:ext uri="{FF2B5EF4-FFF2-40B4-BE49-F238E27FC236}">
                <a16:creationId xmlns:a16="http://schemas.microsoft.com/office/drawing/2014/main" id="{2F724BE4-8F66-4042-9594-690C92508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225" y="2924175"/>
            <a:ext cx="576263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4682" name="Line 10">
            <a:extLst>
              <a:ext uri="{FF2B5EF4-FFF2-40B4-BE49-F238E27FC236}">
                <a16:creationId xmlns:a16="http://schemas.microsoft.com/office/drawing/2014/main" id="{E98162BB-0867-496C-8F39-EBC19F160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2924175"/>
            <a:ext cx="576263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4683" name="Line 11">
            <a:extLst>
              <a:ext uri="{FF2B5EF4-FFF2-40B4-BE49-F238E27FC236}">
                <a16:creationId xmlns:a16="http://schemas.microsoft.com/office/drawing/2014/main" id="{820C652F-6E26-4500-A1AD-A9027FA954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997200"/>
            <a:ext cx="22320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4684" name="Line 12">
            <a:extLst>
              <a:ext uri="{FF2B5EF4-FFF2-40B4-BE49-F238E27FC236}">
                <a16:creationId xmlns:a16="http://schemas.microsoft.com/office/drawing/2014/main" id="{9FC9122E-2E65-4BC9-8ED0-1F9C1FD07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2852738"/>
            <a:ext cx="431800" cy="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4685" name="Line 13">
            <a:extLst>
              <a:ext uri="{FF2B5EF4-FFF2-40B4-BE49-F238E27FC236}">
                <a16:creationId xmlns:a16="http://schemas.microsoft.com/office/drawing/2014/main" id="{112684E8-9BF4-4DE4-AB28-E96C947D9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2852738"/>
            <a:ext cx="431800" cy="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4686" name="Line 14">
            <a:extLst>
              <a:ext uri="{FF2B5EF4-FFF2-40B4-BE49-F238E27FC236}">
                <a16:creationId xmlns:a16="http://schemas.microsoft.com/office/drawing/2014/main" id="{E954BC5B-55B3-4085-B9B4-B3E9D78BE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2852738"/>
            <a:ext cx="431800" cy="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4687" name="Line 15">
            <a:extLst>
              <a:ext uri="{FF2B5EF4-FFF2-40B4-BE49-F238E27FC236}">
                <a16:creationId xmlns:a16="http://schemas.microsoft.com/office/drawing/2014/main" id="{934F692E-C5A7-4616-B722-9F8D616935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2852738"/>
            <a:ext cx="358775" cy="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4688" name="Line 16">
            <a:extLst>
              <a:ext uri="{FF2B5EF4-FFF2-40B4-BE49-F238E27FC236}">
                <a16:creationId xmlns:a16="http://schemas.microsoft.com/office/drawing/2014/main" id="{E0305B1D-33AE-442E-B135-C32649443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2924175"/>
            <a:ext cx="360363" cy="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4689" name="Line 17">
            <a:extLst>
              <a:ext uri="{FF2B5EF4-FFF2-40B4-BE49-F238E27FC236}">
                <a16:creationId xmlns:a16="http://schemas.microsoft.com/office/drawing/2014/main" id="{A370087A-58E4-4396-B88B-908AF4AB7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8" y="2924175"/>
            <a:ext cx="360362" cy="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4690" name="Text Box 18">
            <a:extLst>
              <a:ext uri="{FF2B5EF4-FFF2-40B4-BE49-F238E27FC236}">
                <a16:creationId xmlns:a16="http://schemas.microsoft.com/office/drawing/2014/main" id="{C820C85D-C685-4173-8EEE-B6E9F6D76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3376613"/>
            <a:ext cx="16129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由此可得</a:t>
            </a:r>
          </a:p>
        </p:txBody>
      </p:sp>
      <p:sp>
        <p:nvSpPr>
          <p:cNvPr id="53261" name="Rectangle 20">
            <a:extLst>
              <a:ext uri="{FF2B5EF4-FFF2-40B4-BE49-F238E27FC236}">
                <a16:creationId xmlns:a16="http://schemas.microsoft.com/office/drawing/2014/main" id="{053BDF24-0A3E-460C-9ED8-9F4DE140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84691" name="Object 19">
            <a:extLst>
              <a:ext uri="{FF2B5EF4-FFF2-40B4-BE49-F238E27FC236}">
                <a16:creationId xmlns:a16="http://schemas.microsoft.com/office/drawing/2014/main" id="{B8D46ABA-9807-463A-B9FD-E4AC03F2CC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3630613"/>
          <a:ext cx="432117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8" name="公式" r:id="rId5" imgW="1815312" imgH="583947" progId="Equation.3">
                  <p:embed/>
                </p:oleObj>
              </mc:Choice>
              <mc:Fallback>
                <p:oleObj name="公式" r:id="rId5" imgW="1815312" imgH="58394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630613"/>
                        <a:ext cx="4321175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3" name="Rectangle 22">
            <a:extLst>
              <a:ext uri="{FF2B5EF4-FFF2-40B4-BE49-F238E27FC236}">
                <a16:creationId xmlns:a16="http://schemas.microsoft.com/office/drawing/2014/main" id="{7731063B-F05A-4DB0-88A2-14F7605BB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84693" name="Object 21">
            <a:extLst>
              <a:ext uri="{FF2B5EF4-FFF2-40B4-BE49-F238E27FC236}">
                <a16:creationId xmlns:a16="http://schemas.microsoft.com/office/drawing/2014/main" id="{6D736405-1E3D-4D8F-B7C1-5FD1DD1F5B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5300663"/>
          <a:ext cx="38893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9" name="公式" r:id="rId7" imgW="1625600" imgH="228600" progId="Equation.3">
                  <p:embed/>
                </p:oleObj>
              </mc:Choice>
              <mc:Fallback>
                <p:oleObj name="公式" r:id="rId7" imgW="16256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300663"/>
                        <a:ext cx="38893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95" name="Line 23">
            <a:extLst>
              <a:ext uri="{FF2B5EF4-FFF2-40B4-BE49-F238E27FC236}">
                <a16:creationId xmlns:a16="http://schemas.microsoft.com/office/drawing/2014/main" id="{9CAE82B1-DCDA-4293-8D52-D7AF9C652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5589588"/>
            <a:ext cx="2087562" cy="0"/>
          </a:xfrm>
          <a:prstGeom prst="line">
            <a:avLst/>
          </a:prstGeom>
          <a:noFill/>
          <a:ln w="1270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87824" y="134076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053954" y="1381575"/>
            <a:ext cx="1928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AD+BC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8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8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8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8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8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3583"/>
            <a:ext cx="828092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void MULT(int X[],int Y[],int Z[],int n) </a:t>
            </a:r>
            <a:r>
              <a:rPr lang="zh-CN" altLang="en-US" sz="2000" dirty="0" smtClean="0"/>
              <a:t>               //</a:t>
            </a:r>
            <a:r>
              <a:rPr lang="zh-CN" altLang="en-US" sz="2000" dirty="0"/>
              <a:t>求Z=X*Y</a:t>
            </a:r>
          </a:p>
          <a:p>
            <a:r>
              <a:rPr lang="zh-CN" altLang="en-US" sz="2000" dirty="0"/>
              <a:t>{	int i;</a:t>
            </a:r>
          </a:p>
          <a:p>
            <a:r>
              <a:rPr lang="zh-CN" altLang="en-US" sz="2000" dirty="0"/>
              <a:t>	long e,e1,e2,e3,e4;</a:t>
            </a:r>
          </a:p>
          <a:p>
            <a:r>
              <a:rPr lang="zh-CN" altLang="en-US" sz="2000" dirty="0"/>
              <a:t>	int A[MAXN],B[MAXN],C[MAXN],D[MAXN];</a:t>
            </a:r>
          </a:p>
          <a:p>
            <a:r>
              <a:rPr lang="zh-CN" altLang="en-US" sz="2000" dirty="0"/>
              <a:t>	int m1[MAXN],m2[MAXN],m3[MAXN],m4[MAXN];</a:t>
            </a:r>
          </a:p>
          <a:p>
            <a:r>
              <a:rPr lang="zh-CN" altLang="en-US" sz="2000" dirty="0"/>
              <a:t>	for (i=0;i&lt;MAXN;i++)	//Z初始化为0</a:t>
            </a:r>
          </a:p>
          <a:p>
            <a:r>
              <a:rPr lang="zh-CN" altLang="en-US" sz="2000" dirty="0"/>
              <a:t>		Z[i]=0;</a:t>
            </a:r>
          </a:p>
          <a:p>
            <a:r>
              <a:rPr lang="zh-CN" altLang="en-US" sz="2000" dirty="0"/>
              <a:t>	if (n==1)				//递归出口</a:t>
            </a:r>
          </a:p>
          <a:p>
            <a:r>
              <a:rPr lang="zh-CN" altLang="en-US" sz="2000" dirty="0"/>
              <a:t>	{	if (X[0]==1 &amp;&amp; Y[0]==1)	Z[0]=1;</a:t>
            </a:r>
          </a:p>
          <a:p>
            <a:r>
              <a:rPr lang="zh-CN" altLang="en-US" sz="2000" dirty="0"/>
              <a:t>		else Z[0]=0;</a:t>
            </a:r>
          </a:p>
          <a:p>
            <a:r>
              <a:rPr lang="zh-CN" altLang="en-US" sz="2000" dirty="0"/>
              <a:t>	}</a:t>
            </a:r>
          </a:p>
          <a:p>
            <a:r>
              <a:rPr lang="zh-CN" altLang="en-US" sz="2000" dirty="0"/>
              <a:t>	else</a:t>
            </a:r>
          </a:p>
          <a:p>
            <a:r>
              <a:rPr lang="zh-CN" altLang="en-US" sz="2000" dirty="0"/>
              <a:t>	{	</a:t>
            </a:r>
            <a:r>
              <a:rPr lang="zh-CN" altLang="en-US" sz="2000" dirty="0">
                <a:solidFill>
                  <a:srgbClr val="FF0000"/>
                </a:solidFill>
              </a:rPr>
              <a:t>Left(X,A,n);		//A取X的左边n/2位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		Right(X,B,n);		//B取X的右边n/2位;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		Left(Y,C,n);		//C取Y的左边n/2位;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		Right(Y,D,n);		//D取Y的右边n/2位;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		MULT(A,C,m1,n/2);	//m1=AC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		MULT(A,D,m2,n/2);	//m2=AD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		MULT(B,C,m3,n/2);	//m3=BC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		MULT(B,D,m4,n/2);	//m4=DB</a:t>
            </a:r>
          </a:p>
          <a:p>
            <a:r>
              <a:rPr lang="zh-CN" altLang="en-US" sz="2000" dirty="0" smtClean="0"/>
              <a:t>                                     。。。</a:t>
            </a:r>
            <a:r>
              <a:rPr lang="zh-CN" altLang="en-US" sz="2000" dirty="0"/>
              <a:t>	}</a:t>
            </a:r>
          </a:p>
          <a:p>
            <a:r>
              <a:rPr lang="zh-CN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23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0" name="Text Box 4">
            <a:extLst>
              <a:ext uri="{FF2B5EF4-FFF2-40B4-BE49-F238E27FC236}">
                <a16:creationId xmlns:a16="http://schemas.microsoft.com/office/drawing/2014/main" id="{1C585B93-2EF3-410D-BD87-8A6488B75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133600"/>
            <a:ext cx="8353425" cy="3425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如果将大整数分成更多段，用更复杂的方式把它们组合起来，将有可能得到更优的算法。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zh-CN" altLang="en-US" sz="2800" b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最终，这个</a:t>
            </a:r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思想导致了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快速傅利叶变换</a:t>
            </a:r>
            <a:r>
              <a:rPr lang="en-US" altLang="zh-CN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(Fast Fourier Transform)</a:t>
            </a:r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的产生。该方法也可以看作是一个复杂的分治算法。</a:t>
            </a:r>
          </a:p>
        </p:txBody>
      </p:sp>
      <p:sp>
        <p:nvSpPr>
          <p:cNvPr id="55299" name="Text Box 5">
            <a:extLst>
              <a:ext uri="{FF2B5EF4-FFF2-40B4-BE49-F238E27FC236}">
                <a16:creationId xmlns:a16="http://schemas.microsoft.com/office/drawing/2014/main" id="{3799525A-0632-4792-8B8D-A94F0949B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196975"/>
            <a:ext cx="157797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思考：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4425558"/>
            <a:ext cx="6226112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101075" y="-843479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9718" y="120036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2053" name="文本框 62"/>
          <p:cNvSpPr txBox="1">
            <a:spLocks noChangeArrowheads="1"/>
          </p:cNvSpPr>
          <p:nvPr/>
        </p:nvSpPr>
        <p:spPr bwMode="auto">
          <a:xfrm>
            <a:off x="1982480" y="2613902"/>
            <a:ext cx="5329932" cy="90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4000" dirty="0">
                <a:solidFill>
                  <a:srgbClr val="FF0000"/>
                </a:solidFill>
              </a:rPr>
              <a:t>2.5  Strassen</a:t>
            </a:r>
            <a:r>
              <a:rPr lang="zh-CN" altLang="en-US" sz="4000" dirty="0">
                <a:solidFill>
                  <a:srgbClr val="FF0000"/>
                </a:solidFill>
              </a:rPr>
              <a:t>矩阵乘法</a:t>
            </a:r>
          </a:p>
        </p:txBody>
      </p:sp>
      <p:sp>
        <p:nvSpPr>
          <p:cNvPr id="1068" name="矩形 1067"/>
          <p:cNvSpPr/>
          <p:nvPr/>
        </p:nvSpPr>
        <p:spPr>
          <a:xfrm>
            <a:off x="1968103" y="2267782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7237187" y="3653669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34162" y="3600168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878810" y="209365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64535" y="217937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3324" name="图片 4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0" y="120931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11132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45" y="5725419"/>
            <a:ext cx="4292934" cy="73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0779C72-269B-4065-8065-00061EBE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9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>
            <a:extLst>
              <a:ext uri="{FF2B5EF4-FFF2-40B4-BE49-F238E27FC236}">
                <a16:creationId xmlns:a16="http://schemas.microsoft.com/office/drawing/2014/main" id="{6459CA57-F219-49C7-ABB7-43B861252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95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8371" name="Object 5">
            <a:extLst>
              <a:ext uri="{FF2B5EF4-FFF2-40B4-BE49-F238E27FC236}">
                <a16:creationId xmlns:a16="http://schemas.microsoft.com/office/drawing/2014/main" id="{829E0FBD-3C90-4E9F-8852-2AC8232844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916113"/>
          <a:ext cx="54006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5" name="公式" r:id="rId3" imgW="2489200" imgH="482600" progId="Equation.3">
                  <p:embed/>
                </p:oleObj>
              </mc:Choice>
              <mc:Fallback>
                <p:oleObj name="公式" r:id="rId3" imgW="24892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16113"/>
                        <a:ext cx="5400675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2571" name="Group 11">
            <a:extLst>
              <a:ext uri="{FF2B5EF4-FFF2-40B4-BE49-F238E27FC236}">
                <a16:creationId xmlns:a16="http://schemas.microsoft.com/office/drawing/2014/main" id="{064E95A4-EF50-4FDB-8D2B-DFAE072C3CDE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429000"/>
            <a:ext cx="5402262" cy="3024188"/>
            <a:chOff x="249" y="2296"/>
            <a:chExt cx="3403" cy="1905"/>
          </a:xfrm>
        </p:grpSpPr>
        <p:graphicFrame>
          <p:nvGraphicFramePr>
            <p:cNvPr id="58375" name="Object 7">
              <a:extLst>
                <a:ext uri="{FF2B5EF4-FFF2-40B4-BE49-F238E27FC236}">
                  <a16:creationId xmlns:a16="http://schemas.microsoft.com/office/drawing/2014/main" id="{E1CB610E-8D68-40EC-858D-109B4B5366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5" y="2478"/>
            <a:ext cx="2087" cy="1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6" name="文档" r:id="rId5" imgW="1219657" imgH="1007100" progId="Word.Document.8">
                    <p:embed/>
                  </p:oleObj>
                </mc:Choice>
                <mc:Fallback>
                  <p:oleObj name="文档" r:id="rId5" imgW="1219657" imgH="1007100" progId="Word.Document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478"/>
                          <a:ext cx="2087" cy="17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6" name="Text Box 9">
              <a:extLst>
                <a:ext uri="{FF2B5EF4-FFF2-40B4-BE49-F238E27FC236}">
                  <a16:creationId xmlns:a16="http://schemas.microsoft.com/office/drawing/2014/main" id="{4738C602-A769-49D8-ABD2-DFE1D168E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296"/>
              <a:ext cx="1401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由此可得：</a:t>
              </a:r>
            </a:p>
          </p:txBody>
        </p:sp>
      </p:grpSp>
      <p:sp>
        <p:nvSpPr>
          <p:cNvPr id="322570" name="Text Box 10">
            <a:extLst>
              <a:ext uri="{FF2B5EF4-FFF2-40B4-BE49-F238E27FC236}">
                <a16:creationId xmlns:a16="http://schemas.microsoft.com/office/drawing/2014/main" id="{00614608-51BF-472A-87FA-26B03B714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3724275"/>
            <a:ext cx="2336800" cy="2492375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两个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阶方阵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的乘积，共需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次乘法和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加法。</a:t>
            </a:r>
          </a:p>
        </p:txBody>
      </p:sp>
      <p:sp>
        <p:nvSpPr>
          <p:cNvPr id="58374" name="Text Box 12">
            <a:extLst>
              <a:ext uri="{FF2B5EF4-FFF2-40B4-BE49-F238E27FC236}">
                <a16:creationId xmlns:a16="http://schemas.microsoft.com/office/drawing/2014/main" id="{A9BE51B7-9690-4F30-BE0C-63379161E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44600"/>
            <a:ext cx="45370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2.5  Strassen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矩阵乘法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>
            <a:extLst>
              <a:ext uri="{FF2B5EF4-FFF2-40B4-BE49-F238E27FC236}">
                <a16:creationId xmlns:a16="http://schemas.microsoft.com/office/drawing/2014/main" id="{9CF7EDF6-3862-4A22-B249-384A73E5E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196975"/>
            <a:ext cx="345598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常规矩阵乘法</a:t>
            </a:r>
          </a:p>
        </p:txBody>
      </p:sp>
      <p:graphicFrame>
        <p:nvGraphicFramePr>
          <p:cNvPr id="59395" name="Object 5">
            <a:extLst>
              <a:ext uri="{FF2B5EF4-FFF2-40B4-BE49-F238E27FC236}">
                <a16:creationId xmlns:a16="http://schemas.microsoft.com/office/drawing/2014/main" id="{AF20DC86-D9AC-410D-A87B-FB366469E281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830263" y="1773238"/>
          <a:ext cx="70834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6" name="文档" r:id="rId4" imgW="4638285" imgH="792141" progId="Word.Document.8">
                  <p:embed/>
                </p:oleObj>
              </mc:Choice>
              <mc:Fallback>
                <p:oleObj name="文档" r:id="rId4" imgW="4638285" imgH="79214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1773238"/>
                        <a:ext cx="708342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5" name="Object 7">
            <a:extLst>
              <a:ext uri="{FF2B5EF4-FFF2-40B4-BE49-F238E27FC236}">
                <a16:creationId xmlns:a16="http://schemas.microsoft.com/office/drawing/2014/main" id="{80769251-4E47-4F1E-88D1-BAFC4CC42AD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5175" y="4219575"/>
          <a:ext cx="7050088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7" name="Document" r:id="rId6" imgW="4062374" imgH="1187030" progId="Word.Document.8">
                  <p:embed/>
                </p:oleObj>
              </mc:Choice>
              <mc:Fallback>
                <p:oleObj name="Document" r:id="rId6" imgW="4062374" imgH="118703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4219575"/>
                        <a:ext cx="7050088" cy="20605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Rectangle 11">
            <a:extLst>
              <a:ext uri="{FF2B5EF4-FFF2-40B4-BE49-F238E27FC236}">
                <a16:creationId xmlns:a16="http://schemas.microsoft.com/office/drawing/2014/main" id="{92AD410B-FE6B-4450-B4AD-7780DADD7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24618" name="Object 10">
            <a:extLst>
              <a:ext uri="{FF2B5EF4-FFF2-40B4-BE49-F238E27FC236}">
                <a16:creationId xmlns:a16="http://schemas.microsoft.com/office/drawing/2014/main" id="{5939050F-8B7D-444D-B489-D3866A72A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9263" y="2997200"/>
          <a:ext cx="2087562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8" name="公式" r:id="rId8" imgW="863225" imgH="431613" progId="Equation.3">
                  <p:embed/>
                </p:oleObj>
              </mc:Choice>
              <mc:Fallback>
                <p:oleObj name="公式" r:id="rId8" imgW="863225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2997200"/>
                        <a:ext cx="2087562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4">
            <a:extLst>
              <a:ext uri="{FF2B5EF4-FFF2-40B4-BE49-F238E27FC236}">
                <a16:creationId xmlns:a16="http://schemas.microsoft.com/office/drawing/2014/main" id="{214C78D2-55A7-4115-882D-4FA59B1D0681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827088" y="1816100"/>
          <a:ext cx="6823075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7" name="文档" r:id="rId3" imgW="3681537" imgH="792141" progId="Word.Document.8">
                  <p:embed/>
                </p:oleObj>
              </mc:Choice>
              <mc:Fallback>
                <p:oleObj name="文档" r:id="rId3" imgW="3681537" imgH="79214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16100"/>
                        <a:ext cx="6823075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3" name="Rectangle 7">
            <a:extLst>
              <a:ext uri="{FF2B5EF4-FFF2-40B4-BE49-F238E27FC236}">
                <a16:creationId xmlns:a16="http://schemas.microsoft.com/office/drawing/2014/main" id="{3EFF2B15-FF34-4536-B155-3B1086103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27686" name="Object 6">
            <a:extLst>
              <a:ext uri="{FF2B5EF4-FFF2-40B4-BE49-F238E27FC236}">
                <a16:creationId xmlns:a16="http://schemas.microsoft.com/office/drawing/2014/main" id="{61B45731-BD28-4494-969E-4C5C966592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357563"/>
          <a:ext cx="525780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8" name="公式" r:id="rId5" imgW="2286000" imgH="482600" progId="Equation.3">
                  <p:embed/>
                </p:oleObj>
              </mc:Choice>
              <mc:Fallback>
                <p:oleObj name="公式" r:id="rId5" imgW="22860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357563"/>
                        <a:ext cx="5257800" cy="115093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Rectangle 9">
            <a:extLst>
              <a:ext uri="{FF2B5EF4-FFF2-40B4-BE49-F238E27FC236}">
                <a16:creationId xmlns:a16="http://schemas.microsoft.com/office/drawing/2014/main" id="{5F7879B8-F5B9-49A6-B684-3CA8D7921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27688" name="Object 8">
            <a:extLst>
              <a:ext uri="{FF2B5EF4-FFF2-40B4-BE49-F238E27FC236}">
                <a16:creationId xmlns:a16="http://schemas.microsoft.com/office/drawing/2014/main" id="{092CF274-309C-492F-B31F-51442A14EA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8075" y="4654550"/>
          <a:ext cx="3844925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9" name="公式" r:id="rId7" imgW="1295400" imgH="914400" progId="Equation.3">
                  <p:embed/>
                </p:oleObj>
              </mc:Choice>
              <mc:Fallback>
                <p:oleObj name="公式" r:id="rId7" imgW="12954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4654550"/>
                        <a:ext cx="3844925" cy="19431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2" name="Text Box 12">
            <a:extLst>
              <a:ext uri="{FF2B5EF4-FFF2-40B4-BE49-F238E27FC236}">
                <a16:creationId xmlns:a16="http://schemas.microsoft.com/office/drawing/2014/main" id="{A5996463-C356-47BD-B001-20EF7AD2A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4657725"/>
            <a:ext cx="2159000" cy="1724025"/>
          </a:xfrm>
          <a:prstGeom prst="rect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两个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阶方阵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的乘积，共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需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次乘法和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次加法。</a:t>
            </a:r>
          </a:p>
        </p:txBody>
      </p:sp>
      <p:sp>
        <p:nvSpPr>
          <p:cNvPr id="61448" name="Text Box 13">
            <a:extLst>
              <a:ext uri="{FF2B5EF4-FFF2-40B4-BE49-F238E27FC236}">
                <a16:creationId xmlns:a16="http://schemas.microsoft.com/office/drawing/2014/main" id="{A4983CED-904A-461B-B388-162DF39BD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125538"/>
            <a:ext cx="40338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斯特拉森分治法 </a:t>
            </a:r>
          </a:p>
        </p:txBody>
      </p:sp>
      <p:sp>
        <p:nvSpPr>
          <p:cNvPr id="327694" name="Line 14">
            <a:extLst>
              <a:ext uri="{FF2B5EF4-FFF2-40B4-BE49-F238E27FC236}">
                <a16:creationId xmlns:a16="http://schemas.microsoft.com/office/drawing/2014/main" id="{D0F8EA91-6A6C-4969-AE23-FEF698A72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661025"/>
            <a:ext cx="2268538" cy="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3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732" name="Object 4">
            <a:extLst>
              <a:ext uri="{FF2B5EF4-FFF2-40B4-BE49-F238E27FC236}">
                <a16:creationId xmlns:a16="http://schemas.microsoft.com/office/drawing/2014/main" id="{3CC2DA7A-8B17-4911-96BF-1C1369C3E9DB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042988" y="2041525"/>
          <a:ext cx="61214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2" name="文档" r:id="rId4" imgW="3535826" imgH="437838" progId="Word.Document.8">
                  <p:embed/>
                </p:oleObj>
              </mc:Choice>
              <mc:Fallback>
                <p:oleObj name="文档" r:id="rId4" imgW="3535826" imgH="43783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41525"/>
                        <a:ext cx="61214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Text Box 6">
            <a:extLst>
              <a:ext uri="{FF2B5EF4-FFF2-40B4-BE49-F238E27FC236}">
                <a16:creationId xmlns:a16="http://schemas.microsoft.com/office/drawing/2014/main" id="{96A78DBF-94C9-472D-B151-4CA67012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298575"/>
            <a:ext cx="242887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分治过程： </a:t>
            </a:r>
          </a:p>
        </p:txBody>
      </p:sp>
      <p:sp>
        <p:nvSpPr>
          <p:cNvPr id="62468" name="Rectangle 8">
            <a:extLst>
              <a:ext uri="{FF2B5EF4-FFF2-40B4-BE49-F238E27FC236}">
                <a16:creationId xmlns:a16="http://schemas.microsoft.com/office/drawing/2014/main" id="{68C6AAE0-9C1F-43B0-92DE-F976E1D3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29735" name="Object 7">
            <a:extLst>
              <a:ext uri="{FF2B5EF4-FFF2-40B4-BE49-F238E27FC236}">
                <a16:creationId xmlns:a16="http://schemas.microsoft.com/office/drawing/2014/main" id="{016BCD49-0851-49BD-A207-FF8719D91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2924175"/>
          <a:ext cx="29527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3" name="公式" r:id="rId6" imgW="1205977" imgH="393529" progId="Equation.3">
                  <p:embed/>
                </p:oleObj>
              </mc:Choice>
              <mc:Fallback>
                <p:oleObj name="公式" r:id="rId6" imgW="1205977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924175"/>
                        <a:ext cx="2952750" cy="11525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Rectangle 10">
            <a:extLst>
              <a:ext uri="{FF2B5EF4-FFF2-40B4-BE49-F238E27FC236}">
                <a16:creationId xmlns:a16="http://schemas.microsoft.com/office/drawing/2014/main" id="{FAA50A49-0547-43A2-85B7-DCD098E48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29737" name="Object 9">
            <a:extLst>
              <a:ext uri="{FF2B5EF4-FFF2-40B4-BE49-F238E27FC236}">
                <a16:creationId xmlns:a16="http://schemas.microsoft.com/office/drawing/2014/main" id="{0563910D-B715-40BD-9064-109C2004F1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4437063"/>
          <a:ext cx="287972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4" name="公式" r:id="rId8" imgW="1002865" imgH="393529" progId="Equation.3">
                  <p:embed/>
                </p:oleObj>
              </mc:Choice>
              <mc:Fallback>
                <p:oleObj name="公式" r:id="rId8" imgW="1002865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437063"/>
                        <a:ext cx="2879725" cy="1223962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7">
            <a:extLst>
              <a:ext uri="{FF2B5EF4-FFF2-40B4-BE49-F238E27FC236}">
                <a16:creationId xmlns:a16="http://schemas.microsoft.com/office/drawing/2014/main" id="{FEF43A71-76A3-4C01-8738-54F1B7F79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980728"/>
            <a:ext cx="242887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分治思想：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7318" y="2132856"/>
            <a:ext cx="8703568" cy="4114800"/>
          </a:xfrm>
        </p:spPr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矩阵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 smtClean="0"/>
              <a:t> 和</a:t>
            </a:r>
            <a:r>
              <a:rPr lang="en-US" altLang="zh-CN" dirty="0"/>
              <a:t>C</a:t>
            </a:r>
            <a:r>
              <a:rPr lang="zh-CN" altLang="en-US" dirty="0" smtClean="0"/>
              <a:t> </a:t>
            </a:r>
            <a:r>
              <a:rPr lang="zh-CN" altLang="en-US" dirty="0"/>
              <a:t>中每一矩阵分块成</a:t>
            </a:r>
            <a:r>
              <a:rPr lang="en-US" altLang="zh-CN" dirty="0"/>
              <a:t>4</a:t>
            </a:r>
            <a:r>
              <a:rPr lang="zh-CN" altLang="en-US" dirty="0"/>
              <a:t>个大小</a:t>
            </a:r>
            <a:r>
              <a:rPr lang="zh-CN" altLang="en-US" dirty="0" smtClean="0"/>
              <a:t>相等的</a:t>
            </a:r>
            <a:r>
              <a:rPr lang="zh-CN" altLang="en-US" dirty="0"/>
              <a:t>子矩阵。</a:t>
            </a:r>
          </a:p>
          <a:p>
            <a:r>
              <a:rPr lang="zh-CN" altLang="en-US" dirty="0"/>
              <a:t>当子矩阵的阶大于</a:t>
            </a:r>
            <a:r>
              <a:rPr lang="en-US" altLang="zh-CN" dirty="0"/>
              <a:t>1</a:t>
            </a:r>
            <a:r>
              <a:rPr lang="zh-CN" altLang="en-US" dirty="0"/>
              <a:t>时，继续将</a:t>
            </a:r>
            <a:r>
              <a:rPr lang="zh-CN" altLang="en-US" dirty="0" smtClean="0"/>
              <a:t>子矩阵</a:t>
            </a:r>
            <a:r>
              <a:rPr lang="zh-CN" altLang="en-US" dirty="0"/>
              <a:t>分块，直到子矩阵的阶降为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>
            <a:extLst>
              <a:ext uri="{FF2B5EF4-FFF2-40B4-BE49-F238E27FC236}">
                <a16:creationId xmlns:a16="http://schemas.microsoft.com/office/drawing/2014/main" id="{9CC75178-C54C-4AE8-A020-FF76FA194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5539" name="Text Box 7">
            <a:extLst>
              <a:ext uri="{FF2B5EF4-FFF2-40B4-BE49-F238E27FC236}">
                <a16:creationId xmlns:a16="http://schemas.microsoft.com/office/drawing/2014/main" id="{EF18FB39-D95A-49E5-9A20-878A73ECE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86" y="1698228"/>
            <a:ext cx="491648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该算法的计算时间复杂性满足 </a:t>
            </a:r>
          </a:p>
        </p:txBody>
      </p:sp>
      <p:sp>
        <p:nvSpPr>
          <p:cNvPr id="65540" name="Rectangle 9">
            <a:extLst>
              <a:ext uri="{FF2B5EF4-FFF2-40B4-BE49-F238E27FC236}">
                <a16:creationId xmlns:a16="http://schemas.microsoft.com/office/drawing/2014/main" id="{9FEF5508-8E4C-48D5-ABFA-6B25B08F7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2752" y="25935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5541" name="Object 8">
            <a:extLst>
              <a:ext uri="{FF2B5EF4-FFF2-40B4-BE49-F238E27FC236}">
                <a16:creationId xmlns:a16="http://schemas.microsoft.com/office/drawing/2014/main" id="{837DC02E-095B-46FB-A645-6157057F7A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195393"/>
              </p:ext>
            </p:extLst>
          </p:nvPr>
        </p:nvGraphicFramePr>
        <p:xfrm>
          <a:off x="1475656" y="2551904"/>
          <a:ext cx="4329112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8" name="公式" r:id="rId4" imgW="2057400" imgH="609600" progId="Equation.3">
                  <p:embed/>
                </p:oleObj>
              </mc:Choice>
              <mc:Fallback>
                <p:oleObj name="公式" r:id="rId4" imgW="2057400" imgH="609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551904"/>
                        <a:ext cx="4329112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Rectangle 11">
            <a:extLst>
              <a:ext uri="{FF2B5EF4-FFF2-40B4-BE49-F238E27FC236}">
                <a16:creationId xmlns:a16="http://schemas.microsoft.com/office/drawing/2014/main" id="{1CAD15CF-FE1A-49FE-A9E7-8D6093FE8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2752" y="27697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1482" name="Object 10">
            <a:extLst>
              <a:ext uri="{FF2B5EF4-FFF2-40B4-BE49-F238E27FC236}">
                <a16:creationId xmlns:a16="http://schemas.microsoft.com/office/drawing/2014/main" id="{516CC924-5C01-4F31-BE29-9CCD3C9C91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192392"/>
              </p:ext>
            </p:extLst>
          </p:nvPr>
        </p:nvGraphicFramePr>
        <p:xfrm>
          <a:off x="3203848" y="4581128"/>
          <a:ext cx="25193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9" name="公式" r:id="rId6" imgW="850900" imgH="228600" progId="Equation.3">
                  <p:embed/>
                </p:oleObj>
              </mc:Choice>
              <mc:Fallback>
                <p:oleObj name="公式" r:id="rId6" imgW="8509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581128"/>
                        <a:ext cx="2519363" cy="679450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4" name="Line 12">
            <a:extLst>
              <a:ext uri="{FF2B5EF4-FFF2-40B4-BE49-F238E27FC236}">
                <a16:creationId xmlns:a16="http://schemas.microsoft.com/office/drawing/2014/main" id="{B12E35DD-665D-4950-B880-4AE53B0E6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36" y="4971653"/>
            <a:ext cx="2232025" cy="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BF8D7D8-58BE-4F58-87D5-5A262001B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0" y="2420888"/>
            <a:ext cx="2159000" cy="172402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n/2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阶方阵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的乘积，共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需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次乘法和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次加法。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3EE0178-BBF3-4C13-A616-A1A84B5A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大整数的乘法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4FB933-0DB6-40BE-9C0B-AE75B8A67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212" y="2060848"/>
            <a:ext cx="7659960" cy="4114800"/>
          </a:xfrm>
        </p:spPr>
        <p:txBody>
          <a:bodyPr/>
          <a:lstStyle/>
          <a:p>
            <a:r>
              <a:rPr lang="zh-CN" altLang="en-US" dirty="0"/>
              <a:t>使用分治法解决大整数相乘问题</a:t>
            </a:r>
          </a:p>
          <a:p>
            <a:r>
              <a:rPr lang="zh-CN" altLang="en-US" dirty="0"/>
              <a:t>大整数的乘法的时间复杂性分析</a:t>
            </a:r>
          </a:p>
          <a:p>
            <a:r>
              <a:rPr lang="zh-CN" altLang="en-US" dirty="0"/>
              <a:t>大整数乘法的改进</a:t>
            </a:r>
          </a:p>
        </p:txBody>
      </p:sp>
    </p:spTree>
    <p:extLst>
      <p:ext uri="{BB962C8B-B14F-4D97-AF65-F5344CB8AC3E}">
        <p14:creationId xmlns:p14="http://schemas.microsoft.com/office/powerpoint/2010/main" val="12717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>
            <a:extLst>
              <a:ext uri="{FF2B5EF4-FFF2-40B4-BE49-F238E27FC236}">
                <a16:creationId xmlns:a16="http://schemas.microsoft.com/office/drawing/2014/main" id="{C43DD996-50DC-48FD-9675-FC126835A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238250"/>
            <a:ext cx="63373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改进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Strassen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分治法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(1969)</a:t>
            </a:r>
          </a:p>
        </p:txBody>
      </p:sp>
      <p:graphicFrame>
        <p:nvGraphicFramePr>
          <p:cNvPr id="335878" name="Object 6">
            <a:extLst>
              <a:ext uri="{FF2B5EF4-FFF2-40B4-BE49-F238E27FC236}">
                <a16:creationId xmlns:a16="http://schemas.microsoft.com/office/drawing/2014/main" id="{EEE669BF-3161-4F58-B735-C221CCC0DF20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474788" y="2133600"/>
          <a:ext cx="4176712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7" name="公式" r:id="rId3" imgW="1752600" imgH="1600200" progId="Equation.3">
                  <p:embed/>
                </p:oleObj>
              </mc:Choice>
              <mc:Fallback>
                <p:oleObj name="公式" r:id="rId3" imgW="1752600" imgH="160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2133600"/>
                        <a:ext cx="4176712" cy="38131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>
            <a:extLst>
              <a:ext uri="{FF2B5EF4-FFF2-40B4-BE49-F238E27FC236}">
                <a16:creationId xmlns:a16="http://schemas.microsoft.com/office/drawing/2014/main" id="{C0E9F310-4F32-4900-A661-CF0170AC4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6906" name="Line 10">
            <a:extLst>
              <a:ext uri="{FF2B5EF4-FFF2-40B4-BE49-F238E27FC236}">
                <a16:creationId xmlns:a16="http://schemas.microsoft.com/office/drawing/2014/main" id="{FA906C1E-4EA0-42F5-8A5F-E2A882178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3644900"/>
            <a:ext cx="2016125" cy="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2" name="Rectangle 12">
            <a:extLst>
              <a:ext uri="{FF2B5EF4-FFF2-40B4-BE49-F238E27FC236}">
                <a16:creationId xmlns:a16="http://schemas.microsoft.com/office/drawing/2014/main" id="{C2AEBE5F-CE31-4993-A49D-406312203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36907" name="Object 11">
            <a:extLst>
              <a:ext uri="{FF2B5EF4-FFF2-40B4-BE49-F238E27FC236}">
                <a16:creationId xmlns:a16="http://schemas.microsoft.com/office/drawing/2014/main" id="{4407360E-7106-4F3D-997F-75282B836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2519363"/>
          <a:ext cx="4392612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3" name="公式" r:id="rId3" imgW="1689100" imgH="914400" progId="Equation.3">
                  <p:embed/>
                </p:oleObj>
              </mc:Choice>
              <mc:Fallback>
                <p:oleObj name="公式" r:id="rId3" imgW="1689100" imgH="914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519363"/>
                        <a:ext cx="4392612" cy="263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>
            <a:extLst>
              <a:ext uri="{FF2B5EF4-FFF2-40B4-BE49-F238E27FC236}">
                <a16:creationId xmlns:a16="http://schemas.microsoft.com/office/drawing/2014/main" id="{CCE60FB7-1739-4C3F-A1AC-737C6EF11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635" name="Text Box 11">
            <a:extLst>
              <a:ext uri="{FF2B5EF4-FFF2-40B4-BE49-F238E27FC236}">
                <a16:creationId xmlns:a16="http://schemas.microsoft.com/office/drawing/2014/main" id="{6092A0C7-1B56-497F-8617-FE6794AC0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1227138"/>
            <a:ext cx="140811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验证：</a:t>
            </a:r>
          </a:p>
        </p:txBody>
      </p:sp>
      <p:sp>
        <p:nvSpPr>
          <p:cNvPr id="69636" name="Rectangle 13">
            <a:extLst>
              <a:ext uri="{FF2B5EF4-FFF2-40B4-BE49-F238E27FC236}">
                <a16:creationId xmlns:a16="http://schemas.microsoft.com/office/drawing/2014/main" id="{96357256-7B16-48CC-BCCA-3EAFFE8DE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9637" name="Object 12">
            <a:extLst>
              <a:ext uri="{FF2B5EF4-FFF2-40B4-BE49-F238E27FC236}">
                <a16:creationId xmlns:a16="http://schemas.microsoft.com/office/drawing/2014/main" id="{60DE7DC7-88E4-4C6C-A43E-9DC5C1BEDA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0813" y="1844675"/>
          <a:ext cx="11604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8" name="公式" r:id="rId3" imgW="457002" imgH="215806" progId="Equation.3">
                  <p:embed/>
                </p:oleObj>
              </mc:Choice>
              <mc:Fallback>
                <p:oleObj name="公式" r:id="rId3" imgW="457002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1844675"/>
                        <a:ext cx="11604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Rectangle 15">
            <a:extLst>
              <a:ext uri="{FF2B5EF4-FFF2-40B4-BE49-F238E27FC236}">
                <a16:creationId xmlns:a16="http://schemas.microsoft.com/office/drawing/2014/main" id="{05A8BAA1-B7A5-4FC5-823B-77DCD02AE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37934" name="Object 14">
            <a:extLst>
              <a:ext uri="{FF2B5EF4-FFF2-40B4-BE49-F238E27FC236}">
                <a16:creationId xmlns:a16="http://schemas.microsoft.com/office/drawing/2014/main" id="{E46E4EC6-F61F-4039-A0A6-F6F8C1A499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2492375"/>
          <a:ext cx="33115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9" name="公式" r:id="rId5" imgW="1689100" imgH="228600" progId="Equation.3">
                  <p:embed/>
                </p:oleObj>
              </mc:Choice>
              <mc:Fallback>
                <p:oleObj name="公式" r:id="rId5" imgW="16891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492375"/>
                        <a:ext cx="33115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Rectangle 17">
            <a:extLst>
              <a:ext uri="{FF2B5EF4-FFF2-40B4-BE49-F238E27FC236}">
                <a16:creationId xmlns:a16="http://schemas.microsoft.com/office/drawing/2014/main" id="{D4319A08-069A-48D7-932B-322B22BF7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37936" name="Object 16">
            <a:extLst>
              <a:ext uri="{FF2B5EF4-FFF2-40B4-BE49-F238E27FC236}">
                <a16:creationId xmlns:a16="http://schemas.microsoft.com/office/drawing/2014/main" id="{C270C3EC-4EE1-4D78-BE68-9C5E61D14A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367088"/>
          <a:ext cx="84597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0" name="公式" r:id="rId7" imgW="4914900" imgH="215900" progId="Equation.3">
                  <p:embed/>
                </p:oleObj>
              </mc:Choice>
              <mc:Fallback>
                <p:oleObj name="公式" r:id="rId7" imgW="4914900" imgH="215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67088"/>
                        <a:ext cx="84597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2" name="Rectangle 19">
            <a:extLst>
              <a:ext uri="{FF2B5EF4-FFF2-40B4-BE49-F238E27FC236}">
                <a16:creationId xmlns:a16="http://schemas.microsoft.com/office/drawing/2014/main" id="{894FE6A1-155B-4543-BBAC-BECA6987D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643" name="Rectangle 21">
            <a:extLst>
              <a:ext uri="{FF2B5EF4-FFF2-40B4-BE49-F238E27FC236}">
                <a16:creationId xmlns:a16="http://schemas.microsoft.com/office/drawing/2014/main" id="{67C93408-0A87-4176-9CEA-6B4CC6AC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37948" name="Group 28">
            <a:extLst>
              <a:ext uri="{FF2B5EF4-FFF2-40B4-BE49-F238E27FC236}">
                <a16:creationId xmlns:a16="http://schemas.microsoft.com/office/drawing/2014/main" id="{F646CC0B-A6BD-4BDA-96BB-3C8F83A71DE1}"/>
              </a:ext>
            </a:extLst>
          </p:cNvPr>
          <p:cNvGrpSpPr>
            <a:grpSpLocks/>
          </p:cNvGrpSpPr>
          <p:nvPr/>
        </p:nvGrpSpPr>
        <p:grpSpPr bwMode="auto">
          <a:xfrm>
            <a:off x="415925" y="4159250"/>
            <a:ext cx="8332788" cy="1295400"/>
            <a:chOff x="262" y="2620"/>
            <a:chExt cx="5249" cy="816"/>
          </a:xfrm>
        </p:grpSpPr>
        <p:graphicFrame>
          <p:nvGraphicFramePr>
            <p:cNvPr id="69662" name="Object 18">
              <a:extLst>
                <a:ext uri="{FF2B5EF4-FFF2-40B4-BE49-F238E27FC236}">
                  <a16:creationId xmlns:a16="http://schemas.microsoft.com/office/drawing/2014/main" id="{CBA034CB-EF9A-4332-9D5E-3EB021595D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" y="2620"/>
            <a:ext cx="52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81" name="公式" r:id="rId9" imgW="4089400" imgH="215900" progId="Equation.3">
                    <p:embed/>
                  </p:oleObj>
                </mc:Choice>
                <mc:Fallback>
                  <p:oleObj name="公式" r:id="rId9" imgW="4089400" imgH="2159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" y="2620"/>
                          <a:ext cx="52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3" name="Object 20">
              <a:extLst>
                <a:ext uri="{FF2B5EF4-FFF2-40B4-BE49-F238E27FC236}">
                  <a16:creationId xmlns:a16="http://schemas.microsoft.com/office/drawing/2014/main" id="{4A7FA846-20B8-4C22-B17F-55FB32A2DB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" y="3119"/>
            <a:ext cx="240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82" name="公式" r:id="rId11" imgW="2120900" imgH="215900" progId="Equation.3">
                    <p:embed/>
                  </p:oleObj>
                </mc:Choice>
                <mc:Fallback>
                  <p:oleObj name="公式" r:id="rId11" imgW="2120900" imgH="2159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3119"/>
                          <a:ext cx="240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7950" name="Group 30">
            <a:extLst>
              <a:ext uri="{FF2B5EF4-FFF2-40B4-BE49-F238E27FC236}">
                <a16:creationId xmlns:a16="http://schemas.microsoft.com/office/drawing/2014/main" id="{A3172FEC-25E8-493E-B5A2-BA11C88DB6A9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3933825"/>
            <a:ext cx="4464050" cy="863600"/>
            <a:chOff x="1247" y="2523"/>
            <a:chExt cx="2812" cy="544"/>
          </a:xfrm>
        </p:grpSpPr>
        <p:sp>
          <p:nvSpPr>
            <p:cNvPr id="69660" name="Line 22">
              <a:extLst>
                <a:ext uri="{FF2B5EF4-FFF2-40B4-BE49-F238E27FC236}">
                  <a16:creationId xmlns:a16="http://schemas.microsoft.com/office/drawing/2014/main" id="{B9F04108-A094-4C2C-BC43-A83AA4452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568"/>
              <a:ext cx="181" cy="49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1" name="Line 23">
              <a:extLst>
                <a:ext uri="{FF2B5EF4-FFF2-40B4-BE49-F238E27FC236}">
                  <a16:creationId xmlns:a16="http://schemas.microsoft.com/office/drawing/2014/main" id="{7CA7C532-6806-4054-81F7-B094460BD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523"/>
              <a:ext cx="181" cy="49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7951" name="Group 31">
            <a:extLst>
              <a:ext uri="{FF2B5EF4-FFF2-40B4-BE49-F238E27FC236}">
                <a16:creationId xmlns:a16="http://schemas.microsoft.com/office/drawing/2014/main" id="{942C9688-40A8-463F-82AE-09C2F984D29E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933825"/>
            <a:ext cx="5545138" cy="935038"/>
            <a:chOff x="1882" y="2478"/>
            <a:chExt cx="3493" cy="589"/>
          </a:xfrm>
        </p:grpSpPr>
        <p:sp>
          <p:nvSpPr>
            <p:cNvPr id="69658" name="Line 24">
              <a:extLst>
                <a:ext uri="{FF2B5EF4-FFF2-40B4-BE49-F238E27FC236}">
                  <a16:creationId xmlns:a16="http://schemas.microsoft.com/office/drawing/2014/main" id="{2F3BB27D-749D-491C-A39F-A83B004A5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523"/>
              <a:ext cx="182" cy="544"/>
            </a:xfrm>
            <a:prstGeom prst="line">
              <a:avLst/>
            </a:prstGeom>
            <a:noFill/>
            <a:ln w="3175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5">
              <a:extLst>
                <a:ext uri="{FF2B5EF4-FFF2-40B4-BE49-F238E27FC236}">
                  <a16:creationId xmlns:a16="http://schemas.microsoft.com/office/drawing/2014/main" id="{888557E0-45D0-4629-8D7C-5E53AF0DF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3" y="2478"/>
              <a:ext cx="182" cy="544"/>
            </a:xfrm>
            <a:prstGeom prst="line">
              <a:avLst/>
            </a:prstGeom>
            <a:noFill/>
            <a:ln w="3175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7949" name="Group 29">
            <a:extLst>
              <a:ext uri="{FF2B5EF4-FFF2-40B4-BE49-F238E27FC236}">
                <a16:creationId xmlns:a16="http://schemas.microsoft.com/office/drawing/2014/main" id="{1AE270F9-F603-4324-AA57-E3BF819923A1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076700"/>
            <a:ext cx="719137" cy="1439863"/>
            <a:chOff x="567" y="2568"/>
            <a:chExt cx="453" cy="907"/>
          </a:xfrm>
        </p:grpSpPr>
        <p:sp>
          <p:nvSpPr>
            <p:cNvPr id="69656" name="Line 26">
              <a:extLst>
                <a:ext uri="{FF2B5EF4-FFF2-40B4-BE49-F238E27FC236}">
                  <a16:creationId xmlns:a16="http://schemas.microsoft.com/office/drawing/2014/main" id="{0C4BE7DC-E9D5-47A2-8EE5-1A63EC828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568"/>
              <a:ext cx="227" cy="40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7">
              <a:extLst>
                <a:ext uri="{FF2B5EF4-FFF2-40B4-BE49-F238E27FC236}">
                  <a16:creationId xmlns:a16="http://schemas.microsoft.com/office/drawing/2014/main" id="{1A09B0CA-504C-47D2-9844-BCB5C7212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067"/>
              <a:ext cx="227" cy="40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7955" name="Group 35">
            <a:extLst>
              <a:ext uri="{FF2B5EF4-FFF2-40B4-BE49-F238E27FC236}">
                <a16:creationId xmlns:a16="http://schemas.microsoft.com/office/drawing/2014/main" id="{BA392FA0-2EF9-4DA3-A4E8-28E17A75EF27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3933825"/>
            <a:ext cx="3167062" cy="1800225"/>
            <a:chOff x="1429" y="2478"/>
            <a:chExt cx="1995" cy="1134"/>
          </a:xfrm>
        </p:grpSpPr>
        <p:sp>
          <p:nvSpPr>
            <p:cNvPr id="69654" name="Line 33">
              <a:extLst>
                <a:ext uri="{FF2B5EF4-FFF2-40B4-BE49-F238E27FC236}">
                  <a16:creationId xmlns:a16="http://schemas.microsoft.com/office/drawing/2014/main" id="{E08E442F-751E-4412-9A00-3D8C579EC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478"/>
              <a:ext cx="272" cy="58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5" name="Line 34">
              <a:extLst>
                <a:ext uri="{FF2B5EF4-FFF2-40B4-BE49-F238E27FC236}">
                  <a16:creationId xmlns:a16="http://schemas.microsoft.com/office/drawing/2014/main" id="{8D59417B-03B5-482C-9A0C-09C33BF04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3023"/>
              <a:ext cx="272" cy="58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7958" name="Group 38">
            <a:extLst>
              <a:ext uri="{FF2B5EF4-FFF2-40B4-BE49-F238E27FC236}">
                <a16:creationId xmlns:a16="http://schemas.microsoft.com/office/drawing/2014/main" id="{1503A17A-C2CF-4EE1-B229-BA20EA7AF4EA}"/>
              </a:ext>
            </a:extLst>
          </p:cNvPr>
          <p:cNvGrpSpPr>
            <a:grpSpLocks/>
          </p:cNvGrpSpPr>
          <p:nvPr/>
        </p:nvGrpSpPr>
        <p:grpSpPr bwMode="auto">
          <a:xfrm>
            <a:off x="3060700" y="4076700"/>
            <a:ext cx="4464050" cy="1512888"/>
            <a:chOff x="1928" y="2568"/>
            <a:chExt cx="2812" cy="953"/>
          </a:xfrm>
        </p:grpSpPr>
        <p:sp>
          <p:nvSpPr>
            <p:cNvPr id="69652" name="Line 36">
              <a:extLst>
                <a:ext uri="{FF2B5EF4-FFF2-40B4-BE49-F238E27FC236}">
                  <a16:creationId xmlns:a16="http://schemas.microsoft.com/office/drawing/2014/main" id="{0BC3F073-C1E8-4AE7-9BC7-32A4C383E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568"/>
              <a:ext cx="272" cy="545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3" name="Line 37">
              <a:extLst>
                <a:ext uri="{FF2B5EF4-FFF2-40B4-BE49-F238E27FC236}">
                  <a16:creationId xmlns:a16="http://schemas.microsoft.com/office/drawing/2014/main" id="{05511E29-C8D1-4A9C-9FE3-C7894158D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2976"/>
              <a:ext cx="272" cy="545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50" name="Rectangle 40">
            <a:extLst>
              <a:ext uri="{FF2B5EF4-FFF2-40B4-BE49-F238E27FC236}">
                <a16:creationId xmlns:a16="http://schemas.microsoft.com/office/drawing/2014/main" id="{3655123D-134E-4D71-A26A-EFD41E0F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37959" name="Object 39">
            <a:extLst>
              <a:ext uri="{FF2B5EF4-FFF2-40B4-BE49-F238E27FC236}">
                <a16:creationId xmlns:a16="http://schemas.microsoft.com/office/drawing/2014/main" id="{2677760C-A55D-461A-8397-FB09E12F25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734050"/>
          <a:ext cx="32734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3" name="公式" r:id="rId13" imgW="1053643" imgH="215806" progId="Equation.3">
                  <p:embed/>
                </p:oleObj>
              </mc:Choice>
              <mc:Fallback>
                <p:oleObj name="公式" r:id="rId13" imgW="1053643" imgH="215806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734050"/>
                        <a:ext cx="3273425" cy="7921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3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3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33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3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>
            <a:extLst>
              <a:ext uri="{FF2B5EF4-FFF2-40B4-BE49-F238E27FC236}">
                <a16:creationId xmlns:a16="http://schemas.microsoft.com/office/drawing/2014/main" id="{B7C72053-E6A0-4772-808F-B9D04B83F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659" name="Rectangle 12">
            <a:extLst>
              <a:ext uri="{FF2B5EF4-FFF2-40B4-BE49-F238E27FC236}">
                <a16:creationId xmlns:a16="http://schemas.microsoft.com/office/drawing/2014/main" id="{0192829A-79DB-4A98-AE23-067216C43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660" name="Text Box 15">
            <a:extLst>
              <a:ext uri="{FF2B5EF4-FFF2-40B4-BE49-F238E27FC236}">
                <a16:creationId xmlns:a16="http://schemas.microsoft.com/office/drawing/2014/main" id="{36902709-B8A2-4C18-8DCC-010C7B84D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152650"/>
            <a:ext cx="518477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由此可知，该算法复杂度满足：</a:t>
            </a:r>
          </a:p>
        </p:txBody>
      </p:sp>
      <p:sp>
        <p:nvSpPr>
          <p:cNvPr id="70661" name="Rectangle 17">
            <a:extLst>
              <a:ext uri="{FF2B5EF4-FFF2-40B4-BE49-F238E27FC236}">
                <a16:creationId xmlns:a16="http://schemas.microsoft.com/office/drawing/2014/main" id="{76BDDE75-72EB-4029-9711-1B48F95EB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39984" name="Object 16">
            <a:extLst>
              <a:ext uri="{FF2B5EF4-FFF2-40B4-BE49-F238E27FC236}">
                <a16:creationId xmlns:a16="http://schemas.microsoft.com/office/drawing/2014/main" id="{D8A7CCB4-1F96-435E-A7D0-3F346252D0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8438" y="2894013"/>
          <a:ext cx="4911725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5" name="公式" r:id="rId3" imgW="2057400" imgH="609600" progId="Equation.3">
                  <p:embed/>
                </p:oleObj>
              </mc:Choice>
              <mc:Fallback>
                <p:oleObj name="公式" r:id="rId3" imgW="2057400" imgH="609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2894013"/>
                        <a:ext cx="4911725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86" name="Line 18">
            <a:extLst>
              <a:ext uri="{FF2B5EF4-FFF2-40B4-BE49-F238E27FC236}">
                <a16:creationId xmlns:a16="http://schemas.microsoft.com/office/drawing/2014/main" id="{F2D9FA58-770A-4958-82ED-407F2EE15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5300663"/>
            <a:ext cx="1944687" cy="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4" name="Rectangle 20">
            <a:extLst>
              <a:ext uri="{FF2B5EF4-FFF2-40B4-BE49-F238E27FC236}">
                <a16:creationId xmlns:a16="http://schemas.microsoft.com/office/drawing/2014/main" id="{D2D2E25B-29F7-45A2-B491-D93F0B7CD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39987" name="Object 19">
            <a:extLst>
              <a:ext uri="{FF2B5EF4-FFF2-40B4-BE49-F238E27FC236}">
                <a16:creationId xmlns:a16="http://schemas.microsoft.com/office/drawing/2014/main" id="{E334E638-2DFA-4EBB-BB64-E35E6B0487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4941888"/>
          <a:ext cx="45370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6" name="公式" r:id="rId5" imgW="1625600" imgH="228600" progId="Equation.3">
                  <p:embed/>
                </p:oleObj>
              </mc:Choice>
              <mc:Fallback>
                <p:oleObj name="公式" r:id="rId5" imgW="16256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941888"/>
                        <a:ext cx="45370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Text Box 21">
            <a:extLst>
              <a:ext uri="{FF2B5EF4-FFF2-40B4-BE49-F238E27FC236}">
                <a16:creationId xmlns:a16="http://schemas.microsoft.com/office/drawing/2014/main" id="{4F35C403-A730-4E9A-8ACC-D9290EC4C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44600"/>
            <a:ext cx="45370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2.5  Strassen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矩阵乘法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3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39" name="Rectangle 15">
            <a:extLst>
              <a:ext uri="{FF2B5EF4-FFF2-40B4-BE49-F238E27FC236}">
                <a16:creationId xmlns:a16="http://schemas.microsoft.com/office/drawing/2014/main" id="{3AF03525-443B-4725-AF62-BE4492B7C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205038"/>
            <a:ext cx="8001000" cy="3187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Ctr="1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Hopcroft</a:t>
            </a: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Kerr</a:t>
            </a: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已经证明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(1971)</a:t>
            </a: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，计算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个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２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×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２</a:t>
            </a: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矩阵的乘积，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次乘法是必要的。因此，要想进一步改进矩阵乘法的时间复杂性，就不能再基于计算</a:t>
            </a:r>
            <a:r>
              <a:rPr lang="en-US" altLang="zh-CN" sz="2800">
                <a:latin typeface="Arial" panose="020B0604020202020204" pitchFamily="34" charset="0"/>
                <a:ea typeface="楷体_GB2312" pitchFamily="49" charset="-122"/>
              </a:rPr>
              <a:t>2×2</a:t>
            </a: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矩阵的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次乘法这样的方法了。或许应当研究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３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×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３</a:t>
            </a: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或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５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×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５</a:t>
            </a: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矩阵的更好算法。</a:t>
            </a:r>
          </a:p>
        </p:txBody>
      </p:sp>
      <p:sp>
        <p:nvSpPr>
          <p:cNvPr id="71683" name="Text Box 16">
            <a:extLst>
              <a:ext uri="{FF2B5EF4-FFF2-40B4-BE49-F238E27FC236}">
                <a16:creationId xmlns:a16="http://schemas.microsoft.com/office/drawing/2014/main" id="{FC7D2127-75EF-43DB-BC0F-2A54E3E9C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44600"/>
            <a:ext cx="45370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2.5  Strassen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矩阵乘法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B4CB283-2744-4398-ADB5-4C569F039E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5516563"/>
          <a:ext cx="23971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4" name="Equation" r:id="rId3" imgW="482391" imgH="203112" progId="Equation.DSMT4">
                  <p:embed/>
                </p:oleObj>
              </mc:Choice>
              <mc:Fallback>
                <p:oleObj name="Equation" r:id="rId3" imgW="482391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516563"/>
                        <a:ext cx="239712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39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改进途径小结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/>
                  <a:t>适用于：子问题个数多，划分和综合工作量不太大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sz="2800" i="1" dirty="0"/>
                  <a:t> </a:t>
                </a:r>
                <a:r>
                  <a:rPr lang="en-US" altLang="zh-CN" sz="2800" i="1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altLang="zh-CN" sz="2800" dirty="0" smtClean="0"/>
              </a:p>
              <a:p>
                <a:r>
                  <a:rPr lang="zh-CN" altLang="en-US" sz="2800" dirty="0" smtClean="0"/>
                  <a:t>利用子问题依赖关系，用某些子问题解的代数表达式表示另一些子问题的解，减少独立计算问题个数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综合解的工作量可能会增加，但增加的工作量不影响</a:t>
                </a:r>
                <a:r>
                  <a:rPr lang="en-US" altLang="zh-CN" sz="2800" i="1" dirty="0" smtClean="0"/>
                  <a:t>W(n)</a:t>
                </a:r>
                <a:r>
                  <a:rPr lang="zh-CN" altLang="en-US" sz="2800" dirty="0" smtClean="0"/>
                  <a:t>的阶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0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51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772816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C/C++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类型能表示的</a:t>
            </a:r>
            <a:r>
              <a:rPr lang="zh-CN" altLang="en-US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EB373E00-D185-407B-B5B6-831F5148A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05" y="676813"/>
            <a:ext cx="4550885" cy="48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问题：</a:t>
            </a:r>
          </a:p>
        </p:txBody>
      </p:sp>
      <p:sp>
        <p:nvSpPr>
          <p:cNvPr id="6" name="矩形 5"/>
          <p:cNvSpPr/>
          <p:nvPr/>
        </p:nvSpPr>
        <p:spPr>
          <a:xfrm>
            <a:off x="6326461" y="1772816"/>
            <a:ext cx="2250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en-US" altLang="zh-CN" b="0" baseline="30000" dirty="0">
                <a:solidFill>
                  <a:srgbClr val="000000"/>
                </a:solidFill>
                <a:latin typeface="Verdana" panose="020B0604030504040204" pitchFamily="34" charset="0"/>
              </a:rPr>
              <a:t>31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~2</a:t>
            </a:r>
            <a:r>
              <a:rPr lang="en-US" altLang="zh-CN" b="0" baseline="30000" dirty="0">
                <a:solidFill>
                  <a:srgbClr val="000000"/>
                </a:solidFill>
                <a:latin typeface="Verdana" panose="020B0604030504040204" pitchFamily="34" charset="0"/>
              </a:rPr>
              <a:t>31</a:t>
            </a:r>
            <a:r>
              <a:rPr lang="zh-CN" alt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– 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9552" y="2708920"/>
            <a:ext cx="5472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类型能表示的</a:t>
            </a:r>
            <a:r>
              <a:rPr lang="zh-CN" altLang="en-US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45528" y="2708920"/>
            <a:ext cx="1364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Verdana" panose="020B0604030504040204" pitchFamily="34" charset="0"/>
              </a:rPr>
              <a:t>0 ~2</a:t>
            </a:r>
            <a:r>
              <a:rPr lang="en-US" altLang="zh-CN" b="0" baseline="30000" dirty="0">
                <a:solidFill>
                  <a:srgbClr val="000000"/>
                </a:solidFill>
                <a:latin typeface="Verdana" panose="020B0604030504040204" pitchFamily="34" charset="0"/>
              </a:rPr>
              <a:t>32</a:t>
            </a:r>
            <a:endParaRPr lang="zh-CN" altLang="en-US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B60E645-FA4F-49D4-841A-717DE6B30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02" y="3345646"/>
            <a:ext cx="4365298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采用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Matlab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7.0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编程时，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6F090F1D-D754-4B0B-979A-6B3FF197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46" y="4243342"/>
            <a:ext cx="371792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Short    X=1555555555 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9033BFD8-E40C-4EF9-A16A-A29F19105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834" y="4279854"/>
            <a:ext cx="3100387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&gt;&gt;X =1.5556e+009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5E5DFC93-9C89-4F31-9BEF-138D51332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46" y="5216479"/>
            <a:ext cx="46355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Long    Y=1555555565678988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340E5F5-0C24-4D11-8FE1-E1A06FB51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559" y="5216479"/>
            <a:ext cx="2922587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&gt;&gt;Y=1.5556e+015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978C2CDF-847A-4C14-881E-E54931615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40" y="5965235"/>
            <a:ext cx="80645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大整数的准确性在程序执行时无法保证？</a:t>
            </a:r>
          </a:p>
        </p:txBody>
      </p:sp>
    </p:spTree>
    <p:extLst>
      <p:ext uri="{BB962C8B-B14F-4D97-AF65-F5344CB8AC3E}">
        <p14:creationId xmlns:p14="http://schemas.microsoft.com/office/powerpoint/2010/main" val="173935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6">
            <a:extLst>
              <a:ext uri="{FF2B5EF4-FFF2-40B4-BE49-F238E27FC236}">
                <a16:creationId xmlns:a16="http://schemas.microsoft.com/office/drawing/2014/main" id="{F4AC8D34-B9C2-463D-897F-D286CB32E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936875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 1 5 5 5 5 5 5 5</a:t>
            </a:r>
          </a:p>
        </p:txBody>
      </p:sp>
      <p:sp>
        <p:nvSpPr>
          <p:cNvPr id="253969" name="Line 17">
            <a:extLst>
              <a:ext uri="{FF2B5EF4-FFF2-40B4-BE49-F238E27FC236}">
                <a16:creationId xmlns:a16="http://schemas.microsoft.com/office/drawing/2014/main" id="{B9AA2B0B-9A38-44E7-BE5E-F0EF19B1B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2205038"/>
            <a:ext cx="0" cy="2016125"/>
          </a:xfrm>
          <a:prstGeom prst="line">
            <a:avLst/>
          </a:prstGeom>
          <a:noFill/>
          <a:ln w="25400">
            <a:solidFill>
              <a:srgbClr val="80008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Rectangle 23">
            <a:extLst>
              <a:ext uri="{FF2B5EF4-FFF2-40B4-BE49-F238E27FC236}">
                <a16:creationId xmlns:a16="http://schemas.microsoft.com/office/drawing/2014/main" id="{B314841F-3A94-4BA2-B992-EF56FB8A5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53974" name="Object 22">
            <a:extLst>
              <a:ext uri="{FF2B5EF4-FFF2-40B4-BE49-F238E27FC236}">
                <a16:creationId xmlns:a16="http://schemas.microsoft.com/office/drawing/2014/main" id="{5B1232A4-C71A-4BB7-947A-0D43A85AD4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581525"/>
          <a:ext cx="80645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1" name="公式" r:id="rId3" imgW="2781300" imgH="203200" progId="Equation.3">
                  <p:embed/>
                </p:oleObj>
              </mc:Choice>
              <mc:Fallback>
                <p:oleObj name="公式" r:id="rId3" imgW="2781300" imgH="203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81525"/>
                        <a:ext cx="8064500" cy="5762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25">
            <a:extLst>
              <a:ext uri="{FF2B5EF4-FFF2-40B4-BE49-F238E27FC236}">
                <a16:creationId xmlns:a16="http://schemas.microsoft.com/office/drawing/2014/main" id="{F44DC329-ADF1-48B4-AB5F-80EFE125E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997200"/>
            <a:ext cx="22288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6 5 6 7 8 9 8 8</a:t>
            </a:r>
          </a:p>
        </p:txBody>
      </p:sp>
      <p:sp>
        <p:nvSpPr>
          <p:cNvPr id="44039" name="Rectangle 27">
            <a:extLst>
              <a:ext uri="{FF2B5EF4-FFF2-40B4-BE49-F238E27FC236}">
                <a16:creationId xmlns:a16="http://schemas.microsoft.com/office/drawing/2014/main" id="{019C5D85-7917-4B44-801D-F0F17995F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040" name="Rectangle 29">
            <a:extLst>
              <a:ext uri="{FF2B5EF4-FFF2-40B4-BE49-F238E27FC236}">
                <a16:creationId xmlns:a16="http://schemas.microsoft.com/office/drawing/2014/main" id="{1EB2699B-0A1A-4879-ABE5-A36F2B3A8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53980" name="Object 28">
            <a:extLst>
              <a:ext uri="{FF2B5EF4-FFF2-40B4-BE49-F238E27FC236}">
                <a16:creationId xmlns:a16="http://schemas.microsoft.com/office/drawing/2014/main" id="{C60D662B-6FBC-4AFF-8FAF-DBEFE61728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2338388"/>
          <a:ext cx="181133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2" name="公式" r:id="rId5" imgW="1002865" imgH="368140" progId="Equation.3">
                  <p:embed/>
                </p:oleObj>
              </mc:Choice>
              <mc:Fallback>
                <p:oleObj name="公式" r:id="rId5" imgW="1002865" imgH="3681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338388"/>
                        <a:ext cx="181133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82" name="Object 30">
            <a:extLst>
              <a:ext uri="{FF2B5EF4-FFF2-40B4-BE49-F238E27FC236}">
                <a16:creationId xmlns:a16="http://schemas.microsoft.com/office/drawing/2014/main" id="{DF6C2076-517C-439A-960B-6A92FAF14276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4975225" y="2413000"/>
          <a:ext cx="178593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3" name="公式" r:id="rId7" imgW="1002865" imgH="368140" progId="Equation.3">
                  <p:embed/>
                </p:oleObj>
              </mc:Choice>
              <mc:Fallback>
                <p:oleObj name="公式" r:id="rId7" imgW="1002865" imgH="3681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2413000"/>
                        <a:ext cx="1785938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">
            <a:extLst>
              <a:ext uri="{FF2B5EF4-FFF2-40B4-BE49-F238E27FC236}">
                <a16:creationId xmlns:a16="http://schemas.microsoft.com/office/drawing/2014/main" id="{7C09F726-7F63-4AAE-8FD9-5369E7977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15" y="701164"/>
            <a:ext cx="4550885" cy="48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问题：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5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25CD99F3-9354-4C7F-B13E-82CF9F844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5059" name="Object 5">
            <a:extLst>
              <a:ext uri="{FF2B5EF4-FFF2-40B4-BE49-F238E27FC236}">
                <a16:creationId xmlns:a16="http://schemas.microsoft.com/office/drawing/2014/main" id="{FD472A98-08F7-469E-8E6B-7BE5C60420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984581"/>
              </p:ext>
            </p:extLst>
          </p:nvPr>
        </p:nvGraphicFramePr>
        <p:xfrm>
          <a:off x="1768475" y="2097088"/>
          <a:ext cx="52514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5" name="公式" r:id="rId4" imgW="761669" imgH="177723" progId="Equation.3">
                  <p:embed/>
                </p:oleObj>
              </mc:Choice>
              <mc:Fallback>
                <p:oleObj name="公式" r:id="rId4" imgW="761669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2097088"/>
                        <a:ext cx="5251450" cy="10445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6">
            <a:extLst>
              <a:ext uri="{FF2B5EF4-FFF2-40B4-BE49-F238E27FC236}">
                <a16:creationId xmlns:a16="http://schemas.microsoft.com/office/drawing/2014/main" id="{62C5338C-7D0A-43A0-934B-BBB606DE5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484563"/>
            <a:ext cx="17843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lain" startAt="2"/>
            </a:pPr>
            <a:r>
              <a:rPr lang="en-US" altLang="zh-CN" sz="3600">
                <a:latin typeface="Times New Roman" panose="02020603050405020304" pitchFamily="18" charset="0"/>
                <a:ea typeface="楷体_GB2312" pitchFamily="49" charset="-122"/>
              </a:rPr>
              <a:t>   3    5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lain" startAt="2"/>
            </a:pPr>
            <a:endParaRPr lang="en-US" altLang="zh-CN" sz="360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ea typeface="楷体_GB2312" pitchFamily="49" charset="-122"/>
              </a:rPr>
              <a:t>     4     5</a:t>
            </a:r>
          </a:p>
        </p:txBody>
      </p:sp>
      <p:sp>
        <p:nvSpPr>
          <p:cNvPr id="45061" name="Line 7">
            <a:extLst>
              <a:ext uri="{FF2B5EF4-FFF2-40B4-BE49-F238E27FC236}">
                <a16:creationId xmlns:a16="http://schemas.microsoft.com/office/drawing/2014/main" id="{260D6423-F69A-4C30-B4AE-D9BA13E9D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5356225"/>
            <a:ext cx="3671887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3352" name="Line 8">
            <a:extLst>
              <a:ext uri="{FF2B5EF4-FFF2-40B4-BE49-F238E27FC236}">
                <a16:creationId xmlns:a16="http://schemas.microsoft.com/office/drawing/2014/main" id="{02C29951-E38F-4AC1-8711-2798252AA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4060825"/>
            <a:ext cx="0" cy="6477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13355" name="Text Box 11">
            <a:extLst>
              <a:ext uri="{FF2B5EF4-FFF2-40B4-BE49-F238E27FC236}">
                <a16:creationId xmlns:a16="http://schemas.microsoft.com/office/drawing/2014/main" id="{E635FE07-14F1-4C40-8DBE-FC211ACE2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263" y="54435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5</a:t>
            </a:r>
          </a:p>
        </p:txBody>
      </p:sp>
      <p:sp>
        <p:nvSpPr>
          <p:cNvPr id="313356" name="Text Box 12">
            <a:extLst>
              <a:ext uri="{FF2B5EF4-FFF2-40B4-BE49-F238E27FC236}">
                <a16:creationId xmlns:a16="http://schemas.microsoft.com/office/drawing/2014/main" id="{DDEC69AC-C769-4F04-8F61-AEBF7BA9C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100" y="54435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7</a:t>
            </a:r>
          </a:p>
        </p:txBody>
      </p:sp>
      <p:sp>
        <p:nvSpPr>
          <p:cNvPr id="313357" name="Text Box 13">
            <a:extLst>
              <a:ext uri="{FF2B5EF4-FFF2-40B4-BE49-F238E27FC236}">
                <a16:creationId xmlns:a16="http://schemas.microsoft.com/office/drawing/2014/main" id="{DF22DD00-0DCD-4008-BFFB-A85DF1A2D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443538"/>
            <a:ext cx="806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1   1</a:t>
            </a:r>
          </a:p>
        </p:txBody>
      </p:sp>
      <p:graphicFrame>
        <p:nvGraphicFramePr>
          <p:cNvPr id="313359" name="Object 15">
            <a:extLst>
              <a:ext uri="{FF2B5EF4-FFF2-40B4-BE49-F238E27FC236}">
                <a16:creationId xmlns:a16="http://schemas.microsoft.com/office/drawing/2014/main" id="{3017ECBE-8AB2-4457-A33C-438E78F28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436559"/>
              </p:ext>
            </p:extLst>
          </p:nvPr>
        </p:nvGraphicFramePr>
        <p:xfrm>
          <a:off x="3851275" y="4287838"/>
          <a:ext cx="1881188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6" name="公式" r:id="rId6" imgW="457002" imgH="203112" progId="Equation.3">
                  <p:embed/>
                </p:oleObj>
              </mc:Choice>
              <mc:Fallback>
                <p:oleObj name="公式" r:id="rId6" imgW="457002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287838"/>
                        <a:ext cx="1881188" cy="9413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60" name="Line 16">
            <a:extLst>
              <a:ext uri="{FF2B5EF4-FFF2-40B4-BE49-F238E27FC236}">
                <a16:creationId xmlns:a16="http://schemas.microsoft.com/office/drawing/2014/main" id="{C6A8AF18-E8D7-4C85-8D19-A620C98C9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3987800"/>
            <a:ext cx="647700" cy="64928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361" name="Line 17">
            <a:extLst>
              <a:ext uri="{FF2B5EF4-FFF2-40B4-BE49-F238E27FC236}">
                <a16:creationId xmlns:a16="http://schemas.microsoft.com/office/drawing/2014/main" id="{A95ECE32-7CDA-4D7F-A363-F6EFC2AF8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4060825"/>
            <a:ext cx="1152525" cy="576263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362" name="Line 18">
            <a:extLst>
              <a:ext uri="{FF2B5EF4-FFF2-40B4-BE49-F238E27FC236}">
                <a16:creationId xmlns:a16="http://schemas.microsoft.com/office/drawing/2014/main" id="{888207CF-8A9B-4590-AAAE-7338454688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4060825"/>
            <a:ext cx="647700" cy="719138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363" name="Line 19">
            <a:extLst>
              <a:ext uri="{FF2B5EF4-FFF2-40B4-BE49-F238E27FC236}">
                <a16:creationId xmlns:a16="http://schemas.microsoft.com/office/drawing/2014/main" id="{211FFCB9-FED0-4FD5-8B73-3184C04CD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060825"/>
            <a:ext cx="0" cy="647700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365" name="Line 21">
            <a:extLst>
              <a:ext uri="{FF2B5EF4-FFF2-40B4-BE49-F238E27FC236}">
                <a16:creationId xmlns:a16="http://schemas.microsoft.com/office/drawing/2014/main" id="{D8D5768C-881A-4109-B5AB-F7C7DB074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4060825"/>
            <a:ext cx="576262" cy="647700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366" name="Text Box 22">
            <a:extLst>
              <a:ext uri="{FF2B5EF4-FFF2-40B4-BE49-F238E27FC236}">
                <a16:creationId xmlns:a16="http://schemas.microsoft.com/office/drawing/2014/main" id="{8AF2A7B5-3FFA-480E-93AE-DA339E058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6091238"/>
            <a:ext cx="36195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13367" name="Text Box 23">
            <a:extLst>
              <a:ext uri="{FF2B5EF4-FFF2-40B4-BE49-F238E27FC236}">
                <a16:creationId xmlns:a16="http://schemas.microsoft.com/office/drawing/2014/main" id="{A0FDF151-D8C5-45A2-BA06-DE0F0C2D6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6076950"/>
            <a:ext cx="3619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13368" name="Text Box 24">
            <a:extLst>
              <a:ext uri="{FF2B5EF4-FFF2-40B4-BE49-F238E27FC236}">
                <a16:creationId xmlns:a16="http://schemas.microsoft.com/office/drawing/2014/main" id="{0BE8A773-D9F6-4E83-BCE0-D5B2EC934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6091238"/>
            <a:ext cx="36195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13369" name="Text Box 25">
            <a:extLst>
              <a:ext uri="{FF2B5EF4-FFF2-40B4-BE49-F238E27FC236}">
                <a16:creationId xmlns:a16="http://schemas.microsoft.com/office/drawing/2014/main" id="{636C1E1B-776E-4346-9BD0-8792938C3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021138"/>
            <a:ext cx="2808287" cy="1858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大整数乘法</a:t>
            </a:r>
          </a:p>
          <a:p>
            <a:pPr eaLnBrk="1" hangingPunct="1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的复杂性？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7" dur="2000"/>
                                        <p:tgtEl>
                                          <p:spTgt spid="3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3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5" grpId="0"/>
      <p:bldP spid="313356" grpId="0"/>
      <p:bldP spid="313357" grpId="0"/>
      <p:bldP spid="313366" grpId="0"/>
      <p:bldP spid="313367" grpId="0"/>
      <p:bldP spid="313368" grpId="0"/>
      <p:bldP spid="3133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4">
            <a:extLst>
              <a:ext uri="{FF2B5EF4-FFF2-40B4-BE49-F238E27FC236}">
                <a16:creationId xmlns:a16="http://schemas.microsoft.com/office/drawing/2014/main" id="{6D1C2C8B-CDD4-4FFA-9107-3DFDBAFAC2D1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11188" y="1954213"/>
          <a:ext cx="7993062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0" name="文档" r:id="rId4" imgW="4211977" imgH="396071" progId="Word.Document.8">
                  <p:embed/>
                </p:oleObj>
              </mc:Choice>
              <mc:Fallback>
                <p:oleObj name="文档" r:id="rId4" imgW="4211977" imgH="39607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54213"/>
                        <a:ext cx="7993062" cy="7508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40" name="Object 32">
            <a:extLst>
              <a:ext uri="{FF2B5EF4-FFF2-40B4-BE49-F238E27FC236}">
                <a16:creationId xmlns:a16="http://schemas.microsoft.com/office/drawing/2014/main" id="{DEDDEB2D-8DF5-4691-ADD1-F3529DD9DB8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87338" y="3073400"/>
          <a:ext cx="87487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1" name="文档" r:id="rId6" imgW="4131665" imgH="402912" progId="Word.Document.8">
                  <p:embed/>
                </p:oleObj>
              </mc:Choice>
              <mc:Fallback>
                <p:oleObj name="文档" r:id="rId6" imgW="4131665" imgH="402912" progId="Word.Document.8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3073400"/>
                        <a:ext cx="8748712" cy="854075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Rectangle 17">
            <a:extLst>
              <a:ext uri="{FF2B5EF4-FFF2-40B4-BE49-F238E27FC236}">
                <a16:creationId xmlns:a16="http://schemas.microsoft.com/office/drawing/2014/main" id="{02F66FB2-6FE2-4978-9BD5-20271093D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108" name="Rectangle 19">
            <a:extLst>
              <a:ext uri="{FF2B5EF4-FFF2-40B4-BE49-F238E27FC236}">
                <a16:creationId xmlns:a16="http://schemas.microsoft.com/office/drawing/2014/main" id="{F574CB82-C078-47B5-9740-1BE2010A6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73437" name="Group 29">
            <a:extLst>
              <a:ext uri="{FF2B5EF4-FFF2-40B4-BE49-F238E27FC236}">
                <a16:creationId xmlns:a16="http://schemas.microsoft.com/office/drawing/2014/main" id="{98B42F48-B980-45EB-9675-F421ADE467C8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4348163"/>
            <a:ext cx="2736850" cy="1212850"/>
            <a:chOff x="884" y="1869"/>
            <a:chExt cx="1406" cy="654"/>
          </a:xfrm>
        </p:grpSpPr>
        <p:sp>
          <p:nvSpPr>
            <p:cNvPr id="47123" name="Rectangle 6">
              <a:extLst>
                <a:ext uri="{FF2B5EF4-FFF2-40B4-BE49-F238E27FC236}">
                  <a16:creationId xmlns:a16="http://schemas.microsoft.com/office/drawing/2014/main" id="{E40A28B6-C766-4463-B3D7-674B27C21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296"/>
              <a:ext cx="544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24" name="Rectangle 7">
              <a:extLst>
                <a:ext uri="{FF2B5EF4-FFF2-40B4-BE49-F238E27FC236}">
                  <a16:creationId xmlns:a16="http://schemas.microsoft.com/office/drawing/2014/main" id="{8E2F8D3F-0476-42C0-B280-95D662FBD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296"/>
              <a:ext cx="544" cy="227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25" name="Text Box 8">
              <a:extLst>
                <a:ext uri="{FF2B5EF4-FFF2-40B4-BE49-F238E27FC236}">
                  <a16:creationId xmlns:a16="http://schemas.microsoft.com/office/drawing/2014/main" id="{9C3B4A0B-AEB2-4C45-ACFB-0D4332CB3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251"/>
              <a:ext cx="18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47126" name="Text Box 9">
              <a:extLst>
                <a:ext uri="{FF2B5EF4-FFF2-40B4-BE49-F238E27FC236}">
                  <a16:creationId xmlns:a16="http://schemas.microsoft.com/office/drawing/2014/main" id="{B85E68DF-9C7F-4EB9-849B-3C9AE24E0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2296"/>
              <a:ext cx="18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47127" name="Text Box 10">
              <a:extLst>
                <a:ext uri="{FF2B5EF4-FFF2-40B4-BE49-F238E27FC236}">
                  <a16:creationId xmlns:a16="http://schemas.microsoft.com/office/drawing/2014/main" id="{FC760C54-CF4A-485A-85B0-1BB41EF4F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2278"/>
              <a:ext cx="26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楷体_GB2312" pitchFamily="49" charset="-122"/>
                </a:rPr>
                <a:t>X=</a:t>
              </a:r>
            </a:p>
          </p:txBody>
        </p:sp>
        <p:graphicFrame>
          <p:nvGraphicFramePr>
            <p:cNvPr id="47128" name="Object 16">
              <a:extLst>
                <a:ext uri="{FF2B5EF4-FFF2-40B4-BE49-F238E27FC236}">
                  <a16:creationId xmlns:a16="http://schemas.microsoft.com/office/drawing/2014/main" id="{0403902F-C90D-4872-B012-374611DCBE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1869"/>
            <a:ext cx="287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52" name="公式" r:id="rId8" imgW="152334" imgH="393529" progId="Equation.3">
                    <p:embed/>
                  </p:oleObj>
                </mc:Choice>
                <mc:Fallback>
                  <p:oleObj name="公式" r:id="rId8" imgW="152334" imgH="39352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869"/>
                          <a:ext cx="287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9" name="Object 18">
              <a:extLst>
                <a:ext uri="{FF2B5EF4-FFF2-40B4-BE49-F238E27FC236}">
                  <a16:creationId xmlns:a16="http://schemas.microsoft.com/office/drawing/2014/main" id="{3523E626-58B4-4104-A251-0B565395A0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2" y="1913"/>
            <a:ext cx="27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53" name="公式" r:id="rId10" imgW="152334" imgH="393529" progId="Equation.3">
                    <p:embed/>
                  </p:oleObj>
                </mc:Choice>
                <mc:Fallback>
                  <p:oleObj name="公式" r:id="rId10" imgW="152334" imgH="39352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913"/>
                          <a:ext cx="27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10" name="Rectangle 24">
            <a:extLst>
              <a:ext uri="{FF2B5EF4-FFF2-40B4-BE49-F238E27FC236}">
                <a16:creationId xmlns:a16="http://schemas.microsoft.com/office/drawing/2014/main" id="{2B62E9D6-9804-4084-8CBA-6DEEE1A6E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111" name="Rectangle 28">
            <a:extLst>
              <a:ext uri="{FF2B5EF4-FFF2-40B4-BE49-F238E27FC236}">
                <a16:creationId xmlns:a16="http://schemas.microsoft.com/office/drawing/2014/main" id="{5180F559-5B8B-461F-98B2-07854EA65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73438" name="Group 30">
            <a:extLst>
              <a:ext uri="{FF2B5EF4-FFF2-40B4-BE49-F238E27FC236}">
                <a16:creationId xmlns:a16="http://schemas.microsoft.com/office/drawing/2014/main" id="{242FF1E6-5B17-48EE-8A74-C2D220F5946A}"/>
              </a:ext>
            </a:extLst>
          </p:cNvPr>
          <p:cNvGrpSpPr>
            <a:grpSpLocks/>
          </p:cNvGrpSpPr>
          <p:nvPr/>
        </p:nvGrpSpPr>
        <p:grpSpPr bwMode="auto">
          <a:xfrm>
            <a:off x="4645025" y="4451350"/>
            <a:ext cx="2806700" cy="1209675"/>
            <a:chOff x="2926" y="1959"/>
            <a:chExt cx="1406" cy="587"/>
          </a:xfrm>
        </p:grpSpPr>
        <p:sp>
          <p:nvSpPr>
            <p:cNvPr id="47116" name="Rectangle 11">
              <a:extLst>
                <a:ext uri="{FF2B5EF4-FFF2-40B4-BE49-F238E27FC236}">
                  <a16:creationId xmlns:a16="http://schemas.microsoft.com/office/drawing/2014/main" id="{A80BB053-ECBB-4228-A814-1379C4BE9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319"/>
              <a:ext cx="544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17" name="Rectangle 12">
              <a:extLst>
                <a:ext uri="{FF2B5EF4-FFF2-40B4-BE49-F238E27FC236}">
                  <a16:creationId xmlns:a16="http://schemas.microsoft.com/office/drawing/2014/main" id="{FFE551B4-0657-40AE-B7F2-56497996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2319"/>
              <a:ext cx="544" cy="227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18" name="Text Box 13">
              <a:extLst>
                <a:ext uri="{FF2B5EF4-FFF2-40B4-BE49-F238E27FC236}">
                  <a16:creationId xmlns:a16="http://schemas.microsoft.com/office/drawing/2014/main" id="{2011DEC3-8105-454F-A00C-D72B9B784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0" y="2296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47119" name="Text Box 14">
              <a:extLst>
                <a:ext uri="{FF2B5EF4-FFF2-40B4-BE49-F238E27FC236}">
                  <a16:creationId xmlns:a16="http://schemas.microsoft.com/office/drawing/2014/main" id="{5A0B2706-1FD5-49E5-98A6-656EA7625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319"/>
              <a:ext cx="1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47120" name="Text Box 15">
              <a:extLst>
                <a:ext uri="{FF2B5EF4-FFF2-40B4-BE49-F238E27FC236}">
                  <a16:creationId xmlns:a16="http://schemas.microsoft.com/office/drawing/2014/main" id="{8B2148DA-29DE-408B-A251-DA75E23E8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2301"/>
              <a:ext cx="25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楷体_GB2312" pitchFamily="49" charset="-122"/>
                </a:rPr>
                <a:t>Y=</a:t>
              </a:r>
            </a:p>
          </p:txBody>
        </p:sp>
        <p:graphicFrame>
          <p:nvGraphicFramePr>
            <p:cNvPr id="47121" name="Object 23">
              <a:extLst>
                <a:ext uri="{FF2B5EF4-FFF2-40B4-BE49-F238E27FC236}">
                  <a16:creationId xmlns:a16="http://schemas.microsoft.com/office/drawing/2014/main" id="{FC3831D7-1895-44DC-96A9-37B10ECC31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1978"/>
            <a:ext cx="22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54" name="公式" r:id="rId11" imgW="152334" imgH="393529" progId="Equation.3">
                    <p:embed/>
                  </p:oleObj>
                </mc:Choice>
                <mc:Fallback>
                  <p:oleObj name="公式" r:id="rId11" imgW="152334" imgH="39352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978"/>
                          <a:ext cx="22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2" name="Object 27">
              <a:extLst>
                <a:ext uri="{FF2B5EF4-FFF2-40B4-BE49-F238E27FC236}">
                  <a16:creationId xmlns:a16="http://schemas.microsoft.com/office/drawing/2014/main" id="{216FD7EC-28A5-41A1-A7F3-DF803AAD86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9" y="1959"/>
            <a:ext cx="18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55" name="公式" r:id="rId12" imgW="152334" imgH="393529" progId="Equation.3">
                    <p:embed/>
                  </p:oleObj>
                </mc:Choice>
                <mc:Fallback>
                  <p:oleObj name="公式" r:id="rId12" imgW="152334" imgH="393529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959"/>
                          <a:ext cx="181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13" name="Text Box 31">
            <a:extLst>
              <a:ext uri="{FF2B5EF4-FFF2-40B4-BE49-F238E27FC236}">
                <a16:creationId xmlns:a16="http://schemas.microsoft.com/office/drawing/2014/main" id="{15ADF01A-7B4C-45C5-B02C-221AD52EF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163638"/>
            <a:ext cx="6551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ea typeface="楷体_GB2312" pitchFamily="49" charset="-122"/>
              </a:rPr>
              <a:t>大整数的乘法</a:t>
            </a:r>
            <a:r>
              <a:rPr kumimoji="1" lang="en-US" altLang="zh-CN" sz="2800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kumimoji="1" lang="zh-CN" altLang="en-US" sz="2800">
                <a:solidFill>
                  <a:srgbClr val="FF0000"/>
                </a:solidFill>
                <a:ea typeface="楷体_GB2312" pitchFamily="49" charset="-122"/>
              </a:rPr>
              <a:t>分治算法思路</a:t>
            </a:r>
          </a:p>
        </p:txBody>
      </p:sp>
      <p:sp>
        <p:nvSpPr>
          <p:cNvPr id="273443" name="Line 35">
            <a:extLst>
              <a:ext uri="{FF2B5EF4-FFF2-40B4-BE49-F238E27FC236}">
                <a16:creationId xmlns:a16="http://schemas.microsoft.com/office/drawing/2014/main" id="{ECBC1841-3195-4859-B590-F53C8F839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2636838"/>
            <a:ext cx="1800225" cy="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9">
            <a:extLst>
              <a:ext uri="{FF2B5EF4-FFF2-40B4-BE49-F238E27FC236}">
                <a16:creationId xmlns:a16="http://schemas.microsoft.com/office/drawing/2014/main" id="{1471AAE9-554F-4531-95D3-9D8ED941A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8131" name="Object 18">
            <a:extLst>
              <a:ext uri="{FF2B5EF4-FFF2-40B4-BE49-F238E27FC236}">
                <a16:creationId xmlns:a16="http://schemas.microsoft.com/office/drawing/2014/main" id="{28D0F9ED-30B3-410D-AB8E-A526134675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6813" y="1773238"/>
          <a:ext cx="282892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1" name="公式" r:id="rId3" imgW="863225" imgH="660113" progId="Equation.3">
                  <p:embed/>
                </p:oleObj>
              </mc:Choice>
              <mc:Fallback>
                <p:oleObj name="公式" r:id="rId3" imgW="863225" imgH="6601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1773238"/>
                        <a:ext cx="2828925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01" name="Text Box 21">
            <a:extLst>
              <a:ext uri="{FF2B5EF4-FFF2-40B4-BE49-F238E27FC236}">
                <a16:creationId xmlns:a16="http://schemas.microsoft.com/office/drawing/2014/main" id="{99554978-062A-48F9-A6A7-ACBF09B7D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49725"/>
            <a:ext cx="28416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的乘积为：</a:t>
            </a:r>
          </a:p>
        </p:txBody>
      </p:sp>
      <p:sp>
        <p:nvSpPr>
          <p:cNvPr id="48133" name="Rectangle 23">
            <a:extLst>
              <a:ext uri="{FF2B5EF4-FFF2-40B4-BE49-F238E27FC236}">
                <a16:creationId xmlns:a16="http://schemas.microsoft.com/office/drawing/2014/main" id="{7548A14D-E461-4D18-B815-445D0072E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76502" name="Object 22">
            <a:extLst>
              <a:ext uri="{FF2B5EF4-FFF2-40B4-BE49-F238E27FC236}">
                <a16:creationId xmlns:a16="http://schemas.microsoft.com/office/drawing/2014/main" id="{507A2537-C9E7-4390-8DB6-840ABAD522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363" y="4735513"/>
          <a:ext cx="892968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2" name="公式" r:id="rId5" imgW="4198925" imgH="395021" progId="Equation.3">
                  <p:embed/>
                </p:oleObj>
              </mc:Choice>
              <mc:Fallback>
                <p:oleObj name="公式" r:id="rId5" imgW="4198925" imgH="39502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4735513"/>
                        <a:ext cx="8929687" cy="92551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05" name="Line 25">
            <a:extLst>
              <a:ext uri="{FF2B5EF4-FFF2-40B4-BE49-F238E27FC236}">
                <a16:creationId xmlns:a16="http://schemas.microsoft.com/office/drawing/2014/main" id="{24C36A2B-7B4D-450E-8E57-B4D74CF7EE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9338" y="5659438"/>
            <a:ext cx="573087" cy="1587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06" name="Line 26">
            <a:extLst>
              <a:ext uri="{FF2B5EF4-FFF2-40B4-BE49-F238E27FC236}">
                <a16:creationId xmlns:a16="http://schemas.microsoft.com/office/drawing/2014/main" id="{4E35CC02-37F1-42E6-A72C-5BE342ABD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7763" y="5661025"/>
            <a:ext cx="5048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07" name="Line 27">
            <a:extLst>
              <a:ext uri="{FF2B5EF4-FFF2-40B4-BE49-F238E27FC236}">
                <a16:creationId xmlns:a16="http://schemas.microsoft.com/office/drawing/2014/main" id="{973151A4-1C59-411C-87E1-E8CAAF307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5661025"/>
            <a:ext cx="503238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08" name="Line 28">
            <a:extLst>
              <a:ext uri="{FF2B5EF4-FFF2-40B4-BE49-F238E27FC236}">
                <a16:creationId xmlns:a16="http://schemas.microsoft.com/office/drawing/2014/main" id="{08D47614-67BE-4D95-ABEA-3CE99B442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2813" y="5661025"/>
            <a:ext cx="503237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09" name="Line 29">
            <a:extLst>
              <a:ext uri="{FF2B5EF4-FFF2-40B4-BE49-F238E27FC236}">
                <a16:creationId xmlns:a16="http://schemas.microsoft.com/office/drawing/2014/main" id="{4E9E737E-796D-45B1-84F5-9C58E79D01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525" y="5659438"/>
            <a:ext cx="357188" cy="1587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10" name="Line 30">
            <a:extLst>
              <a:ext uri="{FF2B5EF4-FFF2-40B4-BE49-F238E27FC236}">
                <a16:creationId xmlns:a16="http://schemas.microsoft.com/office/drawing/2014/main" id="{05CDE074-A117-4AF5-947A-C276A4897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5659438"/>
            <a:ext cx="2159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11" name="Line 31">
            <a:extLst>
              <a:ext uri="{FF2B5EF4-FFF2-40B4-BE49-F238E27FC236}">
                <a16:creationId xmlns:a16="http://schemas.microsoft.com/office/drawing/2014/main" id="{E9506D21-7915-4001-8D8E-D572A208D4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02600" y="5661025"/>
            <a:ext cx="357188" cy="1588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7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7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7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7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7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7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7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4">
            <a:extLst>
              <a:ext uri="{FF2B5EF4-FFF2-40B4-BE49-F238E27FC236}">
                <a16:creationId xmlns:a16="http://schemas.microsoft.com/office/drawing/2014/main" id="{13CBAF62-B2D7-4CF8-A433-032B5F629E3E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47843348"/>
              </p:ext>
            </p:extLst>
          </p:nvPr>
        </p:nvGraphicFramePr>
        <p:xfrm>
          <a:off x="1284908" y="1290266"/>
          <a:ext cx="60483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5" name="文档" r:id="rId4" imgW="2460084" imgH="456561" progId="Word.Document.8">
                  <p:embed/>
                </p:oleObj>
              </mc:Choice>
              <mc:Fallback>
                <p:oleObj name="文档" r:id="rId4" imgW="2460084" imgH="45656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908" y="1290266"/>
                        <a:ext cx="6048375" cy="112395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0" name="Object 6">
            <a:extLst>
              <a:ext uri="{FF2B5EF4-FFF2-40B4-BE49-F238E27FC236}">
                <a16:creationId xmlns:a16="http://schemas.microsoft.com/office/drawing/2014/main" id="{47FF1EF7-E2A7-415B-B297-F37ED9D47F28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6843535"/>
              </p:ext>
            </p:extLst>
          </p:nvPr>
        </p:nvGraphicFramePr>
        <p:xfrm>
          <a:off x="1043608" y="2780928"/>
          <a:ext cx="6858000" cy="257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6" name="Document" r:id="rId6" imgW="3160263" imgH="1186670" progId="Word.Document.8">
                  <p:embed/>
                </p:oleObj>
              </mc:Choice>
              <mc:Fallback>
                <p:oleObj name="Document" r:id="rId6" imgW="3160263" imgH="118667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780928"/>
                        <a:ext cx="6858000" cy="25765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8" name="Text Box 6">
            <a:extLst>
              <a:ext uri="{FF2B5EF4-FFF2-40B4-BE49-F238E27FC236}">
                <a16:creationId xmlns:a16="http://schemas.microsoft.com/office/drawing/2014/main" id="{C2060543-641C-435E-A9D9-9421CC8A4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589588"/>
            <a:ext cx="59055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并不比原先的方法更有效！</a:t>
            </a:r>
          </a:p>
        </p:txBody>
      </p:sp>
      <p:sp>
        <p:nvSpPr>
          <p:cNvPr id="51203" name="Text Box 8">
            <a:extLst>
              <a:ext uri="{FF2B5EF4-FFF2-40B4-BE49-F238E27FC236}">
                <a16:creationId xmlns:a16="http://schemas.microsoft.com/office/drawing/2014/main" id="{FF070B5A-5052-41E3-BF8F-3A598F2AE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127250"/>
            <a:ext cx="885666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设所有加法（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次）和移位（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次）共用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O(n)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步运算。 </a:t>
            </a:r>
          </a:p>
        </p:txBody>
      </p:sp>
      <p:sp>
        <p:nvSpPr>
          <p:cNvPr id="51204" name="Rectangle 10">
            <a:extLst>
              <a:ext uri="{FF2B5EF4-FFF2-40B4-BE49-F238E27FC236}">
                <a16:creationId xmlns:a16="http://schemas.microsoft.com/office/drawing/2014/main" id="{3A882080-E693-499A-8137-5A3A9757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15401" name="Object 9">
            <a:extLst>
              <a:ext uri="{FF2B5EF4-FFF2-40B4-BE49-F238E27FC236}">
                <a16:creationId xmlns:a16="http://schemas.microsoft.com/office/drawing/2014/main" id="{38330BBD-7403-4CBF-AD15-7ACA2436DA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724150"/>
          <a:ext cx="403225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8" name="公式" r:id="rId4" imgW="1828800" imgH="584200" progId="Equation.3">
                  <p:embed/>
                </p:oleObj>
              </mc:Choice>
              <mc:Fallback>
                <p:oleObj name="公式" r:id="rId4" imgW="1828800" imgH="584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24150"/>
                        <a:ext cx="4032250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3" name="Line 11">
            <a:extLst>
              <a:ext uri="{FF2B5EF4-FFF2-40B4-BE49-F238E27FC236}">
                <a16:creationId xmlns:a16="http://schemas.microsoft.com/office/drawing/2014/main" id="{FDE2E6FC-EBAD-48F9-8CB8-45D97EB8F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4941888"/>
            <a:ext cx="1800225" cy="0"/>
          </a:xfrm>
          <a:prstGeom prst="line">
            <a:avLst/>
          </a:prstGeom>
          <a:noFill/>
          <a:ln w="1270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7" name="Rectangle 13">
            <a:extLst>
              <a:ext uri="{FF2B5EF4-FFF2-40B4-BE49-F238E27FC236}">
                <a16:creationId xmlns:a16="http://schemas.microsoft.com/office/drawing/2014/main" id="{A42ADAB2-898A-4981-993E-3E0ED2B0F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15404" name="Object 12">
            <a:extLst>
              <a:ext uri="{FF2B5EF4-FFF2-40B4-BE49-F238E27FC236}">
                <a16:creationId xmlns:a16="http://schemas.microsoft.com/office/drawing/2014/main" id="{40602F4B-336A-4AB4-ABBE-FAE7406FBD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578350"/>
          <a:ext cx="27368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9" name="公式" r:id="rId6" imgW="863225" imgH="228501" progId="Equation.3">
                  <p:embed/>
                </p:oleObj>
              </mc:Choice>
              <mc:Fallback>
                <p:oleObj name="公式" r:id="rId6" imgW="863225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578350"/>
                        <a:ext cx="273685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8" grpId="0"/>
    </p:bld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4056</TotalTime>
  <Words>787</Words>
  <Application>Microsoft Office PowerPoint</Application>
  <PresentationFormat>全屏显示(4:3)</PresentationFormat>
  <Paragraphs>130</Paragraphs>
  <Slides>25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楷体_GB2312</vt:lpstr>
      <vt:lpstr>宋体</vt:lpstr>
      <vt:lpstr>微软雅黑</vt:lpstr>
      <vt:lpstr>Arial</vt:lpstr>
      <vt:lpstr>Cambria Math</vt:lpstr>
      <vt:lpstr>Tahoma</vt:lpstr>
      <vt:lpstr>Times New Roman</vt:lpstr>
      <vt:lpstr>Verdana</vt:lpstr>
      <vt:lpstr>Wingdings</vt:lpstr>
      <vt:lpstr>1_Blends</vt:lpstr>
      <vt:lpstr>公式</vt:lpstr>
      <vt:lpstr>文档</vt:lpstr>
      <vt:lpstr>Document</vt:lpstr>
      <vt:lpstr>Equation</vt:lpstr>
      <vt:lpstr>PowerPoint 演示文稿</vt:lpstr>
      <vt:lpstr>2.4  大整数的乘法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改进途径小结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递归与分治策略 </dc:title>
  <dc:creator>USER</dc:creator>
  <cp:lastModifiedBy>A319-2</cp:lastModifiedBy>
  <cp:revision>990</cp:revision>
  <dcterms:created xsi:type="dcterms:W3CDTF">2009-10-06T06:40:40Z</dcterms:created>
  <dcterms:modified xsi:type="dcterms:W3CDTF">2021-07-05T07:04:28Z</dcterms:modified>
</cp:coreProperties>
</file>