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394" r:id="rId2"/>
    <p:sldId id="459" r:id="rId3"/>
    <p:sldId id="257" r:id="rId4"/>
    <p:sldId id="462" r:id="rId5"/>
    <p:sldId id="463" r:id="rId6"/>
    <p:sldId id="464" r:id="rId7"/>
    <p:sldId id="465" r:id="rId8"/>
    <p:sldId id="469" r:id="rId9"/>
    <p:sldId id="470" r:id="rId10"/>
    <p:sldId id="467" r:id="rId11"/>
    <p:sldId id="468" r:id="rId12"/>
    <p:sldId id="273" r:id="rId13"/>
    <p:sldId id="274" r:id="rId14"/>
    <p:sldId id="472" r:id="rId15"/>
    <p:sldId id="276" r:id="rId16"/>
    <p:sldId id="275" r:id="rId17"/>
    <p:sldId id="302" r:id="rId18"/>
    <p:sldId id="272" r:id="rId19"/>
    <p:sldId id="474" r:id="rId20"/>
    <p:sldId id="364" r:id="rId21"/>
    <p:sldId id="3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715" autoAdjust="0"/>
  </p:normalViewPr>
  <p:slideViewPr>
    <p:cSldViewPr snapToGrid="0">
      <p:cViewPr varScale="1">
        <p:scale>
          <a:sx n="81" d="100"/>
          <a:sy n="81" d="100"/>
        </p:scale>
        <p:origin x="24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wmf"/><Relationship Id="rId7" Type="http://schemas.openxmlformats.org/officeDocument/2006/relationships/image" Target="../media/image18.e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8.wmf"/><Relationship Id="rId7"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24.wmf"/><Relationship Id="rId5" Type="http://schemas.openxmlformats.org/officeDocument/2006/relationships/image" Target="../media/image30.wmf"/><Relationship Id="rId4"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emf"/><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F1161-68AA-40B7-AECF-DC04C2D22DE5}" type="datetimeFigureOut">
              <a:rPr lang="zh-CN" altLang="en-US" smtClean="0"/>
              <a:t>2020/9/4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DDFA8-278A-40D4-9EA6-AF2CF56F7960}" type="slidenum">
              <a:rPr lang="zh-CN" altLang="en-US" smtClean="0"/>
              <a:t>‹#›</a:t>
            </a:fld>
            <a:endParaRPr lang="zh-CN" altLang="en-US"/>
          </a:p>
        </p:txBody>
      </p:sp>
    </p:spTree>
    <p:extLst>
      <p:ext uri="{BB962C8B-B14F-4D97-AF65-F5344CB8AC3E}">
        <p14:creationId xmlns:p14="http://schemas.microsoft.com/office/powerpoint/2010/main" val="1143447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在快速排序中支点的选择至关重要，它决定着快速排序法的效率</a:t>
            </a:r>
          </a:p>
        </p:txBody>
      </p:sp>
      <p:sp>
        <p:nvSpPr>
          <p:cNvPr id="4" name="灯片编号占位符 3"/>
          <p:cNvSpPr>
            <a:spLocks noGrp="1"/>
          </p:cNvSpPr>
          <p:nvPr>
            <p:ph type="sldNum" sz="quarter" idx="5"/>
          </p:nvPr>
        </p:nvSpPr>
        <p:spPr/>
        <p:txBody>
          <a:bodyPr/>
          <a:lstStyle/>
          <a:p>
            <a:fld id="{AF8DDFA8-278A-40D4-9EA6-AF2CF56F7960}" type="slidenum">
              <a:rPr lang="zh-CN" altLang="en-US" smtClean="0"/>
              <a:t>1</a:t>
            </a:fld>
            <a:endParaRPr lang="zh-CN" altLang="en-US"/>
          </a:p>
        </p:txBody>
      </p:sp>
    </p:spTree>
    <p:extLst>
      <p:ext uri="{BB962C8B-B14F-4D97-AF65-F5344CB8AC3E}">
        <p14:creationId xmlns:p14="http://schemas.microsoft.com/office/powerpoint/2010/main" val="1795838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1E57806-4062-4D3A-B9EE-A3F87173E46F}"/>
              </a:ext>
            </a:extLst>
          </p:cNvPr>
          <p:cNvSpPr>
            <a:spLocks noGrp="1" noRot="1" noChangeAspect="1" noTextEdit="1"/>
          </p:cNvSpPr>
          <p:nvPr>
            <p:ph type="sldImg"/>
          </p:nvPr>
        </p:nvSpPr>
        <p:spPr>
          <a:ln/>
        </p:spPr>
      </p:sp>
      <p:sp>
        <p:nvSpPr>
          <p:cNvPr id="20483" name="备注占位符 2">
            <a:extLst>
              <a:ext uri="{FF2B5EF4-FFF2-40B4-BE49-F238E27FC236}">
                <a16:creationId xmlns:a16="http://schemas.microsoft.com/office/drawing/2014/main" id="{0BC91466-118A-4A8C-98D9-CBF2DA24CB8A}"/>
              </a:ext>
            </a:extLst>
          </p:cNvPr>
          <p:cNvSpPr>
            <a:spLocks noGrp="1"/>
          </p:cNvSpPr>
          <p:nvPr>
            <p:ph type="body" idx="1"/>
          </p:nvPr>
        </p:nvSpPr>
        <p:spPr>
          <a:noFill/>
        </p:spPr>
        <p:txBody>
          <a:bodyPr/>
          <a:lstStyle/>
          <a:p>
            <a:endParaRPr lang="en-US" altLang="zh-CN">
              <a:latin typeface="Arial" panose="020B0604020202020204" pitchFamily="34" charset="0"/>
            </a:endParaRPr>
          </a:p>
          <a:p>
            <a:r>
              <a:rPr lang="zh-CN" altLang="en-US">
                <a:latin typeface="Arial" panose="020B0604020202020204" pitchFamily="34" charset="0"/>
              </a:rPr>
              <a:t>此处描述的是理想情况，即每次都选前半段，留下前半段的</a:t>
            </a:r>
            <a:r>
              <a:rPr lang="en-US" altLang="zh-CN">
                <a:latin typeface="Arial" panose="020B0604020202020204" pitchFamily="34" charset="0"/>
              </a:rPr>
              <a:t>n/10</a:t>
            </a:r>
            <a:r>
              <a:rPr lang="zh-CN" altLang="en-US">
                <a:latin typeface="Arial" panose="020B0604020202020204" pitchFamily="34" charset="0"/>
              </a:rPr>
              <a:t>个，每次都能丢弃后半段的（</a:t>
            </a:r>
            <a:r>
              <a:rPr lang="en-US" altLang="zh-CN">
                <a:latin typeface="Arial" panose="020B0604020202020204" pitchFamily="34" charset="0"/>
              </a:rPr>
              <a:t>9n/10</a:t>
            </a:r>
            <a:r>
              <a:rPr lang="zh-CN" altLang="en-US">
                <a:latin typeface="Arial" panose="020B0604020202020204" pitchFamily="34" charset="0"/>
              </a:rPr>
              <a:t>）个。</a:t>
            </a:r>
            <a:endParaRPr lang="en-US" altLang="zh-CN">
              <a:latin typeface="Arial" panose="020B0604020202020204" pitchFamily="34" charset="0"/>
            </a:endParaRPr>
          </a:p>
          <a:p>
            <a:r>
              <a:rPr lang="zh-CN" altLang="en-US">
                <a:latin typeface="Arial" panose="020B0604020202020204" pitchFamily="34" charset="0"/>
              </a:rPr>
              <a:t>传统方法每次只能丢弃一半，如何丢弃 </a:t>
            </a:r>
            <a:r>
              <a:rPr lang="en-US" altLang="zh-CN">
                <a:latin typeface="Arial" panose="020B0604020202020204" pitchFamily="34" charset="0"/>
              </a:rPr>
              <a:t>3n/4? 9n/10?</a:t>
            </a:r>
            <a:r>
              <a:rPr lang="zh-CN" altLang="en-US">
                <a:latin typeface="Arial" panose="020B0604020202020204" pitchFamily="34" charset="0"/>
              </a:rPr>
              <a:t>，下面的方法就是一个思路。</a:t>
            </a:r>
          </a:p>
        </p:txBody>
      </p:sp>
      <p:sp>
        <p:nvSpPr>
          <p:cNvPr id="20484" name="灯片编号占位符 3">
            <a:extLst>
              <a:ext uri="{FF2B5EF4-FFF2-40B4-BE49-F238E27FC236}">
                <a16:creationId xmlns:a16="http://schemas.microsoft.com/office/drawing/2014/main" id="{4D200FEC-35BD-4EB7-9395-D49C7BF220A6}"/>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609CB4-2791-42B7-8ED8-0660D40C67AD}" type="slidenum">
              <a:rPr lang="en-US" altLang="zh-CN" smtClean="0"/>
              <a:pPr>
                <a:spcBef>
                  <a:spcPct val="0"/>
                </a:spcBef>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CA70604F-BCB1-4C6F-8040-6596927B03B4}"/>
              </a:ext>
            </a:extLst>
          </p:cNvPr>
          <p:cNvSpPr>
            <a:spLocks noGrp="1" noRot="1" noChangeAspect="1" noTextEdit="1"/>
          </p:cNvSpPr>
          <p:nvPr>
            <p:ph type="sldImg"/>
          </p:nvPr>
        </p:nvSpPr>
        <p:spPr>
          <a:ln/>
        </p:spPr>
      </p:sp>
      <p:sp>
        <p:nvSpPr>
          <p:cNvPr id="22531" name="备注占位符 2">
            <a:extLst>
              <a:ext uri="{FF2B5EF4-FFF2-40B4-BE49-F238E27FC236}">
                <a16:creationId xmlns:a16="http://schemas.microsoft.com/office/drawing/2014/main" id="{15220DE1-5F27-4FDB-B8B8-5F70007D77D7}"/>
              </a:ext>
            </a:extLst>
          </p:cNvPr>
          <p:cNvSpPr>
            <a:spLocks noGrp="1"/>
          </p:cNvSpPr>
          <p:nvPr>
            <p:ph type="body" idx="1"/>
          </p:nvPr>
        </p:nvSpPr>
        <p:spPr>
          <a:noFill/>
        </p:spPr>
        <p:txBody>
          <a:bodyPr/>
          <a:lstStyle/>
          <a:p>
            <a:endParaRPr lang="en-US" altLang="zh-CN">
              <a:latin typeface="Arial" panose="020B0604020202020204" pitchFamily="34" charset="0"/>
            </a:endParaRPr>
          </a:p>
          <a:p>
            <a:r>
              <a:rPr lang="zh-CN" altLang="en-US">
                <a:latin typeface="Arial" panose="020B0604020202020204" pitchFamily="34" charset="0"/>
              </a:rPr>
              <a:t>每组</a:t>
            </a:r>
            <a:r>
              <a:rPr lang="en-US" altLang="zh-CN">
                <a:latin typeface="Arial" panose="020B0604020202020204" pitchFamily="34" charset="0"/>
              </a:rPr>
              <a:t>5</a:t>
            </a:r>
            <a:r>
              <a:rPr lang="zh-CN" altLang="en-US">
                <a:latin typeface="Arial" panose="020B0604020202020204" pitchFamily="34" charset="0"/>
              </a:rPr>
              <a:t>个元素是事先定死的，没有特别的原因，最后一组的元素不一定是</a:t>
            </a:r>
            <a:r>
              <a:rPr lang="en-US" altLang="zh-CN">
                <a:latin typeface="Arial" panose="020B0604020202020204" pitchFamily="34" charset="0"/>
              </a:rPr>
              <a:t>5</a:t>
            </a:r>
            <a:r>
              <a:rPr lang="zh-CN" altLang="en-US">
                <a:latin typeface="Arial" panose="020B0604020202020204" pitchFamily="34" charset="0"/>
              </a:rPr>
              <a:t>个；</a:t>
            </a:r>
          </a:p>
        </p:txBody>
      </p:sp>
      <p:sp>
        <p:nvSpPr>
          <p:cNvPr id="22532" name="灯片编号占位符 3">
            <a:extLst>
              <a:ext uri="{FF2B5EF4-FFF2-40B4-BE49-F238E27FC236}">
                <a16:creationId xmlns:a16="http://schemas.microsoft.com/office/drawing/2014/main" id="{3BFB8086-2D01-48FA-8460-839A16EFA552}"/>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44DD40-D266-4814-9326-17F23B63C190}" type="slidenum">
              <a:rPr lang="en-US" altLang="zh-CN" smtClean="0"/>
              <a:pPr>
                <a:spcBef>
                  <a:spcPct val="0"/>
                </a:spcBef>
              </a:pPr>
              <a:t>13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C66132F7-F014-488C-9B79-7DB6357FA1B6}"/>
              </a:ext>
            </a:extLst>
          </p:cNvPr>
          <p:cNvSpPr>
            <a:spLocks noGrp="1" noRot="1" noChangeAspect="1" noTextEdit="1"/>
          </p:cNvSpPr>
          <p:nvPr>
            <p:ph type="sldImg"/>
          </p:nvPr>
        </p:nvSpPr>
        <p:spPr>
          <a:ln/>
        </p:spPr>
      </p:sp>
      <p:sp>
        <p:nvSpPr>
          <p:cNvPr id="27651" name="备注占位符 2">
            <a:extLst>
              <a:ext uri="{FF2B5EF4-FFF2-40B4-BE49-F238E27FC236}">
                <a16:creationId xmlns:a16="http://schemas.microsoft.com/office/drawing/2014/main" id="{7C45FBCA-65A0-4976-853B-D96B13F3BAA7}"/>
              </a:ext>
            </a:extLst>
          </p:cNvPr>
          <p:cNvSpPr>
            <a:spLocks noGrp="1"/>
          </p:cNvSpPr>
          <p:nvPr>
            <p:ph type="body" idx="1"/>
          </p:nvPr>
        </p:nvSpPr>
        <p:spPr>
          <a:noFill/>
        </p:spPr>
        <p:txBody>
          <a:bodyPr/>
          <a:lstStyle/>
          <a:p>
            <a:r>
              <a:rPr lang="zh-CN" altLang="en-US" dirty="0">
                <a:latin typeface="Arial" panose="020B0604020202020204" pitchFamily="34" charset="0"/>
              </a:rPr>
              <a:t>此处主要是分析前半段的长度；</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假设数组中所有的元素各不相等；</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关键找出中位数是谁</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1</a:t>
            </a:r>
            <a:r>
              <a:rPr lang="zh-CN" altLang="en-US" dirty="0">
                <a:latin typeface="Arial" panose="020B0604020202020204" pitchFamily="34" charset="0"/>
              </a:rPr>
              <a:t>）每组</a:t>
            </a:r>
            <a:r>
              <a:rPr lang="en-US" altLang="zh-CN" dirty="0">
                <a:latin typeface="Arial" panose="020B0604020202020204" pitchFamily="34" charset="0"/>
              </a:rPr>
              <a:t>5</a:t>
            </a:r>
            <a:r>
              <a:rPr lang="zh-CN" altLang="en-US" dirty="0">
                <a:latin typeface="Arial" panose="020B0604020202020204" pitchFamily="34" charset="0"/>
              </a:rPr>
              <a:t>个元素，中间的元素为中位数，每组中</a:t>
            </a:r>
            <a:r>
              <a:rPr lang="en-US" altLang="zh-CN" dirty="0">
                <a:latin typeface="Arial" panose="020B0604020202020204" pitchFamily="34" charset="0"/>
              </a:rPr>
              <a:t>2</a:t>
            </a:r>
            <a:r>
              <a:rPr lang="zh-CN" altLang="en-US" dirty="0">
                <a:latin typeface="Arial" panose="020B0604020202020204" pitchFamily="34" charset="0"/>
              </a:rPr>
              <a:t>个元素比中位数大，</a:t>
            </a:r>
            <a:r>
              <a:rPr lang="en-US" altLang="zh-CN" dirty="0">
                <a:latin typeface="Arial" panose="020B0604020202020204" pitchFamily="34" charset="0"/>
              </a:rPr>
              <a:t>2</a:t>
            </a:r>
            <a:r>
              <a:rPr lang="zh-CN" altLang="en-US" dirty="0">
                <a:latin typeface="Arial" panose="020B0604020202020204" pitchFamily="34" charset="0"/>
              </a:rPr>
              <a:t>个元素比中位数小；</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2</a:t>
            </a:r>
            <a:r>
              <a:rPr lang="zh-CN" altLang="en-US" dirty="0">
                <a:latin typeface="Arial" panose="020B0604020202020204" pitchFamily="34" charset="0"/>
              </a:rPr>
              <a:t>）划分的组数为 </a:t>
            </a:r>
            <a:r>
              <a:rPr lang="en-US" altLang="zh-CN" dirty="0">
                <a:latin typeface="Arial" panose="020B0604020202020204" pitchFamily="34" charset="0"/>
              </a:rPr>
              <a:t>m =</a:t>
            </a:r>
            <a:r>
              <a:rPr lang="zh-CN" altLang="en-US" dirty="0">
                <a:latin typeface="Arial" panose="020B0604020202020204" pitchFamily="34" charset="0"/>
              </a:rPr>
              <a:t> </a:t>
            </a:r>
            <a:r>
              <a:rPr lang="en-US" altLang="zh-CN" dirty="0">
                <a:latin typeface="Arial" panose="020B0604020202020204" pitchFamily="34" charset="0"/>
              </a:rPr>
              <a:t>n/5 ,</a:t>
            </a:r>
            <a:r>
              <a:rPr lang="zh-CN" altLang="en-US" dirty="0">
                <a:latin typeface="Arial" panose="020B0604020202020204" pitchFamily="34" charset="0"/>
              </a:rPr>
              <a:t>每组有一个中位数</a:t>
            </a:r>
            <a:r>
              <a:rPr lang="en-US" altLang="zh-CN" dirty="0">
                <a:latin typeface="Arial" panose="020B0604020202020204" pitchFamily="34" charset="0"/>
              </a:rPr>
              <a:t>;  </a:t>
            </a:r>
            <a:r>
              <a:rPr lang="zh-CN" altLang="en-US" dirty="0">
                <a:latin typeface="Arial" panose="020B0604020202020204" pitchFamily="34" charset="0"/>
              </a:rPr>
              <a:t>在这</a:t>
            </a:r>
            <a:r>
              <a:rPr lang="en-US" altLang="zh-CN" dirty="0">
                <a:latin typeface="Arial" panose="020B0604020202020204" pitchFamily="34" charset="0"/>
              </a:rPr>
              <a:t>m</a:t>
            </a:r>
            <a:r>
              <a:rPr lang="zh-CN" altLang="en-US" dirty="0">
                <a:latin typeface="Arial" panose="020B0604020202020204" pitchFamily="34" charset="0"/>
              </a:rPr>
              <a:t>个元素中，比中位数</a:t>
            </a:r>
            <a:r>
              <a:rPr lang="en-US" altLang="zh-CN" dirty="0">
                <a:latin typeface="Arial" panose="020B0604020202020204" pitchFamily="34" charset="0"/>
              </a:rPr>
              <a:t>x</a:t>
            </a:r>
            <a:r>
              <a:rPr lang="zh-CN" altLang="en-US" dirty="0">
                <a:latin typeface="Arial" panose="020B0604020202020204" pitchFamily="34" charset="0"/>
              </a:rPr>
              <a:t>小的元素个数 </a:t>
            </a:r>
            <a:r>
              <a:rPr lang="en-US" altLang="zh-CN" dirty="0">
                <a:latin typeface="Arial" panose="020B0604020202020204" pitchFamily="34" charset="0"/>
              </a:rPr>
              <a:t>k=</a:t>
            </a:r>
            <a:r>
              <a:rPr lang="zh-CN" altLang="en-US" dirty="0">
                <a:latin typeface="Arial" panose="020B0604020202020204" pitchFamily="34" charset="0"/>
              </a:rPr>
              <a:t>（</a:t>
            </a:r>
            <a:r>
              <a:rPr lang="en-US" altLang="zh-CN" dirty="0">
                <a:latin typeface="Arial" panose="020B0604020202020204" pitchFamily="34" charset="0"/>
              </a:rPr>
              <a:t>m-1</a:t>
            </a:r>
            <a:r>
              <a:rPr lang="zh-CN" altLang="en-US" dirty="0">
                <a:latin typeface="Arial" panose="020B0604020202020204" pitchFamily="34" charset="0"/>
              </a:rPr>
              <a:t>）</a:t>
            </a:r>
            <a:r>
              <a:rPr lang="en-US" altLang="zh-CN" dirty="0">
                <a:latin typeface="Arial" panose="020B0604020202020204" pitchFamily="34" charset="0"/>
              </a:rPr>
              <a:t>/2;</a:t>
            </a:r>
          </a:p>
          <a:p>
            <a:r>
              <a:rPr lang="en-US" altLang="zh-CN" dirty="0">
                <a:latin typeface="Arial" panose="020B0604020202020204" pitchFamily="34" charset="0"/>
              </a:rPr>
              <a:t>     </a:t>
            </a:r>
            <a:r>
              <a:rPr lang="zh-CN" altLang="en-US" dirty="0">
                <a:latin typeface="Arial" panose="020B0604020202020204" pitchFamily="34" charset="0"/>
              </a:rPr>
              <a:t>将</a:t>
            </a:r>
            <a:r>
              <a:rPr lang="en-US" altLang="zh-CN" dirty="0">
                <a:latin typeface="Arial" panose="020B0604020202020204" pitchFamily="34" charset="0"/>
              </a:rPr>
              <a:t>m=n/5</a:t>
            </a:r>
            <a:r>
              <a:rPr lang="zh-CN" altLang="en-US" dirty="0">
                <a:latin typeface="Arial" panose="020B0604020202020204" pitchFamily="34" charset="0"/>
              </a:rPr>
              <a:t>代入，</a:t>
            </a:r>
            <a:r>
              <a:rPr lang="en-US" altLang="zh-CN" dirty="0">
                <a:latin typeface="Arial" panose="020B0604020202020204" pitchFamily="34" charset="0"/>
              </a:rPr>
              <a:t>k=(n-5)/10; </a:t>
            </a:r>
            <a:r>
              <a:rPr lang="zh-CN" altLang="en-US" dirty="0">
                <a:latin typeface="Arial" panose="020B0604020202020204" pitchFamily="34" charset="0"/>
              </a:rPr>
              <a:t>在这</a:t>
            </a:r>
            <a:r>
              <a:rPr lang="en-US" altLang="zh-CN" dirty="0">
                <a:latin typeface="Arial" panose="020B0604020202020204" pitchFamily="34" charset="0"/>
              </a:rPr>
              <a:t>k</a:t>
            </a:r>
            <a:r>
              <a:rPr lang="zh-CN" altLang="en-US" dirty="0">
                <a:latin typeface="Arial" panose="020B0604020202020204" pitchFamily="34" charset="0"/>
              </a:rPr>
              <a:t>个中位数各自所在的小组中，每组又有</a:t>
            </a:r>
            <a:r>
              <a:rPr lang="en-US" altLang="zh-CN" dirty="0">
                <a:latin typeface="Arial" panose="020B0604020202020204" pitchFamily="34" charset="0"/>
              </a:rPr>
              <a:t>2</a:t>
            </a:r>
            <a:r>
              <a:rPr lang="zh-CN" altLang="en-US" dirty="0">
                <a:latin typeface="Arial" panose="020B0604020202020204" pitchFamily="34" charset="0"/>
              </a:rPr>
              <a:t>个元素比该中位数小；</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a:t>
            </a:r>
            <a:r>
              <a:rPr lang="en-US" altLang="zh-CN" dirty="0">
                <a:latin typeface="Arial" panose="020B0604020202020204" pitchFamily="34" charset="0"/>
              </a:rPr>
              <a:t>3</a:t>
            </a:r>
            <a:r>
              <a:rPr lang="zh-CN" altLang="en-US" dirty="0">
                <a:latin typeface="Arial" panose="020B0604020202020204" pitchFamily="34" charset="0"/>
              </a:rPr>
              <a:t>）因此，划分出两个子数组中，小于中位数</a:t>
            </a:r>
            <a:r>
              <a:rPr lang="en-US" altLang="zh-CN" dirty="0">
                <a:latin typeface="Arial" panose="020B0604020202020204" pitchFamily="34" charset="0"/>
              </a:rPr>
              <a:t>x</a:t>
            </a:r>
            <a:r>
              <a:rPr lang="zh-CN" altLang="en-US" dirty="0">
                <a:latin typeface="Arial" panose="020B0604020202020204" pitchFamily="34" charset="0"/>
              </a:rPr>
              <a:t>的数组的长度为  </a:t>
            </a:r>
            <a:r>
              <a:rPr lang="en-US" altLang="zh-CN" dirty="0">
                <a:latin typeface="Arial" panose="020B0604020202020204" pitchFamily="34" charset="0"/>
              </a:rPr>
              <a:t>k+2k;  </a:t>
            </a:r>
            <a:r>
              <a:rPr lang="zh-CN" altLang="en-US" dirty="0">
                <a:latin typeface="Arial" panose="020B0604020202020204" pitchFamily="34" charset="0"/>
              </a:rPr>
              <a:t>前者</a:t>
            </a:r>
            <a:r>
              <a:rPr lang="en-US" altLang="zh-CN" dirty="0">
                <a:latin typeface="Arial" panose="020B0604020202020204" pitchFamily="34" charset="0"/>
              </a:rPr>
              <a:t>k</a:t>
            </a:r>
            <a:r>
              <a:rPr lang="zh-CN" altLang="en-US" dirty="0">
                <a:latin typeface="Arial" panose="020B0604020202020204" pitchFamily="34" charset="0"/>
              </a:rPr>
              <a:t>指划分出的</a:t>
            </a:r>
            <a:r>
              <a:rPr lang="en-US" altLang="zh-CN" dirty="0">
                <a:latin typeface="Arial" panose="020B0604020202020204" pitchFamily="34" charset="0"/>
              </a:rPr>
              <a:t>m</a:t>
            </a:r>
            <a:r>
              <a:rPr lang="zh-CN" altLang="en-US" dirty="0">
                <a:latin typeface="Arial" panose="020B0604020202020204" pitchFamily="34" charset="0"/>
              </a:rPr>
              <a:t>组中，小于中位数</a:t>
            </a:r>
            <a:r>
              <a:rPr lang="en-US" altLang="zh-CN" dirty="0">
                <a:latin typeface="Arial" panose="020B0604020202020204" pitchFamily="34" charset="0"/>
              </a:rPr>
              <a:t>x</a:t>
            </a:r>
            <a:r>
              <a:rPr lang="zh-CN" altLang="en-US" dirty="0">
                <a:latin typeface="Arial" panose="020B0604020202020204" pitchFamily="34" charset="0"/>
              </a:rPr>
              <a:t>的有</a:t>
            </a:r>
            <a:r>
              <a:rPr lang="en-US" altLang="zh-CN" dirty="0">
                <a:latin typeface="Arial" panose="020B0604020202020204" pitchFamily="34" charset="0"/>
              </a:rPr>
              <a:t>k</a:t>
            </a:r>
            <a:r>
              <a:rPr lang="zh-CN" altLang="en-US" dirty="0">
                <a:latin typeface="Arial" panose="020B0604020202020204" pitchFamily="34" charset="0"/>
              </a:rPr>
              <a:t>个， 后者</a:t>
            </a:r>
            <a:r>
              <a:rPr lang="en-US" altLang="zh-CN" dirty="0">
                <a:latin typeface="Arial" panose="020B0604020202020204" pitchFamily="34" charset="0"/>
              </a:rPr>
              <a:t>2k</a:t>
            </a:r>
            <a:r>
              <a:rPr lang="zh-CN" altLang="en-US" dirty="0">
                <a:latin typeface="Arial" panose="020B0604020202020204" pitchFamily="34" charset="0"/>
              </a:rPr>
              <a:t>的含义是：在</a:t>
            </a:r>
            <a:r>
              <a:rPr lang="en-US" altLang="zh-CN" dirty="0">
                <a:latin typeface="Arial" panose="020B0604020202020204" pitchFamily="34" charset="0"/>
              </a:rPr>
              <a:t>k</a:t>
            </a:r>
            <a:r>
              <a:rPr lang="zh-CN" altLang="en-US" dirty="0">
                <a:latin typeface="Arial" panose="020B0604020202020204" pitchFamily="34" charset="0"/>
              </a:rPr>
              <a:t>个中位数所在的小组中，每组有</a:t>
            </a:r>
            <a:r>
              <a:rPr lang="en-US" altLang="zh-CN" dirty="0">
                <a:latin typeface="Arial" panose="020B0604020202020204" pitchFamily="34" charset="0"/>
              </a:rPr>
              <a:t>2</a:t>
            </a:r>
            <a:r>
              <a:rPr lang="zh-CN" altLang="en-US" dirty="0">
                <a:latin typeface="Arial" panose="020B0604020202020204" pitchFamily="34" charset="0"/>
              </a:rPr>
              <a:t>个小于各自小组的中位数。 </a:t>
            </a:r>
            <a:r>
              <a:rPr lang="en-US" altLang="zh-CN" dirty="0">
                <a:latin typeface="Arial" panose="020B0604020202020204" pitchFamily="34" charset="0"/>
              </a:rPr>
              <a:t>k+2k=3k= 3(n-5)/10</a:t>
            </a:r>
          </a:p>
          <a:p>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27652" name="灯片编号占位符 3">
            <a:extLst>
              <a:ext uri="{FF2B5EF4-FFF2-40B4-BE49-F238E27FC236}">
                <a16:creationId xmlns:a16="http://schemas.microsoft.com/office/drawing/2014/main" id="{1351D160-89C2-4B64-8D00-373F7ECF459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40E34B3-FF14-4FEC-9FC4-32DC22AE6CB3}" type="slidenum">
              <a:rPr lang="en-US" altLang="zh-CN" smtClean="0"/>
              <a:pPr>
                <a:spcBef>
                  <a:spcPct val="0"/>
                </a:spcBef>
              </a:pPr>
              <a:t>15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B2DE9BF4-1394-48A4-A5C7-9E598EB17617}"/>
              </a:ext>
            </a:extLst>
          </p:cNvPr>
          <p:cNvSpPr>
            <a:spLocks noGrp="1" noRot="1" noChangeAspect="1" noTextEdit="1"/>
          </p:cNvSpPr>
          <p:nvPr>
            <p:ph type="sldImg"/>
          </p:nvPr>
        </p:nvSpPr>
        <p:spPr>
          <a:ln/>
        </p:spPr>
      </p:sp>
      <p:sp>
        <p:nvSpPr>
          <p:cNvPr id="24579" name="备注占位符 2">
            <a:extLst>
              <a:ext uri="{FF2B5EF4-FFF2-40B4-BE49-F238E27FC236}">
                <a16:creationId xmlns:a16="http://schemas.microsoft.com/office/drawing/2014/main" id="{84DA0DFA-A4BD-455F-A8FF-D635C7859B64}"/>
              </a:ext>
            </a:extLst>
          </p:cNvPr>
          <p:cNvSpPr>
            <a:spLocks noGrp="1"/>
          </p:cNvSpPr>
          <p:nvPr>
            <p:ph type="body" idx="1"/>
          </p:nvPr>
        </p:nvSpPr>
        <p:spPr>
          <a:noFill/>
        </p:spPr>
        <p:txBody>
          <a:bodyPr/>
          <a:lstStyle/>
          <a:p>
            <a:endParaRPr lang="en-US" altLang="zh-CN" dirty="0">
              <a:latin typeface="Arial" panose="020B0604020202020204" pitchFamily="34" charset="0"/>
            </a:endParaRPr>
          </a:p>
          <a:p>
            <a:r>
              <a:rPr lang="zh-CN" altLang="en-US" dirty="0">
                <a:latin typeface="Arial" panose="020B0604020202020204" pitchFamily="34" charset="0"/>
              </a:rPr>
              <a:t>次例题中，将中位数 放在了后半段，即第</a:t>
            </a:r>
            <a:r>
              <a:rPr lang="en-US" altLang="zh-CN" dirty="0">
                <a:latin typeface="Arial" panose="020B0604020202020204" pitchFamily="34" charset="0"/>
              </a:rPr>
              <a:t>2</a:t>
            </a:r>
            <a:r>
              <a:rPr lang="zh-CN" altLang="en-US" dirty="0">
                <a:latin typeface="Arial" panose="020B0604020202020204" pitchFamily="34" charset="0"/>
              </a:rPr>
              <a:t>个数组中。</a:t>
            </a:r>
          </a:p>
        </p:txBody>
      </p:sp>
      <p:sp>
        <p:nvSpPr>
          <p:cNvPr id="24580" name="灯片编号占位符 3">
            <a:extLst>
              <a:ext uri="{FF2B5EF4-FFF2-40B4-BE49-F238E27FC236}">
                <a16:creationId xmlns:a16="http://schemas.microsoft.com/office/drawing/2014/main" id="{A31D54C4-A104-40EA-9275-3B6F56B623EF}"/>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60DD68-7413-489F-BBE4-609474604FBB}" type="slidenum">
              <a:rPr lang="en-US" altLang="zh-CN" smtClean="0"/>
              <a:pPr>
                <a:spcBef>
                  <a:spcPct val="0"/>
                </a:spcBef>
              </a:pPr>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F8DDFA8-278A-40D4-9EA6-AF2CF56F7960}" type="slidenum">
              <a:rPr lang="zh-CN" altLang="en-US" smtClean="0"/>
              <a:t>21</a:t>
            </a:fld>
            <a:endParaRPr lang="zh-CN" altLang="en-US"/>
          </a:p>
        </p:txBody>
      </p:sp>
    </p:spTree>
    <p:extLst>
      <p:ext uri="{BB962C8B-B14F-4D97-AF65-F5344CB8AC3E}">
        <p14:creationId xmlns:p14="http://schemas.microsoft.com/office/powerpoint/2010/main" val="351285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D5613C79-DC16-42C2-948F-04CE7903E250}"/>
              </a:ext>
            </a:extLst>
          </p:cNvPr>
          <p:cNvSpPr>
            <a:spLocks noGrp="1" noRot="1" noChangeAspect="1" noTextEdit="1"/>
          </p:cNvSpPr>
          <p:nvPr>
            <p:ph type="sldImg"/>
          </p:nvPr>
        </p:nvSpPr>
        <p:spPr>
          <a:ln/>
        </p:spPr>
      </p:sp>
      <p:sp>
        <p:nvSpPr>
          <p:cNvPr id="5123" name="备注占位符 2">
            <a:extLst>
              <a:ext uri="{FF2B5EF4-FFF2-40B4-BE49-F238E27FC236}">
                <a16:creationId xmlns:a16="http://schemas.microsoft.com/office/drawing/2014/main" id="{7681BDAC-E258-4693-80D5-C0934CFF2AEE}"/>
              </a:ext>
            </a:extLst>
          </p:cNvPr>
          <p:cNvSpPr>
            <a:spLocks noGrp="1"/>
          </p:cNvSpPr>
          <p:nvPr>
            <p:ph type="body" idx="1"/>
          </p:nvPr>
        </p:nvSpPr>
        <p:spPr>
          <a:noFill/>
        </p:spPr>
        <p:txBody>
          <a:bodyPr/>
          <a:lstStyle/>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本节介绍的元素选择问题主要是指 </a:t>
            </a:r>
            <a:r>
              <a:rPr lang="zh-CN" altLang="en-US" b="1" dirty="0">
                <a:latin typeface="Arial" panose="020B0604020202020204" pitchFamily="34" charset="0"/>
              </a:rPr>
              <a:t>中位数</a:t>
            </a:r>
            <a:r>
              <a:rPr lang="zh-CN" altLang="en-US" dirty="0">
                <a:latin typeface="Arial" panose="020B0604020202020204" pitchFamily="34" charset="0"/>
              </a:rPr>
              <a:t> 的选择问题。中位数的选择同找最大和最小相比，是最难的。我们这节课重点解决这个问题。</a:t>
            </a:r>
          </a:p>
        </p:txBody>
      </p:sp>
      <p:sp>
        <p:nvSpPr>
          <p:cNvPr id="5124" name="灯片编号占位符 3">
            <a:extLst>
              <a:ext uri="{FF2B5EF4-FFF2-40B4-BE49-F238E27FC236}">
                <a16:creationId xmlns:a16="http://schemas.microsoft.com/office/drawing/2014/main" id="{C47D8F47-971A-4B9C-AE7C-39F964A5FEA0}"/>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A661DC-4897-4844-AE7A-72BE4500E458}" type="slidenum">
              <a:rPr lang="en-US" altLang="zh-CN" smtClean="0"/>
              <a:pPr>
                <a:spcBef>
                  <a:spcPct val="0"/>
                </a:spcBef>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B1B09C1D-A984-4120-8FE1-EA4A000F8FB9}"/>
              </a:ext>
            </a:extLst>
          </p:cNvPr>
          <p:cNvSpPr>
            <a:spLocks noGrp="1" noRot="1" noChangeAspect="1" noTextEdit="1"/>
          </p:cNvSpPr>
          <p:nvPr>
            <p:ph type="sldImg"/>
          </p:nvPr>
        </p:nvSpPr>
        <p:spPr>
          <a:ln/>
        </p:spPr>
      </p:sp>
      <p:sp>
        <p:nvSpPr>
          <p:cNvPr id="8195" name="备注占位符 2">
            <a:extLst>
              <a:ext uri="{FF2B5EF4-FFF2-40B4-BE49-F238E27FC236}">
                <a16:creationId xmlns:a16="http://schemas.microsoft.com/office/drawing/2014/main" id="{ACD82017-7E5A-4934-B64F-D229143C57E2}"/>
              </a:ext>
            </a:extLst>
          </p:cNvPr>
          <p:cNvSpPr>
            <a:spLocks noGrp="1"/>
          </p:cNvSpPr>
          <p:nvPr>
            <p:ph type="body" idx="1"/>
          </p:nvPr>
        </p:nvSpPr>
        <p:spPr>
          <a:noFill/>
        </p:spPr>
        <p:txBody>
          <a:bodyPr/>
          <a:lstStyle/>
          <a:p>
            <a:r>
              <a:rPr lang="zh-CN" altLang="en-US">
                <a:latin typeface="Arial" panose="020B0604020202020204" pitchFamily="34" charset="0"/>
              </a:rPr>
              <a:t>等差数列求和：</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S=(a1+an)n/2=((n-1)+(n-k))k/2=(2n-k-1)k/2;</a:t>
            </a:r>
          </a:p>
          <a:p>
            <a:r>
              <a:rPr lang="en-US" altLang="zh-CN">
                <a:latin typeface="Arial" panose="020B0604020202020204" pitchFamily="34" charset="0"/>
              </a:rPr>
              <a:t>  </a:t>
            </a:r>
            <a:r>
              <a:rPr lang="zh-CN" altLang="en-US">
                <a:latin typeface="Arial" panose="020B0604020202020204" pitchFamily="34" charset="0"/>
              </a:rPr>
              <a:t>将</a:t>
            </a:r>
            <a:r>
              <a:rPr lang="en-US" altLang="zh-CN">
                <a:latin typeface="Arial" panose="020B0604020202020204" pitchFamily="34" charset="0"/>
              </a:rPr>
              <a:t>k=</a:t>
            </a:r>
            <a:r>
              <a:rPr lang="zh-CN" altLang="en-US">
                <a:latin typeface="Arial" panose="020B0604020202020204" pitchFamily="34" charset="0"/>
              </a:rPr>
              <a:t>（</a:t>
            </a:r>
            <a:r>
              <a:rPr lang="en-US" altLang="zh-CN">
                <a:latin typeface="Arial" panose="020B0604020202020204" pitchFamily="34" charset="0"/>
              </a:rPr>
              <a:t>n+1</a:t>
            </a:r>
            <a:r>
              <a:rPr lang="zh-CN" altLang="en-US">
                <a:latin typeface="Arial" panose="020B0604020202020204" pitchFamily="34" charset="0"/>
              </a:rPr>
              <a:t>）</a:t>
            </a:r>
            <a:r>
              <a:rPr lang="en-US" altLang="zh-CN">
                <a:latin typeface="Arial" panose="020B0604020202020204" pitchFamily="34" charset="0"/>
              </a:rPr>
              <a:t>/2  </a:t>
            </a:r>
            <a:r>
              <a:rPr lang="zh-CN" altLang="en-US">
                <a:latin typeface="Arial" panose="020B0604020202020204" pitchFamily="34" charset="0"/>
              </a:rPr>
              <a:t>代入原式即可</a:t>
            </a:r>
          </a:p>
        </p:txBody>
      </p:sp>
      <p:sp>
        <p:nvSpPr>
          <p:cNvPr id="8196" name="灯片编号占位符 3">
            <a:extLst>
              <a:ext uri="{FF2B5EF4-FFF2-40B4-BE49-F238E27FC236}">
                <a16:creationId xmlns:a16="http://schemas.microsoft.com/office/drawing/2014/main" id="{65F1B38C-6B44-412D-BAD9-8019D97781A4}"/>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2C433D7-8788-4395-BA26-800B16A727CD}" type="slidenum">
              <a:rPr lang="en-US" altLang="zh-CN" smtClean="0"/>
              <a:pPr>
                <a:spcBef>
                  <a:spcPct val="0"/>
                </a:spcBef>
              </a:pPr>
              <a:t>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1F1D0E7A-E4AF-420C-8BF2-12438E7C4034}"/>
              </a:ext>
            </a:extLst>
          </p:cNvPr>
          <p:cNvSpPr>
            <a:spLocks noGrp="1" noRot="1" noChangeAspect="1" noTextEdit="1"/>
          </p:cNvSpPr>
          <p:nvPr>
            <p:ph type="sldImg"/>
          </p:nvPr>
        </p:nvSpPr>
        <p:spPr>
          <a:ln/>
        </p:spPr>
      </p:sp>
      <p:sp>
        <p:nvSpPr>
          <p:cNvPr id="10243" name="备注占位符 2">
            <a:extLst>
              <a:ext uri="{FF2B5EF4-FFF2-40B4-BE49-F238E27FC236}">
                <a16:creationId xmlns:a16="http://schemas.microsoft.com/office/drawing/2014/main" id="{7342312C-9AAE-4980-81FC-458C7A0C199E}"/>
              </a:ext>
            </a:extLst>
          </p:cNvPr>
          <p:cNvSpPr>
            <a:spLocks noGrp="1"/>
          </p:cNvSpPr>
          <p:nvPr>
            <p:ph type="body" idx="1"/>
          </p:nvPr>
        </p:nvSpPr>
        <p:spPr>
          <a:noFill/>
        </p:spPr>
        <p:txBody>
          <a:bodyPr/>
          <a:lstStyle/>
          <a:p>
            <a:pPr eaLnBrk="1" hangingPunct="1"/>
            <a:r>
              <a:rPr lang="zh-CN" altLang="en-US">
                <a:latin typeface="Arial" panose="020B0604020202020204" pitchFamily="34" charset="0"/>
              </a:rPr>
              <a:t>如果</a:t>
            </a:r>
            <a:r>
              <a:rPr lang="en-US" altLang="zh-CN">
                <a:latin typeface="Arial" panose="020B0604020202020204" pitchFamily="34" charset="0"/>
              </a:rPr>
              <a:t>1&lt;=k&lt;=6</a:t>
            </a:r>
            <a:r>
              <a:rPr lang="zh-CN" altLang="en-US">
                <a:latin typeface="Arial" panose="020B0604020202020204" pitchFamily="34" charset="0"/>
              </a:rPr>
              <a:t>，则原问题转化为：在第</a:t>
            </a:r>
            <a:r>
              <a:rPr lang="en-US" altLang="zh-CN">
                <a:latin typeface="Arial" panose="020B0604020202020204" pitchFamily="34" charset="0"/>
              </a:rPr>
              <a:t>1</a:t>
            </a:r>
            <a:r>
              <a:rPr lang="zh-CN" altLang="en-US">
                <a:latin typeface="Arial" panose="020B0604020202020204" pitchFamily="34" charset="0"/>
              </a:rPr>
              <a:t>组中寻找第</a:t>
            </a:r>
            <a:r>
              <a:rPr lang="en-US" altLang="zh-CN">
                <a:latin typeface="Arial" panose="020B0604020202020204" pitchFamily="34" charset="0"/>
              </a:rPr>
              <a:t>k</a:t>
            </a:r>
            <a:r>
              <a:rPr lang="zh-CN" altLang="en-US">
                <a:latin typeface="Arial" panose="020B0604020202020204" pitchFamily="34" charset="0"/>
              </a:rPr>
              <a:t>个最小元素；</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zh-CN" altLang="en-US">
                <a:latin typeface="Arial" panose="020B0604020202020204" pitchFamily="34" charset="0"/>
              </a:rPr>
              <a:t>如果</a:t>
            </a:r>
            <a:r>
              <a:rPr lang="en-US" altLang="zh-CN">
                <a:latin typeface="Arial" panose="020B0604020202020204" pitchFamily="34" charset="0"/>
              </a:rPr>
              <a:t>7&lt;=k&lt;=10</a:t>
            </a:r>
            <a:r>
              <a:rPr lang="zh-CN" altLang="en-US">
                <a:latin typeface="Arial" panose="020B0604020202020204" pitchFamily="34" charset="0"/>
              </a:rPr>
              <a:t>，则原问题转化为：在第</a:t>
            </a:r>
            <a:r>
              <a:rPr lang="en-US" altLang="zh-CN">
                <a:latin typeface="Arial" panose="020B0604020202020204" pitchFamily="34" charset="0"/>
              </a:rPr>
              <a:t>2</a:t>
            </a:r>
            <a:r>
              <a:rPr lang="zh-CN" altLang="en-US">
                <a:latin typeface="Arial" panose="020B0604020202020204" pitchFamily="34" charset="0"/>
              </a:rPr>
              <a:t>组中寻找第</a:t>
            </a:r>
            <a:r>
              <a:rPr lang="en-US" altLang="zh-CN">
                <a:latin typeface="Arial" panose="020B0604020202020204" pitchFamily="34" charset="0"/>
              </a:rPr>
              <a:t>k-j</a:t>
            </a:r>
            <a:r>
              <a:rPr lang="zh-CN" altLang="en-US">
                <a:latin typeface="Arial" panose="020B0604020202020204" pitchFamily="34" charset="0"/>
              </a:rPr>
              <a:t>个最小元素</a:t>
            </a:r>
            <a:r>
              <a:rPr lang="en-US" altLang="zh-CN">
                <a:latin typeface="Arial" panose="020B0604020202020204" pitchFamily="34" charset="0"/>
              </a:rPr>
              <a:t>,</a:t>
            </a:r>
            <a:r>
              <a:rPr lang="zh-CN" altLang="en-US">
                <a:latin typeface="Arial" panose="020B0604020202020204" pitchFamily="34" charset="0"/>
              </a:rPr>
              <a:t>其中，</a:t>
            </a:r>
            <a:r>
              <a:rPr lang="en-US" altLang="zh-CN">
                <a:latin typeface="Arial" panose="020B0604020202020204" pitchFamily="34" charset="0"/>
              </a:rPr>
              <a:t>j</a:t>
            </a:r>
            <a:r>
              <a:rPr lang="zh-CN" altLang="en-US">
                <a:latin typeface="Arial" panose="020B0604020202020204" pitchFamily="34" charset="0"/>
              </a:rPr>
              <a:t>为第</a:t>
            </a:r>
            <a:r>
              <a:rPr lang="en-US" altLang="zh-CN">
                <a:latin typeface="Arial" panose="020B0604020202020204" pitchFamily="34" charset="0"/>
              </a:rPr>
              <a:t>1</a:t>
            </a:r>
            <a:r>
              <a:rPr lang="zh-CN" altLang="en-US">
                <a:latin typeface="Arial" panose="020B0604020202020204" pitchFamily="34" charset="0"/>
              </a:rPr>
              <a:t>组元素的总个数；</a:t>
            </a:r>
            <a:endParaRPr lang="en-US" altLang="zh-CN">
              <a:latin typeface="Arial" panose="020B0604020202020204" pitchFamily="34" charset="0"/>
            </a:endParaRPr>
          </a:p>
        </p:txBody>
      </p:sp>
      <p:sp>
        <p:nvSpPr>
          <p:cNvPr id="10244" name="灯片编号占位符 3">
            <a:extLst>
              <a:ext uri="{FF2B5EF4-FFF2-40B4-BE49-F238E27FC236}">
                <a16:creationId xmlns:a16="http://schemas.microsoft.com/office/drawing/2014/main" id="{9EAA800F-02C5-451F-91D0-63CB2EE03544}"/>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F9FBEF9-98AD-490A-9CD4-8C53E8542428}" type="slidenum">
              <a:rPr lang="en-US" altLang="zh-CN" smtClean="0"/>
              <a:pPr>
                <a:spcBef>
                  <a:spcPct val="0"/>
                </a:spcBef>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31F6ECA1-C135-4334-AEE4-F422F6401444}"/>
              </a:ext>
            </a:extLst>
          </p:cNvPr>
          <p:cNvSpPr>
            <a:spLocks noGrp="1" noRot="1" noChangeAspect="1" noTextEdit="1"/>
          </p:cNvSpPr>
          <p:nvPr>
            <p:ph type="sldImg"/>
          </p:nvPr>
        </p:nvSpPr>
        <p:spPr>
          <a:ln/>
        </p:spPr>
      </p:sp>
      <p:sp>
        <p:nvSpPr>
          <p:cNvPr id="12291" name="备注占位符 2">
            <a:extLst>
              <a:ext uri="{FF2B5EF4-FFF2-40B4-BE49-F238E27FC236}">
                <a16:creationId xmlns:a16="http://schemas.microsoft.com/office/drawing/2014/main" id="{5997E777-CFF0-4D79-A2A6-F348A265D780}"/>
              </a:ext>
            </a:extLst>
          </p:cNvPr>
          <p:cNvSpPr>
            <a:spLocks noGrp="1"/>
          </p:cNvSpPr>
          <p:nvPr>
            <p:ph type="body" idx="1"/>
          </p:nvPr>
        </p:nvSpPr>
        <p:spPr>
          <a:noFill/>
        </p:spPr>
        <p:txBody>
          <a:bodyPr/>
          <a:lstStyle/>
          <a:p>
            <a:pPr eaLnBrk="1" hangingPunct="1"/>
            <a:r>
              <a:rPr lang="zh-CN" altLang="en-US" dirty="0">
                <a:latin typeface="Arial" panose="020B0604020202020204" pitchFamily="34" charset="0"/>
              </a:rPr>
              <a:t>与快速排序算法不同的是：根据基准点，将元素分为</a:t>
            </a:r>
            <a:r>
              <a:rPr lang="en-US" altLang="zh-CN" dirty="0">
                <a:latin typeface="Arial" panose="020B0604020202020204" pitchFamily="34" charset="0"/>
              </a:rPr>
              <a:t>2</a:t>
            </a:r>
            <a:r>
              <a:rPr lang="zh-CN" altLang="en-US" dirty="0">
                <a:latin typeface="Arial" panose="020B0604020202020204" pitchFamily="34" charset="0"/>
              </a:rPr>
              <a:t>组，基准点包含在第</a:t>
            </a:r>
            <a:r>
              <a:rPr lang="en-US" altLang="zh-CN" dirty="0">
                <a:latin typeface="Arial" panose="020B0604020202020204" pitchFamily="34" charset="0"/>
              </a:rPr>
              <a:t>1</a:t>
            </a:r>
            <a:r>
              <a:rPr lang="zh-CN" altLang="en-US" dirty="0">
                <a:latin typeface="Arial" panose="020B0604020202020204" pitchFamily="34" charset="0"/>
              </a:rPr>
              <a:t>组中；</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如果</a:t>
            </a:r>
            <a:r>
              <a:rPr lang="en-US" altLang="zh-CN" dirty="0">
                <a:latin typeface="Arial" panose="020B0604020202020204" pitchFamily="34" charset="0"/>
              </a:rPr>
              <a:t>k&lt;=j</a:t>
            </a:r>
            <a:r>
              <a:rPr lang="zh-CN" altLang="en-US" dirty="0">
                <a:latin typeface="Arial" panose="020B0604020202020204" pitchFamily="34" charset="0"/>
              </a:rPr>
              <a:t>，则第</a:t>
            </a:r>
            <a:r>
              <a:rPr lang="en-US" altLang="zh-CN" dirty="0">
                <a:latin typeface="Arial" panose="020B0604020202020204" pitchFamily="34" charset="0"/>
              </a:rPr>
              <a:t>k</a:t>
            </a:r>
            <a:r>
              <a:rPr lang="zh-CN" altLang="en-US" dirty="0">
                <a:latin typeface="Arial" panose="020B0604020202020204" pitchFamily="34" charset="0"/>
              </a:rPr>
              <a:t>小元素落在</a:t>
            </a:r>
            <a:r>
              <a:rPr lang="en-US" altLang="zh-CN" dirty="0">
                <a:latin typeface="Arial" panose="020B0604020202020204" pitchFamily="34" charset="0"/>
              </a:rPr>
              <a:t>a</a:t>
            </a:r>
            <a:r>
              <a:rPr lang="zh-CN" altLang="en-US" dirty="0">
                <a:latin typeface="Arial" panose="020B0604020202020204" pitchFamily="34" charset="0"/>
              </a:rPr>
              <a:t>段，为</a:t>
            </a:r>
            <a:r>
              <a:rPr lang="en-US" altLang="zh-CN" dirty="0">
                <a:latin typeface="Arial" panose="020B0604020202020204" pitchFamily="34" charset="0"/>
              </a:rPr>
              <a:t>a</a:t>
            </a:r>
            <a:r>
              <a:rPr lang="zh-CN" altLang="en-US" dirty="0">
                <a:latin typeface="Arial" panose="020B0604020202020204" pitchFamily="34" charset="0"/>
              </a:rPr>
              <a:t>段的第</a:t>
            </a:r>
            <a:r>
              <a:rPr lang="en-US" altLang="zh-CN" dirty="0">
                <a:latin typeface="Arial" panose="020B0604020202020204" pitchFamily="34" charset="0"/>
              </a:rPr>
              <a:t>k</a:t>
            </a:r>
            <a:r>
              <a:rPr lang="zh-CN" altLang="en-US" dirty="0">
                <a:latin typeface="Arial" panose="020B0604020202020204" pitchFamily="34" charset="0"/>
              </a:rPr>
              <a:t>小元素；</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如果</a:t>
            </a:r>
            <a:r>
              <a:rPr lang="en-US" altLang="zh-CN" dirty="0">
                <a:latin typeface="Arial" panose="020B0604020202020204" pitchFamily="34" charset="0"/>
              </a:rPr>
              <a:t>k&gt;j</a:t>
            </a:r>
            <a:r>
              <a:rPr lang="zh-CN" altLang="en-US" dirty="0">
                <a:latin typeface="Arial" panose="020B0604020202020204" pitchFamily="34" charset="0"/>
              </a:rPr>
              <a:t>，则</a:t>
            </a:r>
            <a:r>
              <a:rPr lang="en-US" altLang="zh-CN" dirty="0">
                <a:latin typeface="Arial" panose="020B0604020202020204" pitchFamily="34" charset="0"/>
              </a:rPr>
              <a:t>a</a:t>
            </a:r>
            <a:r>
              <a:rPr lang="zh-CN" altLang="en-US" dirty="0">
                <a:latin typeface="Arial" panose="020B0604020202020204" pitchFamily="34" charset="0"/>
              </a:rPr>
              <a:t>段的所有元素都比第</a:t>
            </a:r>
            <a:r>
              <a:rPr lang="en-US" altLang="zh-CN" dirty="0">
                <a:latin typeface="Arial" panose="020B0604020202020204" pitchFamily="34" charset="0"/>
              </a:rPr>
              <a:t>k</a:t>
            </a:r>
            <a:r>
              <a:rPr lang="zh-CN" altLang="en-US" dirty="0">
                <a:latin typeface="Arial" panose="020B0604020202020204" pitchFamily="34" charset="0"/>
              </a:rPr>
              <a:t>小元素还要小，第</a:t>
            </a:r>
            <a:r>
              <a:rPr lang="en-US" altLang="zh-CN" dirty="0">
                <a:latin typeface="Arial" panose="020B0604020202020204" pitchFamily="34" charset="0"/>
              </a:rPr>
              <a:t>k</a:t>
            </a:r>
            <a:r>
              <a:rPr lang="zh-CN" altLang="en-US" dirty="0">
                <a:latin typeface="Arial" panose="020B0604020202020204" pitchFamily="34" charset="0"/>
              </a:rPr>
              <a:t>小元素落在</a:t>
            </a:r>
            <a:r>
              <a:rPr lang="en-US" altLang="zh-CN" dirty="0">
                <a:latin typeface="Arial" panose="020B0604020202020204" pitchFamily="34" charset="0"/>
              </a:rPr>
              <a:t>b</a:t>
            </a:r>
            <a:r>
              <a:rPr lang="zh-CN" altLang="en-US" dirty="0">
                <a:latin typeface="Arial" panose="020B0604020202020204" pitchFamily="34" charset="0"/>
              </a:rPr>
              <a:t>段，为</a:t>
            </a:r>
            <a:r>
              <a:rPr lang="en-US" altLang="zh-CN" dirty="0">
                <a:latin typeface="Arial" panose="020B0604020202020204" pitchFamily="34" charset="0"/>
              </a:rPr>
              <a:t>b</a:t>
            </a:r>
            <a:r>
              <a:rPr lang="zh-CN" altLang="en-US" dirty="0">
                <a:latin typeface="Arial" panose="020B0604020202020204" pitchFamily="34" charset="0"/>
              </a:rPr>
              <a:t>段中的第</a:t>
            </a:r>
            <a:r>
              <a:rPr lang="en-US" altLang="zh-CN" dirty="0">
                <a:latin typeface="Arial" panose="020B0604020202020204" pitchFamily="34" charset="0"/>
              </a:rPr>
              <a:t>k-j</a:t>
            </a:r>
            <a:r>
              <a:rPr lang="zh-CN" altLang="en-US" dirty="0">
                <a:latin typeface="Arial" panose="020B0604020202020204" pitchFamily="34" charset="0"/>
              </a:rPr>
              <a:t>小元素（</a:t>
            </a:r>
            <a:r>
              <a:rPr lang="en-US" altLang="zh-CN" dirty="0">
                <a:latin typeface="Arial" panose="020B0604020202020204" pitchFamily="34" charset="0"/>
              </a:rPr>
              <a:t>-j</a:t>
            </a:r>
            <a:r>
              <a:rPr lang="zh-CN" altLang="en-US" dirty="0">
                <a:latin typeface="Arial" panose="020B0604020202020204" pitchFamily="34" charset="0"/>
              </a:rPr>
              <a:t>的含义是去掉</a:t>
            </a:r>
            <a:r>
              <a:rPr lang="en-US" altLang="zh-CN" dirty="0">
                <a:latin typeface="Arial" panose="020B0604020202020204" pitchFamily="34" charset="0"/>
              </a:rPr>
              <a:t>a</a:t>
            </a:r>
            <a:r>
              <a:rPr lang="zh-CN" altLang="en-US" dirty="0">
                <a:latin typeface="Arial" panose="020B0604020202020204" pitchFamily="34" charset="0"/>
              </a:rPr>
              <a:t>段的元素总个数）</a:t>
            </a:r>
            <a:endParaRPr lang="en-US" altLang="zh-CN" dirty="0">
              <a:latin typeface="Arial" panose="020B0604020202020204" pitchFamily="34" charset="0"/>
            </a:endParaRPr>
          </a:p>
          <a:p>
            <a:pPr eaLnBrk="1" hangingPunct="1"/>
            <a:r>
              <a:rPr lang="zh-CN" altLang="en-US" dirty="0">
                <a:latin typeface="Arial" panose="020B0604020202020204" pitchFamily="34" charset="0"/>
              </a:rPr>
              <a:t>这个方法是快速排序法的一个改进，在每次分治之后都 只留下一个子问题，和我们之前讲过的二分搜索法相似。大家还记得二分搜索的时间复杂度吗？这个方法是不是和二分搜索法一样高效呢？</a:t>
            </a:r>
            <a:endParaRPr lang="en-US" altLang="zh-CN" dirty="0">
              <a:latin typeface="Arial" panose="020B0604020202020204" pitchFamily="34" charset="0"/>
            </a:endParaRPr>
          </a:p>
          <a:p>
            <a:pPr eaLnBrk="1" hangingPunct="1"/>
            <a:endParaRPr lang="zh-CN" altLang="en-US" dirty="0">
              <a:latin typeface="Arial" panose="020B0604020202020204" pitchFamily="34" charset="0"/>
            </a:endParaRPr>
          </a:p>
        </p:txBody>
      </p:sp>
      <p:sp>
        <p:nvSpPr>
          <p:cNvPr id="12292" name="灯片编号占位符 3">
            <a:extLst>
              <a:ext uri="{FF2B5EF4-FFF2-40B4-BE49-F238E27FC236}">
                <a16:creationId xmlns:a16="http://schemas.microsoft.com/office/drawing/2014/main" id="{DC66B571-5DAF-4D77-B68D-86960731A597}"/>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972D0CB-2EA7-4F15-B992-D519E66FD207}" type="slidenum">
              <a:rPr lang="en-US" altLang="zh-CN" smtClean="0"/>
              <a:pPr>
                <a:spcBef>
                  <a:spcPct val="0"/>
                </a:spcBef>
              </a:pPr>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E17CD11-0C5C-4664-9364-F8A8EF49B8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708D12-C766-44FC-A29C-3B23714C26BB}" type="slidenum">
              <a:rPr lang="en-US" altLang="zh-CN" smtClean="0">
                <a:solidFill>
                  <a:srgbClr val="000000"/>
                </a:solidFill>
                <a:latin typeface="Times New Roman" panose="02020603050405020304" pitchFamily="18" charset="0"/>
              </a:rPr>
              <a:pPr>
                <a:spcBef>
                  <a:spcPct val="0"/>
                </a:spcBef>
              </a:pPr>
              <a:t>8</a:t>
            </a:fld>
            <a:endParaRPr lang="en-US" altLang="zh-CN">
              <a:solidFill>
                <a:srgbClr val="000000"/>
              </a:solidFill>
              <a:latin typeface="Times New Roman" panose="02020603050405020304" pitchFamily="18" charset="0"/>
            </a:endParaRPr>
          </a:p>
        </p:txBody>
      </p:sp>
      <p:sp>
        <p:nvSpPr>
          <p:cNvPr id="14339" name="Rectangle 1026">
            <a:extLst>
              <a:ext uri="{FF2B5EF4-FFF2-40B4-BE49-F238E27FC236}">
                <a16:creationId xmlns:a16="http://schemas.microsoft.com/office/drawing/2014/main" id="{1CBAA1E8-1B7E-4C95-B12C-85205A80213F}"/>
              </a:ext>
            </a:extLst>
          </p:cNvPr>
          <p:cNvSpPr>
            <a:spLocks noGrp="1" noRot="1" noChangeAspect="1" noChangeArrowheads="1" noTextEdit="1"/>
          </p:cNvSpPr>
          <p:nvPr>
            <p:ph type="sldImg"/>
          </p:nvPr>
        </p:nvSpPr>
        <p:spPr>
          <a:solidFill>
            <a:srgbClr val="FFFFFF"/>
          </a:solidFill>
          <a:ln/>
        </p:spPr>
      </p:sp>
      <p:sp>
        <p:nvSpPr>
          <p:cNvPr id="14340" name="Rectangle 1027">
            <a:extLst>
              <a:ext uri="{FF2B5EF4-FFF2-40B4-BE49-F238E27FC236}">
                <a16:creationId xmlns:a16="http://schemas.microsoft.com/office/drawing/2014/main" id="{79D0DBA0-9CB4-4577-B102-572B4EB79227}"/>
              </a:ext>
            </a:extLst>
          </p:cNvPr>
          <p:cNvSpPr>
            <a:spLocks noGrp="1" noChangeArrowheads="1"/>
          </p:cNvSpPr>
          <p:nvPr>
            <p:ph type="body" idx="1"/>
          </p:nvPr>
        </p:nvSpPr>
        <p:spPr>
          <a:xfrm>
            <a:off x="914400" y="4343400"/>
            <a:ext cx="4800600" cy="4114800"/>
          </a:xfrm>
          <a:solidFill>
            <a:srgbClr val="FFFFFF"/>
          </a:solidFill>
          <a:ln>
            <a:solidFill>
              <a:srgbClr val="000000"/>
            </a:solidFill>
            <a:miter lim="800000"/>
            <a:headEnd/>
            <a:tailEnd/>
          </a:ln>
        </p:spPr>
        <p:txBody>
          <a:bodyPr/>
          <a:lstStyle/>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2702274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F8393789-1D6D-46FF-A6F3-419F5652A08E}"/>
              </a:ext>
            </a:extLst>
          </p:cNvPr>
          <p:cNvSpPr>
            <a:spLocks noGrp="1" noRot="1" noChangeAspect="1" noTextEdit="1"/>
          </p:cNvSpPr>
          <p:nvPr>
            <p:ph type="sldImg"/>
          </p:nvPr>
        </p:nvSpPr>
        <p:spPr>
          <a:ln/>
        </p:spPr>
      </p:sp>
      <p:sp>
        <p:nvSpPr>
          <p:cNvPr id="16387" name="备注占位符 2">
            <a:extLst>
              <a:ext uri="{FF2B5EF4-FFF2-40B4-BE49-F238E27FC236}">
                <a16:creationId xmlns:a16="http://schemas.microsoft.com/office/drawing/2014/main" id="{DCD10A33-2672-4E5C-9E73-AD6DB02AD87B}"/>
              </a:ext>
            </a:extLst>
          </p:cNvPr>
          <p:cNvSpPr>
            <a:spLocks noGrp="1"/>
          </p:cNvSpPr>
          <p:nvPr>
            <p:ph type="body" idx="1"/>
          </p:nvPr>
        </p:nvSpPr>
        <p:spPr>
          <a:noFill/>
        </p:spPr>
        <p:txBody>
          <a:bodyPr/>
          <a:lstStyle/>
          <a:p>
            <a:r>
              <a:rPr lang="zh-CN" altLang="en-US">
                <a:latin typeface="Arial" panose="020B0604020202020204" pitchFamily="34" charset="0"/>
              </a:rPr>
              <a:t>改算法的思路是通过递归迭代逐渐减少数组的长度，第一句话的作用是，当数组只剩下一个元素的时候，该元素即是我们需要的结果。</a:t>
            </a:r>
          </a:p>
        </p:txBody>
      </p:sp>
      <p:sp>
        <p:nvSpPr>
          <p:cNvPr id="16388" name="灯片编号占位符 3">
            <a:extLst>
              <a:ext uri="{FF2B5EF4-FFF2-40B4-BE49-F238E27FC236}">
                <a16:creationId xmlns:a16="http://schemas.microsoft.com/office/drawing/2014/main" id="{455E7EAD-5B6D-4B48-96A5-48FC4A09020B}"/>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774B1B-A082-4B5E-945C-FEFDFBF984A6}" type="slidenum">
              <a:rPr lang="en-US" altLang="zh-CN" smtClean="0"/>
              <a:pPr/>
              <a:t>9</a:t>
            </a:fld>
            <a:endParaRPr lang="en-US" altLang="zh-CN"/>
          </a:p>
        </p:txBody>
      </p:sp>
    </p:spTree>
    <p:extLst>
      <p:ext uri="{BB962C8B-B14F-4D97-AF65-F5344CB8AC3E}">
        <p14:creationId xmlns:p14="http://schemas.microsoft.com/office/powerpoint/2010/main" val="3450986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线性时间选择的复杂性分析，边界为，当问题规模为</a:t>
            </a:r>
            <a:r>
              <a:rPr lang="en-US" altLang="zh-CN" dirty="0"/>
              <a:t>1</a:t>
            </a:r>
            <a:r>
              <a:rPr lang="zh-CN" altLang="en-US" dirty="0"/>
              <a:t>时，只有</a:t>
            </a:r>
            <a:r>
              <a:rPr lang="en-US" altLang="zh-CN" dirty="0"/>
              <a:t>1</a:t>
            </a:r>
            <a:r>
              <a:rPr lang="zh-CN" altLang="en-US" dirty="0"/>
              <a:t>个元素，那么复杂性为</a:t>
            </a:r>
            <a:r>
              <a:rPr lang="en-US" altLang="zh-CN" dirty="0"/>
              <a:t>O(1).</a:t>
            </a:r>
            <a:r>
              <a:rPr lang="zh-CN" altLang="en-US" dirty="0"/>
              <a:t>分治之后，将一个问题分成两个不同规模的问题，有可能是</a:t>
            </a:r>
            <a:r>
              <a:rPr lang="en-US" altLang="zh-CN" dirty="0"/>
              <a:t>1,n-1;2,n-2….</a:t>
            </a:r>
            <a:r>
              <a:rPr lang="zh-CN" altLang="en-US" dirty="0"/>
              <a:t>最好是</a:t>
            </a:r>
            <a:r>
              <a:rPr lang="en-US" altLang="zh-CN" dirty="0"/>
              <a:t>1/n</a:t>
            </a:r>
            <a:r>
              <a:rPr lang="zh-CN" altLang="en-US" dirty="0"/>
              <a:t>和</a:t>
            </a:r>
            <a:r>
              <a:rPr lang="en-US" altLang="zh-CN" dirty="0"/>
              <a:t>1/n</a:t>
            </a:r>
            <a:r>
              <a:rPr lang="zh-CN" altLang="en-US" dirty="0"/>
              <a:t>，那么 最坏时为</a:t>
            </a:r>
            <a:r>
              <a:rPr lang="en-US" altLang="zh-CN" dirty="0"/>
              <a:t>1</a:t>
            </a:r>
            <a:r>
              <a:rPr lang="zh-CN" altLang="en-US" dirty="0"/>
              <a:t>和</a:t>
            </a:r>
            <a:r>
              <a:rPr lang="en-US" altLang="zh-CN" dirty="0"/>
              <a:t>n-1</a:t>
            </a:r>
            <a:r>
              <a:rPr lang="zh-CN" altLang="en-US" dirty="0"/>
              <a:t>。此时，</a:t>
            </a:r>
            <a:r>
              <a:rPr lang="en-US" altLang="zh-CN" dirty="0"/>
              <a:t>T</a:t>
            </a:r>
            <a:r>
              <a:rPr lang="zh-CN" altLang="en-US" dirty="0"/>
              <a:t>（</a:t>
            </a:r>
            <a:r>
              <a:rPr lang="en-US" altLang="zh-CN" dirty="0"/>
              <a:t>n</a:t>
            </a:r>
            <a:r>
              <a:rPr lang="zh-CN" altLang="en-US" dirty="0"/>
              <a:t>）以</a:t>
            </a:r>
            <a:r>
              <a:rPr lang="en-US" altLang="zh-CN" dirty="0"/>
              <a:t>n</a:t>
            </a:r>
            <a:r>
              <a:rPr lang="zh-CN" altLang="en-US" dirty="0"/>
              <a:t>平方为上限</a:t>
            </a:r>
          </a:p>
        </p:txBody>
      </p:sp>
      <p:sp>
        <p:nvSpPr>
          <p:cNvPr id="4" name="灯片编号占位符 3"/>
          <p:cNvSpPr>
            <a:spLocks noGrp="1"/>
          </p:cNvSpPr>
          <p:nvPr>
            <p:ph type="sldNum" sz="quarter" idx="5"/>
          </p:nvPr>
        </p:nvSpPr>
        <p:spPr/>
        <p:txBody>
          <a:bodyPr/>
          <a:lstStyle/>
          <a:p>
            <a:fld id="{AF8DDFA8-278A-40D4-9EA6-AF2CF56F7960}" type="slidenum">
              <a:rPr lang="zh-CN" altLang="en-US" smtClean="0"/>
              <a:t>10</a:t>
            </a:fld>
            <a:endParaRPr lang="zh-CN" altLang="en-US"/>
          </a:p>
        </p:txBody>
      </p:sp>
    </p:spTree>
    <p:extLst>
      <p:ext uri="{BB962C8B-B14F-4D97-AF65-F5344CB8AC3E}">
        <p14:creationId xmlns:p14="http://schemas.microsoft.com/office/powerpoint/2010/main" val="418370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此时元素选择问题的时间复杂度与找最大最小元素的时间复杂性相同。通过对复杂性的分析，可知，支点的选择非常重要，如果可以保证，每次丢弃一部分元素，那么，元素选择问题的时间复杂度以</a:t>
            </a:r>
            <a:r>
              <a:rPr lang="en-US" altLang="zh-CN" dirty="0"/>
              <a:t>n</a:t>
            </a:r>
            <a:r>
              <a:rPr lang="zh-CN" altLang="en-US" dirty="0"/>
              <a:t>为上限。</a:t>
            </a:r>
          </a:p>
        </p:txBody>
      </p:sp>
      <p:sp>
        <p:nvSpPr>
          <p:cNvPr id="4" name="灯片编号占位符 3"/>
          <p:cNvSpPr>
            <a:spLocks noGrp="1"/>
          </p:cNvSpPr>
          <p:nvPr>
            <p:ph type="sldNum" sz="quarter" idx="5"/>
          </p:nvPr>
        </p:nvSpPr>
        <p:spPr/>
        <p:txBody>
          <a:bodyPr/>
          <a:lstStyle/>
          <a:p>
            <a:fld id="{AF8DDFA8-278A-40D4-9EA6-AF2CF56F7960}" type="slidenum">
              <a:rPr lang="zh-CN" altLang="en-US" smtClean="0"/>
              <a:t>11</a:t>
            </a:fld>
            <a:endParaRPr lang="zh-CN" altLang="en-US"/>
          </a:p>
        </p:txBody>
      </p:sp>
    </p:spTree>
    <p:extLst>
      <p:ext uri="{BB962C8B-B14F-4D97-AF65-F5344CB8AC3E}">
        <p14:creationId xmlns:p14="http://schemas.microsoft.com/office/powerpoint/2010/main" val="2928609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0B7AC02-4032-41BF-8E28-DCC71086855B}"/>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1E014BE5-4B28-4B4E-B9E8-FABC5192A9F0}"/>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39EC8EBD-3D2D-4F8D-B878-BFE4ABE8C55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0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0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0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0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defRPr/>
                </a:pPr>
                <a:endParaRPr lang="zh-CN" altLang="en-US"/>
              </a:p>
            </p:txBody>
          </p:sp>
          <p:sp>
            <p:nvSpPr>
              <p:cNvPr id="13" name="Rectangle 5">
                <a:extLst>
                  <a:ext uri="{FF2B5EF4-FFF2-40B4-BE49-F238E27FC236}">
                    <a16:creationId xmlns:a16="http://schemas.microsoft.com/office/drawing/2014/main" id="{59C2156D-0627-44B5-831A-8941515F9A82}"/>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0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0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0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0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defRPr/>
                </a:pPr>
                <a:endParaRPr lang="zh-CN" altLang="en-US"/>
              </a:p>
            </p:txBody>
          </p:sp>
        </p:grpSp>
        <p:grpSp>
          <p:nvGrpSpPr>
            <p:cNvPr id="6" name="Group 6">
              <a:extLst>
                <a:ext uri="{FF2B5EF4-FFF2-40B4-BE49-F238E27FC236}">
                  <a16:creationId xmlns:a16="http://schemas.microsoft.com/office/drawing/2014/main" id="{5CE89D28-8A54-4727-8FAA-14A135B90359}"/>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811BA413-CDEF-461F-9BB1-B70ABC2E273E}"/>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0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0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0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0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defRPr/>
                </a:pPr>
                <a:endParaRPr lang="zh-CN" altLang="en-US"/>
              </a:p>
            </p:txBody>
          </p:sp>
          <p:sp>
            <p:nvSpPr>
              <p:cNvPr id="11" name="Rectangle 8">
                <a:extLst>
                  <a:ext uri="{FF2B5EF4-FFF2-40B4-BE49-F238E27FC236}">
                    <a16:creationId xmlns:a16="http://schemas.microsoft.com/office/drawing/2014/main" id="{0678027E-A5BD-4AF8-BA80-C32D4E6D4C06}"/>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0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0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0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0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defRPr/>
                </a:pPr>
                <a:endParaRPr lang="zh-CN" altLang="en-US"/>
              </a:p>
            </p:txBody>
          </p:sp>
        </p:grpSp>
        <p:sp>
          <p:nvSpPr>
            <p:cNvPr id="7" name="Rectangle 9">
              <a:extLst>
                <a:ext uri="{FF2B5EF4-FFF2-40B4-BE49-F238E27FC236}">
                  <a16:creationId xmlns:a16="http://schemas.microsoft.com/office/drawing/2014/main" id="{99957FAE-7265-426F-AB86-D4DA2847A81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0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0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0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0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defRPr/>
              </a:pPr>
              <a:endParaRPr lang="zh-CN" altLang="en-US"/>
            </a:p>
          </p:txBody>
        </p:sp>
        <p:sp>
          <p:nvSpPr>
            <p:cNvPr id="8" name="Rectangle 10">
              <a:extLst>
                <a:ext uri="{FF2B5EF4-FFF2-40B4-BE49-F238E27FC236}">
                  <a16:creationId xmlns:a16="http://schemas.microsoft.com/office/drawing/2014/main" id="{68139A47-0F42-4CE5-BA2F-65487092B3CB}"/>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0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0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0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0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defRPr/>
              </a:pPr>
              <a:endParaRPr lang="zh-CN" altLang="en-US"/>
            </a:p>
          </p:txBody>
        </p:sp>
        <p:sp>
          <p:nvSpPr>
            <p:cNvPr id="9" name="Rectangle 11">
              <a:extLst>
                <a:ext uri="{FF2B5EF4-FFF2-40B4-BE49-F238E27FC236}">
                  <a16:creationId xmlns:a16="http://schemas.microsoft.com/office/drawing/2014/main" id="{96FE066B-ACA3-413A-B046-431125E208B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000FF"/>
                  </a:solidFill>
                  <a:latin typeface="Times New Roman" panose="02020603050405020304" pitchFamily="18" charset="0"/>
                  <a:ea typeface="宋体" panose="02010600030101010101" pitchFamily="2" charset="-122"/>
                </a:defRPr>
              </a:lvl1pPr>
              <a:lvl2pPr marL="742950" indent="-285750" eaLnBrk="0" hangingPunct="0">
                <a:defRPr sz="2000" b="1">
                  <a:solidFill>
                    <a:srgbClr val="0000FF"/>
                  </a:solidFill>
                  <a:latin typeface="Times New Roman" panose="02020603050405020304" pitchFamily="18" charset="0"/>
                  <a:ea typeface="宋体" panose="02010600030101010101" pitchFamily="2" charset="-122"/>
                </a:defRPr>
              </a:lvl2pPr>
              <a:lvl3pPr marL="1143000" indent="-228600" eaLnBrk="0" hangingPunct="0">
                <a:defRPr sz="2000" b="1">
                  <a:solidFill>
                    <a:srgbClr val="0000FF"/>
                  </a:solidFill>
                  <a:latin typeface="Times New Roman" panose="02020603050405020304" pitchFamily="18" charset="0"/>
                  <a:ea typeface="宋体" panose="02010600030101010101" pitchFamily="2" charset="-122"/>
                </a:defRPr>
              </a:lvl3pPr>
              <a:lvl4pPr marL="1600200" indent="-228600" eaLnBrk="0" hangingPunct="0">
                <a:defRPr sz="2000" b="1">
                  <a:solidFill>
                    <a:srgbClr val="0000FF"/>
                  </a:solidFill>
                  <a:latin typeface="Times New Roman" panose="02020603050405020304" pitchFamily="18" charset="0"/>
                  <a:ea typeface="宋体" panose="02010600030101010101" pitchFamily="2" charset="-122"/>
                </a:defRPr>
              </a:lvl4pPr>
              <a:lvl5pPr marL="2057400" indent="-228600" eaLnBrk="0" hangingPunct="0">
                <a:defRPr sz="20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lnSpc>
                  <a:spcPct val="80000"/>
                </a:lnSpc>
                <a:spcBef>
                  <a:spcPct val="20000"/>
                </a:spcBef>
                <a:spcAft>
                  <a:spcPct val="0"/>
                </a:spcAft>
                <a:buClr>
                  <a:schemeClr val="folHlink"/>
                </a:buClr>
                <a:buSzPct val="60000"/>
                <a:buFont typeface="Wingdings" panose="05000000000000000000" pitchFamily="2" charset="2"/>
                <a:defRPr sz="2000" b="1">
                  <a:solidFill>
                    <a:srgbClr val="0000FF"/>
                  </a:solidFill>
                  <a:latin typeface="Times New Roman" panose="02020603050405020304" pitchFamily="18" charset="0"/>
                  <a:ea typeface="宋体" panose="02010600030101010101" pitchFamily="2" charset="-122"/>
                </a:defRPr>
              </a:lvl9pPr>
            </a:lstStyle>
            <a:p>
              <a:pPr eaLnBrk="1" hangingPunct="1">
                <a:lnSpc>
                  <a:spcPct val="80000"/>
                </a:lnSpc>
                <a:spcBef>
                  <a:spcPct val="20000"/>
                </a:spcBef>
                <a:buClr>
                  <a:schemeClr val="folHlink"/>
                </a:buClr>
                <a:buSzPct val="60000"/>
                <a:buFont typeface="Wingdings" panose="05000000000000000000" pitchFamily="2" charset="2"/>
                <a:buNone/>
                <a:defRPr/>
              </a:pPr>
              <a:endParaRPr lang="zh-CN" altLang="en-US"/>
            </a:p>
          </p:txBody>
        </p:sp>
      </p:grpSp>
      <p:sp>
        <p:nvSpPr>
          <p:cNvPr id="218124"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21812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4" name="Rectangle 14">
            <a:extLst>
              <a:ext uri="{FF2B5EF4-FFF2-40B4-BE49-F238E27FC236}">
                <a16:creationId xmlns:a16="http://schemas.microsoft.com/office/drawing/2014/main" id="{DF49F55A-B1D0-4E9C-8F78-BE45D1343966}"/>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a:extLst>
              <a:ext uri="{FF2B5EF4-FFF2-40B4-BE49-F238E27FC236}">
                <a16:creationId xmlns:a16="http://schemas.microsoft.com/office/drawing/2014/main" id="{28C06475-C74C-40F7-AFE9-793A5A941DAF}"/>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a:extLst>
              <a:ext uri="{FF2B5EF4-FFF2-40B4-BE49-F238E27FC236}">
                <a16:creationId xmlns:a16="http://schemas.microsoft.com/office/drawing/2014/main" id="{00AE8FEC-C79D-4D8F-9A63-CB0F9AB4BBE9}"/>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AA69586-1058-41F7-88BD-398F9ED24D7F}" type="slidenum">
              <a:rPr lang="en-US" altLang="zh-CN"/>
              <a:pPr>
                <a:defRPr/>
              </a:pPr>
              <a:t>‹#›</a:t>
            </a:fld>
            <a:endParaRPr lang="en-US" altLang="zh-CN"/>
          </a:p>
        </p:txBody>
      </p:sp>
    </p:spTree>
    <p:extLst>
      <p:ext uri="{BB962C8B-B14F-4D97-AF65-F5344CB8AC3E}">
        <p14:creationId xmlns:p14="http://schemas.microsoft.com/office/powerpoint/2010/main" val="1982054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FBE1A61-1D3B-447E-A3F6-EE3A2E829C5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2CB661F3-96D8-40E2-9E56-142C0F4F5B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5D52A2B1-DECD-4055-A83C-6087C71E132A}"/>
              </a:ext>
            </a:extLst>
          </p:cNvPr>
          <p:cNvSpPr>
            <a:spLocks noGrp="1" noChangeArrowheads="1"/>
          </p:cNvSpPr>
          <p:nvPr>
            <p:ph type="sldNum" sz="quarter" idx="12"/>
          </p:nvPr>
        </p:nvSpPr>
        <p:spPr>
          <a:ln/>
        </p:spPr>
        <p:txBody>
          <a:bodyPr/>
          <a:lstStyle>
            <a:lvl1pPr>
              <a:defRPr/>
            </a:lvl1pPr>
          </a:lstStyle>
          <a:p>
            <a:pPr>
              <a:defRPr/>
            </a:pPr>
            <a:fld id="{04407482-B002-4E7B-8618-2B85B11460B6}" type="slidenum">
              <a:rPr lang="en-US" altLang="zh-CN"/>
              <a:pPr>
                <a:defRPr/>
              </a:pPr>
              <a:t>‹#›</a:t>
            </a:fld>
            <a:endParaRPr lang="en-US" altLang="zh-CN"/>
          </a:p>
        </p:txBody>
      </p:sp>
    </p:spTree>
    <p:extLst>
      <p:ext uri="{BB962C8B-B14F-4D97-AF65-F5344CB8AC3E}">
        <p14:creationId xmlns:p14="http://schemas.microsoft.com/office/powerpoint/2010/main" val="271779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F33FA121-3696-444E-B441-66FAE8CAD2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D991235D-9F2C-4328-8D42-D41514EB66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3482761-4184-4892-B227-E9AA20C846FB}"/>
              </a:ext>
            </a:extLst>
          </p:cNvPr>
          <p:cNvSpPr>
            <a:spLocks noGrp="1" noChangeArrowheads="1"/>
          </p:cNvSpPr>
          <p:nvPr>
            <p:ph type="sldNum" sz="quarter" idx="12"/>
          </p:nvPr>
        </p:nvSpPr>
        <p:spPr>
          <a:ln/>
        </p:spPr>
        <p:txBody>
          <a:bodyPr/>
          <a:lstStyle>
            <a:lvl1pPr>
              <a:defRPr/>
            </a:lvl1pPr>
          </a:lstStyle>
          <a:p>
            <a:pPr>
              <a:defRPr/>
            </a:pPr>
            <a:fld id="{70822A1E-70AD-463B-A3EA-7C908ACC03B6}" type="slidenum">
              <a:rPr lang="en-US" altLang="zh-CN"/>
              <a:pPr>
                <a:defRPr/>
              </a:pPr>
              <a:t>‹#›</a:t>
            </a:fld>
            <a:endParaRPr lang="en-US" altLang="zh-CN"/>
          </a:p>
        </p:txBody>
      </p:sp>
    </p:spTree>
    <p:extLst>
      <p:ext uri="{BB962C8B-B14F-4D97-AF65-F5344CB8AC3E}">
        <p14:creationId xmlns:p14="http://schemas.microsoft.com/office/powerpoint/2010/main" val="1029967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B9E0595A-360F-47FD-B37B-2B55679FAE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DCB8B511-E57C-4B24-A506-73BF59877B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1B42A6AA-0BA8-4AE5-9820-54FF339AD8D2}"/>
              </a:ext>
            </a:extLst>
          </p:cNvPr>
          <p:cNvSpPr>
            <a:spLocks noGrp="1" noChangeArrowheads="1"/>
          </p:cNvSpPr>
          <p:nvPr>
            <p:ph type="sldNum" sz="quarter" idx="12"/>
          </p:nvPr>
        </p:nvSpPr>
        <p:spPr>
          <a:ln/>
        </p:spPr>
        <p:txBody>
          <a:bodyPr/>
          <a:lstStyle>
            <a:lvl1pPr>
              <a:defRPr/>
            </a:lvl1pPr>
          </a:lstStyle>
          <a:p>
            <a:pPr>
              <a:defRPr/>
            </a:pPr>
            <a:fld id="{D70B2B2C-D8AF-4C37-8D41-2B859214DE4A}" type="slidenum">
              <a:rPr lang="en-US" altLang="zh-CN"/>
              <a:pPr>
                <a:defRPr/>
              </a:pPr>
              <a:t>‹#›</a:t>
            </a:fld>
            <a:endParaRPr lang="en-US" altLang="zh-CN"/>
          </a:p>
        </p:txBody>
      </p:sp>
    </p:spTree>
    <p:extLst>
      <p:ext uri="{BB962C8B-B14F-4D97-AF65-F5344CB8AC3E}">
        <p14:creationId xmlns:p14="http://schemas.microsoft.com/office/powerpoint/2010/main" val="1104528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27C78A49-DBAD-4013-A447-77C8937964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7929201A-DB89-4ADE-8958-C45446DDC03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2B8476F-9175-45FB-818B-97124AE21FAA}"/>
              </a:ext>
            </a:extLst>
          </p:cNvPr>
          <p:cNvSpPr>
            <a:spLocks noGrp="1" noChangeArrowheads="1"/>
          </p:cNvSpPr>
          <p:nvPr>
            <p:ph type="sldNum" sz="quarter" idx="12"/>
          </p:nvPr>
        </p:nvSpPr>
        <p:spPr>
          <a:ln/>
        </p:spPr>
        <p:txBody>
          <a:bodyPr/>
          <a:lstStyle>
            <a:lvl1pPr>
              <a:defRPr/>
            </a:lvl1pPr>
          </a:lstStyle>
          <a:p>
            <a:pPr>
              <a:defRPr/>
            </a:pPr>
            <a:fld id="{51B27A9A-8F32-401A-80C5-D5AF028486DF}" type="slidenum">
              <a:rPr lang="en-US" altLang="zh-CN"/>
              <a:pPr>
                <a:defRPr/>
              </a:pPr>
              <a:t>‹#›</a:t>
            </a:fld>
            <a:endParaRPr lang="en-US" altLang="zh-CN"/>
          </a:p>
        </p:txBody>
      </p:sp>
    </p:spTree>
    <p:extLst>
      <p:ext uri="{BB962C8B-B14F-4D97-AF65-F5344CB8AC3E}">
        <p14:creationId xmlns:p14="http://schemas.microsoft.com/office/powerpoint/2010/main" val="38359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F8CCA00-71AA-4C8B-9D5A-C7750025D3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1C443F0-EB85-44B0-BE8D-B2A0B93113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1DB2FAB-8192-4BB9-A8C7-6513D4C02808}"/>
              </a:ext>
            </a:extLst>
          </p:cNvPr>
          <p:cNvSpPr>
            <a:spLocks noGrp="1" noChangeArrowheads="1"/>
          </p:cNvSpPr>
          <p:nvPr>
            <p:ph type="sldNum" sz="quarter" idx="12"/>
          </p:nvPr>
        </p:nvSpPr>
        <p:spPr>
          <a:ln/>
        </p:spPr>
        <p:txBody>
          <a:bodyPr/>
          <a:lstStyle>
            <a:lvl1pPr>
              <a:defRPr/>
            </a:lvl1pPr>
          </a:lstStyle>
          <a:p>
            <a:pPr>
              <a:defRPr/>
            </a:pPr>
            <a:fld id="{B85AFA0E-26A7-48A6-BFD2-533A927B8C4D}" type="slidenum">
              <a:rPr lang="en-US" altLang="zh-CN"/>
              <a:pPr>
                <a:defRPr/>
              </a:pPr>
              <a:t>‹#›</a:t>
            </a:fld>
            <a:endParaRPr lang="en-US" altLang="zh-CN"/>
          </a:p>
        </p:txBody>
      </p:sp>
    </p:spTree>
    <p:extLst>
      <p:ext uri="{BB962C8B-B14F-4D97-AF65-F5344CB8AC3E}">
        <p14:creationId xmlns:p14="http://schemas.microsoft.com/office/powerpoint/2010/main" val="381707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DECBFD8B-89F5-463F-9408-90B858767E21}"/>
              </a:ext>
            </a:extLst>
          </p:cNvPr>
          <p:cNvSpPr>
            <a:spLocks noGrp="1" noChangeArrowheads="1"/>
          </p:cNvSpPr>
          <p:nvPr>
            <p:ph type="ftr" sz="quarter" idx="10"/>
          </p:nvPr>
        </p:nvSpPr>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8FEBA0C3-724A-4443-BA99-75DC5633256D}"/>
              </a:ext>
            </a:extLst>
          </p:cNvPr>
          <p:cNvSpPr>
            <a:spLocks noGrp="1" noChangeArrowheads="1"/>
          </p:cNvSpPr>
          <p:nvPr>
            <p:ph type="sldNum" sz="quarter" idx="11"/>
          </p:nvPr>
        </p:nvSpPr>
        <p:spPr/>
        <p:txBody>
          <a:bodyPr/>
          <a:lstStyle>
            <a:lvl1pPr>
              <a:defRPr/>
            </a:lvl1pPr>
          </a:lstStyle>
          <a:p>
            <a:fld id="{ED98DBCA-7D7B-4184-8832-39554DA42B7C}" type="slidenum">
              <a:rPr lang="en-US" altLang="zh-CN"/>
              <a:pPr/>
              <a:t>‹#›</a:t>
            </a:fld>
            <a:endParaRPr lang="en-US" altLang="zh-CN"/>
          </a:p>
        </p:txBody>
      </p:sp>
      <p:sp>
        <p:nvSpPr>
          <p:cNvPr id="7" name="Rectangle 16">
            <a:extLst>
              <a:ext uri="{FF2B5EF4-FFF2-40B4-BE49-F238E27FC236}">
                <a16:creationId xmlns:a16="http://schemas.microsoft.com/office/drawing/2014/main" id="{FEB36729-4825-4482-A6A7-FDE7B9B25D4A}"/>
              </a:ext>
            </a:extLst>
          </p:cNvPr>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75142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BEFF7DCF-87E4-483B-85C4-E8CB62A5DE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2FA5CA65-37A5-49D1-9F84-60A7250BF6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EA62DBBF-A9E6-46E8-93CA-36C34A75E4D7}"/>
              </a:ext>
            </a:extLst>
          </p:cNvPr>
          <p:cNvSpPr>
            <a:spLocks noGrp="1" noChangeArrowheads="1"/>
          </p:cNvSpPr>
          <p:nvPr>
            <p:ph type="sldNum" sz="quarter" idx="12"/>
          </p:nvPr>
        </p:nvSpPr>
        <p:spPr>
          <a:ln/>
        </p:spPr>
        <p:txBody>
          <a:bodyPr/>
          <a:lstStyle>
            <a:lvl1pPr>
              <a:defRPr/>
            </a:lvl1pPr>
          </a:lstStyle>
          <a:p>
            <a:pPr>
              <a:defRPr/>
            </a:pPr>
            <a:fld id="{256F5358-A725-405E-9736-02447659728E}" type="slidenum">
              <a:rPr lang="en-US" altLang="zh-CN"/>
              <a:pPr>
                <a:defRPr/>
              </a:pPr>
              <a:t>‹#›</a:t>
            </a:fld>
            <a:endParaRPr lang="en-US" altLang="zh-CN"/>
          </a:p>
        </p:txBody>
      </p:sp>
      <p:pic>
        <p:nvPicPr>
          <p:cNvPr id="7" name="Picture 2">
            <a:extLst>
              <a:ext uri="{FF2B5EF4-FFF2-40B4-BE49-F238E27FC236}">
                <a16:creationId xmlns:a16="http://schemas.microsoft.com/office/drawing/2014/main" id="{80A9CB40-8910-45A7-914C-6700B786B155}"/>
              </a:ext>
            </a:extLst>
          </p:cNvPr>
          <p:cNvPicPr>
            <a:picLocks noChangeAspect="1" noChangeArrowheads="1"/>
          </p:cNvPicPr>
          <p:nvPr userDrawn="1"/>
        </p:nvPicPr>
        <p:blipFill>
          <a:blip r:embed="rId2"/>
          <a:srcRect/>
          <a:stretch>
            <a:fillRect/>
          </a:stretch>
        </p:blipFill>
        <p:spPr bwMode="auto">
          <a:xfrm>
            <a:off x="8261350" y="0"/>
            <a:ext cx="882650" cy="854589"/>
          </a:xfrm>
          <a:prstGeom prst="rect">
            <a:avLst/>
          </a:prstGeom>
          <a:noFill/>
          <a:ln w="9525">
            <a:noFill/>
            <a:miter lim="800000"/>
            <a:headEnd/>
            <a:tailEnd/>
          </a:ln>
        </p:spPr>
      </p:pic>
    </p:spTree>
    <p:extLst>
      <p:ext uri="{BB962C8B-B14F-4D97-AF65-F5344CB8AC3E}">
        <p14:creationId xmlns:p14="http://schemas.microsoft.com/office/powerpoint/2010/main" val="79597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7C85A1C9-4AB5-4B78-AF69-87670004F31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13FEA7D1-F260-4865-B874-37537EF4D4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EE0D097-C43A-490A-BAE2-3B35023FA63E}"/>
              </a:ext>
            </a:extLst>
          </p:cNvPr>
          <p:cNvSpPr>
            <a:spLocks noGrp="1" noChangeArrowheads="1"/>
          </p:cNvSpPr>
          <p:nvPr>
            <p:ph type="sldNum" sz="quarter" idx="12"/>
          </p:nvPr>
        </p:nvSpPr>
        <p:spPr>
          <a:ln/>
        </p:spPr>
        <p:txBody>
          <a:bodyPr/>
          <a:lstStyle>
            <a:lvl1pPr>
              <a:defRPr/>
            </a:lvl1pPr>
          </a:lstStyle>
          <a:p>
            <a:pPr>
              <a:defRPr/>
            </a:pPr>
            <a:fld id="{2D5B362A-DA76-4C04-B37D-767C164FC4AE}" type="slidenum">
              <a:rPr lang="en-US" altLang="zh-CN"/>
              <a:pPr>
                <a:defRPr/>
              </a:pPr>
              <a:t>‹#›</a:t>
            </a:fld>
            <a:endParaRPr lang="en-US" altLang="zh-CN"/>
          </a:p>
        </p:txBody>
      </p:sp>
    </p:spTree>
    <p:extLst>
      <p:ext uri="{BB962C8B-B14F-4D97-AF65-F5344CB8AC3E}">
        <p14:creationId xmlns:p14="http://schemas.microsoft.com/office/powerpoint/2010/main" val="377167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E15ADCF0-31CD-4820-B238-8D2134A827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7CF6B7C1-C2B7-4C46-8653-F928F6E86C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F58E4CE-9497-4E4C-81C3-DEA59C8B2B74}"/>
              </a:ext>
            </a:extLst>
          </p:cNvPr>
          <p:cNvSpPr>
            <a:spLocks noGrp="1" noChangeArrowheads="1"/>
          </p:cNvSpPr>
          <p:nvPr>
            <p:ph type="sldNum" sz="quarter" idx="12"/>
          </p:nvPr>
        </p:nvSpPr>
        <p:spPr>
          <a:ln/>
        </p:spPr>
        <p:txBody>
          <a:bodyPr/>
          <a:lstStyle>
            <a:lvl1pPr>
              <a:defRPr/>
            </a:lvl1pPr>
          </a:lstStyle>
          <a:p>
            <a:pPr>
              <a:defRPr/>
            </a:pPr>
            <a:fld id="{F8FC41CB-068D-473B-8E17-DA0643D3DE41}" type="slidenum">
              <a:rPr lang="en-US" altLang="zh-CN"/>
              <a:pPr>
                <a:defRPr/>
              </a:pPr>
              <a:t>‹#›</a:t>
            </a:fld>
            <a:endParaRPr lang="en-US" altLang="zh-CN"/>
          </a:p>
        </p:txBody>
      </p:sp>
    </p:spTree>
    <p:extLst>
      <p:ext uri="{BB962C8B-B14F-4D97-AF65-F5344CB8AC3E}">
        <p14:creationId xmlns:p14="http://schemas.microsoft.com/office/powerpoint/2010/main" val="3159252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63891AD3-46FA-4B5B-9E4F-4369AD88F2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DE248BCC-B9F9-47C5-AF46-63ABE27823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9460BF61-2AB4-46BD-8D3A-F7AB2392FBA8}"/>
              </a:ext>
            </a:extLst>
          </p:cNvPr>
          <p:cNvSpPr>
            <a:spLocks noGrp="1" noChangeArrowheads="1"/>
          </p:cNvSpPr>
          <p:nvPr>
            <p:ph type="sldNum" sz="quarter" idx="12"/>
          </p:nvPr>
        </p:nvSpPr>
        <p:spPr>
          <a:ln/>
        </p:spPr>
        <p:txBody>
          <a:bodyPr/>
          <a:lstStyle>
            <a:lvl1pPr>
              <a:defRPr/>
            </a:lvl1pPr>
          </a:lstStyle>
          <a:p>
            <a:pPr>
              <a:defRPr/>
            </a:pPr>
            <a:fld id="{6438BCE9-5D90-43A0-9F4B-60128322FB5C}" type="slidenum">
              <a:rPr lang="en-US" altLang="zh-CN"/>
              <a:pPr>
                <a:defRPr/>
              </a:pPr>
              <a:t>‹#›</a:t>
            </a:fld>
            <a:endParaRPr lang="en-US" altLang="zh-CN"/>
          </a:p>
        </p:txBody>
      </p:sp>
    </p:spTree>
    <p:extLst>
      <p:ext uri="{BB962C8B-B14F-4D97-AF65-F5344CB8AC3E}">
        <p14:creationId xmlns:p14="http://schemas.microsoft.com/office/powerpoint/2010/main" val="90375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F20DDF29-EC6D-4A32-9879-0334E7C6DF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92A14091-DCD8-44C1-B009-6BFACB2C17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4DC7A5A6-39DC-4B89-93D6-87EC674B0A39}"/>
              </a:ext>
            </a:extLst>
          </p:cNvPr>
          <p:cNvSpPr>
            <a:spLocks noGrp="1" noChangeArrowheads="1"/>
          </p:cNvSpPr>
          <p:nvPr>
            <p:ph type="sldNum" sz="quarter" idx="12"/>
          </p:nvPr>
        </p:nvSpPr>
        <p:spPr>
          <a:ln/>
        </p:spPr>
        <p:txBody>
          <a:bodyPr/>
          <a:lstStyle>
            <a:lvl1pPr>
              <a:defRPr/>
            </a:lvl1pPr>
          </a:lstStyle>
          <a:p>
            <a:pPr>
              <a:defRPr/>
            </a:pPr>
            <a:fld id="{64283BF4-5659-440B-9EC4-B7E446AAE7A4}" type="slidenum">
              <a:rPr lang="en-US" altLang="zh-CN"/>
              <a:pPr>
                <a:defRPr/>
              </a:pPr>
              <a:t>‹#›</a:t>
            </a:fld>
            <a:endParaRPr lang="en-US" altLang="zh-CN"/>
          </a:p>
        </p:txBody>
      </p:sp>
    </p:spTree>
    <p:extLst>
      <p:ext uri="{BB962C8B-B14F-4D97-AF65-F5344CB8AC3E}">
        <p14:creationId xmlns:p14="http://schemas.microsoft.com/office/powerpoint/2010/main" val="53976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E97D42C-0BE7-48C4-B450-618208298D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7B28DE42-679F-43E0-9A02-F9D20FE889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95B11659-FB59-4D90-9113-E9198B7083D5}"/>
              </a:ext>
            </a:extLst>
          </p:cNvPr>
          <p:cNvSpPr>
            <a:spLocks noGrp="1" noChangeArrowheads="1"/>
          </p:cNvSpPr>
          <p:nvPr>
            <p:ph type="sldNum" sz="quarter" idx="12"/>
          </p:nvPr>
        </p:nvSpPr>
        <p:spPr>
          <a:ln/>
        </p:spPr>
        <p:txBody>
          <a:bodyPr/>
          <a:lstStyle>
            <a:lvl1pPr>
              <a:defRPr/>
            </a:lvl1pPr>
          </a:lstStyle>
          <a:p>
            <a:pPr>
              <a:defRPr/>
            </a:pPr>
            <a:fld id="{DF2F6236-57AA-4209-A374-D93CDAE6705D}" type="slidenum">
              <a:rPr lang="en-US" altLang="zh-CN"/>
              <a:pPr>
                <a:defRPr/>
              </a:pPr>
              <a:t>‹#›</a:t>
            </a:fld>
            <a:endParaRPr lang="en-US" altLang="zh-CN"/>
          </a:p>
        </p:txBody>
      </p:sp>
    </p:spTree>
    <p:extLst>
      <p:ext uri="{BB962C8B-B14F-4D97-AF65-F5344CB8AC3E}">
        <p14:creationId xmlns:p14="http://schemas.microsoft.com/office/powerpoint/2010/main" val="387071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5D1A0FC5-AF89-450A-831C-850C953CDE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4150808A-AA4C-4ADF-860F-CBFF8B96DD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2C503E34-5E31-451F-A2AE-2810FDA6624C}"/>
              </a:ext>
            </a:extLst>
          </p:cNvPr>
          <p:cNvSpPr>
            <a:spLocks noGrp="1" noChangeArrowheads="1"/>
          </p:cNvSpPr>
          <p:nvPr>
            <p:ph type="sldNum" sz="quarter" idx="12"/>
          </p:nvPr>
        </p:nvSpPr>
        <p:spPr>
          <a:ln/>
        </p:spPr>
        <p:txBody>
          <a:bodyPr/>
          <a:lstStyle>
            <a:lvl1pPr>
              <a:defRPr/>
            </a:lvl1pPr>
          </a:lstStyle>
          <a:p>
            <a:pPr>
              <a:defRPr/>
            </a:pPr>
            <a:fld id="{CCDEAB63-060D-4B4C-A8FB-F515620FFB5D}" type="slidenum">
              <a:rPr lang="en-US" altLang="zh-CN"/>
              <a:pPr>
                <a:defRPr/>
              </a:pPr>
              <a:t>‹#›</a:t>
            </a:fld>
            <a:endParaRPr lang="en-US" altLang="zh-CN"/>
          </a:p>
        </p:txBody>
      </p:sp>
    </p:spTree>
    <p:extLst>
      <p:ext uri="{BB962C8B-B14F-4D97-AF65-F5344CB8AC3E}">
        <p14:creationId xmlns:p14="http://schemas.microsoft.com/office/powerpoint/2010/main" val="259853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1CB4D6A-00CD-4D40-977C-35052CAEFF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0FF1F009-DBD6-4DB2-8043-09AB6EA5B1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C0DFAC57-0A92-4E5C-A2AF-98CD694F8DA3}"/>
              </a:ext>
            </a:extLst>
          </p:cNvPr>
          <p:cNvSpPr>
            <a:spLocks noGrp="1" noChangeArrowheads="1"/>
          </p:cNvSpPr>
          <p:nvPr>
            <p:ph type="sldNum" sz="quarter" idx="12"/>
          </p:nvPr>
        </p:nvSpPr>
        <p:spPr>
          <a:ln/>
        </p:spPr>
        <p:txBody>
          <a:bodyPr/>
          <a:lstStyle>
            <a:lvl1pPr>
              <a:defRPr/>
            </a:lvl1pPr>
          </a:lstStyle>
          <a:p>
            <a:pPr>
              <a:defRPr/>
            </a:pPr>
            <a:fld id="{4F02E088-142C-44FB-8A10-BFA56099BB5E}" type="slidenum">
              <a:rPr lang="en-US" altLang="zh-CN"/>
              <a:pPr>
                <a:defRPr/>
              </a:pPr>
              <a:t>‹#›</a:t>
            </a:fld>
            <a:endParaRPr lang="en-US" altLang="zh-CN"/>
          </a:p>
        </p:txBody>
      </p:sp>
    </p:spTree>
    <p:extLst>
      <p:ext uri="{BB962C8B-B14F-4D97-AF65-F5344CB8AC3E}">
        <p14:creationId xmlns:p14="http://schemas.microsoft.com/office/powerpoint/2010/main" val="287300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3" name="Rectangle 9">
            <a:extLst>
              <a:ext uri="{FF2B5EF4-FFF2-40B4-BE49-F238E27FC236}">
                <a16:creationId xmlns:a16="http://schemas.microsoft.com/office/drawing/2014/main" id="{F922F032-D8D4-466E-B185-BDB1611EA652}"/>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
            <a:extLst>
              <a:ext uri="{FF2B5EF4-FFF2-40B4-BE49-F238E27FC236}">
                <a16:creationId xmlns:a16="http://schemas.microsoft.com/office/drawing/2014/main" id="{A7054C17-F330-4426-9556-69FDAEDCBAC6}"/>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7099" name="Rectangle 11">
            <a:extLst>
              <a:ext uri="{FF2B5EF4-FFF2-40B4-BE49-F238E27FC236}">
                <a16:creationId xmlns:a16="http://schemas.microsoft.com/office/drawing/2014/main" id="{08FC0EF7-2B31-4279-9484-2F70DCE79314}"/>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400" b="0">
                <a:solidFill>
                  <a:schemeClr val="tx1"/>
                </a:solidFill>
                <a:latin typeface="+mn-lt"/>
              </a:defRPr>
            </a:lvl1pPr>
          </a:lstStyle>
          <a:p>
            <a:pPr>
              <a:defRPr/>
            </a:pPr>
            <a:endParaRPr lang="en-US" altLang="zh-CN"/>
          </a:p>
        </p:txBody>
      </p:sp>
      <p:sp>
        <p:nvSpPr>
          <p:cNvPr id="217100" name="Rectangle 12">
            <a:extLst>
              <a:ext uri="{FF2B5EF4-FFF2-40B4-BE49-F238E27FC236}">
                <a16:creationId xmlns:a16="http://schemas.microsoft.com/office/drawing/2014/main" id="{4AB80920-1605-4E11-8A48-3801FDE3E29C}"/>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lnSpc>
                <a:spcPct val="100000"/>
              </a:lnSpc>
              <a:spcBef>
                <a:spcPct val="0"/>
              </a:spcBef>
              <a:buClrTx/>
              <a:buSzTx/>
              <a:buFontTx/>
              <a:buNone/>
              <a:defRPr sz="1400" b="0">
                <a:solidFill>
                  <a:schemeClr val="tx1"/>
                </a:solidFill>
                <a:latin typeface="+mn-lt"/>
              </a:defRPr>
            </a:lvl1pPr>
          </a:lstStyle>
          <a:p>
            <a:pPr>
              <a:defRPr/>
            </a:pPr>
            <a:endParaRPr lang="en-US" altLang="zh-CN"/>
          </a:p>
        </p:txBody>
      </p:sp>
      <p:sp>
        <p:nvSpPr>
          <p:cNvPr id="217101" name="Rectangle 13">
            <a:extLst>
              <a:ext uri="{FF2B5EF4-FFF2-40B4-BE49-F238E27FC236}">
                <a16:creationId xmlns:a16="http://schemas.microsoft.com/office/drawing/2014/main" id="{7E27504C-F6A5-4F02-AB81-D34B1F8BF7DB}"/>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400" b="0">
                <a:solidFill>
                  <a:schemeClr val="tx1"/>
                </a:solidFill>
                <a:latin typeface="Tahoma" panose="020B0604030504040204" pitchFamily="34" charset="0"/>
              </a:defRPr>
            </a:lvl1pPr>
          </a:lstStyle>
          <a:p>
            <a:pPr>
              <a:defRPr/>
            </a:pPr>
            <a:fld id="{D84C3F95-9D55-498F-B7D9-131CF7DDC871}" type="slidenum">
              <a:rPr lang="en-US" altLang="zh-CN"/>
              <a:pPr>
                <a:defRPr/>
              </a:pPr>
              <a:t>‹#›</a:t>
            </a:fld>
            <a:endParaRPr lang="en-US" altLang="zh-CN"/>
          </a:p>
        </p:txBody>
      </p:sp>
      <p:pic>
        <p:nvPicPr>
          <p:cNvPr id="14" name="Picture 2">
            <a:extLst>
              <a:ext uri="{FF2B5EF4-FFF2-40B4-BE49-F238E27FC236}">
                <a16:creationId xmlns:a16="http://schemas.microsoft.com/office/drawing/2014/main" id="{B11C4375-F08D-4A70-921B-5EF54DD28C94}"/>
              </a:ext>
            </a:extLst>
          </p:cNvPr>
          <p:cNvPicPr>
            <a:picLocks noChangeAspect="1" noChangeArrowheads="1"/>
          </p:cNvPicPr>
          <p:nvPr userDrawn="1"/>
        </p:nvPicPr>
        <p:blipFill>
          <a:blip r:embed="rId17"/>
          <a:srcRect/>
          <a:stretch>
            <a:fillRect/>
          </a:stretch>
        </p:blipFill>
        <p:spPr bwMode="auto">
          <a:xfrm>
            <a:off x="8261350" y="0"/>
            <a:ext cx="882650" cy="854589"/>
          </a:xfrm>
          <a:prstGeom prst="rect">
            <a:avLst/>
          </a:prstGeom>
          <a:noFill/>
          <a:ln w="9525">
            <a:noFill/>
            <a:miter lim="800000"/>
            <a:headEnd/>
            <a:tailEnd/>
          </a:ln>
        </p:spPr>
      </p:pic>
    </p:spTree>
    <p:extLst>
      <p:ext uri="{BB962C8B-B14F-4D97-AF65-F5344CB8AC3E}">
        <p14:creationId xmlns:p14="http://schemas.microsoft.com/office/powerpoint/2010/main" val="23449407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txStyles>
    <p:titleStyle>
      <a:lvl1pPr algn="l"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notesSlide" Target="../notesSlides/notesSlide8.xml"/><Relationship Id="rId7" Type="http://schemas.openxmlformats.org/officeDocument/2006/relationships/oleObject" Target="../embeddings/oleObject32.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1.jpeg"/><Relationship Id="rId5" Type="http://schemas.openxmlformats.org/officeDocument/2006/relationships/image" Target="../media/image33.emf"/><Relationship Id="rId10" Type="http://schemas.openxmlformats.org/officeDocument/2006/relationships/image" Target="../media/image35.wmf"/><Relationship Id="rId4" Type="http://schemas.openxmlformats.org/officeDocument/2006/relationships/oleObject" Target="../embeddings/oleObject31.bin"/><Relationship Id="rId9"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9.xml"/><Relationship Id="rId7" Type="http://schemas.openxmlformats.org/officeDocument/2006/relationships/image" Target="../media/image37.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35.bin"/><Relationship Id="rId5" Type="http://schemas.openxmlformats.org/officeDocument/2006/relationships/image" Target="../media/image36.emf"/><Relationship Id="rId4" Type="http://schemas.openxmlformats.org/officeDocument/2006/relationships/oleObject" Target="../embeddings/oleObject34.bin"/><Relationship Id="rId9" Type="http://schemas.openxmlformats.org/officeDocument/2006/relationships/image" Target="../media/image3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0.xml"/><Relationship Id="rId7" Type="http://schemas.openxmlformats.org/officeDocument/2006/relationships/image" Target="../media/image40.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38.bin"/><Relationship Id="rId11" Type="http://schemas.openxmlformats.org/officeDocument/2006/relationships/image" Target="../media/image42.emf"/><Relationship Id="rId5" Type="http://schemas.openxmlformats.org/officeDocument/2006/relationships/image" Target="../media/image39.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1.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notesSlide" Target="../notesSlides/notesSlide11.xml"/><Relationship Id="rId7" Type="http://schemas.openxmlformats.org/officeDocument/2006/relationships/image" Target="../media/image44.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42.bin"/><Relationship Id="rId5" Type="http://schemas.openxmlformats.org/officeDocument/2006/relationships/image" Target="../media/image43.emf"/><Relationship Id="rId10" Type="http://schemas.openxmlformats.org/officeDocument/2006/relationships/image" Target="../media/image11.jpeg"/><Relationship Id="rId4" Type="http://schemas.openxmlformats.org/officeDocument/2006/relationships/oleObject" Target="../embeddings/oleObject41.bin"/><Relationship Id="rId9" Type="http://schemas.openxmlformats.org/officeDocument/2006/relationships/image" Target="../media/image4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1.wmf"/><Relationship Id="rId3" Type="http://schemas.openxmlformats.org/officeDocument/2006/relationships/notesSlide" Target="../notesSlides/notesSlide12.xml"/><Relationship Id="rId7" Type="http://schemas.openxmlformats.org/officeDocument/2006/relationships/image" Target="../media/image48.wmf"/><Relationship Id="rId12"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46.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9.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52.wmf"/><Relationship Id="rId4" Type="http://schemas.openxmlformats.org/officeDocument/2006/relationships/oleObject" Target="../embeddings/oleObject50.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hyperlink" Target="http://images.cnblogs.com/cnblogs_com/chio/WindowsLiveWriter/Chapt2_E90/oil_path_2.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9.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1.jpeg"/><Relationship Id="rId11" Type="http://schemas.openxmlformats.org/officeDocument/2006/relationships/oleObject" Target="../embeddings/oleObject4.bin"/><Relationship Id="rId5" Type="http://schemas.openxmlformats.org/officeDocument/2006/relationships/image" Target="../media/image6.emf"/><Relationship Id="rId10"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image" Target="../media/image1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0.bin"/><Relationship Id="rId18" Type="http://schemas.openxmlformats.org/officeDocument/2006/relationships/image" Target="../media/image18.emf"/><Relationship Id="rId3" Type="http://schemas.openxmlformats.org/officeDocument/2006/relationships/notesSlide" Target="../notesSlides/notesSlide3.xml"/><Relationship Id="rId7" Type="http://schemas.openxmlformats.org/officeDocument/2006/relationships/oleObject" Target="../embeddings/oleObject7.bin"/><Relationship Id="rId12" Type="http://schemas.openxmlformats.org/officeDocument/2006/relationships/image" Target="../media/image15.wmf"/><Relationship Id="rId17" Type="http://schemas.openxmlformats.org/officeDocument/2006/relationships/oleObject" Target="../embeddings/oleObject12.bin"/><Relationship Id="rId2" Type="http://schemas.openxmlformats.org/officeDocument/2006/relationships/slideLayout" Target="../slideLayouts/slideLayout14.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4.wmf"/><Relationship Id="rId19" Type="http://schemas.openxmlformats.org/officeDocument/2006/relationships/oleObject" Target="../embeddings/oleObject13.bin"/><Relationship Id="rId4" Type="http://schemas.openxmlformats.org/officeDocument/2006/relationships/image" Target="../media/image11.jpeg"/><Relationship Id="rId9" Type="http://schemas.openxmlformats.org/officeDocument/2006/relationships/oleObject" Target="../embeddings/oleObject8.bin"/><Relationship Id="rId14" Type="http://schemas.openxmlformats.org/officeDocument/2006/relationships/image" Target="../media/image16.emf"/></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notesSlide" Target="../notesSlides/notesSlide4.xml"/><Relationship Id="rId7" Type="http://schemas.openxmlformats.org/officeDocument/2006/relationships/oleObject" Target="../embeddings/oleObject15.bin"/><Relationship Id="rId12" Type="http://schemas.openxmlformats.org/officeDocument/2006/relationships/image" Target="../media/image23.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2.emf"/><Relationship Id="rId4" Type="http://schemas.openxmlformats.org/officeDocument/2006/relationships/image" Target="../media/image11.jpeg"/><Relationship Id="rId9"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5.xml"/><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4.bin"/><Relationship Id="rId18" Type="http://schemas.openxmlformats.org/officeDocument/2006/relationships/oleObject" Target="../embeddings/oleObject28.bin"/><Relationship Id="rId3" Type="http://schemas.openxmlformats.org/officeDocument/2006/relationships/notesSlide" Target="../notesSlides/notesSlide7.xml"/><Relationship Id="rId21" Type="http://schemas.openxmlformats.org/officeDocument/2006/relationships/image" Target="../media/image31.wmf"/><Relationship Id="rId7" Type="http://schemas.openxmlformats.org/officeDocument/2006/relationships/oleObject" Target="../embeddings/oleObject21.bin"/><Relationship Id="rId12" Type="http://schemas.openxmlformats.org/officeDocument/2006/relationships/image" Target="../media/image29.wmf"/><Relationship Id="rId17" Type="http://schemas.openxmlformats.org/officeDocument/2006/relationships/image" Target="../media/image30.wmf"/><Relationship Id="rId2" Type="http://schemas.openxmlformats.org/officeDocument/2006/relationships/slideLayout" Target="../slideLayouts/slideLayout2.xml"/><Relationship Id="rId16" Type="http://schemas.openxmlformats.org/officeDocument/2006/relationships/oleObject" Target="../embeddings/oleObject27.bin"/><Relationship Id="rId20" Type="http://schemas.openxmlformats.org/officeDocument/2006/relationships/oleObject" Target="../embeddings/oleObject29.bin"/><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6.bin"/><Relationship Id="rId23" Type="http://schemas.openxmlformats.org/officeDocument/2006/relationships/image" Target="../media/image32.wmf"/><Relationship Id="rId10" Type="http://schemas.openxmlformats.org/officeDocument/2006/relationships/image" Target="../media/image28.wmf"/><Relationship Id="rId19" Type="http://schemas.openxmlformats.org/officeDocument/2006/relationships/image" Target="../media/image24.wmf"/><Relationship Id="rId4" Type="http://schemas.openxmlformats.org/officeDocument/2006/relationships/image" Target="../media/image11.jpeg"/><Relationship Id="rId9" Type="http://schemas.openxmlformats.org/officeDocument/2006/relationships/oleObject" Target="../embeddings/oleObject22.bin"/><Relationship Id="rId14" Type="http://schemas.openxmlformats.org/officeDocument/2006/relationships/oleObject" Target="../embeddings/oleObject25.bin"/><Relationship Id="rId22"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7" y="4425558"/>
            <a:ext cx="6226112" cy="932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101075" y="-843479"/>
            <a:ext cx="514350" cy="2632472"/>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0" name="椭圆 9"/>
          <p:cNvSpPr/>
          <p:nvPr/>
        </p:nvSpPr>
        <p:spPr>
          <a:xfrm>
            <a:off x="219718" y="120036"/>
            <a:ext cx="750094" cy="750094"/>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2053" name="文本框 62"/>
          <p:cNvSpPr txBox="1">
            <a:spLocks noChangeArrowheads="1"/>
          </p:cNvSpPr>
          <p:nvPr/>
        </p:nvSpPr>
        <p:spPr bwMode="auto">
          <a:xfrm>
            <a:off x="1982480" y="2613902"/>
            <a:ext cx="5329932" cy="91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defRPr/>
            </a:pPr>
            <a:r>
              <a:rPr lang="en-US" altLang="zh-CN" sz="4000" dirty="0">
                <a:solidFill>
                  <a:srgbClr val="FF0000"/>
                </a:solidFill>
                <a:ea typeface="楷体_GB2312" pitchFamily="49" charset="-122"/>
              </a:rPr>
              <a:t>2.9</a:t>
            </a:r>
            <a:r>
              <a:rPr lang="en-US" altLang="zh-CN" sz="4000" dirty="0">
                <a:solidFill>
                  <a:srgbClr val="FF0000"/>
                </a:solidFill>
                <a:latin typeface="楷体_GB2312" pitchFamily="49" charset="-122"/>
                <a:ea typeface="楷体_GB2312" pitchFamily="49" charset="-122"/>
              </a:rPr>
              <a:t> </a:t>
            </a:r>
            <a:r>
              <a:rPr lang="zh-CN" altLang="en-US" sz="4000" dirty="0">
                <a:solidFill>
                  <a:srgbClr val="FF0000"/>
                </a:solidFill>
                <a:latin typeface="微软雅黑" panose="020B0503020204020204" pitchFamily="34" charset="-122"/>
                <a:ea typeface="微软雅黑" panose="020B0503020204020204" pitchFamily="34" charset="-122"/>
              </a:rPr>
              <a:t>线性时间选择</a:t>
            </a:r>
            <a:endParaRPr lang="en-US" altLang="zh-CN" sz="4000" dirty="0">
              <a:solidFill>
                <a:srgbClr val="FF0000"/>
              </a:solidFill>
              <a:latin typeface="微软雅黑" panose="020B0503020204020204" pitchFamily="34" charset="-122"/>
              <a:ea typeface="微软雅黑" panose="020B0503020204020204" pitchFamily="34" charset="-122"/>
            </a:endParaRPr>
          </a:p>
        </p:txBody>
      </p:sp>
      <p:sp>
        <p:nvSpPr>
          <p:cNvPr id="1068" name="矩形 1067"/>
          <p:cNvSpPr/>
          <p:nvPr/>
        </p:nvSpPr>
        <p:spPr>
          <a:xfrm>
            <a:off x="1968103" y="2267782"/>
            <a:ext cx="5443538" cy="1529809"/>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069" name="矩形 1068"/>
          <p:cNvSpPr/>
          <p:nvPr/>
        </p:nvSpPr>
        <p:spPr>
          <a:xfrm>
            <a:off x="7237187" y="3653669"/>
            <a:ext cx="267891" cy="267891"/>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7" name="矩形 116"/>
          <p:cNvSpPr/>
          <p:nvPr/>
        </p:nvSpPr>
        <p:spPr>
          <a:xfrm>
            <a:off x="7134162" y="3600168"/>
            <a:ext cx="266998" cy="266998"/>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8" name="矩形 117"/>
          <p:cNvSpPr/>
          <p:nvPr/>
        </p:nvSpPr>
        <p:spPr>
          <a:xfrm>
            <a:off x="1878810" y="2093652"/>
            <a:ext cx="266998" cy="266998"/>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sp>
        <p:nvSpPr>
          <p:cNvPr id="119" name="矩形 118"/>
          <p:cNvSpPr/>
          <p:nvPr/>
        </p:nvSpPr>
        <p:spPr>
          <a:xfrm>
            <a:off x="1964535" y="2179377"/>
            <a:ext cx="266998" cy="266998"/>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solidFill>
                <a:prstClr val="white"/>
              </a:solidFill>
            </a:endParaRPr>
          </a:p>
        </p:txBody>
      </p:sp>
      <p:pic>
        <p:nvPicPr>
          <p:cNvPr id="13324" name="图片 4"/>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930" y="120931"/>
            <a:ext cx="749201" cy="74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5"/>
          <a:stretch>
            <a:fillRect/>
          </a:stretch>
        </p:blipFill>
        <p:spPr>
          <a:xfrm>
            <a:off x="971600" y="311132"/>
            <a:ext cx="1510010" cy="345579"/>
          </a:xfrm>
          <a:prstGeom prst="rect">
            <a:avLst/>
          </a:prstGeom>
          <a:effectLst>
            <a:outerShdw blurRad="50800" dist="38100" dir="2700000" algn="tl" rotWithShape="0">
              <a:prstClr val="black">
                <a:alpha val="40000"/>
              </a:prstClr>
            </a:outerShdw>
          </a:effectLst>
        </p:spPr>
      </p:pic>
      <p:pic>
        <p:nvPicPr>
          <p:cNvPr id="15" name="图片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65945" y="5725419"/>
            <a:ext cx="4292934" cy="73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D0779C72-269B-4065-8065-00061EBE839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011460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1" name="Object 5">
            <a:extLst>
              <a:ext uri="{FF2B5EF4-FFF2-40B4-BE49-F238E27FC236}">
                <a16:creationId xmlns:a16="http://schemas.microsoft.com/office/drawing/2014/main" id="{49C507CB-D0EE-4D3F-B21E-13648FCD3E86}"/>
              </a:ext>
            </a:extLst>
          </p:cNvPr>
          <p:cNvGraphicFramePr>
            <a:graphicFrameLocks noGrp="1" noChangeAspect="1"/>
          </p:cNvGraphicFramePr>
          <p:nvPr>
            <p:ph sz="half" idx="1"/>
          </p:nvPr>
        </p:nvGraphicFramePr>
        <p:xfrm>
          <a:off x="1347788" y="2273300"/>
          <a:ext cx="7099300" cy="1319213"/>
        </p:xfrm>
        <a:graphic>
          <a:graphicData uri="http://schemas.openxmlformats.org/presentationml/2006/ole">
            <mc:AlternateContent xmlns:mc="http://schemas.openxmlformats.org/markup-compatibility/2006">
              <mc:Choice xmlns:v="urn:schemas-microsoft-com:vml" Requires="v">
                <p:oleObj spid="_x0000_s22602" name="Document" r:id="rId4" imgW="4254863" imgH="790994" progId="Word.Document.8">
                  <p:embed/>
                </p:oleObj>
              </mc:Choice>
              <mc:Fallback>
                <p:oleObj name="Document" r:id="rId4" imgW="4254863" imgH="790994" progId="Word.Document.8">
                  <p:embed/>
                  <p:pic>
                    <p:nvPicPr>
                      <p:cNvPr id="17411" name="Object 5">
                        <a:extLst>
                          <a:ext uri="{FF2B5EF4-FFF2-40B4-BE49-F238E27FC236}">
                            <a16:creationId xmlns:a16="http://schemas.microsoft.com/office/drawing/2014/main" id="{49C507CB-D0EE-4D3F-B21E-13648FCD3E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7788" y="2273300"/>
                        <a:ext cx="7099300" cy="1319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7412" name="Picture 10" descr="STATBAR">
            <a:extLst>
              <a:ext uri="{FF2B5EF4-FFF2-40B4-BE49-F238E27FC236}">
                <a16:creationId xmlns:a16="http://schemas.microsoft.com/office/drawing/2014/main" id="{617B906A-45FF-4342-A11E-9ADB1EBEC1DC}"/>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665288"/>
            <a:ext cx="7924800" cy="107950"/>
          </a:xfrm>
          <a:prstGeom prst="rect">
            <a:avLst/>
          </a:prstGeom>
          <a:solidFill>
            <a:srgbClr val="00FF00"/>
          </a:solidFill>
          <a:ln w="9525">
            <a:solidFill>
              <a:srgbClr val="00FF00"/>
            </a:solidFill>
            <a:miter lim="800000"/>
            <a:headEnd/>
            <a:tailEnd/>
          </a:ln>
        </p:spPr>
      </p:pic>
      <p:sp>
        <p:nvSpPr>
          <p:cNvPr id="17413" name="Text Box 11">
            <a:extLst>
              <a:ext uri="{FF2B5EF4-FFF2-40B4-BE49-F238E27FC236}">
                <a16:creationId xmlns:a16="http://schemas.microsoft.com/office/drawing/2014/main" id="{0E60F476-E656-4061-8785-A9B8F305D302}"/>
              </a:ext>
            </a:extLst>
          </p:cNvPr>
          <p:cNvSpPr txBox="1">
            <a:spLocks noChangeArrowheads="1"/>
          </p:cNvSpPr>
          <p:nvPr/>
        </p:nvSpPr>
        <p:spPr bwMode="auto">
          <a:xfrm>
            <a:off x="1042988" y="1052513"/>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ea typeface="楷体_GB2312" pitchFamily="49" charset="-122"/>
              </a:rPr>
              <a:t>复杂性分析</a:t>
            </a:r>
          </a:p>
        </p:txBody>
      </p:sp>
      <p:sp>
        <p:nvSpPr>
          <p:cNvPr id="17414" name="Rectangle 14">
            <a:extLst>
              <a:ext uri="{FF2B5EF4-FFF2-40B4-BE49-F238E27FC236}">
                <a16:creationId xmlns:a16="http://schemas.microsoft.com/office/drawing/2014/main" id="{21A1AEA4-8986-4675-B6E7-BEC190206DE1}"/>
              </a:ext>
            </a:extLst>
          </p:cNvPr>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757" name="Object 13">
            <a:extLst>
              <a:ext uri="{FF2B5EF4-FFF2-40B4-BE49-F238E27FC236}">
                <a16:creationId xmlns:a16="http://schemas.microsoft.com/office/drawing/2014/main" id="{BE587CCE-1C49-4418-8BCB-D6F72BC41B2E}"/>
              </a:ext>
            </a:extLst>
          </p:cNvPr>
          <p:cNvGraphicFramePr>
            <a:graphicFrameLocks noChangeAspect="1"/>
          </p:cNvGraphicFramePr>
          <p:nvPr/>
        </p:nvGraphicFramePr>
        <p:xfrm>
          <a:off x="1763713" y="3602038"/>
          <a:ext cx="4752975" cy="1050925"/>
        </p:xfrm>
        <a:graphic>
          <a:graphicData uri="http://schemas.openxmlformats.org/presentationml/2006/ole">
            <mc:AlternateContent xmlns:mc="http://schemas.openxmlformats.org/markup-compatibility/2006">
              <mc:Choice xmlns:v="urn:schemas-microsoft-com:vml" Requires="v">
                <p:oleObj spid="_x0000_s22603" name="公式" r:id="rId7" imgW="2070100" imgH="457200" progId="Equation.3">
                  <p:embed/>
                </p:oleObj>
              </mc:Choice>
              <mc:Fallback>
                <p:oleObj name="公式" r:id="rId7" imgW="2070100" imgH="457200" progId="Equation.3">
                  <p:embed/>
                  <p:pic>
                    <p:nvPicPr>
                      <p:cNvPr id="31757" name="Object 13">
                        <a:extLst>
                          <a:ext uri="{FF2B5EF4-FFF2-40B4-BE49-F238E27FC236}">
                            <a16:creationId xmlns:a16="http://schemas.microsoft.com/office/drawing/2014/main" id="{BE587CCE-1C49-4418-8BCB-D6F72BC41B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602038"/>
                        <a:ext cx="475297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Rectangle 16">
            <a:extLst>
              <a:ext uri="{FF2B5EF4-FFF2-40B4-BE49-F238E27FC236}">
                <a16:creationId xmlns:a16="http://schemas.microsoft.com/office/drawing/2014/main" id="{ED298451-D542-4152-B1D2-85A0044C32FC}"/>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759" name="Object 15">
            <a:extLst>
              <a:ext uri="{FF2B5EF4-FFF2-40B4-BE49-F238E27FC236}">
                <a16:creationId xmlns:a16="http://schemas.microsoft.com/office/drawing/2014/main" id="{6DCFE463-81AD-4665-A9FA-EF143DB547F7}"/>
              </a:ext>
            </a:extLst>
          </p:cNvPr>
          <p:cNvGraphicFramePr>
            <a:graphicFrameLocks noChangeAspect="1"/>
          </p:cNvGraphicFramePr>
          <p:nvPr/>
        </p:nvGraphicFramePr>
        <p:xfrm>
          <a:off x="3740150" y="5013325"/>
          <a:ext cx="2457450" cy="588963"/>
        </p:xfrm>
        <a:graphic>
          <a:graphicData uri="http://schemas.openxmlformats.org/presentationml/2006/ole">
            <mc:AlternateContent xmlns:mc="http://schemas.openxmlformats.org/markup-compatibility/2006">
              <mc:Choice xmlns:v="urn:schemas-microsoft-com:vml" Requires="v">
                <p:oleObj spid="_x0000_s22604" name="公式" r:id="rId9" imgW="990170" imgH="241195" progId="Equation.3">
                  <p:embed/>
                </p:oleObj>
              </mc:Choice>
              <mc:Fallback>
                <p:oleObj name="公式" r:id="rId9" imgW="990170" imgH="241195" progId="Equation.3">
                  <p:embed/>
                  <p:pic>
                    <p:nvPicPr>
                      <p:cNvPr id="31759" name="Object 15">
                        <a:extLst>
                          <a:ext uri="{FF2B5EF4-FFF2-40B4-BE49-F238E27FC236}">
                            <a16:creationId xmlns:a16="http://schemas.microsoft.com/office/drawing/2014/main" id="{6DCFE463-81AD-4665-A9FA-EF143DB54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0150" y="5013325"/>
                        <a:ext cx="2457450" cy="588963"/>
                      </a:xfrm>
                      <a:prstGeom prst="rect">
                        <a:avLst/>
                      </a:prstGeom>
                      <a:solidFill>
                        <a:srgbClr val="FF00FF"/>
                      </a:solidFill>
                      <a:ln w="9525">
                        <a:solidFill>
                          <a:srgbClr val="008000"/>
                        </a:solidFill>
                        <a:miter lim="800000"/>
                        <a:headEnd/>
                        <a:tailEnd/>
                      </a:ln>
                    </p:spPr>
                  </p:pic>
                </p:oleObj>
              </mc:Fallback>
            </mc:AlternateContent>
          </a:graphicData>
        </a:graphic>
      </p:graphicFrame>
      <p:sp>
        <p:nvSpPr>
          <p:cNvPr id="31761" name="Line 17">
            <a:extLst>
              <a:ext uri="{FF2B5EF4-FFF2-40B4-BE49-F238E27FC236}">
                <a16:creationId xmlns:a16="http://schemas.microsoft.com/office/drawing/2014/main" id="{1360AEFE-24C8-4AD8-84A2-0E594FDA41CF}"/>
              </a:ext>
            </a:extLst>
          </p:cNvPr>
          <p:cNvSpPr>
            <a:spLocks noChangeShapeType="1"/>
          </p:cNvSpPr>
          <p:nvPr/>
        </p:nvSpPr>
        <p:spPr bwMode="auto">
          <a:xfrm>
            <a:off x="1258888" y="5300663"/>
            <a:ext cx="2017712"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1757"/>
                                        </p:tgtEl>
                                        <p:attrNameLst>
                                          <p:attrName>style.visibility</p:attrName>
                                        </p:attrNameLst>
                                      </p:cBhvr>
                                      <p:to>
                                        <p:strVal val="visible"/>
                                      </p:to>
                                    </p:set>
                                    <p:animEffect transition="in" filter="box(in)">
                                      <p:cBhvr>
                                        <p:cTn id="7" dur="500"/>
                                        <p:tgtEl>
                                          <p:spTgt spid="31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31761"/>
                                        </p:tgtEl>
                                        <p:attrNameLst>
                                          <p:attrName>style.visibility</p:attrName>
                                        </p:attrNameLst>
                                      </p:cBhvr>
                                      <p:to>
                                        <p:strVal val="visible"/>
                                      </p:to>
                                    </p:set>
                                    <p:animEffect transition="in" filter="strips(downLeft)">
                                      <p:cBhvr>
                                        <p:cTn id="12" dur="500"/>
                                        <p:tgtEl>
                                          <p:spTgt spid="31761"/>
                                        </p:tgtEl>
                                      </p:cBhvr>
                                    </p:animEffect>
                                  </p:childTnLst>
                                </p:cTn>
                              </p:par>
                              <p:par>
                                <p:cTn id="13" presetID="18" presetClass="entr" presetSubtype="12" fill="hold" nodeType="withEffect">
                                  <p:stCondLst>
                                    <p:cond delay="0"/>
                                  </p:stCondLst>
                                  <p:childTnLst>
                                    <p:set>
                                      <p:cBhvr>
                                        <p:cTn id="14" dur="1" fill="hold">
                                          <p:stCondLst>
                                            <p:cond delay="0"/>
                                          </p:stCondLst>
                                        </p:cTn>
                                        <p:tgtEl>
                                          <p:spTgt spid="31759"/>
                                        </p:tgtEl>
                                        <p:attrNameLst>
                                          <p:attrName>style.visibility</p:attrName>
                                        </p:attrNameLst>
                                      </p:cBhvr>
                                      <p:to>
                                        <p:strVal val="visible"/>
                                      </p:to>
                                    </p:set>
                                    <p:animEffect transition="in" filter="strips(downLeft)">
                                      <p:cBhvr>
                                        <p:cTn id="15" dur="500"/>
                                        <p:tgtEl>
                                          <p:spTgt spid="31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3" name="Object 5">
            <a:extLst>
              <a:ext uri="{FF2B5EF4-FFF2-40B4-BE49-F238E27FC236}">
                <a16:creationId xmlns:a16="http://schemas.microsoft.com/office/drawing/2014/main" id="{750A5301-C60C-4EB6-9728-B5CEA2D04245}"/>
              </a:ext>
            </a:extLst>
          </p:cNvPr>
          <p:cNvGraphicFramePr>
            <a:graphicFrameLocks noGrp="1" noChangeAspect="1"/>
          </p:cNvGraphicFramePr>
          <p:nvPr>
            <p:ph/>
            <p:extLst>
              <p:ext uri="{D42A27DB-BD31-4B8C-83A1-F6EECF244321}">
                <p14:modId xmlns:p14="http://schemas.microsoft.com/office/powerpoint/2010/main" val="150891763"/>
              </p:ext>
            </p:extLst>
          </p:nvPr>
        </p:nvGraphicFramePr>
        <p:xfrm>
          <a:off x="303892" y="463598"/>
          <a:ext cx="7984902" cy="1669953"/>
        </p:xfrm>
        <a:graphic>
          <a:graphicData uri="http://schemas.openxmlformats.org/presentationml/2006/ole">
            <mc:AlternateContent xmlns:mc="http://schemas.openxmlformats.org/markup-compatibility/2006">
              <mc:Choice xmlns:v="urn:schemas-microsoft-com:vml" Requires="v">
                <p:oleObj spid="_x0000_s23650" name="文档" r:id="rId4" imgW="3787602" imgH="792141" progId="Word.Document.8">
                  <p:embed/>
                </p:oleObj>
              </mc:Choice>
              <mc:Fallback>
                <p:oleObj name="文档" r:id="rId4" imgW="3787602" imgH="792141" progId="Word.Document.8">
                  <p:embed/>
                  <p:pic>
                    <p:nvPicPr>
                      <p:cNvPr id="32773" name="Object 5">
                        <a:extLst>
                          <a:ext uri="{FF2B5EF4-FFF2-40B4-BE49-F238E27FC236}">
                            <a16:creationId xmlns:a16="http://schemas.microsoft.com/office/drawing/2014/main" id="{750A5301-C60C-4EB6-9728-B5CEA2D04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92" y="463598"/>
                        <a:ext cx="7984902" cy="1669953"/>
                      </a:xfrm>
                      <a:prstGeom prst="rect">
                        <a:avLst/>
                      </a:prstGeom>
                      <a:noFill/>
                      <a:ln>
                        <a:noFill/>
                      </a:ln>
                      <a:effectLst/>
                    </p:spPr>
                  </p:pic>
                </p:oleObj>
              </mc:Fallback>
            </mc:AlternateContent>
          </a:graphicData>
        </a:graphic>
      </p:graphicFrame>
      <p:sp>
        <p:nvSpPr>
          <p:cNvPr id="18436" name="Rectangle 8">
            <a:extLst>
              <a:ext uri="{FF2B5EF4-FFF2-40B4-BE49-F238E27FC236}">
                <a16:creationId xmlns:a16="http://schemas.microsoft.com/office/drawing/2014/main" id="{564FE7DE-1036-4180-BAC1-6AE3DDAE1026}"/>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38" name="Rectangle 11">
            <a:extLst>
              <a:ext uri="{FF2B5EF4-FFF2-40B4-BE49-F238E27FC236}">
                <a16:creationId xmlns:a16="http://schemas.microsoft.com/office/drawing/2014/main" id="{43C4757A-177C-462C-A936-AFC1A74F7948}"/>
              </a:ext>
            </a:extLst>
          </p:cNvPr>
          <p:cNvSpPr>
            <a:spLocks noChangeArrowheads="1"/>
          </p:cNvSpPr>
          <p:nvPr/>
        </p:nvSpPr>
        <p:spPr bwMode="auto">
          <a:xfrm>
            <a:off x="0" y="2652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0" name="Rectangle 13">
            <a:extLst>
              <a:ext uri="{FF2B5EF4-FFF2-40B4-BE49-F238E27FC236}">
                <a16:creationId xmlns:a16="http://schemas.microsoft.com/office/drawing/2014/main" id="{DEEDB7F2-4826-4B92-9816-E543F61EF3E5}"/>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1" name="Rectangle 15">
            <a:extLst>
              <a:ext uri="{FF2B5EF4-FFF2-40B4-BE49-F238E27FC236}">
                <a16:creationId xmlns:a16="http://schemas.microsoft.com/office/drawing/2014/main" id="{A9B7FDB0-7155-4FD7-B2BA-77C340D25DCA}"/>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8443" name="Rectangle 17">
            <a:extLst>
              <a:ext uri="{FF2B5EF4-FFF2-40B4-BE49-F238E27FC236}">
                <a16:creationId xmlns:a16="http://schemas.microsoft.com/office/drawing/2014/main" id="{5E981540-71E7-4ABB-B985-96A4B61460D5}"/>
              </a:ext>
            </a:extLst>
          </p:cNvPr>
          <p:cNvSpPr>
            <a:spLocks noChangeArrowheads="1"/>
          </p:cNvSpPr>
          <p:nvPr/>
        </p:nvSpPr>
        <p:spPr bwMode="auto">
          <a:xfrm>
            <a:off x="3651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2786" name="Object 18">
            <a:extLst>
              <a:ext uri="{FF2B5EF4-FFF2-40B4-BE49-F238E27FC236}">
                <a16:creationId xmlns:a16="http://schemas.microsoft.com/office/drawing/2014/main" id="{782BA10E-5E79-4F66-9F62-657EC40ADC88}"/>
              </a:ext>
            </a:extLst>
          </p:cNvPr>
          <p:cNvGraphicFramePr>
            <a:graphicFrameLocks noChangeAspect="1"/>
          </p:cNvGraphicFramePr>
          <p:nvPr>
            <p:extLst>
              <p:ext uri="{D42A27DB-BD31-4B8C-83A1-F6EECF244321}">
                <p14:modId xmlns:p14="http://schemas.microsoft.com/office/powerpoint/2010/main" val="2570887687"/>
              </p:ext>
            </p:extLst>
          </p:nvPr>
        </p:nvGraphicFramePr>
        <p:xfrm>
          <a:off x="2946854" y="4630129"/>
          <a:ext cx="3120118" cy="846018"/>
        </p:xfrm>
        <a:graphic>
          <a:graphicData uri="http://schemas.openxmlformats.org/presentationml/2006/ole">
            <mc:AlternateContent xmlns:mc="http://schemas.openxmlformats.org/markup-compatibility/2006">
              <mc:Choice xmlns:v="urn:schemas-microsoft-com:vml" Requires="v">
                <p:oleObj spid="_x0000_s23651" name="公式" r:id="rId6" imgW="774364" imgH="203112" progId="Equation.3">
                  <p:embed/>
                </p:oleObj>
              </mc:Choice>
              <mc:Fallback>
                <p:oleObj name="公式" r:id="rId6" imgW="774364" imgH="203112" progId="Equation.3">
                  <p:embed/>
                  <p:pic>
                    <p:nvPicPr>
                      <p:cNvPr id="32786" name="Object 18">
                        <a:extLst>
                          <a:ext uri="{FF2B5EF4-FFF2-40B4-BE49-F238E27FC236}">
                            <a16:creationId xmlns:a16="http://schemas.microsoft.com/office/drawing/2014/main" id="{782BA10E-5E79-4F66-9F62-657EC40ADC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6854" y="4630129"/>
                        <a:ext cx="3120118" cy="846018"/>
                      </a:xfrm>
                      <a:prstGeom prst="rect">
                        <a:avLst/>
                      </a:prstGeom>
                      <a:solidFill>
                        <a:schemeClr val="accent2">
                          <a:lumMod val="60000"/>
                          <a:lumOff val="40000"/>
                        </a:schemeClr>
                      </a:solidFill>
                      <a:ln>
                        <a:noFill/>
                      </a:ln>
                    </p:spPr>
                  </p:pic>
                </p:oleObj>
              </mc:Fallback>
            </mc:AlternateContent>
          </a:graphicData>
        </a:graphic>
      </p:graphicFrame>
      <p:graphicFrame>
        <p:nvGraphicFramePr>
          <p:cNvPr id="32792" name="Object 24">
            <a:extLst>
              <a:ext uri="{FF2B5EF4-FFF2-40B4-BE49-F238E27FC236}">
                <a16:creationId xmlns:a16="http://schemas.microsoft.com/office/drawing/2014/main" id="{49B03604-46FB-46E3-8A6B-03314D95410A}"/>
              </a:ext>
            </a:extLst>
          </p:cNvPr>
          <p:cNvGraphicFramePr>
            <a:graphicFrameLocks noChangeAspect="1"/>
          </p:cNvGraphicFramePr>
          <p:nvPr>
            <p:extLst>
              <p:ext uri="{D42A27DB-BD31-4B8C-83A1-F6EECF244321}">
                <p14:modId xmlns:p14="http://schemas.microsoft.com/office/powerpoint/2010/main" val="2543183440"/>
              </p:ext>
            </p:extLst>
          </p:nvPr>
        </p:nvGraphicFramePr>
        <p:xfrm>
          <a:off x="1689023" y="2323266"/>
          <a:ext cx="5262716" cy="1782648"/>
        </p:xfrm>
        <a:graphic>
          <a:graphicData uri="http://schemas.openxmlformats.org/presentationml/2006/ole">
            <mc:AlternateContent xmlns:mc="http://schemas.openxmlformats.org/markup-compatibility/2006">
              <mc:Choice xmlns:v="urn:schemas-microsoft-com:vml" Requires="v">
                <p:oleObj spid="_x0000_s23652" name="公式" r:id="rId8" imgW="1714500" imgH="584200" progId="Equation.3">
                  <p:embed/>
                </p:oleObj>
              </mc:Choice>
              <mc:Fallback>
                <p:oleObj name="公式" r:id="rId8" imgW="1714500" imgH="584200" progId="Equation.3">
                  <p:embed/>
                  <p:pic>
                    <p:nvPicPr>
                      <p:cNvPr id="32792" name="Object 24">
                        <a:extLst>
                          <a:ext uri="{FF2B5EF4-FFF2-40B4-BE49-F238E27FC236}">
                            <a16:creationId xmlns:a16="http://schemas.microsoft.com/office/drawing/2014/main" id="{49B03604-46FB-46E3-8A6B-03314D954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9023" y="2323266"/>
                        <a:ext cx="5262716" cy="1782648"/>
                      </a:xfrm>
                      <a:prstGeom prst="rect">
                        <a:avLst/>
                      </a:prstGeom>
                      <a:solidFill>
                        <a:schemeClr val="bg1"/>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checkerboard(across)">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2792"/>
                                        </p:tgtEl>
                                        <p:attrNameLst>
                                          <p:attrName>style.visibility</p:attrName>
                                        </p:attrNameLst>
                                      </p:cBhvr>
                                      <p:to>
                                        <p:strVal val="visible"/>
                                      </p:to>
                                    </p:set>
                                    <p:animEffect transition="in" filter="box(in)">
                                      <p:cBhvr>
                                        <p:cTn id="12" dur="500"/>
                                        <p:tgtEl>
                                          <p:spTgt spid="32792"/>
                                        </p:tgtEl>
                                      </p:cBhvr>
                                    </p:animEffect>
                                  </p:childTnLst>
                                </p:cTn>
                              </p:par>
                              <p:par>
                                <p:cTn id="13" presetID="2" presetClass="entr" presetSubtype="4" fill="hold" nodeType="withEffect">
                                  <p:stCondLst>
                                    <p:cond delay="0"/>
                                  </p:stCondLst>
                                  <p:childTnLst>
                                    <p:set>
                                      <p:cBhvr>
                                        <p:cTn id="14" dur="1" fill="hold">
                                          <p:stCondLst>
                                            <p:cond delay="0"/>
                                          </p:stCondLst>
                                        </p:cTn>
                                        <p:tgtEl>
                                          <p:spTgt spid="32786"/>
                                        </p:tgtEl>
                                        <p:attrNameLst>
                                          <p:attrName>style.visibility</p:attrName>
                                        </p:attrNameLst>
                                      </p:cBhvr>
                                      <p:to>
                                        <p:strVal val="visible"/>
                                      </p:to>
                                    </p:set>
                                    <p:anim calcmode="lin" valueType="num">
                                      <p:cBhvr additive="base">
                                        <p:cTn id="15" dur="500" fill="hold"/>
                                        <p:tgtEl>
                                          <p:spTgt spid="32786"/>
                                        </p:tgtEl>
                                        <p:attrNameLst>
                                          <p:attrName>ppt_x</p:attrName>
                                        </p:attrNameLst>
                                      </p:cBhvr>
                                      <p:tavLst>
                                        <p:tav tm="0">
                                          <p:val>
                                            <p:strVal val="#ppt_x"/>
                                          </p:val>
                                        </p:tav>
                                        <p:tav tm="100000">
                                          <p:val>
                                            <p:strVal val="#ppt_x"/>
                                          </p:val>
                                        </p:tav>
                                      </p:tavLst>
                                    </p:anim>
                                    <p:anim calcmode="lin" valueType="num">
                                      <p:cBhvr additive="base">
                                        <p:cTn id="16" dur="500" fill="hold"/>
                                        <p:tgtEl>
                                          <p:spTgt spid="327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a:extLst>
              <a:ext uri="{FF2B5EF4-FFF2-40B4-BE49-F238E27FC236}">
                <a16:creationId xmlns:a16="http://schemas.microsoft.com/office/drawing/2014/main" id="{4B61F723-695F-4D73-BDCD-166729172DAF}"/>
              </a:ext>
            </a:extLst>
          </p:cNvPr>
          <p:cNvSpPr>
            <a:spLocks noChangeArrowheads="1"/>
          </p:cNvSpPr>
          <p:nvPr/>
        </p:nvSpPr>
        <p:spPr bwMode="auto">
          <a:xfrm>
            <a:off x="1476375" y="2708275"/>
            <a:ext cx="2808288" cy="2159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2" name="Rectangle 6">
            <a:extLst>
              <a:ext uri="{FF2B5EF4-FFF2-40B4-BE49-F238E27FC236}">
                <a16:creationId xmlns:a16="http://schemas.microsoft.com/office/drawing/2014/main" id="{74EB283D-6DC9-4286-AC92-3F65AA13F49F}"/>
              </a:ext>
            </a:extLst>
          </p:cNvPr>
          <p:cNvSpPr>
            <a:spLocks noChangeArrowheads="1"/>
          </p:cNvSpPr>
          <p:nvPr/>
        </p:nvSpPr>
        <p:spPr bwMode="auto">
          <a:xfrm>
            <a:off x="1476375" y="3429000"/>
            <a:ext cx="1295400" cy="2159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3" name="Rectangle 7">
            <a:extLst>
              <a:ext uri="{FF2B5EF4-FFF2-40B4-BE49-F238E27FC236}">
                <a16:creationId xmlns:a16="http://schemas.microsoft.com/office/drawing/2014/main" id="{95D46FE6-6E45-4ABB-9BB2-446FB1B2558A}"/>
              </a:ext>
            </a:extLst>
          </p:cNvPr>
          <p:cNvSpPr>
            <a:spLocks noChangeArrowheads="1"/>
          </p:cNvSpPr>
          <p:nvPr/>
        </p:nvSpPr>
        <p:spPr bwMode="auto">
          <a:xfrm>
            <a:off x="5148263" y="2708275"/>
            <a:ext cx="2808287" cy="2159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4" name="Rectangle 8">
            <a:extLst>
              <a:ext uri="{FF2B5EF4-FFF2-40B4-BE49-F238E27FC236}">
                <a16:creationId xmlns:a16="http://schemas.microsoft.com/office/drawing/2014/main" id="{9FF58CDC-28C9-43CE-8BA9-8B37951715CA}"/>
              </a:ext>
            </a:extLst>
          </p:cNvPr>
          <p:cNvSpPr>
            <a:spLocks noChangeArrowheads="1"/>
          </p:cNvSpPr>
          <p:nvPr/>
        </p:nvSpPr>
        <p:spPr bwMode="auto">
          <a:xfrm>
            <a:off x="5221288" y="3500438"/>
            <a:ext cx="574675" cy="2159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5" name="Rectangle 9">
            <a:extLst>
              <a:ext uri="{FF2B5EF4-FFF2-40B4-BE49-F238E27FC236}">
                <a16:creationId xmlns:a16="http://schemas.microsoft.com/office/drawing/2014/main" id="{64A0AC16-CB6E-4B6B-AD83-241A9C7A2779}"/>
              </a:ext>
            </a:extLst>
          </p:cNvPr>
          <p:cNvSpPr>
            <a:spLocks noChangeArrowheads="1"/>
          </p:cNvSpPr>
          <p:nvPr/>
        </p:nvSpPr>
        <p:spPr bwMode="auto">
          <a:xfrm>
            <a:off x="1476375" y="4221163"/>
            <a:ext cx="647700" cy="215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826" name="Rectangle 10">
            <a:extLst>
              <a:ext uri="{FF2B5EF4-FFF2-40B4-BE49-F238E27FC236}">
                <a16:creationId xmlns:a16="http://schemas.microsoft.com/office/drawing/2014/main" id="{76ACA409-D4A1-4942-9E95-AF7B87ADCAFF}"/>
              </a:ext>
            </a:extLst>
          </p:cNvPr>
          <p:cNvSpPr>
            <a:spLocks noChangeArrowheads="1"/>
          </p:cNvSpPr>
          <p:nvPr/>
        </p:nvSpPr>
        <p:spPr bwMode="auto">
          <a:xfrm>
            <a:off x="5219700" y="4365625"/>
            <a:ext cx="144463" cy="215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5" name="Rectangle 12">
            <a:extLst>
              <a:ext uri="{FF2B5EF4-FFF2-40B4-BE49-F238E27FC236}">
                <a16:creationId xmlns:a16="http://schemas.microsoft.com/office/drawing/2014/main" id="{D94003F3-EBF7-4377-9DDA-BB1771DB57E4}"/>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466" name="Object 11">
            <a:extLst>
              <a:ext uri="{FF2B5EF4-FFF2-40B4-BE49-F238E27FC236}">
                <a16:creationId xmlns:a16="http://schemas.microsoft.com/office/drawing/2014/main" id="{41592EC0-B444-46CD-86CD-E4F07CC33F1C}"/>
              </a:ext>
            </a:extLst>
          </p:cNvPr>
          <p:cNvGraphicFramePr>
            <a:graphicFrameLocks noChangeAspect="1"/>
          </p:cNvGraphicFramePr>
          <p:nvPr/>
        </p:nvGraphicFramePr>
        <p:xfrm>
          <a:off x="2411413" y="1773238"/>
          <a:ext cx="647700" cy="822325"/>
        </p:xfrm>
        <a:graphic>
          <a:graphicData uri="http://schemas.openxmlformats.org/presentationml/2006/ole">
            <mc:AlternateContent xmlns:mc="http://schemas.openxmlformats.org/markup-compatibility/2006">
              <mc:Choice xmlns:v="urn:schemas-microsoft-com:vml" Requires="v">
                <p:oleObj spid="_x0000_s24670" name="公式" r:id="rId4" imgW="393529" imgH="393529" progId="Equation.3">
                  <p:embed/>
                </p:oleObj>
              </mc:Choice>
              <mc:Fallback>
                <p:oleObj name="公式" r:id="rId4" imgW="393529" imgH="393529" progId="Equation.3">
                  <p:embed/>
                  <p:pic>
                    <p:nvPicPr>
                      <p:cNvPr id="19466" name="Object 11">
                        <a:extLst>
                          <a:ext uri="{FF2B5EF4-FFF2-40B4-BE49-F238E27FC236}">
                            <a16:creationId xmlns:a16="http://schemas.microsoft.com/office/drawing/2014/main" id="{41592EC0-B444-46CD-86CD-E4F07CC33F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773238"/>
                        <a:ext cx="647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7" name="Rectangle 14">
            <a:extLst>
              <a:ext uri="{FF2B5EF4-FFF2-40B4-BE49-F238E27FC236}">
                <a16:creationId xmlns:a16="http://schemas.microsoft.com/office/drawing/2014/main" id="{E47059F0-0875-4A5A-955B-88CAA02BF218}"/>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4829" name="Object 13">
            <a:extLst>
              <a:ext uri="{FF2B5EF4-FFF2-40B4-BE49-F238E27FC236}">
                <a16:creationId xmlns:a16="http://schemas.microsoft.com/office/drawing/2014/main" id="{FD15F566-347F-4DE7-AF2C-B4F3FFB69EC6}"/>
              </a:ext>
            </a:extLst>
          </p:cNvPr>
          <p:cNvGraphicFramePr>
            <a:graphicFrameLocks noChangeAspect="1"/>
          </p:cNvGraphicFramePr>
          <p:nvPr/>
        </p:nvGraphicFramePr>
        <p:xfrm>
          <a:off x="5661025" y="1916113"/>
          <a:ext cx="701675" cy="750887"/>
        </p:xfrm>
        <a:graphic>
          <a:graphicData uri="http://schemas.openxmlformats.org/presentationml/2006/ole">
            <mc:AlternateContent xmlns:mc="http://schemas.openxmlformats.org/markup-compatibility/2006">
              <mc:Choice xmlns:v="urn:schemas-microsoft-com:vml" Requires="v">
                <p:oleObj spid="_x0000_s24671" name="公式" r:id="rId6" imgW="444307" imgH="393529" progId="Equation.3">
                  <p:embed/>
                </p:oleObj>
              </mc:Choice>
              <mc:Fallback>
                <p:oleObj name="公式" r:id="rId6" imgW="444307" imgH="393529" progId="Equation.3">
                  <p:embed/>
                  <p:pic>
                    <p:nvPicPr>
                      <p:cNvPr id="34829" name="Object 13">
                        <a:extLst>
                          <a:ext uri="{FF2B5EF4-FFF2-40B4-BE49-F238E27FC236}">
                            <a16:creationId xmlns:a16="http://schemas.microsoft.com/office/drawing/2014/main" id="{FD15F566-347F-4DE7-AF2C-B4F3FFB69E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1025" y="1916113"/>
                        <a:ext cx="70167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1" name="Object 15">
            <a:extLst>
              <a:ext uri="{FF2B5EF4-FFF2-40B4-BE49-F238E27FC236}">
                <a16:creationId xmlns:a16="http://schemas.microsoft.com/office/drawing/2014/main" id="{014B7F07-29E4-40DE-AD8B-8E9C1E7D0625}"/>
              </a:ext>
            </a:extLst>
          </p:cNvPr>
          <p:cNvGraphicFramePr>
            <a:graphicFrameLocks noGrp="1" noChangeAspect="1"/>
          </p:cNvGraphicFramePr>
          <p:nvPr>
            <p:ph/>
          </p:nvPr>
        </p:nvGraphicFramePr>
        <p:xfrm>
          <a:off x="2998788" y="5667375"/>
          <a:ext cx="2482850" cy="857250"/>
        </p:xfrm>
        <a:graphic>
          <a:graphicData uri="http://schemas.openxmlformats.org/presentationml/2006/ole">
            <mc:AlternateContent xmlns:mc="http://schemas.openxmlformats.org/markup-compatibility/2006">
              <mc:Choice xmlns:v="urn:schemas-microsoft-com:vml" Requires="v">
                <p:oleObj spid="_x0000_s24672" name="文档" r:id="rId8" imgW="987102" imgH="396071" progId="Word.Document.8">
                  <p:embed/>
                </p:oleObj>
              </mc:Choice>
              <mc:Fallback>
                <p:oleObj name="文档" r:id="rId8" imgW="987102" imgH="396071" progId="Word.Document.8">
                  <p:embed/>
                  <p:pic>
                    <p:nvPicPr>
                      <p:cNvPr id="34831" name="Object 15">
                        <a:extLst>
                          <a:ext uri="{FF2B5EF4-FFF2-40B4-BE49-F238E27FC236}">
                            <a16:creationId xmlns:a16="http://schemas.microsoft.com/office/drawing/2014/main" id="{014B7F07-29E4-40DE-AD8B-8E9C1E7D06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8788" y="5667375"/>
                        <a:ext cx="2482850" cy="857250"/>
                      </a:xfrm>
                      <a:prstGeom prst="rect">
                        <a:avLst/>
                      </a:prstGeom>
                      <a:solidFill>
                        <a:srgbClr val="FF00FF"/>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2" name="对象 1">
            <a:extLst>
              <a:ext uri="{FF2B5EF4-FFF2-40B4-BE49-F238E27FC236}">
                <a16:creationId xmlns:a16="http://schemas.microsoft.com/office/drawing/2014/main" id="{E3E5AAF5-BC54-49C5-AE9D-8BE7D6761525}"/>
              </a:ext>
            </a:extLst>
          </p:cNvPr>
          <p:cNvGraphicFramePr>
            <a:graphicFrameLocks noChangeAspect="1"/>
          </p:cNvGraphicFramePr>
          <p:nvPr/>
        </p:nvGraphicFramePr>
        <p:xfrm>
          <a:off x="1006475" y="4878388"/>
          <a:ext cx="7875588" cy="495300"/>
        </p:xfrm>
        <a:graphic>
          <a:graphicData uri="http://schemas.openxmlformats.org/presentationml/2006/ole">
            <mc:AlternateContent xmlns:mc="http://schemas.openxmlformats.org/markup-compatibility/2006">
              <mc:Choice xmlns:v="urn:schemas-microsoft-com:vml" Requires="v">
                <p:oleObj spid="_x0000_s24673" name="Document" r:id="rId10" imgW="3117168" imgH="197659" progId="Word.Document.8">
                  <p:embed/>
                </p:oleObj>
              </mc:Choice>
              <mc:Fallback>
                <p:oleObj name="Document" r:id="rId10" imgW="3117168" imgH="197659" progId="Word.Document.8">
                  <p:embed/>
                  <p:pic>
                    <p:nvPicPr>
                      <p:cNvPr id="2" name="对象 1">
                        <a:extLst>
                          <a:ext uri="{FF2B5EF4-FFF2-40B4-BE49-F238E27FC236}">
                            <a16:creationId xmlns:a16="http://schemas.microsoft.com/office/drawing/2014/main" id="{E3E5AAF5-BC54-49C5-AE9D-8BE7D676152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6475" y="4878388"/>
                        <a:ext cx="7875588" cy="495300"/>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box(in)">
                                      <p:cBhvr>
                                        <p:cTn id="7" dur="5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strips(downLeft)">
                                      <p:cBhvr>
                                        <p:cTn id="12" dur="500"/>
                                        <p:tgtEl>
                                          <p:spTgt spid="34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825"/>
                                        </p:tgtEl>
                                        <p:attrNameLst>
                                          <p:attrName>style.visibility</p:attrName>
                                        </p:attrNameLst>
                                      </p:cBhvr>
                                      <p:to>
                                        <p:strVal val="visible"/>
                                      </p:to>
                                    </p:set>
                                    <p:animEffect transition="in" filter="checkerboard(across)">
                                      <p:cBhvr>
                                        <p:cTn id="17" dur="500"/>
                                        <p:tgtEl>
                                          <p:spTgt spid="34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1" fill="hold" nodeType="clickEffect">
                                  <p:stCondLst>
                                    <p:cond delay="0"/>
                                  </p:stCondLst>
                                  <p:childTnLst>
                                    <p:set>
                                      <p:cBhvr>
                                        <p:cTn id="21" dur="1" fill="hold">
                                          <p:stCondLst>
                                            <p:cond delay="0"/>
                                          </p:stCondLst>
                                        </p:cTn>
                                        <p:tgtEl>
                                          <p:spTgt spid="34829"/>
                                        </p:tgtEl>
                                        <p:attrNameLst>
                                          <p:attrName>style.visibility</p:attrName>
                                        </p:attrNameLst>
                                      </p:cBhvr>
                                      <p:to>
                                        <p:strVal val="visible"/>
                                      </p:to>
                                    </p:set>
                                    <p:anim calcmode="lin" valueType="num">
                                      <p:cBhvr additive="base">
                                        <p:cTn id="22" dur="500" fill="hold"/>
                                        <p:tgtEl>
                                          <p:spTgt spid="34829"/>
                                        </p:tgtEl>
                                        <p:attrNameLst>
                                          <p:attrName>ppt_x</p:attrName>
                                        </p:attrNameLst>
                                      </p:cBhvr>
                                      <p:tavLst>
                                        <p:tav tm="0">
                                          <p:val>
                                            <p:strVal val="#ppt_x"/>
                                          </p:val>
                                        </p:tav>
                                        <p:tav tm="100000">
                                          <p:val>
                                            <p:strVal val="#ppt_x"/>
                                          </p:val>
                                        </p:tav>
                                      </p:tavLst>
                                    </p:anim>
                                    <p:anim calcmode="lin" valueType="num">
                                      <p:cBhvr additive="base">
                                        <p:cTn id="23" dur="500" fill="hold"/>
                                        <p:tgtEl>
                                          <p:spTgt spid="34829"/>
                                        </p:tgtEl>
                                        <p:attrNameLst>
                                          <p:attrName>ppt_y</p:attrName>
                                        </p:attrNameLst>
                                      </p:cBhvr>
                                      <p:tavLst>
                                        <p:tav tm="0">
                                          <p:val>
                                            <p:strVal val="0-#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4823"/>
                                        </p:tgtEl>
                                        <p:attrNameLst>
                                          <p:attrName>style.visibility</p:attrName>
                                        </p:attrNameLst>
                                      </p:cBhvr>
                                      <p:to>
                                        <p:strVal val="visible"/>
                                      </p:to>
                                    </p:set>
                                    <p:animEffect transition="in" filter="box(in)">
                                      <p:cBhvr>
                                        <p:cTn id="28" dur="500"/>
                                        <p:tgtEl>
                                          <p:spTgt spid="3482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34824"/>
                                        </p:tgtEl>
                                        <p:attrNameLst>
                                          <p:attrName>style.visibility</p:attrName>
                                        </p:attrNameLst>
                                      </p:cBhvr>
                                      <p:to>
                                        <p:strVal val="visible"/>
                                      </p:to>
                                    </p:set>
                                    <p:animEffect transition="in" filter="strips(downLeft)">
                                      <p:cBhvr>
                                        <p:cTn id="33" dur="500"/>
                                        <p:tgtEl>
                                          <p:spTgt spid="348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34826"/>
                                        </p:tgtEl>
                                        <p:attrNameLst>
                                          <p:attrName>style.visibility</p:attrName>
                                        </p:attrNameLst>
                                      </p:cBhvr>
                                      <p:to>
                                        <p:strVal val="visible"/>
                                      </p:to>
                                    </p:set>
                                    <p:animEffect transition="in" filter="checkerboard(across)">
                                      <p:cBhvr>
                                        <p:cTn id="38" dur="500"/>
                                        <p:tgtEl>
                                          <p:spTgt spid="3482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34831"/>
                                        </p:tgtEl>
                                        <p:attrNameLst>
                                          <p:attrName>style.visibility</p:attrName>
                                        </p:attrNameLst>
                                      </p:cBhvr>
                                      <p:to>
                                        <p:strVal val="visible"/>
                                      </p:to>
                                    </p:set>
                                    <p:animEffect transition="in" filter="blinds(horizontal)">
                                      <p:cBhvr>
                                        <p:cTn id="48" dur="500"/>
                                        <p:tgtEl>
                                          <p:spTgt spid="34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P spid="34822" grpId="0" animBg="1"/>
      <p:bldP spid="34823" grpId="0" animBg="1"/>
      <p:bldP spid="34824" grpId="0" animBg="1"/>
      <p:bldP spid="34825" grpId="0" animBg="1"/>
      <p:bldP spid="348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5">
            <a:extLst>
              <a:ext uri="{FF2B5EF4-FFF2-40B4-BE49-F238E27FC236}">
                <a16:creationId xmlns:a16="http://schemas.microsoft.com/office/drawing/2014/main" id="{DB33D732-8A1A-40B2-B101-0C782C2406A5}"/>
              </a:ext>
            </a:extLst>
          </p:cNvPr>
          <p:cNvSpPr txBox="1">
            <a:spLocks noChangeArrowheads="1"/>
          </p:cNvSpPr>
          <p:nvPr/>
        </p:nvSpPr>
        <p:spPr bwMode="auto">
          <a:xfrm>
            <a:off x="467518" y="593696"/>
            <a:ext cx="84248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0000FF"/>
                </a:solidFill>
                <a:latin typeface="微软雅黑" panose="020B0503020204020204" pitchFamily="34" charset="-122"/>
                <a:ea typeface="微软雅黑" panose="020B0503020204020204" pitchFamily="34" charset="-122"/>
              </a:rPr>
              <a:t>由此可见，基准点的选取成为影响性能的关键</a:t>
            </a:r>
            <a:endParaRPr lang="en-US" altLang="zh-CN" sz="2800" dirty="0">
              <a:solidFill>
                <a:srgbClr val="0000FF"/>
              </a:solidFill>
              <a:latin typeface="微软雅黑" panose="020B0503020204020204" pitchFamily="34" charset="-122"/>
              <a:ea typeface="微软雅黑" panose="020B0503020204020204" pitchFamily="34" charset="-122"/>
            </a:endParaRPr>
          </a:p>
          <a:p>
            <a:pPr eaLnBrk="1" hangingPunct="1">
              <a:spcBef>
                <a:spcPct val="0"/>
              </a:spcBef>
              <a:buFontTx/>
              <a:buNone/>
            </a:pPr>
            <a:r>
              <a:rPr lang="zh-CN" altLang="en-US" sz="2800" dirty="0">
                <a:solidFill>
                  <a:srgbClr val="FF0000"/>
                </a:solidFill>
                <a:latin typeface="微软雅黑" panose="020B0503020204020204" pitchFamily="34" charset="-122"/>
                <a:ea typeface="微软雅黑" panose="020B0503020204020204" pitchFamily="34" charset="-122"/>
              </a:rPr>
              <a:t>基准点选取的算法思路：中间的中间</a:t>
            </a:r>
          </a:p>
        </p:txBody>
      </p:sp>
      <p:graphicFrame>
        <p:nvGraphicFramePr>
          <p:cNvPr id="35848" name="Object 8">
            <a:extLst>
              <a:ext uri="{FF2B5EF4-FFF2-40B4-BE49-F238E27FC236}">
                <a16:creationId xmlns:a16="http://schemas.microsoft.com/office/drawing/2014/main" id="{CE05DDF5-38BB-4D2E-92D7-2222E2864330}"/>
              </a:ext>
            </a:extLst>
          </p:cNvPr>
          <p:cNvGraphicFramePr>
            <a:graphicFrameLocks noGrp="1" noChangeAspect="1"/>
          </p:cNvGraphicFramePr>
          <p:nvPr>
            <p:ph sz="half" idx="2"/>
          </p:nvPr>
        </p:nvGraphicFramePr>
        <p:xfrm>
          <a:off x="1176338" y="2613025"/>
          <a:ext cx="6489700" cy="1189038"/>
        </p:xfrm>
        <a:graphic>
          <a:graphicData uri="http://schemas.openxmlformats.org/presentationml/2006/ole">
            <mc:AlternateContent xmlns:mc="http://schemas.openxmlformats.org/markup-compatibility/2006">
              <mc:Choice xmlns:v="urn:schemas-microsoft-com:vml" Requires="v">
                <p:oleObj spid="_x0000_s25677" name="Document" r:id="rId4" imgW="4314477" imgH="790994" progId="Word.Document.8">
                  <p:embed/>
                </p:oleObj>
              </mc:Choice>
              <mc:Fallback>
                <p:oleObj name="Document" r:id="rId4" imgW="4314477" imgH="790994" progId="Word.Document.8">
                  <p:embed/>
                  <p:pic>
                    <p:nvPicPr>
                      <p:cNvPr id="35848" name="Object 8">
                        <a:extLst>
                          <a:ext uri="{FF2B5EF4-FFF2-40B4-BE49-F238E27FC236}">
                            <a16:creationId xmlns:a16="http://schemas.microsoft.com/office/drawing/2014/main" id="{CE05DDF5-38BB-4D2E-92D7-2222E28643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338" y="2613025"/>
                        <a:ext cx="6489700" cy="1189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5846" name="Object 6">
            <a:extLst>
              <a:ext uri="{FF2B5EF4-FFF2-40B4-BE49-F238E27FC236}">
                <a16:creationId xmlns:a16="http://schemas.microsoft.com/office/drawing/2014/main" id="{A4F77D49-F41A-4701-9C6F-55E2A52B5D34}"/>
              </a:ext>
            </a:extLst>
          </p:cNvPr>
          <p:cNvGraphicFramePr>
            <a:graphicFrameLocks noGrp="1" noChangeAspect="1"/>
          </p:cNvGraphicFramePr>
          <p:nvPr>
            <p:ph sz="half" idx="1"/>
          </p:nvPr>
        </p:nvGraphicFramePr>
        <p:xfrm>
          <a:off x="1187450" y="1935163"/>
          <a:ext cx="6985000" cy="898525"/>
        </p:xfrm>
        <a:graphic>
          <a:graphicData uri="http://schemas.openxmlformats.org/presentationml/2006/ole">
            <mc:AlternateContent xmlns:mc="http://schemas.openxmlformats.org/markup-compatibility/2006">
              <mc:Choice xmlns:v="urn:schemas-microsoft-com:vml" Requires="v">
                <p:oleObj spid="_x0000_s25678" name="Document" r:id="rId6" imgW="4611470" imgH="593335" progId="Word.Document.8">
                  <p:embed/>
                </p:oleObj>
              </mc:Choice>
              <mc:Fallback>
                <p:oleObj name="Document" r:id="rId6" imgW="4611470" imgH="593335" progId="Word.Document.8">
                  <p:embed/>
                  <p:pic>
                    <p:nvPicPr>
                      <p:cNvPr id="35846" name="Object 6">
                        <a:extLst>
                          <a:ext uri="{FF2B5EF4-FFF2-40B4-BE49-F238E27FC236}">
                            <a16:creationId xmlns:a16="http://schemas.microsoft.com/office/drawing/2014/main" id="{A4F77D49-F41A-4701-9C6F-55E2A52B5D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1935163"/>
                        <a:ext cx="698500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70" name="Group 30">
            <a:extLst>
              <a:ext uri="{FF2B5EF4-FFF2-40B4-BE49-F238E27FC236}">
                <a16:creationId xmlns:a16="http://schemas.microsoft.com/office/drawing/2014/main" id="{8B2E46DD-26FB-423C-87E9-0FC61A31D50C}"/>
              </a:ext>
            </a:extLst>
          </p:cNvPr>
          <p:cNvGrpSpPr>
            <a:grpSpLocks/>
          </p:cNvGrpSpPr>
          <p:nvPr/>
        </p:nvGrpSpPr>
        <p:grpSpPr bwMode="auto">
          <a:xfrm>
            <a:off x="1109041" y="3881439"/>
            <a:ext cx="285750" cy="2447925"/>
            <a:chOff x="1429" y="2659"/>
            <a:chExt cx="180" cy="1542"/>
          </a:xfrm>
        </p:grpSpPr>
        <p:sp>
          <p:nvSpPr>
            <p:cNvPr id="21555" name="Oval 11">
              <a:extLst>
                <a:ext uri="{FF2B5EF4-FFF2-40B4-BE49-F238E27FC236}">
                  <a16:creationId xmlns:a16="http://schemas.microsoft.com/office/drawing/2014/main" id="{422B3044-0F5E-4489-A727-7F7AEC9F5B8C}"/>
                </a:ext>
              </a:extLst>
            </p:cNvPr>
            <p:cNvSpPr>
              <a:spLocks noChangeArrowheads="1"/>
            </p:cNvSpPr>
            <p:nvPr/>
          </p:nvSpPr>
          <p:spPr bwMode="auto">
            <a:xfrm>
              <a:off x="1519" y="2659"/>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6" name="Oval 12">
              <a:extLst>
                <a:ext uri="{FF2B5EF4-FFF2-40B4-BE49-F238E27FC236}">
                  <a16:creationId xmlns:a16="http://schemas.microsoft.com/office/drawing/2014/main" id="{85B24D43-88F7-4B0F-B26D-D986E9F1A7CB}"/>
                </a:ext>
              </a:extLst>
            </p:cNvPr>
            <p:cNvSpPr>
              <a:spLocks noChangeArrowheads="1"/>
            </p:cNvSpPr>
            <p:nvPr/>
          </p:nvSpPr>
          <p:spPr bwMode="auto">
            <a:xfrm>
              <a:off x="1519" y="3022"/>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7" name="Oval 13">
              <a:extLst>
                <a:ext uri="{FF2B5EF4-FFF2-40B4-BE49-F238E27FC236}">
                  <a16:creationId xmlns:a16="http://schemas.microsoft.com/office/drawing/2014/main" id="{65C27997-7C1E-4718-B447-CDF4B0F083FF}"/>
                </a:ext>
              </a:extLst>
            </p:cNvPr>
            <p:cNvSpPr>
              <a:spLocks noChangeArrowheads="1"/>
            </p:cNvSpPr>
            <p:nvPr/>
          </p:nvSpPr>
          <p:spPr bwMode="auto">
            <a:xfrm>
              <a:off x="1519" y="4110"/>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8" name="Oval 14">
              <a:extLst>
                <a:ext uri="{FF2B5EF4-FFF2-40B4-BE49-F238E27FC236}">
                  <a16:creationId xmlns:a16="http://schemas.microsoft.com/office/drawing/2014/main" id="{94964BDC-F5E4-469C-9501-18298BF9CC33}"/>
                </a:ext>
              </a:extLst>
            </p:cNvPr>
            <p:cNvSpPr>
              <a:spLocks noChangeArrowheads="1"/>
            </p:cNvSpPr>
            <p:nvPr/>
          </p:nvSpPr>
          <p:spPr bwMode="auto">
            <a:xfrm>
              <a:off x="1519" y="3747"/>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9" name="Oval 15">
              <a:extLst>
                <a:ext uri="{FF2B5EF4-FFF2-40B4-BE49-F238E27FC236}">
                  <a16:creationId xmlns:a16="http://schemas.microsoft.com/office/drawing/2014/main" id="{5543D7E3-DD0E-4B1B-8DF8-3AD94ACE6C7E}"/>
                </a:ext>
              </a:extLst>
            </p:cNvPr>
            <p:cNvSpPr>
              <a:spLocks noChangeArrowheads="1"/>
            </p:cNvSpPr>
            <p:nvPr/>
          </p:nvSpPr>
          <p:spPr bwMode="auto">
            <a:xfrm>
              <a:off x="1519" y="3384"/>
              <a:ext cx="90" cy="91"/>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0" name="AutoShape 22">
              <a:extLst>
                <a:ext uri="{FF2B5EF4-FFF2-40B4-BE49-F238E27FC236}">
                  <a16:creationId xmlns:a16="http://schemas.microsoft.com/office/drawing/2014/main" id="{F77B7575-8A48-4E62-8392-F108DDA1CEEA}"/>
                </a:ext>
              </a:extLst>
            </p:cNvPr>
            <p:cNvSpPr>
              <a:spLocks/>
            </p:cNvSpPr>
            <p:nvPr/>
          </p:nvSpPr>
          <p:spPr bwMode="auto">
            <a:xfrm>
              <a:off x="1429" y="2704"/>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1" name="AutoShape 24">
              <a:extLst>
                <a:ext uri="{FF2B5EF4-FFF2-40B4-BE49-F238E27FC236}">
                  <a16:creationId xmlns:a16="http://schemas.microsoft.com/office/drawing/2014/main" id="{EB9D8B7E-2CB1-4590-9D9F-324E3C6B208F}"/>
                </a:ext>
              </a:extLst>
            </p:cNvPr>
            <p:cNvSpPr>
              <a:spLocks/>
            </p:cNvSpPr>
            <p:nvPr/>
          </p:nvSpPr>
          <p:spPr bwMode="auto">
            <a:xfrm>
              <a:off x="1429" y="3430"/>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62" name="Line 26">
              <a:extLst>
                <a:ext uri="{FF2B5EF4-FFF2-40B4-BE49-F238E27FC236}">
                  <a16:creationId xmlns:a16="http://schemas.microsoft.com/office/drawing/2014/main" id="{68D94181-2AF2-4CC6-82AD-1DCD682E17D1}"/>
                </a:ext>
              </a:extLst>
            </p:cNvPr>
            <p:cNvSpPr>
              <a:spLocks noChangeShapeType="1"/>
            </p:cNvSpPr>
            <p:nvPr/>
          </p:nvSpPr>
          <p:spPr bwMode="auto">
            <a:xfrm flipV="1">
              <a:off x="1565" y="3475"/>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63" name="Line 27">
              <a:extLst>
                <a:ext uri="{FF2B5EF4-FFF2-40B4-BE49-F238E27FC236}">
                  <a16:creationId xmlns:a16="http://schemas.microsoft.com/office/drawing/2014/main" id="{E2BFBEFD-F940-4F38-A34A-3F6437310769}"/>
                </a:ext>
              </a:extLst>
            </p:cNvPr>
            <p:cNvSpPr>
              <a:spLocks noChangeShapeType="1"/>
            </p:cNvSpPr>
            <p:nvPr/>
          </p:nvSpPr>
          <p:spPr bwMode="auto">
            <a:xfrm flipV="1">
              <a:off x="1565" y="3113"/>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71" name="Group 31">
            <a:extLst>
              <a:ext uri="{FF2B5EF4-FFF2-40B4-BE49-F238E27FC236}">
                <a16:creationId xmlns:a16="http://schemas.microsoft.com/office/drawing/2014/main" id="{6F396DBA-794A-476B-B30A-60E779C61557}"/>
              </a:ext>
            </a:extLst>
          </p:cNvPr>
          <p:cNvGrpSpPr>
            <a:grpSpLocks/>
          </p:cNvGrpSpPr>
          <p:nvPr/>
        </p:nvGrpSpPr>
        <p:grpSpPr bwMode="auto">
          <a:xfrm>
            <a:off x="1758328" y="3881439"/>
            <a:ext cx="285750" cy="2447925"/>
            <a:chOff x="1429" y="2659"/>
            <a:chExt cx="180" cy="1542"/>
          </a:xfrm>
        </p:grpSpPr>
        <p:sp>
          <p:nvSpPr>
            <p:cNvPr id="21546" name="Oval 32">
              <a:extLst>
                <a:ext uri="{FF2B5EF4-FFF2-40B4-BE49-F238E27FC236}">
                  <a16:creationId xmlns:a16="http://schemas.microsoft.com/office/drawing/2014/main" id="{0F0D0F31-259A-4BE5-88AA-8DA5EE9C5157}"/>
                </a:ext>
              </a:extLst>
            </p:cNvPr>
            <p:cNvSpPr>
              <a:spLocks noChangeArrowheads="1"/>
            </p:cNvSpPr>
            <p:nvPr/>
          </p:nvSpPr>
          <p:spPr bwMode="auto">
            <a:xfrm>
              <a:off x="1519" y="2659"/>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7" name="Oval 33">
              <a:extLst>
                <a:ext uri="{FF2B5EF4-FFF2-40B4-BE49-F238E27FC236}">
                  <a16:creationId xmlns:a16="http://schemas.microsoft.com/office/drawing/2014/main" id="{F8673F11-ACFC-4C37-BE59-467DE3506D55}"/>
                </a:ext>
              </a:extLst>
            </p:cNvPr>
            <p:cNvSpPr>
              <a:spLocks noChangeArrowheads="1"/>
            </p:cNvSpPr>
            <p:nvPr/>
          </p:nvSpPr>
          <p:spPr bwMode="auto">
            <a:xfrm>
              <a:off x="1519" y="3022"/>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8" name="Oval 34">
              <a:extLst>
                <a:ext uri="{FF2B5EF4-FFF2-40B4-BE49-F238E27FC236}">
                  <a16:creationId xmlns:a16="http://schemas.microsoft.com/office/drawing/2014/main" id="{2243C89B-6500-4095-A2B3-55F27D0E5523}"/>
                </a:ext>
              </a:extLst>
            </p:cNvPr>
            <p:cNvSpPr>
              <a:spLocks noChangeArrowheads="1"/>
            </p:cNvSpPr>
            <p:nvPr/>
          </p:nvSpPr>
          <p:spPr bwMode="auto">
            <a:xfrm>
              <a:off x="1519" y="4110"/>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9" name="Oval 35">
              <a:extLst>
                <a:ext uri="{FF2B5EF4-FFF2-40B4-BE49-F238E27FC236}">
                  <a16:creationId xmlns:a16="http://schemas.microsoft.com/office/drawing/2014/main" id="{0AB4CDCF-1D63-4497-9222-0ED3C2F5744B}"/>
                </a:ext>
              </a:extLst>
            </p:cNvPr>
            <p:cNvSpPr>
              <a:spLocks noChangeArrowheads="1"/>
            </p:cNvSpPr>
            <p:nvPr/>
          </p:nvSpPr>
          <p:spPr bwMode="auto">
            <a:xfrm>
              <a:off x="1519" y="3747"/>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0" name="Oval 36">
              <a:extLst>
                <a:ext uri="{FF2B5EF4-FFF2-40B4-BE49-F238E27FC236}">
                  <a16:creationId xmlns:a16="http://schemas.microsoft.com/office/drawing/2014/main" id="{554BF67B-D164-4D23-B2B9-0012131BF003}"/>
                </a:ext>
              </a:extLst>
            </p:cNvPr>
            <p:cNvSpPr>
              <a:spLocks noChangeArrowheads="1"/>
            </p:cNvSpPr>
            <p:nvPr/>
          </p:nvSpPr>
          <p:spPr bwMode="auto">
            <a:xfrm>
              <a:off x="1519" y="3384"/>
              <a:ext cx="90" cy="91"/>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1" name="AutoShape 37">
              <a:extLst>
                <a:ext uri="{FF2B5EF4-FFF2-40B4-BE49-F238E27FC236}">
                  <a16:creationId xmlns:a16="http://schemas.microsoft.com/office/drawing/2014/main" id="{26017C80-0436-4322-B635-46990C9CDBA2}"/>
                </a:ext>
              </a:extLst>
            </p:cNvPr>
            <p:cNvSpPr>
              <a:spLocks/>
            </p:cNvSpPr>
            <p:nvPr/>
          </p:nvSpPr>
          <p:spPr bwMode="auto">
            <a:xfrm>
              <a:off x="1429" y="2704"/>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2" name="AutoShape 38">
              <a:extLst>
                <a:ext uri="{FF2B5EF4-FFF2-40B4-BE49-F238E27FC236}">
                  <a16:creationId xmlns:a16="http://schemas.microsoft.com/office/drawing/2014/main" id="{152AE3C7-90B8-4731-A41D-EFD45439602D}"/>
                </a:ext>
              </a:extLst>
            </p:cNvPr>
            <p:cNvSpPr>
              <a:spLocks/>
            </p:cNvSpPr>
            <p:nvPr/>
          </p:nvSpPr>
          <p:spPr bwMode="auto">
            <a:xfrm>
              <a:off x="1429" y="3430"/>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53" name="Line 39">
              <a:extLst>
                <a:ext uri="{FF2B5EF4-FFF2-40B4-BE49-F238E27FC236}">
                  <a16:creationId xmlns:a16="http://schemas.microsoft.com/office/drawing/2014/main" id="{B573FFF4-44C3-4A22-AE25-FCF057F189B6}"/>
                </a:ext>
              </a:extLst>
            </p:cNvPr>
            <p:cNvSpPr>
              <a:spLocks noChangeShapeType="1"/>
            </p:cNvSpPr>
            <p:nvPr/>
          </p:nvSpPr>
          <p:spPr bwMode="auto">
            <a:xfrm flipV="1">
              <a:off x="1565" y="3475"/>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54" name="Line 40">
              <a:extLst>
                <a:ext uri="{FF2B5EF4-FFF2-40B4-BE49-F238E27FC236}">
                  <a16:creationId xmlns:a16="http://schemas.microsoft.com/office/drawing/2014/main" id="{1DB6F361-A86B-4D7C-9037-E1556DDC9D51}"/>
                </a:ext>
              </a:extLst>
            </p:cNvPr>
            <p:cNvSpPr>
              <a:spLocks noChangeShapeType="1"/>
            </p:cNvSpPr>
            <p:nvPr/>
          </p:nvSpPr>
          <p:spPr bwMode="auto">
            <a:xfrm flipV="1">
              <a:off x="1565" y="3113"/>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81" name="Group 41">
            <a:extLst>
              <a:ext uri="{FF2B5EF4-FFF2-40B4-BE49-F238E27FC236}">
                <a16:creationId xmlns:a16="http://schemas.microsoft.com/office/drawing/2014/main" id="{4DCE652F-81B6-46B9-8818-B164970B96E2}"/>
              </a:ext>
            </a:extLst>
          </p:cNvPr>
          <p:cNvGrpSpPr>
            <a:grpSpLocks/>
          </p:cNvGrpSpPr>
          <p:nvPr/>
        </p:nvGrpSpPr>
        <p:grpSpPr bwMode="auto">
          <a:xfrm>
            <a:off x="2479053" y="3881439"/>
            <a:ext cx="285750" cy="2447925"/>
            <a:chOff x="1429" y="2659"/>
            <a:chExt cx="180" cy="1542"/>
          </a:xfrm>
        </p:grpSpPr>
        <p:sp>
          <p:nvSpPr>
            <p:cNvPr id="21537" name="Oval 42">
              <a:extLst>
                <a:ext uri="{FF2B5EF4-FFF2-40B4-BE49-F238E27FC236}">
                  <a16:creationId xmlns:a16="http://schemas.microsoft.com/office/drawing/2014/main" id="{2ADAE44C-8534-4E3A-92D6-641A39230AB0}"/>
                </a:ext>
              </a:extLst>
            </p:cNvPr>
            <p:cNvSpPr>
              <a:spLocks noChangeArrowheads="1"/>
            </p:cNvSpPr>
            <p:nvPr/>
          </p:nvSpPr>
          <p:spPr bwMode="auto">
            <a:xfrm>
              <a:off x="1519" y="2659"/>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8" name="Oval 43">
              <a:extLst>
                <a:ext uri="{FF2B5EF4-FFF2-40B4-BE49-F238E27FC236}">
                  <a16:creationId xmlns:a16="http://schemas.microsoft.com/office/drawing/2014/main" id="{74195BE0-4170-45B2-BC79-35036A3AAC46}"/>
                </a:ext>
              </a:extLst>
            </p:cNvPr>
            <p:cNvSpPr>
              <a:spLocks noChangeArrowheads="1"/>
            </p:cNvSpPr>
            <p:nvPr/>
          </p:nvSpPr>
          <p:spPr bwMode="auto">
            <a:xfrm>
              <a:off x="1519" y="3022"/>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9" name="Oval 44">
              <a:extLst>
                <a:ext uri="{FF2B5EF4-FFF2-40B4-BE49-F238E27FC236}">
                  <a16:creationId xmlns:a16="http://schemas.microsoft.com/office/drawing/2014/main" id="{D53BC970-851E-4989-87E5-84D7A51418C1}"/>
                </a:ext>
              </a:extLst>
            </p:cNvPr>
            <p:cNvSpPr>
              <a:spLocks noChangeArrowheads="1"/>
            </p:cNvSpPr>
            <p:nvPr/>
          </p:nvSpPr>
          <p:spPr bwMode="auto">
            <a:xfrm>
              <a:off x="1519" y="4110"/>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0" name="Oval 45">
              <a:extLst>
                <a:ext uri="{FF2B5EF4-FFF2-40B4-BE49-F238E27FC236}">
                  <a16:creationId xmlns:a16="http://schemas.microsoft.com/office/drawing/2014/main" id="{BAA9B9B3-45D1-4453-B014-795EC2CD2ACD}"/>
                </a:ext>
              </a:extLst>
            </p:cNvPr>
            <p:cNvSpPr>
              <a:spLocks noChangeArrowheads="1"/>
            </p:cNvSpPr>
            <p:nvPr/>
          </p:nvSpPr>
          <p:spPr bwMode="auto">
            <a:xfrm>
              <a:off x="1519" y="3747"/>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1" name="Oval 46">
              <a:extLst>
                <a:ext uri="{FF2B5EF4-FFF2-40B4-BE49-F238E27FC236}">
                  <a16:creationId xmlns:a16="http://schemas.microsoft.com/office/drawing/2014/main" id="{55DDAFD6-B73B-4AC7-8F0D-9CC895905ABA}"/>
                </a:ext>
              </a:extLst>
            </p:cNvPr>
            <p:cNvSpPr>
              <a:spLocks noChangeArrowheads="1"/>
            </p:cNvSpPr>
            <p:nvPr/>
          </p:nvSpPr>
          <p:spPr bwMode="auto">
            <a:xfrm>
              <a:off x="1519" y="3384"/>
              <a:ext cx="90" cy="91"/>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2" name="AutoShape 47">
              <a:extLst>
                <a:ext uri="{FF2B5EF4-FFF2-40B4-BE49-F238E27FC236}">
                  <a16:creationId xmlns:a16="http://schemas.microsoft.com/office/drawing/2014/main" id="{E0F7EEA9-896D-49EE-A86A-1F42028569FA}"/>
                </a:ext>
              </a:extLst>
            </p:cNvPr>
            <p:cNvSpPr>
              <a:spLocks/>
            </p:cNvSpPr>
            <p:nvPr/>
          </p:nvSpPr>
          <p:spPr bwMode="auto">
            <a:xfrm>
              <a:off x="1429" y="2704"/>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3" name="AutoShape 48">
              <a:extLst>
                <a:ext uri="{FF2B5EF4-FFF2-40B4-BE49-F238E27FC236}">
                  <a16:creationId xmlns:a16="http://schemas.microsoft.com/office/drawing/2014/main" id="{B62DD54D-2B92-49DF-A200-6F799D6DD81A}"/>
                </a:ext>
              </a:extLst>
            </p:cNvPr>
            <p:cNvSpPr>
              <a:spLocks/>
            </p:cNvSpPr>
            <p:nvPr/>
          </p:nvSpPr>
          <p:spPr bwMode="auto">
            <a:xfrm>
              <a:off x="1429" y="3430"/>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4" name="Line 49">
              <a:extLst>
                <a:ext uri="{FF2B5EF4-FFF2-40B4-BE49-F238E27FC236}">
                  <a16:creationId xmlns:a16="http://schemas.microsoft.com/office/drawing/2014/main" id="{D2D1644E-FD54-42CC-B152-D2D6CF6A0FB3}"/>
                </a:ext>
              </a:extLst>
            </p:cNvPr>
            <p:cNvSpPr>
              <a:spLocks noChangeShapeType="1"/>
            </p:cNvSpPr>
            <p:nvPr/>
          </p:nvSpPr>
          <p:spPr bwMode="auto">
            <a:xfrm flipV="1">
              <a:off x="1565" y="3475"/>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45" name="Line 50">
              <a:extLst>
                <a:ext uri="{FF2B5EF4-FFF2-40B4-BE49-F238E27FC236}">
                  <a16:creationId xmlns:a16="http://schemas.microsoft.com/office/drawing/2014/main" id="{422AE558-5AD4-4ABE-AD58-08603375E88D}"/>
                </a:ext>
              </a:extLst>
            </p:cNvPr>
            <p:cNvSpPr>
              <a:spLocks noChangeShapeType="1"/>
            </p:cNvSpPr>
            <p:nvPr/>
          </p:nvSpPr>
          <p:spPr bwMode="auto">
            <a:xfrm flipV="1">
              <a:off x="1565" y="3113"/>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891" name="Group 51">
            <a:extLst>
              <a:ext uri="{FF2B5EF4-FFF2-40B4-BE49-F238E27FC236}">
                <a16:creationId xmlns:a16="http://schemas.microsoft.com/office/drawing/2014/main" id="{ACB453C3-068E-4311-B27B-C3B958454D3D}"/>
              </a:ext>
            </a:extLst>
          </p:cNvPr>
          <p:cNvGrpSpPr>
            <a:grpSpLocks/>
          </p:cNvGrpSpPr>
          <p:nvPr/>
        </p:nvGrpSpPr>
        <p:grpSpPr bwMode="auto">
          <a:xfrm>
            <a:off x="3198191" y="3881439"/>
            <a:ext cx="285750" cy="2447925"/>
            <a:chOff x="1429" y="2659"/>
            <a:chExt cx="180" cy="1542"/>
          </a:xfrm>
        </p:grpSpPr>
        <p:sp>
          <p:nvSpPr>
            <p:cNvPr id="21528" name="Oval 52">
              <a:extLst>
                <a:ext uri="{FF2B5EF4-FFF2-40B4-BE49-F238E27FC236}">
                  <a16:creationId xmlns:a16="http://schemas.microsoft.com/office/drawing/2014/main" id="{726FAD04-7101-4B92-81D9-A166AAEBDE04}"/>
                </a:ext>
              </a:extLst>
            </p:cNvPr>
            <p:cNvSpPr>
              <a:spLocks noChangeArrowheads="1"/>
            </p:cNvSpPr>
            <p:nvPr/>
          </p:nvSpPr>
          <p:spPr bwMode="auto">
            <a:xfrm>
              <a:off x="1519" y="2659"/>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9" name="Oval 53">
              <a:extLst>
                <a:ext uri="{FF2B5EF4-FFF2-40B4-BE49-F238E27FC236}">
                  <a16:creationId xmlns:a16="http://schemas.microsoft.com/office/drawing/2014/main" id="{1AD03E9F-7C0F-47A8-9216-5EAE372A3950}"/>
                </a:ext>
              </a:extLst>
            </p:cNvPr>
            <p:cNvSpPr>
              <a:spLocks noChangeArrowheads="1"/>
            </p:cNvSpPr>
            <p:nvPr/>
          </p:nvSpPr>
          <p:spPr bwMode="auto">
            <a:xfrm>
              <a:off x="1519" y="3022"/>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0" name="Oval 54">
              <a:extLst>
                <a:ext uri="{FF2B5EF4-FFF2-40B4-BE49-F238E27FC236}">
                  <a16:creationId xmlns:a16="http://schemas.microsoft.com/office/drawing/2014/main" id="{51C4BE41-6A71-4BCB-B88B-BDDBB23A887C}"/>
                </a:ext>
              </a:extLst>
            </p:cNvPr>
            <p:cNvSpPr>
              <a:spLocks noChangeArrowheads="1"/>
            </p:cNvSpPr>
            <p:nvPr/>
          </p:nvSpPr>
          <p:spPr bwMode="auto">
            <a:xfrm>
              <a:off x="1519" y="4110"/>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1" name="Oval 55">
              <a:extLst>
                <a:ext uri="{FF2B5EF4-FFF2-40B4-BE49-F238E27FC236}">
                  <a16:creationId xmlns:a16="http://schemas.microsoft.com/office/drawing/2014/main" id="{AEB261C3-7351-4277-B840-7F952CBE70D2}"/>
                </a:ext>
              </a:extLst>
            </p:cNvPr>
            <p:cNvSpPr>
              <a:spLocks noChangeArrowheads="1"/>
            </p:cNvSpPr>
            <p:nvPr/>
          </p:nvSpPr>
          <p:spPr bwMode="auto">
            <a:xfrm>
              <a:off x="1519" y="3747"/>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2" name="Oval 56">
              <a:extLst>
                <a:ext uri="{FF2B5EF4-FFF2-40B4-BE49-F238E27FC236}">
                  <a16:creationId xmlns:a16="http://schemas.microsoft.com/office/drawing/2014/main" id="{A6F51051-4DAD-48EB-B850-6669C724FA99}"/>
                </a:ext>
              </a:extLst>
            </p:cNvPr>
            <p:cNvSpPr>
              <a:spLocks noChangeArrowheads="1"/>
            </p:cNvSpPr>
            <p:nvPr/>
          </p:nvSpPr>
          <p:spPr bwMode="auto">
            <a:xfrm>
              <a:off x="1519" y="3384"/>
              <a:ext cx="90" cy="91"/>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3" name="AutoShape 57">
              <a:extLst>
                <a:ext uri="{FF2B5EF4-FFF2-40B4-BE49-F238E27FC236}">
                  <a16:creationId xmlns:a16="http://schemas.microsoft.com/office/drawing/2014/main" id="{9947C2B5-9988-46A1-BA70-6275A2A42694}"/>
                </a:ext>
              </a:extLst>
            </p:cNvPr>
            <p:cNvSpPr>
              <a:spLocks/>
            </p:cNvSpPr>
            <p:nvPr/>
          </p:nvSpPr>
          <p:spPr bwMode="auto">
            <a:xfrm>
              <a:off x="1429" y="2704"/>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4" name="AutoShape 58">
              <a:extLst>
                <a:ext uri="{FF2B5EF4-FFF2-40B4-BE49-F238E27FC236}">
                  <a16:creationId xmlns:a16="http://schemas.microsoft.com/office/drawing/2014/main" id="{90577FF8-423A-4F36-9225-9E12C315F7C2}"/>
                </a:ext>
              </a:extLst>
            </p:cNvPr>
            <p:cNvSpPr>
              <a:spLocks/>
            </p:cNvSpPr>
            <p:nvPr/>
          </p:nvSpPr>
          <p:spPr bwMode="auto">
            <a:xfrm>
              <a:off x="1429" y="3430"/>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5" name="Line 59">
              <a:extLst>
                <a:ext uri="{FF2B5EF4-FFF2-40B4-BE49-F238E27FC236}">
                  <a16:creationId xmlns:a16="http://schemas.microsoft.com/office/drawing/2014/main" id="{FD0D4FDB-60E8-47B1-B0D1-989D4E02494F}"/>
                </a:ext>
              </a:extLst>
            </p:cNvPr>
            <p:cNvSpPr>
              <a:spLocks noChangeShapeType="1"/>
            </p:cNvSpPr>
            <p:nvPr/>
          </p:nvSpPr>
          <p:spPr bwMode="auto">
            <a:xfrm flipV="1">
              <a:off x="1565" y="3475"/>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36" name="Line 60">
              <a:extLst>
                <a:ext uri="{FF2B5EF4-FFF2-40B4-BE49-F238E27FC236}">
                  <a16:creationId xmlns:a16="http://schemas.microsoft.com/office/drawing/2014/main" id="{4D345AEE-DEE2-49B8-B35B-1E6A1033EF8E}"/>
                </a:ext>
              </a:extLst>
            </p:cNvPr>
            <p:cNvSpPr>
              <a:spLocks noChangeShapeType="1"/>
            </p:cNvSpPr>
            <p:nvPr/>
          </p:nvSpPr>
          <p:spPr bwMode="auto">
            <a:xfrm flipV="1">
              <a:off x="1565" y="3113"/>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901" name="Group 61">
            <a:extLst>
              <a:ext uri="{FF2B5EF4-FFF2-40B4-BE49-F238E27FC236}">
                <a16:creationId xmlns:a16="http://schemas.microsoft.com/office/drawing/2014/main" id="{9554C024-5BA7-448A-BDBB-D9DBCDE567C3}"/>
              </a:ext>
            </a:extLst>
          </p:cNvPr>
          <p:cNvGrpSpPr>
            <a:grpSpLocks/>
          </p:cNvGrpSpPr>
          <p:nvPr/>
        </p:nvGrpSpPr>
        <p:grpSpPr bwMode="auto">
          <a:xfrm>
            <a:off x="3847478" y="3881439"/>
            <a:ext cx="285750" cy="2447925"/>
            <a:chOff x="1429" y="2659"/>
            <a:chExt cx="180" cy="1542"/>
          </a:xfrm>
        </p:grpSpPr>
        <p:sp>
          <p:nvSpPr>
            <p:cNvPr id="21519" name="Oval 62">
              <a:extLst>
                <a:ext uri="{FF2B5EF4-FFF2-40B4-BE49-F238E27FC236}">
                  <a16:creationId xmlns:a16="http://schemas.microsoft.com/office/drawing/2014/main" id="{8C916EDD-75F0-4382-BC9B-D22FD2951C77}"/>
                </a:ext>
              </a:extLst>
            </p:cNvPr>
            <p:cNvSpPr>
              <a:spLocks noChangeArrowheads="1"/>
            </p:cNvSpPr>
            <p:nvPr/>
          </p:nvSpPr>
          <p:spPr bwMode="auto">
            <a:xfrm>
              <a:off x="1519" y="2659"/>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0" name="Oval 63">
              <a:extLst>
                <a:ext uri="{FF2B5EF4-FFF2-40B4-BE49-F238E27FC236}">
                  <a16:creationId xmlns:a16="http://schemas.microsoft.com/office/drawing/2014/main" id="{57B732C7-AAA4-4C47-9F6C-B0408B5506E0}"/>
                </a:ext>
              </a:extLst>
            </p:cNvPr>
            <p:cNvSpPr>
              <a:spLocks noChangeArrowheads="1"/>
            </p:cNvSpPr>
            <p:nvPr/>
          </p:nvSpPr>
          <p:spPr bwMode="auto">
            <a:xfrm>
              <a:off x="1519" y="3022"/>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1" name="Oval 64">
              <a:extLst>
                <a:ext uri="{FF2B5EF4-FFF2-40B4-BE49-F238E27FC236}">
                  <a16:creationId xmlns:a16="http://schemas.microsoft.com/office/drawing/2014/main" id="{57ED5808-BA64-4E8A-8908-D80852DD20DD}"/>
                </a:ext>
              </a:extLst>
            </p:cNvPr>
            <p:cNvSpPr>
              <a:spLocks noChangeArrowheads="1"/>
            </p:cNvSpPr>
            <p:nvPr/>
          </p:nvSpPr>
          <p:spPr bwMode="auto">
            <a:xfrm>
              <a:off x="1519" y="4110"/>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2" name="Oval 65">
              <a:extLst>
                <a:ext uri="{FF2B5EF4-FFF2-40B4-BE49-F238E27FC236}">
                  <a16:creationId xmlns:a16="http://schemas.microsoft.com/office/drawing/2014/main" id="{597C8AE9-41BD-47C7-98DD-2BC336214CA1}"/>
                </a:ext>
              </a:extLst>
            </p:cNvPr>
            <p:cNvSpPr>
              <a:spLocks noChangeArrowheads="1"/>
            </p:cNvSpPr>
            <p:nvPr/>
          </p:nvSpPr>
          <p:spPr bwMode="auto">
            <a:xfrm>
              <a:off x="1519" y="3747"/>
              <a:ext cx="90" cy="91"/>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3" name="Oval 66">
              <a:extLst>
                <a:ext uri="{FF2B5EF4-FFF2-40B4-BE49-F238E27FC236}">
                  <a16:creationId xmlns:a16="http://schemas.microsoft.com/office/drawing/2014/main" id="{7FEEDCBB-CCCE-44CB-8662-12E2CC1957A4}"/>
                </a:ext>
              </a:extLst>
            </p:cNvPr>
            <p:cNvSpPr>
              <a:spLocks noChangeArrowheads="1"/>
            </p:cNvSpPr>
            <p:nvPr/>
          </p:nvSpPr>
          <p:spPr bwMode="auto">
            <a:xfrm>
              <a:off x="1519" y="3384"/>
              <a:ext cx="90" cy="91"/>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4" name="AutoShape 67">
              <a:extLst>
                <a:ext uri="{FF2B5EF4-FFF2-40B4-BE49-F238E27FC236}">
                  <a16:creationId xmlns:a16="http://schemas.microsoft.com/office/drawing/2014/main" id="{DE4529D6-DDCD-4EA6-84DF-43DF483594B3}"/>
                </a:ext>
              </a:extLst>
            </p:cNvPr>
            <p:cNvSpPr>
              <a:spLocks/>
            </p:cNvSpPr>
            <p:nvPr/>
          </p:nvSpPr>
          <p:spPr bwMode="auto">
            <a:xfrm>
              <a:off x="1429" y="2704"/>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5" name="AutoShape 68">
              <a:extLst>
                <a:ext uri="{FF2B5EF4-FFF2-40B4-BE49-F238E27FC236}">
                  <a16:creationId xmlns:a16="http://schemas.microsoft.com/office/drawing/2014/main" id="{29BD7B3C-2CF2-47E3-BEC1-627B760EEC92}"/>
                </a:ext>
              </a:extLst>
            </p:cNvPr>
            <p:cNvSpPr>
              <a:spLocks/>
            </p:cNvSpPr>
            <p:nvPr/>
          </p:nvSpPr>
          <p:spPr bwMode="auto">
            <a:xfrm>
              <a:off x="1429" y="3430"/>
              <a:ext cx="90" cy="726"/>
            </a:xfrm>
            <a:prstGeom prst="leftBracket">
              <a:avLst>
                <a:gd name="adj" fmla="val 67222"/>
              </a:avLst>
            </a:prstGeom>
            <a:noFill/>
            <a:ln w="9525">
              <a:solidFill>
                <a:schemeClr val="tx1"/>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6" name="Line 69">
              <a:extLst>
                <a:ext uri="{FF2B5EF4-FFF2-40B4-BE49-F238E27FC236}">
                  <a16:creationId xmlns:a16="http://schemas.microsoft.com/office/drawing/2014/main" id="{C23CA184-2564-444F-9615-0DE82F7C16F8}"/>
                </a:ext>
              </a:extLst>
            </p:cNvPr>
            <p:cNvSpPr>
              <a:spLocks noChangeShapeType="1"/>
            </p:cNvSpPr>
            <p:nvPr/>
          </p:nvSpPr>
          <p:spPr bwMode="auto">
            <a:xfrm flipV="1">
              <a:off x="1565" y="3475"/>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7" name="Line 70">
              <a:extLst>
                <a:ext uri="{FF2B5EF4-FFF2-40B4-BE49-F238E27FC236}">
                  <a16:creationId xmlns:a16="http://schemas.microsoft.com/office/drawing/2014/main" id="{C238B24B-BED1-4023-9CF4-7B4F992DA4D6}"/>
                </a:ext>
              </a:extLst>
            </p:cNvPr>
            <p:cNvSpPr>
              <a:spLocks noChangeShapeType="1"/>
            </p:cNvSpPr>
            <p:nvPr/>
          </p:nvSpPr>
          <p:spPr bwMode="auto">
            <a:xfrm flipV="1">
              <a:off x="1565" y="3113"/>
              <a:ext cx="0" cy="227"/>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911" name="Line 71">
            <a:extLst>
              <a:ext uri="{FF2B5EF4-FFF2-40B4-BE49-F238E27FC236}">
                <a16:creationId xmlns:a16="http://schemas.microsoft.com/office/drawing/2014/main" id="{723CBD6B-B631-4888-8EDE-FF8DB339CB41}"/>
              </a:ext>
            </a:extLst>
          </p:cNvPr>
          <p:cNvSpPr>
            <a:spLocks noChangeShapeType="1"/>
          </p:cNvSpPr>
          <p:nvPr/>
        </p:nvSpPr>
        <p:spPr bwMode="auto">
          <a:xfrm flipH="1">
            <a:off x="1324941" y="6400801"/>
            <a:ext cx="2735262" cy="0"/>
          </a:xfrm>
          <a:prstGeom prst="line">
            <a:avLst/>
          </a:prstGeom>
          <a:noFill/>
          <a:ln w="4127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Rectangle 73">
            <a:extLst>
              <a:ext uri="{FF2B5EF4-FFF2-40B4-BE49-F238E27FC236}">
                <a16:creationId xmlns:a16="http://schemas.microsoft.com/office/drawing/2014/main" id="{396E4B5D-EA1E-42A4-92A1-43193CEEDFA4}"/>
              </a:ext>
            </a:extLst>
          </p:cNvPr>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5912" name="Object 72">
            <a:extLst>
              <a:ext uri="{FF2B5EF4-FFF2-40B4-BE49-F238E27FC236}">
                <a16:creationId xmlns:a16="http://schemas.microsoft.com/office/drawing/2014/main" id="{9651C65E-1875-4D33-9D39-CC6F9791FF11}"/>
              </a:ext>
            </a:extLst>
          </p:cNvPr>
          <p:cNvGraphicFramePr>
            <a:graphicFrameLocks noChangeAspect="1"/>
          </p:cNvGraphicFramePr>
          <p:nvPr>
            <p:extLst>
              <p:ext uri="{D42A27DB-BD31-4B8C-83A1-F6EECF244321}">
                <p14:modId xmlns:p14="http://schemas.microsoft.com/office/powerpoint/2010/main" val="2942417735"/>
              </p:ext>
            </p:extLst>
          </p:nvPr>
        </p:nvGraphicFramePr>
        <p:xfrm>
          <a:off x="2764803" y="4960939"/>
          <a:ext cx="320675" cy="431800"/>
        </p:xfrm>
        <a:graphic>
          <a:graphicData uri="http://schemas.openxmlformats.org/presentationml/2006/ole">
            <mc:AlternateContent xmlns:mc="http://schemas.openxmlformats.org/markup-compatibility/2006">
              <mc:Choice xmlns:v="urn:schemas-microsoft-com:vml" Requires="v">
                <p:oleObj spid="_x0000_s25679" name="公式" r:id="rId8" imgW="126835" imgH="139518" progId="Equation.3">
                  <p:embed/>
                </p:oleObj>
              </mc:Choice>
              <mc:Fallback>
                <p:oleObj name="公式" r:id="rId8" imgW="126835" imgH="139518" progId="Equation.3">
                  <p:embed/>
                  <p:pic>
                    <p:nvPicPr>
                      <p:cNvPr id="35912" name="Object 72">
                        <a:extLst>
                          <a:ext uri="{FF2B5EF4-FFF2-40B4-BE49-F238E27FC236}">
                            <a16:creationId xmlns:a16="http://schemas.microsoft.com/office/drawing/2014/main" id="{9651C65E-1875-4D33-9D39-CC6F9791FF1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4803" y="4960939"/>
                        <a:ext cx="3206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8" name="Picture 75" descr="STATBAR">
            <a:extLst>
              <a:ext uri="{FF2B5EF4-FFF2-40B4-BE49-F238E27FC236}">
                <a16:creationId xmlns:a16="http://schemas.microsoft.com/office/drawing/2014/main" id="{947EE5F9-A1CC-49FD-8285-AC6F3442EF1D}"/>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1665288"/>
            <a:ext cx="7924800" cy="107950"/>
          </a:xfrm>
          <a:prstGeom prst="rect">
            <a:avLst/>
          </a:prstGeom>
          <a:solidFill>
            <a:srgbClr val="00FF00"/>
          </a:solidFill>
          <a:ln w="9525">
            <a:solidFill>
              <a:srgbClr val="00FF00"/>
            </a:solidFill>
            <a:miter lim="800000"/>
            <a:headEnd/>
            <a:tailEnd/>
          </a:ln>
        </p:spPr>
      </p:pic>
      <p:sp>
        <p:nvSpPr>
          <p:cNvPr id="2" name="矩形 1"/>
          <p:cNvSpPr/>
          <p:nvPr/>
        </p:nvSpPr>
        <p:spPr>
          <a:xfrm>
            <a:off x="4353890" y="3953670"/>
            <a:ext cx="4767308" cy="230832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设所有元素互不相同。</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在每一组中有</a:t>
            </a:r>
            <a:r>
              <a:rPr lang="en-US" altLang="zh-CN" dirty="0">
                <a:solidFill>
                  <a:srgbClr val="FF0000"/>
                </a:solidFill>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个元素小于本组的中位数，而</a:t>
            </a:r>
            <a:r>
              <a:rPr lang="en-US" altLang="zh-CN" dirty="0">
                <a:latin typeface="微软雅黑" panose="020B0503020204020204" pitchFamily="34" charset="-122"/>
                <a:ea typeface="微软雅黑" panose="020B0503020204020204" pitchFamily="34" charset="-122"/>
              </a:rPr>
              <a:t>n/5</a:t>
            </a:r>
            <a:r>
              <a:rPr lang="zh-CN" altLang="en-US" dirty="0">
                <a:latin typeface="微软雅黑" panose="020B0503020204020204" pitchFamily="34" charset="-122"/>
                <a:ea typeface="微软雅黑" panose="020B0503020204020204" pitchFamily="34" charset="-122"/>
              </a:rPr>
              <a:t>个中位数中又有</a:t>
            </a:r>
            <a:r>
              <a:rPr lang="en-US" altLang="zh-CN" dirty="0">
                <a:latin typeface="微软雅黑" panose="020B0503020204020204" pitchFamily="34" charset="-122"/>
                <a:ea typeface="微软雅黑" panose="020B0503020204020204" pitchFamily="34" charset="-122"/>
              </a:rPr>
              <a:t>(n-5)/10</a:t>
            </a:r>
            <a:r>
              <a:rPr lang="zh-CN" altLang="en-US" dirty="0">
                <a:latin typeface="微软雅黑" panose="020B0503020204020204" pitchFamily="34" charset="-122"/>
                <a:ea typeface="微软雅黑" panose="020B0503020204020204" pitchFamily="34" charset="-122"/>
              </a:rPr>
              <a:t>个小于基准</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因此，找出的基准</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至少比</a:t>
            </a:r>
            <a:r>
              <a:rPr lang="en-US" altLang="zh-CN" dirty="0">
                <a:latin typeface="微软雅黑" panose="020B0503020204020204" pitchFamily="34" charset="-122"/>
                <a:ea typeface="微软雅黑" panose="020B0503020204020204" pitchFamily="34" charset="-122"/>
              </a:rPr>
              <a:t>3(n-5)/10</a:t>
            </a:r>
            <a:r>
              <a:rPr lang="zh-CN" altLang="en-US" dirty="0">
                <a:latin typeface="微软雅黑" panose="020B0503020204020204" pitchFamily="34" charset="-122"/>
                <a:ea typeface="微软雅黑" panose="020B0503020204020204" pitchFamily="34" charset="-122"/>
              </a:rPr>
              <a:t>个元素大</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同理，基准</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也至少比</a:t>
            </a:r>
            <a:r>
              <a:rPr lang="en-US" altLang="zh-CN" dirty="0">
                <a:latin typeface="微软雅黑" panose="020B0503020204020204" pitchFamily="34" charset="-122"/>
                <a:ea typeface="微软雅黑" panose="020B0503020204020204" pitchFamily="34" charset="-122"/>
              </a:rPr>
              <a:t>3(n-5)/10</a:t>
            </a:r>
            <a:r>
              <a:rPr lang="zh-CN" altLang="en-US" dirty="0">
                <a:latin typeface="微软雅黑" panose="020B0503020204020204" pitchFamily="34" charset="-122"/>
                <a:ea typeface="微软雅黑" panose="020B0503020204020204" pitchFamily="34" charset="-122"/>
              </a:rPr>
              <a:t>个元素小</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n≥75</a:t>
            </a:r>
            <a:r>
              <a:rPr lang="zh-CN" altLang="en-US" dirty="0">
                <a:latin typeface="微软雅黑" panose="020B0503020204020204" pitchFamily="34" charset="-122"/>
                <a:ea typeface="微软雅黑" panose="020B0503020204020204" pitchFamily="34" charset="-122"/>
              </a:rPr>
              <a:t>时，</a:t>
            </a:r>
            <a:r>
              <a:rPr lang="en-US" altLang="zh-CN" dirty="0">
                <a:latin typeface="微软雅黑" panose="020B0503020204020204" pitchFamily="34" charset="-122"/>
                <a:ea typeface="微软雅黑" panose="020B0503020204020204" pitchFamily="34" charset="-122"/>
              </a:rPr>
              <a:t>3(n-5)/10≥n/4</a:t>
            </a:r>
            <a:r>
              <a:rPr lang="zh-CN" altLang="en-US" dirty="0">
                <a:latin typeface="微软雅黑" panose="020B0503020204020204" pitchFamily="34" charset="-122"/>
                <a:ea typeface="微软雅黑" panose="020B0503020204020204" pitchFamily="34" charset="-122"/>
              </a:rPr>
              <a:t>所以按此基准划分所得的</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个子数组的长度都至少缩短</a:t>
            </a:r>
            <a:r>
              <a:rPr lang="en-US" altLang="zh-CN" dirty="0">
                <a:solidFill>
                  <a:srgbClr val="FF0000"/>
                </a:solidFill>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box(in)">
                                      <p:cBhvr>
                                        <p:cTn id="7" dur="500"/>
                                        <p:tgtEl>
                                          <p:spTgt spid="358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8"/>
                                        </p:tgtEl>
                                        <p:attrNameLst>
                                          <p:attrName>style.visibility</p:attrName>
                                        </p:attrNameLst>
                                      </p:cBhvr>
                                      <p:to>
                                        <p:strVal val="visible"/>
                                      </p:to>
                                    </p:set>
                                    <p:animEffect transition="in" filter="blinds(horizontal)">
                                      <p:cBhvr>
                                        <p:cTn id="12" dur="500"/>
                                        <p:tgtEl>
                                          <p:spTgt spid="358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70"/>
                                        </p:tgtEl>
                                        <p:attrNameLst>
                                          <p:attrName>style.visibility</p:attrName>
                                        </p:attrNameLst>
                                      </p:cBhvr>
                                      <p:to>
                                        <p:strVal val="visible"/>
                                      </p:to>
                                    </p:set>
                                    <p:animEffect transition="in" filter="blinds(horizontal)">
                                      <p:cBhvr>
                                        <p:cTn id="17" dur="500"/>
                                        <p:tgtEl>
                                          <p:spTgt spid="35870"/>
                                        </p:tgtEl>
                                      </p:cBhvr>
                                    </p:animEffect>
                                  </p:childTnLst>
                                </p:cTn>
                              </p:par>
                              <p:par>
                                <p:cTn id="18" presetID="3" presetClass="entr" presetSubtype="10" fill="hold" nodeType="withEffect">
                                  <p:stCondLst>
                                    <p:cond delay="0"/>
                                  </p:stCondLst>
                                  <p:childTnLst>
                                    <p:set>
                                      <p:cBhvr>
                                        <p:cTn id="19" dur="1" fill="hold">
                                          <p:stCondLst>
                                            <p:cond delay="0"/>
                                          </p:stCondLst>
                                        </p:cTn>
                                        <p:tgtEl>
                                          <p:spTgt spid="35871"/>
                                        </p:tgtEl>
                                        <p:attrNameLst>
                                          <p:attrName>style.visibility</p:attrName>
                                        </p:attrNameLst>
                                      </p:cBhvr>
                                      <p:to>
                                        <p:strVal val="visible"/>
                                      </p:to>
                                    </p:set>
                                    <p:animEffect transition="in" filter="blinds(horizontal)">
                                      <p:cBhvr>
                                        <p:cTn id="20" dur="500"/>
                                        <p:tgtEl>
                                          <p:spTgt spid="35871"/>
                                        </p:tgtEl>
                                      </p:cBhvr>
                                    </p:animEffect>
                                  </p:childTnLst>
                                </p:cTn>
                              </p:par>
                              <p:par>
                                <p:cTn id="21" presetID="3" presetClass="entr" presetSubtype="10" fill="hold" nodeType="withEffect">
                                  <p:stCondLst>
                                    <p:cond delay="0"/>
                                  </p:stCondLst>
                                  <p:childTnLst>
                                    <p:set>
                                      <p:cBhvr>
                                        <p:cTn id="22" dur="1" fill="hold">
                                          <p:stCondLst>
                                            <p:cond delay="0"/>
                                          </p:stCondLst>
                                        </p:cTn>
                                        <p:tgtEl>
                                          <p:spTgt spid="35881"/>
                                        </p:tgtEl>
                                        <p:attrNameLst>
                                          <p:attrName>style.visibility</p:attrName>
                                        </p:attrNameLst>
                                      </p:cBhvr>
                                      <p:to>
                                        <p:strVal val="visible"/>
                                      </p:to>
                                    </p:set>
                                    <p:animEffect transition="in" filter="blinds(horizontal)">
                                      <p:cBhvr>
                                        <p:cTn id="23" dur="500"/>
                                        <p:tgtEl>
                                          <p:spTgt spid="35881"/>
                                        </p:tgtEl>
                                      </p:cBhvr>
                                    </p:animEffect>
                                  </p:childTnLst>
                                </p:cTn>
                              </p:par>
                              <p:par>
                                <p:cTn id="24" presetID="3" presetClass="entr" presetSubtype="10" fill="hold" nodeType="withEffect">
                                  <p:stCondLst>
                                    <p:cond delay="0"/>
                                  </p:stCondLst>
                                  <p:childTnLst>
                                    <p:set>
                                      <p:cBhvr>
                                        <p:cTn id="25" dur="1" fill="hold">
                                          <p:stCondLst>
                                            <p:cond delay="0"/>
                                          </p:stCondLst>
                                        </p:cTn>
                                        <p:tgtEl>
                                          <p:spTgt spid="35891"/>
                                        </p:tgtEl>
                                        <p:attrNameLst>
                                          <p:attrName>style.visibility</p:attrName>
                                        </p:attrNameLst>
                                      </p:cBhvr>
                                      <p:to>
                                        <p:strVal val="visible"/>
                                      </p:to>
                                    </p:set>
                                    <p:animEffect transition="in" filter="blinds(horizontal)">
                                      <p:cBhvr>
                                        <p:cTn id="26" dur="500"/>
                                        <p:tgtEl>
                                          <p:spTgt spid="35891"/>
                                        </p:tgtEl>
                                      </p:cBhvr>
                                    </p:animEffect>
                                  </p:childTnLst>
                                </p:cTn>
                              </p:par>
                              <p:par>
                                <p:cTn id="27" presetID="3" presetClass="entr" presetSubtype="10" fill="hold" nodeType="withEffect">
                                  <p:stCondLst>
                                    <p:cond delay="0"/>
                                  </p:stCondLst>
                                  <p:childTnLst>
                                    <p:set>
                                      <p:cBhvr>
                                        <p:cTn id="28" dur="1" fill="hold">
                                          <p:stCondLst>
                                            <p:cond delay="0"/>
                                          </p:stCondLst>
                                        </p:cTn>
                                        <p:tgtEl>
                                          <p:spTgt spid="35901"/>
                                        </p:tgtEl>
                                        <p:attrNameLst>
                                          <p:attrName>style.visibility</p:attrName>
                                        </p:attrNameLst>
                                      </p:cBhvr>
                                      <p:to>
                                        <p:strVal val="visible"/>
                                      </p:to>
                                    </p:set>
                                    <p:animEffect transition="in" filter="blinds(horizontal)">
                                      <p:cBhvr>
                                        <p:cTn id="29" dur="500"/>
                                        <p:tgtEl>
                                          <p:spTgt spid="3590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35911"/>
                                        </p:tgtEl>
                                        <p:attrNameLst>
                                          <p:attrName>style.visibility</p:attrName>
                                        </p:attrNameLst>
                                      </p:cBhvr>
                                      <p:to>
                                        <p:strVal val="visible"/>
                                      </p:to>
                                    </p:set>
                                    <p:anim calcmode="lin" valueType="num">
                                      <p:cBhvr additive="base">
                                        <p:cTn id="34" dur="500" fill="hold"/>
                                        <p:tgtEl>
                                          <p:spTgt spid="35911"/>
                                        </p:tgtEl>
                                        <p:attrNameLst>
                                          <p:attrName>ppt_x</p:attrName>
                                        </p:attrNameLst>
                                      </p:cBhvr>
                                      <p:tavLst>
                                        <p:tav tm="0">
                                          <p:val>
                                            <p:strVal val="#ppt_x"/>
                                          </p:val>
                                        </p:tav>
                                        <p:tav tm="100000">
                                          <p:val>
                                            <p:strVal val="#ppt_x"/>
                                          </p:val>
                                        </p:tav>
                                      </p:tavLst>
                                    </p:anim>
                                    <p:anim calcmode="lin" valueType="num">
                                      <p:cBhvr additive="base">
                                        <p:cTn id="35" dur="500" fill="hold"/>
                                        <p:tgtEl>
                                          <p:spTgt spid="35911"/>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9" presetClass="entr" presetSubtype="0" decel="100000" fill="hold" nodeType="clickEffect">
                                  <p:stCondLst>
                                    <p:cond delay="0"/>
                                  </p:stCondLst>
                                  <p:childTnLst>
                                    <p:set>
                                      <p:cBhvr>
                                        <p:cTn id="39" dur="1" fill="hold">
                                          <p:stCondLst>
                                            <p:cond delay="0"/>
                                          </p:stCondLst>
                                        </p:cTn>
                                        <p:tgtEl>
                                          <p:spTgt spid="35912"/>
                                        </p:tgtEl>
                                        <p:attrNameLst>
                                          <p:attrName>style.visibility</p:attrName>
                                        </p:attrNameLst>
                                      </p:cBhvr>
                                      <p:to>
                                        <p:strVal val="visible"/>
                                      </p:to>
                                    </p:set>
                                    <p:anim calcmode="lin" valueType="num">
                                      <p:cBhvr>
                                        <p:cTn id="40" dur="500" fill="hold"/>
                                        <p:tgtEl>
                                          <p:spTgt spid="35912"/>
                                        </p:tgtEl>
                                        <p:attrNameLst>
                                          <p:attrName>ppt_w</p:attrName>
                                        </p:attrNameLst>
                                      </p:cBhvr>
                                      <p:tavLst>
                                        <p:tav tm="0">
                                          <p:val>
                                            <p:fltVal val="0"/>
                                          </p:val>
                                        </p:tav>
                                        <p:tav tm="100000">
                                          <p:val>
                                            <p:strVal val="#ppt_w"/>
                                          </p:val>
                                        </p:tav>
                                      </p:tavLst>
                                    </p:anim>
                                    <p:anim calcmode="lin" valueType="num">
                                      <p:cBhvr>
                                        <p:cTn id="41" dur="500" fill="hold"/>
                                        <p:tgtEl>
                                          <p:spTgt spid="35912"/>
                                        </p:tgtEl>
                                        <p:attrNameLst>
                                          <p:attrName>ppt_h</p:attrName>
                                        </p:attrNameLst>
                                      </p:cBhvr>
                                      <p:tavLst>
                                        <p:tav tm="0">
                                          <p:val>
                                            <p:fltVal val="0"/>
                                          </p:val>
                                        </p:tav>
                                        <p:tav tm="100000">
                                          <p:val>
                                            <p:strVal val="#ppt_h"/>
                                          </p:val>
                                        </p:tav>
                                      </p:tavLst>
                                    </p:anim>
                                    <p:anim calcmode="lin" valueType="num">
                                      <p:cBhvr>
                                        <p:cTn id="42" dur="500" fill="hold"/>
                                        <p:tgtEl>
                                          <p:spTgt spid="35912"/>
                                        </p:tgtEl>
                                        <p:attrNameLst>
                                          <p:attrName>style.rotation</p:attrName>
                                        </p:attrNameLst>
                                      </p:cBhvr>
                                      <p:tavLst>
                                        <p:tav tm="0">
                                          <p:val>
                                            <p:fltVal val="360"/>
                                          </p:val>
                                        </p:tav>
                                        <p:tav tm="100000">
                                          <p:val>
                                            <p:fltVal val="0"/>
                                          </p:val>
                                        </p:tav>
                                      </p:tavLst>
                                    </p:anim>
                                    <p:animEffect transition="in" filter="fade">
                                      <p:cBhvr>
                                        <p:cTn id="43" dur="500"/>
                                        <p:tgtEl>
                                          <p:spTgt spid="359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213118" y="-214584"/>
            <a:ext cx="7554569" cy="6910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pPr>
            <a:r>
              <a:rPr lang="en-US" altLang="zh-CN" sz="1600" dirty="0"/>
              <a:t>Type </a:t>
            </a:r>
            <a:r>
              <a:rPr lang="en-US" altLang="zh-CN" sz="1600" b="1" dirty="0"/>
              <a:t>Select</a:t>
            </a:r>
            <a:r>
              <a:rPr lang="en-US" altLang="zh-CN" sz="1600" dirty="0"/>
              <a:t>(Type a[], </a:t>
            </a:r>
            <a:r>
              <a:rPr lang="en-US" altLang="zh-CN" sz="1600" dirty="0" err="1"/>
              <a:t>int</a:t>
            </a:r>
            <a:r>
              <a:rPr lang="en-US" altLang="zh-CN" sz="1600" dirty="0"/>
              <a:t> p, </a:t>
            </a:r>
            <a:r>
              <a:rPr lang="en-US" altLang="zh-CN" sz="1600" dirty="0" err="1"/>
              <a:t>int</a:t>
            </a:r>
            <a:r>
              <a:rPr lang="en-US" altLang="zh-CN" sz="1600" dirty="0"/>
              <a:t> r, </a:t>
            </a:r>
            <a:r>
              <a:rPr lang="en-US" altLang="zh-CN" sz="1600" dirty="0" err="1"/>
              <a:t>int</a:t>
            </a:r>
            <a:r>
              <a:rPr lang="en-US" altLang="zh-CN" sz="1600" dirty="0"/>
              <a:t> k)</a:t>
            </a:r>
          </a:p>
          <a:p>
            <a:pPr eaLnBrk="1" hangingPunct="1">
              <a:lnSpc>
                <a:spcPct val="200000"/>
              </a:lnSpc>
            </a:pPr>
            <a:r>
              <a:rPr lang="en-US" altLang="zh-CN" sz="1600" dirty="0"/>
              <a:t>{</a:t>
            </a:r>
          </a:p>
          <a:p>
            <a:pPr eaLnBrk="1" hangingPunct="1">
              <a:lnSpc>
                <a:spcPct val="200000"/>
              </a:lnSpc>
            </a:pPr>
            <a:r>
              <a:rPr lang="en-US" altLang="zh-CN" sz="1600" dirty="0"/>
              <a:t>      if (r-p&lt;75) {</a:t>
            </a:r>
          </a:p>
          <a:p>
            <a:pPr eaLnBrk="1" hangingPunct="1">
              <a:lnSpc>
                <a:spcPct val="200000"/>
              </a:lnSpc>
            </a:pPr>
            <a:r>
              <a:rPr lang="en-US" altLang="zh-CN" sz="1600" dirty="0"/>
              <a:t>        </a:t>
            </a:r>
            <a:r>
              <a:rPr lang="zh-CN" altLang="en-US" sz="1600" dirty="0"/>
              <a:t>用某个简单排序算法对数组</a:t>
            </a:r>
            <a:r>
              <a:rPr lang="en-US" altLang="zh-CN" sz="1600" dirty="0"/>
              <a:t>a[</a:t>
            </a:r>
            <a:r>
              <a:rPr lang="en-US" altLang="zh-CN" sz="1600" dirty="0" err="1"/>
              <a:t>p:r</a:t>
            </a:r>
            <a:r>
              <a:rPr lang="en-US" altLang="zh-CN" sz="1600" dirty="0"/>
              <a:t>]</a:t>
            </a:r>
            <a:r>
              <a:rPr lang="zh-CN" altLang="en-US" sz="1600" dirty="0"/>
              <a:t>排序</a:t>
            </a:r>
            <a:r>
              <a:rPr lang="en-US" altLang="zh-CN" sz="1600" dirty="0"/>
              <a:t>;</a:t>
            </a:r>
          </a:p>
          <a:p>
            <a:pPr eaLnBrk="1" hangingPunct="1">
              <a:lnSpc>
                <a:spcPct val="200000"/>
              </a:lnSpc>
            </a:pPr>
            <a:r>
              <a:rPr lang="en-US" altLang="zh-CN" sz="1600" dirty="0"/>
              <a:t>        return a[p+k-1];</a:t>
            </a:r>
          </a:p>
          <a:p>
            <a:pPr eaLnBrk="1" hangingPunct="1">
              <a:lnSpc>
                <a:spcPct val="200000"/>
              </a:lnSpc>
            </a:pPr>
            <a:r>
              <a:rPr lang="en-US" altLang="zh-CN" sz="1600" dirty="0"/>
              <a:t>        };</a:t>
            </a:r>
          </a:p>
          <a:p>
            <a:pPr eaLnBrk="1" hangingPunct="1">
              <a:lnSpc>
                <a:spcPct val="200000"/>
              </a:lnSpc>
            </a:pPr>
            <a:r>
              <a:rPr lang="en-US" altLang="zh-CN" sz="1600" dirty="0"/>
              <a:t>      for ( </a:t>
            </a:r>
            <a:r>
              <a:rPr lang="en-US" altLang="zh-CN" sz="1600" dirty="0" err="1"/>
              <a:t>int</a:t>
            </a:r>
            <a:r>
              <a:rPr lang="en-US" altLang="zh-CN" sz="1600" dirty="0"/>
              <a:t> </a:t>
            </a:r>
            <a:r>
              <a:rPr lang="en-US" altLang="zh-CN" sz="1600" dirty="0" err="1"/>
              <a:t>i</a:t>
            </a:r>
            <a:r>
              <a:rPr lang="en-US" altLang="zh-CN" sz="1600" dirty="0"/>
              <a:t> = 0; </a:t>
            </a:r>
            <a:r>
              <a:rPr lang="en-US" altLang="zh-CN" sz="1600" dirty="0" err="1"/>
              <a:t>i</a:t>
            </a:r>
            <a:r>
              <a:rPr lang="en-US" altLang="zh-CN" sz="1600" dirty="0"/>
              <a:t>&lt;=(r-p-4)/5; </a:t>
            </a:r>
            <a:r>
              <a:rPr lang="en-US" altLang="zh-CN" sz="1600" dirty="0" err="1"/>
              <a:t>i</a:t>
            </a:r>
            <a:r>
              <a:rPr lang="en-US" altLang="zh-CN" sz="1600" dirty="0"/>
              <a:t>++ )</a:t>
            </a:r>
          </a:p>
          <a:p>
            <a:pPr eaLnBrk="1" hangingPunct="1">
              <a:lnSpc>
                <a:spcPct val="200000"/>
              </a:lnSpc>
            </a:pPr>
            <a:r>
              <a:rPr lang="en-US" altLang="zh-CN" sz="1600" dirty="0"/>
              <a:t>         </a:t>
            </a:r>
            <a:r>
              <a:rPr lang="zh-CN" altLang="en-US" sz="1600" dirty="0"/>
              <a:t>将</a:t>
            </a:r>
            <a:r>
              <a:rPr lang="en-US" altLang="zh-CN" sz="1600" dirty="0"/>
              <a:t>a[p+5*</a:t>
            </a:r>
            <a:r>
              <a:rPr lang="en-US" altLang="zh-CN" sz="1600" dirty="0" err="1"/>
              <a:t>i</a:t>
            </a:r>
            <a:r>
              <a:rPr lang="en-US" altLang="zh-CN" sz="1600" dirty="0"/>
              <a:t>]</a:t>
            </a:r>
            <a:r>
              <a:rPr lang="zh-CN" altLang="en-US" sz="1600" dirty="0"/>
              <a:t>至</a:t>
            </a:r>
            <a:r>
              <a:rPr lang="en-US" altLang="zh-CN" sz="1600" dirty="0"/>
              <a:t>a[p+5*i+4]</a:t>
            </a:r>
            <a:r>
              <a:rPr lang="zh-CN" altLang="en-US" sz="1600" dirty="0"/>
              <a:t>的第</a:t>
            </a:r>
            <a:r>
              <a:rPr lang="en-US" altLang="zh-CN" sz="1600" dirty="0"/>
              <a:t>3</a:t>
            </a:r>
            <a:r>
              <a:rPr lang="zh-CN" altLang="en-US" sz="1600" dirty="0"/>
              <a:t>小元素与</a:t>
            </a:r>
            <a:r>
              <a:rPr lang="en-US" altLang="zh-CN" sz="1600" dirty="0"/>
              <a:t>a[</a:t>
            </a:r>
            <a:r>
              <a:rPr lang="en-US" altLang="zh-CN" sz="1600" dirty="0" err="1"/>
              <a:t>p+i</a:t>
            </a:r>
            <a:r>
              <a:rPr lang="en-US" altLang="zh-CN" sz="1600" dirty="0"/>
              <a:t>]</a:t>
            </a:r>
            <a:r>
              <a:rPr lang="zh-CN" altLang="en-US" sz="1600" dirty="0"/>
              <a:t>交换位置</a:t>
            </a:r>
            <a:r>
              <a:rPr lang="en-US" altLang="zh-CN" sz="1600" dirty="0"/>
              <a:t>;</a:t>
            </a:r>
          </a:p>
          <a:p>
            <a:pPr eaLnBrk="1" hangingPunct="1">
              <a:lnSpc>
                <a:spcPct val="200000"/>
              </a:lnSpc>
            </a:pPr>
            <a:r>
              <a:rPr lang="en-US" altLang="zh-CN" sz="1600" dirty="0"/>
              <a:t>      Type x = Select(a, p, p+(r-p-4)/5, (r-p-4)/10);</a:t>
            </a:r>
          </a:p>
          <a:p>
            <a:pPr eaLnBrk="1" hangingPunct="1">
              <a:lnSpc>
                <a:spcPct val="200000"/>
              </a:lnSpc>
            </a:pPr>
            <a:r>
              <a:rPr lang="en-US" altLang="zh-CN" sz="1600" dirty="0"/>
              <a:t>      </a:t>
            </a:r>
            <a:r>
              <a:rPr lang="en-US" altLang="zh-CN" sz="1600" dirty="0" err="1"/>
              <a:t>int</a:t>
            </a:r>
            <a:r>
              <a:rPr lang="en-US" altLang="zh-CN" sz="1600" dirty="0"/>
              <a:t> </a:t>
            </a:r>
            <a:r>
              <a:rPr lang="en-US" altLang="zh-CN" sz="1600" dirty="0" err="1"/>
              <a:t>i</a:t>
            </a:r>
            <a:r>
              <a:rPr lang="en-US" altLang="zh-CN" sz="1600" dirty="0"/>
              <a:t>=Partition(</a:t>
            </a:r>
            <a:r>
              <a:rPr lang="en-US" altLang="zh-CN" sz="1600" dirty="0" err="1"/>
              <a:t>a,p,r</a:t>
            </a:r>
            <a:r>
              <a:rPr lang="en-US" altLang="zh-CN" sz="1600" dirty="0"/>
              <a:t>, x),</a:t>
            </a:r>
          </a:p>
          <a:p>
            <a:pPr eaLnBrk="1" hangingPunct="1">
              <a:lnSpc>
                <a:spcPct val="200000"/>
              </a:lnSpc>
            </a:pPr>
            <a:r>
              <a:rPr lang="en-US" altLang="zh-CN" sz="1600" dirty="0"/>
              <a:t>      j=i-p+1;</a:t>
            </a:r>
          </a:p>
          <a:p>
            <a:pPr eaLnBrk="1" hangingPunct="1">
              <a:lnSpc>
                <a:spcPct val="200000"/>
              </a:lnSpc>
            </a:pPr>
            <a:r>
              <a:rPr lang="en-US" altLang="zh-CN" sz="1600" dirty="0"/>
              <a:t>      if (k&lt;=j) return Select(</a:t>
            </a:r>
            <a:r>
              <a:rPr lang="en-US" altLang="zh-CN" sz="1600" dirty="0" err="1"/>
              <a:t>a,p,i,k</a:t>
            </a:r>
            <a:r>
              <a:rPr lang="en-US" altLang="zh-CN" sz="1600" dirty="0"/>
              <a:t>);</a:t>
            </a:r>
          </a:p>
          <a:p>
            <a:pPr eaLnBrk="1" hangingPunct="1">
              <a:lnSpc>
                <a:spcPct val="200000"/>
              </a:lnSpc>
            </a:pPr>
            <a:r>
              <a:rPr lang="en-US" altLang="zh-CN" sz="1600" dirty="0"/>
              <a:t>      else return Select(a,i+1,r,k-j);</a:t>
            </a:r>
          </a:p>
          <a:p>
            <a:pPr eaLnBrk="1" hangingPunct="1">
              <a:lnSpc>
                <a:spcPct val="200000"/>
              </a:lnSpc>
            </a:pPr>
            <a:r>
              <a:rPr lang="en-US" altLang="zh-CN" sz="1600" dirty="0"/>
              <a:t>}</a:t>
            </a:r>
          </a:p>
        </p:txBody>
      </p:sp>
      <p:grpSp>
        <p:nvGrpSpPr>
          <p:cNvPr id="6" name="Group 12"/>
          <p:cNvGrpSpPr>
            <a:grpSpLocks/>
          </p:cNvGrpSpPr>
          <p:nvPr/>
        </p:nvGrpSpPr>
        <p:grpSpPr bwMode="auto">
          <a:xfrm>
            <a:off x="3418765" y="907113"/>
            <a:ext cx="5725235" cy="1772335"/>
            <a:chOff x="7" y="-71"/>
            <a:chExt cx="4355" cy="1337"/>
          </a:xfrm>
        </p:grpSpPr>
        <p:sp>
          <p:nvSpPr>
            <p:cNvPr id="7" name="AutoShape 7"/>
            <p:cNvSpPr>
              <a:spLocks noChangeArrowheads="1"/>
            </p:cNvSpPr>
            <p:nvPr/>
          </p:nvSpPr>
          <p:spPr bwMode="auto">
            <a:xfrm>
              <a:off x="7" y="-71"/>
              <a:ext cx="4355" cy="1337"/>
            </a:xfrm>
            <a:prstGeom prst="roundRect">
              <a:avLst>
                <a:gd name="adj" fmla="val 16667"/>
              </a:avLst>
            </a:prstGeom>
            <a:solidFill>
              <a:schemeClr val="bg1"/>
            </a:solidFill>
            <a:ln w="38100">
              <a:solidFill>
                <a:srgbClr val="063DE8"/>
              </a:solidFill>
              <a:round/>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dirty="0">
                  <a:ea typeface="黑体" panose="02010609060101010101" pitchFamily="49" charset="-122"/>
                </a:rPr>
                <a:t>复杂度分析</a:t>
              </a:r>
            </a:p>
            <a:p>
              <a:endParaRPr lang="zh-CN" altLang="en-US" sz="2400" b="1" dirty="0">
                <a:effectLst>
                  <a:outerShdw blurRad="38100" dist="38100" dir="2700000" algn="tl">
                    <a:srgbClr val="C0C0C0"/>
                  </a:outerShdw>
                </a:effectLst>
                <a:ea typeface="黑体" panose="02010609060101010101" pitchFamily="49" charset="-122"/>
              </a:endParaRPr>
            </a:p>
            <a:p>
              <a:endParaRPr lang="zh-CN" altLang="en-US" sz="2400" b="1" dirty="0"/>
            </a:p>
            <a:p>
              <a:pPr algn="ctr"/>
              <a:r>
                <a:rPr lang="en-US" altLang="zh-CN" sz="2400" dirty="0"/>
                <a:t>T(n)=</a:t>
              </a:r>
              <a:r>
                <a:rPr lang="en-US" altLang="zh-CN" sz="2400" b="1" dirty="0"/>
                <a:t>O(n)</a:t>
              </a:r>
              <a:endParaRPr lang="en-US" altLang="zh-CN" sz="2400" b="1" dirty="0">
                <a:solidFill>
                  <a:srgbClr val="FF0000"/>
                </a:solidFill>
                <a:ea typeface="楷体_GB2312" pitchFamily="49" charset="-122"/>
                <a:sym typeface="Wingdings" panose="05000000000000000000" pitchFamily="2" charset="2"/>
              </a:endParaRPr>
            </a:p>
          </p:txBody>
        </p:sp>
        <p:graphicFrame>
          <p:nvGraphicFramePr>
            <p:cNvPr id="8" name="Object 6"/>
            <p:cNvGraphicFramePr>
              <a:graphicFrameLocks noChangeAspect="1"/>
            </p:cNvGraphicFramePr>
            <p:nvPr/>
          </p:nvGraphicFramePr>
          <p:xfrm>
            <a:off x="998" y="227"/>
            <a:ext cx="2948" cy="563"/>
          </p:xfrm>
          <a:graphic>
            <a:graphicData uri="http://schemas.openxmlformats.org/presentationml/2006/ole">
              <mc:AlternateContent xmlns:mc="http://schemas.openxmlformats.org/markup-compatibility/2006">
                <mc:Choice xmlns:v="urn:schemas-microsoft-com:vml" Requires="v">
                  <p:oleObj spid="_x0000_s29708" r:id="rId3" imgW="2540317" imgH="482917" progId="Equation.3">
                    <p:embed/>
                  </p:oleObj>
                </mc:Choice>
                <mc:Fallback>
                  <p:oleObj r:id="rId3" imgW="2540317" imgH="482917" progId="Equation.3">
                    <p:embed/>
                    <p:pic>
                      <p:nvPicPr>
                        <p:cNvPr id="440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 y="227"/>
                          <a:ext cx="2948"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矩形 8"/>
          <p:cNvSpPr/>
          <p:nvPr/>
        </p:nvSpPr>
        <p:spPr>
          <a:xfrm>
            <a:off x="4641326" y="3877863"/>
            <a:ext cx="4502674" cy="338554"/>
          </a:xfrm>
          <a:prstGeom prst="rect">
            <a:avLst/>
          </a:prstGeom>
          <a:ln>
            <a:solidFill>
              <a:srgbClr val="FF0000"/>
            </a:solidFill>
          </a:ln>
        </p:spPr>
        <p:txBody>
          <a:bodyPr wrap="square">
            <a:spAutoFit/>
          </a:bodyPr>
          <a:lstStyle/>
          <a:p>
            <a:r>
              <a:rPr lang="en-US" altLang="zh-CN" sz="1600" dirty="0"/>
              <a:t> //</a:t>
            </a:r>
            <a:r>
              <a:rPr lang="zh-CN" altLang="en-US" sz="1600" dirty="0"/>
              <a:t>找中位数的中位数，</a:t>
            </a:r>
            <a:r>
              <a:rPr lang="en-US" altLang="zh-CN" sz="1600" dirty="0"/>
              <a:t>r-p-4</a:t>
            </a:r>
            <a:r>
              <a:rPr lang="zh-CN" altLang="en-US" sz="1600" dirty="0"/>
              <a:t>即上面所说的</a:t>
            </a:r>
            <a:r>
              <a:rPr lang="en-US" altLang="zh-CN" sz="1600" dirty="0"/>
              <a:t>n-5</a:t>
            </a:r>
            <a:endParaRPr lang="zh-CN" altLang="en-US" sz="1600" dirty="0"/>
          </a:p>
        </p:txBody>
      </p:sp>
      <p:sp>
        <p:nvSpPr>
          <p:cNvPr id="11" name="圆角矩形标注 10"/>
          <p:cNvSpPr/>
          <p:nvPr/>
        </p:nvSpPr>
        <p:spPr bwMode="auto">
          <a:xfrm>
            <a:off x="5778631" y="2928532"/>
            <a:ext cx="2083323" cy="636686"/>
          </a:xfrm>
          <a:prstGeom prst="wedgeRoundRectCallout">
            <a:avLst>
              <a:gd name="adj1" fmla="val -104936"/>
              <a:gd name="adj2" fmla="val 108239"/>
              <a:gd name="adj3" fmla="val 16667"/>
            </a:avLst>
          </a:prstGeom>
          <a:noFill/>
          <a:ln w="63500" cap="flat" cmpd="sng" algn="ctr">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altLang="zh-CN" sz="2000" b="1" i="0" u="none" strike="noStrike" cap="none" normalizeH="0" baseline="0" dirty="0">
                <a:ln>
                  <a:noFill/>
                </a:ln>
                <a:solidFill>
                  <a:srgbClr val="0000FF"/>
                </a:solidFill>
                <a:effectLst/>
                <a:latin typeface="Times New Roman" pitchFamily="18" charset="0"/>
                <a:ea typeface="宋体" pitchFamily="2" charset="-122"/>
              </a:rPr>
              <a:t>T(n/5)</a:t>
            </a:r>
            <a:endParaRPr kumimoji="0" lang="zh-CN" altLang="en-US" sz="2000" b="1" i="0" u="none" strike="noStrike" cap="none" normalizeH="0" baseline="0" dirty="0">
              <a:ln>
                <a:noFill/>
              </a:ln>
              <a:solidFill>
                <a:srgbClr val="0000FF"/>
              </a:solidFill>
              <a:effectLst/>
              <a:latin typeface="Times New Roman" pitchFamily="18" charset="0"/>
              <a:ea typeface="宋体" pitchFamily="2" charset="-122"/>
            </a:endParaRPr>
          </a:p>
        </p:txBody>
      </p:sp>
      <p:sp>
        <p:nvSpPr>
          <p:cNvPr id="13" name="圆角矩形标注 12"/>
          <p:cNvSpPr/>
          <p:nvPr/>
        </p:nvSpPr>
        <p:spPr bwMode="auto">
          <a:xfrm>
            <a:off x="3772956" y="5498226"/>
            <a:ext cx="2677212" cy="499621"/>
          </a:xfrm>
          <a:prstGeom prst="wedgeRoundRectCallout">
            <a:avLst>
              <a:gd name="adj1" fmla="val -64847"/>
              <a:gd name="adj2" fmla="val -14858"/>
              <a:gd name="adj3" fmla="val 16667"/>
            </a:avLst>
          </a:prstGeom>
          <a:noFill/>
          <a:ln w="63500" cap="flat" cmpd="sng" algn="ctr">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342900" indent="-342900" defTabSz="914400" fontAlgn="base">
              <a:lnSpc>
                <a:spcPct val="80000"/>
              </a:lnSpc>
              <a:spcBef>
                <a:spcPct val="20000"/>
              </a:spcBef>
              <a:spcAft>
                <a:spcPct val="0"/>
              </a:spcAft>
              <a:buClr>
                <a:schemeClr val="folHlink"/>
              </a:buClr>
              <a:buSzPct val="60000"/>
            </a:pPr>
            <a:r>
              <a:rPr lang="en-US" altLang="zh-CN" sz="2000" b="1" dirty="0">
                <a:solidFill>
                  <a:srgbClr val="0000FF"/>
                </a:solidFill>
                <a:latin typeface="Times New Roman" pitchFamily="18" charset="0"/>
                <a:ea typeface="宋体" pitchFamily="2" charset="-122"/>
              </a:rPr>
              <a:t>T(3n/4)</a:t>
            </a:r>
            <a:endParaRPr lang="zh-CN" altLang="en-US" sz="2000" b="1" dirty="0">
              <a:solidFill>
                <a:srgbClr val="0000FF"/>
              </a:solidFill>
              <a:latin typeface="Times New Roman" pitchFamily="18" charset="0"/>
              <a:ea typeface="宋体" pitchFamily="2" charset="-122"/>
            </a:endParaRPr>
          </a:p>
          <a:p>
            <a:pPr marL="342900" marR="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endParaRPr kumimoji="0" lang="zh-CN" altLang="en-US" sz="2000" b="1" i="0" u="none" strike="noStrike" cap="none" normalizeH="0" baseline="0" dirty="0">
              <a:ln>
                <a:noFill/>
              </a:ln>
              <a:solidFill>
                <a:srgbClr val="0000FF"/>
              </a:solidFill>
              <a:effectLst/>
              <a:latin typeface="Times New Roman" pitchFamily="18" charset="0"/>
              <a:ea typeface="宋体" pitchFamily="2" charset="-122"/>
            </a:endParaRPr>
          </a:p>
        </p:txBody>
      </p:sp>
      <p:cxnSp>
        <p:nvCxnSpPr>
          <p:cNvPr id="15" name="直接连接符 14"/>
          <p:cNvCxnSpPr/>
          <p:nvPr/>
        </p:nvCxnSpPr>
        <p:spPr bwMode="auto">
          <a:xfrm flipV="1">
            <a:off x="772998" y="282804"/>
            <a:ext cx="2922309" cy="9427"/>
          </a:xfrm>
          <a:prstGeom prst="line">
            <a:avLst/>
          </a:prstGeom>
          <a:noFill/>
          <a:ln w="635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2877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1">
            <a:extLst>
              <a:ext uri="{FF2B5EF4-FFF2-40B4-BE49-F238E27FC236}">
                <a16:creationId xmlns:a16="http://schemas.microsoft.com/office/drawing/2014/main" id="{8F881AA9-2134-475F-86AF-F88629520CDD}"/>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6628" name="Object 10">
            <a:extLst>
              <a:ext uri="{FF2B5EF4-FFF2-40B4-BE49-F238E27FC236}">
                <a16:creationId xmlns:a16="http://schemas.microsoft.com/office/drawing/2014/main" id="{98BD6699-D2AE-4476-8908-CF9D5C8D2846}"/>
              </a:ext>
            </a:extLst>
          </p:cNvPr>
          <p:cNvGraphicFramePr>
            <a:graphicFrameLocks noChangeAspect="1"/>
          </p:cNvGraphicFramePr>
          <p:nvPr/>
        </p:nvGraphicFramePr>
        <p:xfrm>
          <a:off x="2025650" y="1628775"/>
          <a:ext cx="788988" cy="1223963"/>
        </p:xfrm>
        <a:graphic>
          <a:graphicData uri="http://schemas.openxmlformats.org/presentationml/2006/ole">
            <mc:AlternateContent xmlns:mc="http://schemas.openxmlformats.org/markup-compatibility/2006">
              <mc:Choice xmlns:v="urn:schemas-microsoft-com:vml" Requires="v">
                <p:oleObj spid="_x0000_s27782" name="公式" r:id="rId4" imgW="279279" imgH="431613" progId="Equation.3">
                  <p:embed/>
                </p:oleObj>
              </mc:Choice>
              <mc:Fallback>
                <p:oleObj name="公式" r:id="rId4" imgW="279279" imgH="431613" progId="Equation.3">
                  <p:embed/>
                  <p:pic>
                    <p:nvPicPr>
                      <p:cNvPr id="26628" name="Object 10">
                        <a:extLst>
                          <a:ext uri="{FF2B5EF4-FFF2-40B4-BE49-F238E27FC236}">
                            <a16:creationId xmlns:a16="http://schemas.microsoft.com/office/drawing/2014/main" id="{98BD6699-D2AE-4476-8908-CF9D5C8D28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628775"/>
                        <a:ext cx="78898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6" name="Line 12">
            <a:extLst>
              <a:ext uri="{FF2B5EF4-FFF2-40B4-BE49-F238E27FC236}">
                <a16:creationId xmlns:a16="http://schemas.microsoft.com/office/drawing/2014/main" id="{135F7020-763F-4D61-B83A-EC8E82F2F8BD}"/>
              </a:ext>
            </a:extLst>
          </p:cNvPr>
          <p:cNvSpPr>
            <a:spLocks noChangeShapeType="1"/>
          </p:cNvSpPr>
          <p:nvPr/>
        </p:nvSpPr>
        <p:spPr bwMode="auto">
          <a:xfrm>
            <a:off x="2916238" y="2205038"/>
            <a:ext cx="1511300"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0" name="Rectangle 14">
            <a:extLst>
              <a:ext uri="{FF2B5EF4-FFF2-40B4-BE49-F238E27FC236}">
                <a16:creationId xmlns:a16="http://schemas.microsoft.com/office/drawing/2014/main" id="{B644561E-E4F8-4F2A-8BE4-245CAB64B28B}"/>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997" name="Object 13">
            <a:extLst>
              <a:ext uri="{FF2B5EF4-FFF2-40B4-BE49-F238E27FC236}">
                <a16:creationId xmlns:a16="http://schemas.microsoft.com/office/drawing/2014/main" id="{B7F063E9-D307-433F-B7D0-66715D3399EB}"/>
              </a:ext>
            </a:extLst>
          </p:cNvPr>
          <p:cNvGraphicFramePr>
            <a:graphicFrameLocks noChangeAspect="1"/>
          </p:cNvGraphicFramePr>
          <p:nvPr/>
        </p:nvGraphicFramePr>
        <p:xfrm>
          <a:off x="4716463" y="1733550"/>
          <a:ext cx="1123950" cy="1001713"/>
        </p:xfrm>
        <a:graphic>
          <a:graphicData uri="http://schemas.openxmlformats.org/presentationml/2006/ole">
            <mc:AlternateContent xmlns:mc="http://schemas.openxmlformats.org/markup-compatibility/2006">
              <mc:Choice xmlns:v="urn:schemas-microsoft-com:vml" Requires="v">
                <p:oleObj spid="_x0000_s27783" name="公式" r:id="rId6" imgW="482391" imgH="431613" progId="Equation.3">
                  <p:embed/>
                </p:oleObj>
              </mc:Choice>
              <mc:Fallback>
                <p:oleObj name="公式" r:id="rId6" imgW="482391" imgH="431613" progId="Equation.3">
                  <p:embed/>
                  <p:pic>
                    <p:nvPicPr>
                      <p:cNvPr id="41997" name="Object 13">
                        <a:extLst>
                          <a:ext uri="{FF2B5EF4-FFF2-40B4-BE49-F238E27FC236}">
                            <a16:creationId xmlns:a16="http://schemas.microsoft.com/office/drawing/2014/main" id="{B7F063E9-D307-433F-B7D0-66715D3399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1733550"/>
                        <a:ext cx="112395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2" name="Rectangle 16">
            <a:extLst>
              <a:ext uri="{FF2B5EF4-FFF2-40B4-BE49-F238E27FC236}">
                <a16:creationId xmlns:a16="http://schemas.microsoft.com/office/drawing/2014/main" id="{8877E86B-35DF-45EC-9167-5172D06F09F2}"/>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999" name="Object 15">
            <a:extLst>
              <a:ext uri="{FF2B5EF4-FFF2-40B4-BE49-F238E27FC236}">
                <a16:creationId xmlns:a16="http://schemas.microsoft.com/office/drawing/2014/main" id="{509313D9-3683-4FD6-809C-ECDF55C707F3}"/>
              </a:ext>
            </a:extLst>
          </p:cNvPr>
          <p:cNvGraphicFramePr>
            <a:graphicFrameLocks noChangeAspect="1"/>
          </p:cNvGraphicFramePr>
          <p:nvPr/>
        </p:nvGraphicFramePr>
        <p:xfrm>
          <a:off x="2484438" y="3429000"/>
          <a:ext cx="1511300" cy="931863"/>
        </p:xfrm>
        <a:graphic>
          <a:graphicData uri="http://schemas.openxmlformats.org/presentationml/2006/ole">
            <mc:AlternateContent xmlns:mc="http://schemas.openxmlformats.org/markup-compatibility/2006">
              <mc:Choice xmlns:v="urn:schemas-microsoft-com:vml" Requires="v">
                <p:oleObj spid="_x0000_s27784" name="公式" r:id="rId8" imgW="698197" imgH="431613" progId="Equation.3">
                  <p:embed/>
                </p:oleObj>
              </mc:Choice>
              <mc:Fallback>
                <p:oleObj name="公式" r:id="rId8" imgW="698197" imgH="431613" progId="Equation.3">
                  <p:embed/>
                  <p:pic>
                    <p:nvPicPr>
                      <p:cNvPr id="41999" name="Object 15">
                        <a:extLst>
                          <a:ext uri="{FF2B5EF4-FFF2-40B4-BE49-F238E27FC236}">
                            <a16:creationId xmlns:a16="http://schemas.microsoft.com/office/drawing/2014/main" id="{509313D9-3683-4FD6-809C-ECDF55C707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4438" y="3429000"/>
                        <a:ext cx="15113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4" name="Rectangle 18">
            <a:extLst>
              <a:ext uri="{FF2B5EF4-FFF2-40B4-BE49-F238E27FC236}">
                <a16:creationId xmlns:a16="http://schemas.microsoft.com/office/drawing/2014/main" id="{48B90A44-4CF1-414C-9BB1-0BF81D2866D6}"/>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2001" name="Object 17">
            <a:extLst>
              <a:ext uri="{FF2B5EF4-FFF2-40B4-BE49-F238E27FC236}">
                <a16:creationId xmlns:a16="http://schemas.microsoft.com/office/drawing/2014/main" id="{1370539E-5DAD-4433-A63E-49CA8D68F838}"/>
              </a:ext>
            </a:extLst>
          </p:cNvPr>
          <p:cNvGraphicFramePr>
            <a:graphicFrameLocks noChangeAspect="1"/>
          </p:cNvGraphicFramePr>
          <p:nvPr/>
        </p:nvGraphicFramePr>
        <p:xfrm>
          <a:off x="5507038" y="3357563"/>
          <a:ext cx="1512887" cy="946150"/>
        </p:xfrm>
        <a:graphic>
          <a:graphicData uri="http://schemas.openxmlformats.org/presentationml/2006/ole">
            <mc:AlternateContent xmlns:mc="http://schemas.openxmlformats.org/markup-compatibility/2006">
              <mc:Choice xmlns:v="urn:schemas-microsoft-com:vml" Requires="v">
                <p:oleObj spid="_x0000_s27785" name="公式" r:id="rId10" imgW="685800" imgH="431800" progId="Equation.3">
                  <p:embed/>
                </p:oleObj>
              </mc:Choice>
              <mc:Fallback>
                <p:oleObj name="公式" r:id="rId10" imgW="685800" imgH="431800" progId="Equation.3">
                  <p:embed/>
                  <p:pic>
                    <p:nvPicPr>
                      <p:cNvPr id="42001" name="Object 17">
                        <a:extLst>
                          <a:ext uri="{FF2B5EF4-FFF2-40B4-BE49-F238E27FC236}">
                            <a16:creationId xmlns:a16="http://schemas.microsoft.com/office/drawing/2014/main" id="{1370539E-5DAD-4433-A63E-49CA8D68F8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7038" y="3357563"/>
                        <a:ext cx="1512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3" name="Line 19">
            <a:extLst>
              <a:ext uri="{FF2B5EF4-FFF2-40B4-BE49-F238E27FC236}">
                <a16:creationId xmlns:a16="http://schemas.microsoft.com/office/drawing/2014/main" id="{458E94BF-87E8-4FF3-9BD4-7B590701D9DF}"/>
              </a:ext>
            </a:extLst>
          </p:cNvPr>
          <p:cNvSpPr>
            <a:spLocks noChangeShapeType="1"/>
          </p:cNvSpPr>
          <p:nvPr/>
        </p:nvSpPr>
        <p:spPr bwMode="auto">
          <a:xfrm>
            <a:off x="971550" y="3789363"/>
            <a:ext cx="1511300"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4" name="Line 20">
            <a:extLst>
              <a:ext uri="{FF2B5EF4-FFF2-40B4-BE49-F238E27FC236}">
                <a16:creationId xmlns:a16="http://schemas.microsoft.com/office/drawing/2014/main" id="{9AF3A566-E362-4EF1-9B09-A99E86C5C81B}"/>
              </a:ext>
            </a:extLst>
          </p:cNvPr>
          <p:cNvSpPr>
            <a:spLocks noChangeShapeType="1"/>
          </p:cNvSpPr>
          <p:nvPr/>
        </p:nvSpPr>
        <p:spPr bwMode="auto">
          <a:xfrm>
            <a:off x="3997325" y="3860800"/>
            <a:ext cx="1511300"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8" name="Rectangle 23">
            <a:extLst>
              <a:ext uri="{FF2B5EF4-FFF2-40B4-BE49-F238E27FC236}">
                <a16:creationId xmlns:a16="http://schemas.microsoft.com/office/drawing/2014/main" id="{9901E0BE-7B92-4D9A-9251-9E81C490EA6A}"/>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2006" name="Object 22">
            <a:extLst>
              <a:ext uri="{FF2B5EF4-FFF2-40B4-BE49-F238E27FC236}">
                <a16:creationId xmlns:a16="http://schemas.microsoft.com/office/drawing/2014/main" id="{4DE3C372-E20D-4532-BC04-1F5B2BA33D2D}"/>
              </a:ext>
            </a:extLst>
          </p:cNvPr>
          <p:cNvGraphicFramePr>
            <a:graphicFrameLocks noChangeAspect="1"/>
          </p:cNvGraphicFramePr>
          <p:nvPr/>
        </p:nvGraphicFramePr>
        <p:xfrm>
          <a:off x="4706938" y="4959350"/>
          <a:ext cx="1963737" cy="911225"/>
        </p:xfrm>
        <a:graphic>
          <a:graphicData uri="http://schemas.openxmlformats.org/presentationml/2006/ole">
            <mc:AlternateContent xmlns:mc="http://schemas.openxmlformats.org/markup-compatibility/2006">
              <mc:Choice xmlns:v="urn:schemas-microsoft-com:vml" Requires="v">
                <p:oleObj spid="_x0000_s27786" name="Equation" r:id="rId12" imgW="787400" imgH="368300" progId="Equation.DSMT4">
                  <p:embed/>
                </p:oleObj>
              </mc:Choice>
              <mc:Fallback>
                <p:oleObj name="Equation" r:id="rId12" imgW="787400" imgH="368300" progId="Equation.DSMT4">
                  <p:embed/>
                  <p:pic>
                    <p:nvPicPr>
                      <p:cNvPr id="42006" name="Object 22">
                        <a:extLst>
                          <a:ext uri="{FF2B5EF4-FFF2-40B4-BE49-F238E27FC236}">
                            <a16:creationId xmlns:a16="http://schemas.microsoft.com/office/drawing/2014/main" id="{4DE3C372-E20D-4532-BC04-1F5B2BA33D2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06938" y="4959350"/>
                        <a:ext cx="19637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0" name="Rectangle 25">
            <a:extLst>
              <a:ext uri="{FF2B5EF4-FFF2-40B4-BE49-F238E27FC236}">
                <a16:creationId xmlns:a16="http://schemas.microsoft.com/office/drawing/2014/main" id="{4D3B390B-F140-4679-B1C0-E54FCA9FA623}"/>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12" name="Line 28">
            <a:extLst>
              <a:ext uri="{FF2B5EF4-FFF2-40B4-BE49-F238E27FC236}">
                <a16:creationId xmlns:a16="http://schemas.microsoft.com/office/drawing/2014/main" id="{3FA162CA-DBB3-4297-8126-76D778202999}"/>
              </a:ext>
            </a:extLst>
          </p:cNvPr>
          <p:cNvSpPr>
            <a:spLocks noChangeShapeType="1"/>
          </p:cNvSpPr>
          <p:nvPr/>
        </p:nvSpPr>
        <p:spPr bwMode="auto">
          <a:xfrm>
            <a:off x="3059113" y="5373688"/>
            <a:ext cx="1511300"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3" name="Line 29">
            <a:extLst>
              <a:ext uri="{FF2B5EF4-FFF2-40B4-BE49-F238E27FC236}">
                <a16:creationId xmlns:a16="http://schemas.microsoft.com/office/drawing/2014/main" id="{D5D793F1-F49A-4202-88D9-876DD0ED8BC9}"/>
              </a:ext>
            </a:extLst>
          </p:cNvPr>
          <p:cNvSpPr>
            <a:spLocks noChangeShapeType="1"/>
          </p:cNvSpPr>
          <p:nvPr/>
        </p:nvSpPr>
        <p:spPr bwMode="auto">
          <a:xfrm>
            <a:off x="2411413" y="4508500"/>
            <a:ext cx="1655762" cy="0"/>
          </a:xfrm>
          <a:prstGeom prst="line">
            <a:avLst/>
          </a:prstGeom>
          <a:noFill/>
          <a:ln w="1143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4" name="Line 30">
            <a:extLst>
              <a:ext uri="{FF2B5EF4-FFF2-40B4-BE49-F238E27FC236}">
                <a16:creationId xmlns:a16="http://schemas.microsoft.com/office/drawing/2014/main" id="{955C203B-1678-4AB1-97BF-226C09F53A3E}"/>
              </a:ext>
            </a:extLst>
          </p:cNvPr>
          <p:cNvSpPr>
            <a:spLocks noChangeShapeType="1"/>
          </p:cNvSpPr>
          <p:nvPr/>
        </p:nvSpPr>
        <p:spPr bwMode="auto">
          <a:xfrm>
            <a:off x="4716463" y="2924175"/>
            <a:ext cx="1655762" cy="0"/>
          </a:xfrm>
          <a:prstGeom prst="line">
            <a:avLst/>
          </a:prstGeom>
          <a:noFill/>
          <a:ln w="1143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600199" y="5079999"/>
            <a:ext cx="1390651" cy="615553"/>
          </a:xfrm>
          <a:prstGeom prst="rect">
            <a:avLst/>
          </a:prstGeom>
          <a:noFill/>
        </p:spPr>
        <p:txBody>
          <a:bodyPr wrap="square" lIns="0" tIns="0" rIns="0" bIns="0" rtlCol="0">
            <a:spAutoFit/>
          </a:bodyPr>
          <a:lstStyle/>
          <a:p>
            <a:r>
              <a:rPr lang="en-US" altLang="zh-CN" sz="4000" dirty="0">
                <a:latin typeface="Cambria Math" panose="02040503050406030204" pitchFamily="18" charset="0"/>
              </a:rPr>
              <a:t>n</a:t>
            </a:r>
            <a:r>
              <a:rPr lang="zh-CN" altLang="en-US" sz="4000" dirty="0">
                <a:latin typeface="Cambria Math" panose="02040503050406030204" pitchFamily="18" charset="0"/>
              </a:rPr>
              <a:t>≥</a:t>
            </a:r>
            <a:r>
              <a:rPr lang="en-US" altLang="zh-CN" sz="4000" dirty="0">
                <a:latin typeface="Cambria Math" panose="02040503050406030204" pitchFamily="18" charset="0"/>
              </a:rPr>
              <a:t>75</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1997"/>
                                        </p:tgtEl>
                                        <p:attrNameLst>
                                          <p:attrName>style.visibility</p:attrName>
                                        </p:attrNameLst>
                                      </p:cBhvr>
                                      <p:to>
                                        <p:strVal val="visible"/>
                                      </p:to>
                                    </p:set>
                                    <p:anim calcmode="lin" valueType="num">
                                      <p:cBhvr additive="base">
                                        <p:cTn id="7" dur="500" fill="hold"/>
                                        <p:tgtEl>
                                          <p:spTgt spid="41997"/>
                                        </p:tgtEl>
                                        <p:attrNameLst>
                                          <p:attrName>ppt_x</p:attrName>
                                        </p:attrNameLst>
                                      </p:cBhvr>
                                      <p:tavLst>
                                        <p:tav tm="0">
                                          <p:val>
                                            <p:strVal val="1+#ppt_w/2"/>
                                          </p:val>
                                        </p:tav>
                                        <p:tav tm="100000">
                                          <p:val>
                                            <p:strVal val="#ppt_x"/>
                                          </p:val>
                                        </p:tav>
                                      </p:tavLst>
                                    </p:anim>
                                    <p:anim calcmode="lin" valueType="num">
                                      <p:cBhvr additive="base">
                                        <p:cTn id="8" dur="500" fill="hold"/>
                                        <p:tgtEl>
                                          <p:spTgt spid="4199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996"/>
                                        </p:tgtEl>
                                        <p:attrNameLst>
                                          <p:attrName>style.visibility</p:attrName>
                                        </p:attrNameLst>
                                      </p:cBhvr>
                                      <p:to>
                                        <p:strVal val="visible"/>
                                      </p:to>
                                    </p:set>
                                    <p:anim calcmode="lin" valueType="num">
                                      <p:cBhvr additive="base">
                                        <p:cTn id="11" dur="500" fill="hold"/>
                                        <p:tgtEl>
                                          <p:spTgt spid="41996"/>
                                        </p:tgtEl>
                                        <p:attrNameLst>
                                          <p:attrName>ppt_x</p:attrName>
                                        </p:attrNameLst>
                                      </p:cBhvr>
                                      <p:tavLst>
                                        <p:tav tm="0">
                                          <p:val>
                                            <p:strVal val="1+#ppt_w/2"/>
                                          </p:val>
                                        </p:tav>
                                        <p:tav tm="100000">
                                          <p:val>
                                            <p:strVal val="#ppt_x"/>
                                          </p:val>
                                        </p:tav>
                                      </p:tavLst>
                                    </p:anim>
                                    <p:anim calcmode="lin" valueType="num">
                                      <p:cBhvr additive="base">
                                        <p:cTn id="12" dur="500" fill="hold"/>
                                        <p:tgtEl>
                                          <p:spTgt spid="4199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2003"/>
                                        </p:tgtEl>
                                        <p:attrNameLst>
                                          <p:attrName>style.visibility</p:attrName>
                                        </p:attrNameLst>
                                      </p:cBhvr>
                                      <p:to>
                                        <p:strVal val="visible"/>
                                      </p:to>
                                    </p:set>
                                    <p:animEffect transition="in" filter="box(in)">
                                      <p:cBhvr>
                                        <p:cTn id="17" dur="500"/>
                                        <p:tgtEl>
                                          <p:spTgt spid="42003"/>
                                        </p:tgtEl>
                                      </p:cBhvr>
                                    </p:animEffect>
                                  </p:childTnLst>
                                </p:cTn>
                              </p:par>
                              <p:par>
                                <p:cTn id="18" presetID="4" presetClass="entr" presetSubtype="16" fill="hold" nodeType="withEffect">
                                  <p:stCondLst>
                                    <p:cond delay="0"/>
                                  </p:stCondLst>
                                  <p:childTnLst>
                                    <p:set>
                                      <p:cBhvr>
                                        <p:cTn id="19" dur="1" fill="hold">
                                          <p:stCondLst>
                                            <p:cond delay="0"/>
                                          </p:stCondLst>
                                        </p:cTn>
                                        <p:tgtEl>
                                          <p:spTgt spid="41999"/>
                                        </p:tgtEl>
                                        <p:attrNameLst>
                                          <p:attrName>style.visibility</p:attrName>
                                        </p:attrNameLst>
                                      </p:cBhvr>
                                      <p:to>
                                        <p:strVal val="visible"/>
                                      </p:to>
                                    </p:set>
                                    <p:animEffect transition="in" filter="box(in)">
                                      <p:cBhvr>
                                        <p:cTn id="20" dur="500"/>
                                        <p:tgtEl>
                                          <p:spTgt spid="4199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42014"/>
                                        </p:tgtEl>
                                        <p:attrNameLst>
                                          <p:attrName>style.visibility</p:attrName>
                                        </p:attrNameLst>
                                      </p:cBhvr>
                                      <p:to>
                                        <p:strVal val="visible"/>
                                      </p:to>
                                    </p:set>
                                    <p:animEffect transition="in" filter="strips(downLeft)">
                                      <p:cBhvr>
                                        <p:cTn id="25" dur="500"/>
                                        <p:tgtEl>
                                          <p:spTgt spid="42014"/>
                                        </p:tgtEl>
                                      </p:cBhvr>
                                    </p:animEffect>
                                  </p:childTnLst>
                                </p:cTn>
                              </p:par>
                              <p:par>
                                <p:cTn id="26" presetID="18" presetClass="entr" presetSubtype="12" fill="hold" nodeType="withEffect">
                                  <p:stCondLst>
                                    <p:cond delay="0"/>
                                  </p:stCondLst>
                                  <p:childTnLst>
                                    <p:set>
                                      <p:cBhvr>
                                        <p:cTn id="27" dur="1" fill="hold">
                                          <p:stCondLst>
                                            <p:cond delay="0"/>
                                          </p:stCondLst>
                                        </p:cTn>
                                        <p:tgtEl>
                                          <p:spTgt spid="42013"/>
                                        </p:tgtEl>
                                        <p:attrNameLst>
                                          <p:attrName>style.visibility</p:attrName>
                                        </p:attrNameLst>
                                      </p:cBhvr>
                                      <p:to>
                                        <p:strVal val="visible"/>
                                      </p:to>
                                    </p:set>
                                    <p:animEffect transition="in" filter="strips(downLeft)">
                                      <p:cBhvr>
                                        <p:cTn id="28" dur="500"/>
                                        <p:tgtEl>
                                          <p:spTgt spid="420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42004"/>
                                        </p:tgtEl>
                                        <p:attrNameLst>
                                          <p:attrName>style.visibility</p:attrName>
                                        </p:attrNameLst>
                                      </p:cBhvr>
                                      <p:to>
                                        <p:strVal val="visible"/>
                                      </p:to>
                                    </p:set>
                                    <p:animEffect transition="in" filter="blinds(horizontal)">
                                      <p:cBhvr>
                                        <p:cTn id="33" dur="500"/>
                                        <p:tgtEl>
                                          <p:spTgt spid="42004"/>
                                        </p:tgtEl>
                                      </p:cBhvr>
                                    </p:animEffect>
                                  </p:childTnLst>
                                </p:cTn>
                              </p:par>
                              <p:par>
                                <p:cTn id="34" presetID="3" presetClass="entr" presetSubtype="10" fill="hold" nodeType="withEffect">
                                  <p:stCondLst>
                                    <p:cond delay="0"/>
                                  </p:stCondLst>
                                  <p:childTnLst>
                                    <p:set>
                                      <p:cBhvr>
                                        <p:cTn id="35" dur="1" fill="hold">
                                          <p:stCondLst>
                                            <p:cond delay="0"/>
                                          </p:stCondLst>
                                        </p:cTn>
                                        <p:tgtEl>
                                          <p:spTgt spid="42001"/>
                                        </p:tgtEl>
                                        <p:attrNameLst>
                                          <p:attrName>style.visibility</p:attrName>
                                        </p:attrNameLst>
                                      </p:cBhvr>
                                      <p:to>
                                        <p:strVal val="visible"/>
                                      </p:to>
                                    </p:set>
                                    <p:animEffect transition="in" filter="blinds(horizontal)">
                                      <p:cBhvr>
                                        <p:cTn id="36" dur="500"/>
                                        <p:tgtEl>
                                          <p:spTgt spid="4200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42012"/>
                                        </p:tgtEl>
                                        <p:attrNameLst>
                                          <p:attrName>style.visibility</p:attrName>
                                        </p:attrNameLst>
                                      </p:cBhvr>
                                      <p:to>
                                        <p:strVal val="visible"/>
                                      </p:to>
                                    </p:set>
                                    <p:animEffect transition="in" filter="box(in)">
                                      <p:cBhvr>
                                        <p:cTn id="41" dur="500"/>
                                        <p:tgtEl>
                                          <p:spTgt spid="42012"/>
                                        </p:tgtEl>
                                      </p:cBhvr>
                                    </p:animEffect>
                                  </p:childTnLst>
                                </p:cTn>
                              </p:par>
                              <p:par>
                                <p:cTn id="42" presetID="4" presetClass="entr" presetSubtype="16" fill="hold" nodeType="withEffect">
                                  <p:stCondLst>
                                    <p:cond delay="0"/>
                                  </p:stCondLst>
                                  <p:childTnLst>
                                    <p:set>
                                      <p:cBhvr>
                                        <p:cTn id="43" dur="1" fill="hold">
                                          <p:stCondLst>
                                            <p:cond delay="0"/>
                                          </p:stCondLst>
                                        </p:cTn>
                                        <p:tgtEl>
                                          <p:spTgt spid="42006"/>
                                        </p:tgtEl>
                                        <p:attrNameLst>
                                          <p:attrName>style.visibility</p:attrName>
                                        </p:attrNameLst>
                                      </p:cBhvr>
                                      <p:to>
                                        <p:strVal val="visible"/>
                                      </p:to>
                                    </p:set>
                                    <p:animEffect transition="in" filter="box(in)">
                                      <p:cBhvr>
                                        <p:cTn id="44" dur="500"/>
                                        <p:tgtEl>
                                          <p:spTgt spid="4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9">
            <a:extLst>
              <a:ext uri="{FF2B5EF4-FFF2-40B4-BE49-F238E27FC236}">
                <a16:creationId xmlns:a16="http://schemas.microsoft.com/office/drawing/2014/main" id="{25D42410-CBC5-46B3-9AA0-FC13EE721D9E}"/>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70" name="Text Box 10">
            <a:extLst>
              <a:ext uri="{FF2B5EF4-FFF2-40B4-BE49-F238E27FC236}">
                <a16:creationId xmlns:a16="http://schemas.microsoft.com/office/drawing/2014/main" id="{F24BEF74-5D62-4592-8C4A-9DB1D1A6DB9B}"/>
              </a:ext>
            </a:extLst>
          </p:cNvPr>
          <p:cNvSpPr txBox="1">
            <a:spLocks noChangeArrowheads="1"/>
          </p:cNvSpPr>
          <p:nvPr/>
        </p:nvSpPr>
        <p:spPr bwMode="auto">
          <a:xfrm>
            <a:off x="1095375" y="2914650"/>
            <a:ext cx="77803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分组</a:t>
            </a:r>
            <a:r>
              <a:rPr lang="en-US" altLang="zh-CN" sz="2800" b="1">
                <a:latin typeface="Times New Roman" panose="02020603050405020304" pitchFamily="18" charset="0"/>
              </a:rPr>
              <a:t>[2,6,9,1,4]; [10, 20, 6, 22, 11]</a:t>
            </a:r>
            <a:r>
              <a:rPr lang="zh-CN" altLang="en-US" sz="2800" b="1">
                <a:latin typeface="Times New Roman" panose="02020603050405020304" pitchFamily="18" charset="0"/>
              </a:rPr>
              <a:t>；</a:t>
            </a:r>
            <a:r>
              <a:rPr lang="en-US" altLang="zh-CN" sz="2800" b="1">
                <a:latin typeface="Times New Roman" panose="02020603050405020304" pitchFamily="18" charset="0"/>
              </a:rPr>
              <a:t>[10,9, 4, 3, 7]</a:t>
            </a:r>
            <a:r>
              <a:rPr lang="zh-CN" altLang="en-US" sz="2800" b="1">
                <a:latin typeface="Times New Roman" panose="02020603050405020304" pitchFamily="18" charset="0"/>
              </a:rPr>
              <a:t>；</a:t>
            </a:r>
          </a:p>
          <a:p>
            <a:pPr eaLnBrk="1" hangingPunct="1">
              <a:spcBef>
                <a:spcPct val="0"/>
              </a:spcBef>
              <a:buFontTx/>
              <a:buNone/>
            </a:pPr>
            <a:r>
              <a:rPr lang="zh-CN" altLang="en-US" sz="2800" b="1">
                <a:latin typeface="Times New Roman" panose="02020603050405020304" pitchFamily="18" charset="0"/>
              </a:rPr>
              <a:t>         </a:t>
            </a:r>
            <a:r>
              <a:rPr lang="en-US" altLang="zh-CN" sz="2800" b="1">
                <a:latin typeface="Times New Roman" panose="02020603050405020304" pitchFamily="18" charset="0"/>
              </a:rPr>
              <a:t>[16, 11, 8,2,5]</a:t>
            </a:r>
            <a:r>
              <a:rPr lang="zh-CN" altLang="en-US" sz="2800" b="1">
                <a:latin typeface="Times New Roman" panose="02020603050405020304" pitchFamily="18" charset="0"/>
              </a:rPr>
              <a:t>；</a:t>
            </a:r>
            <a:r>
              <a:rPr lang="en-US" altLang="zh-CN" sz="2800" b="1">
                <a:latin typeface="Times New Roman" panose="02020603050405020304" pitchFamily="18" charset="0"/>
              </a:rPr>
              <a:t>[4, 1]</a:t>
            </a:r>
          </a:p>
        </p:txBody>
      </p:sp>
      <p:grpSp>
        <p:nvGrpSpPr>
          <p:cNvPr id="40972" name="Group 12">
            <a:extLst>
              <a:ext uri="{FF2B5EF4-FFF2-40B4-BE49-F238E27FC236}">
                <a16:creationId xmlns:a16="http://schemas.microsoft.com/office/drawing/2014/main" id="{C6E53C64-AFAF-4C4D-8F07-8CDA92B6ED2A}"/>
              </a:ext>
            </a:extLst>
          </p:cNvPr>
          <p:cNvGrpSpPr>
            <a:grpSpLocks/>
          </p:cNvGrpSpPr>
          <p:nvPr/>
        </p:nvGrpSpPr>
        <p:grpSpPr bwMode="auto">
          <a:xfrm>
            <a:off x="1095375" y="2276475"/>
            <a:ext cx="2252663" cy="557213"/>
            <a:chOff x="690" y="1945"/>
            <a:chExt cx="1275" cy="351"/>
          </a:xfrm>
        </p:grpSpPr>
        <p:graphicFrame>
          <p:nvGraphicFramePr>
            <p:cNvPr id="23564" name="Object 8">
              <a:extLst>
                <a:ext uri="{FF2B5EF4-FFF2-40B4-BE49-F238E27FC236}">
                  <a16:creationId xmlns:a16="http://schemas.microsoft.com/office/drawing/2014/main" id="{827A9264-765E-4FCA-A1BD-78ABA953D03B}"/>
                </a:ext>
              </a:extLst>
            </p:cNvPr>
            <p:cNvGraphicFramePr>
              <a:graphicFrameLocks noChangeAspect="1"/>
            </p:cNvGraphicFramePr>
            <p:nvPr/>
          </p:nvGraphicFramePr>
          <p:xfrm>
            <a:off x="1391" y="1979"/>
            <a:ext cx="574" cy="317"/>
          </p:xfrm>
          <a:graphic>
            <a:graphicData uri="http://schemas.openxmlformats.org/presentationml/2006/ole">
              <mc:AlternateContent xmlns:mc="http://schemas.openxmlformats.org/markup-compatibility/2006">
                <mc:Choice xmlns:v="urn:schemas-microsoft-com:vml" Requires="v">
                  <p:oleObj spid="_x0000_s26649" name="公式" r:id="rId4" imgW="431425" imgH="177646" progId="Equation.3">
                    <p:embed/>
                  </p:oleObj>
                </mc:Choice>
                <mc:Fallback>
                  <p:oleObj name="公式" r:id="rId4" imgW="431425" imgH="177646" progId="Equation.3">
                    <p:embed/>
                    <p:pic>
                      <p:nvPicPr>
                        <p:cNvPr id="23564" name="Object 8">
                          <a:extLst>
                            <a:ext uri="{FF2B5EF4-FFF2-40B4-BE49-F238E27FC236}">
                              <a16:creationId xmlns:a16="http://schemas.microsoft.com/office/drawing/2014/main" id="{827A9264-765E-4FCA-A1BD-78ABA953D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1" y="1979"/>
                          <a:ext cx="574"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5" name="Text Box 11">
              <a:extLst>
                <a:ext uri="{FF2B5EF4-FFF2-40B4-BE49-F238E27FC236}">
                  <a16:creationId xmlns:a16="http://schemas.microsoft.com/office/drawing/2014/main" id="{EF09452C-0448-422B-A945-9B788D8E0193}"/>
                </a:ext>
              </a:extLst>
            </p:cNvPr>
            <p:cNvSpPr txBox="1">
              <a:spLocks noChangeArrowheads="1"/>
            </p:cNvSpPr>
            <p:nvPr/>
          </p:nvSpPr>
          <p:spPr bwMode="auto">
            <a:xfrm>
              <a:off x="690" y="1945"/>
              <a:ext cx="5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ea typeface="楷体_GB2312" pitchFamily="49" charset="-122"/>
                </a:rPr>
                <a:t>解：</a:t>
              </a:r>
            </a:p>
          </p:txBody>
        </p:sp>
      </p:grpSp>
      <p:sp>
        <p:nvSpPr>
          <p:cNvPr id="40973" name="Text Box 13">
            <a:extLst>
              <a:ext uri="{FF2B5EF4-FFF2-40B4-BE49-F238E27FC236}">
                <a16:creationId xmlns:a16="http://schemas.microsoft.com/office/drawing/2014/main" id="{1FC71786-E90A-4F2F-9F72-817FDA131670}"/>
              </a:ext>
            </a:extLst>
          </p:cNvPr>
          <p:cNvSpPr txBox="1">
            <a:spLocks noChangeArrowheads="1"/>
          </p:cNvSpPr>
          <p:nvPr/>
        </p:nvSpPr>
        <p:spPr bwMode="auto">
          <a:xfrm>
            <a:off x="1042988" y="3933825"/>
            <a:ext cx="42783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中位数集合</a:t>
            </a:r>
            <a:r>
              <a:rPr lang="en-US" altLang="zh-CN" sz="2800" b="1">
                <a:latin typeface="Times New Roman" panose="02020603050405020304" pitchFamily="18" charset="0"/>
                <a:ea typeface="楷体_GB2312" pitchFamily="49" charset="-122"/>
              </a:rPr>
              <a:t>:</a:t>
            </a:r>
            <a:r>
              <a:rPr lang="en-US" altLang="zh-CN" sz="2800" b="1">
                <a:latin typeface="Times New Roman" panose="02020603050405020304" pitchFamily="18" charset="0"/>
              </a:rPr>
              <a:t>[4, 11, 7, 8, 4],</a:t>
            </a:r>
            <a:r>
              <a:rPr lang="en-US" altLang="zh-CN" sz="1800"/>
              <a:t> </a:t>
            </a:r>
          </a:p>
        </p:txBody>
      </p:sp>
      <p:sp>
        <p:nvSpPr>
          <p:cNvPr id="40974" name="Text Box 14">
            <a:extLst>
              <a:ext uri="{FF2B5EF4-FFF2-40B4-BE49-F238E27FC236}">
                <a16:creationId xmlns:a16="http://schemas.microsoft.com/office/drawing/2014/main" id="{4FBD0DF7-1078-4A0F-93FA-786483F54373}"/>
              </a:ext>
            </a:extLst>
          </p:cNvPr>
          <p:cNvSpPr txBox="1">
            <a:spLocks noChangeArrowheads="1"/>
          </p:cNvSpPr>
          <p:nvPr/>
        </p:nvSpPr>
        <p:spPr bwMode="auto">
          <a:xfrm>
            <a:off x="1042988" y="4603750"/>
            <a:ext cx="6049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中位数的中位数为</a:t>
            </a:r>
            <a:r>
              <a:rPr lang="en-US" altLang="zh-CN" sz="2800" b="1">
                <a:latin typeface="Times New Roman" panose="02020603050405020304" pitchFamily="18" charset="0"/>
                <a:ea typeface="楷体_GB2312" pitchFamily="49" charset="-122"/>
              </a:rPr>
              <a:t>7</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作为支点。</a:t>
            </a:r>
          </a:p>
        </p:txBody>
      </p:sp>
      <p:sp>
        <p:nvSpPr>
          <p:cNvPr id="40976" name="Text Box 16">
            <a:extLst>
              <a:ext uri="{FF2B5EF4-FFF2-40B4-BE49-F238E27FC236}">
                <a16:creationId xmlns:a16="http://schemas.microsoft.com/office/drawing/2014/main" id="{B30881CE-1C6C-43C3-8BE5-F4D96F6C7FF6}"/>
              </a:ext>
            </a:extLst>
          </p:cNvPr>
          <p:cNvSpPr txBox="1">
            <a:spLocks noChangeArrowheads="1"/>
          </p:cNvSpPr>
          <p:nvPr/>
        </p:nvSpPr>
        <p:spPr bwMode="auto">
          <a:xfrm>
            <a:off x="1042988" y="5092700"/>
            <a:ext cx="7921625"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lang="zh-CN" altLang="en-US" sz="2800" b="1">
                <a:latin typeface="楷体_GB2312" pitchFamily="49" charset="-122"/>
                <a:ea typeface="楷体_GB2312" pitchFamily="49" charset="-122"/>
              </a:rPr>
              <a:t>划分</a:t>
            </a:r>
            <a:r>
              <a:rPr lang="en-US" altLang="zh-CN" sz="2800" b="1">
                <a:latin typeface="楷体_GB2312" pitchFamily="49" charset="-122"/>
                <a:ea typeface="楷体_GB2312" pitchFamily="49" charset="-122"/>
              </a:rPr>
              <a:t>:</a:t>
            </a:r>
            <a:r>
              <a:rPr lang="en-US" altLang="zh-CN" sz="2800" b="1">
                <a:latin typeface="Times New Roman" panose="02020603050405020304" pitchFamily="18" charset="0"/>
              </a:rPr>
              <a:t>a[1:11]=[ 2,6,1,4,6,4,3,2,5,4,1]</a:t>
            </a:r>
          </a:p>
          <a:p>
            <a:pPr eaLnBrk="1" hangingPunct="1">
              <a:lnSpc>
                <a:spcPct val="140000"/>
              </a:lnSpc>
              <a:spcBef>
                <a:spcPct val="0"/>
              </a:spcBef>
              <a:buFontTx/>
              <a:buNone/>
            </a:pPr>
            <a:r>
              <a:rPr lang="en-US" altLang="zh-CN" sz="2800" b="1">
                <a:latin typeface="Times New Roman" panose="02020603050405020304" pitchFamily="18" charset="0"/>
              </a:rPr>
              <a:t>          a[12:22]=[ 7,9,10,20, 22, 11, 10,9,16, 1l,8]</a:t>
            </a:r>
            <a:r>
              <a:rPr lang="en-US" altLang="zh-CN" sz="2800">
                <a:latin typeface="Times New Roman" panose="02020603050405020304" pitchFamily="18" charset="0"/>
              </a:rPr>
              <a:t> </a:t>
            </a:r>
          </a:p>
        </p:txBody>
      </p:sp>
      <p:sp>
        <p:nvSpPr>
          <p:cNvPr id="40977" name="AutoShape 17">
            <a:extLst>
              <a:ext uri="{FF2B5EF4-FFF2-40B4-BE49-F238E27FC236}">
                <a16:creationId xmlns:a16="http://schemas.microsoft.com/office/drawing/2014/main" id="{0956CD19-5F37-4EE1-8233-B58C54C8F664}"/>
              </a:ext>
            </a:extLst>
          </p:cNvPr>
          <p:cNvSpPr>
            <a:spLocks noChangeArrowheads="1"/>
          </p:cNvSpPr>
          <p:nvPr/>
        </p:nvSpPr>
        <p:spPr bwMode="auto">
          <a:xfrm>
            <a:off x="5076825" y="3141663"/>
            <a:ext cx="3382963" cy="936625"/>
          </a:xfrm>
          <a:prstGeom prst="cloudCallout">
            <a:avLst>
              <a:gd name="adj1" fmla="val -46389"/>
              <a:gd name="adj2" fmla="val 70000"/>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a:solidFill>
                  <a:srgbClr val="FF0000"/>
                </a:solidFill>
                <a:ea typeface="楷体_GB2312" pitchFamily="49" charset="-122"/>
              </a:rPr>
              <a:t>两个中位数选择较大的一个</a:t>
            </a:r>
          </a:p>
        </p:txBody>
      </p:sp>
      <p:sp>
        <p:nvSpPr>
          <p:cNvPr id="23562" name="Text Box 19">
            <a:extLst>
              <a:ext uri="{FF2B5EF4-FFF2-40B4-BE49-F238E27FC236}">
                <a16:creationId xmlns:a16="http://schemas.microsoft.com/office/drawing/2014/main" id="{E52B3140-C0F3-4D31-AF46-C96763F5EEAF}"/>
              </a:ext>
            </a:extLst>
          </p:cNvPr>
          <p:cNvSpPr txBox="1">
            <a:spLocks noChangeArrowheads="1"/>
          </p:cNvSpPr>
          <p:nvPr/>
        </p:nvSpPr>
        <p:spPr bwMode="auto">
          <a:xfrm>
            <a:off x="827088" y="981075"/>
            <a:ext cx="70516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800" b="1">
                <a:solidFill>
                  <a:srgbClr val="000099"/>
                </a:solidFill>
                <a:latin typeface="楷体_GB2312" pitchFamily="49" charset="-122"/>
                <a:ea typeface="楷体_GB2312" pitchFamily="49" charset="-122"/>
              </a:rPr>
              <a:t>例</a:t>
            </a:r>
            <a:r>
              <a:rPr lang="en-US" altLang="zh-CN" sz="2800" b="1">
                <a:solidFill>
                  <a:srgbClr val="000099"/>
                </a:solidFill>
                <a:latin typeface="楷体_GB2312" pitchFamily="49" charset="-122"/>
                <a:ea typeface="楷体_GB2312" pitchFamily="49" charset="-122"/>
              </a:rPr>
              <a:t>3.</a:t>
            </a:r>
            <a:r>
              <a:rPr lang="zh-CN" altLang="en-US" sz="2800" b="1">
                <a:solidFill>
                  <a:srgbClr val="000099"/>
                </a:solidFill>
                <a:latin typeface="楷体_GB2312" pitchFamily="49" charset="-122"/>
                <a:ea typeface="楷体_GB2312" pitchFamily="49" charset="-122"/>
              </a:rPr>
              <a:t>数组</a:t>
            </a:r>
            <a:r>
              <a:rPr lang="en-US" altLang="zh-CN" sz="2800" b="1">
                <a:solidFill>
                  <a:srgbClr val="000099"/>
                </a:solidFill>
                <a:latin typeface="Times New Roman" panose="02020603050405020304" pitchFamily="18" charset="0"/>
                <a:ea typeface="楷体_GB2312" pitchFamily="49" charset="-122"/>
              </a:rPr>
              <a:t>a=[2,6,9,1,4,10,20,6,22,11,10,9,4,3,7,</a:t>
            </a:r>
          </a:p>
          <a:p>
            <a:pPr eaLnBrk="1" hangingPunct="1">
              <a:lnSpc>
                <a:spcPct val="130000"/>
              </a:lnSpc>
              <a:spcBef>
                <a:spcPct val="0"/>
              </a:spcBef>
              <a:buFontTx/>
              <a:buNone/>
            </a:pPr>
            <a:r>
              <a:rPr lang="en-US" altLang="zh-CN" sz="2800" b="1">
                <a:solidFill>
                  <a:srgbClr val="000099"/>
                </a:solidFill>
                <a:latin typeface="Times New Roman" panose="02020603050405020304" pitchFamily="18" charset="0"/>
                <a:ea typeface="楷体_GB2312" pitchFamily="49" charset="-122"/>
              </a:rPr>
              <a:t>16,11,8,2,5,4,1]</a:t>
            </a:r>
            <a:r>
              <a:rPr lang="zh-CN" altLang="en-US" sz="2800" b="1">
                <a:solidFill>
                  <a:srgbClr val="000099"/>
                </a:solidFill>
                <a:latin typeface="楷体_GB2312" pitchFamily="49" charset="-122"/>
                <a:ea typeface="楷体_GB2312" pitchFamily="49" charset="-122"/>
              </a:rPr>
              <a:t>寻找第</a:t>
            </a:r>
            <a:r>
              <a:rPr lang="en-US" altLang="zh-CN" sz="2800" b="1">
                <a:solidFill>
                  <a:srgbClr val="000099"/>
                </a:solidFill>
                <a:latin typeface="楷体_GB2312" pitchFamily="49" charset="-122"/>
                <a:ea typeface="楷体_GB2312" pitchFamily="49" charset="-122"/>
              </a:rPr>
              <a:t>5</a:t>
            </a:r>
            <a:r>
              <a:rPr lang="zh-CN" altLang="en-US" sz="2800" b="1">
                <a:solidFill>
                  <a:srgbClr val="000099"/>
                </a:solidFill>
                <a:latin typeface="楷体_GB2312" pitchFamily="49" charset="-122"/>
                <a:ea typeface="楷体_GB2312" pitchFamily="49" charset="-122"/>
              </a:rPr>
              <a:t>小元素，</a:t>
            </a:r>
            <a:r>
              <a:rPr lang="zh-CN" altLang="en-US" sz="2800">
                <a:solidFill>
                  <a:srgbClr val="000099"/>
                </a:solidFill>
                <a:latin typeface="楷体_GB2312" pitchFamily="49" charset="-122"/>
                <a:ea typeface="楷体_GB2312" pitchFamily="49" charset="-122"/>
              </a:rPr>
              <a:t> </a:t>
            </a:r>
          </a:p>
        </p:txBody>
      </p:sp>
      <p:sp>
        <p:nvSpPr>
          <p:cNvPr id="40982" name="AutoShape 22">
            <a:extLst>
              <a:ext uri="{FF2B5EF4-FFF2-40B4-BE49-F238E27FC236}">
                <a16:creationId xmlns:a16="http://schemas.microsoft.com/office/drawing/2014/main" id="{8B136AB5-B113-45D1-910E-7009E3014B93}"/>
              </a:ext>
            </a:extLst>
          </p:cNvPr>
          <p:cNvSpPr>
            <a:spLocks noChangeArrowheads="1"/>
          </p:cNvSpPr>
          <p:nvPr/>
        </p:nvSpPr>
        <p:spPr bwMode="auto">
          <a:xfrm>
            <a:off x="7092950" y="4724400"/>
            <a:ext cx="1800225" cy="1081088"/>
          </a:xfrm>
          <a:prstGeom prst="wedgeEllipseCallout">
            <a:avLst>
              <a:gd name="adj1" fmla="val -81481"/>
              <a:gd name="adj2" fmla="val 74375"/>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a:solidFill>
                  <a:srgbClr val="990000"/>
                </a:solidFill>
                <a:ea typeface="楷体_GB2312" pitchFamily="49" charset="-122"/>
              </a:rPr>
              <a:t>判断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72"/>
                                        </p:tgtEl>
                                        <p:attrNameLst>
                                          <p:attrName>style.visibility</p:attrName>
                                        </p:attrNameLst>
                                      </p:cBhvr>
                                      <p:to>
                                        <p:strVal val="visible"/>
                                      </p:to>
                                    </p:set>
                                    <p:animEffect transition="in" filter="blinds(horizontal)">
                                      <p:cBhvr>
                                        <p:cTn id="7" dur="500"/>
                                        <p:tgtEl>
                                          <p:spTgt spid="40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70"/>
                                        </p:tgtEl>
                                        <p:attrNameLst>
                                          <p:attrName>style.visibility</p:attrName>
                                        </p:attrNameLst>
                                      </p:cBhvr>
                                      <p:to>
                                        <p:strVal val="visible"/>
                                      </p:to>
                                    </p:set>
                                    <p:animEffect transition="in" filter="checkerboard(across)">
                                      <p:cBhvr>
                                        <p:cTn id="12" dur="500"/>
                                        <p:tgtEl>
                                          <p:spTgt spid="409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0973"/>
                                        </p:tgtEl>
                                        <p:attrNameLst>
                                          <p:attrName>style.visibility</p:attrName>
                                        </p:attrNameLst>
                                      </p:cBhvr>
                                      <p:to>
                                        <p:strVal val="visible"/>
                                      </p:to>
                                    </p:set>
                                    <p:animEffect transition="in" filter="box(in)">
                                      <p:cBhvr>
                                        <p:cTn id="17" dur="500"/>
                                        <p:tgtEl>
                                          <p:spTgt spid="40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0977"/>
                                        </p:tgtEl>
                                        <p:attrNameLst>
                                          <p:attrName>style.visibility</p:attrName>
                                        </p:attrNameLst>
                                      </p:cBhvr>
                                      <p:to>
                                        <p:strVal val="visible"/>
                                      </p:to>
                                    </p:set>
                                    <p:anim calcmode="lin" valueType="num">
                                      <p:cBhvr additive="base">
                                        <p:cTn id="22" dur="500" fill="hold"/>
                                        <p:tgtEl>
                                          <p:spTgt spid="40977"/>
                                        </p:tgtEl>
                                        <p:attrNameLst>
                                          <p:attrName>ppt_x</p:attrName>
                                        </p:attrNameLst>
                                      </p:cBhvr>
                                      <p:tavLst>
                                        <p:tav tm="0">
                                          <p:val>
                                            <p:strVal val="1+#ppt_w/2"/>
                                          </p:val>
                                        </p:tav>
                                        <p:tav tm="100000">
                                          <p:val>
                                            <p:strVal val="#ppt_x"/>
                                          </p:val>
                                        </p:tav>
                                      </p:tavLst>
                                    </p:anim>
                                    <p:anim calcmode="lin" valueType="num">
                                      <p:cBhvr additive="base">
                                        <p:cTn id="23" dur="500" fill="hold"/>
                                        <p:tgtEl>
                                          <p:spTgt spid="4097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974"/>
                                        </p:tgtEl>
                                        <p:attrNameLst>
                                          <p:attrName>style.visibility</p:attrName>
                                        </p:attrNameLst>
                                      </p:cBhvr>
                                      <p:to>
                                        <p:strVal val="visible"/>
                                      </p:to>
                                    </p:set>
                                    <p:animEffect transition="in" filter="blinds(horizontal)">
                                      <p:cBhvr>
                                        <p:cTn id="28" dur="500"/>
                                        <p:tgtEl>
                                          <p:spTgt spid="409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40976"/>
                                        </p:tgtEl>
                                        <p:attrNameLst>
                                          <p:attrName>style.visibility</p:attrName>
                                        </p:attrNameLst>
                                      </p:cBhvr>
                                      <p:to>
                                        <p:strVal val="visible"/>
                                      </p:to>
                                    </p:set>
                                    <p:animEffect transition="in" filter="checkerboard(across)">
                                      <p:cBhvr>
                                        <p:cTn id="33" dur="500"/>
                                        <p:tgtEl>
                                          <p:spTgt spid="4097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0982"/>
                                        </p:tgtEl>
                                        <p:attrNameLst>
                                          <p:attrName>style.visibility</p:attrName>
                                        </p:attrNameLst>
                                      </p:cBhvr>
                                      <p:to>
                                        <p:strVal val="visible"/>
                                      </p:to>
                                    </p:set>
                                    <p:anim calcmode="lin" valueType="num">
                                      <p:cBhvr additive="base">
                                        <p:cTn id="38" dur="500" fill="hold"/>
                                        <p:tgtEl>
                                          <p:spTgt spid="40982"/>
                                        </p:tgtEl>
                                        <p:attrNameLst>
                                          <p:attrName>ppt_x</p:attrName>
                                        </p:attrNameLst>
                                      </p:cBhvr>
                                      <p:tavLst>
                                        <p:tav tm="0">
                                          <p:val>
                                            <p:strVal val="#ppt_x"/>
                                          </p:val>
                                        </p:tav>
                                        <p:tav tm="100000">
                                          <p:val>
                                            <p:strVal val="#ppt_x"/>
                                          </p:val>
                                        </p:tav>
                                      </p:tavLst>
                                    </p:anim>
                                    <p:anim calcmode="lin" valueType="num">
                                      <p:cBhvr additive="base">
                                        <p:cTn id="39" dur="500" fill="hold"/>
                                        <p:tgtEl>
                                          <p:spTgt spid="409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p:bldP spid="40973" grpId="0"/>
      <p:bldP spid="40974" grpId="0"/>
      <p:bldP spid="40976" grpId="0"/>
      <p:bldP spid="40977" grpId="0" animBg="1"/>
      <p:bldP spid="409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a:extLst>
              <a:ext uri="{FF2B5EF4-FFF2-40B4-BE49-F238E27FC236}">
                <a16:creationId xmlns:a16="http://schemas.microsoft.com/office/drawing/2014/main" id="{FDB86E7B-D9AF-438A-AAEE-1C0A9521C8E0}"/>
              </a:ext>
            </a:extLst>
          </p:cNvPr>
          <p:cNvSpPr>
            <a:spLocks noChangeArrowheads="1"/>
          </p:cNvSpPr>
          <p:nvPr/>
        </p:nvSpPr>
        <p:spPr bwMode="auto">
          <a:xfrm>
            <a:off x="1403350" y="1730375"/>
            <a:ext cx="619283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lang="en-US" altLang="zh-CN" b="1">
                <a:latin typeface="Times New Roman" panose="02020603050405020304" pitchFamily="18" charset="0"/>
              </a:rPr>
              <a:t>a[1:11]=[ 2,6,1,4,6,4,3,2,5,4,1]</a:t>
            </a:r>
          </a:p>
        </p:txBody>
      </p:sp>
      <p:sp>
        <p:nvSpPr>
          <p:cNvPr id="96263" name="AutoShape 7">
            <a:extLst>
              <a:ext uri="{FF2B5EF4-FFF2-40B4-BE49-F238E27FC236}">
                <a16:creationId xmlns:a16="http://schemas.microsoft.com/office/drawing/2014/main" id="{17DF7F12-AB2E-4D3F-9F63-47C85E01D0D4}"/>
              </a:ext>
            </a:extLst>
          </p:cNvPr>
          <p:cNvSpPr>
            <a:spLocks noChangeArrowheads="1"/>
          </p:cNvSpPr>
          <p:nvPr/>
        </p:nvSpPr>
        <p:spPr bwMode="auto">
          <a:xfrm>
            <a:off x="6227763" y="1341438"/>
            <a:ext cx="865187" cy="503237"/>
          </a:xfrm>
          <a:prstGeom prst="wedgeEllipseCallout">
            <a:avLst>
              <a:gd name="adj1" fmla="val -263944"/>
              <a:gd name="adj2" fmla="val 79653"/>
            </a:avLst>
          </a:prstGeom>
          <a:solidFill>
            <a:srgbClr val="00FFFF"/>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latin typeface="Times New Roman" panose="02020603050405020304" pitchFamily="18" charset="0"/>
              </a:rPr>
              <a:t>11</a:t>
            </a:r>
          </a:p>
        </p:txBody>
      </p:sp>
      <p:sp>
        <p:nvSpPr>
          <p:cNvPr id="96264" name="Text Box 8">
            <a:extLst>
              <a:ext uri="{FF2B5EF4-FFF2-40B4-BE49-F238E27FC236}">
                <a16:creationId xmlns:a16="http://schemas.microsoft.com/office/drawing/2014/main" id="{B7F2D4D0-2F80-4E49-AABB-C5F80A242F14}"/>
              </a:ext>
            </a:extLst>
          </p:cNvPr>
          <p:cNvSpPr txBox="1">
            <a:spLocks noChangeArrowheads="1"/>
          </p:cNvSpPr>
          <p:nvPr/>
        </p:nvSpPr>
        <p:spPr bwMode="auto">
          <a:xfrm>
            <a:off x="1166813" y="2636838"/>
            <a:ext cx="1820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分组：</a:t>
            </a:r>
          </a:p>
        </p:txBody>
      </p:sp>
      <p:sp>
        <p:nvSpPr>
          <p:cNvPr id="96265" name="Text Box 9">
            <a:extLst>
              <a:ext uri="{FF2B5EF4-FFF2-40B4-BE49-F238E27FC236}">
                <a16:creationId xmlns:a16="http://schemas.microsoft.com/office/drawing/2014/main" id="{D35E307E-61AB-4438-9FDD-506D86EA204B}"/>
              </a:ext>
            </a:extLst>
          </p:cNvPr>
          <p:cNvSpPr txBox="1">
            <a:spLocks noChangeArrowheads="1"/>
          </p:cNvSpPr>
          <p:nvPr/>
        </p:nvSpPr>
        <p:spPr bwMode="auto">
          <a:xfrm>
            <a:off x="2268538" y="2589213"/>
            <a:ext cx="4895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latin typeface="Times New Roman" panose="02020603050405020304" pitchFamily="18" charset="0"/>
              </a:rPr>
              <a:t>[2,6,1,4,6],[4,3,2,5,4],[1]</a:t>
            </a:r>
          </a:p>
        </p:txBody>
      </p:sp>
      <p:sp>
        <p:nvSpPr>
          <p:cNvPr id="96266" name="Text Box 10">
            <a:extLst>
              <a:ext uri="{FF2B5EF4-FFF2-40B4-BE49-F238E27FC236}">
                <a16:creationId xmlns:a16="http://schemas.microsoft.com/office/drawing/2014/main" id="{08B5E45E-D769-4974-B4A9-28F896AFE22C}"/>
              </a:ext>
            </a:extLst>
          </p:cNvPr>
          <p:cNvSpPr txBox="1">
            <a:spLocks noChangeArrowheads="1"/>
          </p:cNvSpPr>
          <p:nvPr/>
        </p:nvSpPr>
        <p:spPr bwMode="auto">
          <a:xfrm>
            <a:off x="1187450" y="3452813"/>
            <a:ext cx="2933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ea typeface="楷体_GB2312" pitchFamily="49" charset="-122"/>
              </a:rPr>
              <a:t>中间元集合</a:t>
            </a:r>
            <a:r>
              <a:rPr lang="en-US" altLang="zh-CN" b="1">
                <a:latin typeface="Times New Roman" panose="02020603050405020304" pitchFamily="18" charset="0"/>
                <a:ea typeface="楷体_GB2312" pitchFamily="49" charset="-122"/>
              </a:rPr>
              <a:t>:[4,4,1]</a:t>
            </a:r>
          </a:p>
        </p:txBody>
      </p:sp>
      <p:sp>
        <p:nvSpPr>
          <p:cNvPr id="96267" name="Text Box 11">
            <a:extLst>
              <a:ext uri="{FF2B5EF4-FFF2-40B4-BE49-F238E27FC236}">
                <a16:creationId xmlns:a16="http://schemas.microsoft.com/office/drawing/2014/main" id="{48FD5D8B-1B02-4C8B-B902-F92F509221ED}"/>
              </a:ext>
            </a:extLst>
          </p:cNvPr>
          <p:cNvSpPr txBox="1">
            <a:spLocks noChangeArrowheads="1"/>
          </p:cNvSpPr>
          <p:nvPr/>
        </p:nvSpPr>
        <p:spPr bwMode="auto">
          <a:xfrm>
            <a:off x="1187450" y="4292600"/>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中间元的中间元为</a:t>
            </a:r>
            <a:r>
              <a:rPr lang="en-US" altLang="zh-CN" sz="2800" b="1">
                <a:latin typeface="Times New Roman" panose="02020603050405020304" pitchFamily="18" charset="0"/>
                <a:ea typeface="楷体_GB2312" pitchFamily="49" charset="-122"/>
              </a:rPr>
              <a:t>4</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作为支点。</a:t>
            </a:r>
          </a:p>
        </p:txBody>
      </p:sp>
      <p:sp>
        <p:nvSpPr>
          <p:cNvPr id="96268" name="Text Box 12">
            <a:extLst>
              <a:ext uri="{FF2B5EF4-FFF2-40B4-BE49-F238E27FC236}">
                <a16:creationId xmlns:a16="http://schemas.microsoft.com/office/drawing/2014/main" id="{78FDF3DA-3B8F-4398-B653-AEA55BD07833}"/>
              </a:ext>
            </a:extLst>
          </p:cNvPr>
          <p:cNvSpPr txBox="1">
            <a:spLocks noChangeArrowheads="1"/>
          </p:cNvSpPr>
          <p:nvPr/>
        </p:nvSpPr>
        <p:spPr bwMode="auto">
          <a:xfrm>
            <a:off x="1239838" y="5110163"/>
            <a:ext cx="59959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划分：</a:t>
            </a:r>
            <a:r>
              <a:rPr lang="en-US" altLang="zh-CN" b="1">
                <a:solidFill>
                  <a:srgbClr val="990000"/>
                </a:solidFill>
                <a:latin typeface="Times New Roman" panose="02020603050405020304" pitchFamily="18" charset="0"/>
              </a:rPr>
              <a:t>[2,1,3,2,1] [6,4,6,4,5,4]</a:t>
            </a:r>
          </a:p>
        </p:txBody>
      </p:sp>
      <p:sp>
        <p:nvSpPr>
          <p:cNvPr id="96270" name="AutoShape 14">
            <a:extLst>
              <a:ext uri="{FF2B5EF4-FFF2-40B4-BE49-F238E27FC236}">
                <a16:creationId xmlns:a16="http://schemas.microsoft.com/office/drawing/2014/main" id="{25EE3572-6A14-4B86-92B0-2F33956A5F1E}"/>
              </a:ext>
            </a:extLst>
          </p:cNvPr>
          <p:cNvSpPr>
            <a:spLocks noChangeArrowheads="1"/>
          </p:cNvSpPr>
          <p:nvPr/>
        </p:nvSpPr>
        <p:spPr bwMode="auto">
          <a:xfrm>
            <a:off x="4140200" y="5876925"/>
            <a:ext cx="792163" cy="719138"/>
          </a:xfrm>
          <a:prstGeom prst="wedgeEllipseCallout">
            <a:avLst>
              <a:gd name="adj1" fmla="val -145190"/>
              <a:gd name="adj2" fmla="val -62361"/>
            </a:avLst>
          </a:prstGeom>
          <a:solidFill>
            <a:srgbClr val="00FFFF"/>
          </a:solidFill>
          <a:ln w="63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800" b="1">
                <a:solidFill>
                  <a:srgbClr val="FF0000"/>
                </a:solidFill>
              </a:rPr>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 calcmode="lin" valueType="num">
                                      <p:cBhvr additive="base">
                                        <p:cTn id="7" dur="500" fill="hold"/>
                                        <p:tgtEl>
                                          <p:spTgt spid="96263"/>
                                        </p:tgtEl>
                                        <p:attrNameLst>
                                          <p:attrName>ppt_x</p:attrName>
                                        </p:attrNameLst>
                                      </p:cBhvr>
                                      <p:tavLst>
                                        <p:tav tm="0">
                                          <p:val>
                                            <p:strVal val="1+#ppt_w/2"/>
                                          </p:val>
                                        </p:tav>
                                        <p:tav tm="100000">
                                          <p:val>
                                            <p:strVal val="#ppt_x"/>
                                          </p:val>
                                        </p:tav>
                                      </p:tavLst>
                                    </p:anim>
                                    <p:anim calcmode="lin" valueType="num">
                                      <p:cBhvr additive="base">
                                        <p:cTn id="8" dur="500" fill="hold"/>
                                        <p:tgtEl>
                                          <p:spTgt spid="962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6264"/>
                                        </p:tgtEl>
                                        <p:attrNameLst>
                                          <p:attrName>style.visibility</p:attrName>
                                        </p:attrNameLst>
                                      </p:cBhvr>
                                      <p:to>
                                        <p:strVal val="visible"/>
                                      </p:to>
                                    </p:set>
                                    <p:animEffect transition="in" filter="box(in)">
                                      <p:cBhvr>
                                        <p:cTn id="13" dur="500"/>
                                        <p:tgtEl>
                                          <p:spTgt spid="9626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96265"/>
                                        </p:tgtEl>
                                        <p:attrNameLst>
                                          <p:attrName>style.visibility</p:attrName>
                                        </p:attrNameLst>
                                      </p:cBhvr>
                                      <p:to>
                                        <p:strVal val="visible"/>
                                      </p:to>
                                    </p:set>
                                    <p:animEffect transition="in" filter="box(in)">
                                      <p:cBhvr>
                                        <p:cTn id="16" dur="500"/>
                                        <p:tgtEl>
                                          <p:spTgt spid="962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96266"/>
                                        </p:tgtEl>
                                        <p:attrNameLst>
                                          <p:attrName>style.visibility</p:attrName>
                                        </p:attrNameLst>
                                      </p:cBhvr>
                                      <p:to>
                                        <p:strVal val="visible"/>
                                      </p:to>
                                    </p:set>
                                    <p:animEffect transition="in" filter="strips(downLeft)">
                                      <p:cBhvr>
                                        <p:cTn id="21" dur="500"/>
                                        <p:tgtEl>
                                          <p:spTgt spid="962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6267"/>
                                        </p:tgtEl>
                                        <p:attrNameLst>
                                          <p:attrName>style.visibility</p:attrName>
                                        </p:attrNameLst>
                                      </p:cBhvr>
                                      <p:to>
                                        <p:strVal val="visible"/>
                                      </p:to>
                                    </p:set>
                                    <p:animEffect transition="in" filter="blinds(horizontal)">
                                      <p:cBhvr>
                                        <p:cTn id="26" dur="500"/>
                                        <p:tgtEl>
                                          <p:spTgt spid="962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96268"/>
                                        </p:tgtEl>
                                        <p:attrNameLst>
                                          <p:attrName>style.visibility</p:attrName>
                                        </p:attrNameLst>
                                      </p:cBhvr>
                                      <p:to>
                                        <p:strVal val="visible"/>
                                      </p:to>
                                    </p:set>
                                    <p:animEffect transition="in" filter="checkerboard(across)">
                                      <p:cBhvr>
                                        <p:cTn id="31" dur="500"/>
                                        <p:tgtEl>
                                          <p:spTgt spid="962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6270"/>
                                        </p:tgtEl>
                                        <p:attrNameLst>
                                          <p:attrName>style.visibility</p:attrName>
                                        </p:attrNameLst>
                                      </p:cBhvr>
                                      <p:to>
                                        <p:strVal val="visible"/>
                                      </p:to>
                                    </p:set>
                                    <p:anim calcmode="lin" valueType="num">
                                      <p:cBhvr additive="base">
                                        <p:cTn id="36" dur="500" fill="hold"/>
                                        <p:tgtEl>
                                          <p:spTgt spid="96270"/>
                                        </p:tgtEl>
                                        <p:attrNameLst>
                                          <p:attrName>ppt_x</p:attrName>
                                        </p:attrNameLst>
                                      </p:cBhvr>
                                      <p:tavLst>
                                        <p:tav tm="0">
                                          <p:val>
                                            <p:strVal val="#ppt_x"/>
                                          </p:val>
                                        </p:tav>
                                        <p:tav tm="100000">
                                          <p:val>
                                            <p:strVal val="#ppt_x"/>
                                          </p:val>
                                        </p:tav>
                                      </p:tavLst>
                                    </p:anim>
                                    <p:anim calcmode="lin" valueType="num">
                                      <p:cBhvr additive="base">
                                        <p:cTn id="37" dur="500" fill="hold"/>
                                        <p:tgtEl>
                                          <p:spTgt spid="962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animBg="1"/>
      <p:bldP spid="96264" grpId="0"/>
      <p:bldP spid="96265" grpId="0"/>
      <p:bldP spid="96266" grpId="0"/>
      <p:bldP spid="96267" grpId="0"/>
      <p:bldP spid="96268" grpId="0"/>
      <p:bldP spid="962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用分治法解决找第</a:t>
            </a:r>
            <a:r>
              <a:rPr lang="en-US" altLang="zh-CN" dirty="0"/>
              <a:t>k</a:t>
            </a:r>
            <a:r>
              <a:rPr lang="zh-CN" altLang="en-US" dirty="0"/>
              <a:t>小元素的问题</a:t>
            </a:r>
            <a:endParaRPr lang="en-US" altLang="zh-CN" dirty="0"/>
          </a:p>
          <a:p>
            <a:pPr lvl="1"/>
            <a:r>
              <a:rPr lang="zh-CN" altLang="en-US" dirty="0"/>
              <a:t>最坏情况下为</a:t>
            </a:r>
            <a:r>
              <a:rPr lang="en-US" altLang="zh-CN" dirty="0"/>
              <a:t>O(n</a:t>
            </a:r>
            <a:r>
              <a:rPr lang="en-US" altLang="zh-CN" baseline="30000" dirty="0"/>
              <a:t>2</a:t>
            </a:r>
            <a:r>
              <a:rPr lang="en-US" altLang="zh-CN" dirty="0"/>
              <a:t>)</a:t>
            </a:r>
          </a:p>
          <a:p>
            <a:pPr lvl="1"/>
            <a:r>
              <a:rPr lang="zh-CN" altLang="en-US" dirty="0"/>
              <a:t>最好情况下为</a:t>
            </a:r>
            <a:r>
              <a:rPr lang="en-US" altLang="zh-CN" dirty="0"/>
              <a:t>O(n)</a:t>
            </a:r>
          </a:p>
          <a:p>
            <a:r>
              <a:rPr lang="zh-CN" altLang="en-US" dirty="0"/>
              <a:t>改进分治法解决找第</a:t>
            </a:r>
            <a:r>
              <a:rPr lang="en-US" altLang="zh-CN" dirty="0"/>
              <a:t>k</a:t>
            </a:r>
            <a:r>
              <a:rPr lang="zh-CN" altLang="en-US" dirty="0"/>
              <a:t>小元素的问题</a:t>
            </a:r>
            <a:endParaRPr lang="en-US" altLang="zh-CN" dirty="0"/>
          </a:p>
          <a:p>
            <a:pPr lvl="1"/>
            <a:r>
              <a:rPr lang="en-US" altLang="zh-CN" dirty="0"/>
              <a:t>O(n)</a:t>
            </a:r>
          </a:p>
          <a:p>
            <a:endParaRPr lang="zh-CN" altLang="en-US" dirty="0"/>
          </a:p>
        </p:txBody>
      </p:sp>
    </p:spTree>
    <p:extLst>
      <p:ext uri="{BB962C8B-B14F-4D97-AF65-F5344CB8AC3E}">
        <p14:creationId xmlns:p14="http://schemas.microsoft.com/office/powerpoint/2010/main" val="99039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98525C-01A0-406B-96E6-0A18D9B973BA}"/>
              </a:ext>
            </a:extLst>
          </p:cNvPr>
          <p:cNvSpPr>
            <a:spLocks noGrp="1"/>
          </p:cNvSpPr>
          <p:nvPr>
            <p:ph idx="1"/>
          </p:nvPr>
        </p:nvSpPr>
        <p:spPr>
          <a:xfrm>
            <a:off x="546584" y="725627"/>
            <a:ext cx="7772400" cy="4114800"/>
          </a:xfrm>
        </p:spPr>
        <p:txBody>
          <a:bodyPr/>
          <a:lstStyle/>
          <a:p>
            <a:r>
              <a:rPr lang="zh-CN" altLang="en-US" sz="2400" dirty="0"/>
              <a:t>某石油公司计划建造一条由东向西的主输油管道。该管道要穿过一个有</a:t>
            </a:r>
            <a:r>
              <a:rPr lang="en-US" altLang="zh-CN" sz="2400" dirty="0"/>
              <a:t>n </a:t>
            </a:r>
            <a:r>
              <a:rPr lang="zh-CN" altLang="en-US" sz="2400" dirty="0"/>
              <a:t>口油井的油田。从每口油井都要有一条输油管道沿最短路经</a:t>
            </a:r>
            <a:r>
              <a:rPr lang="en-US" altLang="zh-CN" sz="2400" dirty="0"/>
              <a:t>(</a:t>
            </a:r>
            <a:r>
              <a:rPr lang="zh-CN" altLang="en-US" sz="2400" dirty="0"/>
              <a:t>或南或北</a:t>
            </a:r>
            <a:r>
              <a:rPr lang="en-US" altLang="zh-CN" sz="2400" dirty="0"/>
              <a:t>)</a:t>
            </a:r>
            <a:r>
              <a:rPr lang="zh-CN" altLang="en-US" sz="2400" dirty="0"/>
              <a:t>与主管道相连。如果给定</a:t>
            </a:r>
            <a:r>
              <a:rPr lang="en-US" altLang="zh-CN" sz="2400" dirty="0"/>
              <a:t>n</a:t>
            </a:r>
            <a:r>
              <a:rPr lang="zh-CN" altLang="en-US" sz="2400" dirty="0"/>
              <a:t>口油井的位置</a:t>
            </a:r>
            <a:r>
              <a:rPr lang="en-US" altLang="zh-CN" sz="2400" dirty="0"/>
              <a:t>,</a:t>
            </a:r>
            <a:r>
              <a:rPr lang="zh-CN" altLang="en-US" sz="2400" dirty="0"/>
              <a:t>即它们的</a:t>
            </a:r>
            <a:r>
              <a:rPr lang="en-US" altLang="zh-CN" sz="2400" dirty="0"/>
              <a:t>x </a:t>
            </a:r>
            <a:r>
              <a:rPr lang="zh-CN" altLang="en-US" sz="2400" dirty="0"/>
              <a:t>坐标（东西向）和</a:t>
            </a:r>
            <a:r>
              <a:rPr lang="en-US" altLang="zh-CN" sz="2400" dirty="0"/>
              <a:t>y </a:t>
            </a:r>
            <a:r>
              <a:rPr lang="zh-CN" altLang="en-US" sz="2400" dirty="0"/>
              <a:t>坐标（南北向）</a:t>
            </a:r>
            <a:endParaRPr lang="en-US" altLang="zh-CN" sz="2400" dirty="0"/>
          </a:p>
          <a:p>
            <a:r>
              <a:rPr lang="zh-CN" altLang="en-US" sz="2400" dirty="0"/>
              <a:t>应如何确定主管道的最优位置</a:t>
            </a:r>
            <a:r>
              <a:rPr lang="en-US" altLang="zh-CN" sz="2400" dirty="0"/>
              <a:t>,</a:t>
            </a:r>
            <a:r>
              <a:rPr lang="zh-CN" altLang="en-US" sz="2400" dirty="0"/>
              <a:t>即使各油井到主管道之间的输油管道长度总和最小的位置</a:t>
            </a:r>
            <a:r>
              <a:rPr lang="en-US" altLang="zh-CN" sz="2400" dirty="0"/>
              <a:t>?</a:t>
            </a:r>
            <a:endParaRPr lang="zh-CN" altLang="en-US" sz="2400" dirty="0"/>
          </a:p>
        </p:txBody>
      </p:sp>
      <p:pic>
        <p:nvPicPr>
          <p:cNvPr id="4" name="Picture 2" descr="oil_path">
            <a:hlinkClick r:id="rId2"/>
            <a:extLst>
              <a:ext uri="{FF2B5EF4-FFF2-40B4-BE49-F238E27FC236}">
                <a16:creationId xmlns:a16="http://schemas.microsoft.com/office/drawing/2014/main" id="{7AF3DE96-F76E-4786-B4A4-1F1CF513B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401" y="3846856"/>
            <a:ext cx="5375895" cy="251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868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EE0178-BBF3-4C13-A616-A1A84B5A031C}"/>
              </a:ext>
            </a:extLst>
          </p:cNvPr>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2.9  </a:t>
            </a:r>
            <a:r>
              <a:rPr lang="zh-CN" altLang="en-US" dirty="0"/>
              <a:t>线性时间选择</a:t>
            </a:r>
            <a:endParaRPr lang="zh-CN" altLang="en-US" dirty="0">
              <a:latin typeface="微软雅黑" panose="020B0503020204020204" pitchFamily="34" charset="-122"/>
              <a:ea typeface="微软雅黑" panose="020B0503020204020204" pitchFamily="34" charset="-122"/>
            </a:endParaRPr>
          </a:p>
        </p:txBody>
      </p:sp>
      <p:sp>
        <p:nvSpPr>
          <p:cNvPr id="5" name="内容占位符 4">
            <a:extLst>
              <a:ext uri="{FF2B5EF4-FFF2-40B4-BE49-F238E27FC236}">
                <a16:creationId xmlns:a16="http://schemas.microsoft.com/office/drawing/2014/main" id="{DC4FB933-0DB6-40BE-9C0B-AE75B8A672A1}"/>
              </a:ext>
            </a:extLst>
          </p:cNvPr>
          <p:cNvSpPr>
            <a:spLocks noGrp="1"/>
          </p:cNvSpPr>
          <p:nvPr>
            <p:ph idx="1"/>
          </p:nvPr>
        </p:nvSpPr>
        <p:spPr>
          <a:xfrm>
            <a:off x="762212" y="2060848"/>
            <a:ext cx="7659960" cy="4114800"/>
          </a:xfrm>
        </p:spPr>
        <p:txBody>
          <a:bodyPr/>
          <a:lstStyle/>
          <a:p>
            <a:r>
              <a:rPr lang="zh-CN" altLang="en-US" dirty="0"/>
              <a:t>什么是线性时间选择问题</a:t>
            </a:r>
            <a:endParaRPr lang="en-US" altLang="zh-CN" dirty="0"/>
          </a:p>
          <a:p>
            <a:r>
              <a:rPr lang="zh-CN" altLang="en-US" dirty="0"/>
              <a:t>分治法解决线性问题的方法</a:t>
            </a:r>
          </a:p>
          <a:p>
            <a:r>
              <a:rPr lang="zh-CN" altLang="en-US" dirty="0"/>
              <a:t>分析时间复杂性</a:t>
            </a:r>
          </a:p>
        </p:txBody>
      </p:sp>
    </p:spTree>
    <p:extLst>
      <p:ext uri="{BB962C8B-B14F-4D97-AF65-F5344CB8AC3E}">
        <p14:creationId xmlns:p14="http://schemas.microsoft.com/office/powerpoint/2010/main" val="2486087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F93391C-F85F-46A9-947C-8B58CEF2E8D8}"/>
              </a:ext>
            </a:extLst>
          </p:cNvPr>
          <p:cNvSpPr>
            <a:spLocks noGrp="1"/>
          </p:cNvSpPr>
          <p:nvPr>
            <p:ph type="body" sz="half" idx="1"/>
          </p:nvPr>
        </p:nvSpPr>
        <p:spPr>
          <a:xfrm>
            <a:off x="350322" y="416565"/>
            <a:ext cx="8686800" cy="5510212"/>
          </a:xfrm>
        </p:spPr>
        <p:txBody>
          <a:bodyPr/>
          <a:lstStyle/>
          <a:p>
            <a:pPr>
              <a:lnSpc>
                <a:spcPct val="125000"/>
              </a:lnSpc>
              <a:buFont typeface="Wingdings 3" panose="05040102010807070707" pitchFamily="18" charset="2"/>
              <a:buNone/>
              <a:defRPr/>
            </a:pPr>
            <a:r>
              <a:rPr lang="zh-CN" altLang="en-US" sz="3200" b="1" dirty="0"/>
              <a:t>算法分析：</a:t>
            </a:r>
          </a:p>
          <a:p>
            <a:pPr marL="0" indent="0">
              <a:lnSpc>
                <a:spcPct val="125000"/>
              </a:lnSpc>
              <a:buFont typeface="Wingdings 3" panose="05040102010807070707" pitchFamily="18" charset="2"/>
              <a:buNone/>
              <a:defRPr/>
            </a:pPr>
            <a:r>
              <a:rPr lang="zh-CN" altLang="en-US" sz="2400" b="1" dirty="0"/>
              <a:t>    </a:t>
            </a:r>
            <a:r>
              <a:rPr lang="en-US" altLang="zh-CN" sz="2400" b="1" dirty="0"/>
              <a:t>1</a:t>
            </a:r>
            <a:r>
              <a:rPr lang="zh-CN" altLang="en-US" sz="2400" b="1" dirty="0"/>
              <a:t>）由于主管道由东向西，因此要使相连油井与主管道的喷油管最短，喷油管方向必须南北相连，与主管道垂直，即主管道的最优位置应为一条</a:t>
            </a:r>
            <a:r>
              <a:rPr lang="en-US" altLang="zh-CN" sz="2400" b="1" dirty="0"/>
              <a:t>y</a:t>
            </a:r>
            <a:r>
              <a:rPr lang="zh-CN" altLang="en-US" sz="2400" b="1" dirty="0"/>
              <a:t>＝</a:t>
            </a:r>
            <a:r>
              <a:rPr lang="en-US" altLang="zh-CN" sz="2400" b="1" dirty="0" err="1"/>
              <a:t>y</a:t>
            </a:r>
            <a:r>
              <a:rPr lang="en-US" altLang="zh-CN" sz="2400" b="1" baseline="-25000" dirty="0" err="1"/>
              <a:t>k</a:t>
            </a:r>
            <a:r>
              <a:rPr lang="zh-CN" altLang="en-US" sz="2400" b="1" dirty="0"/>
              <a:t>的水平线。</a:t>
            </a:r>
            <a:endParaRPr lang="en-US" altLang="zh-CN" sz="2400" b="1" dirty="0"/>
          </a:p>
          <a:p>
            <a:pPr marL="0" indent="0">
              <a:lnSpc>
                <a:spcPct val="125000"/>
              </a:lnSpc>
              <a:buFont typeface="Wingdings 3" panose="05040102010807070707" pitchFamily="18" charset="2"/>
              <a:buNone/>
              <a:defRPr/>
            </a:pPr>
            <a:r>
              <a:rPr lang="en-US" altLang="zh-CN" sz="2400" b="1" dirty="0"/>
              <a:t>    </a:t>
            </a:r>
            <a:r>
              <a:rPr lang="zh-CN" altLang="en-US" sz="3200" b="1" dirty="0">
                <a:solidFill>
                  <a:srgbClr val="FF0000"/>
                </a:solidFill>
              </a:rPr>
              <a:t>即，问题的解是求最优位置</a:t>
            </a:r>
            <a:r>
              <a:rPr lang="en-US" altLang="zh-CN" sz="3200" b="1" dirty="0" err="1">
                <a:solidFill>
                  <a:srgbClr val="FF0000"/>
                </a:solidFill>
              </a:rPr>
              <a:t>y</a:t>
            </a:r>
            <a:r>
              <a:rPr lang="en-US" altLang="zh-CN" sz="3200" b="1" baseline="-25000" dirty="0" err="1">
                <a:solidFill>
                  <a:srgbClr val="FF0000"/>
                </a:solidFill>
              </a:rPr>
              <a:t>k</a:t>
            </a:r>
            <a:r>
              <a:rPr lang="zh-CN" altLang="en-US" sz="3200" b="1" dirty="0">
                <a:solidFill>
                  <a:srgbClr val="FF0000"/>
                </a:solidFill>
              </a:rPr>
              <a:t>。</a:t>
            </a:r>
          </a:p>
          <a:p>
            <a:pPr marL="0" indent="0">
              <a:lnSpc>
                <a:spcPct val="125000"/>
              </a:lnSpc>
              <a:spcBef>
                <a:spcPts val="1800"/>
              </a:spcBef>
              <a:buFont typeface="Wingdings 3" panose="05040102010807070707" pitchFamily="18" charset="2"/>
              <a:buNone/>
              <a:defRPr/>
            </a:pPr>
            <a:r>
              <a:rPr lang="zh-CN" altLang="en-US" sz="2400" b="1" dirty="0"/>
              <a:t>    </a:t>
            </a:r>
            <a:r>
              <a:rPr lang="en-US" altLang="zh-CN" sz="2400" b="1" dirty="0"/>
              <a:t>2</a:t>
            </a:r>
            <a:r>
              <a:rPr lang="zh-CN" altLang="en-US" sz="2400" b="1" dirty="0"/>
              <a:t>）为了使</a:t>
            </a:r>
            <a:r>
              <a:rPr lang="en-US" altLang="zh-CN" sz="2400" b="1" dirty="0" err="1"/>
              <a:t>y</a:t>
            </a:r>
            <a:r>
              <a:rPr lang="en-US" altLang="zh-CN" sz="2400" b="1" baseline="-25000" dirty="0" err="1"/>
              <a:t>k</a:t>
            </a:r>
            <a:r>
              <a:rPr lang="zh-CN" altLang="en-US" sz="2400" b="1" dirty="0"/>
              <a:t>与各油井的</a:t>
            </a:r>
            <a:r>
              <a:rPr lang="en-US" altLang="zh-CN" sz="2400" b="1" dirty="0"/>
              <a:t>y</a:t>
            </a:r>
            <a:r>
              <a:rPr lang="zh-CN" altLang="en-US" sz="2400" b="1" dirty="0"/>
              <a:t>坐标</a:t>
            </a:r>
            <a:r>
              <a:rPr lang="en-US" altLang="zh-CN" sz="2400" b="1" dirty="0"/>
              <a:t>y</a:t>
            </a:r>
            <a:r>
              <a:rPr lang="en-US" altLang="zh-CN" sz="2400" b="1" baseline="-25000" dirty="0"/>
              <a:t>1</a:t>
            </a:r>
            <a:r>
              <a:rPr lang="zh-CN" altLang="en-US" sz="2400" b="1" dirty="0"/>
              <a:t>，</a:t>
            </a:r>
            <a:r>
              <a:rPr lang="en-US" altLang="zh-CN" sz="2400" b="1" dirty="0"/>
              <a:t>……</a:t>
            </a:r>
            <a:r>
              <a:rPr lang="zh-CN" altLang="en-US" sz="2400" b="1" dirty="0"/>
              <a:t>，</a:t>
            </a:r>
            <a:r>
              <a:rPr lang="en-US" altLang="zh-CN" sz="2400" b="1" dirty="0" err="1"/>
              <a:t>y</a:t>
            </a:r>
            <a:r>
              <a:rPr lang="en-US" altLang="zh-CN" sz="2400" b="1" baseline="-25000" dirty="0" err="1"/>
              <a:t>n</a:t>
            </a:r>
            <a:r>
              <a:rPr lang="zh-CN" altLang="en-US" sz="2400" b="1" dirty="0"/>
              <a:t>间的距离和最短</a:t>
            </a:r>
            <a:r>
              <a:rPr lang="zh-CN" altLang="en-US" sz="2400" b="1" dirty="0" smtClean="0"/>
              <a:t>，将</a:t>
            </a:r>
            <a:r>
              <a:rPr lang="en-US" altLang="zh-CN" sz="2400" b="1" dirty="0"/>
              <a:t>y</a:t>
            </a:r>
            <a:r>
              <a:rPr lang="en-US" altLang="zh-CN" sz="2400" b="1" baseline="-25000" dirty="0"/>
              <a:t>1</a:t>
            </a:r>
            <a:r>
              <a:rPr lang="zh-CN" altLang="en-US" sz="2400" b="1" dirty="0"/>
              <a:t>，</a:t>
            </a:r>
            <a:r>
              <a:rPr lang="en-US" altLang="zh-CN" sz="2400" b="1" dirty="0"/>
              <a:t>…</a:t>
            </a:r>
            <a:r>
              <a:rPr lang="zh-CN" altLang="en-US" sz="2400" b="1" dirty="0"/>
              <a:t>，</a:t>
            </a:r>
            <a:r>
              <a:rPr lang="en-US" altLang="zh-CN" sz="2400" b="1" dirty="0" err="1"/>
              <a:t>y</a:t>
            </a:r>
            <a:r>
              <a:rPr lang="en-US" altLang="zh-CN" sz="2400" b="1" baseline="-25000" dirty="0" err="1"/>
              <a:t>n</a:t>
            </a:r>
            <a:r>
              <a:rPr lang="zh-CN" altLang="en-US" sz="2400" b="1" dirty="0"/>
              <a:t>由小到大排序，选择最中间的那个点作为</a:t>
            </a:r>
            <a:r>
              <a:rPr lang="en-US" altLang="zh-CN" sz="2400" b="1" dirty="0" err="1"/>
              <a:t>y</a:t>
            </a:r>
            <a:r>
              <a:rPr lang="en-US" altLang="zh-CN" sz="2400" b="1" baseline="-25000" dirty="0" err="1"/>
              <a:t>k</a:t>
            </a:r>
            <a:r>
              <a:rPr lang="zh-CN" altLang="en-US" sz="2400" b="1" dirty="0"/>
              <a:t>。</a:t>
            </a:r>
            <a:endParaRPr lang="en-US" altLang="zh-CN" sz="2400" b="1" dirty="0"/>
          </a:p>
          <a:p>
            <a:pPr marL="0" indent="0">
              <a:lnSpc>
                <a:spcPct val="125000"/>
              </a:lnSpc>
              <a:buFont typeface="Wingdings 3" panose="05040102010807070707" pitchFamily="18" charset="2"/>
              <a:buNone/>
              <a:defRPr/>
            </a:pPr>
            <a:r>
              <a:rPr lang="en-US" altLang="zh-CN" sz="3200" b="1" dirty="0">
                <a:solidFill>
                  <a:srgbClr val="FF0000"/>
                </a:solidFill>
              </a:rPr>
              <a:t>    </a:t>
            </a:r>
            <a:r>
              <a:rPr lang="zh-CN" altLang="en-US" sz="3200" b="1" dirty="0">
                <a:solidFill>
                  <a:srgbClr val="FF0000"/>
                </a:solidFill>
              </a:rPr>
              <a:t>即，确定主管道最优位置，就是求</a:t>
            </a:r>
            <a:r>
              <a:rPr lang="en-US" altLang="zh-CN" sz="3200" b="1" dirty="0">
                <a:solidFill>
                  <a:srgbClr val="FF0000"/>
                </a:solidFill>
              </a:rPr>
              <a:t>n</a:t>
            </a:r>
            <a:r>
              <a:rPr lang="zh-CN" altLang="en-US" sz="3200" b="1" dirty="0">
                <a:solidFill>
                  <a:srgbClr val="FF0000"/>
                </a:solidFill>
              </a:rPr>
              <a:t>个油井的</a:t>
            </a:r>
            <a:r>
              <a:rPr lang="en-US" altLang="zh-CN" sz="3200" b="1" dirty="0">
                <a:solidFill>
                  <a:srgbClr val="FF0000"/>
                </a:solidFill>
              </a:rPr>
              <a:t>y</a:t>
            </a:r>
            <a:r>
              <a:rPr lang="zh-CN" altLang="en-US" sz="3200" b="1" dirty="0">
                <a:solidFill>
                  <a:srgbClr val="FF0000"/>
                </a:solidFill>
              </a:rPr>
              <a:t>坐标的中位数。</a:t>
            </a:r>
            <a:r>
              <a:rPr lang="en-US" altLang="zh-CN" sz="3200" b="1" dirty="0">
                <a:solidFill>
                  <a:srgbClr val="FF0000"/>
                </a:solidFill>
              </a:rPr>
              <a:t> </a:t>
            </a:r>
            <a:r>
              <a:rPr lang="en-US" altLang="zh-CN" sz="2400" b="1" dirty="0">
                <a:solidFill>
                  <a:srgbClr val="FF0000"/>
                </a:solidFill>
              </a:rPr>
              <a:t>  </a:t>
            </a:r>
            <a:endParaRPr lang="zh-CN" altLang="en-US" sz="2400" b="1" dirty="0">
              <a:solidFill>
                <a:srgbClr val="FF0000"/>
              </a:solidFill>
            </a:endParaRPr>
          </a:p>
          <a:p>
            <a:pPr>
              <a:lnSpc>
                <a:spcPct val="125000"/>
              </a:lnSpc>
              <a:buFont typeface="Wingdings 3" panose="05040102010807070707" pitchFamily="18" charset="2"/>
              <a:buNone/>
              <a:defRPr/>
            </a:pPr>
            <a:endParaRPr lang="zh-CN" altLang="en-US" b="1"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文本占位符 2">
            <a:extLst>
              <a:ext uri="{FF2B5EF4-FFF2-40B4-BE49-F238E27FC236}">
                <a16:creationId xmlns:a16="http://schemas.microsoft.com/office/drawing/2014/main" id="{A522DDC0-801E-4A44-A8F0-C8A0CE0B05E9}"/>
              </a:ext>
            </a:extLst>
          </p:cNvPr>
          <p:cNvSpPr>
            <a:spLocks noGrp="1"/>
          </p:cNvSpPr>
          <p:nvPr>
            <p:ph type="body" sz="half" idx="1"/>
          </p:nvPr>
        </p:nvSpPr>
        <p:spPr>
          <a:xfrm>
            <a:off x="357188" y="428625"/>
            <a:ext cx="8643937" cy="5357813"/>
          </a:xfrm>
        </p:spPr>
        <p:txBody>
          <a:bodyPr/>
          <a:lstStyle/>
          <a:p>
            <a:pPr>
              <a:lnSpc>
                <a:spcPct val="150000"/>
              </a:lnSpc>
              <a:buFont typeface="Wingdings 3" panose="05040102010807070707" pitchFamily="18" charset="2"/>
              <a:buNone/>
              <a:defRPr/>
            </a:pPr>
            <a:r>
              <a:rPr lang="zh-CN" altLang="en-US" sz="2800" b="1" dirty="0"/>
              <a:t>主管道最优位置：</a:t>
            </a:r>
            <a:endParaRPr lang="en-US" altLang="zh-CN" sz="2800" b="1" dirty="0"/>
          </a:p>
          <a:p>
            <a:pPr marL="0" indent="0">
              <a:lnSpc>
                <a:spcPct val="150000"/>
              </a:lnSpc>
              <a:buFont typeface="Wingdings 3" panose="05040102010807070707" pitchFamily="18" charset="2"/>
              <a:buNone/>
              <a:defRPr/>
            </a:pPr>
            <a:r>
              <a:rPr lang="zh-CN" altLang="en-US" sz="2800" dirty="0"/>
              <a:t>    若油井数为奇数，则第</a:t>
            </a:r>
            <a:r>
              <a:rPr lang="en-US" altLang="zh-CN" sz="2800" dirty="0"/>
              <a:t>(n</a:t>
            </a:r>
            <a:r>
              <a:rPr lang="zh-CN" altLang="en-US" sz="2800" dirty="0"/>
              <a:t>＋</a:t>
            </a:r>
            <a:r>
              <a:rPr lang="en-US" altLang="zh-CN" sz="2800" dirty="0"/>
              <a:t>1)/2</a:t>
            </a:r>
            <a:r>
              <a:rPr lang="zh-CN" altLang="en-US" sz="2800" dirty="0"/>
              <a:t>小的</a:t>
            </a:r>
            <a:r>
              <a:rPr lang="en-US" altLang="zh-CN" sz="2800" dirty="0"/>
              <a:t>y</a:t>
            </a:r>
            <a:r>
              <a:rPr lang="zh-CN" altLang="en-US" sz="2800" dirty="0"/>
              <a:t>坐标作为</a:t>
            </a:r>
            <a:r>
              <a:rPr lang="en-US" altLang="zh-CN" sz="2800" dirty="0" err="1"/>
              <a:t>y</a:t>
            </a:r>
            <a:r>
              <a:rPr lang="en-US" altLang="zh-CN" sz="2800" baseline="-25000" dirty="0" err="1"/>
              <a:t>k</a:t>
            </a:r>
            <a:r>
              <a:rPr lang="zh-CN" altLang="en-US" sz="2800" dirty="0"/>
              <a:t>；若油井数为偶数，则第</a:t>
            </a:r>
            <a:r>
              <a:rPr lang="en-US" altLang="zh-CN" sz="2800" dirty="0"/>
              <a:t>n/2</a:t>
            </a:r>
            <a:r>
              <a:rPr lang="zh-CN" altLang="en-US" sz="2800" dirty="0"/>
              <a:t>小的</a:t>
            </a:r>
            <a:r>
              <a:rPr lang="en-US" altLang="zh-CN" sz="2800" dirty="0"/>
              <a:t>y</a:t>
            </a:r>
            <a:r>
              <a:rPr lang="zh-CN" altLang="en-US" sz="2800" dirty="0"/>
              <a:t>坐标值与第</a:t>
            </a:r>
            <a:r>
              <a:rPr lang="en-US" altLang="zh-CN" sz="2800" dirty="0"/>
              <a:t>(n/2</a:t>
            </a:r>
            <a:r>
              <a:rPr lang="zh-CN" altLang="en-US" sz="2800" dirty="0"/>
              <a:t>＋</a:t>
            </a:r>
            <a:r>
              <a:rPr lang="en-US" altLang="zh-CN" sz="2800" dirty="0"/>
              <a:t>1)</a:t>
            </a:r>
            <a:r>
              <a:rPr lang="zh-CN" altLang="en-US" sz="2800" dirty="0"/>
              <a:t>小的</a:t>
            </a:r>
            <a:r>
              <a:rPr lang="en-US" altLang="zh-CN" sz="2800" dirty="0"/>
              <a:t>y</a:t>
            </a:r>
            <a:r>
              <a:rPr lang="zh-CN" altLang="en-US" sz="2800" dirty="0"/>
              <a:t>坐标值的平均数作为</a:t>
            </a:r>
            <a:r>
              <a:rPr lang="en-US" altLang="zh-CN" sz="2800" dirty="0" err="1"/>
              <a:t>y</a:t>
            </a:r>
            <a:r>
              <a:rPr lang="en-US" altLang="zh-CN" sz="2800" baseline="-25000" dirty="0" err="1"/>
              <a:t>k</a:t>
            </a:r>
            <a:r>
              <a:rPr lang="zh-CN" altLang="en-US" sz="2800" dirty="0"/>
              <a:t>的值。</a:t>
            </a:r>
            <a:endParaRPr lang="en-US" altLang="zh-CN" sz="2800" dirty="0"/>
          </a:p>
          <a:p>
            <a:pPr>
              <a:lnSpc>
                <a:spcPct val="150000"/>
              </a:lnSpc>
              <a:buFont typeface="Wingdings 3" panose="05040102010807070707" pitchFamily="18" charset="2"/>
              <a:buNone/>
              <a:defRPr/>
            </a:pPr>
            <a:endParaRPr lang="zh-CN" altLang="en-US" sz="28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11">
            <a:extLst>
              <a:ext uri="{FF2B5EF4-FFF2-40B4-BE49-F238E27FC236}">
                <a16:creationId xmlns:a16="http://schemas.microsoft.com/office/drawing/2014/main" id="{491D4814-0F2F-4F40-BA7A-E545DF82854F}"/>
              </a:ext>
            </a:extLst>
          </p:cNvPr>
          <p:cNvGraphicFramePr>
            <a:graphicFrameLocks noGrp="1" noChangeAspect="1"/>
          </p:cNvGraphicFramePr>
          <p:nvPr>
            <p:ph sz="half" idx="1"/>
          </p:nvPr>
        </p:nvGraphicFramePr>
        <p:xfrm>
          <a:off x="1296988" y="1893888"/>
          <a:ext cx="7091362" cy="1435100"/>
        </p:xfrm>
        <a:graphic>
          <a:graphicData uri="http://schemas.openxmlformats.org/presentationml/2006/ole">
            <mc:AlternateContent xmlns:mc="http://schemas.openxmlformats.org/markup-compatibility/2006">
              <mc:Choice xmlns:v="urn:schemas-microsoft-com:vml" Requires="v">
                <p:oleObj spid="_x0000_s17520" name="Document" r:id="rId4" imgW="3907234" imgH="790994" progId="Word.Document.8">
                  <p:embed/>
                </p:oleObj>
              </mc:Choice>
              <mc:Fallback>
                <p:oleObj name="Document" r:id="rId4" imgW="3907234" imgH="790994" progId="Word.Document.8">
                  <p:embed/>
                  <p:pic>
                    <p:nvPicPr>
                      <p:cNvPr id="4099" name="Object 11">
                        <a:extLst>
                          <a:ext uri="{FF2B5EF4-FFF2-40B4-BE49-F238E27FC236}">
                            <a16:creationId xmlns:a16="http://schemas.microsoft.com/office/drawing/2014/main" id="{491D4814-0F2F-4F40-BA7A-E545DF828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1893888"/>
                        <a:ext cx="7091362"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00" name="Picture 13" descr="STATBAR">
            <a:extLst>
              <a:ext uri="{FF2B5EF4-FFF2-40B4-BE49-F238E27FC236}">
                <a16:creationId xmlns:a16="http://schemas.microsoft.com/office/drawing/2014/main" id="{75032C6C-07F8-41C8-8734-76FC93996DC7}"/>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1592263"/>
            <a:ext cx="7924800" cy="107950"/>
          </a:xfrm>
          <a:prstGeom prst="rect">
            <a:avLst/>
          </a:prstGeom>
          <a:solidFill>
            <a:srgbClr val="00FF00"/>
          </a:solidFill>
          <a:ln w="9525">
            <a:solidFill>
              <a:srgbClr val="00FF00"/>
            </a:solidFill>
            <a:miter lim="800000"/>
            <a:headEnd/>
            <a:tailEnd/>
          </a:ln>
        </p:spPr>
      </p:pic>
      <p:sp>
        <p:nvSpPr>
          <p:cNvPr id="4101" name="Text Box 14">
            <a:extLst>
              <a:ext uri="{FF2B5EF4-FFF2-40B4-BE49-F238E27FC236}">
                <a16:creationId xmlns:a16="http://schemas.microsoft.com/office/drawing/2014/main" id="{309DBA34-5585-450A-BA79-6471E8D7CC3C}"/>
              </a:ext>
            </a:extLst>
          </p:cNvPr>
          <p:cNvSpPr txBox="1">
            <a:spLocks noChangeArrowheads="1"/>
          </p:cNvSpPr>
          <p:nvPr/>
        </p:nvSpPr>
        <p:spPr bwMode="auto">
          <a:xfrm>
            <a:off x="900113" y="904875"/>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rgbClr val="FF0000"/>
                </a:solidFill>
                <a:ea typeface="楷体_GB2312" pitchFamily="49" charset="-122"/>
              </a:rPr>
              <a:t>元素选择问题：</a:t>
            </a:r>
          </a:p>
        </p:txBody>
      </p:sp>
      <p:sp>
        <p:nvSpPr>
          <p:cNvPr id="4102" name="Rectangle 21">
            <a:extLst>
              <a:ext uri="{FF2B5EF4-FFF2-40B4-BE49-F238E27FC236}">
                <a16:creationId xmlns:a16="http://schemas.microsoft.com/office/drawing/2014/main" id="{0B6AF4FA-7E6D-4399-8825-CE73372A67B0}"/>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097" name="Group 25">
            <a:extLst>
              <a:ext uri="{FF2B5EF4-FFF2-40B4-BE49-F238E27FC236}">
                <a16:creationId xmlns:a16="http://schemas.microsoft.com/office/drawing/2014/main" id="{DDEE3E63-93E6-4928-B474-CAC5D5A9861D}"/>
              </a:ext>
            </a:extLst>
          </p:cNvPr>
          <p:cNvGrpSpPr>
            <a:grpSpLocks/>
          </p:cNvGrpSpPr>
          <p:nvPr/>
        </p:nvGrpSpPr>
        <p:grpSpPr bwMode="auto">
          <a:xfrm>
            <a:off x="5291138" y="3789363"/>
            <a:ext cx="2160587" cy="847725"/>
            <a:chOff x="3515" y="3168"/>
            <a:chExt cx="1361" cy="534"/>
          </a:xfrm>
        </p:grpSpPr>
        <p:graphicFrame>
          <p:nvGraphicFramePr>
            <p:cNvPr id="4120" name="Object 20">
              <a:extLst>
                <a:ext uri="{FF2B5EF4-FFF2-40B4-BE49-F238E27FC236}">
                  <a16:creationId xmlns:a16="http://schemas.microsoft.com/office/drawing/2014/main" id="{87F6811D-F388-4B4F-8251-65758690388B}"/>
                </a:ext>
              </a:extLst>
            </p:cNvPr>
            <p:cNvGraphicFramePr>
              <a:graphicFrameLocks noChangeAspect="1"/>
            </p:cNvGraphicFramePr>
            <p:nvPr/>
          </p:nvGraphicFramePr>
          <p:xfrm>
            <a:off x="4195" y="3168"/>
            <a:ext cx="681" cy="398"/>
          </p:xfrm>
          <a:graphic>
            <a:graphicData uri="http://schemas.openxmlformats.org/presentationml/2006/ole">
              <mc:AlternateContent xmlns:mc="http://schemas.openxmlformats.org/markup-compatibility/2006">
                <mc:Choice xmlns:v="urn:schemas-microsoft-com:vml" Requires="v">
                  <p:oleObj spid="_x0000_s17521" name="公式" r:id="rId7" imgW="342751" imgH="203112" progId="Equation.3">
                    <p:embed/>
                  </p:oleObj>
                </mc:Choice>
                <mc:Fallback>
                  <p:oleObj name="公式" r:id="rId7" imgW="342751" imgH="203112" progId="Equation.3">
                    <p:embed/>
                    <p:pic>
                      <p:nvPicPr>
                        <p:cNvPr id="4120" name="Object 20">
                          <a:extLst>
                            <a:ext uri="{FF2B5EF4-FFF2-40B4-BE49-F238E27FC236}">
                              <a16:creationId xmlns:a16="http://schemas.microsoft.com/office/drawing/2014/main" id="{87F6811D-F388-4B4F-8251-6575869038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 y="3168"/>
                          <a:ext cx="681" cy="39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1" name="Line 23">
              <a:extLst>
                <a:ext uri="{FF2B5EF4-FFF2-40B4-BE49-F238E27FC236}">
                  <a16:creationId xmlns:a16="http://schemas.microsoft.com/office/drawing/2014/main" id="{47CCF3E4-4DD7-4408-92EE-9627FEB3781B}"/>
                </a:ext>
              </a:extLst>
            </p:cNvPr>
            <p:cNvSpPr>
              <a:spLocks noChangeShapeType="1"/>
            </p:cNvSpPr>
            <p:nvPr/>
          </p:nvSpPr>
          <p:spPr bwMode="auto">
            <a:xfrm>
              <a:off x="3515" y="3294"/>
              <a:ext cx="680" cy="91"/>
            </a:xfrm>
            <a:prstGeom prst="line">
              <a:avLst/>
            </a:prstGeom>
            <a:noFill/>
            <a:ln w="28575" cap="rnd">
              <a:solidFill>
                <a:srgbClr val="8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2" name="Line 24">
              <a:extLst>
                <a:ext uri="{FF2B5EF4-FFF2-40B4-BE49-F238E27FC236}">
                  <a16:creationId xmlns:a16="http://schemas.microsoft.com/office/drawing/2014/main" id="{1A623CB5-326F-41FE-8066-1763F9822159}"/>
                </a:ext>
              </a:extLst>
            </p:cNvPr>
            <p:cNvSpPr>
              <a:spLocks noChangeShapeType="1"/>
            </p:cNvSpPr>
            <p:nvPr/>
          </p:nvSpPr>
          <p:spPr bwMode="auto">
            <a:xfrm flipV="1">
              <a:off x="3515" y="3385"/>
              <a:ext cx="680" cy="317"/>
            </a:xfrm>
            <a:prstGeom prst="line">
              <a:avLst/>
            </a:prstGeom>
            <a:noFill/>
            <a:ln w="28575" cap="rnd">
              <a:solidFill>
                <a:srgbClr val="8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04" name="Text Box 32">
            <a:extLst>
              <a:ext uri="{FF2B5EF4-FFF2-40B4-BE49-F238E27FC236}">
                <a16:creationId xmlns:a16="http://schemas.microsoft.com/office/drawing/2014/main" id="{2210A83A-72AC-4656-9677-002F961FA410}"/>
              </a:ext>
            </a:extLst>
          </p:cNvPr>
          <p:cNvSpPr txBox="1">
            <a:spLocks noChangeArrowheads="1"/>
          </p:cNvSpPr>
          <p:nvPr/>
        </p:nvSpPr>
        <p:spPr bwMode="auto">
          <a:xfrm>
            <a:off x="1258888" y="3716338"/>
            <a:ext cx="48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sym typeface="Wingdings" panose="05000000000000000000" pitchFamily="2" charset="2"/>
              </a:rPr>
              <a:t></a:t>
            </a:r>
          </a:p>
        </p:txBody>
      </p:sp>
      <p:sp>
        <p:nvSpPr>
          <p:cNvPr id="4105" name="Rectangle 34">
            <a:extLst>
              <a:ext uri="{FF2B5EF4-FFF2-40B4-BE49-F238E27FC236}">
                <a16:creationId xmlns:a16="http://schemas.microsoft.com/office/drawing/2014/main" id="{FDD3D0DF-7701-4AEF-B809-E270455DF867}"/>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05" name="Object 33">
            <a:extLst>
              <a:ext uri="{FF2B5EF4-FFF2-40B4-BE49-F238E27FC236}">
                <a16:creationId xmlns:a16="http://schemas.microsoft.com/office/drawing/2014/main" id="{994B5E91-EE91-417C-B06E-765F511D2D68}"/>
              </a:ext>
            </a:extLst>
          </p:cNvPr>
          <p:cNvGraphicFramePr>
            <a:graphicFrameLocks noChangeAspect="1"/>
          </p:cNvGraphicFramePr>
          <p:nvPr/>
        </p:nvGraphicFramePr>
        <p:xfrm>
          <a:off x="1835150" y="3789363"/>
          <a:ext cx="792163" cy="417512"/>
        </p:xfrm>
        <a:graphic>
          <a:graphicData uri="http://schemas.openxmlformats.org/presentationml/2006/ole">
            <mc:AlternateContent xmlns:mc="http://schemas.openxmlformats.org/markup-compatibility/2006">
              <mc:Choice xmlns:v="urn:schemas-microsoft-com:vml" Requires="v">
                <p:oleObj spid="_x0000_s17522" name="公式" r:id="rId9" imgW="342603" imgH="177646" progId="Equation.3">
                  <p:embed/>
                </p:oleObj>
              </mc:Choice>
              <mc:Fallback>
                <p:oleObj name="公式" r:id="rId9" imgW="342603" imgH="177646" progId="Equation.3">
                  <p:embed/>
                  <p:pic>
                    <p:nvPicPr>
                      <p:cNvPr id="3105" name="Object 33">
                        <a:extLst>
                          <a:ext uri="{FF2B5EF4-FFF2-40B4-BE49-F238E27FC236}">
                            <a16:creationId xmlns:a16="http://schemas.microsoft.com/office/drawing/2014/main" id="{994B5E91-EE91-417C-B06E-765F511D2D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3789363"/>
                        <a:ext cx="7921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7" name="Line 35">
            <a:extLst>
              <a:ext uri="{FF2B5EF4-FFF2-40B4-BE49-F238E27FC236}">
                <a16:creationId xmlns:a16="http://schemas.microsoft.com/office/drawing/2014/main" id="{5A608BE4-F23C-49DD-B996-AE03407F7004}"/>
              </a:ext>
            </a:extLst>
          </p:cNvPr>
          <p:cNvSpPr>
            <a:spLocks noChangeShapeType="1"/>
          </p:cNvSpPr>
          <p:nvPr/>
        </p:nvSpPr>
        <p:spPr bwMode="auto">
          <a:xfrm>
            <a:off x="2844800" y="4005263"/>
            <a:ext cx="1150938"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08" name="Text Box 36">
            <a:extLst>
              <a:ext uri="{FF2B5EF4-FFF2-40B4-BE49-F238E27FC236}">
                <a16:creationId xmlns:a16="http://schemas.microsoft.com/office/drawing/2014/main" id="{BE47863C-E42C-418B-AE26-D4F745EBEC70}"/>
              </a:ext>
            </a:extLst>
          </p:cNvPr>
          <p:cNvSpPr txBox="1">
            <a:spLocks noChangeArrowheads="1"/>
          </p:cNvSpPr>
          <p:nvPr/>
        </p:nvSpPr>
        <p:spPr bwMode="auto">
          <a:xfrm>
            <a:off x="3860800" y="3716338"/>
            <a:ext cx="1790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最小元素</a:t>
            </a:r>
            <a:r>
              <a:rPr lang="zh-CN" altLang="en-US" sz="2800">
                <a:latin typeface="楷体_GB2312" pitchFamily="49" charset="-122"/>
                <a:ea typeface="楷体_GB2312" pitchFamily="49" charset="-122"/>
              </a:rPr>
              <a:t> </a:t>
            </a:r>
          </a:p>
        </p:txBody>
      </p:sp>
      <p:sp>
        <p:nvSpPr>
          <p:cNvPr id="3109" name="Text Box 37">
            <a:extLst>
              <a:ext uri="{FF2B5EF4-FFF2-40B4-BE49-F238E27FC236}">
                <a16:creationId xmlns:a16="http://schemas.microsoft.com/office/drawing/2014/main" id="{B3581CAC-7791-4CFC-94EE-0F4122503C79}"/>
              </a:ext>
            </a:extLst>
          </p:cNvPr>
          <p:cNvSpPr txBox="1">
            <a:spLocks noChangeArrowheads="1"/>
          </p:cNvSpPr>
          <p:nvPr/>
        </p:nvSpPr>
        <p:spPr bwMode="auto">
          <a:xfrm>
            <a:off x="1258888" y="4437063"/>
            <a:ext cx="48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sym typeface="Wingdings" panose="05000000000000000000" pitchFamily="2" charset="2"/>
              </a:rPr>
              <a:t></a:t>
            </a:r>
          </a:p>
        </p:txBody>
      </p:sp>
      <p:sp>
        <p:nvSpPr>
          <p:cNvPr id="4110" name="Rectangle 39">
            <a:extLst>
              <a:ext uri="{FF2B5EF4-FFF2-40B4-BE49-F238E27FC236}">
                <a16:creationId xmlns:a16="http://schemas.microsoft.com/office/drawing/2014/main" id="{715E0047-62A2-4549-B21F-84B72828AD1C}"/>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10" name="Object 38">
            <a:extLst>
              <a:ext uri="{FF2B5EF4-FFF2-40B4-BE49-F238E27FC236}">
                <a16:creationId xmlns:a16="http://schemas.microsoft.com/office/drawing/2014/main" id="{B5033ACF-68B2-47E2-8AA2-0ED75CDAE74D}"/>
              </a:ext>
            </a:extLst>
          </p:cNvPr>
          <p:cNvGraphicFramePr>
            <a:graphicFrameLocks noChangeAspect="1"/>
          </p:cNvGraphicFramePr>
          <p:nvPr/>
        </p:nvGraphicFramePr>
        <p:xfrm>
          <a:off x="1763713" y="4508500"/>
          <a:ext cx="863600" cy="420688"/>
        </p:xfrm>
        <a:graphic>
          <a:graphicData uri="http://schemas.openxmlformats.org/presentationml/2006/ole">
            <mc:AlternateContent xmlns:mc="http://schemas.openxmlformats.org/markup-compatibility/2006">
              <mc:Choice xmlns:v="urn:schemas-microsoft-com:vml" Requires="v">
                <p:oleObj spid="_x0000_s17523" name="公式" r:id="rId11" imgW="368140" imgH="177723" progId="Equation.3">
                  <p:embed/>
                </p:oleObj>
              </mc:Choice>
              <mc:Fallback>
                <p:oleObj name="公式" r:id="rId11" imgW="368140" imgH="177723" progId="Equation.3">
                  <p:embed/>
                  <p:pic>
                    <p:nvPicPr>
                      <p:cNvPr id="3110" name="Object 38">
                        <a:extLst>
                          <a:ext uri="{FF2B5EF4-FFF2-40B4-BE49-F238E27FC236}">
                            <a16:creationId xmlns:a16="http://schemas.microsoft.com/office/drawing/2014/main" id="{B5033ACF-68B2-47E2-8AA2-0ED75CDAE7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4508500"/>
                        <a:ext cx="8636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2" name="Line 40">
            <a:extLst>
              <a:ext uri="{FF2B5EF4-FFF2-40B4-BE49-F238E27FC236}">
                <a16:creationId xmlns:a16="http://schemas.microsoft.com/office/drawing/2014/main" id="{243188BC-CF58-43E7-8C7D-85522D485C11}"/>
              </a:ext>
            </a:extLst>
          </p:cNvPr>
          <p:cNvSpPr>
            <a:spLocks noChangeShapeType="1"/>
          </p:cNvSpPr>
          <p:nvPr/>
        </p:nvSpPr>
        <p:spPr bwMode="auto">
          <a:xfrm>
            <a:off x="2844800" y="4724400"/>
            <a:ext cx="1150938"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3" name="Text Box 41">
            <a:extLst>
              <a:ext uri="{FF2B5EF4-FFF2-40B4-BE49-F238E27FC236}">
                <a16:creationId xmlns:a16="http://schemas.microsoft.com/office/drawing/2014/main" id="{80ADD47D-B6F1-41F1-8A49-5DD240F52721}"/>
              </a:ext>
            </a:extLst>
          </p:cNvPr>
          <p:cNvSpPr txBox="1">
            <a:spLocks noChangeArrowheads="1"/>
          </p:cNvSpPr>
          <p:nvPr/>
        </p:nvSpPr>
        <p:spPr bwMode="auto">
          <a:xfrm>
            <a:off x="3860800" y="4437063"/>
            <a:ext cx="1790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最大元素</a:t>
            </a:r>
            <a:r>
              <a:rPr lang="zh-CN" altLang="en-US" sz="2800">
                <a:latin typeface="楷体_GB2312" pitchFamily="49" charset="-122"/>
                <a:ea typeface="楷体_GB2312" pitchFamily="49" charset="-122"/>
              </a:rPr>
              <a:t> </a:t>
            </a:r>
          </a:p>
        </p:txBody>
      </p:sp>
      <p:sp>
        <p:nvSpPr>
          <p:cNvPr id="4114" name="Rectangle 43">
            <a:extLst>
              <a:ext uri="{FF2B5EF4-FFF2-40B4-BE49-F238E27FC236}">
                <a16:creationId xmlns:a16="http://schemas.microsoft.com/office/drawing/2014/main" id="{D33CAC98-C15E-44D1-A613-4C1D9369B702}"/>
              </a:ext>
            </a:extLst>
          </p:cNvPr>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114" name="Object 42">
            <a:extLst>
              <a:ext uri="{FF2B5EF4-FFF2-40B4-BE49-F238E27FC236}">
                <a16:creationId xmlns:a16="http://schemas.microsoft.com/office/drawing/2014/main" id="{F720E0FE-FFD7-4568-8D86-0E8C7E7D1CAD}"/>
              </a:ext>
            </a:extLst>
          </p:cNvPr>
          <p:cNvGraphicFramePr>
            <a:graphicFrameLocks noChangeAspect="1"/>
          </p:cNvGraphicFramePr>
          <p:nvPr/>
        </p:nvGraphicFramePr>
        <p:xfrm>
          <a:off x="1619250" y="5157788"/>
          <a:ext cx="1295400" cy="871537"/>
        </p:xfrm>
        <a:graphic>
          <a:graphicData uri="http://schemas.openxmlformats.org/presentationml/2006/ole">
            <mc:AlternateContent xmlns:mc="http://schemas.openxmlformats.org/markup-compatibility/2006">
              <mc:Choice xmlns:v="urn:schemas-microsoft-com:vml" Requires="v">
                <p:oleObj spid="_x0000_s17524" name="公式" r:id="rId13" imgW="583947" imgH="393529" progId="Equation.3">
                  <p:embed/>
                </p:oleObj>
              </mc:Choice>
              <mc:Fallback>
                <p:oleObj name="公式" r:id="rId13" imgW="583947" imgH="393529" progId="Equation.3">
                  <p:embed/>
                  <p:pic>
                    <p:nvPicPr>
                      <p:cNvPr id="3114" name="Object 42">
                        <a:extLst>
                          <a:ext uri="{FF2B5EF4-FFF2-40B4-BE49-F238E27FC236}">
                            <a16:creationId xmlns:a16="http://schemas.microsoft.com/office/drawing/2014/main" id="{F720E0FE-FFD7-4568-8D86-0E8C7E7D1CA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5157788"/>
                        <a:ext cx="1295400"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16" name="Line 44">
            <a:extLst>
              <a:ext uri="{FF2B5EF4-FFF2-40B4-BE49-F238E27FC236}">
                <a16:creationId xmlns:a16="http://schemas.microsoft.com/office/drawing/2014/main" id="{5D6CF7B6-C45D-4F73-9B7A-EFA33F87C144}"/>
              </a:ext>
            </a:extLst>
          </p:cNvPr>
          <p:cNvSpPr>
            <a:spLocks noChangeShapeType="1"/>
          </p:cNvSpPr>
          <p:nvPr/>
        </p:nvSpPr>
        <p:spPr bwMode="auto">
          <a:xfrm>
            <a:off x="2916238" y="5589588"/>
            <a:ext cx="1150937"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17" name="Text Box 45">
            <a:extLst>
              <a:ext uri="{FF2B5EF4-FFF2-40B4-BE49-F238E27FC236}">
                <a16:creationId xmlns:a16="http://schemas.microsoft.com/office/drawing/2014/main" id="{E0879266-863A-47BA-8123-BB8D87D9C045}"/>
              </a:ext>
            </a:extLst>
          </p:cNvPr>
          <p:cNvSpPr txBox="1">
            <a:spLocks noChangeArrowheads="1"/>
          </p:cNvSpPr>
          <p:nvPr/>
        </p:nvSpPr>
        <p:spPr bwMode="auto">
          <a:xfrm>
            <a:off x="3995738" y="5300663"/>
            <a:ext cx="1433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中位数</a:t>
            </a:r>
            <a:r>
              <a:rPr lang="zh-CN" altLang="en-US" sz="2800">
                <a:latin typeface="楷体_GB2312" pitchFamily="49" charset="-122"/>
                <a:ea typeface="楷体_GB2312" pitchFamily="49" charset="-122"/>
              </a:rPr>
              <a:t> </a:t>
            </a:r>
          </a:p>
        </p:txBody>
      </p:sp>
      <p:sp>
        <p:nvSpPr>
          <p:cNvPr id="3118" name="Text Box 46">
            <a:extLst>
              <a:ext uri="{FF2B5EF4-FFF2-40B4-BE49-F238E27FC236}">
                <a16:creationId xmlns:a16="http://schemas.microsoft.com/office/drawing/2014/main" id="{83DC0FE8-EF20-40B9-8879-98E7AC5D387D}"/>
              </a:ext>
            </a:extLst>
          </p:cNvPr>
          <p:cNvSpPr txBox="1">
            <a:spLocks noChangeArrowheads="1"/>
          </p:cNvSpPr>
          <p:nvPr/>
        </p:nvSpPr>
        <p:spPr bwMode="auto">
          <a:xfrm>
            <a:off x="1116013" y="5157788"/>
            <a:ext cx="6651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600">
                <a:solidFill>
                  <a:srgbClr val="0000FF"/>
                </a:solidFill>
                <a:cs typeface="Arial" panose="020B0604020202020204" pitchFamily="34" charset="0"/>
              </a:rPr>
              <a:t>☻</a:t>
            </a:r>
          </a:p>
        </p:txBody>
      </p:sp>
      <p:sp>
        <p:nvSpPr>
          <p:cNvPr id="3119" name="Line 47">
            <a:extLst>
              <a:ext uri="{FF2B5EF4-FFF2-40B4-BE49-F238E27FC236}">
                <a16:creationId xmlns:a16="http://schemas.microsoft.com/office/drawing/2014/main" id="{DFC3EA15-B4FA-4E4D-B896-522128798399}"/>
              </a:ext>
            </a:extLst>
          </p:cNvPr>
          <p:cNvSpPr>
            <a:spLocks noChangeShapeType="1"/>
          </p:cNvSpPr>
          <p:nvPr/>
        </p:nvSpPr>
        <p:spPr bwMode="auto">
          <a:xfrm>
            <a:off x="4067175" y="5876925"/>
            <a:ext cx="1368425" cy="0"/>
          </a:xfrm>
          <a:prstGeom prst="line">
            <a:avLst/>
          </a:prstGeom>
          <a:noFill/>
          <a:ln w="114300">
            <a:solidFill>
              <a:srgbClr val="99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04"/>
                                        </p:tgtEl>
                                        <p:attrNameLst>
                                          <p:attrName>style.visibility</p:attrName>
                                        </p:attrNameLst>
                                      </p:cBhvr>
                                      <p:to>
                                        <p:strVal val="visible"/>
                                      </p:to>
                                    </p:set>
                                    <p:animEffect transition="in" filter="box(in)">
                                      <p:cBhvr>
                                        <p:cTn id="7" dur="500"/>
                                        <p:tgtEl>
                                          <p:spTgt spid="3104"/>
                                        </p:tgtEl>
                                      </p:cBhvr>
                                    </p:animEffect>
                                  </p:childTnLst>
                                </p:cTn>
                              </p:par>
                              <p:par>
                                <p:cTn id="8" presetID="4" presetClass="entr" presetSubtype="16" fill="hold" nodeType="withEffect">
                                  <p:stCondLst>
                                    <p:cond delay="0"/>
                                  </p:stCondLst>
                                  <p:childTnLst>
                                    <p:set>
                                      <p:cBhvr>
                                        <p:cTn id="9" dur="1" fill="hold">
                                          <p:stCondLst>
                                            <p:cond delay="0"/>
                                          </p:stCondLst>
                                        </p:cTn>
                                        <p:tgtEl>
                                          <p:spTgt spid="3105"/>
                                        </p:tgtEl>
                                        <p:attrNameLst>
                                          <p:attrName>style.visibility</p:attrName>
                                        </p:attrNameLst>
                                      </p:cBhvr>
                                      <p:to>
                                        <p:strVal val="visible"/>
                                      </p:to>
                                    </p:set>
                                    <p:animEffect transition="in" filter="box(in)">
                                      <p:cBhvr>
                                        <p:cTn id="10" dur="500"/>
                                        <p:tgtEl>
                                          <p:spTgt spid="31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107"/>
                                        </p:tgtEl>
                                        <p:attrNameLst>
                                          <p:attrName>style.visibility</p:attrName>
                                        </p:attrNameLst>
                                      </p:cBhvr>
                                      <p:to>
                                        <p:strVal val="visible"/>
                                      </p:to>
                                    </p:set>
                                    <p:animEffect transition="in" filter="box(in)">
                                      <p:cBhvr>
                                        <p:cTn id="15" dur="500"/>
                                        <p:tgtEl>
                                          <p:spTgt spid="310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108"/>
                                        </p:tgtEl>
                                        <p:attrNameLst>
                                          <p:attrName>style.visibility</p:attrName>
                                        </p:attrNameLst>
                                      </p:cBhvr>
                                      <p:to>
                                        <p:strVal val="visible"/>
                                      </p:to>
                                    </p:set>
                                    <p:animEffect transition="in" filter="box(in)">
                                      <p:cBhvr>
                                        <p:cTn id="18" dur="500"/>
                                        <p:tgtEl>
                                          <p:spTgt spid="31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109"/>
                                        </p:tgtEl>
                                        <p:attrNameLst>
                                          <p:attrName>style.visibility</p:attrName>
                                        </p:attrNameLst>
                                      </p:cBhvr>
                                      <p:to>
                                        <p:strVal val="visible"/>
                                      </p:to>
                                    </p:set>
                                    <p:anim calcmode="lin" valueType="num">
                                      <p:cBhvr additive="base">
                                        <p:cTn id="23" dur="500" fill="hold"/>
                                        <p:tgtEl>
                                          <p:spTgt spid="3109"/>
                                        </p:tgtEl>
                                        <p:attrNameLst>
                                          <p:attrName>ppt_x</p:attrName>
                                        </p:attrNameLst>
                                      </p:cBhvr>
                                      <p:tavLst>
                                        <p:tav tm="0">
                                          <p:val>
                                            <p:strVal val="0-#ppt_w/2"/>
                                          </p:val>
                                        </p:tav>
                                        <p:tav tm="100000">
                                          <p:val>
                                            <p:strVal val="#ppt_x"/>
                                          </p:val>
                                        </p:tav>
                                      </p:tavLst>
                                    </p:anim>
                                    <p:anim calcmode="lin" valueType="num">
                                      <p:cBhvr additive="base">
                                        <p:cTn id="24" dur="500" fill="hold"/>
                                        <p:tgtEl>
                                          <p:spTgt spid="3109"/>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10"/>
                                        </p:tgtEl>
                                        <p:attrNameLst>
                                          <p:attrName>style.visibility</p:attrName>
                                        </p:attrNameLst>
                                      </p:cBhvr>
                                      <p:to>
                                        <p:strVal val="visible"/>
                                      </p:to>
                                    </p:set>
                                    <p:anim calcmode="lin" valueType="num">
                                      <p:cBhvr additive="base">
                                        <p:cTn id="27" dur="500" fill="hold"/>
                                        <p:tgtEl>
                                          <p:spTgt spid="3110"/>
                                        </p:tgtEl>
                                        <p:attrNameLst>
                                          <p:attrName>ppt_x</p:attrName>
                                        </p:attrNameLst>
                                      </p:cBhvr>
                                      <p:tavLst>
                                        <p:tav tm="0">
                                          <p:val>
                                            <p:strVal val="0-#ppt_w/2"/>
                                          </p:val>
                                        </p:tav>
                                        <p:tav tm="100000">
                                          <p:val>
                                            <p:strVal val="#ppt_x"/>
                                          </p:val>
                                        </p:tav>
                                      </p:tavLst>
                                    </p:anim>
                                    <p:anim calcmode="lin" valueType="num">
                                      <p:cBhvr additive="base">
                                        <p:cTn id="28" dur="500" fill="hold"/>
                                        <p:tgtEl>
                                          <p:spTgt spid="31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nodeType="clickEffect">
                                  <p:stCondLst>
                                    <p:cond delay="0"/>
                                  </p:stCondLst>
                                  <p:childTnLst>
                                    <p:set>
                                      <p:cBhvr>
                                        <p:cTn id="32" dur="1" fill="hold">
                                          <p:stCondLst>
                                            <p:cond delay="0"/>
                                          </p:stCondLst>
                                        </p:cTn>
                                        <p:tgtEl>
                                          <p:spTgt spid="3112"/>
                                        </p:tgtEl>
                                        <p:attrNameLst>
                                          <p:attrName>style.visibility</p:attrName>
                                        </p:attrNameLst>
                                      </p:cBhvr>
                                      <p:to>
                                        <p:strVal val="visible"/>
                                      </p:to>
                                    </p:set>
                                    <p:animEffect transition="in" filter="strips(downLeft)">
                                      <p:cBhvr>
                                        <p:cTn id="33" dur="500"/>
                                        <p:tgtEl>
                                          <p:spTgt spid="3112"/>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3113"/>
                                        </p:tgtEl>
                                        <p:attrNameLst>
                                          <p:attrName>style.visibility</p:attrName>
                                        </p:attrNameLst>
                                      </p:cBhvr>
                                      <p:to>
                                        <p:strVal val="visible"/>
                                      </p:to>
                                    </p:set>
                                    <p:animEffect transition="in" filter="strips(downLeft)">
                                      <p:cBhvr>
                                        <p:cTn id="36" dur="500"/>
                                        <p:tgtEl>
                                          <p:spTgt spid="31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3097"/>
                                        </p:tgtEl>
                                        <p:attrNameLst>
                                          <p:attrName>style.visibility</p:attrName>
                                        </p:attrNameLst>
                                      </p:cBhvr>
                                      <p:to>
                                        <p:strVal val="visible"/>
                                      </p:to>
                                    </p:set>
                                    <p:animEffect transition="in" filter="box(in)">
                                      <p:cBhvr>
                                        <p:cTn id="41" dur="500"/>
                                        <p:tgtEl>
                                          <p:spTgt spid="309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3118"/>
                                        </p:tgtEl>
                                        <p:attrNameLst>
                                          <p:attrName>style.visibility</p:attrName>
                                        </p:attrNameLst>
                                      </p:cBhvr>
                                      <p:to>
                                        <p:strVal val="visible"/>
                                      </p:to>
                                    </p:set>
                                    <p:animEffect transition="in" filter="checkerboard(across)">
                                      <p:cBhvr>
                                        <p:cTn id="46" dur="500"/>
                                        <p:tgtEl>
                                          <p:spTgt spid="3118"/>
                                        </p:tgtEl>
                                      </p:cBhvr>
                                    </p:animEffect>
                                  </p:childTnLst>
                                </p:cTn>
                              </p:par>
                              <p:par>
                                <p:cTn id="47" presetID="5" presetClass="entr" presetSubtype="10" fill="hold" nodeType="withEffect">
                                  <p:stCondLst>
                                    <p:cond delay="0"/>
                                  </p:stCondLst>
                                  <p:childTnLst>
                                    <p:set>
                                      <p:cBhvr>
                                        <p:cTn id="48" dur="1" fill="hold">
                                          <p:stCondLst>
                                            <p:cond delay="0"/>
                                          </p:stCondLst>
                                        </p:cTn>
                                        <p:tgtEl>
                                          <p:spTgt spid="3114"/>
                                        </p:tgtEl>
                                        <p:attrNameLst>
                                          <p:attrName>style.visibility</p:attrName>
                                        </p:attrNameLst>
                                      </p:cBhvr>
                                      <p:to>
                                        <p:strVal val="visible"/>
                                      </p:to>
                                    </p:set>
                                    <p:animEffect transition="in" filter="checkerboard(across)">
                                      <p:cBhvr>
                                        <p:cTn id="49" dur="500"/>
                                        <p:tgtEl>
                                          <p:spTgt spid="311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3116"/>
                                        </p:tgtEl>
                                        <p:attrNameLst>
                                          <p:attrName>style.visibility</p:attrName>
                                        </p:attrNameLst>
                                      </p:cBhvr>
                                      <p:to>
                                        <p:strVal val="visible"/>
                                      </p:to>
                                    </p:set>
                                    <p:animEffect transition="in" filter="blinds(horizontal)">
                                      <p:cBhvr>
                                        <p:cTn id="54" dur="500"/>
                                        <p:tgtEl>
                                          <p:spTgt spid="3116"/>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117"/>
                                        </p:tgtEl>
                                        <p:attrNameLst>
                                          <p:attrName>style.visibility</p:attrName>
                                        </p:attrNameLst>
                                      </p:cBhvr>
                                      <p:to>
                                        <p:strVal val="visible"/>
                                      </p:to>
                                    </p:set>
                                    <p:animEffect transition="in" filter="blinds(horizontal)">
                                      <p:cBhvr>
                                        <p:cTn id="57" dur="500"/>
                                        <p:tgtEl>
                                          <p:spTgt spid="311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12" fill="hold" nodeType="clickEffect">
                                  <p:stCondLst>
                                    <p:cond delay="0"/>
                                  </p:stCondLst>
                                  <p:childTnLst>
                                    <p:set>
                                      <p:cBhvr>
                                        <p:cTn id="61" dur="1" fill="hold">
                                          <p:stCondLst>
                                            <p:cond delay="0"/>
                                          </p:stCondLst>
                                        </p:cTn>
                                        <p:tgtEl>
                                          <p:spTgt spid="3119"/>
                                        </p:tgtEl>
                                        <p:attrNameLst>
                                          <p:attrName>style.visibility</p:attrName>
                                        </p:attrNameLst>
                                      </p:cBhvr>
                                      <p:to>
                                        <p:strVal val="visible"/>
                                      </p:to>
                                    </p:set>
                                    <p:animEffect transition="in" filter="strips(downLeft)">
                                      <p:cBhvr>
                                        <p:cTn id="62" dur="500"/>
                                        <p:tgtEl>
                                          <p:spTgt spid="3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4" grpId="0"/>
      <p:bldP spid="3108" grpId="0"/>
      <p:bldP spid="3109" grpId="0"/>
      <p:bldP spid="3113" grpId="0"/>
      <p:bldP spid="3117" grpId="0"/>
      <p:bldP spid="31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Text Box 9">
            <a:extLst>
              <a:ext uri="{FF2B5EF4-FFF2-40B4-BE49-F238E27FC236}">
                <a16:creationId xmlns:a16="http://schemas.microsoft.com/office/drawing/2014/main" id="{40C08FF0-62F3-4B14-AFDB-79DCE91D5849}"/>
              </a:ext>
            </a:extLst>
          </p:cNvPr>
          <p:cNvSpPr txBox="1">
            <a:spLocks noChangeArrowheads="1"/>
          </p:cNvSpPr>
          <p:nvPr/>
        </p:nvSpPr>
        <p:spPr bwMode="auto">
          <a:xfrm>
            <a:off x="827088" y="1844675"/>
            <a:ext cx="361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如</a:t>
            </a:r>
            <a:r>
              <a:rPr lang="zh-CN" altLang="en-US" sz="2800">
                <a:latin typeface="楷体_GB2312" pitchFamily="49" charset="-122"/>
                <a:ea typeface="楷体_GB2312" pitchFamily="49" charset="-122"/>
              </a:rPr>
              <a:t> </a:t>
            </a:r>
            <a:r>
              <a:rPr lang="en-US" altLang="zh-CN" sz="2800" b="1">
                <a:latin typeface="Times New Roman" panose="02020603050405020304" pitchFamily="18" charset="0"/>
              </a:rPr>
              <a:t>A=[7 5 2 1 6 8 9]</a:t>
            </a:r>
            <a:r>
              <a:rPr lang="zh-CN" altLang="en-US" sz="2800" b="1"/>
              <a:t>，</a:t>
            </a:r>
            <a:endParaRPr lang="zh-CN" altLang="en-US" sz="2800"/>
          </a:p>
        </p:txBody>
      </p:sp>
      <p:sp>
        <p:nvSpPr>
          <p:cNvPr id="19466" name="Text Box 10">
            <a:extLst>
              <a:ext uri="{FF2B5EF4-FFF2-40B4-BE49-F238E27FC236}">
                <a16:creationId xmlns:a16="http://schemas.microsoft.com/office/drawing/2014/main" id="{C3E42965-3B8A-44EF-9260-32AC72639669}"/>
              </a:ext>
            </a:extLst>
          </p:cNvPr>
          <p:cNvSpPr txBox="1">
            <a:spLocks noChangeArrowheads="1"/>
          </p:cNvSpPr>
          <p:nvPr/>
        </p:nvSpPr>
        <p:spPr bwMode="auto">
          <a:xfrm>
            <a:off x="4211638" y="1844675"/>
            <a:ext cx="2495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990000"/>
                </a:solidFill>
                <a:latin typeface="楷体_GB2312" pitchFamily="49" charset="-122"/>
                <a:ea typeface="楷体_GB2312" pitchFamily="49" charset="-122"/>
              </a:rPr>
              <a:t>中位数只有</a:t>
            </a:r>
            <a:r>
              <a:rPr lang="en-US" altLang="zh-CN" sz="2800" b="1">
                <a:solidFill>
                  <a:srgbClr val="990000"/>
                </a:solidFill>
                <a:latin typeface="楷体_GB2312" pitchFamily="49" charset="-122"/>
                <a:ea typeface="楷体_GB2312" pitchFamily="49" charset="-122"/>
              </a:rPr>
              <a:t>6</a:t>
            </a:r>
            <a:r>
              <a:rPr lang="zh-CN" altLang="en-US" sz="2800" b="1">
                <a:solidFill>
                  <a:srgbClr val="990000"/>
                </a:solidFill>
                <a:latin typeface="楷体_GB2312" pitchFamily="49" charset="-122"/>
                <a:ea typeface="楷体_GB2312" pitchFamily="49" charset="-122"/>
              </a:rPr>
              <a:t>。</a:t>
            </a:r>
          </a:p>
        </p:txBody>
      </p:sp>
      <p:sp>
        <p:nvSpPr>
          <p:cNvPr id="19467" name="Text Box 11">
            <a:extLst>
              <a:ext uri="{FF2B5EF4-FFF2-40B4-BE49-F238E27FC236}">
                <a16:creationId xmlns:a16="http://schemas.microsoft.com/office/drawing/2014/main" id="{13A2292F-67C0-46BE-A043-7509A9258B0F}"/>
              </a:ext>
            </a:extLst>
          </p:cNvPr>
          <p:cNvSpPr txBox="1">
            <a:spLocks noChangeArrowheads="1"/>
          </p:cNvSpPr>
          <p:nvPr/>
        </p:nvSpPr>
        <p:spPr bwMode="auto">
          <a:xfrm>
            <a:off x="2292350" y="3155950"/>
            <a:ext cx="2495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1  2  5  6  7  8  9</a:t>
            </a:r>
          </a:p>
        </p:txBody>
      </p:sp>
      <p:sp>
        <p:nvSpPr>
          <p:cNvPr id="19472" name="Line 16">
            <a:extLst>
              <a:ext uri="{FF2B5EF4-FFF2-40B4-BE49-F238E27FC236}">
                <a16:creationId xmlns:a16="http://schemas.microsoft.com/office/drawing/2014/main" id="{7CEE836D-A126-472B-A06F-25404AB2431C}"/>
              </a:ext>
            </a:extLst>
          </p:cNvPr>
          <p:cNvSpPr>
            <a:spLocks noChangeShapeType="1"/>
          </p:cNvSpPr>
          <p:nvPr/>
        </p:nvSpPr>
        <p:spPr bwMode="auto">
          <a:xfrm>
            <a:off x="2124075" y="2795588"/>
            <a:ext cx="287338" cy="431800"/>
          </a:xfrm>
          <a:prstGeom prst="line">
            <a:avLst/>
          </a:prstGeom>
          <a:noFill/>
          <a:ln w="2857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3" name="Line 17">
            <a:extLst>
              <a:ext uri="{FF2B5EF4-FFF2-40B4-BE49-F238E27FC236}">
                <a16:creationId xmlns:a16="http://schemas.microsoft.com/office/drawing/2014/main" id="{B8BEC941-573A-4571-8223-9FCB85D7EDED}"/>
              </a:ext>
            </a:extLst>
          </p:cNvPr>
          <p:cNvSpPr>
            <a:spLocks noChangeShapeType="1"/>
          </p:cNvSpPr>
          <p:nvPr/>
        </p:nvSpPr>
        <p:spPr bwMode="auto">
          <a:xfrm>
            <a:off x="2484438" y="2724150"/>
            <a:ext cx="288925" cy="503238"/>
          </a:xfrm>
          <a:prstGeom prst="line">
            <a:avLst/>
          </a:prstGeom>
          <a:noFill/>
          <a:ln w="2857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4" name="Line 18">
            <a:extLst>
              <a:ext uri="{FF2B5EF4-FFF2-40B4-BE49-F238E27FC236}">
                <a16:creationId xmlns:a16="http://schemas.microsoft.com/office/drawing/2014/main" id="{5BADA405-71C1-41D4-935A-66F225FCCA83}"/>
              </a:ext>
            </a:extLst>
          </p:cNvPr>
          <p:cNvSpPr>
            <a:spLocks noChangeShapeType="1"/>
          </p:cNvSpPr>
          <p:nvPr/>
        </p:nvSpPr>
        <p:spPr bwMode="auto">
          <a:xfrm>
            <a:off x="2916238" y="2652713"/>
            <a:ext cx="287337" cy="576262"/>
          </a:xfrm>
          <a:prstGeom prst="line">
            <a:avLst/>
          </a:prstGeom>
          <a:noFill/>
          <a:ln w="2857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5" name="Line 19">
            <a:extLst>
              <a:ext uri="{FF2B5EF4-FFF2-40B4-BE49-F238E27FC236}">
                <a16:creationId xmlns:a16="http://schemas.microsoft.com/office/drawing/2014/main" id="{E4AF26A2-A879-434A-B53B-168518AA64A2}"/>
              </a:ext>
            </a:extLst>
          </p:cNvPr>
          <p:cNvSpPr>
            <a:spLocks noChangeShapeType="1"/>
          </p:cNvSpPr>
          <p:nvPr/>
        </p:nvSpPr>
        <p:spPr bwMode="auto">
          <a:xfrm>
            <a:off x="3492500" y="2579688"/>
            <a:ext cx="0" cy="71913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6" name="Line 20">
            <a:extLst>
              <a:ext uri="{FF2B5EF4-FFF2-40B4-BE49-F238E27FC236}">
                <a16:creationId xmlns:a16="http://schemas.microsoft.com/office/drawing/2014/main" id="{DB22AE7D-9D97-40FE-9110-103D386A0078}"/>
              </a:ext>
            </a:extLst>
          </p:cNvPr>
          <p:cNvSpPr>
            <a:spLocks noChangeShapeType="1"/>
          </p:cNvSpPr>
          <p:nvPr/>
        </p:nvSpPr>
        <p:spPr bwMode="auto">
          <a:xfrm flipH="1">
            <a:off x="4645025" y="2868613"/>
            <a:ext cx="215900" cy="360362"/>
          </a:xfrm>
          <a:prstGeom prst="line">
            <a:avLst/>
          </a:prstGeom>
          <a:noFill/>
          <a:ln w="2857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7" name="Line 21">
            <a:extLst>
              <a:ext uri="{FF2B5EF4-FFF2-40B4-BE49-F238E27FC236}">
                <a16:creationId xmlns:a16="http://schemas.microsoft.com/office/drawing/2014/main" id="{5C27DAE3-EB36-4318-B4DC-806B3DF4DAF4}"/>
              </a:ext>
            </a:extLst>
          </p:cNvPr>
          <p:cNvSpPr>
            <a:spLocks noChangeShapeType="1"/>
          </p:cNvSpPr>
          <p:nvPr/>
        </p:nvSpPr>
        <p:spPr bwMode="auto">
          <a:xfrm flipH="1">
            <a:off x="4284663" y="2795588"/>
            <a:ext cx="142875" cy="431800"/>
          </a:xfrm>
          <a:prstGeom prst="line">
            <a:avLst/>
          </a:prstGeom>
          <a:noFill/>
          <a:ln w="2857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8" name="Line 22">
            <a:extLst>
              <a:ext uri="{FF2B5EF4-FFF2-40B4-BE49-F238E27FC236}">
                <a16:creationId xmlns:a16="http://schemas.microsoft.com/office/drawing/2014/main" id="{E693BEA0-4DD8-42D6-8E30-564A60151124}"/>
              </a:ext>
            </a:extLst>
          </p:cNvPr>
          <p:cNvSpPr>
            <a:spLocks noChangeShapeType="1"/>
          </p:cNvSpPr>
          <p:nvPr/>
        </p:nvSpPr>
        <p:spPr bwMode="auto">
          <a:xfrm flipH="1">
            <a:off x="3924300" y="2797175"/>
            <a:ext cx="144463" cy="431800"/>
          </a:xfrm>
          <a:prstGeom prst="line">
            <a:avLst/>
          </a:prstGeom>
          <a:noFill/>
          <a:ln w="28575">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9" name="Text Box 23">
            <a:extLst>
              <a:ext uri="{FF2B5EF4-FFF2-40B4-BE49-F238E27FC236}">
                <a16:creationId xmlns:a16="http://schemas.microsoft.com/office/drawing/2014/main" id="{A8486AF9-2BFD-4390-8B0A-8C8DAB879E3D}"/>
              </a:ext>
            </a:extLst>
          </p:cNvPr>
          <p:cNvSpPr txBox="1">
            <a:spLocks noChangeArrowheads="1"/>
          </p:cNvSpPr>
          <p:nvPr/>
        </p:nvSpPr>
        <p:spPr bwMode="auto">
          <a:xfrm>
            <a:off x="971550" y="3803650"/>
            <a:ext cx="2938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如</a:t>
            </a:r>
            <a:r>
              <a:rPr lang="en-US" altLang="zh-CN" sz="2800" b="1">
                <a:latin typeface="Times New Roman" panose="02020603050405020304" pitchFamily="18" charset="0"/>
              </a:rPr>
              <a:t>A=[7 5 2 1 6 8],</a:t>
            </a:r>
            <a:r>
              <a:rPr lang="en-US" altLang="zh-CN" sz="2800"/>
              <a:t> </a:t>
            </a:r>
          </a:p>
        </p:txBody>
      </p:sp>
      <p:sp>
        <p:nvSpPr>
          <p:cNvPr id="19481" name="Text Box 25">
            <a:extLst>
              <a:ext uri="{FF2B5EF4-FFF2-40B4-BE49-F238E27FC236}">
                <a16:creationId xmlns:a16="http://schemas.microsoft.com/office/drawing/2014/main" id="{C34F21F0-3D1D-4303-981E-E9FFD62603FF}"/>
              </a:ext>
            </a:extLst>
          </p:cNvPr>
          <p:cNvSpPr txBox="1">
            <a:spLocks noChangeArrowheads="1"/>
          </p:cNvSpPr>
          <p:nvPr/>
        </p:nvSpPr>
        <p:spPr bwMode="auto">
          <a:xfrm>
            <a:off x="3905250" y="3789363"/>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990000"/>
                </a:solidFill>
                <a:latin typeface="楷体_GB2312" pitchFamily="49" charset="-122"/>
                <a:ea typeface="楷体_GB2312" pitchFamily="49" charset="-122"/>
              </a:rPr>
              <a:t>中位数有两个</a:t>
            </a:r>
            <a:r>
              <a:rPr lang="en-US" altLang="zh-CN" sz="2800" b="1">
                <a:solidFill>
                  <a:srgbClr val="990000"/>
                </a:solidFill>
                <a:latin typeface="楷体_GB2312" pitchFamily="49" charset="-122"/>
                <a:ea typeface="楷体_GB2312" pitchFamily="49" charset="-122"/>
              </a:rPr>
              <a:t>5</a:t>
            </a:r>
            <a:r>
              <a:rPr lang="zh-CN" altLang="en-US" sz="2800" b="1">
                <a:solidFill>
                  <a:srgbClr val="990000"/>
                </a:solidFill>
                <a:latin typeface="楷体_GB2312" pitchFamily="49" charset="-122"/>
                <a:ea typeface="楷体_GB2312" pitchFamily="49" charset="-122"/>
              </a:rPr>
              <a:t>、</a:t>
            </a:r>
            <a:r>
              <a:rPr lang="en-US" altLang="zh-CN" sz="2800" b="1">
                <a:solidFill>
                  <a:srgbClr val="990000"/>
                </a:solidFill>
                <a:latin typeface="楷体_GB2312" pitchFamily="49" charset="-122"/>
                <a:ea typeface="楷体_GB2312" pitchFamily="49" charset="-122"/>
              </a:rPr>
              <a:t>6</a:t>
            </a:r>
            <a:r>
              <a:rPr lang="zh-CN" altLang="en-US" sz="2800" b="1">
                <a:solidFill>
                  <a:srgbClr val="990000"/>
                </a:solidFill>
                <a:latin typeface="楷体_GB2312" pitchFamily="49" charset="-122"/>
                <a:ea typeface="楷体_GB2312" pitchFamily="49" charset="-122"/>
              </a:rPr>
              <a:t>。</a:t>
            </a:r>
          </a:p>
        </p:txBody>
      </p:sp>
      <p:sp>
        <p:nvSpPr>
          <p:cNvPr id="19482" name="Text Box 26">
            <a:extLst>
              <a:ext uri="{FF2B5EF4-FFF2-40B4-BE49-F238E27FC236}">
                <a16:creationId xmlns:a16="http://schemas.microsoft.com/office/drawing/2014/main" id="{7A54F7EB-CC0A-4685-A04C-C0C2BFBBF3EA}"/>
              </a:ext>
            </a:extLst>
          </p:cNvPr>
          <p:cNvSpPr txBox="1">
            <a:spLocks noChangeArrowheads="1"/>
          </p:cNvSpPr>
          <p:nvPr/>
        </p:nvSpPr>
        <p:spPr bwMode="auto">
          <a:xfrm>
            <a:off x="2792413" y="5373688"/>
            <a:ext cx="213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olidFill>
                  <a:srgbClr val="0000FF"/>
                </a:solidFill>
                <a:latin typeface="Times New Roman" panose="02020603050405020304" pitchFamily="18" charset="0"/>
              </a:rPr>
              <a:t>1  2  5  6  7  8</a:t>
            </a:r>
          </a:p>
        </p:txBody>
      </p:sp>
      <p:sp>
        <p:nvSpPr>
          <p:cNvPr id="19484" name="Line 28">
            <a:extLst>
              <a:ext uri="{FF2B5EF4-FFF2-40B4-BE49-F238E27FC236}">
                <a16:creationId xmlns:a16="http://schemas.microsoft.com/office/drawing/2014/main" id="{F31C4593-D281-49D1-BBC0-388DC8DCB442}"/>
              </a:ext>
            </a:extLst>
          </p:cNvPr>
          <p:cNvSpPr>
            <a:spLocks noChangeShapeType="1"/>
          </p:cNvSpPr>
          <p:nvPr/>
        </p:nvSpPr>
        <p:spPr bwMode="auto">
          <a:xfrm>
            <a:off x="2700338" y="4884738"/>
            <a:ext cx="215900" cy="576262"/>
          </a:xfrm>
          <a:prstGeom prst="line">
            <a:avLst/>
          </a:prstGeom>
          <a:noFill/>
          <a:ln w="3175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5" name="Line 29">
            <a:extLst>
              <a:ext uri="{FF2B5EF4-FFF2-40B4-BE49-F238E27FC236}">
                <a16:creationId xmlns:a16="http://schemas.microsoft.com/office/drawing/2014/main" id="{3BE89BC9-FDBE-45D3-8859-FDA09F0D5E77}"/>
              </a:ext>
            </a:extLst>
          </p:cNvPr>
          <p:cNvSpPr>
            <a:spLocks noChangeShapeType="1"/>
          </p:cNvSpPr>
          <p:nvPr/>
        </p:nvSpPr>
        <p:spPr bwMode="auto">
          <a:xfrm>
            <a:off x="3060700" y="4884738"/>
            <a:ext cx="215900" cy="503237"/>
          </a:xfrm>
          <a:prstGeom prst="line">
            <a:avLst/>
          </a:prstGeom>
          <a:noFill/>
          <a:ln w="31750">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6" name="Line 30">
            <a:extLst>
              <a:ext uri="{FF2B5EF4-FFF2-40B4-BE49-F238E27FC236}">
                <a16:creationId xmlns:a16="http://schemas.microsoft.com/office/drawing/2014/main" id="{7B4C3A88-B0B9-4BF3-AD78-E4E038671E4E}"/>
              </a:ext>
            </a:extLst>
          </p:cNvPr>
          <p:cNvSpPr>
            <a:spLocks noChangeShapeType="1"/>
          </p:cNvSpPr>
          <p:nvPr/>
        </p:nvSpPr>
        <p:spPr bwMode="auto">
          <a:xfrm>
            <a:off x="3421063" y="4811713"/>
            <a:ext cx="215900"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8" name="Line 32">
            <a:extLst>
              <a:ext uri="{FF2B5EF4-FFF2-40B4-BE49-F238E27FC236}">
                <a16:creationId xmlns:a16="http://schemas.microsoft.com/office/drawing/2014/main" id="{6181144F-EE9B-42A1-AED3-826DF2B73B14}"/>
              </a:ext>
            </a:extLst>
          </p:cNvPr>
          <p:cNvSpPr>
            <a:spLocks noChangeShapeType="1"/>
          </p:cNvSpPr>
          <p:nvPr/>
        </p:nvSpPr>
        <p:spPr bwMode="auto">
          <a:xfrm flipH="1">
            <a:off x="4789488" y="5029200"/>
            <a:ext cx="358775" cy="431800"/>
          </a:xfrm>
          <a:prstGeom prst="line">
            <a:avLst/>
          </a:prstGeom>
          <a:noFill/>
          <a:ln w="3175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9" name="Line 33">
            <a:extLst>
              <a:ext uri="{FF2B5EF4-FFF2-40B4-BE49-F238E27FC236}">
                <a16:creationId xmlns:a16="http://schemas.microsoft.com/office/drawing/2014/main" id="{B288C434-869D-4AE7-82F8-9C80117BEE2F}"/>
              </a:ext>
            </a:extLst>
          </p:cNvPr>
          <p:cNvSpPr>
            <a:spLocks noChangeShapeType="1"/>
          </p:cNvSpPr>
          <p:nvPr/>
        </p:nvSpPr>
        <p:spPr bwMode="auto">
          <a:xfrm flipH="1">
            <a:off x="4429125" y="4884738"/>
            <a:ext cx="360363" cy="503237"/>
          </a:xfrm>
          <a:prstGeom prst="line">
            <a:avLst/>
          </a:prstGeom>
          <a:noFill/>
          <a:ln w="31750">
            <a:solidFill>
              <a:srgbClr val="00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90" name="Line 34">
            <a:extLst>
              <a:ext uri="{FF2B5EF4-FFF2-40B4-BE49-F238E27FC236}">
                <a16:creationId xmlns:a16="http://schemas.microsoft.com/office/drawing/2014/main" id="{0A38FA20-B366-4E95-9130-DC462F3B7C15}"/>
              </a:ext>
            </a:extLst>
          </p:cNvPr>
          <p:cNvSpPr>
            <a:spLocks noChangeShapeType="1"/>
          </p:cNvSpPr>
          <p:nvPr/>
        </p:nvSpPr>
        <p:spPr bwMode="auto">
          <a:xfrm flipH="1">
            <a:off x="4068763" y="4811713"/>
            <a:ext cx="287337" cy="576262"/>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5"/>
                                        </p:tgtEl>
                                        <p:attrNameLst>
                                          <p:attrName>style.visibility</p:attrName>
                                        </p:attrNameLst>
                                      </p:cBhvr>
                                      <p:to>
                                        <p:strVal val="visible"/>
                                      </p:to>
                                    </p:set>
                                    <p:animEffect transition="in" filter="box(in)">
                                      <p:cBhvr>
                                        <p:cTn id="7" dur="500"/>
                                        <p:tgtEl>
                                          <p:spTgt spid="19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6"/>
                                        </p:tgtEl>
                                        <p:attrNameLst>
                                          <p:attrName>style.visibility</p:attrName>
                                        </p:attrNameLst>
                                      </p:cBhvr>
                                      <p:to>
                                        <p:strVal val="visible"/>
                                      </p:to>
                                    </p:set>
                                    <p:animEffect transition="in" filter="box(in)">
                                      <p:cBhvr>
                                        <p:cTn id="12" dur="500"/>
                                        <p:tgtEl>
                                          <p:spTgt spid="19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7"/>
                                        </p:tgtEl>
                                        <p:attrNameLst>
                                          <p:attrName>style.visibility</p:attrName>
                                        </p:attrNameLst>
                                      </p:cBhvr>
                                      <p:to>
                                        <p:strVal val="visible"/>
                                      </p:to>
                                    </p:set>
                                    <p:animEffect transition="in" filter="box(in)">
                                      <p:cBhvr>
                                        <p:cTn id="17" dur="500"/>
                                        <p:tgtEl>
                                          <p:spTgt spid="194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9472"/>
                                        </p:tgtEl>
                                        <p:attrNameLst>
                                          <p:attrName>style.visibility</p:attrName>
                                        </p:attrNameLst>
                                      </p:cBhvr>
                                      <p:to>
                                        <p:strVal val="visible"/>
                                      </p:to>
                                    </p:set>
                                    <p:animEffect transition="in" filter="box(in)">
                                      <p:cBhvr>
                                        <p:cTn id="22" dur="500"/>
                                        <p:tgtEl>
                                          <p:spTgt spid="19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9473"/>
                                        </p:tgtEl>
                                        <p:attrNameLst>
                                          <p:attrName>style.visibility</p:attrName>
                                        </p:attrNameLst>
                                      </p:cBhvr>
                                      <p:to>
                                        <p:strVal val="visible"/>
                                      </p:to>
                                    </p:set>
                                    <p:animEffect transition="in" filter="box(in)">
                                      <p:cBhvr>
                                        <p:cTn id="27" dur="500"/>
                                        <p:tgtEl>
                                          <p:spTgt spid="194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9474"/>
                                        </p:tgtEl>
                                        <p:attrNameLst>
                                          <p:attrName>style.visibility</p:attrName>
                                        </p:attrNameLst>
                                      </p:cBhvr>
                                      <p:to>
                                        <p:strVal val="visible"/>
                                      </p:to>
                                    </p:set>
                                    <p:animEffect transition="in" filter="box(in)">
                                      <p:cBhvr>
                                        <p:cTn id="32" dur="500"/>
                                        <p:tgtEl>
                                          <p:spTgt spid="194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9475"/>
                                        </p:tgtEl>
                                        <p:attrNameLst>
                                          <p:attrName>style.visibility</p:attrName>
                                        </p:attrNameLst>
                                      </p:cBhvr>
                                      <p:to>
                                        <p:strVal val="visible"/>
                                      </p:to>
                                    </p:set>
                                    <p:animEffect transition="in" filter="box(in)">
                                      <p:cBhvr>
                                        <p:cTn id="37" dur="500"/>
                                        <p:tgtEl>
                                          <p:spTgt spid="194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19476"/>
                                        </p:tgtEl>
                                        <p:attrNameLst>
                                          <p:attrName>style.visibility</p:attrName>
                                        </p:attrNameLst>
                                      </p:cBhvr>
                                      <p:to>
                                        <p:strVal val="visible"/>
                                      </p:to>
                                    </p:set>
                                    <p:animEffect transition="in" filter="strips(downLeft)">
                                      <p:cBhvr>
                                        <p:cTn id="42" dur="500"/>
                                        <p:tgtEl>
                                          <p:spTgt spid="194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19477"/>
                                        </p:tgtEl>
                                        <p:attrNameLst>
                                          <p:attrName>style.visibility</p:attrName>
                                        </p:attrNameLst>
                                      </p:cBhvr>
                                      <p:to>
                                        <p:strVal val="visible"/>
                                      </p:to>
                                    </p:set>
                                    <p:animEffect transition="in" filter="strips(downLeft)">
                                      <p:cBhvr>
                                        <p:cTn id="47" dur="500"/>
                                        <p:tgtEl>
                                          <p:spTgt spid="194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nodeType="clickEffect">
                                  <p:stCondLst>
                                    <p:cond delay="0"/>
                                  </p:stCondLst>
                                  <p:childTnLst>
                                    <p:set>
                                      <p:cBhvr>
                                        <p:cTn id="51" dur="1" fill="hold">
                                          <p:stCondLst>
                                            <p:cond delay="0"/>
                                          </p:stCondLst>
                                        </p:cTn>
                                        <p:tgtEl>
                                          <p:spTgt spid="19478"/>
                                        </p:tgtEl>
                                        <p:attrNameLst>
                                          <p:attrName>style.visibility</p:attrName>
                                        </p:attrNameLst>
                                      </p:cBhvr>
                                      <p:to>
                                        <p:strVal val="visible"/>
                                      </p:to>
                                    </p:set>
                                    <p:animEffect transition="in" filter="strips(downLeft)">
                                      <p:cBhvr>
                                        <p:cTn id="52" dur="500"/>
                                        <p:tgtEl>
                                          <p:spTgt spid="1947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19475"/>
                                        </p:tgtEl>
                                        <p:attrNameLst>
                                          <p:attrName>style.visibility</p:attrName>
                                        </p:attrNameLst>
                                      </p:cBhvr>
                                      <p:to>
                                        <p:strVal val="visible"/>
                                      </p:to>
                                    </p:set>
                                    <p:animEffect transition="in" filter="strips(downLeft)">
                                      <p:cBhvr>
                                        <p:cTn id="57" dur="500"/>
                                        <p:tgtEl>
                                          <p:spTgt spid="194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9479"/>
                                        </p:tgtEl>
                                        <p:attrNameLst>
                                          <p:attrName>style.visibility</p:attrName>
                                        </p:attrNameLst>
                                      </p:cBhvr>
                                      <p:to>
                                        <p:strVal val="visible"/>
                                      </p:to>
                                    </p:set>
                                    <p:animEffect transition="in" filter="box(in)">
                                      <p:cBhvr>
                                        <p:cTn id="62" dur="500"/>
                                        <p:tgtEl>
                                          <p:spTgt spid="194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9481"/>
                                        </p:tgtEl>
                                        <p:attrNameLst>
                                          <p:attrName>style.visibility</p:attrName>
                                        </p:attrNameLst>
                                      </p:cBhvr>
                                      <p:to>
                                        <p:strVal val="visible"/>
                                      </p:to>
                                    </p:set>
                                    <p:animEffect transition="in" filter="box(in)">
                                      <p:cBhvr>
                                        <p:cTn id="67" dur="500"/>
                                        <p:tgtEl>
                                          <p:spTgt spid="1948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9482"/>
                                        </p:tgtEl>
                                        <p:attrNameLst>
                                          <p:attrName>style.visibility</p:attrName>
                                        </p:attrNameLst>
                                      </p:cBhvr>
                                      <p:to>
                                        <p:strVal val="visible"/>
                                      </p:to>
                                    </p:set>
                                    <p:animEffect transition="in" filter="box(in)">
                                      <p:cBhvr>
                                        <p:cTn id="72" dur="500"/>
                                        <p:tgtEl>
                                          <p:spTgt spid="1948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19484"/>
                                        </p:tgtEl>
                                        <p:attrNameLst>
                                          <p:attrName>style.visibility</p:attrName>
                                        </p:attrNameLst>
                                      </p:cBhvr>
                                      <p:to>
                                        <p:strVal val="visible"/>
                                      </p:to>
                                    </p:set>
                                    <p:animEffect transition="in" filter="box(in)">
                                      <p:cBhvr>
                                        <p:cTn id="77" dur="500"/>
                                        <p:tgtEl>
                                          <p:spTgt spid="1948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19485"/>
                                        </p:tgtEl>
                                        <p:attrNameLst>
                                          <p:attrName>style.visibility</p:attrName>
                                        </p:attrNameLst>
                                      </p:cBhvr>
                                      <p:to>
                                        <p:strVal val="visible"/>
                                      </p:to>
                                    </p:set>
                                    <p:animEffect transition="in" filter="box(in)">
                                      <p:cBhvr>
                                        <p:cTn id="82" dur="500"/>
                                        <p:tgtEl>
                                          <p:spTgt spid="1948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16" fill="hold" nodeType="clickEffect">
                                  <p:stCondLst>
                                    <p:cond delay="0"/>
                                  </p:stCondLst>
                                  <p:childTnLst>
                                    <p:set>
                                      <p:cBhvr>
                                        <p:cTn id="86" dur="1" fill="hold">
                                          <p:stCondLst>
                                            <p:cond delay="0"/>
                                          </p:stCondLst>
                                        </p:cTn>
                                        <p:tgtEl>
                                          <p:spTgt spid="19486"/>
                                        </p:tgtEl>
                                        <p:attrNameLst>
                                          <p:attrName>style.visibility</p:attrName>
                                        </p:attrNameLst>
                                      </p:cBhvr>
                                      <p:to>
                                        <p:strVal val="visible"/>
                                      </p:to>
                                    </p:set>
                                    <p:animEffect transition="in" filter="box(in)">
                                      <p:cBhvr>
                                        <p:cTn id="87" dur="500"/>
                                        <p:tgtEl>
                                          <p:spTgt spid="1948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8" presetClass="entr" presetSubtype="12" fill="hold" nodeType="clickEffect">
                                  <p:stCondLst>
                                    <p:cond delay="0"/>
                                  </p:stCondLst>
                                  <p:childTnLst>
                                    <p:set>
                                      <p:cBhvr>
                                        <p:cTn id="91" dur="1" fill="hold">
                                          <p:stCondLst>
                                            <p:cond delay="0"/>
                                          </p:stCondLst>
                                        </p:cTn>
                                        <p:tgtEl>
                                          <p:spTgt spid="19488"/>
                                        </p:tgtEl>
                                        <p:attrNameLst>
                                          <p:attrName>style.visibility</p:attrName>
                                        </p:attrNameLst>
                                      </p:cBhvr>
                                      <p:to>
                                        <p:strVal val="visible"/>
                                      </p:to>
                                    </p:set>
                                    <p:animEffect transition="in" filter="strips(downLeft)">
                                      <p:cBhvr>
                                        <p:cTn id="92" dur="500"/>
                                        <p:tgtEl>
                                          <p:spTgt spid="1948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12" fill="hold" nodeType="clickEffect">
                                  <p:stCondLst>
                                    <p:cond delay="0"/>
                                  </p:stCondLst>
                                  <p:childTnLst>
                                    <p:set>
                                      <p:cBhvr>
                                        <p:cTn id="96" dur="1" fill="hold">
                                          <p:stCondLst>
                                            <p:cond delay="0"/>
                                          </p:stCondLst>
                                        </p:cTn>
                                        <p:tgtEl>
                                          <p:spTgt spid="19489"/>
                                        </p:tgtEl>
                                        <p:attrNameLst>
                                          <p:attrName>style.visibility</p:attrName>
                                        </p:attrNameLst>
                                      </p:cBhvr>
                                      <p:to>
                                        <p:strVal val="visible"/>
                                      </p:to>
                                    </p:set>
                                    <p:animEffect transition="in" filter="strips(downLeft)">
                                      <p:cBhvr>
                                        <p:cTn id="97" dur="500"/>
                                        <p:tgtEl>
                                          <p:spTgt spid="1948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8" presetClass="entr" presetSubtype="12" fill="hold" nodeType="clickEffect">
                                  <p:stCondLst>
                                    <p:cond delay="0"/>
                                  </p:stCondLst>
                                  <p:childTnLst>
                                    <p:set>
                                      <p:cBhvr>
                                        <p:cTn id="101" dur="1" fill="hold">
                                          <p:stCondLst>
                                            <p:cond delay="0"/>
                                          </p:stCondLst>
                                        </p:cTn>
                                        <p:tgtEl>
                                          <p:spTgt spid="19490"/>
                                        </p:tgtEl>
                                        <p:attrNameLst>
                                          <p:attrName>style.visibility</p:attrName>
                                        </p:attrNameLst>
                                      </p:cBhvr>
                                      <p:to>
                                        <p:strVal val="visible"/>
                                      </p:to>
                                    </p:set>
                                    <p:animEffect transition="in" filter="strips(downLeft)">
                                      <p:cBhvr>
                                        <p:cTn id="102" dur="500"/>
                                        <p:tgtEl>
                                          <p:spTgt spid="19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p:bldP spid="19466" grpId="0"/>
      <p:bldP spid="19467" grpId="0"/>
      <p:bldP spid="19479" grpId="0"/>
      <p:bldP spid="19481" grpId="0"/>
      <p:bldP spid="194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7" name="Oval 45">
            <a:extLst>
              <a:ext uri="{FF2B5EF4-FFF2-40B4-BE49-F238E27FC236}">
                <a16:creationId xmlns:a16="http://schemas.microsoft.com/office/drawing/2014/main" id="{D318C040-4F30-46D9-8FDE-AECA75375F11}"/>
              </a:ext>
            </a:extLst>
          </p:cNvPr>
          <p:cNvSpPr>
            <a:spLocks noChangeArrowheads="1"/>
          </p:cNvSpPr>
          <p:nvPr/>
        </p:nvSpPr>
        <p:spPr bwMode="auto">
          <a:xfrm>
            <a:off x="4284663" y="6092825"/>
            <a:ext cx="719137" cy="50323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55" name="Oval 43">
            <a:extLst>
              <a:ext uri="{FF2B5EF4-FFF2-40B4-BE49-F238E27FC236}">
                <a16:creationId xmlns:a16="http://schemas.microsoft.com/office/drawing/2014/main" id="{04003903-EFAD-44B1-8F38-F92F43DC75E6}"/>
              </a:ext>
            </a:extLst>
          </p:cNvPr>
          <p:cNvSpPr>
            <a:spLocks noChangeArrowheads="1"/>
          </p:cNvSpPr>
          <p:nvPr/>
        </p:nvSpPr>
        <p:spPr bwMode="auto">
          <a:xfrm>
            <a:off x="4284663" y="3860800"/>
            <a:ext cx="719137"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56" name="Oval 44">
            <a:extLst>
              <a:ext uri="{FF2B5EF4-FFF2-40B4-BE49-F238E27FC236}">
                <a16:creationId xmlns:a16="http://schemas.microsoft.com/office/drawing/2014/main" id="{09832F70-9BE9-4647-AA2B-9C0D72D62818}"/>
              </a:ext>
            </a:extLst>
          </p:cNvPr>
          <p:cNvSpPr>
            <a:spLocks noChangeArrowheads="1"/>
          </p:cNvSpPr>
          <p:nvPr/>
        </p:nvSpPr>
        <p:spPr bwMode="auto">
          <a:xfrm>
            <a:off x="4427538" y="4581525"/>
            <a:ext cx="720725" cy="64928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pic>
        <p:nvPicPr>
          <p:cNvPr id="7174" name="Picture 5" descr="STATBAR">
            <a:extLst>
              <a:ext uri="{FF2B5EF4-FFF2-40B4-BE49-F238E27FC236}">
                <a16:creationId xmlns:a16="http://schemas.microsoft.com/office/drawing/2014/main" id="{858A56AC-3B5B-4131-8D74-2F09C6F6F096}"/>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592263"/>
            <a:ext cx="7924800" cy="107950"/>
          </a:xfrm>
          <a:prstGeom prst="rect">
            <a:avLst/>
          </a:prstGeom>
          <a:solidFill>
            <a:srgbClr val="00FF00"/>
          </a:solidFill>
          <a:ln w="9525">
            <a:solidFill>
              <a:srgbClr val="00FF00"/>
            </a:solidFill>
            <a:miter lim="800000"/>
            <a:headEnd/>
            <a:tailEnd/>
          </a:ln>
        </p:spPr>
      </p:pic>
      <p:sp>
        <p:nvSpPr>
          <p:cNvPr id="7175" name="Text Box 6">
            <a:extLst>
              <a:ext uri="{FF2B5EF4-FFF2-40B4-BE49-F238E27FC236}">
                <a16:creationId xmlns:a16="http://schemas.microsoft.com/office/drawing/2014/main" id="{03BF2E8D-516E-4C53-B9C9-BDBF3025D83E}"/>
              </a:ext>
            </a:extLst>
          </p:cNvPr>
          <p:cNvSpPr txBox="1">
            <a:spLocks noChangeArrowheads="1"/>
          </p:cNvSpPr>
          <p:nvPr/>
        </p:nvSpPr>
        <p:spPr bwMode="auto">
          <a:xfrm>
            <a:off x="971550" y="947738"/>
            <a:ext cx="38163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rgbClr val="FF0000"/>
                </a:solidFill>
                <a:ea typeface="楷体_GB2312" pitchFamily="49" charset="-122"/>
              </a:rPr>
              <a:t>方法</a:t>
            </a:r>
            <a:r>
              <a:rPr lang="en-US" altLang="zh-CN" b="1">
                <a:solidFill>
                  <a:srgbClr val="FF0000"/>
                </a:solidFill>
                <a:ea typeface="楷体_GB2312" pitchFamily="49" charset="-122"/>
              </a:rPr>
              <a:t>1</a:t>
            </a:r>
            <a:r>
              <a:rPr lang="zh-CN" altLang="en-US" b="1">
                <a:solidFill>
                  <a:srgbClr val="FF0000"/>
                </a:solidFill>
                <a:ea typeface="楷体_GB2312" pitchFamily="49" charset="-122"/>
              </a:rPr>
              <a:t>：直接排序</a:t>
            </a:r>
          </a:p>
        </p:txBody>
      </p:sp>
      <p:sp>
        <p:nvSpPr>
          <p:cNvPr id="13324" name="Text Box 12">
            <a:extLst>
              <a:ext uri="{FF2B5EF4-FFF2-40B4-BE49-F238E27FC236}">
                <a16:creationId xmlns:a16="http://schemas.microsoft.com/office/drawing/2014/main" id="{9BCA45A0-6010-4860-9904-35727D12C3CA}"/>
              </a:ext>
            </a:extLst>
          </p:cNvPr>
          <p:cNvSpPr txBox="1">
            <a:spLocks noChangeArrowheads="1"/>
          </p:cNvSpPr>
          <p:nvPr/>
        </p:nvSpPr>
        <p:spPr bwMode="auto">
          <a:xfrm>
            <a:off x="4284663" y="2333625"/>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t>…</a:t>
            </a:r>
            <a:r>
              <a:rPr lang="en-US" altLang="zh-CN" sz="2800">
                <a:cs typeface="Arial" panose="020B0604020202020204" pitchFamily="34" charset="0"/>
              </a:rPr>
              <a:t>…</a:t>
            </a:r>
            <a:endParaRPr lang="en-US" altLang="en-US" sz="2800">
              <a:cs typeface="Arial" panose="020B0604020202020204" pitchFamily="34" charset="0"/>
            </a:endParaRPr>
          </a:p>
        </p:txBody>
      </p:sp>
      <p:sp>
        <p:nvSpPr>
          <p:cNvPr id="7177" name="Rectangle 17">
            <a:extLst>
              <a:ext uri="{FF2B5EF4-FFF2-40B4-BE49-F238E27FC236}">
                <a16:creationId xmlns:a16="http://schemas.microsoft.com/office/drawing/2014/main" id="{A421019C-B042-4545-A6B0-CA756DA4348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338" name="Group 26">
            <a:extLst>
              <a:ext uri="{FF2B5EF4-FFF2-40B4-BE49-F238E27FC236}">
                <a16:creationId xmlns:a16="http://schemas.microsoft.com/office/drawing/2014/main" id="{71F3276C-7597-446D-AA12-D3AA10E436EB}"/>
              </a:ext>
            </a:extLst>
          </p:cNvPr>
          <p:cNvGrpSpPr>
            <a:grpSpLocks/>
          </p:cNvGrpSpPr>
          <p:nvPr/>
        </p:nvGrpSpPr>
        <p:grpSpPr bwMode="auto">
          <a:xfrm>
            <a:off x="2700338" y="1989138"/>
            <a:ext cx="376237" cy="1008062"/>
            <a:chOff x="1781" y="1253"/>
            <a:chExt cx="237" cy="635"/>
          </a:xfrm>
        </p:grpSpPr>
        <p:sp>
          <p:nvSpPr>
            <p:cNvPr id="7195" name="Oval 7">
              <a:extLst>
                <a:ext uri="{FF2B5EF4-FFF2-40B4-BE49-F238E27FC236}">
                  <a16:creationId xmlns:a16="http://schemas.microsoft.com/office/drawing/2014/main" id="{25792533-BA51-4173-A236-D18C593D6B2F}"/>
                </a:ext>
              </a:extLst>
            </p:cNvPr>
            <p:cNvSpPr>
              <a:spLocks noChangeArrowheads="1"/>
            </p:cNvSpPr>
            <p:nvPr/>
          </p:nvSpPr>
          <p:spPr bwMode="auto">
            <a:xfrm>
              <a:off x="1791" y="1616"/>
              <a:ext cx="227" cy="272"/>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196" name="Object 16">
              <a:extLst>
                <a:ext uri="{FF2B5EF4-FFF2-40B4-BE49-F238E27FC236}">
                  <a16:creationId xmlns:a16="http://schemas.microsoft.com/office/drawing/2014/main" id="{582E9D54-1007-445A-AC35-B5CA1BD2D1F2}"/>
                </a:ext>
              </a:extLst>
            </p:cNvPr>
            <p:cNvGraphicFramePr>
              <a:graphicFrameLocks noChangeAspect="1"/>
            </p:cNvGraphicFramePr>
            <p:nvPr/>
          </p:nvGraphicFramePr>
          <p:xfrm>
            <a:off x="1781" y="1253"/>
            <a:ext cx="237" cy="317"/>
          </p:xfrm>
          <a:graphic>
            <a:graphicData uri="http://schemas.openxmlformats.org/presentationml/2006/ole">
              <mc:AlternateContent xmlns:mc="http://schemas.openxmlformats.org/markup-compatibility/2006">
                <mc:Choice xmlns:v="urn:schemas-microsoft-com:vml" Requires="v">
                  <p:oleObj spid="_x0000_s18610" name="公式" r:id="rId5" imgW="164885" imgH="215619" progId="Equation.3">
                    <p:embed/>
                  </p:oleObj>
                </mc:Choice>
                <mc:Fallback>
                  <p:oleObj name="公式" r:id="rId5" imgW="164885" imgH="215619" progId="Equation.3">
                    <p:embed/>
                    <p:pic>
                      <p:nvPicPr>
                        <p:cNvPr id="7196" name="Object 16">
                          <a:extLst>
                            <a:ext uri="{FF2B5EF4-FFF2-40B4-BE49-F238E27FC236}">
                              <a16:creationId xmlns:a16="http://schemas.microsoft.com/office/drawing/2014/main" id="{582E9D54-1007-445A-AC35-B5CA1BD2D1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 y="1253"/>
                          <a:ext cx="23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179" name="Rectangle 19">
            <a:extLst>
              <a:ext uri="{FF2B5EF4-FFF2-40B4-BE49-F238E27FC236}">
                <a16:creationId xmlns:a16="http://schemas.microsoft.com/office/drawing/2014/main" id="{09A9214A-9EDF-4B80-BA72-815B3F4C8CAD}"/>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339" name="Group 27">
            <a:extLst>
              <a:ext uri="{FF2B5EF4-FFF2-40B4-BE49-F238E27FC236}">
                <a16:creationId xmlns:a16="http://schemas.microsoft.com/office/drawing/2014/main" id="{43A2CEC8-9C58-46C2-BC47-5D9D3B050B4D}"/>
              </a:ext>
            </a:extLst>
          </p:cNvPr>
          <p:cNvGrpSpPr>
            <a:grpSpLocks/>
          </p:cNvGrpSpPr>
          <p:nvPr/>
        </p:nvGrpSpPr>
        <p:grpSpPr bwMode="auto">
          <a:xfrm>
            <a:off x="3276600" y="2062163"/>
            <a:ext cx="360363" cy="935037"/>
            <a:chOff x="2064" y="1299"/>
            <a:chExt cx="227" cy="589"/>
          </a:xfrm>
        </p:grpSpPr>
        <p:sp>
          <p:nvSpPr>
            <p:cNvPr id="7193" name="Oval 13">
              <a:extLst>
                <a:ext uri="{FF2B5EF4-FFF2-40B4-BE49-F238E27FC236}">
                  <a16:creationId xmlns:a16="http://schemas.microsoft.com/office/drawing/2014/main" id="{77D0CA7B-1744-4878-8895-7ACB94EE0988}"/>
                </a:ext>
              </a:extLst>
            </p:cNvPr>
            <p:cNvSpPr>
              <a:spLocks noChangeArrowheads="1"/>
            </p:cNvSpPr>
            <p:nvPr/>
          </p:nvSpPr>
          <p:spPr bwMode="auto">
            <a:xfrm>
              <a:off x="2064" y="1616"/>
              <a:ext cx="227" cy="272"/>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194" name="Object 18">
              <a:extLst>
                <a:ext uri="{FF2B5EF4-FFF2-40B4-BE49-F238E27FC236}">
                  <a16:creationId xmlns:a16="http://schemas.microsoft.com/office/drawing/2014/main" id="{8ED2B83E-98D9-4841-8ADE-F1938D86C867}"/>
                </a:ext>
              </a:extLst>
            </p:cNvPr>
            <p:cNvGraphicFramePr>
              <a:graphicFrameLocks noChangeAspect="1"/>
            </p:cNvGraphicFramePr>
            <p:nvPr/>
          </p:nvGraphicFramePr>
          <p:xfrm>
            <a:off x="2064" y="1299"/>
            <a:ext cx="227" cy="317"/>
          </p:xfrm>
          <a:graphic>
            <a:graphicData uri="http://schemas.openxmlformats.org/presentationml/2006/ole">
              <mc:AlternateContent xmlns:mc="http://schemas.openxmlformats.org/markup-compatibility/2006">
                <mc:Choice xmlns:v="urn:schemas-microsoft-com:vml" Requires="v">
                  <p:oleObj spid="_x0000_s18611" name="公式" r:id="rId7" imgW="177569" imgH="215619" progId="Equation.3">
                    <p:embed/>
                  </p:oleObj>
                </mc:Choice>
                <mc:Fallback>
                  <p:oleObj name="公式" r:id="rId7" imgW="177569" imgH="215619" progId="Equation.3">
                    <p:embed/>
                    <p:pic>
                      <p:nvPicPr>
                        <p:cNvPr id="7194" name="Object 18">
                          <a:extLst>
                            <a:ext uri="{FF2B5EF4-FFF2-40B4-BE49-F238E27FC236}">
                              <a16:creationId xmlns:a16="http://schemas.microsoft.com/office/drawing/2014/main" id="{8ED2B83E-98D9-4841-8ADE-F1938D86C8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1299"/>
                          <a:ext cx="22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342" name="Group 30">
            <a:extLst>
              <a:ext uri="{FF2B5EF4-FFF2-40B4-BE49-F238E27FC236}">
                <a16:creationId xmlns:a16="http://schemas.microsoft.com/office/drawing/2014/main" id="{691A0D8F-D7C1-4A60-A4FA-F6BEDE0778E2}"/>
              </a:ext>
            </a:extLst>
          </p:cNvPr>
          <p:cNvGrpSpPr>
            <a:grpSpLocks/>
          </p:cNvGrpSpPr>
          <p:nvPr/>
        </p:nvGrpSpPr>
        <p:grpSpPr bwMode="auto">
          <a:xfrm>
            <a:off x="3851275" y="2062163"/>
            <a:ext cx="360363" cy="935037"/>
            <a:chOff x="2426" y="1299"/>
            <a:chExt cx="227" cy="589"/>
          </a:xfrm>
        </p:grpSpPr>
        <p:sp>
          <p:nvSpPr>
            <p:cNvPr id="7191" name="Oval 14">
              <a:extLst>
                <a:ext uri="{FF2B5EF4-FFF2-40B4-BE49-F238E27FC236}">
                  <a16:creationId xmlns:a16="http://schemas.microsoft.com/office/drawing/2014/main" id="{1D9C19AC-69E5-4E43-8F4D-2BD94AB75405}"/>
                </a:ext>
              </a:extLst>
            </p:cNvPr>
            <p:cNvSpPr>
              <a:spLocks noChangeArrowheads="1"/>
            </p:cNvSpPr>
            <p:nvPr/>
          </p:nvSpPr>
          <p:spPr bwMode="auto">
            <a:xfrm>
              <a:off x="2426" y="1616"/>
              <a:ext cx="227" cy="272"/>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192" name="Object 20">
              <a:extLst>
                <a:ext uri="{FF2B5EF4-FFF2-40B4-BE49-F238E27FC236}">
                  <a16:creationId xmlns:a16="http://schemas.microsoft.com/office/drawing/2014/main" id="{71754F78-848E-46E8-AE7B-6B827D985ED3}"/>
                </a:ext>
              </a:extLst>
            </p:cNvPr>
            <p:cNvGraphicFramePr>
              <a:graphicFrameLocks noChangeAspect="1"/>
            </p:cNvGraphicFramePr>
            <p:nvPr/>
          </p:nvGraphicFramePr>
          <p:xfrm>
            <a:off x="2427" y="1299"/>
            <a:ext cx="226" cy="317"/>
          </p:xfrm>
          <a:graphic>
            <a:graphicData uri="http://schemas.openxmlformats.org/presentationml/2006/ole">
              <mc:AlternateContent xmlns:mc="http://schemas.openxmlformats.org/markup-compatibility/2006">
                <mc:Choice xmlns:v="urn:schemas-microsoft-com:vml" Requires="v">
                  <p:oleObj spid="_x0000_s18612" name="公式" r:id="rId9" imgW="177646" imgH="228402" progId="Equation.3">
                    <p:embed/>
                  </p:oleObj>
                </mc:Choice>
                <mc:Fallback>
                  <p:oleObj name="公式" r:id="rId9" imgW="177646" imgH="228402" progId="Equation.3">
                    <p:embed/>
                    <p:pic>
                      <p:nvPicPr>
                        <p:cNvPr id="7192" name="Object 20">
                          <a:extLst>
                            <a:ext uri="{FF2B5EF4-FFF2-40B4-BE49-F238E27FC236}">
                              <a16:creationId xmlns:a16="http://schemas.microsoft.com/office/drawing/2014/main" id="{71754F78-848E-46E8-AE7B-6B827D985E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7" y="1299"/>
                          <a:ext cx="22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341" name="Group 29">
            <a:extLst>
              <a:ext uri="{FF2B5EF4-FFF2-40B4-BE49-F238E27FC236}">
                <a16:creationId xmlns:a16="http://schemas.microsoft.com/office/drawing/2014/main" id="{E35BDF7A-AF33-4663-9888-EC559A943D91}"/>
              </a:ext>
            </a:extLst>
          </p:cNvPr>
          <p:cNvGrpSpPr>
            <a:grpSpLocks/>
          </p:cNvGrpSpPr>
          <p:nvPr/>
        </p:nvGrpSpPr>
        <p:grpSpPr bwMode="auto">
          <a:xfrm>
            <a:off x="5219700" y="2047875"/>
            <a:ext cx="360363" cy="949325"/>
            <a:chOff x="3243" y="1290"/>
            <a:chExt cx="227" cy="598"/>
          </a:xfrm>
        </p:grpSpPr>
        <p:sp>
          <p:nvSpPr>
            <p:cNvPr id="7189" name="Oval 15">
              <a:extLst>
                <a:ext uri="{FF2B5EF4-FFF2-40B4-BE49-F238E27FC236}">
                  <a16:creationId xmlns:a16="http://schemas.microsoft.com/office/drawing/2014/main" id="{EF6938F6-74F1-4F52-BAB0-DE0F51A938AE}"/>
                </a:ext>
              </a:extLst>
            </p:cNvPr>
            <p:cNvSpPr>
              <a:spLocks noChangeArrowheads="1"/>
            </p:cNvSpPr>
            <p:nvPr/>
          </p:nvSpPr>
          <p:spPr bwMode="auto">
            <a:xfrm>
              <a:off x="3243" y="1616"/>
              <a:ext cx="227" cy="272"/>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190" name="Object 23">
              <a:extLst>
                <a:ext uri="{FF2B5EF4-FFF2-40B4-BE49-F238E27FC236}">
                  <a16:creationId xmlns:a16="http://schemas.microsoft.com/office/drawing/2014/main" id="{C691D4DA-240D-441F-9CB2-CAB9DDD08FC3}"/>
                </a:ext>
              </a:extLst>
            </p:cNvPr>
            <p:cNvGraphicFramePr>
              <a:graphicFrameLocks noChangeAspect="1"/>
            </p:cNvGraphicFramePr>
            <p:nvPr/>
          </p:nvGraphicFramePr>
          <p:xfrm>
            <a:off x="3262" y="1290"/>
            <a:ext cx="208" cy="326"/>
          </p:xfrm>
          <a:graphic>
            <a:graphicData uri="http://schemas.openxmlformats.org/presentationml/2006/ole">
              <mc:AlternateContent xmlns:mc="http://schemas.openxmlformats.org/markup-compatibility/2006">
                <mc:Choice xmlns:v="urn:schemas-microsoft-com:vml" Requires="v">
                  <p:oleObj spid="_x0000_s18613" name="公式" r:id="rId11" imgW="177646" imgH="228402" progId="Equation.3">
                    <p:embed/>
                  </p:oleObj>
                </mc:Choice>
                <mc:Fallback>
                  <p:oleObj name="公式" r:id="rId11" imgW="177646" imgH="228402" progId="Equation.3">
                    <p:embed/>
                    <p:pic>
                      <p:nvPicPr>
                        <p:cNvPr id="7190" name="Object 23">
                          <a:extLst>
                            <a:ext uri="{FF2B5EF4-FFF2-40B4-BE49-F238E27FC236}">
                              <a16:creationId xmlns:a16="http://schemas.microsoft.com/office/drawing/2014/main" id="{C691D4DA-240D-441F-9CB2-CAB9DDD08FC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2" y="1290"/>
                          <a:ext cx="2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343" name="Object 31">
            <a:extLst>
              <a:ext uri="{FF2B5EF4-FFF2-40B4-BE49-F238E27FC236}">
                <a16:creationId xmlns:a16="http://schemas.microsoft.com/office/drawing/2014/main" id="{DCCB4F62-3BAF-4955-8EB1-1922E49507ED}"/>
              </a:ext>
            </a:extLst>
          </p:cNvPr>
          <p:cNvGraphicFramePr>
            <a:graphicFrameLocks noGrp="1" noChangeAspect="1"/>
          </p:cNvGraphicFramePr>
          <p:nvPr>
            <p:ph sz="quarter" idx="1"/>
          </p:nvPr>
        </p:nvGraphicFramePr>
        <p:xfrm>
          <a:off x="1116013" y="3141663"/>
          <a:ext cx="4895850" cy="1368425"/>
        </p:xfrm>
        <a:graphic>
          <a:graphicData uri="http://schemas.openxmlformats.org/presentationml/2006/ole">
            <mc:AlternateContent xmlns:mc="http://schemas.openxmlformats.org/markup-compatibility/2006">
              <mc:Choice xmlns:v="urn:schemas-microsoft-com:vml" Requires="v">
                <p:oleObj spid="_x0000_s18614" name="文档" r:id="rId13" imgW="2996762" imgH="792141" progId="Word.Document.8">
                  <p:embed/>
                </p:oleObj>
              </mc:Choice>
              <mc:Fallback>
                <p:oleObj name="文档" r:id="rId13" imgW="2996762" imgH="792141" progId="Word.Document.8">
                  <p:embed/>
                  <p:pic>
                    <p:nvPicPr>
                      <p:cNvPr id="13343" name="Object 31">
                        <a:extLst>
                          <a:ext uri="{FF2B5EF4-FFF2-40B4-BE49-F238E27FC236}">
                            <a16:creationId xmlns:a16="http://schemas.microsoft.com/office/drawing/2014/main" id="{DCCB4F62-3BAF-4955-8EB1-1922E49507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3141663"/>
                        <a:ext cx="4895850"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5" name="Object 33">
            <a:extLst>
              <a:ext uri="{FF2B5EF4-FFF2-40B4-BE49-F238E27FC236}">
                <a16:creationId xmlns:a16="http://schemas.microsoft.com/office/drawing/2014/main" id="{BA923C11-771F-45FF-AC41-285BDB4C6768}"/>
              </a:ext>
            </a:extLst>
          </p:cNvPr>
          <p:cNvGraphicFramePr>
            <a:graphicFrameLocks noGrp="1" noChangeAspect="1"/>
          </p:cNvGraphicFramePr>
          <p:nvPr>
            <p:ph sz="quarter" idx="2"/>
          </p:nvPr>
        </p:nvGraphicFramePr>
        <p:xfrm>
          <a:off x="1692275" y="4508500"/>
          <a:ext cx="4392613" cy="706438"/>
        </p:xfrm>
        <a:graphic>
          <a:graphicData uri="http://schemas.openxmlformats.org/presentationml/2006/ole">
            <mc:AlternateContent xmlns:mc="http://schemas.openxmlformats.org/markup-compatibility/2006">
              <mc:Choice xmlns:v="urn:schemas-microsoft-com:vml" Requires="v">
                <p:oleObj spid="_x0000_s18615" name="文档" r:id="rId15" imgW="2838976" imgH="396071" progId="Word.Document.8">
                  <p:embed/>
                </p:oleObj>
              </mc:Choice>
              <mc:Fallback>
                <p:oleObj name="文档" r:id="rId15" imgW="2838976" imgH="396071" progId="Word.Document.8">
                  <p:embed/>
                  <p:pic>
                    <p:nvPicPr>
                      <p:cNvPr id="13345" name="Object 33">
                        <a:extLst>
                          <a:ext uri="{FF2B5EF4-FFF2-40B4-BE49-F238E27FC236}">
                            <a16:creationId xmlns:a16="http://schemas.microsoft.com/office/drawing/2014/main" id="{BA923C11-771F-45FF-AC41-285BDB4C676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2275" y="4508500"/>
                        <a:ext cx="4392613" cy="706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8" name="Object 36">
            <a:extLst>
              <a:ext uri="{FF2B5EF4-FFF2-40B4-BE49-F238E27FC236}">
                <a16:creationId xmlns:a16="http://schemas.microsoft.com/office/drawing/2014/main" id="{FDBACCC8-B378-4D2F-9462-FD5E6633929D}"/>
              </a:ext>
            </a:extLst>
          </p:cNvPr>
          <p:cNvGraphicFramePr>
            <a:graphicFrameLocks noGrp="1" noChangeAspect="1"/>
          </p:cNvGraphicFramePr>
          <p:nvPr>
            <p:ph sz="quarter" idx="3"/>
          </p:nvPr>
        </p:nvGraphicFramePr>
        <p:xfrm>
          <a:off x="1670050" y="5086350"/>
          <a:ext cx="4402138" cy="1514475"/>
        </p:xfrm>
        <a:graphic>
          <a:graphicData uri="http://schemas.openxmlformats.org/presentationml/2006/ole">
            <mc:AlternateContent xmlns:mc="http://schemas.openxmlformats.org/markup-compatibility/2006">
              <mc:Choice xmlns:v="urn:schemas-microsoft-com:vml" Requires="v">
                <p:oleObj spid="_x0000_s18616" name="文档" r:id="rId17" imgW="2879204" imgH="990537" progId="Word.Document.8">
                  <p:embed/>
                </p:oleObj>
              </mc:Choice>
              <mc:Fallback>
                <p:oleObj name="文档" r:id="rId17" imgW="2879204" imgH="990537" progId="Word.Document.8">
                  <p:embed/>
                  <p:pic>
                    <p:nvPicPr>
                      <p:cNvPr id="13348" name="Object 36">
                        <a:extLst>
                          <a:ext uri="{FF2B5EF4-FFF2-40B4-BE49-F238E27FC236}">
                            <a16:creationId xmlns:a16="http://schemas.microsoft.com/office/drawing/2014/main" id="{FDBACCC8-B378-4D2F-9462-FD5E6633929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0050" y="5086350"/>
                        <a:ext cx="4402138"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1" name="Object 39">
            <a:extLst>
              <a:ext uri="{FF2B5EF4-FFF2-40B4-BE49-F238E27FC236}">
                <a16:creationId xmlns:a16="http://schemas.microsoft.com/office/drawing/2014/main" id="{8CC8404D-5CDD-4922-8EBF-AEA9023BCB3F}"/>
              </a:ext>
            </a:extLst>
          </p:cNvPr>
          <p:cNvGraphicFramePr>
            <a:graphicFrameLocks noGrp="1" noChangeAspect="1"/>
          </p:cNvGraphicFramePr>
          <p:nvPr>
            <p:ph sz="quarter" idx="4"/>
          </p:nvPr>
        </p:nvGraphicFramePr>
        <p:xfrm>
          <a:off x="6340475" y="4079875"/>
          <a:ext cx="2695575" cy="2468563"/>
        </p:xfrm>
        <a:graphic>
          <a:graphicData uri="http://schemas.openxmlformats.org/presentationml/2006/ole">
            <mc:AlternateContent xmlns:mc="http://schemas.openxmlformats.org/markup-compatibility/2006">
              <mc:Choice xmlns:v="urn:schemas-microsoft-com:vml" Requires="v">
                <p:oleObj spid="_x0000_s18617" name="文档" r:id="rId19" imgW="1512844" imgH="1386607" progId="Word.Document.8">
                  <p:embed/>
                </p:oleObj>
              </mc:Choice>
              <mc:Fallback>
                <p:oleObj name="文档" r:id="rId19" imgW="1512844" imgH="1386607" progId="Word.Document.8">
                  <p:embed/>
                  <p:pic>
                    <p:nvPicPr>
                      <p:cNvPr id="13351" name="Object 39">
                        <a:extLst>
                          <a:ext uri="{FF2B5EF4-FFF2-40B4-BE49-F238E27FC236}">
                            <a16:creationId xmlns:a16="http://schemas.microsoft.com/office/drawing/2014/main" id="{8CC8404D-5CDD-4922-8EBF-AEA9023BCB3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40475" y="4079875"/>
                        <a:ext cx="2695575" cy="2468563"/>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8" name="AutoShape 46">
            <a:extLst>
              <a:ext uri="{FF2B5EF4-FFF2-40B4-BE49-F238E27FC236}">
                <a16:creationId xmlns:a16="http://schemas.microsoft.com/office/drawing/2014/main" id="{9B341F96-9910-433E-B3DB-C7FA9C384FE6}"/>
              </a:ext>
            </a:extLst>
          </p:cNvPr>
          <p:cNvSpPr>
            <a:spLocks noChangeArrowheads="1"/>
          </p:cNvSpPr>
          <p:nvPr/>
        </p:nvSpPr>
        <p:spPr bwMode="auto">
          <a:xfrm>
            <a:off x="8243888" y="2636838"/>
            <a:ext cx="720725" cy="1008062"/>
          </a:xfrm>
          <a:prstGeom prst="wedgeEllipseCallout">
            <a:avLst>
              <a:gd name="adj1" fmla="val -6829"/>
              <a:gd name="adj2" fmla="val 303384"/>
            </a:avLst>
          </a:prstGeom>
          <a:solidFill>
            <a:srgbClr val="FF00FF"/>
          </a:solidFill>
          <a:ln>
            <a:noFill/>
          </a:ln>
          <a:effectLst/>
          <a:extLst>
            <a:ext uri="{91240B29-F687-4F45-9708-019B960494DF}">
              <a14:hiddenLine xmlns:a14="http://schemas.microsoft.com/office/drawing/2010/main" w="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solidFill>
                  <a:srgbClr val="0000FF"/>
                </a:solidFill>
              </a:rPr>
              <a:t>差</a:t>
            </a:r>
          </a:p>
        </p:txBody>
      </p:sp>
      <p:sp>
        <p:nvSpPr>
          <p:cNvPr id="13354" name="Oval 42">
            <a:extLst>
              <a:ext uri="{FF2B5EF4-FFF2-40B4-BE49-F238E27FC236}">
                <a16:creationId xmlns:a16="http://schemas.microsoft.com/office/drawing/2014/main" id="{8E2ECBF3-1C85-4F9C-BD41-65153F633F30}"/>
              </a:ext>
            </a:extLst>
          </p:cNvPr>
          <p:cNvSpPr>
            <a:spLocks noChangeArrowheads="1"/>
          </p:cNvSpPr>
          <p:nvPr/>
        </p:nvSpPr>
        <p:spPr bwMode="auto">
          <a:xfrm>
            <a:off x="6661150" y="4762500"/>
            <a:ext cx="935037" cy="936625"/>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nodeType="clickEffect">
                                  <p:stCondLst>
                                    <p:cond delay="0"/>
                                  </p:stCondLst>
                                  <p:childTnLst>
                                    <p:animRot by="21600000">
                                      <p:cBhvr>
                                        <p:cTn id="6" dur="2000" fill="hold"/>
                                        <p:tgtEl>
                                          <p:spTgt spid="13338"/>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mph" presetSubtype="0" fill="hold" nodeType="clickEffect">
                                  <p:stCondLst>
                                    <p:cond delay="0"/>
                                  </p:stCondLst>
                                  <p:childTnLst>
                                    <p:animRot by="21600000">
                                      <p:cBhvr>
                                        <p:cTn id="10" dur="2000" fill="hold"/>
                                        <p:tgtEl>
                                          <p:spTgt spid="13339"/>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mph" presetSubtype="0" fill="hold" nodeType="clickEffect">
                                  <p:stCondLst>
                                    <p:cond delay="0"/>
                                  </p:stCondLst>
                                  <p:childTnLst>
                                    <p:animRot by="21600000">
                                      <p:cBhvr>
                                        <p:cTn id="14" dur="2000" fill="hold"/>
                                        <p:tgtEl>
                                          <p:spTgt spid="13342"/>
                                        </p:tgtEl>
                                        <p:attrNameLst>
                                          <p:attrName>r</p:attrName>
                                        </p:attrNameLst>
                                      </p:cBhvr>
                                    </p:animRo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mph" presetSubtype="0" fill="hold" grpId="0" nodeType="clickEffect">
                                  <p:stCondLst>
                                    <p:cond delay="0"/>
                                  </p:stCondLst>
                                  <p:childTnLst>
                                    <p:animRot by="21600000">
                                      <p:cBhvr>
                                        <p:cTn id="18" dur="2000" fill="hold"/>
                                        <p:tgtEl>
                                          <p:spTgt spid="13324"/>
                                        </p:tgtEl>
                                        <p:attrNameLst>
                                          <p:attrName>r</p:attrName>
                                        </p:attrNameLst>
                                      </p:cBhvr>
                                    </p:animRo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mph" presetSubtype="0" fill="hold" nodeType="clickEffect">
                                  <p:stCondLst>
                                    <p:cond delay="0"/>
                                  </p:stCondLst>
                                  <p:childTnLst>
                                    <p:animRot by="21600000">
                                      <p:cBhvr>
                                        <p:cTn id="22" dur="2000" fill="hold"/>
                                        <p:tgtEl>
                                          <p:spTgt spid="13341"/>
                                        </p:tgtEl>
                                        <p:attrNameLst>
                                          <p:attrName>r</p:attrName>
                                        </p:attrNameLst>
                                      </p:cBhvr>
                                    </p:animRo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3343"/>
                                        </p:tgtEl>
                                        <p:attrNameLst>
                                          <p:attrName>style.visibility</p:attrName>
                                        </p:attrNameLst>
                                      </p:cBhvr>
                                      <p:to>
                                        <p:strVal val="visible"/>
                                      </p:to>
                                    </p:set>
                                    <p:animEffect transition="in" filter="box(in)">
                                      <p:cBhvr>
                                        <p:cTn id="27" dur="500"/>
                                        <p:tgtEl>
                                          <p:spTgt spid="133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3345"/>
                                        </p:tgtEl>
                                        <p:attrNameLst>
                                          <p:attrName>style.visibility</p:attrName>
                                        </p:attrNameLst>
                                      </p:cBhvr>
                                      <p:to>
                                        <p:strVal val="visible"/>
                                      </p:to>
                                    </p:set>
                                    <p:animEffect transition="in" filter="checkerboard(across)">
                                      <p:cBhvr>
                                        <p:cTn id="32" dur="500"/>
                                        <p:tgtEl>
                                          <p:spTgt spid="133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3348"/>
                                        </p:tgtEl>
                                        <p:attrNameLst>
                                          <p:attrName>style.visibility</p:attrName>
                                        </p:attrNameLst>
                                      </p:cBhvr>
                                      <p:to>
                                        <p:strVal val="visible"/>
                                      </p:to>
                                    </p:set>
                                    <p:animEffect transition="in" filter="box(in)">
                                      <p:cBhvr>
                                        <p:cTn id="37" dur="500"/>
                                        <p:tgtEl>
                                          <p:spTgt spid="133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0" presetClass="entr" presetSubtype="0" fill="hold" nodeType="clickEffect">
                                  <p:stCondLst>
                                    <p:cond delay="0"/>
                                  </p:stCondLst>
                                  <p:childTnLst>
                                    <p:set>
                                      <p:cBhvr>
                                        <p:cTn id="41" dur="1" fill="hold">
                                          <p:stCondLst>
                                            <p:cond delay="0"/>
                                          </p:stCondLst>
                                        </p:cTn>
                                        <p:tgtEl>
                                          <p:spTgt spid="13351"/>
                                        </p:tgtEl>
                                        <p:attrNameLst>
                                          <p:attrName>style.visibility</p:attrName>
                                        </p:attrNameLst>
                                      </p:cBhvr>
                                      <p:to>
                                        <p:strVal val="visible"/>
                                      </p:to>
                                    </p:set>
                                    <p:animEffect transition="in" filter="wedge">
                                      <p:cBhvr>
                                        <p:cTn id="42" dur="2000"/>
                                        <p:tgtEl>
                                          <p:spTgt spid="133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13354"/>
                                        </p:tgtEl>
                                        <p:attrNameLst>
                                          <p:attrName>style.visibility</p:attrName>
                                        </p:attrNameLst>
                                      </p:cBhvr>
                                      <p:to>
                                        <p:strVal val="visible"/>
                                      </p:to>
                                    </p:set>
                                    <p:animEffect transition="in" filter="wedge">
                                      <p:cBhvr>
                                        <p:cTn id="47" dur="2000"/>
                                        <p:tgtEl>
                                          <p:spTgt spid="133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0" presetClass="entr" presetSubtype="0" fill="hold" grpId="0" nodeType="clickEffect">
                                  <p:stCondLst>
                                    <p:cond delay="0"/>
                                  </p:stCondLst>
                                  <p:childTnLst>
                                    <p:set>
                                      <p:cBhvr>
                                        <p:cTn id="51" dur="1" fill="hold">
                                          <p:stCondLst>
                                            <p:cond delay="0"/>
                                          </p:stCondLst>
                                        </p:cTn>
                                        <p:tgtEl>
                                          <p:spTgt spid="13355"/>
                                        </p:tgtEl>
                                        <p:attrNameLst>
                                          <p:attrName>style.visibility</p:attrName>
                                        </p:attrNameLst>
                                      </p:cBhvr>
                                      <p:to>
                                        <p:strVal val="visible"/>
                                      </p:to>
                                    </p:set>
                                    <p:animEffect transition="in" filter="wedge">
                                      <p:cBhvr>
                                        <p:cTn id="52" dur="2000"/>
                                        <p:tgtEl>
                                          <p:spTgt spid="13355"/>
                                        </p:tgtEl>
                                      </p:cBhvr>
                                    </p:animEffect>
                                  </p:childTnLst>
                                </p:cTn>
                              </p:par>
                              <p:par>
                                <p:cTn id="53" presetID="20" presetClass="entr" presetSubtype="0" fill="hold" grpId="0" nodeType="withEffect">
                                  <p:stCondLst>
                                    <p:cond delay="0"/>
                                  </p:stCondLst>
                                  <p:childTnLst>
                                    <p:set>
                                      <p:cBhvr>
                                        <p:cTn id="54" dur="1" fill="hold">
                                          <p:stCondLst>
                                            <p:cond delay="0"/>
                                          </p:stCondLst>
                                        </p:cTn>
                                        <p:tgtEl>
                                          <p:spTgt spid="13356"/>
                                        </p:tgtEl>
                                        <p:attrNameLst>
                                          <p:attrName>style.visibility</p:attrName>
                                        </p:attrNameLst>
                                      </p:cBhvr>
                                      <p:to>
                                        <p:strVal val="visible"/>
                                      </p:to>
                                    </p:set>
                                    <p:animEffect transition="in" filter="wedge">
                                      <p:cBhvr>
                                        <p:cTn id="55" dur="2000"/>
                                        <p:tgtEl>
                                          <p:spTgt spid="13356"/>
                                        </p:tgtEl>
                                      </p:cBhvr>
                                    </p:animEffect>
                                  </p:childTnLst>
                                </p:cTn>
                              </p:par>
                              <p:par>
                                <p:cTn id="56" presetID="20" presetClass="entr" presetSubtype="0" fill="hold" grpId="0" nodeType="withEffect">
                                  <p:stCondLst>
                                    <p:cond delay="0"/>
                                  </p:stCondLst>
                                  <p:childTnLst>
                                    <p:set>
                                      <p:cBhvr>
                                        <p:cTn id="57" dur="1" fill="hold">
                                          <p:stCondLst>
                                            <p:cond delay="0"/>
                                          </p:stCondLst>
                                        </p:cTn>
                                        <p:tgtEl>
                                          <p:spTgt spid="13357"/>
                                        </p:tgtEl>
                                        <p:attrNameLst>
                                          <p:attrName>style.visibility</p:attrName>
                                        </p:attrNameLst>
                                      </p:cBhvr>
                                      <p:to>
                                        <p:strVal val="visible"/>
                                      </p:to>
                                    </p:set>
                                    <p:animEffect transition="in" filter="wedge">
                                      <p:cBhvr>
                                        <p:cTn id="58" dur="2000"/>
                                        <p:tgtEl>
                                          <p:spTgt spid="1335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xit" presetSubtype="4" fill="hold" grpId="1" nodeType="clickEffect">
                                  <p:stCondLst>
                                    <p:cond delay="0"/>
                                  </p:stCondLst>
                                  <p:childTnLst>
                                    <p:anim calcmode="lin" valueType="num">
                                      <p:cBhvr additive="base">
                                        <p:cTn id="62" dur="500"/>
                                        <p:tgtEl>
                                          <p:spTgt spid="13354"/>
                                        </p:tgtEl>
                                        <p:attrNameLst>
                                          <p:attrName>ppt_x</p:attrName>
                                        </p:attrNameLst>
                                      </p:cBhvr>
                                      <p:tavLst>
                                        <p:tav tm="0">
                                          <p:val>
                                            <p:strVal val="ppt_x"/>
                                          </p:val>
                                        </p:tav>
                                        <p:tav tm="100000">
                                          <p:val>
                                            <p:strVal val="ppt_x"/>
                                          </p:val>
                                        </p:tav>
                                      </p:tavLst>
                                    </p:anim>
                                    <p:anim calcmode="lin" valueType="num">
                                      <p:cBhvr additive="base">
                                        <p:cTn id="63" dur="500"/>
                                        <p:tgtEl>
                                          <p:spTgt spid="13354"/>
                                        </p:tgtEl>
                                        <p:attrNameLst>
                                          <p:attrName>ppt_y</p:attrName>
                                        </p:attrNameLst>
                                      </p:cBhvr>
                                      <p:tavLst>
                                        <p:tav tm="0">
                                          <p:val>
                                            <p:strVal val="ppt_y"/>
                                          </p:val>
                                        </p:tav>
                                        <p:tav tm="100000">
                                          <p:val>
                                            <p:strVal val="1+ppt_h/2"/>
                                          </p:val>
                                        </p:tav>
                                      </p:tavLst>
                                    </p:anim>
                                    <p:set>
                                      <p:cBhvr>
                                        <p:cTn id="64" dur="1" fill="hold">
                                          <p:stCondLst>
                                            <p:cond delay="499"/>
                                          </p:stCondLst>
                                        </p:cTn>
                                        <p:tgtEl>
                                          <p:spTgt spid="13354"/>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3358"/>
                                        </p:tgtEl>
                                        <p:attrNameLst>
                                          <p:attrName>style.visibility</p:attrName>
                                        </p:attrNameLst>
                                      </p:cBhvr>
                                      <p:to>
                                        <p:strVal val="visible"/>
                                      </p:to>
                                    </p:set>
                                    <p:anim calcmode="lin" valueType="num">
                                      <p:cBhvr additive="base">
                                        <p:cTn id="69" dur="500" fill="hold"/>
                                        <p:tgtEl>
                                          <p:spTgt spid="13358"/>
                                        </p:tgtEl>
                                        <p:attrNameLst>
                                          <p:attrName>ppt_x</p:attrName>
                                        </p:attrNameLst>
                                      </p:cBhvr>
                                      <p:tavLst>
                                        <p:tav tm="0">
                                          <p:val>
                                            <p:strVal val="1+#ppt_w/2"/>
                                          </p:val>
                                        </p:tav>
                                        <p:tav tm="100000">
                                          <p:val>
                                            <p:strVal val="#ppt_x"/>
                                          </p:val>
                                        </p:tav>
                                      </p:tavLst>
                                    </p:anim>
                                    <p:anim calcmode="lin" valueType="num">
                                      <p:cBhvr additive="base">
                                        <p:cTn id="70" dur="500" fill="hold"/>
                                        <p:tgtEl>
                                          <p:spTgt spid="133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7" grpId="0" animBg="1"/>
      <p:bldP spid="13355" grpId="0" animBg="1"/>
      <p:bldP spid="13356" grpId="0" animBg="1"/>
      <p:bldP spid="13324" grpId="0"/>
      <p:bldP spid="13358" grpId="0" animBg="1"/>
      <p:bldP spid="13354" grpId="0" animBg="1"/>
      <p:bldP spid="1335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5" descr="STATBAR">
            <a:extLst>
              <a:ext uri="{FF2B5EF4-FFF2-40B4-BE49-F238E27FC236}">
                <a16:creationId xmlns:a16="http://schemas.microsoft.com/office/drawing/2014/main" id="{C426A253-6855-42B5-817B-C77BFE06099A}"/>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84313"/>
            <a:ext cx="7924800" cy="107950"/>
          </a:xfrm>
          <a:prstGeom prst="rect">
            <a:avLst/>
          </a:prstGeom>
          <a:solidFill>
            <a:srgbClr val="00FF00"/>
          </a:solidFill>
          <a:ln w="9525">
            <a:solidFill>
              <a:srgbClr val="00FF00"/>
            </a:solidFill>
            <a:miter lim="800000"/>
            <a:headEnd/>
            <a:tailEnd/>
          </a:ln>
        </p:spPr>
      </p:pic>
      <p:sp>
        <p:nvSpPr>
          <p:cNvPr id="9220" name="Text Box 7">
            <a:extLst>
              <a:ext uri="{FF2B5EF4-FFF2-40B4-BE49-F238E27FC236}">
                <a16:creationId xmlns:a16="http://schemas.microsoft.com/office/drawing/2014/main" id="{F41B4E0A-8D19-4E3D-A3EE-02CE9DB9E693}"/>
              </a:ext>
            </a:extLst>
          </p:cNvPr>
          <p:cNvSpPr txBox="1">
            <a:spLocks noChangeArrowheads="1"/>
          </p:cNvSpPr>
          <p:nvPr/>
        </p:nvSpPr>
        <p:spPr bwMode="auto">
          <a:xfrm>
            <a:off x="900113" y="1484313"/>
            <a:ext cx="739298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0"/>
              </a:spcBef>
              <a:buFontTx/>
              <a:buNone/>
            </a:pPr>
            <a:r>
              <a:rPr lang="zh-CN" altLang="en-US" b="1">
                <a:latin typeface="楷体_GB2312" pitchFamily="49" charset="-122"/>
                <a:ea typeface="楷体_GB2312" pitchFamily="49" charset="-122"/>
              </a:rPr>
              <a:t>对数组</a:t>
            </a:r>
            <a:r>
              <a:rPr lang="en-US" altLang="zh-CN" b="1">
                <a:latin typeface="Times New Roman" panose="02020603050405020304" pitchFamily="18" charset="0"/>
                <a:ea typeface="楷体_GB2312" pitchFamily="49" charset="-122"/>
              </a:rPr>
              <a:t>C=[7 2 5 9 1 10 4 6 3 8]</a:t>
            </a:r>
            <a:r>
              <a:rPr lang="zh-CN" altLang="en-US" b="1">
                <a:latin typeface="楷体_GB2312" pitchFamily="49" charset="-122"/>
                <a:ea typeface="楷体_GB2312" pitchFamily="49" charset="-122"/>
              </a:rPr>
              <a:t>快速排序。</a:t>
            </a:r>
          </a:p>
          <a:p>
            <a:pPr eaLnBrk="1" hangingPunct="1">
              <a:lnSpc>
                <a:spcPct val="135000"/>
              </a:lnSpc>
              <a:spcBef>
                <a:spcPct val="0"/>
              </a:spcBef>
              <a:buFontTx/>
              <a:buNone/>
            </a:pP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支点随机选择</a:t>
            </a:r>
            <a:r>
              <a:rPr lang="en-US" altLang="zh-CN" b="1">
                <a:latin typeface="楷体_GB2312" pitchFamily="49" charset="-122"/>
                <a:ea typeface="楷体_GB2312" pitchFamily="49" charset="-122"/>
              </a:rPr>
              <a:t>)</a:t>
            </a:r>
          </a:p>
        </p:txBody>
      </p:sp>
      <p:sp>
        <p:nvSpPr>
          <p:cNvPr id="28680" name="Text Box 8">
            <a:extLst>
              <a:ext uri="{FF2B5EF4-FFF2-40B4-BE49-F238E27FC236}">
                <a16:creationId xmlns:a16="http://schemas.microsoft.com/office/drawing/2014/main" id="{333B92BE-0A93-4064-81FB-AECC48DF9484}"/>
              </a:ext>
            </a:extLst>
          </p:cNvPr>
          <p:cNvSpPr txBox="1">
            <a:spLocks noChangeArrowheads="1"/>
          </p:cNvSpPr>
          <p:nvPr/>
        </p:nvSpPr>
        <p:spPr bwMode="auto">
          <a:xfrm>
            <a:off x="900113" y="2924175"/>
            <a:ext cx="1792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楷体_GB2312" pitchFamily="49" charset="-122"/>
                <a:ea typeface="楷体_GB2312" pitchFamily="49" charset="-122"/>
              </a:rPr>
              <a:t>解：支点</a:t>
            </a:r>
            <a:r>
              <a:rPr lang="en-US" altLang="zh-CN" sz="2800" b="1">
                <a:solidFill>
                  <a:srgbClr val="0000FF"/>
                </a:solidFill>
                <a:latin typeface="楷体_GB2312" pitchFamily="49" charset="-122"/>
                <a:ea typeface="楷体_GB2312" pitchFamily="49" charset="-122"/>
              </a:rPr>
              <a:t>6</a:t>
            </a:r>
          </a:p>
        </p:txBody>
      </p:sp>
      <p:sp>
        <p:nvSpPr>
          <p:cNvPr id="28681" name="Text Box 9">
            <a:extLst>
              <a:ext uri="{FF2B5EF4-FFF2-40B4-BE49-F238E27FC236}">
                <a16:creationId xmlns:a16="http://schemas.microsoft.com/office/drawing/2014/main" id="{F6DFD4C8-5CE7-4DB9-9037-3186A1BA78CC}"/>
              </a:ext>
            </a:extLst>
          </p:cNvPr>
          <p:cNvSpPr txBox="1">
            <a:spLocks noChangeArrowheads="1"/>
          </p:cNvSpPr>
          <p:nvPr/>
        </p:nvSpPr>
        <p:spPr bwMode="auto">
          <a:xfrm>
            <a:off x="2051050" y="3644900"/>
            <a:ext cx="2419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a:solidFill>
                  <a:srgbClr val="990000"/>
                </a:solidFill>
                <a:latin typeface="Times New Roman" panose="02020603050405020304" pitchFamily="18" charset="0"/>
              </a:rPr>
              <a:t>2  5  1  4  3  6</a:t>
            </a:r>
          </a:p>
        </p:txBody>
      </p:sp>
      <p:sp>
        <p:nvSpPr>
          <p:cNvPr id="28683" name="Text Box 11">
            <a:extLst>
              <a:ext uri="{FF2B5EF4-FFF2-40B4-BE49-F238E27FC236}">
                <a16:creationId xmlns:a16="http://schemas.microsoft.com/office/drawing/2014/main" id="{CB910C4C-A738-4061-86BC-632D3A03DFA5}"/>
              </a:ext>
            </a:extLst>
          </p:cNvPr>
          <p:cNvSpPr txBox="1">
            <a:spLocks noChangeArrowheads="1"/>
          </p:cNvSpPr>
          <p:nvPr/>
        </p:nvSpPr>
        <p:spPr bwMode="auto">
          <a:xfrm>
            <a:off x="5580063" y="3573463"/>
            <a:ext cx="1911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b="1" dirty="0">
                <a:solidFill>
                  <a:srgbClr val="FF0000"/>
                </a:solidFill>
                <a:latin typeface="Times New Roman" panose="02020603050405020304" pitchFamily="18" charset="0"/>
              </a:rPr>
              <a:t>7  9  10   8</a:t>
            </a:r>
          </a:p>
        </p:txBody>
      </p:sp>
      <p:sp>
        <p:nvSpPr>
          <p:cNvPr id="9224" name="Rectangle 13">
            <a:extLst>
              <a:ext uri="{FF2B5EF4-FFF2-40B4-BE49-F238E27FC236}">
                <a16:creationId xmlns:a16="http://schemas.microsoft.com/office/drawing/2014/main" id="{833E8F27-8599-430B-B505-CFFBBB731550}"/>
              </a:ext>
            </a:extLst>
          </p:cNvPr>
          <p:cNvSpPr>
            <a:spLocks noChangeArrowheads="1"/>
          </p:cNvSpPr>
          <p:nvPr/>
        </p:nvSpPr>
        <p:spPr bwMode="auto">
          <a:xfrm>
            <a:off x="0" y="3367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8684" name="Object 12">
            <a:extLst>
              <a:ext uri="{FF2B5EF4-FFF2-40B4-BE49-F238E27FC236}">
                <a16:creationId xmlns:a16="http://schemas.microsoft.com/office/drawing/2014/main" id="{EBAF135F-1C43-4811-9B2A-C382B60650C6}"/>
              </a:ext>
            </a:extLst>
          </p:cNvPr>
          <p:cNvGraphicFramePr>
            <a:graphicFrameLocks noChangeAspect="1"/>
          </p:cNvGraphicFramePr>
          <p:nvPr/>
        </p:nvGraphicFramePr>
        <p:xfrm>
          <a:off x="4572000" y="3500438"/>
          <a:ext cx="792163" cy="773112"/>
        </p:xfrm>
        <a:graphic>
          <a:graphicData uri="http://schemas.openxmlformats.org/presentationml/2006/ole">
            <mc:AlternateContent xmlns:mc="http://schemas.openxmlformats.org/markup-compatibility/2006">
              <mc:Choice xmlns:v="urn:schemas-microsoft-com:vml" Requires="v">
                <p:oleObj spid="_x0000_s19546" name="公式" r:id="rId5" imgW="126725" imgH="126725" progId="Equation.3">
                  <p:embed/>
                </p:oleObj>
              </mc:Choice>
              <mc:Fallback>
                <p:oleObj name="公式" r:id="rId5" imgW="126725" imgH="126725" progId="Equation.3">
                  <p:embed/>
                  <p:pic>
                    <p:nvPicPr>
                      <p:cNvPr id="28684" name="Object 12">
                        <a:extLst>
                          <a:ext uri="{FF2B5EF4-FFF2-40B4-BE49-F238E27FC236}">
                            <a16:creationId xmlns:a16="http://schemas.microsoft.com/office/drawing/2014/main" id="{EBAF135F-1C43-4811-9B2A-C382B60650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3500438"/>
                        <a:ext cx="792163" cy="773112"/>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87" name="Object 15">
            <a:extLst>
              <a:ext uri="{FF2B5EF4-FFF2-40B4-BE49-F238E27FC236}">
                <a16:creationId xmlns:a16="http://schemas.microsoft.com/office/drawing/2014/main" id="{51113EB3-994E-4AA0-835A-C1ED7C4C00FB}"/>
              </a:ext>
            </a:extLst>
          </p:cNvPr>
          <p:cNvGraphicFramePr>
            <a:graphicFrameLocks noGrp="1" noChangeAspect="1"/>
          </p:cNvGraphicFramePr>
          <p:nvPr>
            <p:ph sz="half" idx="1"/>
          </p:nvPr>
        </p:nvGraphicFramePr>
        <p:xfrm>
          <a:off x="1042988" y="4510088"/>
          <a:ext cx="6762750" cy="652462"/>
        </p:xfrm>
        <a:graphic>
          <a:graphicData uri="http://schemas.openxmlformats.org/presentationml/2006/ole">
            <mc:AlternateContent xmlns:mc="http://schemas.openxmlformats.org/markup-compatibility/2006">
              <mc:Choice xmlns:v="urn:schemas-microsoft-com:vml" Requires="v">
                <p:oleObj spid="_x0000_s19547" name="Document" r:id="rId7" imgW="4097209" imgH="395677" progId="Word.Document.8">
                  <p:embed/>
                </p:oleObj>
              </mc:Choice>
              <mc:Fallback>
                <p:oleObj name="Document" r:id="rId7" imgW="4097209" imgH="395677" progId="Word.Document.8">
                  <p:embed/>
                  <p:pic>
                    <p:nvPicPr>
                      <p:cNvPr id="28687" name="Object 15">
                        <a:extLst>
                          <a:ext uri="{FF2B5EF4-FFF2-40B4-BE49-F238E27FC236}">
                            <a16:creationId xmlns:a16="http://schemas.microsoft.com/office/drawing/2014/main" id="{51113EB3-994E-4AA0-835A-C1ED7C4C00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510088"/>
                        <a:ext cx="6762750"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9" name="Object 17">
            <a:extLst>
              <a:ext uri="{FF2B5EF4-FFF2-40B4-BE49-F238E27FC236}">
                <a16:creationId xmlns:a16="http://schemas.microsoft.com/office/drawing/2014/main" id="{F2EB2445-4E3D-4DE9-BF5B-1C258C5EDB16}"/>
              </a:ext>
            </a:extLst>
          </p:cNvPr>
          <p:cNvGraphicFramePr>
            <a:graphicFrameLocks noGrp="1" noChangeAspect="1"/>
          </p:cNvGraphicFramePr>
          <p:nvPr>
            <p:ph sz="quarter" idx="2"/>
          </p:nvPr>
        </p:nvGraphicFramePr>
        <p:xfrm>
          <a:off x="1069975" y="5526088"/>
          <a:ext cx="8193088" cy="717550"/>
        </p:xfrm>
        <a:graphic>
          <a:graphicData uri="http://schemas.openxmlformats.org/presentationml/2006/ole">
            <mc:AlternateContent xmlns:mc="http://schemas.openxmlformats.org/markup-compatibility/2006">
              <mc:Choice xmlns:v="urn:schemas-microsoft-com:vml" Requires="v">
                <p:oleObj spid="_x0000_s19548" name="Document" r:id="rId9" imgW="4513789" imgH="395677" progId="Word.Document.8">
                  <p:embed/>
                </p:oleObj>
              </mc:Choice>
              <mc:Fallback>
                <p:oleObj name="Document" r:id="rId9" imgW="4513789" imgH="395677" progId="Word.Document.8">
                  <p:embed/>
                  <p:pic>
                    <p:nvPicPr>
                      <p:cNvPr id="28689" name="Object 17">
                        <a:extLst>
                          <a:ext uri="{FF2B5EF4-FFF2-40B4-BE49-F238E27FC236}">
                            <a16:creationId xmlns:a16="http://schemas.microsoft.com/office/drawing/2014/main" id="{F2EB2445-4E3D-4DE9-BF5B-1C258C5EDB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9975" y="5526088"/>
                        <a:ext cx="8193088"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Rectangle 21">
            <a:extLst>
              <a:ext uri="{FF2B5EF4-FFF2-40B4-BE49-F238E27FC236}">
                <a16:creationId xmlns:a16="http://schemas.microsoft.com/office/drawing/2014/main" id="{D7966595-B006-46DC-A880-7C10D0F8B7B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29" name="Text Box 24">
            <a:extLst>
              <a:ext uri="{FF2B5EF4-FFF2-40B4-BE49-F238E27FC236}">
                <a16:creationId xmlns:a16="http://schemas.microsoft.com/office/drawing/2014/main" id="{AEEB193D-517A-4B58-AE0B-BD3B6FF31C7B}"/>
              </a:ext>
            </a:extLst>
          </p:cNvPr>
          <p:cNvSpPr txBox="1">
            <a:spLocks noChangeArrowheads="1"/>
          </p:cNvSpPr>
          <p:nvPr/>
        </p:nvSpPr>
        <p:spPr bwMode="auto">
          <a:xfrm>
            <a:off x="7864475" y="51625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9230" name="Text Box 25">
            <a:extLst>
              <a:ext uri="{FF2B5EF4-FFF2-40B4-BE49-F238E27FC236}">
                <a16:creationId xmlns:a16="http://schemas.microsoft.com/office/drawing/2014/main" id="{59F19A1C-4CF3-4DB4-B291-5CACD884144D}"/>
              </a:ext>
            </a:extLst>
          </p:cNvPr>
          <p:cNvSpPr txBox="1">
            <a:spLocks noChangeArrowheads="1"/>
          </p:cNvSpPr>
          <p:nvPr/>
        </p:nvSpPr>
        <p:spPr bwMode="auto">
          <a:xfrm>
            <a:off x="7864475" y="43703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9231" name="Rectangle 27">
            <a:extLst>
              <a:ext uri="{FF2B5EF4-FFF2-40B4-BE49-F238E27FC236}">
                <a16:creationId xmlns:a16="http://schemas.microsoft.com/office/drawing/2014/main" id="{77FB7CF7-59B8-4370-B399-495A373A7F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32" name="Text Box 28">
            <a:extLst>
              <a:ext uri="{FF2B5EF4-FFF2-40B4-BE49-F238E27FC236}">
                <a16:creationId xmlns:a16="http://schemas.microsoft.com/office/drawing/2014/main" id="{21461E14-BFFA-41E9-8D6B-C70F4875DB48}"/>
              </a:ext>
            </a:extLst>
          </p:cNvPr>
          <p:cNvSpPr txBox="1">
            <a:spLocks noChangeArrowheads="1"/>
          </p:cNvSpPr>
          <p:nvPr/>
        </p:nvSpPr>
        <p:spPr bwMode="auto">
          <a:xfrm>
            <a:off x="7720013" y="451485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p>
        </p:txBody>
      </p:sp>
      <p:sp>
        <p:nvSpPr>
          <p:cNvPr id="28694" name="AutoShape 22">
            <a:extLst>
              <a:ext uri="{FF2B5EF4-FFF2-40B4-BE49-F238E27FC236}">
                <a16:creationId xmlns:a16="http://schemas.microsoft.com/office/drawing/2014/main" id="{2FB1CB71-6FE9-4D2D-A0C3-E2FB870E983E}"/>
              </a:ext>
            </a:extLst>
          </p:cNvPr>
          <p:cNvSpPr>
            <a:spLocks noChangeArrowheads="1"/>
          </p:cNvSpPr>
          <p:nvPr/>
        </p:nvSpPr>
        <p:spPr bwMode="auto">
          <a:xfrm>
            <a:off x="7308850" y="4005263"/>
            <a:ext cx="1835150" cy="1368425"/>
          </a:xfrm>
          <a:prstGeom prst="cloudCallout">
            <a:avLst>
              <a:gd name="adj1" fmla="val -89968"/>
              <a:gd name="adj2" fmla="val 92921"/>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1800"/>
          </a:p>
        </p:txBody>
      </p:sp>
      <p:graphicFrame>
        <p:nvGraphicFramePr>
          <p:cNvPr id="28701" name="Object 29">
            <a:extLst>
              <a:ext uri="{FF2B5EF4-FFF2-40B4-BE49-F238E27FC236}">
                <a16:creationId xmlns:a16="http://schemas.microsoft.com/office/drawing/2014/main" id="{FEE4F771-12B3-493A-8D6B-1493703F7FBC}"/>
              </a:ext>
            </a:extLst>
          </p:cNvPr>
          <p:cNvGraphicFramePr>
            <a:graphicFrameLocks noGrp="1" noChangeAspect="1"/>
          </p:cNvGraphicFramePr>
          <p:nvPr>
            <p:ph sz="quarter" idx="3"/>
          </p:nvPr>
        </p:nvGraphicFramePr>
        <p:xfrm>
          <a:off x="7740650" y="4365625"/>
          <a:ext cx="1008063" cy="719138"/>
        </p:xfrm>
        <a:graphic>
          <a:graphicData uri="http://schemas.openxmlformats.org/presentationml/2006/ole">
            <mc:AlternateContent xmlns:mc="http://schemas.openxmlformats.org/markup-compatibility/2006">
              <mc:Choice xmlns:v="urn:schemas-microsoft-com:vml" Requires="v">
                <p:oleObj spid="_x0000_s19549" name="公式" r:id="rId11" imgW="457002" imgH="203112" progId="Equation.3">
                  <p:embed/>
                </p:oleObj>
              </mc:Choice>
              <mc:Fallback>
                <p:oleObj name="公式" r:id="rId11" imgW="457002" imgH="203112" progId="Equation.3">
                  <p:embed/>
                  <p:pic>
                    <p:nvPicPr>
                      <p:cNvPr id="28701" name="Object 29">
                        <a:extLst>
                          <a:ext uri="{FF2B5EF4-FFF2-40B4-BE49-F238E27FC236}">
                            <a16:creationId xmlns:a16="http://schemas.microsoft.com/office/drawing/2014/main" id="{FEE4F771-12B3-493A-8D6B-1493703F7F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40650" y="4365625"/>
                        <a:ext cx="1008063" cy="719138"/>
                      </a:xfrm>
                      <a:prstGeom prst="rect">
                        <a:avLst/>
                      </a:prstGeom>
                      <a:solidFill>
                        <a:srgbClr val="FF00FF"/>
                      </a:solidFill>
                      <a:ln w="9525">
                        <a:solidFill>
                          <a:srgbClr val="8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5" name="Text Box 8">
            <a:extLst>
              <a:ext uri="{FF2B5EF4-FFF2-40B4-BE49-F238E27FC236}">
                <a16:creationId xmlns:a16="http://schemas.microsoft.com/office/drawing/2014/main" id="{5D03311F-4FB1-42B4-9F12-5D63F1847C33}"/>
              </a:ext>
            </a:extLst>
          </p:cNvPr>
          <p:cNvSpPr txBox="1">
            <a:spLocks noChangeArrowheads="1"/>
          </p:cNvSpPr>
          <p:nvPr/>
        </p:nvSpPr>
        <p:spPr bwMode="auto">
          <a:xfrm>
            <a:off x="1042988" y="904875"/>
            <a:ext cx="583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a:solidFill>
                  <a:srgbClr val="FF0000"/>
                </a:solidFill>
                <a:latin typeface="楷体_GB2312" pitchFamily="49" charset="-122"/>
                <a:ea typeface="楷体_GB2312" pitchFamily="49" charset="-122"/>
              </a:rPr>
              <a:t>方法</a:t>
            </a:r>
            <a:r>
              <a:rPr kumimoji="1" lang="en-US" altLang="zh-CN" b="1">
                <a:solidFill>
                  <a:srgbClr val="FF0000"/>
                </a:solidFill>
                <a:latin typeface="楷体_GB2312" pitchFamily="49" charset="-122"/>
                <a:ea typeface="楷体_GB2312" pitchFamily="49" charset="-122"/>
              </a:rPr>
              <a:t>2</a:t>
            </a:r>
            <a:r>
              <a:rPr kumimoji="1" lang="zh-CN" altLang="en-US" b="1">
                <a:solidFill>
                  <a:srgbClr val="FF0000"/>
                </a:solidFill>
                <a:latin typeface="楷体_GB2312" pitchFamily="49" charset="-122"/>
                <a:ea typeface="楷体_GB2312" pitchFamily="49" charset="-122"/>
              </a:rPr>
              <a:t>：分治算法思路</a:t>
            </a:r>
            <a:r>
              <a:rPr kumimoji="1" lang="en-US" altLang="zh-CN" b="1">
                <a:solidFill>
                  <a:srgbClr val="FF0000"/>
                </a:solidFill>
                <a:latin typeface="楷体_GB2312" pitchFamily="49" charset="-122"/>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box(in)">
                                      <p:cBhvr>
                                        <p:cTn id="7" dur="500"/>
                                        <p:tgtEl>
                                          <p:spTgt spid="28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681"/>
                                        </p:tgtEl>
                                        <p:attrNameLst>
                                          <p:attrName>style.visibility</p:attrName>
                                        </p:attrNameLst>
                                      </p:cBhvr>
                                      <p:to>
                                        <p:strVal val="visible"/>
                                      </p:to>
                                    </p:set>
                                    <p:animEffect transition="in" filter="box(in)">
                                      <p:cBhvr>
                                        <p:cTn id="12" dur="500"/>
                                        <p:tgtEl>
                                          <p:spTgt spid="2868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8683"/>
                                        </p:tgtEl>
                                        <p:attrNameLst>
                                          <p:attrName>style.visibility</p:attrName>
                                        </p:attrNameLst>
                                      </p:cBhvr>
                                      <p:to>
                                        <p:strVal val="visible"/>
                                      </p:to>
                                    </p:set>
                                    <p:animEffect transition="in" filter="box(in)">
                                      <p:cBhvr>
                                        <p:cTn id="15" dur="500"/>
                                        <p:tgtEl>
                                          <p:spTgt spid="286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1" fill="hold" nodeType="clickEffect">
                                  <p:stCondLst>
                                    <p:cond delay="0"/>
                                  </p:stCondLst>
                                  <p:childTnLst>
                                    <p:set>
                                      <p:cBhvr>
                                        <p:cTn id="19" dur="1" fill="hold">
                                          <p:stCondLst>
                                            <p:cond delay="0"/>
                                          </p:stCondLst>
                                        </p:cTn>
                                        <p:tgtEl>
                                          <p:spTgt spid="28684"/>
                                        </p:tgtEl>
                                        <p:attrNameLst>
                                          <p:attrName>style.visibility</p:attrName>
                                        </p:attrNameLst>
                                      </p:cBhvr>
                                      <p:to>
                                        <p:strVal val="visible"/>
                                      </p:to>
                                    </p:set>
                                    <p:anim calcmode="lin" valueType="num">
                                      <p:cBhvr additive="base">
                                        <p:cTn id="20" dur="500" fill="hold"/>
                                        <p:tgtEl>
                                          <p:spTgt spid="28684"/>
                                        </p:tgtEl>
                                        <p:attrNameLst>
                                          <p:attrName>ppt_x</p:attrName>
                                        </p:attrNameLst>
                                      </p:cBhvr>
                                      <p:tavLst>
                                        <p:tav tm="0">
                                          <p:val>
                                            <p:strVal val="#ppt_x"/>
                                          </p:val>
                                        </p:tav>
                                        <p:tav tm="100000">
                                          <p:val>
                                            <p:strVal val="#ppt_x"/>
                                          </p:val>
                                        </p:tav>
                                      </p:tavLst>
                                    </p:anim>
                                    <p:anim calcmode="lin" valueType="num">
                                      <p:cBhvr additive="base">
                                        <p:cTn id="21" dur="500" fill="hold"/>
                                        <p:tgtEl>
                                          <p:spTgt spid="28684"/>
                                        </p:tgtEl>
                                        <p:attrNameLst>
                                          <p:attrName>ppt_y</p:attrName>
                                        </p:attrNameLst>
                                      </p:cBhvr>
                                      <p:tavLst>
                                        <p:tav tm="0">
                                          <p:val>
                                            <p:strVal val="0-#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8687"/>
                                        </p:tgtEl>
                                        <p:attrNameLst>
                                          <p:attrName>style.visibility</p:attrName>
                                        </p:attrNameLst>
                                      </p:cBhvr>
                                      <p:to>
                                        <p:strVal val="visible"/>
                                      </p:to>
                                    </p:set>
                                    <p:animEffect transition="in" filter="box(in)">
                                      <p:cBhvr>
                                        <p:cTn id="26" dur="500"/>
                                        <p:tgtEl>
                                          <p:spTgt spid="286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28689"/>
                                        </p:tgtEl>
                                        <p:attrNameLst>
                                          <p:attrName>style.visibility</p:attrName>
                                        </p:attrNameLst>
                                      </p:cBhvr>
                                      <p:to>
                                        <p:strVal val="visible"/>
                                      </p:to>
                                    </p:set>
                                    <p:animEffect transition="in" filter="strips(downLeft)">
                                      <p:cBhvr>
                                        <p:cTn id="31" dur="500"/>
                                        <p:tgtEl>
                                          <p:spTgt spid="2868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28701"/>
                                        </p:tgtEl>
                                        <p:attrNameLst>
                                          <p:attrName>style.visibility</p:attrName>
                                        </p:attrNameLst>
                                      </p:cBhvr>
                                      <p:to>
                                        <p:strVal val="visible"/>
                                      </p:to>
                                    </p:set>
                                    <p:anim calcmode="lin" valueType="num">
                                      <p:cBhvr additive="base">
                                        <p:cTn id="36" dur="500" fill="hold"/>
                                        <p:tgtEl>
                                          <p:spTgt spid="28701"/>
                                        </p:tgtEl>
                                        <p:attrNameLst>
                                          <p:attrName>ppt_x</p:attrName>
                                        </p:attrNameLst>
                                      </p:cBhvr>
                                      <p:tavLst>
                                        <p:tav tm="0">
                                          <p:val>
                                            <p:strVal val="1+#ppt_w/2"/>
                                          </p:val>
                                        </p:tav>
                                        <p:tav tm="100000">
                                          <p:val>
                                            <p:strVal val="#ppt_x"/>
                                          </p:val>
                                        </p:tav>
                                      </p:tavLst>
                                    </p:anim>
                                    <p:anim calcmode="lin" valueType="num">
                                      <p:cBhvr additive="base">
                                        <p:cTn id="37" dur="500" fill="hold"/>
                                        <p:tgtEl>
                                          <p:spTgt spid="28701"/>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8694"/>
                                        </p:tgtEl>
                                        <p:attrNameLst>
                                          <p:attrName>style.visibility</p:attrName>
                                        </p:attrNameLst>
                                      </p:cBhvr>
                                      <p:to>
                                        <p:strVal val="visible"/>
                                      </p:to>
                                    </p:set>
                                    <p:anim calcmode="lin" valueType="num">
                                      <p:cBhvr additive="base">
                                        <p:cTn id="40" dur="500" fill="hold"/>
                                        <p:tgtEl>
                                          <p:spTgt spid="28694"/>
                                        </p:tgtEl>
                                        <p:attrNameLst>
                                          <p:attrName>ppt_x</p:attrName>
                                        </p:attrNameLst>
                                      </p:cBhvr>
                                      <p:tavLst>
                                        <p:tav tm="0">
                                          <p:val>
                                            <p:strVal val="1+#ppt_w/2"/>
                                          </p:val>
                                        </p:tav>
                                        <p:tav tm="100000">
                                          <p:val>
                                            <p:strVal val="#ppt_x"/>
                                          </p:val>
                                        </p:tav>
                                      </p:tavLst>
                                    </p:anim>
                                    <p:anim calcmode="lin" valueType="num">
                                      <p:cBhvr additive="base">
                                        <p:cTn id="41" dur="500" fill="hold"/>
                                        <p:tgtEl>
                                          <p:spTgt spid="286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p:bldP spid="28681" grpId="0"/>
      <p:bldP spid="28683" grpId="0"/>
      <p:bldP spid="286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6" descr="STATBAR">
            <a:extLst>
              <a:ext uri="{FF2B5EF4-FFF2-40B4-BE49-F238E27FC236}">
                <a16:creationId xmlns:a16="http://schemas.microsoft.com/office/drawing/2014/main" id="{22F24EE4-A396-416B-8715-872BD62DBF64}"/>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520825"/>
            <a:ext cx="7924800" cy="107950"/>
          </a:xfrm>
          <a:prstGeom prst="rect">
            <a:avLst/>
          </a:prstGeom>
          <a:solidFill>
            <a:srgbClr val="00FF00"/>
          </a:solidFill>
          <a:ln w="9525">
            <a:solidFill>
              <a:srgbClr val="00FF00"/>
            </a:solidFill>
            <a:miter lim="800000"/>
            <a:headEnd/>
            <a:tailEnd/>
          </a:ln>
        </p:spPr>
      </p:pic>
      <p:sp>
        <p:nvSpPr>
          <p:cNvPr id="11268" name="Text Box 8">
            <a:extLst>
              <a:ext uri="{FF2B5EF4-FFF2-40B4-BE49-F238E27FC236}">
                <a16:creationId xmlns:a16="http://schemas.microsoft.com/office/drawing/2014/main" id="{F00F1612-1BE1-4496-A108-5DA4C028CF7B}"/>
              </a:ext>
            </a:extLst>
          </p:cNvPr>
          <p:cNvSpPr txBox="1">
            <a:spLocks noChangeArrowheads="1"/>
          </p:cNvSpPr>
          <p:nvPr/>
        </p:nvSpPr>
        <p:spPr bwMode="auto">
          <a:xfrm>
            <a:off x="1042988" y="904875"/>
            <a:ext cx="5832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b="1">
                <a:solidFill>
                  <a:srgbClr val="FF0000"/>
                </a:solidFill>
                <a:latin typeface="楷体_GB2312" pitchFamily="49" charset="-122"/>
                <a:ea typeface="楷体_GB2312" pitchFamily="49" charset="-122"/>
              </a:rPr>
              <a:t>方法</a:t>
            </a:r>
            <a:r>
              <a:rPr kumimoji="1" lang="en-US" altLang="zh-CN" b="1">
                <a:solidFill>
                  <a:srgbClr val="FF0000"/>
                </a:solidFill>
                <a:latin typeface="楷体_GB2312" pitchFamily="49" charset="-122"/>
                <a:ea typeface="楷体_GB2312" pitchFamily="49" charset="-122"/>
              </a:rPr>
              <a:t>2</a:t>
            </a:r>
            <a:r>
              <a:rPr kumimoji="1" lang="zh-CN" altLang="en-US" b="1">
                <a:solidFill>
                  <a:srgbClr val="FF0000"/>
                </a:solidFill>
                <a:latin typeface="楷体_GB2312" pitchFamily="49" charset="-122"/>
                <a:ea typeface="楷体_GB2312" pitchFamily="49" charset="-122"/>
              </a:rPr>
              <a:t>：分治算法思路</a:t>
            </a:r>
            <a:r>
              <a:rPr kumimoji="1" lang="en-US" altLang="zh-CN" b="1">
                <a:solidFill>
                  <a:srgbClr val="FF0000"/>
                </a:solidFill>
                <a:latin typeface="楷体_GB2312" pitchFamily="49" charset="-122"/>
                <a:ea typeface="楷体_GB2312" pitchFamily="49" charset="-122"/>
              </a:rPr>
              <a:t>:</a:t>
            </a:r>
          </a:p>
        </p:txBody>
      </p:sp>
      <p:sp>
        <p:nvSpPr>
          <p:cNvPr id="11269" name="Text Box 14">
            <a:extLst>
              <a:ext uri="{FF2B5EF4-FFF2-40B4-BE49-F238E27FC236}">
                <a16:creationId xmlns:a16="http://schemas.microsoft.com/office/drawing/2014/main" id="{0B0D80F0-8DF9-4A66-AF54-D50549BC9D6E}"/>
              </a:ext>
            </a:extLst>
          </p:cNvPr>
          <p:cNvSpPr txBox="1">
            <a:spLocks noChangeArrowheads="1"/>
          </p:cNvSpPr>
          <p:nvPr/>
        </p:nvSpPr>
        <p:spPr bwMode="auto">
          <a:xfrm>
            <a:off x="684213" y="1700213"/>
            <a:ext cx="7924800" cy="127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0"/>
              </a:spcBef>
              <a:buFontTx/>
              <a:buNone/>
            </a:pPr>
            <a:r>
              <a:rPr lang="zh-CN" altLang="en-US" sz="2800" b="1" dirty="0">
                <a:latin typeface="微软雅黑" panose="020B0503020204020204" pitchFamily="34" charset="-122"/>
                <a:ea typeface="微软雅黑" panose="020B0503020204020204" pitchFamily="34" charset="-122"/>
              </a:rPr>
              <a:t>随机产生支点</a:t>
            </a:r>
            <a:r>
              <a:rPr lang="en-US" altLang="zh-CN" sz="2800" b="1" dirty="0">
                <a:latin typeface="微软雅黑" panose="020B0503020204020204" pitchFamily="34" charset="-122"/>
                <a:ea typeface="微软雅黑" panose="020B0503020204020204" pitchFamily="34" charset="-122"/>
              </a:rPr>
              <a:t>j</a:t>
            </a:r>
            <a:r>
              <a:rPr lang="zh-CN" altLang="en-US" sz="2800" b="1" dirty="0">
                <a:latin typeface="微软雅黑" panose="020B0503020204020204" pitchFamily="34" charset="-122"/>
                <a:ea typeface="微软雅黑" panose="020B0503020204020204" pitchFamily="34" charset="-122"/>
              </a:rPr>
              <a:t>，对输入数组进行划分为</a:t>
            </a:r>
            <a:r>
              <a:rPr lang="en-US" altLang="zh-CN" sz="2800" b="1" dirty="0">
                <a:latin typeface="微软雅黑" panose="020B0503020204020204" pitchFamily="34" charset="-122"/>
                <a:ea typeface="微软雅黑" panose="020B0503020204020204" pitchFamily="34" charset="-122"/>
              </a:rPr>
              <a:t>a</a:t>
            </a:r>
            <a:r>
              <a:rPr lang="zh-CN" altLang="en-US" sz="2800" b="1" dirty="0">
                <a:latin typeface="微软雅黑" panose="020B0503020204020204" pitchFamily="34" charset="-122"/>
                <a:ea typeface="微软雅黑" panose="020B0503020204020204" pitchFamily="34" charset="-122"/>
              </a:rPr>
              <a:t>和</a:t>
            </a:r>
            <a:r>
              <a:rPr lang="en-US" altLang="zh-CN" sz="2800" b="1" dirty="0">
                <a:latin typeface="微软雅黑" panose="020B0503020204020204" pitchFamily="34" charset="-122"/>
                <a:ea typeface="微软雅黑" panose="020B0503020204020204" pitchFamily="34" charset="-122"/>
              </a:rPr>
              <a:t>b</a:t>
            </a:r>
            <a:r>
              <a:rPr lang="zh-CN" altLang="en-US" sz="2800" b="1" dirty="0">
                <a:latin typeface="微软雅黑" panose="020B0503020204020204" pitchFamily="34" charset="-122"/>
                <a:ea typeface="微软雅黑" panose="020B0503020204020204" pitchFamily="34" charset="-122"/>
              </a:rPr>
              <a:t>两段，然后计算</a:t>
            </a:r>
            <a:r>
              <a:rPr lang="en-US" altLang="zh-CN" sz="2800" b="1" dirty="0">
                <a:latin typeface="微软雅黑" panose="020B0503020204020204" pitchFamily="34" charset="-122"/>
                <a:ea typeface="微软雅黑" panose="020B0503020204020204" pitchFamily="34" charset="-122"/>
              </a:rPr>
              <a:t>a</a:t>
            </a:r>
            <a:r>
              <a:rPr lang="zh-CN" altLang="en-US" sz="2800" b="1" dirty="0">
                <a:latin typeface="微软雅黑" panose="020B0503020204020204" pitchFamily="34" charset="-122"/>
                <a:ea typeface="微软雅黑" panose="020B0503020204020204" pitchFamily="34" charset="-122"/>
              </a:rPr>
              <a:t>部分的元素个数</a:t>
            </a:r>
            <a:r>
              <a:rPr lang="en-US" altLang="zh-CN" sz="2800" b="1" dirty="0">
                <a:latin typeface="微软雅黑" panose="020B0503020204020204" pitchFamily="34" charset="-122"/>
                <a:ea typeface="微软雅黑" panose="020B0503020204020204" pitchFamily="34" charset="-122"/>
              </a:rPr>
              <a:t>j</a:t>
            </a:r>
            <a:r>
              <a:rPr lang="en-US" altLang="zh-CN" sz="2800" dirty="0">
                <a:latin typeface="微软雅黑" panose="020B0503020204020204" pitchFamily="34" charset="-122"/>
                <a:ea typeface="微软雅黑" panose="020B0503020204020204" pitchFamily="34" charset="-122"/>
              </a:rPr>
              <a:t>:</a:t>
            </a:r>
          </a:p>
        </p:txBody>
      </p:sp>
      <p:sp>
        <p:nvSpPr>
          <p:cNvPr id="29711" name="Text Box 15">
            <a:extLst>
              <a:ext uri="{FF2B5EF4-FFF2-40B4-BE49-F238E27FC236}">
                <a16:creationId xmlns:a16="http://schemas.microsoft.com/office/drawing/2014/main" id="{BEE2FC0B-587A-46C5-A33F-E250A19376C2}"/>
              </a:ext>
            </a:extLst>
          </p:cNvPr>
          <p:cNvSpPr txBox="1">
            <a:spLocks noChangeArrowheads="1"/>
          </p:cNvSpPr>
          <p:nvPr/>
        </p:nvSpPr>
        <p:spPr bwMode="auto">
          <a:xfrm>
            <a:off x="1166813" y="3357563"/>
            <a:ext cx="4841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ym typeface="Wingdings" panose="05000000000000000000" pitchFamily="2" charset="2"/>
              </a:rPr>
              <a:t></a:t>
            </a:r>
          </a:p>
        </p:txBody>
      </p:sp>
      <p:sp>
        <p:nvSpPr>
          <p:cNvPr id="11271" name="Rectangle 17">
            <a:extLst>
              <a:ext uri="{FF2B5EF4-FFF2-40B4-BE49-F238E27FC236}">
                <a16:creationId xmlns:a16="http://schemas.microsoft.com/office/drawing/2014/main" id="{02FBDFED-7C77-4634-81CF-2E135186EA08}"/>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712" name="Object 16">
            <a:extLst>
              <a:ext uri="{FF2B5EF4-FFF2-40B4-BE49-F238E27FC236}">
                <a16:creationId xmlns:a16="http://schemas.microsoft.com/office/drawing/2014/main" id="{896DC6BD-AFEF-43C4-A3CF-CF6271BFB983}"/>
              </a:ext>
            </a:extLst>
          </p:cNvPr>
          <p:cNvGraphicFramePr>
            <a:graphicFrameLocks noChangeAspect="1"/>
          </p:cNvGraphicFramePr>
          <p:nvPr/>
        </p:nvGraphicFramePr>
        <p:xfrm>
          <a:off x="1619250" y="3357563"/>
          <a:ext cx="936625" cy="630237"/>
        </p:xfrm>
        <a:graphic>
          <a:graphicData uri="http://schemas.openxmlformats.org/presentationml/2006/ole">
            <mc:AlternateContent xmlns:mc="http://schemas.openxmlformats.org/markup-compatibility/2006">
              <mc:Choice xmlns:v="urn:schemas-microsoft-com:vml" Requires="v">
                <p:oleObj spid="_x0000_s20528" name="公式" r:id="rId5" imgW="368140" imgH="203112" progId="Equation.3">
                  <p:embed/>
                </p:oleObj>
              </mc:Choice>
              <mc:Fallback>
                <p:oleObj name="公式" r:id="rId5" imgW="368140" imgH="203112" progId="Equation.3">
                  <p:embed/>
                  <p:pic>
                    <p:nvPicPr>
                      <p:cNvPr id="29712" name="Object 16">
                        <a:extLst>
                          <a:ext uri="{FF2B5EF4-FFF2-40B4-BE49-F238E27FC236}">
                            <a16:creationId xmlns:a16="http://schemas.microsoft.com/office/drawing/2014/main" id="{896DC6BD-AFEF-43C4-A3CF-CF6271BFB9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357563"/>
                        <a:ext cx="936625"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4" name="Line 18">
            <a:extLst>
              <a:ext uri="{FF2B5EF4-FFF2-40B4-BE49-F238E27FC236}">
                <a16:creationId xmlns:a16="http://schemas.microsoft.com/office/drawing/2014/main" id="{A40CD7B3-5644-4217-982D-2477E7120BA9}"/>
              </a:ext>
            </a:extLst>
          </p:cNvPr>
          <p:cNvSpPr>
            <a:spLocks noChangeShapeType="1"/>
          </p:cNvSpPr>
          <p:nvPr/>
        </p:nvSpPr>
        <p:spPr bwMode="auto">
          <a:xfrm>
            <a:off x="2627313" y="3644900"/>
            <a:ext cx="1368425"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4" name="Rectangle 20">
            <a:extLst>
              <a:ext uri="{FF2B5EF4-FFF2-40B4-BE49-F238E27FC236}">
                <a16:creationId xmlns:a16="http://schemas.microsoft.com/office/drawing/2014/main" id="{5C2CD6AB-33A6-4B60-B5EB-8DB3D6256E8A}"/>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29715" name="Object 19">
            <a:extLst>
              <a:ext uri="{FF2B5EF4-FFF2-40B4-BE49-F238E27FC236}">
                <a16:creationId xmlns:a16="http://schemas.microsoft.com/office/drawing/2014/main" id="{4EED7981-213D-48B0-8440-FE606AC4E790}"/>
              </a:ext>
            </a:extLst>
          </p:cNvPr>
          <p:cNvGraphicFramePr>
            <a:graphicFrameLocks noChangeAspect="1"/>
          </p:cNvGraphicFramePr>
          <p:nvPr/>
        </p:nvGraphicFramePr>
        <p:xfrm>
          <a:off x="1619250" y="4675188"/>
          <a:ext cx="936625" cy="658812"/>
        </p:xfrm>
        <a:graphic>
          <a:graphicData uri="http://schemas.openxmlformats.org/presentationml/2006/ole">
            <mc:AlternateContent xmlns:mc="http://schemas.openxmlformats.org/markup-compatibility/2006">
              <mc:Choice xmlns:v="urn:schemas-microsoft-com:vml" Requires="v">
                <p:oleObj spid="_x0000_s20529" name="公式" r:id="rId7" imgW="368140" imgH="203112" progId="Equation.3">
                  <p:embed/>
                </p:oleObj>
              </mc:Choice>
              <mc:Fallback>
                <p:oleObj name="公式" r:id="rId7" imgW="368140" imgH="203112" progId="Equation.3">
                  <p:embed/>
                  <p:pic>
                    <p:nvPicPr>
                      <p:cNvPr id="29715" name="Object 19">
                        <a:extLst>
                          <a:ext uri="{FF2B5EF4-FFF2-40B4-BE49-F238E27FC236}">
                            <a16:creationId xmlns:a16="http://schemas.microsoft.com/office/drawing/2014/main" id="{4EED7981-213D-48B0-8440-FE606AC4E7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675188"/>
                        <a:ext cx="9366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7" name="Text Box 21">
            <a:extLst>
              <a:ext uri="{FF2B5EF4-FFF2-40B4-BE49-F238E27FC236}">
                <a16:creationId xmlns:a16="http://schemas.microsoft.com/office/drawing/2014/main" id="{CAE042CB-FFE5-4B13-92CD-987E3EE298A3}"/>
              </a:ext>
            </a:extLst>
          </p:cNvPr>
          <p:cNvSpPr txBox="1">
            <a:spLocks noChangeArrowheads="1"/>
          </p:cNvSpPr>
          <p:nvPr/>
        </p:nvSpPr>
        <p:spPr bwMode="auto">
          <a:xfrm>
            <a:off x="1166813" y="4692650"/>
            <a:ext cx="484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sym typeface="Wingdings" panose="05000000000000000000" pitchFamily="2" charset="2"/>
              </a:rPr>
              <a:t></a:t>
            </a:r>
          </a:p>
        </p:txBody>
      </p:sp>
      <p:sp>
        <p:nvSpPr>
          <p:cNvPr id="29718" name="Line 22">
            <a:extLst>
              <a:ext uri="{FF2B5EF4-FFF2-40B4-BE49-F238E27FC236}">
                <a16:creationId xmlns:a16="http://schemas.microsoft.com/office/drawing/2014/main" id="{58A59D92-C129-4908-8A0A-71387055EAE9}"/>
              </a:ext>
            </a:extLst>
          </p:cNvPr>
          <p:cNvSpPr>
            <a:spLocks noChangeShapeType="1"/>
          </p:cNvSpPr>
          <p:nvPr/>
        </p:nvSpPr>
        <p:spPr bwMode="auto">
          <a:xfrm>
            <a:off x="2627313" y="5013325"/>
            <a:ext cx="1655762" cy="0"/>
          </a:xfrm>
          <a:prstGeom prst="line">
            <a:avLst/>
          </a:prstGeom>
          <a:noFill/>
          <a:ln w="1143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9" name="Text Box 23">
            <a:extLst>
              <a:ext uri="{FF2B5EF4-FFF2-40B4-BE49-F238E27FC236}">
                <a16:creationId xmlns:a16="http://schemas.microsoft.com/office/drawing/2014/main" id="{DC147FD1-FCFB-4E98-B2FD-A5D3EC84F9A7}"/>
              </a:ext>
            </a:extLst>
          </p:cNvPr>
          <p:cNvSpPr txBox="1">
            <a:spLocks noChangeArrowheads="1"/>
          </p:cNvSpPr>
          <p:nvPr/>
        </p:nvSpPr>
        <p:spPr bwMode="auto">
          <a:xfrm>
            <a:off x="4067176" y="3396863"/>
            <a:ext cx="4968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小元素为</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的第</a:t>
            </a:r>
            <a:r>
              <a:rPr lang="en-US" altLang="zh-CN" b="1" dirty="0">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小元</a:t>
            </a:r>
            <a:r>
              <a:rPr lang="zh-CN" altLang="en-US" dirty="0">
                <a:latin typeface="微软雅黑" panose="020B0503020204020204" pitchFamily="34" charset="-122"/>
                <a:ea typeface="微软雅黑" panose="020B0503020204020204" pitchFamily="34" charset="-122"/>
              </a:rPr>
              <a:t> </a:t>
            </a:r>
          </a:p>
        </p:txBody>
      </p:sp>
      <p:sp>
        <p:nvSpPr>
          <p:cNvPr id="29720" name="Text Box 24">
            <a:extLst>
              <a:ext uri="{FF2B5EF4-FFF2-40B4-BE49-F238E27FC236}">
                <a16:creationId xmlns:a16="http://schemas.microsoft.com/office/drawing/2014/main" id="{F8C9319A-7FC7-4362-B01D-BC6FDB789081}"/>
              </a:ext>
            </a:extLst>
          </p:cNvPr>
          <p:cNvSpPr txBox="1">
            <a:spLocks noChangeArrowheads="1"/>
          </p:cNvSpPr>
          <p:nvPr/>
        </p:nvSpPr>
        <p:spPr bwMode="auto">
          <a:xfrm>
            <a:off x="4192588" y="4646613"/>
            <a:ext cx="5132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14300">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latin typeface="微软雅黑" panose="020B0503020204020204" pitchFamily="34" charset="-122"/>
                <a:ea typeface="微软雅黑" panose="020B0503020204020204" pitchFamily="34" charset="-122"/>
              </a:rPr>
              <a:t>第小</a:t>
            </a:r>
            <a:r>
              <a:rPr lang="en-US" altLang="zh-CN" b="1" dirty="0">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元素为</a:t>
            </a:r>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第</a:t>
            </a:r>
            <a:r>
              <a:rPr lang="en-US" altLang="zh-CN" b="1" dirty="0">
                <a:latin typeface="微软雅黑" panose="020B0503020204020204" pitchFamily="34" charset="-122"/>
                <a:ea typeface="微软雅黑" panose="020B0503020204020204" pitchFamily="34" charset="-122"/>
              </a:rPr>
              <a:t>(k-j)</a:t>
            </a:r>
            <a:r>
              <a:rPr lang="zh-CN" altLang="en-US" b="1" dirty="0">
                <a:latin typeface="微软雅黑" panose="020B0503020204020204" pitchFamily="34" charset="-122"/>
                <a:ea typeface="微软雅黑" panose="020B0503020204020204" pitchFamily="34" charset="-122"/>
              </a:rPr>
              <a:t>小元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712"/>
                                        </p:tgtEl>
                                        <p:attrNameLst>
                                          <p:attrName>style.visibility</p:attrName>
                                        </p:attrNameLst>
                                      </p:cBhvr>
                                      <p:to>
                                        <p:strVal val="visible"/>
                                      </p:to>
                                    </p:set>
                                    <p:anim calcmode="lin" valueType="num">
                                      <p:cBhvr additive="base">
                                        <p:cTn id="7" dur="500" fill="hold"/>
                                        <p:tgtEl>
                                          <p:spTgt spid="29712"/>
                                        </p:tgtEl>
                                        <p:attrNameLst>
                                          <p:attrName>ppt_x</p:attrName>
                                        </p:attrNameLst>
                                      </p:cBhvr>
                                      <p:tavLst>
                                        <p:tav tm="0">
                                          <p:val>
                                            <p:strVal val="0-#ppt_w/2"/>
                                          </p:val>
                                        </p:tav>
                                        <p:tav tm="100000">
                                          <p:val>
                                            <p:strVal val="#ppt_x"/>
                                          </p:val>
                                        </p:tav>
                                      </p:tavLst>
                                    </p:anim>
                                    <p:anim calcmode="lin" valueType="num">
                                      <p:cBhvr additive="base">
                                        <p:cTn id="8" dur="500" fill="hold"/>
                                        <p:tgtEl>
                                          <p:spTgt spid="297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711"/>
                                        </p:tgtEl>
                                        <p:attrNameLst>
                                          <p:attrName>style.visibility</p:attrName>
                                        </p:attrNameLst>
                                      </p:cBhvr>
                                      <p:to>
                                        <p:strVal val="visible"/>
                                      </p:to>
                                    </p:set>
                                    <p:anim calcmode="lin" valueType="num">
                                      <p:cBhvr additive="base">
                                        <p:cTn id="11" dur="500" fill="hold"/>
                                        <p:tgtEl>
                                          <p:spTgt spid="29711"/>
                                        </p:tgtEl>
                                        <p:attrNameLst>
                                          <p:attrName>ppt_x</p:attrName>
                                        </p:attrNameLst>
                                      </p:cBhvr>
                                      <p:tavLst>
                                        <p:tav tm="0">
                                          <p:val>
                                            <p:strVal val="0-#ppt_w/2"/>
                                          </p:val>
                                        </p:tav>
                                        <p:tav tm="100000">
                                          <p:val>
                                            <p:strVal val="#ppt_x"/>
                                          </p:val>
                                        </p:tav>
                                      </p:tavLst>
                                    </p:anim>
                                    <p:anim calcmode="lin" valueType="num">
                                      <p:cBhvr additive="base">
                                        <p:cTn id="12" dur="500" fill="hold"/>
                                        <p:tgtEl>
                                          <p:spTgt spid="2971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714"/>
                                        </p:tgtEl>
                                        <p:attrNameLst>
                                          <p:attrName>style.visibility</p:attrName>
                                        </p:attrNameLst>
                                      </p:cBhvr>
                                      <p:to>
                                        <p:strVal val="visible"/>
                                      </p:to>
                                    </p:set>
                                    <p:animEffect transition="in" filter="box(in)">
                                      <p:cBhvr>
                                        <p:cTn id="17" dur="500"/>
                                        <p:tgtEl>
                                          <p:spTgt spid="29714"/>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29719"/>
                                        </p:tgtEl>
                                        <p:attrNameLst>
                                          <p:attrName>style.visibility</p:attrName>
                                        </p:attrNameLst>
                                      </p:cBhvr>
                                      <p:to>
                                        <p:strVal val="visible"/>
                                      </p:to>
                                    </p:set>
                                    <p:animEffect transition="in" filter="box(in)">
                                      <p:cBhvr>
                                        <p:cTn id="20" dur="500"/>
                                        <p:tgtEl>
                                          <p:spTgt spid="297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12" fill="hold" nodeType="clickEffect">
                                  <p:stCondLst>
                                    <p:cond delay="0"/>
                                  </p:stCondLst>
                                  <p:childTnLst>
                                    <p:set>
                                      <p:cBhvr>
                                        <p:cTn id="24" dur="1" fill="hold">
                                          <p:stCondLst>
                                            <p:cond delay="0"/>
                                          </p:stCondLst>
                                        </p:cTn>
                                        <p:tgtEl>
                                          <p:spTgt spid="29715"/>
                                        </p:tgtEl>
                                        <p:attrNameLst>
                                          <p:attrName>style.visibility</p:attrName>
                                        </p:attrNameLst>
                                      </p:cBhvr>
                                      <p:to>
                                        <p:strVal val="visible"/>
                                      </p:to>
                                    </p:set>
                                    <p:animEffect transition="in" filter="strips(downLeft)">
                                      <p:cBhvr>
                                        <p:cTn id="25" dur="500"/>
                                        <p:tgtEl>
                                          <p:spTgt spid="29715"/>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9717"/>
                                        </p:tgtEl>
                                        <p:attrNameLst>
                                          <p:attrName>style.visibility</p:attrName>
                                        </p:attrNameLst>
                                      </p:cBhvr>
                                      <p:to>
                                        <p:strVal val="visible"/>
                                      </p:to>
                                    </p:set>
                                    <p:animEffect transition="in" filter="strips(downLeft)">
                                      <p:cBhvr>
                                        <p:cTn id="28" dur="500"/>
                                        <p:tgtEl>
                                          <p:spTgt spid="297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9718"/>
                                        </p:tgtEl>
                                        <p:attrNameLst>
                                          <p:attrName>style.visibility</p:attrName>
                                        </p:attrNameLst>
                                      </p:cBhvr>
                                      <p:to>
                                        <p:strVal val="visible"/>
                                      </p:to>
                                    </p:set>
                                    <p:animEffect transition="in" filter="blinds(horizontal)">
                                      <p:cBhvr>
                                        <p:cTn id="33" dur="500"/>
                                        <p:tgtEl>
                                          <p:spTgt spid="2971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9720"/>
                                        </p:tgtEl>
                                        <p:attrNameLst>
                                          <p:attrName>style.visibility</p:attrName>
                                        </p:attrNameLst>
                                      </p:cBhvr>
                                      <p:to>
                                        <p:strVal val="visible"/>
                                      </p:to>
                                    </p:set>
                                    <p:animEffect transition="in" filter="blinds(horizontal)">
                                      <p:cBhvr>
                                        <p:cTn id="36" dur="500"/>
                                        <p:tgtEl>
                                          <p:spTgt spid="29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1" grpId="0"/>
      <p:bldP spid="29717" grpId="0"/>
      <p:bldP spid="29719" grpId="0"/>
      <p:bldP spid="297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026">
            <a:extLst>
              <a:ext uri="{FF2B5EF4-FFF2-40B4-BE49-F238E27FC236}">
                <a16:creationId xmlns:a16="http://schemas.microsoft.com/office/drawing/2014/main" id="{42A7581F-DB5F-4A76-B3D5-5A0F7BFC283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354763"/>
            <a:ext cx="79676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1033">
            <a:extLst>
              <a:ext uri="{FF2B5EF4-FFF2-40B4-BE49-F238E27FC236}">
                <a16:creationId xmlns:a16="http://schemas.microsoft.com/office/drawing/2014/main" id="{67FD030E-03EE-4197-91C9-CF667070BD2B}"/>
              </a:ext>
            </a:extLst>
          </p:cNvPr>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Ø"/>
            </a:pPr>
            <a:endParaRPr lang="zh-CN" altLang="en-US" sz="2400">
              <a:solidFill>
                <a:srgbClr val="000000"/>
              </a:solidFill>
            </a:endParaRPr>
          </a:p>
        </p:txBody>
      </p:sp>
      <p:sp>
        <p:nvSpPr>
          <p:cNvPr id="13316" name="Rectangle 1034">
            <a:extLst>
              <a:ext uri="{FF2B5EF4-FFF2-40B4-BE49-F238E27FC236}">
                <a16:creationId xmlns:a16="http://schemas.microsoft.com/office/drawing/2014/main" id="{5D864D40-C6EC-4AD5-854C-3B5B33B08976}"/>
              </a:ext>
            </a:extLst>
          </p:cNvPr>
          <p:cNvSpPr>
            <a:spLocks noChangeArrowheads="1"/>
          </p:cNvSpPr>
          <p:nvPr/>
        </p:nvSpPr>
        <p:spPr bwMode="auto">
          <a:xfrm>
            <a:off x="227013" y="193675"/>
            <a:ext cx="4495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b" hangingPunct="1">
              <a:lnSpc>
                <a:spcPct val="90000"/>
              </a:lnSpc>
              <a:spcBef>
                <a:spcPct val="0"/>
              </a:spcBef>
              <a:buFontTx/>
              <a:buNone/>
            </a:pPr>
            <a:r>
              <a:rPr kumimoji="1" lang="zh-CN" altLang="en-US" sz="2400">
                <a:solidFill>
                  <a:srgbClr val="FF0000"/>
                </a:solidFill>
                <a:latin typeface="黑体" panose="02010609060101010101" pitchFamily="49" charset="-122"/>
                <a:ea typeface="黑体" panose="02010609060101010101" pitchFamily="49" charset="-122"/>
              </a:rPr>
              <a:t>复习</a:t>
            </a:r>
            <a:r>
              <a:rPr kumimoji="1" lang="zh-CN" altLang="en-US" sz="2400">
                <a:solidFill>
                  <a:srgbClr val="000000"/>
                </a:solidFill>
                <a:latin typeface="黑体" panose="02010609060101010101" pitchFamily="49" charset="-122"/>
                <a:ea typeface="黑体" panose="02010609060101010101" pitchFamily="49" charset="-122"/>
              </a:rPr>
              <a:t>：随机选择基准点的算法</a:t>
            </a:r>
          </a:p>
        </p:txBody>
      </p:sp>
      <p:sp>
        <p:nvSpPr>
          <p:cNvPr id="13317" name="Line 1036">
            <a:extLst>
              <a:ext uri="{FF2B5EF4-FFF2-40B4-BE49-F238E27FC236}">
                <a16:creationId xmlns:a16="http://schemas.microsoft.com/office/drawing/2014/main" id="{0D645ACC-A3FE-4472-BA30-89C015B6D3F4}"/>
              </a:ext>
            </a:extLst>
          </p:cNvPr>
          <p:cNvSpPr>
            <a:spLocks noChangeShapeType="1"/>
          </p:cNvSpPr>
          <p:nvPr/>
        </p:nvSpPr>
        <p:spPr bwMode="auto">
          <a:xfrm>
            <a:off x="250825" y="646113"/>
            <a:ext cx="52578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318" name="Line 1040">
            <a:extLst>
              <a:ext uri="{FF2B5EF4-FFF2-40B4-BE49-F238E27FC236}">
                <a16:creationId xmlns:a16="http://schemas.microsoft.com/office/drawing/2014/main" id="{B370DBD9-1CD5-49CD-9A4C-E2BEBF03174A}"/>
              </a:ext>
            </a:extLst>
          </p:cNvPr>
          <p:cNvSpPr>
            <a:spLocks noChangeShapeType="1"/>
          </p:cNvSpPr>
          <p:nvPr/>
        </p:nvSpPr>
        <p:spPr bwMode="auto">
          <a:xfrm>
            <a:off x="762000" y="6248400"/>
            <a:ext cx="51816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1" name="AutoShape 14">
            <a:extLst>
              <a:ext uri="{FF2B5EF4-FFF2-40B4-BE49-F238E27FC236}">
                <a16:creationId xmlns:a16="http://schemas.microsoft.com/office/drawing/2014/main" id="{79380C3A-AAA3-47FE-BE12-966925742197}"/>
              </a:ext>
            </a:extLst>
          </p:cNvPr>
          <p:cNvSpPr>
            <a:spLocks noChangeArrowheads="1"/>
          </p:cNvSpPr>
          <p:nvPr/>
        </p:nvSpPr>
        <p:spPr bwMode="auto">
          <a:xfrm>
            <a:off x="4716463" y="1385342"/>
            <a:ext cx="4114800" cy="4157165"/>
          </a:xfrm>
          <a:prstGeom prst="wedgeRectCallout">
            <a:avLst>
              <a:gd name="adj1" fmla="val -89027"/>
              <a:gd name="adj2" fmla="val 8002"/>
            </a:avLst>
          </a:prstGeom>
          <a:solidFill>
            <a:schemeClr val="accent5"/>
          </a:solidFill>
          <a:ln w="9525">
            <a:solidFill>
              <a:schemeClr val="accent1"/>
            </a:solidFill>
            <a:miter lim="800000"/>
            <a:headEnd/>
            <a:tailEnd/>
          </a:ln>
        </p:spPr>
        <p:txBody>
          <a:bodyPr lIns="90000" tIns="46800" rIns="90000" bIns="46800" anchor="ctr">
            <a:spAutoFit/>
          </a:bodyPr>
          <a:lstStyle/>
          <a:p>
            <a:pPr>
              <a:lnSpc>
                <a:spcPct val="110000"/>
              </a:lnSpc>
              <a:defRPr/>
            </a:pPr>
            <a:r>
              <a:rPr kumimoji="1" lang="en-US" altLang="zh-CN" sz="2000" dirty="0">
                <a:solidFill>
                  <a:srgbClr val="FF0000"/>
                </a:solidFill>
                <a:latin typeface="Arial" charset="0"/>
              </a:rPr>
              <a:t>template&lt;class Type&gt;</a:t>
            </a:r>
          </a:p>
          <a:p>
            <a:pPr>
              <a:lnSpc>
                <a:spcPct val="110000"/>
              </a:lnSpc>
              <a:defRPr/>
            </a:pPr>
            <a:r>
              <a:rPr kumimoji="1" lang="en-US" altLang="zh-CN" sz="2000" dirty="0" err="1">
                <a:solidFill>
                  <a:srgbClr val="FF0000"/>
                </a:solidFill>
                <a:latin typeface="Arial" charset="0"/>
              </a:rPr>
              <a:t>int</a:t>
            </a:r>
            <a:r>
              <a:rPr kumimoji="1" lang="en-US" altLang="zh-CN" sz="2000" dirty="0">
                <a:solidFill>
                  <a:srgbClr val="FF0000"/>
                </a:solidFill>
                <a:latin typeface="Arial" charset="0"/>
              </a:rPr>
              <a:t> Partition(Type a[ ],int p , int r )</a:t>
            </a:r>
          </a:p>
          <a:p>
            <a:pPr>
              <a:lnSpc>
                <a:spcPct val="110000"/>
              </a:lnSpc>
              <a:defRPr/>
            </a:pPr>
            <a:r>
              <a:rPr kumimoji="1" lang="en-US" altLang="zh-CN" sz="2000" dirty="0">
                <a:solidFill>
                  <a:srgbClr val="FF0000"/>
                </a:solidFill>
                <a:latin typeface="Arial" charset="0"/>
              </a:rPr>
              <a:t>{  </a:t>
            </a:r>
            <a:r>
              <a:rPr kumimoji="1" lang="en-US" altLang="zh-CN" sz="2000" dirty="0" err="1">
                <a:solidFill>
                  <a:srgbClr val="FF0000"/>
                </a:solidFill>
                <a:latin typeface="Arial" charset="0"/>
              </a:rPr>
              <a:t>int</a:t>
            </a:r>
            <a:r>
              <a:rPr kumimoji="1" lang="en-US" altLang="zh-CN" sz="2000" dirty="0">
                <a:solidFill>
                  <a:srgbClr val="FF0000"/>
                </a:solidFill>
                <a:latin typeface="Arial" charset="0"/>
              </a:rPr>
              <a:t> </a:t>
            </a:r>
            <a:r>
              <a:rPr kumimoji="1" lang="en-US" altLang="zh-CN" sz="2000" dirty="0" err="1">
                <a:solidFill>
                  <a:srgbClr val="FF0000"/>
                </a:solidFill>
                <a:latin typeface="Arial" charset="0"/>
              </a:rPr>
              <a:t>i</a:t>
            </a:r>
            <a:r>
              <a:rPr kumimoji="1" lang="en-US" altLang="zh-CN" sz="2000" dirty="0">
                <a:solidFill>
                  <a:srgbClr val="FF0000"/>
                </a:solidFill>
                <a:latin typeface="Arial" charset="0"/>
              </a:rPr>
              <a:t>=p;  j=r+1;</a:t>
            </a:r>
          </a:p>
          <a:p>
            <a:pPr>
              <a:lnSpc>
                <a:spcPct val="110000"/>
              </a:lnSpc>
              <a:defRPr/>
            </a:pPr>
            <a:r>
              <a:rPr kumimoji="1" lang="en-US" altLang="zh-CN" sz="2000" dirty="0">
                <a:solidFill>
                  <a:srgbClr val="FF0000"/>
                </a:solidFill>
                <a:latin typeface="Arial" charset="0"/>
              </a:rPr>
              <a:t>    type x=a[p]</a:t>
            </a:r>
            <a:r>
              <a:rPr kumimoji="1" lang="zh-CN" altLang="en-US" sz="2000" dirty="0">
                <a:solidFill>
                  <a:srgbClr val="FF0000"/>
                </a:solidFill>
                <a:latin typeface="Arial" charset="0"/>
              </a:rPr>
              <a:t>；</a:t>
            </a:r>
          </a:p>
          <a:p>
            <a:pPr>
              <a:lnSpc>
                <a:spcPct val="110000"/>
              </a:lnSpc>
              <a:defRPr/>
            </a:pPr>
            <a:r>
              <a:rPr kumimoji="1" lang="en-US" altLang="zh-CN" sz="2000" dirty="0">
                <a:solidFill>
                  <a:srgbClr val="FF0000"/>
                </a:solidFill>
                <a:latin typeface="Arial" charset="0"/>
              </a:rPr>
              <a:t>while(true) { </a:t>
            </a:r>
          </a:p>
          <a:p>
            <a:pPr>
              <a:lnSpc>
                <a:spcPct val="110000"/>
              </a:lnSpc>
              <a:defRPr/>
            </a:pPr>
            <a:r>
              <a:rPr kumimoji="1" lang="en-US" altLang="zh-CN" sz="2000" dirty="0">
                <a:solidFill>
                  <a:srgbClr val="FF0000"/>
                </a:solidFill>
                <a:latin typeface="Arial" charset="0"/>
              </a:rPr>
              <a:t>         while(a[++</a:t>
            </a:r>
            <a:r>
              <a:rPr kumimoji="1" lang="en-US" altLang="zh-CN" sz="2000" dirty="0" err="1">
                <a:solidFill>
                  <a:srgbClr val="FF0000"/>
                </a:solidFill>
                <a:latin typeface="Arial" charset="0"/>
              </a:rPr>
              <a:t>i</a:t>
            </a:r>
            <a:r>
              <a:rPr kumimoji="1" lang="en-US" altLang="zh-CN" sz="2000" dirty="0">
                <a:solidFill>
                  <a:srgbClr val="FF0000"/>
                </a:solidFill>
                <a:latin typeface="Arial" charset="0"/>
              </a:rPr>
              <a:t>] &lt; x&amp;&amp;</a:t>
            </a:r>
            <a:r>
              <a:rPr kumimoji="1" lang="en-US" altLang="zh-CN" sz="2000" dirty="0" err="1">
                <a:solidFill>
                  <a:srgbClr val="FF0000"/>
                </a:solidFill>
                <a:latin typeface="Arial" charset="0"/>
              </a:rPr>
              <a:t>i</a:t>
            </a:r>
            <a:r>
              <a:rPr kumimoji="1" lang="en-US" altLang="zh-CN" sz="2000" dirty="0">
                <a:solidFill>
                  <a:srgbClr val="FF0000"/>
                </a:solidFill>
                <a:latin typeface="Arial" charset="0"/>
              </a:rPr>
              <a:t>&lt;r)</a:t>
            </a:r>
            <a:r>
              <a:rPr kumimoji="1" lang="zh-CN" altLang="en-US" sz="2000" dirty="0">
                <a:solidFill>
                  <a:srgbClr val="FF0000"/>
                </a:solidFill>
                <a:latin typeface="Arial" charset="0"/>
              </a:rPr>
              <a:t>；</a:t>
            </a:r>
          </a:p>
          <a:p>
            <a:pPr>
              <a:lnSpc>
                <a:spcPct val="110000"/>
              </a:lnSpc>
              <a:defRPr/>
            </a:pPr>
            <a:r>
              <a:rPr kumimoji="1" lang="zh-CN" altLang="en-US" sz="2000" dirty="0">
                <a:solidFill>
                  <a:srgbClr val="FF0000"/>
                </a:solidFill>
                <a:latin typeface="Arial" charset="0"/>
              </a:rPr>
              <a:t>         </a:t>
            </a:r>
            <a:r>
              <a:rPr kumimoji="1" lang="en-US" altLang="zh-CN" sz="2000" dirty="0">
                <a:solidFill>
                  <a:srgbClr val="FF0000"/>
                </a:solidFill>
                <a:latin typeface="Arial" charset="0"/>
              </a:rPr>
              <a:t>while(a[</a:t>
            </a:r>
            <a:r>
              <a:rPr kumimoji="1" lang="en-US" altLang="zh-CN" sz="2000" dirty="0">
                <a:solidFill>
                  <a:srgbClr val="FF0000"/>
                </a:solidFill>
                <a:latin typeface="宋体" pitchFamily="2" charset="-122"/>
              </a:rPr>
              <a:t>--</a:t>
            </a:r>
            <a:r>
              <a:rPr kumimoji="1" lang="en-US" altLang="zh-CN" sz="2000" dirty="0">
                <a:solidFill>
                  <a:srgbClr val="FF0000"/>
                </a:solidFill>
                <a:latin typeface="Arial" charset="0"/>
              </a:rPr>
              <a:t>j] &gt; x)</a:t>
            </a:r>
            <a:r>
              <a:rPr kumimoji="1" lang="zh-CN" altLang="en-US" sz="2000" dirty="0">
                <a:solidFill>
                  <a:srgbClr val="FF0000"/>
                </a:solidFill>
                <a:latin typeface="Arial" charset="0"/>
              </a:rPr>
              <a:t>；</a:t>
            </a:r>
          </a:p>
          <a:p>
            <a:pPr>
              <a:lnSpc>
                <a:spcPct val="110000"/>
              </a:lnSpc>
              <a:defRPr/>
            </a:pPr>
            <a:r>
              <a:rPr kumimoji="1" lang="zh-CN" altLang="en-US" sz="2000" dirty="0">
                <a:solidFill>
                  <a:srgbClr val="FF0000"/>
                </a:solidFill>
                <a:latin typeface="Arial" charset="0"/>
              </a:rPr>
              <a:t>         </a:t>
            </a:r>
            <a:r>
              <a:rPr kumimoji="1" lang="en-US" altLang="zh-CN" sz="2000" dirty="0">
                <a:solidFill>
                  <a:srgbClr val="FF0000"/>
                </a:solidFill>
                <a:latin typeface="Arial" charset="0"/>
              </a:rPr>
              <a:t>if (</a:t>
            </a:r>
            <a:r>
              <a:rPr kumimoji="1" lang="en-US" altLang="zh-CN" sz="2000" dirty="0" err="1">
                <a:solidFill>
                  <a:srgbClr val="FF0000"/>
                </a:solidFill>
                <a:latin typeface="Arial" charset="0"/>
              </a:rPr>
              <a:t>i</a:t>
            </a:r>
            <a:r>
              <a:rPr kumimoji="1" lang="en-US" altLang="zh-CN" sz="2000" dirty="0">
                <a:solidFill>
                  <a:srgbClr val="FF0000"/>
                </a:solidFill>
                <a:latin typeface="Arial" charset="0"/>
              </a:rPr>
              <a:t>&gt;=j ) break;</a:t>
            </a:r>
          </a:p>
          <a:p>
            <a:pPr>
              <a:lnSpc>
                <a:spcPct val="110000"/>
              </a:lnSpc>
              <a:defRPr/>
            </a:pPr>
            <a:r>
              <a:rPr kumimoji="1" lang="en-US" altLang="zh-CN" sz="2000" dirty="0">
                <a:solidFill>
                  <a:srgbClr val="FF0000"/>
                </a:solidFill>
                <a:latin typeface="Arial" charset="0"/>
              </a:rPr>
              <a:t>         swap(a[</a:t>
            </a:r>
            <a:r>
              <a:rPr kumimoji="1" lang="en-US" altLang="zh-CN" sz="2000" dirty="0" err="1">
                <a:solidFill>
                  <a:srgbClr val="FF0000"/>
                </a:solidFill>
                <a:latin typeface="Arial" charset="0"/>
              </a:rPr>
              <a:t>i</a:t>
            </a:r>
            <a:r>
              <a:rPr kumimoji="1" lang="en-US" altLang="zh-CN" sz="2000" dirty="0">
                <a:solidFill>
                  <a:srgbClr val="FF0000"/>
                </a:solidFill>
                <a:latin typeface="Arial" charset="0"/>
              </a:rPr>
              <a:t>],a[j]); }</a:t>
            </a:r>
          </a:p>
          <a:p>
            <a:pPr>
              <a:lnSpc>
                <a:spcPct val="110000"/>
              </a:lnSpc>
              <a:defRPr/>
            </a:pPr>
            <a:r>
              <a:rPr kumimoji="1" lang="en-US" altLang="zh-CN" sz="2000" dirty="0">
                <a:solidFill>
                  <a:srgbClr val="FF0000"/>
                </a:solidFill>
                <a:latin typeface="Arial" charset="0"/>
              </a:rPr>
              <a:t>    a[p] = a[j]</a:t>
            </a:r>
            <a:r>
              <a:rPr kumimoji="1" lang="zh-CN" altLang="en-US" sz="2000" dirty="0">
                <a:solidFill>
                  <a:srgbClr val="FF0000"/>
                </a:solidFill>
                <a:latin typeface="Arial" charset="0"/>
              </a:rPr>
              <a:t>；</a:t>
            </a:r>
          </a:p>
          <a:p>
            <a:pPr>
              <a:lnSpc>
                <a:spcPct val="110000"/>
              </a:lnSpc>
              <a:defRPr/>
            </a:pPr>
            <a:r>
              <a:rPr kumimoji="1" lang="zh-CN" altLang="en-US" sz="2000" dirty="0">
                <a:solidFill>
                  <a:srgbClr val="FF0000"/>
                </a:solidFill>
                <a:latin typeface="Arial" charset="0"/>
              </a:rPr>
              <a:t>    </a:t>
            </a:r>
            <a:r>
              <a:rPr kumimoji="1" lang="en-US" altLang="zh-CN" sz="2000" dirty="0">
                <a:solidFill>
                  <a:srgbClr val="FF0000"/>
                </a:solidFill>
                <a:latin typeface="Arial" charset="0"/>
              </a:rPr>
              <a:t>a[ j] = x;</a:t>
            </a:r>
          </a:p>
          <a:p>
            <a:pPr>
              <a:lnSpc>
                <a:spcPct val="110000"/>
              </a:lnSpc>
              <a:defRPr/>
            </a:pPr>
            <a:r>
              <a:rPr kumimoji="1" lang="en-US" altLang="zh-CN" sz="2000" dirty="0">
                <a:solidFill>
                  <a:srgbClr val="FF0000"/>
                </a:solidFill>
                <a:latin typeface="Arial" charset="0"/>
              </a:rPr>
              <a:t>    return j  }</a:t>
            </a:r>
          </a:p>
        </p:txBody>
      </p:sp>
      <p:sp>
        <p:nvSpPr>
          <p:cNvPr id="13320" name="矩形 1">
            <a:extLst>
              <a:ext uri="{FF2B5EF4-FFF2-40B4-BE49-F238E27FC236}">
                <a16:creationId xmlns:a16="http://schemas.microsoft.com/office/drawing/2014/main" id="{DD222974-3831-4E47-802A-1C2062D9567C}"/>
              </a:ext>
            </a:extLst>
          </p:cNvPr>
          <p:cNvSpPr>
            <a:spLocks noChangeArrowheads="1"/>
          </p:cNvSpPr>
          <p:nvPr/>
        </p:nvSpPr>
        <p:spPr bwMode="auto">
          <a:xfrm>
            <a:off x="250825" y="1341438"/>
            <a:ext cx="475297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000" dirty="0"/>
              <a:t>template &lt;class Type&gt;</a:t>
            </a:r>
          </a:p>
          <a:p>
            <a:pPr eaLnBrk="1" hangingPunct="1">
              <a:lnSpc>
                <a:spcPct val="150000"/>
              </a:lnSpc>
              <a:spcBef>
                <a:spcPct val="0"/>
              </a:spcBef>
              <a:buFontTx/>
              <a:buNone/>
            </a:pPr>
            <a:r>
              <a:rPr lang="en-US" altLang="zh-CN" sz="2000" dirty="0" err="1"/>
              <a:t>int</a:t>
            </a:r>
            <a:r>
              <a:rPr lang="en-US" altLang="zh-CN" sz="2000" dirty="0"/>
              <a:t> </a:t>
            </a:r>
            <a:r>
              <a:rPr lang="en-US" altLang="zh-CN" sz="2000" dirty="0" err="1"/>
              <a:t>randomizedPartition</a:t>
            </a:r>
            <a:r>
              <a:rPr lang="en-US" altLang="zh-CN" sz="2000" dirty="0"/>
              <a:t> (Type a[], </a:t>
            </a:r>
            <a:r>
              <a:rPr lang="en-US" altLang="zh-CN" sz="2000" dirty="0" err="1"/>
              <a:t>int</a:t>
            </a:r>
            <a:r>
              <a:rPr lang="en-US" altLang="zh-CN" sz="2000" dirty="0"/>
              <a:t> p, </a:t>
            </a:r>
            <a:r>
              <a:rPr lang="en-US" altLang="zh-CN" sz="2000" dirty="0" err="1"/>
              <a:t>int</a:t>
            </a:r>
            <a:r>
              <a:rPr lang="en-US" altLang="zh-CN" sz="2000" dirty="0"/>
              <a:t> r)</a:t>
            </a:r>
          </a:p>
          <a:p>
            <a:pPr eaLnBrk="1" hangingPunct="1">
              <a:lnSpc>
                <a:spcPct val="150000"/>
              </a:lnSpc>
              <a:spcBef>
                <a:spcPct val="0"/>
              </a:spcBef>
              <a:buFontTx/>
              <a:buNone/>
            </a:pPr>
            <a:r>
              <a:rPr lang="en-US" altLang="zh-CN" sz="2000" dirty="0"/>
              <a:t>{ </a:t>
            </a:r>
            <a:r>
              <a:rPr lang="en-US" altLang="zh-CN" sz="2000" dirty="0" err="1"/>
              <a:t>int</a:t>
            </a:r>
            <a:r>
              <a:rPr lang="en-US" altLang="zh-CN" sz="2000" dirty="0"/>
              <a:t> </a:t>
            </a:r>
            <a:r>
              <a:rPr lang="en-US" altLang="zh-CN" sz="2000" dirty="0" err="1"/>
              <a:t>i</a:t>
            </a:r>
            <a:r>
              <a:rPr lang="en-US" altLang="zh-CN" sz="2000" dirty="0"/>
              <a:t>=random( p, r)</a:t>
            </a:r>
          </a:p>
          <a:p>
            <a:pPr eaLnBrk="1" hangingPunct="1">
              <a:lnSpc>
                <a:spcPct val="150000"/>
              </a:lnSpc>
              <a:spcBef>
                <a:spcPct val="0"/>
              </a:spcBef>
              <a:buFontTx/>
              <a:buNone/>
            </a:pPr>
            <a:r>
              <a:rPr lang="en-US" altLang="zh-CN" sz="2000" dirty="0"/>
              <a:t>        swap( a[</a:t>
            </a:r>
            <a:r>
              <a:rPr lang="en-US" altLang="zh-CN" sz="2000" dirty="0" err="1"/>
              <a:t>i</a:t>
            </a:r>
            <a:r>
              <a:rPr lang="en-US" altLang="zh-CN" sz="2000" dirty="0"/>
              <a:t>], a[p] )</a:t>
            </a:r>
          </a:p>
          <a:p>
            <a:pPr eaLnBrk="1" hangingPunct="1">
              <a:lnSpc>
                <a:spcPct val="150000"/>
              </a:lnSpc>
              <a:spcBef>
                <a:spcPct val="0"/>
              </a:spcBef>
              <a:buFontTx/>
              <a:buNone/>
            </a:pPr>
            <a:r>
              <a:rPr lang="en-US" altLang="zh-CN" sz="2000" dirty="0"/>
              <a:t>    return Partition (</a:t>
            </a:r>
            <a:r>
              <a:rPr lang="en-US" altLang="zh-CN" sz="2000" dirty="0" err="1"/>
              <a:t>a,p,r</a:t>
            </a:r>
            <a:r>
              <a:rPr lang="en-US" altLang="zh-CN" sz="2000" dirty="0"/>
              <a:t>)</a:t>
            </a:r>
          </a:p>
          <a:p>
            <a:pPr eaLnBrk="1" hangingPunct="1">
              <a:lnSpc>
                <a:spcPct val="150000"/>
              </a:lnSpc>
              <a:spcBef>
                <a:spcPct val="0"/>
              </a:spcBef>
              <a:buFontTx/>
              <a:buNone/>
            </a:pPr>
            <a:r>
              <a:rPr lang="en-US" altLang="zh-CN" sz="2000" dirty="0"/>
              <a:t>}</a:t>
            </a:r>
            <a:endParaRPr lang="zh-CN" altLang="en-US" sz="2000" dirty="0"/>
          </a:p>
        </p:txBody>
      </p:sp>
    </p:spTree>
    <p:extLst>
      <p:ext uri="{BB962C8B-B14F-4D97-AF65-F5344CB8AC3E}">
        <p14:creationId xmlns:p14="http://schemas.microsoft.com/office/powerpoint/2010/main" val="387013085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5" descr="STATBAR">
            <a:extLst>
              <a:ext uri="{FF2B5EF4-FFF2-40B4-BE49-F238E27FC236}">
                <a16:creationId xmlns:a16="http://schemas.microsoft.com/office/drawing/2014/main" id="{6890C847-84B9-43DD-BC36-DA5809A2E99F}"/>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592263"/>
            <a:ext cx="7924800" cy="107950"/>
          </a:xfrm>
          <a:prstGeom prst="rect">
            <a:avLst/>
          </a:prstGeom>
          <a:solidFill>
            <a:srgbClr val="00FF00"/>
          </a:solidFill>
          <a:ln w="9525">
            <a:solidFill>
              <a:srgbClr val="00FF00"/>
            </a:solidFill>
            <a:miter lim="800000"/>
            <a:headEnd/>
            <a:tailEnd/>
          </a:ln>
        </p:spPr>
      </p:pic>
      <p:sp>
        <p:nvSpPr>
          <p:cNvPr id="15364" name="Text Box 6">
            <a:extLst>
              <a:ext uri="{FF2B5EF4-FFF2-40B4-BE49-F238E27FC236}">
                <a16:creationId xmlns:a16="http://schemas.microsoft.com/office/drawing/2014/main" id="{4F5D8058-AEB1-43F1-954A-DE8D28090F34}"/>
              </a:ext>
            </a:extLst>
          </p:cNvPr>
          <p:cNvSpPr txBox="1">
            <a:spLocks noChangeArrowheads="1"/>
          </p:cNvSpPr>
          <p:nvPr/>
        </p:nvSpPr>
        <p:spPr bwMode="auto">
          <a:xfrm>
            <a:off x="1095375" y="1019175"/>
            <a:ext cx="230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rgbClr val="FF0000"/>
                </a:solidFill>
                <a:ea typeface="楷体_GB2312" pitchFamily="49" charset="-122"/>
              </a:rPr>
              <a:t>分治步骤</a:t>
            </a:r>
          </a:p>
        </p:txBody>
      </p:sp>
      <p:grpSp>
        <p:nvGrpSpPr>
          <p:cNvPr id="15365" name="Group 10">
            <a:extLst>
              <a:ext uri="{FF2B5EF4-FFF2-40B4-BE49-F238E27FC236}">
                <a16:creationId xmlns:a16="http://schemas.microsoft.com/office/drawing/2014/main" id="{4660B7C2-B676-449C-9C81-AC377BFDFC92}"/>
              </a:ext>
            </a:extLst>
          </p:cNvPr>
          <p:cNvGrpSpPr>
            <a:grpSpLocks/>
          </p:cNvGrpSpPr>
          <p:nvPr/>
        </p:nvGrpSpPr>
        <p:grpSpPr bwMode="auto">
          <a:xfrm>
            <a:off x="971550" y="1735138"/>
            <a:ext cx="7058025" cy="2665412"/>
            <a:chOff x="657" y="1434"/>
            <a:chExt cx="4446" cy="1679"/>
          </a:xfrm>
        </p:grpSpPr>
        <p:sp>
          <p:nvSpPr>
            <p:cNvPr id="15410" name="Rectangle 7">
              <a:extLst>
                <a:ext uri="{FF2B5EF4-FFF2-40B4-BE49-F238E27FC236}">
                  <a16:creationId xmlns:a16="http://schemas.microsoft.com/office/drawing/2014/main" id="{2835F47D-174E-477D-924E-D383A775B779}"/>
                </a:ext>
              </a:extLst>
            </p:cNvPr>
            <p:cNvSpPr>
              <a:spLocks noChangeArrowheads="1"/>
            </p:cNvSpPr>
            <p:nvPr/>
          </p:nvSpPr>
          <p:spPr bwMode="auto">
            <a:xfrm>
              <a:off x="657" y="1464"/>
              <a:ext cx="3914" cy="155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200" b="1" dirty="0">
                  <a:latin typeface="Times New Roman" panose="02020603050405020304" pitchFamily="18" charset="0"/>
                </a:rPr>
                <a:t>template &lt; class Type &gt;</a:t>
              </a:r>
            </a:p>
            <a:p>
              <a:pPr>
                <a:spcBef>
                  <a:spcPct val="0"/>
                </a:spcBef>
                <a:buFontTx/>
                <a:buNone/>
              </a:pPr>
              <a:r>
                <a:rPr kumimoji="1" lang="en-US" altLang="zh-CN" sz="2200" b="1" dirty="0">
                  <a:latin typeface="Times New Roman" panose="02020603050405020304" pitchFamily="18" charset="0"/>
                </a:rPr>
                <a:t>Type </a:t>
              </a:r>
              <a:r>
                <a:rPr kumimoji="1" lang="en-US" altLang="zh-CN" sz="2200" b="1" dirty="0" err="1">
                  <a:latin typeface="Times New Roman" panose="02020603050405020304" pitchFamily="18" charset="0"/>
                </a:rPr>
                <a:t>RandomizedSelect</a:t>
              </a:r>
              <a:r>
                <a:rPr kumimoji="1" lang="en-US" altLang="zh-CN" sz="2200" b="1" dirty="0">
                  <a:latin typeface="Times New Roman" panose="02020603050405020304" pitchFamily="18" charset="0"/>
                </a:rPr>
                <a:t> (a[ ], </a:t>
              </a:r>
              <a:r>
                <a:rPr kumimoji="1" lang="en-US" altLang="zh-CN" sz="2200" b="1" dirty="0" err="1">
                  <a:latin typeface="Times New Roman" panose="02020603050405020304" pitchFamily="18" charset="0"/>
                </a:rPr>
                <a:t>int</a:t>
              </a:r>
              <a:r>
                <a:rPr kumimoji="1" lang="en-US" altLang="zh-CN" sz="2200" b="1" dirty="0">
                  <a:latin typeface="Times New Roman" panose="02020603050405020304" pitchFamily="18" charset="0"/>
                </a:rPr>
                <a:t> </a:t>
              </a:r>
              <a:r>
                <a:rPr kumimoji="1" lang="en-US" altLang="zh-CN" sz="2200" b="1" dirty="0" err="1">
                  <a:latin typeface="Times New Roman" panose="02020603050405020304" pitchFamily="18" charset="0"/>
                </a:rPr>
                <a:t>p,int</a:t>
              </a:r>
              <a:r>
                <a:rPr kumimoji="1" lang="en-US" altLang="zh-CN" sz="2200" b="1" dirty="0">
                  <a:latin typeface="Times New Roman" panose="02020603050405020304" pitchFamily="18" charset="0"/>
                </a:rPr>
                <a:t> r, </a:t>
              </a:r>
              <a:r>
                <a:rPr kumimoji="1" lang="en-US" altLang="zh-CN" sz="2200" b="1" dirty="0" err="1">
                  <a:latin typeface="Times New Roman" panose="02020603050405020304" pitchFamily="18" charset="0"/>
                </a:rPr>
                <a:t>int</a:t>
              </a:r>
              <a:r>
                <a:rPr kumimoji="1" lang="en-US" altLang="zh-CN" sz="2200" b="1" dirty="0">
                  <a:latin typeface="Times New Roman" panose="02020603050405020304" pitchFamily="18" charset="0"/>
                </a:rPr>
                <a:t> k)</a:t>
              </a:r>
            </a:p>
            <a:p>
              <a:pPr>
                <a:spcBef>
                  <a:spcPct val="0"/>
                </a:spcBef>
                <a:buFontTx/>
                <a:buNone/>
              </a:pPr>
              <a:r>
                <a:rPr kumimoji="1" lang="en-US" altLang="zh-CN" sz="2200" b="1" dirty="0">
                  <a:latin typeface="Times New Roman" panose="02020603050405020304" pitchFamily="18" charset="0"/>
                </a:rPr>
                <a:t> {  if (p==r) return a[ p ];</a:t>
              </a:r>
            </a:p>
            <a:p>
              <a:pPr>
                <a:spcBef>
                  <a:spcPct val="0"/>
                </a:spcBef>
                <a:buFontTx/>
                <a:buNone/>
              </a:pPr>
              <a:r>
                <a:rPr kumimoji="1" lang="en-US" altLang="zh-CN" sz="2200" b="1" dirty="0">
                  <a:latin typeface="Times New Roman" panose="02020603050405020304" pitchFamily="18" charset="0"/>
                </a:rPr>
                <a:t>     </a:t>
              </a:r>
              <a:r>
                <a:rPr kumimoji="1" lang="en-US" altLang="zh-CN" sz="2200" b="1" dirty="0" err="1">
                  <a:solidFill>
                    <a:srgbClr val="0000FF"/>
                  </a:solidFill>
                  <a:latin typeface="Times New Roman" panose="02020603050405020304" pitchFamily="18" charset="0"/>
                </a:rPr>
                <a:t>int</a:t>
              </a:r>
              <a:r>
                <a:rPr kumimoji="1" lang="en-US" altLang="zh-CN" sz="2200" b="1" dirty="0">
                  <a:solidFill>
                    <a:srgbClr val="0000FF"/>
                  </a:solidFill>
                  <a:latin typeface="Times New Roman" panose="02020603050405020304" pitchFamily="18" charset="0"/>
                </a:rPr>
                <a:t> </a:t>
              </a:r>
              <a:r>
                <a:rPr kumimoji="1" lang="en-US" altLang="zh-CN" sz="2200" b="1" dirty="0" err="1">
                  <a:solidFill>
                    <a:srgbClr val="0000FF"/>
                  </a:solidFill>
                  <a:latin typeface="Times New Roman" panose="02020603050405020304" pitchFamily="18" charset="0"/>
                </a:rPr>
                <a:t>i</a:t>
              </a:r>
              <a:r>
                <a:rPr kumimoji="1" lang="en-US" altLang="zh-CN" sz="2200" b="1" dirty="0">
                  <a:solidFill>
                    <a:srgbClr val="0000FF"/>
                  </a:solidFill>
                  <a:latin typeface="Times New Roman" panose="02020603050405020304" pitchFamily="18" charset="0"/>
                </a:rPr>
                <a:t> = </a:t>
              </a:r>
              <a:r>
                <a:rPr kumimoji="1" lang="en-US" altLang="zh-CN" sz="2200" b="1" dirty="0" err="1">
                  <a:solidFill>
                    <a:srgbClr val="0000FF"/>
                  </a:solidFill>
                  <a:latin typeface="Times New Roman" panose="02020603050405020304" pitchFamily="18" charset="0"/>
                </a:rPr>
                <a:t>RandomizedPartition</a:t>
              </a:r>
              <a:r>
                <a:rPr kumimoji="1" lang="en-US" altLang="zh-CN" sz="2200" b="1" dirty="0">
                  <a:solidFill>
                    <a:srgbClr val="0000FF"/>
                  </a:solidFill>
                  <a:latin typeface="Times New Roman" panose="02020603050405020304" pitchFamily="18" charset="0"/>
                </a:rPr>
                <a:t>(a, p, r),</a:t>
              </a:r>
            </a:p>
            <a:p>
              <a:pPr>
                <a:spcBef>
                  <a:spcPct val="0"/>
                </a:spcBef>
                <a:buFontTx/>
                <a:buNone/>
              </a:pPr>
              <a:r>
                <a:rPr kumimoji="1" lang="en-US" altLang="zh-CN" sz="2200" b="1" dirty="0">
                  <a:latin typeface="Times New Roman" panose="02020603050405020304" pitchFamily="18" charset="0"/>
                </a:rPr>
                <a:t>       j=</a:t>
              </a:r>
              <a:r>
                <a:rPr kumimoji="1" lang="en-US" altLang="zh-CN" sz="2200" b="1" dirty="0" err="1">
                  <a:latin typeface="Times New Roman" panose="02020603050405020304" pitchFamily="18" charset="0"/>
                </a:rPr>
                <a:t>i-p+l</a:t>
              </a:r>
              <a:r>
                <a:rPr kumimoji="1" lang="en-US" altLang="zh-CN" sz="2200" b="1" dirty="0">
                  <a:latin typeface="Times New Roman" panose="02020603050405020304" pitchFamily="18" charset="0"/>
                </a:rPr>
                <a:t>  //</a:t>
              </a:r>
              <a:r>
                <a:rPr kumimoji="1" lang="zh-CN" altLang="en-US" sz="2200" b="1" dirty="0">
                  <a:latin typeface="Times New Roman" panose="02020603050405020304" pitchFamily="18" charset="0"/>
                </a:rPr>
                <a:t>统计前半部分元素个数</a:t>
              </a:r>
              <a:r>
                <a:rPr kumimoji="1" lang="en-US" altLang="zh-CN" sz="2200" b="1" dirty="0">
                  <a:latin typeface="Times New Roman" panose="02020603050405020304" pitchFamily="18" charset="0"/>
                </a:rPr>
                <a:t>j,  </a:t>
              </a:r>
              <a:r>
                <a:rPr kumimoji="1" lang="en-US" altLang="zh-CN" sz="2200" b="1" dirty="0" err="1">
                  <a:latin typeface="Times New Roman" panose="02020603050405020304" pitchFamily="18" charset="0"/>
                </a:rPr>
                <a:t>i</a:t>
              </a:r>
              <a:r>
                <a:rPr kumimoji="1" lang="zh-CN" altLang="en-US" sz="2200" b="1" dirty="0">
                  <a:latin typeface="Times New Roman" panose="02020603050405020304" pitchFamily="18" charset="0"/>
                </a:rPr>
                <a:t>为基准点</a:t>
              </a:r>
              <a:endParaRPr kumimoji="1" lang="en-US" altLang="zh-CN" sz="2200" b="1" dirty="0">
                <a:latin typeface="Times New Roman" panose="02020603050405020304" pitchFamily="18" charset="0"/>
              </a:endParaRPr>
            </a:p>
            <a:p>
              <a:pPr>
                <a:spcBef>
                  <a:spcPct val="0"/>
                </a:spcBef>
                <a:buFontTx/>
                <a:buNone/>
              </a:pPr>
              <a:r>
                <a:rPr kumimoji="1" lang="en-US" altLang="zh-CN" sz="2200" b="1" dirty="0">
                  <a:latin typeface="Times New Roman" panose="02020603050405020304" pitchFamily="18" charset="0"/>
                </a:rPr>
                <a:t>     if ( k &lt;= j ) return </a:t>
              </a:r>
              <a:r>
                <a:rPr kumimoji="1" lang="en-US" altLang="zh-CN" sz="2200" b="1" dirty="0" err="1">
                  <a:solidFill>
                    <a:srgbClr val="FF0000"/>
                  </a:solidFill>
                  <a:latin typeface="Times New Roman" panose="02020603050405020304" pitchFamily="18" charset="0"/>
                </a:rPr>
                <a:t>RandomizedSelect</a:t>
              </a:r>
              <a:r>
                <a:rPr kumimoji="1" lang="en-US" altLang="zh-CN" sz="2200" b="1" dirty="0">
                  <a:solidFill>
                    <a:srgbClr val="FF0000"/>
                  </a:solidFill>
                  <a:latin typeface="Times New Roman" panose="02020603050405020304" pitchFamily="18" charset="0"/>
                </a:rPr>
                <a:t>(a, p, </a:t>
              </a:r>
              <a:r>
                <a:rPr kumimoji="1" lang="en-US" altLang="zh-CN" sz="2200" b="1" dirty="0" err="1">
                  <a:solidFill>
                    <a:srgbClr val="FF0000"/>
                  </a:solidFill>
                  <a:latin typeface="Times New Roman" panose="02020603050405020304" pitchFamily="18" charset="0"/>
                </a:rPr>
                <a:t>i</a:t>
              </a:r>
              <a:r>
                <a:rPr kumimoji="1" lang="en-US" altLang="zh-CN" sz="2200" b="1" dirty="0">
                  <a:solidFill>
                    <a:srgbClr val="FF0000"/>
                  </a:solidFill>
                  <a:latin typeface="Times New Roman" panose="02020603050405020304" pitchFamily="18" charset="0"/>
                </a:rPr>
                <a:t>, k);</a:t>
              </a:r>
            </a:p>
            <a:p>
              <a:pPr>
                <a:spcBef>
                  <a:spcPct val="0"/>
                </a:spcBef>
                <a:buFontTx/>
                <a:buNone/>
              </a:pPr>
              <a:r>
                <a:rPr kumimoji="1" lang="en-US" altLang="zh-CN" sz="2200" b="1" dirty="0">
                  <a:latin typeface="Times New Roman" panose="02020603050405020304" pitchFamily="18" charset="0"/>
                </a:rPr>
                <a:t>     else return </a:t>
              </a:r>
              <a:r>
                <a:rPr kumimoji="1" lang="en-US" altLang="zh-CN" sz="2200" b="1" dirty="0" err="1">
                  <a:solidFill>
                    <a:srgbClr val="FF0000"/>
                  </a:solidFill>
                  <a:latin typeface="Times New Roman" panose="02020603050405020304" pitchFamily="18" charset="0"/>
                </a:rPr>
                <a:t>RandomizedSelect</a:t>
              </a:r>
              <a:r>
                <a:rPr kumimoji="1" lang="en-US" altLang="zh-CN" sz="2200" b="1" dirty="0">
                  <a:solidFill>
                    <a:srgbClr val="FF0000"/>
                  </a:solidFill>
                  <a:latin typeface="Times New Roman" panose="02020603050405020304" pitchFamily="18" charset="0"/>
                </a:rPr>
                <a:t>(a, </a:t>
              </a:r>
              <a:r>
                <a:rPr kumimoji="1" lang="en-US" altLang="zh-CN" sz="2200" b="1" dirty="0" err="1">
                  <a:solidFill>
                    <a:srgbClr val="FF0000"/>
                  </a:solidFill>
                  <a:latin typeface="Times New Roman" panose="02020603050405020304" pitchFamily="18" charset="0"/>
                </a:rPr>
                <a:t>i</a:t>
              </a:r>
              <a:r>
                <a:rPr kumimoji="1" lang="en-US" altLang="zh-CN" sz="2200" b="1" dirty="0">
                  <a:solidFill>
                    <a:srgbClr val="FF0000"/>
                  </a:solidFill>
                  <a:latin typeface="Times New Roman" panose="02020603050405020304" pitchFamily="18" charset="0"/>
                </a:rPr>
                <a:t> + 1, r, k - j); </a:t>
              </a:r>
              <a:r>
                <a:rPr kumimoji="1" lang="en-US" altLang="zh-CN" sz="2200" b="1" dirty="0">
                  <a:latin typeface="Times New Roman" panose="02020603050405020304" pitchFamily="18" charset="0"/>
                </a:rPr>
                <a:t>}</a:t>
              </a:r>
            </a:p>
          </p:txBody>
        </p:sp>
        <p:sp>
          <p:nvSpPr>
            <p:cNvPr id="15411" name="Line 8">
              <a:extLst>
                <a:ext uri="{FF2B5EF4-FFF2-40B4-BE49-F238E27FC236}">
                  <a16:creationId xmlns:a16="http://schemas.microsoft.com/office/drawing/2014/main" id="{EF7D0942-8248-4416-8075-753CEDF0A11C}"/>
                </a:ext>
              </a:extLst>
            </p:cNvPr>
            <p:cNvSpPr>
              <a:spLocks noChangeShapeType="1"/>
            </p:cNvSpPr>
            <p:nvPr/>
          </p:nvSpPr>
          <p:spPr bwMode="auto">
            <a:xfrm>
              <a:off x="657" y="1434"/>
              <a:ext cx="4445" cy="0"/>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12" name="Line 9">
              <a:extLst>
                <a:ext uri="{FF2B5EF4-FFF2-40B4-BE49-F238E27FC236}">
                  <a16:creationId xmlns:a16="http://schemas.microsoft.com/office/drawing/2014/main" id="{494B5E9B-E715-46B6-B69B-9CC3F7EC2E70}"/>
                </a:ext>
              </a:extLst>
            </p:cNvPr>
            <p:cNvSpPr>
              <a:spLocks noChangeShapeType="1"/>
            </p:cNvSpPr>
            <p:nvPr/>
          </p:nvSpPr>
          <p:spPr bwMode="auto">
            <a:xfrm>
              <a:off x="703" y="3113"/>
              <a:ext cx="4400" cy="0"/>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66" name="Rectangle 20">
            <a:extLst>
              <a:ext uri="{FF2B5EF4-FFF2-40B4-BE49-F238E27FC236}">
                <a16:creationId xmlns:a16="http://schemas.microsoft.com/office/drawing/2014/main" id="{D5E44712-454F-492D-9560-3E8D2747068F}"/>
              </a:ext>
            </a:extLst>
          </p:cNvPr>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67" name="Rectangle 22">
            <a:extLst>
              <a:ext uri="{FF2B5EF4-FFF2-40B4-BE49-F238E27FC236}">
                <a16:creationId xmlns:a16="http://schemas.microsoft.com/office/drawing/2014/main" id="{7F8C6D3B-0AA3-443F-AB7B-0507C53A2C24}"/>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0756" name="Group 36">
            <a:extLst>
              <a:ext uri="{FF2B5EF4-FFF2-40B4-BE49-F238E27FC236}">
                <a16:creationId xmlns:a16="http://schemas.microsoft.com/office/drawing/2014/main" id="{FD31DF4C-083E-4428-B7D6-FA9942F7F128}"/>
              </a:ext>
            </a:extLst>
          </p:cNvPr>
          <p:cNvGrpSpPr>
            <a:grpSpLocks/>
          </p:cNvGrpSpPr>
          <p:nvPr/>
        </p:nvGrpSpPr>
        <p:grpSpPr bwMode="auto">
          <a:xfrm>
            <a:off x="1187450" y="4652963"/>
            <a:ext cx="1368425" cy="1008062"/>
            <a:chOff x="839" y="3113"/>
            <a:chExt cx="817" cy="589"/>
          </a:xfrm>
        </p:grpSpPr>
        <p:sp>
          <p:nvSpPr>
            <p:cNvPr id="15403" name="Text Box 14">
              <a:extLst>
                <a:ext uri="{FF2B5EF4-FFF2-40B4-BE49-F238E27FC236}">
                  <a16:creationId xmlns:a16="http://schemas.microsoft.com/office/drawing/2014/main" id="{6CEC7C01-FFC9-49E7-BD1D-09866DCFAF15}"/>
                </a:ext>
              </a:extLst>
            </p:cNvPr>
            <p:cNvSpPr txBox="1">
              <a:spLocks noChangeArrowheads="1"/>
            </p:cNvSpPr>
            <p:nvPr/>
          </p:nvSpPr>
          <p:spPr bwMode="auto">
            <a:xfrm>
              <a:off x="1111" y="3365"/>
              <a:ext cx="322"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cs typeface="Arial" panose="020B0604020202020204" pitchFamily="34" charset="0"/>
                </a:rPr>
                <a:t>…</a:t>
              </a:r>
            </a:p>
          </p:txBody>
        </p:sp>
        <p:grpSp>
          <p:nvGrpSpPr>
            <p:cNvPr id="15404" name="Group 35">
              <a:extLst>
                <a:ext uri="{FF2B5EF4-FFF2-40B4-BE49-F238E27FC236}">
                  <a16:creationId xmlns:a16="http://schemas.microsoft.com/office/drawing/2014/main" id="{6C5C58C0-5219-4AB6-8AFF-F8BB92642343}"/>
                </a:ext>
              </a:extLst>
            </p:cNvPr>
            <p:cNvGrpSpPr>
              <a:grpSpLocks/>
            </p:cNvGrpSpPr>
            <p:nvPr/>
          </p:nvGrpSpPr>
          <p:grpSpPr bwMode="auto">
            <a:xfrm>
              <a:off x="1429" y="3113"/>
              <a:ext cx="227" cy="589"/>
              <a:chOff x="1429" y="3113"/>
              <a:chExt cx="227" cy="589"/>
            </a:xfrm>
          </p:grpSpPr>
          <p:sp>
            <p:nvSpPr>
              <p:cNvPr id="15408" name="Rectangle 15">
                <a:extLst>
                  <a:ext uri="{FF2B5EF4-FFF2-40B4-BE49-F238E27FC236}">
                    <a16:creationId xmlns:a16="http://schemas.microsoft.com/office/drawing/2014/main" id="{3049AA80-7D24-440F-AADD-9C101D8AC9AC}"/>
                  </a:ext>
                </a:extLst>
              </p:cNvPr>
              <p:cNvSpPr>
                <a:spLocks noChangeArrowheads="1"/>
              </p:cNvSpPr>
              <p:nvPr/>
            </p:nvSpPr>
            <p:spPr bwMode="auto">
              <a:xfrm>
                <a:off x="1519" y="3475"/>
                <a:ext cx="91" cy="22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409" name="Object 19">
                <a:extLst>
                  <a:ext uri="{FF2B5EF4-FFF2-40B4-BE49-F238E27FC236}">
                    <a16:creationId xmlns:a16="http://schemas.microsoft.com/office/drawing/2014/main" id="{71635206-506E-4009-A61E-0156F705DAB5}"/>
                  </a:ext>
                </a:extLst>
              </p:cNvPr>
              <p:cNvGraphicFramePr>
                <a:graphicFrameLocks noChangeAspect="1"/>
              </p:cNvGraphicFramePr>
              <p:nvPr/>
            </p:nvGraphicFramePr>
            <p:xfrm>
              <a:off x="1429" y="3113"/>
              <a:ext cx="227" cy="408"/>
            </p:xfrm>
            <a:graphic>
              <a:graphicData uri="http://schemas.openxmlformats.org/presentationml/2006/ole">
                <mc:AlternateContent xmlns:mc="http://schemas.openxmlformats.org/markup-compatibility/2006">
                  <mc:Choice xmlns:v="urn:schemas-microsoft-com:vml" Requires="v">
                    <p:oleObj spid="_x0000_s28817" name="公式" r:id="rId5" imgW="152334" imgH="228501" progId="Equation.3">
                      <p:embed/>
                    </p:oleObj>
                  </mc:Choice>
                  <mc:Fallback>
                    <p:oleObj name="公式" r:id="rId5" imgW="152334" imgH="228501" progId="Equation.3">
                      <p:embed/>
                      <p:pic>
                        <p:nvPicPr>
                          <p:cNvPr id="15409" name="Object 19">
                            <a:extLst>
                              <a:ext uri="{FF2B5EF4-FFF2-40B4-BE49-F238E27FC236}">
                                <a16:creationId xmlns:a16="http://schemas.microsoft.com/office/drawing/2014/main" id="{71635206-506E-4009-A61E-0156F705DA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 y="3113"/>
                            <a:ext cx="22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405" name="Group 25">
              <a:extLst>
                <a:ext uri="{FF2B5EF4-FFF2-40B4-BE49-F238E27FC236}">
                  <a16:creationId xmlns:a16="http://schemas.microsoft.com/office/drawing/2014/main" id="{43E9F9BF-77D3-478F-BA11-4259A5CFF312}"/>
                </a:ext>
              </a:extLst>
            </p:cNvPr>
            <p:cNvGrpSpPr>
              <a:grpSpLocks/>
            </p:cNvGrpSpPr>
            <p:nvPr/>
          </p:nvGrpSpPr>
          <p:grpSpPr bwMode="auto">
            <a:xfrm>
              <a:off x="839" y="3189"/>
              <a:ext cx="193" cy="513"/>
              <a:chOff x="839" y="3189"/>
              <a:chExt cx="193" cy="513"/>
            </a:xfrm>
          </p:grpSpPr>
          <p:sp>
            <p:nvSpPr>
              <p:cNvPr id="15406" name="Rectangle 12">
                <a:extLst>
                  <a:ext uri="{FF2B5EF4-FFF2-40B4-BE49-F238E27FC236}">
                    <a16:creationId xmlns:a16="http://schemas.microsoft.com/office/drawing/2014/main" id="{5BE701B5-C9F6-40E6-A133-7A363AFD42C1}"/>
                  </a:ext>
                </a:extLst>
              </p:cNvPr>
              <p:cNvSpPr>
                <a:spLocks noChangeArrowheads="1"/>
              </p:cNvSpPr>
              <p:nvPr/>
            </p:nvSpPr>
            <p:spPr bwMode="auto">
              <a:xfrm>
                <a:off x="884" y="3475"/>
                <a:ext cx="91" cy="22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407" name="Object 21">
                <a:extLst>
                  <a:ext uri="{FF2B5EF4-FFF2-40B4-BE49-F238E27FC236}">
                    <a16:creationId xmlns:a16="http://schemas.microsoft.com/office/drawing/2014/main" id="{61744A5C-1977-4682-BB33-0C1EAC1A9BF9}"/>
                  </a:ext>
                </a:extLst>
              </p:cNvPr>
              <p:cNvGraphicFramePr>
                <a:graphicFrameLocks noChangeAspect="1"/>
              </p:cNvGraphicFramePr>
              <p:nvPr/>
            </p:nvGraphicFramePr>
            <p:xfrm>
              <a:off x="839" y="3189"/>
              <a:ext cx="193" cy="241"/>
            </p:xfrm>
            <a:graphic>
              <a:graphicData uri="http://schemas.openxmlformats.org/presentationml/2006/ole">
                <mc:AlternateContent xmlns:mc="http://schemas.openxmlformats.org/markup-compatibility/2006">
                  <mc:Choice xmlns:v="urn:schemas-microsoft-com:vml" Requires="v">
                    <p:oleObj spid="_x0000_s28818" name="公式" r:id="rId7" imgW="190417" imgH="241195" progId="Equation.3">
                      <p:embed/>
                    </p:oleObj>
                  </mc:Choice>
                  <mc:Fallback>
                    <p:oleObj name="公式" r:id="rId7" imgW="190417" imgH="241195" progId="Equation.3">
                      <p:embed/>
                      <p:pic>
                        <p:nvPicPr>
                          <p:cNvPr id="15407" name="Object 21">
                            <a:extLst>
                              <a:ext uri="{FF2B5EF4-FFF2-40B4-BE49-F238E27FC236}">
                                <a16:creationId xmlns:a16="http://schemas.microsoft.com/office/drawing/2014/main" id="{61744A5C-1977-4682-BB33-0C1EAC1A9B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3189"/>
                            <a:ext cx="19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5369" name="Rectangle 24">
            <a:extLst>
              <a:ext uri="{FF2B5EF4-FFF2-40B4-BE49-F238E27FC236}">
                <a16:creationId xmlns:a16="http://schemas.microsoft.com/office/drawing/2014/main" id="{AD71C5D9-F8CA-4352-A121-1A8B723C29C4}"/>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370" name="Rectangle 28">
            <a:extLst>
              <a:ext uri="{FF2B5EF4-FFF2-40B4-BE49-F238E27FC236}">
                <a16:creationId xmlns:a16="http://schemas.microsoft.com/office/drawing/2014/main" id="{DB2F9206-510A-4CF6-80DD-C26DD53F2E6F}"/>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30765" name="Group 45">
            <a:extLst>
              <a:ext uri="{FF2B5EF4-FFF2-40B4-BE49-F238E27FC236}">
                <a16:creationId xmlns:a16="http://schemas.microsoft.com/office/drawing/2014/main" id="{45D98475-5B1B-4B53-8DA4-F5CF28506136}"/>
              </a:ext>
            </a:extLst>
          </p:cNvPr>
          <p:cNvGrpSpPr>
            <a:grpSpLocks/>
          </p:cNvGrpSpPr>
          <p:nvPr/>
        </p:nvGrpSpPr>
        <p:grpSpPr bwMode="auto">
          <a:xfrm>
            <a:off x="2771775" y="4724400"/>
            <a:ext cx="1512888" cy="860425"/>
            <a:chOff x="1771" y="3203"/>
            <a:chExt cx="746" cy="499"/>
          </a:xfrm>
        </p:grpSpPr>
        <p:sp>
          <p:nvSpPr>
            <p:cNvPr id="15396" name="Text Box 18">
              <a:extLst>
                <a:ext uri="{FF2B5EF4-FFF2-40B4-BE49-F238E27FC236}">
                  <a16:creationId xmlns:a16="http://schemas.microsoft.com/office/drawing/2014/main" id="{D9E83BB0-9876-4EF2-A52D-7AF754B7E7D7}"/>
                </a:ext>
              </a:extLst>
            </p:cNvPr>
            <p:cNvSpPr txBox="1">
              <a:spLocks noChangeArrowheads="1"/>
            </p:cNvSpPr>
            <p:nvPr/>
          </p:nvSpPr>
          <p:spPr bwMode="auto">
            <a:xfrm>
              <a:off x="1950" y="3397"/>
              <a:ext cx="266"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cs typeface="Arial" panose="020B0604020202020204" pitchFamily="34" charset="0"/>
                </a:rPr>
                <a:t>…</a:t>
              </a:r>
            </a:p>
          </p:txBody>
        </p:sp>
        <p:grpSp>
          <p:nvGrpSpPr>
            <p:cNvPr id="15397" name="Group 26">
              <a:extLst>
                <a:ext uri="{FF2B5EF4-FFF2-40B4-BE49-F238E27FC236}">
                  <a16:creationId xmlns:a16="http://schemas.microsoft.com/office/drawing/2014/main" id="{15ADC1C3-DB52-480B-B41B-EAB20A68E7D6}"/>
                </a:ext>
              </a:extLst>
            </p:cNvPr>
            <p:cNvGrpSpPr>
              <a:grpSpLocks/>
            </p:cNvGrpSpPr>
            <p:nvPr/>
          </p:nvGrpSpPr>
          <p:grpSpPr bwMode="auto">
            <a:xfrm>
              <a:off x="2328" y="3203"/>
              <a:ext cx="189" cy="499"/>
              <a:chOff x="2245" y="3203"/>
              <a:chExt cx="189" cy="499"/>
            </a:xfrm>
          </p:grpSpPr>
          <p:sp>
            <p:nvSpPr>
              <p:cNvPr id="15401" name="Rectangle 17">
                <a:extLst>
                  <a:ext uri="{FF2B5EF4-FFF2-40B4-BE49-F238E27FC236}">
                    <a16:creationId xmlns:a16="http://schemas.microsoft.com/office/drawing/2014/main" id="{92D45EF6-C092-4FFA-9599-6BEECFAD97DD}"/>
                  </a:ext>
                </a:extLst>
              </p:cNvPr>
              <p:cNvSpPr>
                <a:spLocks noChangeArrowheads="1"/>
              </p:cNvSpPr>
              <p:nvPr/>
            </p:nvSpPr>
            <p:spPr bwMode="auto">
              <a:xfrm>
                <a:off x="2245" y="3475"/>
                <a:ext cx="91" cy="22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402" name="Object 23">
                <a:extLst>
                  <a:ext uri="{FF2B5EF4-FFF2-40B4-BE49-F238E27FC236}">
                    <a16:creationId xmlns:a16="http://schemas.microsoft.com/office/drawing/2014/main" id="{ABA48F44-08B2-45D3-88E1-D9AE7FE9A71A}"/>
                  </a:ext>
                </a:extLst>
              </p:cNvPr>
              <p:cNvGraphicFramePr>
                <a:graphicFrameLocks noChangeAspect="1"/>
              </p:cNvGraphicFramePr>
              <p:nvPr/>
            </p:nvGraphicFramePr>
            <p:xfrm>
              <a:off x="2245" y="3203"/>
              <a:ext cx="189" cy="229"/>
            </p:xfrm>
            <a:graphic>
              <a:graphicData uri="http://schemas.openxmlformats.org/presentationml/2006/ole">
                <mc:AlternateContent xmlns:mc="http://schemas.openxmlformats.org/markup-compatibility/2006">
                  <mc:Choice xmlns:v="urn:schemas-microsoft-com:vml" Requires="v">
                    <p:oleObj spid="_x0000_s28819" name="公式" r:id="rId9" imgW="177569" imgH="215619" progId="Equation.3">
                      <p:embed/>
                    </p:oleObj>
                  </mc:Choice>
                  <mc:Fallback>
                    <p:oleObj name="公式" r:id="rId9" imgW="177569" imgH="215619" progId="Equation.3">
                      <p:embed/>
                      <p:pic>
                        <p:nvPicPr>
                          <p:cNvPr id="15402" name="Object 23">
                            <a:extLst>
                              <a:ext uri="{FF2B5EF4-FFF2-40B4-BE49-F238E27FC236}">
                                <a16:creationId xmlns:a16="http://schemas.microsoft.com/office/drawing/2014/main" id="{ABA48F44-08B2-45D3-88E1-D9AE7FE9A7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3203"/>
                            <a:ext cx="1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98" name="Group 29">
              <a:extLst>
                <a:ext uri="{FF2B5EF4-FFF2-40B4-BE49-F238E27FC236}">
                  <a16:creationId xmlns:a16="http://schemas.microsoft.com/office/drawing/2014/main" id="{ECE22F6D-712C-471A-8797-C6EB8800BED0}"/>
                </a:ext>
              </a:extLst>
            </p:cNvPr>
            <p:cNvGrpSpPr>
              <a:grpSpLocks/>
            </p:cNvGrpSpPr>
            <p:nvPr/>
          </p:nvGrpSpPr>
          <p:grpSpPr bwMode="auto">
            <a:xfrm>
              <a:off x="1771" y="3241"/>
              <a:ext cx="247" cy="461"/>
              <a:chOff x="1701" y="3241"/>
              <a:chExt cx="247" cy="461"/>
            </a:xfrm>
          </p:grpSpPr>
          <p:sp>
            <p:nvSpPr>
              <p:cNvPr id="15399" name="Rectangle 16">
                <a:extLst>
                  <a:ext uri="{FF2B5EF4-FFF2-40B4-BE49-F238E27FC236}">
                    <a16:creationId xmlns:a16="http://schemas.microsoft.com/office/drawing/2014/main" id="{7753055F-7CBB-4DEA-9BBC-10C97361851E}"/>
                  </a:ext>
                </a:extLst>
              </p:cNvPr>
              <p:cNvSpPr>
                <a:spLocks noChangeArrowheads="1"/>
              </p:cNvSpPr>
              <p:nvPr/>
            </p:nvSpPr>
            <p:spPr bwMode="auto">
              <a:xfrm>
                <a:off x="1746" y="3475"/>
                <a:ext cx="91" cy="22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400" name="Object 27">
                <a:extLst>
                  <a:ext uri="{FF2B5EF4-FFF2-40B4-BE49-F238E27FC236}">
                    <a16:creationId xmlns:a16="http://schemas.microsoft.com/office/drawing/2014/main" id="{FE908397-9D1D-4EAE-BC18-7ABC1C71B941}"/>
                  </a:ext>
                </a:extLst>
              </p:cNvPr>
              <p:cNvGraphicFramePr>
                <a:graphicFrameLocks noChangeAspect="1"/>
              </p:cNvGraphicFramePr>
              <p:nvPr/>
            </p:nvGraphicFramePr>
            <p:xfrm>
              <a:off x="1701" y="3241"/>
              <a:ext cx="247" cy="234"/>
            </p:xfrm>
            <a:graphic>
              <a:graphicData uri="http://schemas.openxmlformats.org/presentationml/2006/ole">
                <mc:AlternateContent xmlns:mc="http://schemas.openxmlformats.org/markup-compatibility/2006">
                  <mc:Choice xmlns:v="urn:schemas-microsoft-com:vml" Requires="v">
                    <p:oleObj spid="_x0000_s28820" name="公式" r:id="rId11" imgW="241300" imgH="228600" progId="Equation.3">
                      <p:embed/>
                    </p:oleObj>
                  </mc:Choice>
                  <mc:Fallback>
                    <p:oleObj name="公式" r:id="rId11" imgW="241300" imgH="228600" progId="Equation.3">
                      <p:embed/>
                      <p:pic>
                        <p:nvPicPr>
                          <p:cNvPr id="15400" name="Object 27">
                            <a:extLst>
                              <a:ext uri="{FF2B5EF4-FFF2-40B4-BE49-F238E27FC236}">
                                <a16:creationId xmlns:a16="http://schemas.microsoft.com/office/drawing/2014/main" id="{FE908397-9D1D-4EAE-BC18-7ABC1C71B94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1" y="3241"/>
                            <a:ext cx="24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0750" name="Line 30">
            <a:extLst>
              <a:ext uri="{FF2B5EF4-FFF2-40B4-BE49-F238E27FC236}">
                <a16:creationId xmlns:a16="http://schemas.microsoft.com/office/drawing/2014/main" id="{F623E97D-2BEF-47FC-BED4-B9A2E90A0FF1}"/>
              </a:ext>
            </a:extLst>
          </p:cNvPr>
          <p:cNvSpPr>
            <a:spLocks noChangeShapeType="1"/>
          </p:cNvSpPr>
          <p:nvPr/>
        </p:nvSpPr>
        <p:spPr bwMode="auto">
          <a:xfrm flipV="1">
            <a:off x="4140200" y="4779963"/>
            <a:ext cx="1079500" cy="649287"/>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1" name="Line 31">
            <a:extLst>
              <a:ext uri="{FF2B5EF4-FFF2-40B4-BE49-F238E27FC236}">
                <a16:creationId xmlns:a16="http://schemas.microsoft.com/office/drawing/2014/main" id="{9F556A80-1EFB-4A9E-A243-59AAB0329E05}"/>
              </a:ext>
            </a:extLst>
          </p:cNvPr>
          <p:cNvSpPr>
            <a:spLocks noChangeShapeType="1"/>
          </p:cNvSpPr>
          <p:nvPr/>
        </p:nvSpPr>
        <p:spPr bwMode="auto">
          <a:xfrm>
            <a:off x="4140200" y="5429250"/>
            <a:ext cx="1079500" cy="719138"/>
          </a:xfrm>
          <a:prstGeom prst="line">
            <a:avLst/>
          </a:prstGeom>
          <a:noFill/>
          <a:ln w="254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57" name="Group 37">
            <a:extLst>
              <a:ext uri="{FF2B5EF4-FFF2-40B4-BE49-F238E27FC236}">
                <a16:creationId xmlns:a16="http://schemas.microsoft.com/office/drawing/2014/main" id="{F532A4C5-9CF0-403D-BCD9-44701A27E15E}"/>
              </a:ext>
            </a:extLst>
          </p:cNvPr>
          <p:cNvGrpSpPr>
            <a:grpSpLocks/>
          </p:cNvGrpSpPr>
          <p:nvPr/>
        </p:nvGrpSpPr>
        <p:grpSpPr bwMode="auto">
          <a:xfrm>
            <a:off x="5219700" y="4294188"/>
            <a:ext cx="1296988" cy="935037"/>
            <a:chOff x="839" y="3113"/>
            <a:chExt cx="817" cy="589"/>
          </a:xfrm>
        </p:grpSpPr>
        <p:sp>
          <p:nvSpPr>
            <p:cNvPr id="15389" name="Text Box 38">
              <a:extLst>
                <a:ext uri="{FF2B5EF4-FFF2-40B4-BE49-F238E27FC236}">
                  <a16:creationId xmlns:a16="http://schemas.microsoft.com/office/drawing/2014/main" id="{0B679191-A53B-41E1-920D-B5E703EE1CB2}"/>
                </a:ext>
              </a:extLst>
            </p:cNvPr>
            <p:cNvSpPr txBox="1">
              <a:spLocks noChangeArrowheads="1"/>
            </p:cNvSpPr>
            <p:nvPr/>
          </p:nvSpPr>
          <p:spPr bwMode="auto">
            <a:xfrm>
              <a:off x="1111" y="336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cs typeface="Arial" panose="020B0604020202020204" pitchFamily="34" charset="0"/>
                </a:rPr>
                <a:t>…</a:t>
              </a:r>
            </a:p>
          </p:txBody>
        </p:sp>
        <p:grpSp>
          <p:nvGrpSpPr>
            <p:cNvPr id="15390" name="Group 39">
              <a:extLst>
                <a:ext uri="{FF2B5EF4-FFF2-40B4-BE49-F238E27FC236}">
                  <a16:creationId xmlns:a16="http://schemas.microsoft.com/office/drawing/2014/main" id="{472309C6-6CF3-4B7A-ACC0-A597799964E6}"/>
                </a:ext>
              </a:extLst>
            </p:cNvPr>
            <p:cNvGrpSpPr>
              <a:grpSpLocks/>
            </p:cNvGrpSpPr>
            <p:nvPr/>
          </p:nvGrpSpPr>
          <p:grpSpPr bwMode="auto">
            <a:xfrm>
              <a:off x="1429" y="3113"/>
              <a:ext cx="227" cy="589"/>
              <a:chOff x="1429" y="3113"/>
              <a:chExt cx="227" cy="589"/>
            </a:xfrm>
          </p:grpSpPr>
          <p:sp>
            <p:nvSpPr>
              <p:cNvPr id="15394" name="Rectangle 40">
                <a:extLst>
                  <a:ext uri="{FF2B5EF4-FFF2-40B4-BE49-F238E27FC236}">
                    <a16:creationId xmlns:a16="http://schemas.microsoft.com/office/drawing/2014/main" id="{215954DC-05ED-4B3D-8366-537ED984B532}"/>
                  </a:ext>
                </a:extLst>
              </p:cNvPr>
              <p:cNvSpPr>
                <a:spLocks noChangeArrowheads="1"/>
              </p:cNvSpPr>
              <p:nvPr/>
            </p:nvSpPr>
            <p:spPr bwMode="auto">
              <a:xfrm>
                <a:off x="1519" y="3475"/>
                <a:ext cx="91" cy="22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395" name="Object 41">
                <a:extLst>
                  <a:ext uri="{FF2B5EF4-FFF2-40B4-BE49-F238E27FC236}">
                    <a16:creationId xmlns:a16="http://schemas.microsoft.com/office/drawing/2014/main" id="{DBB1C614-55D7-4FBD-B7A6-F59AC6A9422C}"/>
                  </a:ext>
                </a:extLst>
              </p:cNvPr>
              <p:cNvGraphicFramePr>
                <a:graphicFrameLocks noChangeAspect="1"/>
              </p:cNvGraphicFramePr>
              <p:nvPr/>
            </p:nvGraphicFramePr>
            <p:xfrm>
              <a:off x="1429" y="3113"/>
              <a:ext cx="227" cy="408"/>
            </p:xfrm>
            <a:graphic>
              <a:graphicData uri="http://schemas.openxmlformats.org/presentationml/2006/ole">
                <mc:AlternateContent xmlns:mc="http://schemas.openxmlformats.org/markup-compatibility/2006">
                  <mc:Choice xmlns:v="urn:schemas-microsoft-com:vml" Requires="v">
                    <p:oleObj spid="_x0000_s28821" name="公式" r:id="rId13" imgW="152334" imgH="228501" progId="Equation.3">
                      <p:embed/>
                    </p:oleObj>
                  </mc:Choice>
                  <mc:Fallback>
                    <p:oleObj name="公式" r:id="rId13" imgW="152334" imgH="228501" progId="Equation.3">
                      <p:embed/>
                      <p:pic>
                        <p:nvPicPr>
                          <p:cNvPr id="15395" name="Object 41">
                            <a:extLst>
                              <a:ext uri="{FF2B5EF4-FFF2-40B4-BE49-F238E27FC236}">
                                <a16:creationId xmlns:a16="http://schemas.microsoft.com/office/drawing/2014/main" id="{DBB1C614-55D7-4FBD-B7A6-F59AC6A94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 y="3113"/>
                            <a:ext cx="22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91" name="Group 42">
              <a:extLst>
                <a:ext uri="{FF2B5EF4-FFF2-40B4-BE49-F238E27FC236}">
                  <a16:creationId xmlns:a16="http://schemas.microsoft.com/office/drawing/2014/main" id="{5EE7DEEA-85FB-4965-806F-E96EB8204407}"/>
                </a:ext>
              </a:extLst>
            </p:cNvPr>
            <p:cNvGrpSpPr>
              <a:grpSpLocks/>
            </p:cNvGrpSpPr>
            <p:nvPr/>
          </p:nvGrpSpPr>
          <p:grpSpPr bwMode="auto">
            <a:xfrm>
              <a:off x="839" y="3189"/>
              <a:ext cx="193" cy="513"/>
              <a:chOff x="839" y="3189"/>
              <a:chExt cx="193" cy="513"/>
            </a:xfrm>
          </p:grpSpPr>
          <p:sp>
            <p:nvSpPr>
              <p:cNvPr id="15392" name="Rectangle 43">
                <a:extLst>
                  <a:ext uri="{FF2B5EF4-FFF2-40B4-BE49-F238E27FC236}">
                    <a16:creationId xmlns:a16="http://schemas.microsoft.com/office/drawing/2014/main" id="{DD9CBA1F-462A-4712-8082-1672E0BF3939}"/>
                  </a:ext>
                </a:extLst>
              </p:cNvPr>
              <p:cNvSpPr>
                <a:spLocks noChangeArrowheads="1"/>
              </p:cNvSpPr>
              <p:nvPr/>
            </p:nvSpPr>
            <p:spPr bwMode="auto">
              <a:xfrm>
                <a:off x="884" y="3475"/>
                <a:ext cx="91" cy="227"/>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393" name="Object 44">
                <a:extLst>
                  <a:ext uri="{FF2B5EF4-FFF2-40B4-BE49-F238E27FC236}">
                    <a16:creationId xmlns:a16="http://schemas.microsoft.com/office/drawing/2014/main" id="{055989BB-B0F8-4DB7-9171-56F6B769A154}"/>
                  </a:ext>
                </a:extLst>
              </p:cNvPr>
              <p:cNvGraphicFramePr>
                <a:graphicFrameLocks noChangeAspect="1"/>
              </p:cNvGraphicFramePr>
              <p:nvPr/>
            </p:nvGraphicFramePr>
            <p:xfrm>
              <a:off x="839" y="3189"/>
              <a:ext cx="193" cy="241"/>
            </p:xfrm>
            <a:graphic>
              <a:graphicData uri="http://schemas.openxmlformats.org/presentationml/2006/ole">
                <mc:AlternateContent xmlns:mc="http://schemas.openxmlformats.org/markup-compatibility/2006">
                  <mc:Choice xmlns:v="urn:schemas-microsoft-com:vml" Requires="v">
                    <p:oleObj spid="_x0000_s28822" name="公式" r:id="rId14" imgW="190417" imgH="241195" progId="Equation.3">
                      <p:embed/>
                    </p:oleObj>
                  </mc:Choice>
                  <mc:Fallback>
                    <p:oleObj name="公式" r:id="rId14" imgW="190417" imgH="241195" progId="Equation.3">
                      <p:embed/>
                      <p:pic>
                        <p:nvPicPr>
                          <p:cNvPr id="15393" name="Object 44">
                            <a:extLst>
                              <a:ext uri="{FF2B5EF4-FFF2-40B4-BE49-F238E27FC236}">
                                <a16:creationId xmlns:a16="http://schemas.microsoft.com/office/drawing/2014/main" id="{055989BB-B0F8-4DB7-9171-56F6B769A1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3189"/>
                            <a:ext cx="193"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30774" name="Group 54">
            <a:extLst>
              <a:ext uri="{FF2B5EF4-FFF2-40B4-BE49-F238E27FC236}">
                <a16:creationId xmlns:a16="http://schemas.microsoft.com/office/drawing/2014/main" id="{270582E6-84EE-41F9-BECA-5433B2E71152}"/>
              </a:ext>
            </a:extLst>
          </p:cNvPr>
          <p:cNvGrpSpPr>
            <a:grpSpLocks/>
          </p:cNvGrpSpPr>
          <p:nvPr/>
        </p:nvGrpSpPr>
        <p:grpSpPr bwMode="auto">
          <a:xfrm>
            <a:off x="5259388" y="5661025"/>
            <a:ext cx="1184275" cy="827088"/>
            <a:chOff x="1771" y="3203"/>
            <a:chExt cx="746" cy="521"/>
          </a:xfrm>
        </p:grpSpPr>
        <p:sp>
          <p:nvSpPr>
            <p:cNvPr id="15382" name="Text Box 55">
              <a:extLst>
                <a:ext uri="{FF2B5EF4-FFF2-40B4-BE49-F238E27FC236}">
                  <a16:creationId xmlns:a16="http://schemas.microsoft.com/office/drawing/2014/main" id="{DA7E7F92-45EC-4038-A44B-EB4B2DFFCFAE}"/>
                </a:ext>
              </a:extLst>
            </p:cNvPr>
            <p:cNvSpPr txBox="1">
              <a:spLocks noChangeArrowheads="1"/>
            </p:cNvSpPr>
            <p:nvPr/>
          </p:nvSpPr>
          <p:spPr bwMode="auto">
            <a:xfrm>
              <a:off x="1950" y="339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b="1">
                  <a:cs typeface="Arial" panose="020B0604020202020204" pitchFamily="34" charset="0"/>
                </a:rPr>
                <a:t>…</a:t>
              </a:r>
            </a:p>
          </p:txBody>
        </p:sp>
        <p:grpSp>
          <p:nvGrpSpPr>
            <p:cNvPr id="15383" name="Group 56">
              <a:extLst>
                <a:ext uri="{FF2B5EF4-FFF2-40B4-BE49-F238E27FC236}">
                  <a16:creationId xmlns:a16="http://schemas.microsoft.com/office/drawing/2014/main" id="{3355251E-787D-4141-A2FD-74FC760429F9}"/>
                </a:ext>
              </a:extLst>
            </p:cNvPr>
            <p:cNvGrpSpPr>
              <a:grpSpLocks/>
            </p:cNvGrpSpPr>
            <p:nvPr/>
          </p:nvGrpSpPr>
          <p:grpSpPr bwMode="auto">
            <a:xfrm>
              <a:off x="2328" y="3203"/>
              <a:ext cx="189" cy="499"/>
              <a:chOff x="2245" y="3203"/>
              <a:chExt cx="189" cy="499"/>
            </a:xfrm>
          </p:grpSpPr>
          <p:sp>
            <p:nvSpPr>
              <p:cNvPr id="15387" name="Rectangle 57">
                <a:extLst>
                  <a:ext uri="{FF2B5EF4-FFF2-40B4-BE49-F238E27FC236}">
                    <a16:creationId xmlns:a16="http://schemas.microsoft.com/office/drawing/2014/main" id="{15A4FB26-E3DB-4BEB-814E-35A930B7B86D}"/>
                  </a:ext>
                </a:extLst>
              </p:cNvPr>
              <p:cNvSpPr>
                <a:spLocks noChangeArrowheads="1"/>
              </p:cNvSpPr>
              <p:nvPr/>
            </p:nvSpPr>
            <p:spPr bwMode="auto">
              <a:xfrm>
                <a:off x="2245" y="3475"/>
                <a:ext cx="91" cy="22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388" name="Object 58">
                <a:extLst>
                  <a:ext uri="{FF2B5EF4-FFF2-40B4-BE49-F238E27FC236}">
                    <a16:creationId xmlns:a16="http://schemas.microsoft.com/office/drawing/2014/main" id="{AE189530-D6B4-44B1-A9B6-FFA632F6AC04}"/>
                  </a:ext>
                </a:extLst>
              </p:cNvPr>
              <p:cNvGraphicFramePr>
                <a:graphicFrameLocks noChangeAspect="1"/>
              </p:cNvGraphicFramePr>
              <p:nvPr/>
            </p:nvGraphicFramePr>
            <p:xfrm>
              <a:off x="2245" y="3203"/>
              <a:ext cx="189" cy="229"/>
            </p:xfrm>
            <a:graphic>
              <a:graphicData uri="http://schemas.openxmlformats.org/presentationml/2006/ole">
                <mc:AlternateContent xmlns:mc="http://schemas.openxmlformats.org/markup-compatibility/2006">
                  <mc:Choice xmlns:v="urn:schemas-microsoft-com:vml" Requires="v">
                    <p:oleObj spid="_x0000_s28823" name="公式" r:id="rId15" imgW="177569" imgH="215619" progId="Equation.3">
                      <p:embed/>
                    </p:oleObj>
                  </mc:Choice>
                  <mc:Fallback>
                    <p:oleObj name="公式" r:id="rId15" imgW="177569" imgH="215619" progId="Equation.3">
                      <p:embed/>
                      <p:pic>
                        <p:nvPicPr>
                          <p:cNvPr id="15388" name="Object 58">
                            <a:extLst>
                              <a:ext uri="{FF2B5EF4-FFF2-40B4-BE49-F238E27FC236}">
                                <a16:creationId xmlns:a16="http://schemas.microsoft.com/office/drawing/2014/main" id="{AE189530-D6B4-44B1-A9B6-FFA632F6AC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5" y="3203"/>
                            <a:ext cx="18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384" name="Group 59">
              <a:extLst>
                <a:ext uri="{FF2B5EF4-FFF2-40B4-BE49-F238E27FC236}">
                  <a16:creationId xmlns:a16="http://schemas.microsoft.com/office/drawing/2014/main" id="{ECD2905A-59EF-4BE9-8250-A6068E154486}"/>
                </a:ext>
              </a:extLst>
            </p:cNvPr>
            <p:cNvGrpSpPr>
              <a:grpSpLocks/>
            </p:cNvGrpSpPr>
            <p:nvPr/>
          </p:nvGrpSpPr>
          <p:grpSpPr bwMode="auto">
            <a:xfrm>
              <a:off x="1771" y="3241"/>
              <a:ext cx="247" cy="461"/>
              <a:chOff x="1701" y="3241"/>
              <a:chExt cx="247" cy="461"/>
            </a:xfrm>
          </p:grpSpPr>
          <p:sp>
            <p:nvSpPr>
              <p:cNvPr id="15385" name="Rectangle 60">
                <a:extLst>
                  <a:ext uri="{FF2B5EF4-FFF2-40B4-BE49-F238E27FC236}">
                    <a16:creationId xmlns:a16="http://schemas.microsoft.com/office/drawing/2014/main" id="{009C156E-8A4B-41F0-B7AC-9EE5B4AA12A3}"/>
                  </a:ext>
                </a:extLst>
              </p:cNvPr>
              <p:cNvSpPr>
                <a:spLocks noChangeArrowheads="1"/>
              </p:cNvSpPr>
              <p:nvPr/>
            </p:nvSpPr>
            <p:spPr bwMode="auto">
              <a:xfrm>
                <a:off x="1746" y="3475"/>
                <a:ext cx="91" cy="227"/>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5386" name="Object 61">
                <a:extLst>
                  <a:ext uri="{FF2B5EF4-FFF2-40B4-BE49-F238E27FC236}">
                    <a16:creationId xmlns:a16="http://schemas.microsoft.com/office/drawing/2014/main" id="{4C3C7773-8344-4EEE-A0CC-ADF8D17DF804}"/>
                  </a:ext>
                </a:extLst>
              </p:cNvPr>
              <p:cNvGraphicFramePr>
                <a:graphicFrameLocks noChangeAspect="1"/>
              </p:cNvGraphicFramePr>
              <p:nvPr/>
            </p:nvGraphicFramePr>
            <p:xfrm>
              <a:off x="1701" y="3241"/>
              <a:ext cx="247" cy="234"/>
            </p:xfrm>
            <a:graphic>
              <a:graphicData uri="http://schemas.openxmlformats.org/presentationml/2006/ole">
                <mc:AlternateContent xmlns:mc="http://schemas.openxmlformats.org/markup-compatibility/2006">
                  <mc:Choice xmlns:v="urn:schemas-microsoft-com:vml" Requires="v">
                    <p:oleObj spid="_x0000_s28824" name="公式" r:id="rId16" imgW="241300" imgH="228600" progId="Equation.3">
                      <p:embed/>
                    </p:oleObj>
                  </mc:Choice>
                  <mc:Fallback>
                    <p:oleObj name="公式" r:id="rId16" imgW="241300" imgH="228600" progId="Equation.3">
                      <p:embed/>
                      <p:pic>
                        <p:nvPicPr>
                          <p:cNvPr id="15386" name="Object 61">
                            <a:extLst>
                              <a:ext uri="{FF2B5EF4-FFF2-40B4-BE49-F238E27FC236}">
                                <a16:creationId xmlns:a16="http://schemas.microsoft.com/office/drawing/2014/main" id="{4C3C7773-8344-4EEE-A0CC-ADF8D17DF80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01" y="3241"/>
                            <a:ext cx="24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5376" name="Rectangle 63">
            <a:extLst>
              <a:ext uri="{FF2B5EF4-FFF2-40B4-BE49-F238E27FC236}">
                <a16:creationId xmlns:a16="http://schemas.microsoft.com/office/drawing/2014/main" id="{1EE34064-2520-4588-B890-8CC03E16A18B}"/>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782" name="Object 62">
            <a:extLst>
              <a:ext uri="{FF2B5EF4-FFF2-40B4-BE49-F238E27FC236}">
                <a16:creationId xmlns:a16="http://schemas.microsoft.com/office/drawing/2014/main" id="{BF87E7F1-E88D-49FE-A50B-4F1CE92F907B}"/>
              </a:ext>
            </a:extLst>
          </p:cNvPr>
          <p:cNvGraphicFramePr>
            <a:graphicFrameLocks noChangeAspect="1"/>
          </p:cNvGraphicFramePr>
          <p:nvPr/>
        </p:nvGraphicFramePr>
        <p:xfrm>
          <a:off x="4414838" y="4581525"/>
          <a:ext cx="588962" cy="487363"/>
        </p:xfrm>
        <a:graphic>
          <a:graphicData uri="http://schemas.openxmlformats.org/presentationml/2006/ole">
            <mc:AlternateContent xmlns:mc="http://schemas.openxmlformats.org/markup-compatibility/2006">
              <mc:Choice xmlns:v="urn:schemas-microsoft-com:vml" Requires="v">
                <p:oleObj spid="_x0000_s28825" name="公式" r:id="rId18" imgW="368140" imgH="203112" progId="Equation.3">
                  <p:embed/>
                </p:oleObj>
              </mc:Choice>
              <mc:Fallback>
                <p:oleObj name="公式" r:id="rId18" imgW="368140" imgH="203112" progId="Equation.3">
                  <p:embed/>
                  <p:pic>
                    <p:nvPicPr>
                      <p:cNvPr id="30782" name="Object 62">
                        <a:extLst>
                          <a:ext uri="{FF2B5EF4-FFF2-40B4-BE49-F238E27FC236}">
                            <a16:creationId xmlns:a16="http://schemas.microsoft.com/office/drawing/2014/main" id="{BF87E7F1-E88D-49FE-A50B-4F1CE92F907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14838" y="4581525"/>
                        <a:ext cx="5889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8" name="Rectangle 65">
            <a:extLst>
              <a:ext uri="{FF2B5EF4-FFF2-40B4-BE49-F238E27FC236}">
                <a16:creationId xmlns:a16="http://schemas.microsoft.com/office/drawing/2014/main" id="{40AEC646-86C7-439F-A6AF-CE0076B81478}"/>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784" name="Object 64">
            <a:extLst>
              <a:ext uri="{FF2B5EF4-FFF2-40B4-BE49-F238E27FC236}">
                <a16:creationId xmlns:a16="http://schemas.microsoft.com/office/drawing/2014/main" id="{DB1B20BC-B7AB-4AC7-8264-15F8890C2CB8}"/>
              </a:ext>
            </a:extLst>
          </p:cNvPr>
          <p:cNvGraphicFramePr>
            <a:graphicFrameLocks noChangeAspect="1"/>
          </p:cNvGraphicFramePr>
          <p:nvPr/>
        </p:nvGraphicFramePr>
        <p:xfrm>
          <a:off x="6804025" y="4724400"/>
          <a:ext cx="346075" cy="504825"/>
        </p:xfrm>
        <a:graphic>
          <a:graphicData uri="http://schemas.openxmlformats.org/presentationml/2006/ole">
            <mc:AlternateContent xmlns:mc="http://schemas.openxmlformats.org/markup-compatibility/2006">
              <mc:Choice xmlns:v="urn:schemas-microsoft-com:vml" Requires="v">
                <p:oleObj spid="_x0000_s28826" name="公式" r:id="rId20" imgW="126725" imgH="177415" progId="Equation.3">
                  <p:embed/>
                </p:oleObj>
              </mc:Choice>
              <mc:Fallback>
                <p:oleObj name="公式" r:id="rId20" imgW="126725" imgH="177415" progId="Equation.3">
                  <p:embed/>
                  <p:pic>
                    <p:nvPicPr>
                      <p:cNvPr id="30784" name="Object 64">
                        <a:extLst>
                          <a:ext uri="{FF2B5EF4-FFF2-40B4-BE49-F238E27FC236}">
                            <a16:creationId xmlns:a16="http://schemas.microsoft.com/office/drawing/2014/main" id="{DB1B20BC-B7AB-4AC7-8264-15F8890C2CB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04025" y="4724400"/>
                        <a:ext cx="346075" cy="504825"/>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 name="Rectangle 67">
            <a:extLst>
              <a:ext uri="{FF2B5EF4-FFF2-40B4-BE49-F238E27FC236}">
                <a16:creationId xmlns:a16="http://schemas.microsoft.com/office/drawing/2014/main" id="{8715DC1A-C436-4373-ABAA-6FCF34D7C4F5}"/>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0786" name="Object 66">
            <a:extLst>
              <a:ext uri="{FF2B5EF4-FFF2-40B4-BE49-F238E27FC236}">
                <a16:creationId xmlns:a16="http://schemas.microsoft.com/office/drawing/2014/main" id="{0820EC67-104A-4E73-939C-BD7C14322B08}"/>
              </a:ext>
            </a:extLst>
          </p:cNvPr>
          <p:cNvGraphicFramePr>
            <a:graphicFrameLocks noChangeAspect="1"/>
          </p:cNvGraphicFramePr>
          <p:nvPr/>
        </p:nvGraphicFramePr>
        <p:xfrm>
          <a:off x="6608763" y="5949950"/>
          <a:ext cx="700087" cy="415925"/>
        </p:xfrm>
        <a:graphic>
          <a:graphicData uri="http://schemas.openxmlformats.org/presentationml/2006/ole">
            <mc:AlternateContent xmlns:mc="http://schemas.openxmlformats.org/markup-compatibility/2006">
              <mc:Choice xmlns:v="urn:schemas-microsoft-com:vml" Requires="v">
                <p:oleObj spid="_x0000_s28827" name="公式" r:id="rId22" imgW="444307" imgH="203112" progId="Equation.3">
                  <p:embed/>
                </p:oleObj>
              </mc:Choice>
              <mc:Fallback>
                <p:oleObj name="公式" r:id="rId22" imgW="444307" imgH="203112" progId="Equation.3">
                  <p:embed/>
                  <p:pic>
                    <p:nvPicPr>
                      <p:cNvPr id="30786" name="Object 66">
                        <a:extLst>
                          <a:ext uri="{FF2B5EF4-FFF2-40B4-BE49-F238E27FC236}">
                            <a16:creationId xmlns:a16="http://schemas.microsoft.com/office/drawing/2014/main" id="{0820EC67-104A-4E73-939C-BD7C14322B08}"/>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08763" y="5949950"/>
                        <a:ext cx="700087" cy="415925"/>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94650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0756"/>
                                        </p:tgtEl>
                                        <p:attrNameLst>
                                          <p:attrName>style.visibility</p:attrName>
                                        </p:attrNameLst>
                                      </p:cBhvr>
                                      <p:to>
                                        <p:strVal val="visible"/>
                                      </p:to>
                                    </p:set>
                                    <p:animEffect transition="in" filter="box(in)">
                                      <p:cBhvr>
                                        <p:cTn id="7" dur="500"/>
                                        <p:tgtEl>
                                          <p:spTgt spid="30756"/>
                                        </p:tgtEl>
                                      </p:cBhvr>
                                    </p:animEffect>
                                  </p:childTnLst>
                                </p:cTn>
                              </p:par>
                              <p:par>
                                <p:cTn id="8" presetID="4" presetClass="entr" presetSubtype="16" fill="hold" nodeType="withEffect">
                                  <p:stCondLst>
                                    <p:cond delay="0"/>
                                  </p:stCondLst>
                                  <p:childTnLst>
                                    <p:set>
                                      <p:cBhvr>
                                        <p:cTn id="9" dur="1" fill="hold">
                                          <p:stCondLst>
                                            <p:cond delay="0"/>
                                          </p:stCondLst>
                                        </p:cTn>
                                        <p:tgtEl>
                                          <p:spTgt spid="30765"/>
                                        </p:tgtEl>
                                        <p:attrNameLst>
                                          <p:attrName>style.visibility</p:attrName>
                                        </p:attrNameLst>
                                      </p:cBhvr>
                                      <p:to>
                                        <p:strVal val="visible"/>
                                      </p:to>
                                    </p:set>
                                    <p:animEffect transition="in" filter="box(in)">
                                      <p:cBhvr>
                                        <p:cTn id="10" dur="500"/>
                                        <p:tgtEl>
                                          <p:spTgt spid="3076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0782"/>
                                        </p:tgtEl>
                                        <p:attrNameLst>
                                          <p:attrName>style.visibility</p:attrName>
                                        </p:attrNameLst>
                                      </p:cBhvr>
                                      <p:to>
                                        <p:strVal val="visible"/>
                                      </p:to>
                                    </p:set>
                                    <p:animEffect transition="in" filter="box(in)">
                                      <p:cBhvr>
                                        <p:cTn id="15" dur="500"/>
                                        <p:tgtEl>
                                          <p:spTgt spid="307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nodeType="clickEffect">
                                  <p:stCondLst>
                                    <p:cond delay="0"/>
                                  </p:stCondLst>
                                  <p:childTnLst>
                                    <p:set>
                                      <p:cBhvr>
                                        <p:cTn id="19" dur="1" fill="hold">
                                          <p:stCondLst>
                                            <p:cond delay="0"/>
                                          </p:stCondLst>
                                        </p:cTn>
                                        <p:tgtEl>
                                          <p:spTgt spid="30750"/>
                                        </p:tgtEl>
                                        <p:attrNameLst>
                                          <p:attrName>style.visibility</p:attrName>
                                        </p:attrNameLst>
                                      </p:cBhvr>
                                      <p:to>
                                        <p:strVal val="visible"/>
                                      </p:to>
                                    </p:set>
                                    <p:animEffect transition="in" filter="strips(downLeft)">
                                      <p:cBhvr>
                                        <p:cTn id="20" dur="500"/>
                                        <p:tgtEl>
                                          <p:spTgt spid="307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0757"/>
                                        </p:tgtEl>
                                        <p:attrNameLst>
                                          <p:attrName>style.visibility</p:attrName>
                                        </p:attrNameLst>
                                      </p:cBhvr>
                                      <p:to>
                                        <p:strVal val="visible"/>
                                      </p:to>
                                    </p:set>
                                    <p:anim calcmode="lin" valueType="num">
                                      <p:cBhvr additive="base">
                                        <p:cTn id="25" dur="500" fill="hold"/>
                                        <p:tgtEl>
                                          <p:spTgt spid="30757"/>
                                        </p:tgtEl>
                                        <p:attrNameLst>
                                          <p:attrName>ppt_x</p:attrName>
                                        </p:attrNameLst>
                                      </p:cBhvr>
                                      <p:tavLst>
                                        <p:tav tm="0">
                                          <p:val>
                                            <p:strVal val="1+#ppt_w/2"/>
                                          </p:val>
                                        </p:tav>
                                        <p:tav tm="100000">
                                          <p:val>
                                            <p:strVal val="#ppt_x"/>
                                          </p:val>
                                        </p:tav>
                                      </p:tavLst>
                                    </p:anim>
                                    <p:anim calcmode="lin" valueType="num">
                                      <p:cBhvr additive="base">
                                        <p:cTn id="26" dur="500" fill="hold"/>
                                        <p:tgtEl>
                                          <p:spTgt spid="307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30784"/>
                                        </p:tgtEl>
                                        <p:attrNameLst>
                                          <p:attrName>style.visibility</p:attrName>
                                        </p:attrNameLst>
                                      </p:cBhvr>
                                      <p:to>
                                        <p:strVal val="visible"/>
                                      </p:to>
                                    </p:set>
                                    <p:anim calcmode="lin" valueType="num">
                                      <p:cBhvr additive="base">
                                        <p:cTn id="31" dur="500" fill="hold"/>
                                        <p:tgtEl>
                                          <p:spTgt spid="30784"/>
                                        </p:tgtEl>
                                        <p:attrNameLst>
                                          <p:attrName>ppt_x</p:attrName>
                                        </p:attrNameLst>
                                      </p:cBhvr>
                                      <p:tavLst>
                                        <p:tav tm="0">
                                          <p:val>
                                            <p:strVal val="1+#ppt_w/2"/>
                                          </p:val>
                                        </p:tav>
                                        <p:tav tm="100000">
                                          <p:val>
                                            <p:strVal val="#ppt_x"/>
                                          </p:val>
                                        </p:tav>
                                      </p:tavLst>
                                    </p:anim>
                                    <p:anim calcmode="lin" valueType="num">
                                      <p:cBhvr additive="base">
                                        <p:cTn id="32" dur="500" fill="hold"/>
                                        <p:tgtEl>
                                          <p:spTgt spid="3078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30751"/>
                                        </p:tgtEl>
                                        <p:attrNameLst>
                                          <p:attrName>style.visibility</p:attrName>
                                        </p:attrNameLst>
                                      </p:cBhvr>
                                      <p:to>
                                        <p:strVal val="visible"/>
                                      </p:to>
                                    </p:set>
                                    <p:animEffect transition="in" filter="strips(downLeft)">
                                      <p:cBhvr>
                                        <p:cTn id="37" dur="500"/>
                                        <p:tgtEl>
                                          <p:spTgt spid="3075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0774"/>
                                        </p:tgtEl>
                                        <p:attrNameLst>
                                          <p:attrName>style.visibility</p:attrName>
                                        </p:attrNameLst>
                                      </p:cBhvr>
                                      <p:to>
                                        <p:strVal val="visible"/>
                                      </p:to>
                                    </p:set>
                                    <p:anim calcmode="lin" valueType="num">
                                      <p:cBhvr additive="base">
                                        <p:cTn id="42" dur="500" fill="hold"/>
                                        <p:tgtEl>
                                          <p:spTgt spid="30774"/>
                                        </p:tgtEl>
                                        <p:attrNameLst>
                                          <p:attrName>ppt_x</p:attrName>
                                        </p:attrNameLst>
                                      </p:cBhvr>
                                      <p:tavLst>
                                        <p:tav tm="0">
                                          <p:val>
                                            <p:strVal val="#ppt_x"/>
                                          </p:val>
                                        </p:tav>
                                        <p:tav tm="100000">
                                          <p:val>
                                            <p:strVal val="#ppt_x"/>
                                          </p:val>
                                        </p:tav>
                                      </p:tavLst>
                                    </p:anim>
                                    <p:anim calcmode="lin" valueType="num">
                                      <p:cBhvr additive="base">
                                        <p:cTn id="43" dur="500" fill="hold"/>
                                        <p:tgtEl>
                                          <p:spTgt spid="30774"/>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0786"/>
                                        </p:tgtEl>
                                        <p:attrNameLst>
                                          <p:attrName>style.visibility</p:attrName>
                                        </p:attrNameLst>
                                      </p:cBhvr>
                                      <p:to>
                                        <p:strVal val="visible"/>
                                      </p:to>
                                    </p:set>
                                    <p:anim calcmode="lin" valueType="num">
                                      <p:cBhvr additive="base">
                                        <p:cTn id="48" dur="500" fill="hold"/>
                                        <p:tgtEl>
                                          <p:spTgt spid="30786"/>
                                        </p:tgtEl>
                                        <p:attrNameLst>
                                          <p:attrName>ppt_x</p:attrName>
                                        </p:attrNameLst>
                                      </p:cBhvr>
                                      <p:tavLst>
                                        <p:tav tm="0">
                                          <p:val>
                                            <p:strVal val="#ppt_x"/>
                                          </p:val>
                                        </p:tav>
                                        <p:tav tm="100000">
                                          <p:val>
                                            <p:strVal val="#ppt_x"/>
                                          </p:val>
                                        </p:tav>
                                      </p:tavLst>
                                    </p:anim>
                                    <p:anim calcmode="lin" valueType="num">
                                      <p:cBhvr additive="base">
                                        <p:cTn id="49" dur="500" fill="hold"/>
                                        <p:tgtEl>
                                          <p:spTgt spid="307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0" cap="flat" cmpd="sng" algn="ctr">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rgbClr val="0000FF"/>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63500" cap="flat" cmpd="sng" algn="ctr">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defRPr kumimoji="0" lang="zh-CN" altLang="en-US" sz="2000" b="1" i="0" u="none" strike="noStrike" cap="none" normalizeH="0" baseline="0" smtClean="0">
            <a:ln>
              <a:noFill/>
            </a:ln>
            <a:solidFill>
              <a:srgbClr val="0000FF"/>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1819</Words>
  <Application>Microsoft Office PowerPoint</Application>
  <PresentationFormat>全屏显示(4:3)</PresentationFormat>
  <Paragraphs>181</Paragraphs>
  <Slides>21</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21</vt:i4>
      </vt:variant>
    </vt:vector>
  </HeadingPairs>
  <TitlesOfParts>
    <vt:vector size="38" baseType="lpstr">
      <vt:lpstr>等线</vt:lpstr>
      <vt:lpstr>黑体</vt:lpstr>
      <vt:lpstr>楷体_GB2312</vt:lpstr>
      <vt:lpstr>宋体</vt:lpstr>
      <vt:lpstr>微软雅黑</vt:lpstr>
      <vt:lpstr>Arial</vt:lpstr>
      <vt:lpstr>Cambria Math</vt:lpstr>
      <vt:lpstr>Tahoma</vt:lpstr>
      <vt:lpstr>Times New Roman</vt:lpstr>
      <vt:lpstr>Wingdings</vt:lpstr>
      <vt:lpstr>Wingdings 3</vt:lpstr>
      <vt:lpstr>Blends</vt:lpstr>
      <vt:lpstr>Document</vt:lpstr>
      <vt:lpstr>公式</vt:lpstr>
      <vt:lpstr>文档</vt:lpstr>
      <vt:lpstr>Equation.3</vt:lpstr>
      <vt:lpstr>Equation</vt:lpstr>
      <vt:lpstr>PowerPoint 演示文稿</vt:lpstr>
      <vt:lpstr>2.9  线性时间选择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A319-2</dc:creator>
  <cp:lastModifiedBy>A319-2</cp:lastModifiedBy>
  <cp:revision>43</cp:revision>
  <dcterms:created xsi:type="dcterms:W3CDTF">2019-09-09T02:47:24Z</dcterms:created>
  <dcterms:modified xsi:type="dcterms:W3CDTF">2020-09-04T00:52:08Z</dcterms:modified>
</cp:coreProperties>
</file>