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711" r:id="rId2"/>
  </p:sldMasterIdLst>
  <p:notesMasterIdLst>
    <p:notesMasterId r:id="rId38"/>
  </p:notesMasterIdLst>
  <p:handoutMasterIdLst>
    <p:handoutMasterId r:id="rId39"/>
  </p:handoutMasterIdLst>
  <p:sldIdLst>
    <p:sldId id="375" r:id="rId3"/>
    <p:sldId id="306" r:id="rId4"/>
    <p:sldId id="382" r:id="rId5"/>
    <p:sldId id="383" r:id="rId6"/>
    <p:sldId id="404" r:id="rId7"/>
    <p:sldId id="379" r:id="rId8"/>
    <p:sldId id="384" r:id="rId9"/>
    <p:sldId id="309" r:id="rId10"/>
    <p:sldId id="385" r:id="rId11"/>
    <p:sldId id="362" r:id="rId12"/>
    <p:sldId id="386" r:id="rId13"/>
    <p:sldId id="365" r:id="rId14"/>
    <p:sldId id="366" r:id="rId15"/>
    <p:sldId id="405" r:id="rId16"/>
    <p:sldId id="407" r:id="rId17"/>
    <p:sldId id="408" r:id="rId18"/>
    <p:sldId id="409" r:id="rId19"/>
    <p:sldId id="410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367" r:id="rId36"/>
    <p:sldId id="403" r:id="rId3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006600"/>
    <a:srgbClr val="00CC00"/>
    <a:srgbClr val="FFFFFF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3" autoAdjust="0"/>
    <p:restoredTop sz="76029" autoAdjust="0"/>
  </p:normalViewPr>
  <p:slideViewPr>
    <p:cSldViewPr snapToGrid="0">
      <p:cViewPr varScale="1">
        <p:scale>
          <a:sx n="110" d="100"/>
          <a:sy n="110" d="100"/>
        </p:scale>
        <p:origin x="1908" y="102"/>
      </p:cViewPr>
      <p:guideLst>
        <p:guide orient="horz" pos="1620"/>
        <p:guide pos="29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4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4.wmf"/><Relationship Id="rId4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44.wmf"/><Relationship Id="rId4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2.wmf"/><Relationship Id="rId1" Type="http://schemas.openxmlformats.org/officeDocument/2006/relationships/image" Target="../media/image4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44.wmf"/><Relationship Id="rId4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44.wmf"/><Relationship Id="rId4" Type="http://schemas.openxmlformats.org/officeDocument/2006/relationships/image" Target="../media/image6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1.wmf"/><Relationship Id="rId1" Type="http://schemas.openxmlformats.org/officeDocument/2006/relationships/image" Target="../media/image4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4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4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2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5C19B8A-6C77-4FFF-A918-E14D9658A299}" type="datetimeFigureOut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380B1EF-3A02-4224-A62B-7C5A61E8E8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30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875DB5E-ACC5-40B1-A807-1B2AE574DC78}" type="datetime1">
              <a:rPr lang="zh-CN" altLang="en-US"/>
              <a:pPr>
                <a:defRPr/>
              </a:pPr>
              <a:t>2021/10/11</a:t>
            </a:fld>
            <a:endParaRPr lang="en-US" sz="1200"/>
          </a:p>
        </p:txBody>
      </p:sp>
      <p:sp>
        <p:nvSpPr>
          <p:cNvPr id="2560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946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单击此处编辑母版文本样式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第二级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第三级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第四级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第五级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FFCC3E4-9750-4D59-A94C-922226D52B97}" type="slidenum">
              <a:rPr lang="zh-CN" alt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107584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2021/10/11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49345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66162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9000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箭头所指导为矩阵链的长度，由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2021/10/11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01037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2021/10/11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27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5492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2021/10/11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32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08709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2021/10/11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34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78316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((A[1]A[2])((A[3]A[4])A[5]))</a:t>
            </a:r>
          </a:p>
          <a:p>
            <a:r>
              <a:rPr lang="zh-CN" altLang="en-US" dirty="0" smtClean="0"/>
              <a:t>最小计算量的值为：</a:t>
            </a:r>
            <a:r>
              <a:rPr lang="en-US" altLang="zh-CN" dirty="0" smtClean="0"/>
              <a:t>190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2021/10/11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35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0708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6400" cy="3600450"/>
              </a:xfrm>
              <a:prstGeom prst="rect">
                <a:avLst/>
              </a:prstGeom>
            </p:spPr>
            <p:txBody>
              <a:bodyPr/>
              <a:lstStyle/>
              <a:p>
                <a:pPr marL="0" marR="0" lvl="0" indent="0" algn="l" defTabSz="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（矩阵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A</a:t>
                </a:r>
                <a:r>
                  <a:rPr lang="zh-CN" altLang="en-US" sz="12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和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B</a:t>
                </a:r>
                <a:r>
                  <a:rPr lang="zh-CN" altLang="en-US" sz="12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可乘的条件是：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A</a:t>
                </a:r>
                <a:r>
                  <a:rPr lang="zh-CN" altLang="en-US" sz="12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的列数等于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B</a:t>
                </a:r>
                <a:r>
                  <a:rPr lang="zh-CN" altLang="en-US" sz="12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的行数）</a:t>
                </a:r>
                <a:r>
                  <a:rPr lang="zh-CN" altLang="en-US" sz="12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根据矩阵乘法的相关知识（标准乘法），</a:t>
                </a:r>
                <a:r>
                  <a:rPr lang="zh-CN" altLang="en-US" sz="1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主要计算量在</a:t>
                </a:r>
                <a:r>
                  <a:rPr lang="en-US" altLang="zh-CN" sz="1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zh-CN" altLang="en-US" sz="1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重循环，总共需要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rPr>
                      <m:t>𝑝</m:t>
                    </m:r>
                    <m:r>
                      <a:rPr lang="en-US" altLang="zh-CN" sz="1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rPr>
                      <m:t>∗</m:t>
                    </m:r>
                    <m:r>
                      <a:rPr lang="en-US" altLang="zh-CN" sz="1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rPr>
                      <m:t>𝑞</m:t>
                    </m:r>
                    <m:r>
                      <a:rPr lang="en-US" altLang="zh-CN" sz="1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rPr>
                      <m:t>∗</m:t>
                    </m:r>
                    <m:r>
                      <a:rPr lang="en-US" altLang="zh-CN" sz="1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rPr>
                      <m:t>𝑟</m:t>
                    </m:r>
                  </m:oMath>
                </a14:m>
                <a:r>
                  <a:rPr lang="zh-CN" altLang="en-US" sz="12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次数乘。</a:t>
                </a:r>
                <a:endParaRPr lang="zh-CN" altLang="en-US" sz="12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  <a:p>
                <a:pPr marL="0" marR="0" lvl="0" indent="0" algn="l" defTabSz="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每计算出一个元素，需要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次乘法，最终得到的矩阵是</a:t>
                </a:r>
                <a:r>
                  <a:rPr lang="en-US" altLang="zh-CN" dirty="0" smtClean="0"/>
                  <a:t>p*r</a:t>
                </a:r>
                <a:r>
                  <a:rPr lang="zh-CN" altLang="en-US" dirty="0" smtClean="0"/>
                  <a:t>矩阵，有</a:t>
                </a:r>
                <a:r>
                  <a:rPr lang="en-US" altLang="zh-CN" dirty="0" smtClean="0"/>
                  <a:t>p*r</a:t>
                </a:r>
                <a:r>
                  <a:rPr lang="zh-CN" altLang="en-US" dirty="0" smtClean="0"/>
                  <a:t>个元素，因此，计算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需要的乘法次数为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p*r.</a:t>
                </a:r>
                <a:endParaRPr lang="zh-CN" altLang="en-US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6400" cy="3600450"/>
              </a:xfrm>
              <a:prstGeom prst="rect">
                <a:avLst/>
              </a:prstGeom>
            </p:spPr>
            <p:txBody>
              <a:bodyPr/>
              <a:lstStyle/>
              <a:p>
                <a:pPr marL="0" marR="0" lvl="0" indent="0" algn="l" defTabSz="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（矩阵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A</a:t>
                </a:r>
                <a:r>
                  <a:rPr lang="zh-CN" altLang="en-US" sz="12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和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B</a:t>
                </a:r>
                <a:r>
                  <a:rPr lang="zh-CN" altLang="en-US" sz="12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可乘的条件是：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A</a:t>
                </a:r>
                <a:r>
                  <a:rPr lang="zh-CN" altLang="en-US" sz="12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的列数等于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B</a:t>
                </a:r>
                <a:r>
                  <a:rPr lang="zh-CN" altLang="en-US" sz="12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的行数）</a:t>
                </a:r>
                <a:r>
                  <a:rPr lang="zh-CN" altLang="en-US" sz="12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根据矩阵乘法的相关知识（标准乘法），</a:t>
                </a:r>
                <a:r>
                  <a:rPr lang="zh-CN" altLang="en-US" sz="1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主要计算量在</a:t>
                </a:r>
                <a:r>
                  <a:rPr lang="en-US" altLang="zh-CN" sz="1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zh-CN" altLang="en-US" sz="1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重循环，总共需要</a:t>
                </a:r>
                <a:r>
                  <a:rPr lang="en-US" altLang="zh-CN" sz="1200" i="0" dirty="0" smtClean="0">
                    <a:solidFill>
                      <a:srgbClr val="0000FF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𝑝∗𝑞∗𝑟</a:t>
                </a:r>
                <a:r>
                  <a:rPr lang="zh-CN" altLang="en-US" sz="12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次数乘。</a:t>
                </a:r>
                <a:endParaRPr lang="zh-CN" altLang="en-US" sz="12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  <a:p>
                <a:pPr marL="0" marR="0" lvl="0" indent="0" algn="l" defTabSz="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每计算出一个元素，需要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次乘法，最终得到的矩阵是</a:t>
                </a:r>
                <a:r>
                  <a:rPr lang="en-US" altLang="zh-CN" dirty="0" smtClean="0"/>
                  <a:t>p*r</a:t>
                </a:r>
                <a:r>
                  <a:rPr lang="zh-CN" altLang="en-US" dirty="0" smtClean="0"/>
                  <a:t>矩阵，有</a:t>
                </a:r>
                <a:r>
                  <a:rPr lang="en-US" altLang="zh-CN" dirty="0" smtClean="0"/>
                  <a:t>p*r</a:t>
                </a:r>
                <a:r>
                  <a:rPr lang="zh-CN" altLang="en-US" dirty="0" smtClean="0"/>
                  <a:t>个元素，因此，计算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需要的乘法次数为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p*r.</a:t>
                </a:r>
                <a:endParaRPr lang="zh-CN" altLang="en-US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2021/10/11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99643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2021/10/11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4664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由于矩阵乘法满足结合律，所以计算矩阵连乘可以有许多不同的计算次序，矩阵连乘问题即为求矩阵连乘的最优计算次序的问题。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2021/10/11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44970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因此，矩阵连乘问题，可以认为是给定一个</a:t>
            </a:r>
            <a:r>
              <a:rPr lang="en-US" altLang="zh-CN" dirty="0" smtClean="0"/>
              <a:t>A[1:n]</a:t>
            </a:r>
            <a:r>
              <a:rPr lang="zh-CN" altLang="en-US" dirty="0" smtClean="0"/>
              <a:t>，求对应的最少乘次数，</a:t>
            </a:r>
            <a:r>
              <a:rPr lang="en-US" altLang="zh-CN" dirty="0" smtClean="0"/>
              <a:t>m[1][n].</a:t>
            </a:r>
            <a:r>
              <a:rPr lang="zh-CN" altLang="en-US" dirty="0" smtClean="0"/>
              <a:t>也就是从第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个矩阵到第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个矩阵相乘时，执行乘法的次数。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2021/10/11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29237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首先来看，矩阵连乘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2021/10/11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96927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ea typeface="楷体_GB2312" pitchFamily="49" charset="-122"/>
              </a:rPr>
              <a:t>矩阵连乘积计算次序问题具有</a:t>
            </a:r>
            <a:r>
              <a:rPr lang="zh-CN" altLang="en-US" b="1" dirty="0" smtClean="0">
                <a:solidFill>
                  <a:srgbClr val="CC0000"/>
                </a:solidFill>
                <a:ea typeface="楷体_GB2312" pitchFamily="49" charset="-122"/>
              </a:rPr>
              <a:t>最优子结构性质</a:t>
            </a:r>
            <a:r>
              <a:rPr lang="zh-CN" altLang="en-US" sz="1200" b="1" dirty="0" smtClean="0"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ea typeface="楷体_GB2312" pitchFamily="49" charset="-122"/>
              </a:rPr>
              <a:t>即最优解包含着子问题的最优解。</a:t>
            </a:r>
            <a:endParaRPr lang="zh-CN" altLang="en-US" sz="1200" b="1" dirty="0">
              <a:ea typeface="楷体_GB2312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2021/10/11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79844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2021/10/11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47152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6624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27EE6-D544-4845-891C-358286BC4C50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37098-3EF4-4873-A198-0AE71ED37FA3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41" y="152401"/>
            <a:ext cx="2058987" cy="40314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1"/>
            <a:ext cx="6027738" cy="40314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50A5E-1EFC-4F5A-B658-4558DF91F9C9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16C2B-FB11-46B1-A30D-5D2CC9CF9028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7D7-63CA-4104-9744-B8FF6123B5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E0E4F-9EAC-4D2F-9A4A-96C150ECADC0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885C2-B3CA-4280-B154-0B776C34F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8340E-A158-4319-8864-79FB35971C06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7634B-DAC2-430E-9076-FB56B3954E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2EB83-8A06-48EE-9A79-EB25DF7A6783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66D9-D457-44DA-A9AF-DD40478874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0874E-6BCF-487C-99AB-44DF12F78C0D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6569A-3EFB-4463-BF13-0591A19542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56159-1184-4994-8496-8C8E2056C3A6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B0254-2453-44F4-97EC-4F33E5BB33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52CC5-B645-4597-BB0C-EF40338A69A9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234AD-3FB5-4DCB-B9F4-399EFE3CFB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6C18E-E348-4462-A4E5-CAE5A6DD1C2C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252EC-B8B3-4E83-971C-E3E0F020D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27870-5895-4E5D-85BD-E3329B5D62A4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892E0-B305-4535-BE4A-F00D0BE3CE35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426B2-959C-42BC-8802-7625FBA07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57110-969E-4D76-A41B-92D304BFB997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A5FA-9276-44FE-B361-3A1FC1F846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FDC4-6D01-4D83-9A89-0472CD51D8D6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5DC7-4F19-4CD2-9A81-879714B712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C3416-ADDC-4721-889A-08261D3CC730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78938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78938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40A2A-C821-475A-BE3A-0C75D7A91402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B915F-9292-4EC5-B18B-ED1B28C3C0B7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58CBC-124B-4962-916B-2191CC47B0D9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FE3D0-DBB6-49F1-8F91-5FB0FAE40E9B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DFE2F-F930-4ED0-B567-2D2A555A7A27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01195-B52A-44FD-8EAB-345293A56E33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黑体" pitchFamily="2" charset="-122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788988"/>
            <a:ext cx="8229600" cy="339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553B902-C380-4FD0-8C66-5743BEB47D7E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pic>
        <p:nvPicPr>
          <p:cNvPr id="1030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61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1" r:id="rId2"/>
    <p:sldLayoutId id="2147483720" r:id="rId3"/>
    <p:sldLayoutId id="2147483719" r:id="rId4"/>
    <p:sldLayoutId id="2147483718" r:id="rId5"/>
    <p:sldLayoutId id="2147483717" r:id="rId6"/>
    <p:sldLayoutId id="2147483716" r:id="rId7"/>
    <p:sldLayoutId id="2147483715" r:id="rId8"/>
    <p:sldLayoutId id="2147483714" r:id="rId9"/>
    <p:sldLayoutId id="2147483713" r:id="rId10"/>
    <p:sldLayoutId id="2147483712" r:id="rId11"/>
  </p:sldLayoutIdLst>
  <p:hf sldNum="0" hdr="0" ftr="0"/>
  <p:txStyles>
    <p:titleStyle>
      <a:lvl1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黑体" pitchFamily="2" charset="-122"/>
        </a:defRPr>
      </a:lvl1pPr>
      <a:lvl2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2pPr>
      <a:lvl3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3pPr>
      <a:lvl4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4pPr>
      <a:lvl5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5pPr>
      <a:lvl6pPr marL="13716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6pPr>
      <a:lvl7pPr marL="18288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7pPr>
      <a:lvl8pPr marL="22860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8pPr>
      <a:lvl9pPr marL="27432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 typeface="Arial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1445E6F-320D-432E-A040-3DA8F0891C75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buFont typeface="Arial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D69AB2-5F91-4EC3-8833-74555E9579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261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2" r:id="rId2"/>
    <p:sldLayoutId id="2147483731" r:id="rId3"/>
    <p:sldLayoutId id="2147483730" r:id="rId4"/>
    <p:sldLayoutId id="2147483729" r:id="rId5"/>
    <p:sldLayoutId id="2147483728" r:id="rId6"/>
    <p:sldLayoutId id="2147483727" r:id="rId7"/>
    <p:sldLayoutId id="2147483726" r:id="rId8"/>
    <p:sldLayoutId id="2147483725" r:id="rId9"/>
    <p:sldLayoutId id="2147483724" r:id="rId10"/>
    <p:sldLayoutId id="2147483723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9.wmf"/><Relationship Id="rId17" Type="http://schemas.openxmlformats.org/officeDocument/2006/relationships/image" Target="../media/image35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png"/><Relationship Id="rId5" Type="http://schemas.openxmlformats.org/officeDocument/2006/relationships/image" Target="../media/image37.png"/><Relationship Id="rId4" Type="http://schemas.openxmlformats.org/officeDocument/2006/relationships/image" Target="../media/image4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29.png"/><Relationship Id="rId4" Type="http://schemas.openxmlformats.org/officeDocument/2006/relationships/image" Target="../media/image45.wmf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9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3.png"/><Relationship Id="rId4" Type="http://schemas.openxmlformats.org/officeDocument/2006/relationships/image" Target="../media/image4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3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6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58.wmf"/><Relationship Id="rId3" Type="http://schemas.openxmlformats.org/officeDocument/2006/relationships/oleObject" Target="../embeddings/oleObject50.bin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7.wmf"/><Relationship Id="rId5" Type="http://schemas.openxmlformats.org/officeDocument/2006/relationships/image" Target="../media/image22.png"/><Relationship Id="rId10" Type="http://schemas.openxmlformats.org/officeDocument/2006/relationships/oleObject" Target="../embeddings/oleObject58.bin"/><Relationship Id="rId4" Type="http://schemas.openxmlformats.org/officeDocument/2006/relationships/image" Target="../media/image44.wmf"/><Relationship Id="rId9" Type="http://schemas.openxmlformats.org/officeDocument/2006/relationships/image" Target="../media/image5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1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6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4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6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50.bin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27.png"/><Relationship Id="rId10" Type="http://schemas.openxmlformats.org/officeDocument/2006/relationships/image" Target="../media/image301.png"/><Relationship Id="rId4" Type="http://schemas.openxmlformats.org/officeDocument/2006/relationships/image" Target="../media/image44.wmf"/><Relationship Id="rId9" Type="http://schemas.openxmlformats.org/officeDocument/2006/relationships/image" Target="../media/image6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44.wmf"/><Relationship Id="rId9" Type="http://schemas.openxmlformats.org/officeDocument/2006/relationships/image" Target="../media/image30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44.wmf"/><Relationship Id="rId9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50.png"/><Relationship Id="rId5" Type="http://schemas.openxmlformats.org/officeDocument/2006/relationships/image" Target="../media/image34.png"/><Relationship Id="rId4" Type="http://schemas.openxmlformats.org/officeDocument/2006/relationships/image" Target="../media/image4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7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1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wmf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9.wmf"/><Relationship Id="rId1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08" y="3568307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061138" y="-693078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9780" y="270438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1964535" y="1756652"/>
            <a:ext cx="5347877" cy="68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588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588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zh-CN" altLang="en-US" sz="2588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</a:t>
            </a:r>
            <a:r>
              <a:rPr lang="zh-CN" altLang="en-US" sz="2588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乘问题</a:t>
            </a:r>
            <a:endParaRPr lang="zh-CN" altLang="en-US" sz="2588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1968103" y="1410531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7237187" y="2796418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34162" y="2742917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78810" y="123640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64535" y="132212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2" y="271332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662" y="461533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027"/>
          <p:cNvSpPr txBox="1">
            <a:spLocks noChangeArrowheads="1"/>
          </p:cNvSpPr>
          <p:nvPr/>
        </p:nvSpPr>
        <p:spPr bwMode="auto">
          <a:xfrm>
            <a:off x="3312504" y="3787446"/>
            <a:ext cx="2888273" cy="4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575" b="1" dirty="0">
                <a:solidFill>
                  <a:prstClr val="black"/>
                </a:solidFill>
                <a:latin typeface="微软雅黑" panose="020B0503020204020204" pitchFamily="34" charset="-122"/>
              </a:rPr>
              <a:t>中国矿业大学  计算机</a:t>
            </a:r>
            <a:r>
              <a:rPr lang="zh-CN" altLang="en-US" sz="1575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学院</a:t>
            </a:r>
            <a:endParaRPr lang="en-US" altLang="zh-CN" sz="1575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7" y="4680120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66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751093" y="766895"/>
            <a:ext cx="4922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.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矩阵连乘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问题分析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3"/>
          <p:cNvSpPr>
            <a:spLocks noChangeArrowheads="1"/>
          </p:cNvSpPr>
          <p:nvPr/>
        </p:nvSpPr>
        <p:spPr bwMode="auto">
          <a:xfrm>
            <a:off x="793668" y="1313241"/>
            <a:ext cx="526130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）最优子结构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8069" y="1989543"/>
            <a:ext cx="6289606" cy="426396"/>
            <a:chOff x="680047" y="1974161"/>
            <a:chExt cx="6289606" cy="426396"/>
          </a:xfrm>
        </p:grpSpPr>
        <p:graphicFrame>
          <p:nvGraphicFramePr>
            <p:cNvPr id="1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6713377"/>
                </p:ext>
              </p:extLst>
            </p:nvPr>
          </p:nvGraphicFramePr>
          <p:xfrm>
            <a:off x="1305951" y="2008157"/>
            <a:ext cx="3310875" cy="39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8" r:id="rId4" imgW="1689100" imgH="203200" progId="Equation.3">
                    <p:embed/>
                  </p:oleObj>
                </mc:Choice>
                <mc:Fallback>
                  <p:oleObj r:id="rId4" imgW="16891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5951" y="2008157"/>
                          <a:ext cx="3310875" cy="39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0047" y="1985699"/>
              <a:ext cx="697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假设</a:t>
              </a:r>
              <a:endPara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4733143" y="1974161"/>
              <a:ext cx="2236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为最优计算次序，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73660" y="2500451"/>
            <a:ext cx="6784238" cy="404720"/>
            <a:chOff x="873660" y="2500451"/>
            <a:chExt cx="6784238" cy="404720"/>
          </a:xfrm>
        </p:grpSpPr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873660" y="2500451"/>
              <a:ext cx="17335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则子矩阵链</a:t>
              </a:r>
            </a:p>
          </p:txBody>
        </p:sp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4320337" y="2503847"/>
              <a:ext cx="33375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的计算次序也应该是最优</a:t>
              </a:r>
              <a:r>
                <a:rPr lang="zh-CN" altLang="en-US" sz="2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的，</a:t>
              </a:r>
              <a:endPara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0947740"/>
                </p:ext>
              </p:extLst>
            </p:nvPr>
          </p:nvGraphicFramePr>
          <p:xfrm>
            <a:off x="2268093" y="2512771"/>
            <a:ext cx="2177820" cy="39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9" r:id="rId6" imgW="1041400" imgH="190500" progId="Equation.DSMT4">
                    <p:embed/>
                  </p:oleObj>
                </mc:Choice>
                <mc:Fallback>
                  <p:oleObj r:id="rId6" imgW="1041400" imgH="190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093" y="2512771"/>
                          <a:ext cx="2177820" cy="39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73660" y="2988838"/>
            <a:ext cx="25715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若存在一个计算次序 </a:t>
            </a:r>
          </a:p>
        </p:txBody>
      </p:sp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672065"/>
              </p:ext>
            </p:extLst>
          </p:nvPr>
        </p:nvGraphicFramePr>
        <p:xfrm>
          <a:off x="3291955" y="3002978"/>
          <a:ext cx="869318" cy="3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0" r:id="rId8" imgW="508441" imgH="228799" progId="Equation.3">
                  <p:embed/>
                </p:oleObj>
              </mc:Choice>
              <mc:Fallback>
                <p:oleObj r:id="rId8" imgW="508441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955" y="3002978"/>
                        <a:ext cx="869318" cy="3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100655" y="3004619"/>
            <a:ext cx="3839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其需要的计算量更少 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，则矛盾！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0026"/>
              </p:ext>
            </p:extLst>
          </p:nvPr>
        </p:nvGraphicFramePr>
        <p:xfrm>
          <a:off x="2224189" y="3518915"/>
          <a:ext cx="2875328" cy="3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1" name="Equation" r:id="rId10" imgW="1676160" imgH="228600" progId="Equation.DSMT4">
                  <p:embed/>
                </p:oleObj>
              </mc:Choice>
              <mc:Fallback>
                <p:oleObj name="Equation" r:id="rId10" imgW="1676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189" y="3518915"/>
                        <a:ext cx="2875328" cy="3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739235" y="3536859"/>
            <a:ext cx="442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令</a:t>
            </a: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3256951" y="4020881"/>
            <a:ext cx="709714" cy="0"/>
          </a:xfrm>
          <a:prstGeom prst="line">
            <a:avLst/>
          </a:prstGeom>
          <a:noFill/>
          <a:ln w="889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4159207" y="4020881"/>
            <a:ext cx="804341" cy="0"/>
          </a:xfrm>
          <a:prstGeom prst="line">
            <a:avLst/>
          </a:prstGeom>
          <a:noFill/>
          <a:ln w="889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3137468" y="4221345"/>
            <a:ext cx="1873642" cy="0"/>
          </a:xfrm>
          <a:prstGeom prst="line">
            <a:avLst/>
          </a:prstGeom>
          <a:noFill/>
          <a:ln w="889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946592" y="4377434"/>
            <a:ext cx="469872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连乘问题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具有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最优子结构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性质！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流程图: 顺序访问存储器 23"/>
          <p:cNvSpPr/>
          <p:nvPr/>
        </p:nvSpPr>
        <p:spPr>
          <a:xfrm flipH="1">
            <a:off x="6214666" y="3390346"/>
            <a:ext cx="1999195" cy="1168065"/>
          </a:xfrm>
          <a:prstGeom prst="flowChartMagneticTap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反证法</a:t>
            </a:r>
          </a:p>
        </p:txBody>
      </p:sp>
    </p:spTree>
    <p:extLst>
      <p:ext uri="{BB962C8B-B14F-4D97-AF65-F5344CB8AC3E}">
        <p14:creationId xmlns:p14="http://schemas.microsoft.com/office/powerpoint/2010/main" val="169308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18" grpId="0"/>
      <p:bldP spid="19" grpId="0" animBg="1"/>
      <p:bldP spid="20" grpId="0" animBg="1"/>
      <p:bldP spid="21" grpId="0" animBg="1"/>
      <p:bldP spid="23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-95794" y="27629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38259"/>
              </p:ext>
            </p:extLst>
          </p:nvPr>
        </p:nvGraphicFramePr>
        <p:xfrm>
          <a:off x="361406" y="1135630"/>
          <a:ext cx="38147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4" name="Equation" r:id="rId3" imgW="1346200" imgH="190500" progId="Equation.DSMT4">
                  <p:embed/>
                </p:oleObj>
              </mc:Choice>
              <mc:Fallback>
                <p:oleObj name="Equation" r:id="rId3" imgW="1346200" imgH="190500" progId="Equation.DSMT4">
                  <p:embed/>
                  <p:pic>
                    <p:nvPicPr>
                      <p:cNvPr id="1218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06" y="1135630"/>
                        <a:ext cx="381476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-95794" y="27676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532856" y="2010456"/>
            <a:ext cx="1447800" cy="0"/>
          </a:xfrm>
          <a:prstGeom prst="line">
            <a:avLst/>
          </a:prstGeom>
          <a:noFill/>
          <a:ln w="889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130731"/>
              </p:ext>
            </p:extLst>
          </p:nvPr>
        </p:nvGraphicFramePr>
        <p:xfrm>
          <a:off x="2033045" y="1764717"/>
          <a:ext cx="3784282" cy="51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5" name="Equation" r:id="rId5" imgW="1435100" imgH="203200" progId="Equation.DSMT4">
                  <p:embed/>
                </p:oleObj>
              </mc:Choice>
              <mc:Fallback>
                <p:oleObj name="Equation" r:id="rId5" imgW="1435100" imgH="203200" progId="Equation.DSMT4">
                  <p:embed/>
                  <p:pic>
                    <p:nvPicPr>
                      <p:cNvPr id="1218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045" y="1764717"/>
                        <a:ext cx="3784282" cy="518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-95794" y="27438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>
                <a:solidFill>
                  <a:srgbClr val="80008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277460"/>
              </p:ext>
            </p:extLst>
          </p:nvPr>
        </p:nvGraphicFramePr>
        <p:xfrm>
          <a:off x="3217319" y="3091543"/>
          <a:ext cx="1317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6" name="Equation" r:id="rId7" imgW="279279" imgH="101556" progId="Equation.DSMT4">
                  <p:embed/>
                </p:oleObj>
              </mc:Choice>
              <mc:Fallback>
                <p:oleObj name="Equation" r:id="rId7" imgW="279279" imgH="101556" progId="Equation.DSMT4">
                  <p:embed/>
                  <p:pic>
                    <p:nvPicPr>
                      <p:cNvPr id="12188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319" y="3091543"/>
                        <a:ext cx="13176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-95794" y="27629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>
                <a:solidFill>
                  <a:srgbClr val="80008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040777"/>
              </p:ext>
            </p:extLst>
          </p:nvPr>
        </p:nvGraphicFramePr>
        <p:xfrm>
          <a:off x="2045745" y="2435723"/>
          <a:ext cx="3867376" cy="50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7" name="Equation" r:id="rId9" imgW="1511300" imgH="203200" progId="Equation.DSMT4">
                  <p:embed/>
                </p:oleObj>
              </mc:Choice>
              <mc:Fallback>
                <p:oleObj name="Equation" r:id="rId9" imgW="1511300" imgH="2032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745" y="2435723"/>
                        <a:ext cx="3867376" cy="503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657534"/>
              </p:ext>
            </p:extLst>
          </p:nvPr>
        </p:nvGraphicFramePr>
        <p:xfrm>
          <a:off x="2067516" y="4335116"/>
          <a:ext cx="1356904" cy="560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8" name="Equation" r:id="rId11" imgW="533169" imgH="203112" progId="Equation.DSMT4">
                  <p:embed/>
                </p:oleObj>
              </mc:Choice>
              <mc:Fallback>
                <p:oleObj name="Equation" r:id="rId11" imgW="533169" imgH="203112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516" y="4335116"/>
                        <a:ext cx="1356904" cy="560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668680"/>
              </p:ext>
            </p:extLst>
          </p:nvPr>
        </p:nvGraphicFramePr>
        <p:xfrm>
          <a:off x="2037807" y="3612243"/>
          <a:ext cx="38857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9" name="Equation" r:id="rId13" imgW="1485255" imgH="215806" progId="Equation.DSMT4">
                  <p:embed/>
                </p:oleObj>
              </mc:Choice>
              <mc:Fallback>
                <p:oleObj name="Equation" r:id="rId13" imgW="1485255" imgH="215806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7807" y="3612243"/>
                        <a:ext cx="38857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4476206" y="881743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例：</a:t>
            </a:r>
            <a:r>
              <a:rPr lang="zh-CN" altLang="zh-CN" sz="2000" b="1">
                <a:solidFill>
                  <a:srgbClr val="FF0000"/>
                </a:solidFill>
              </a:rPr>
              <a:t>已知</a:t>
            </a:r>
            <a:r>
              <a:rPr lang="en-US" altLang="zh-CN" sz="2000" b="1">
                <a:solidFill>
                  <a:srgbClr val="FF0000"/>
                </a:solidFill>
              </a:rPr>
              <a:t>A[1:</a:t>
            </a:r>
            <a:r>
              <a:rPr lang="zh-CN" altLang="zh-CN" sz="2000" b="1">
                <a:solidFill>
                  <a:srgbClr val="FF0000"/>
                </a:solidFill>
              </a:rPr>
              <a:t>4</a:t>
            </a:r>
            <a:r>
              <a:rPr lang="en-US" altLang="zh-CN" sz="2000" b="1">
                <a:solidFill>
                  <a:srgbClr val="FF0000"/>
                </a:solidFill>
              </a:rPr>
              <a:t>]</a:t>
            </a:r>
            <a:r>
              <a:rPr lang="zh-CN" altLang="zh-CN" sz="2000" b="1">
                <a:solidFill>
                  <a:srgbClr val="FF0000"/>
                </a:solidFill>
              </a:rPr>
              <a:t>，</a:t>
            </a:r>
            <a:endParaRPr lang="en-US" altLang="zh-CN" sz="20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FF0000"/>
                </a:solidFill>
              </a:rPr>
              <a:t>p数组</a:t>
            </a:r>
            <a:r>
              <a:rPr lang="zh-CN" altLang="en-US" sz="2000" b="1">
                <a:solidFill>
                  <a:srgbClr val="FF0000"/>
                </a:solidFill>
              </a:rPr>
              <a:t>为</a:t>
            </a:r>
            <a:r>
              <a:rPr lang="zh-CN" altLang="zh-CN" sz="2000" b="1">
                <a:solidFill>
                  <a:srgbClr val="FF0000"/>
                </a:solidFill>
              </a:rPr>
              <a:t>（10，5，1，10，2）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590006" y="4615543"/>
            <a:ext cx="1447800" cy="0"/>
          </a:xfrm>
          <a:prstGeom prst="line">
            <a:avLst/>
          </a:prstGeom>
          <a:noFill/>
          <a:ln w="889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4"/>
          <p:cNvSpPr>
            <a:spLocks noChangeArrowheads="1"/>
          </p:cNvSpPr>
          <p:nvPr/>
        </p:nvSpPr>
        <p:spPr bwMode="auto">
          <a:xfrm>
            <a:off x="403981" y="216738"/>
            <a:ext cx="4922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.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矩阵连乘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问题分析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3"/>
          <p:cNvSpPr>
            <a:spLocks noChangeArrowheads="1"/>
          </p:cNvSpPr>
          <p:nvPr/>
        </p:nvSpPr>
        <p:spPr bwMode="auto">
          <a:xfrm>
            <a:off x="403981" y="588242"/>
            <a:ext cx="349455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）建立递归关系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15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751093" y="766895"/>
            <a:ext cx="4922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.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矩阵连乘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问题分析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3"/>
          <p:cNvSpPr>
            <a:spLocks noChangeArrowheads="1"/>
          </p:cNvSpPr>
          <p:nvPr/>
        </p:nvSpPr>
        <p:spPr bwMode="auto">
          <a:xfrm>
            <a:off x="793668" y="1313241"/>
            <a:ext cx="349455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）建立递归关系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969235"/>
              </p:ext>
            </p:extLst>
          </p:nvPr>
        </p:nvGraphicFramePr>
        <p:xfrm>
          <a:off x="1255176" y="1928963"/>
          <a:ext cx="2814743" cy="3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3" r:id="rId3" imgW="1346785" imgH="190583" progId="Equation.DSMT4">
                  <p:embed/>
                </p:oleObj>
              </mc:Choice>
              <mc:Fallback>
                <p:oleObj r:id="rId3" imgW="1346785" imgH="1905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176" y="1928963"/>
                        <a:ext cx="2814743" cy="3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1219200" y="2440739"/>
            <a:ext cx="482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228600" y="3583862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083914"/>
              </p:ext>
            </p:extLst>
          </p:nvPr>
        </p:nvGraphicFramePr>
        <p:xfrm>
          <a:off x="1899137" y="2486777"/>
          <a:ext cx="686999" cy="3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4" r:id="rId5" imgW="330487" imgH="190666" progId="Equation.3">
                  <p:embed/>
                </p:oleObj>
              </mc:Choice>
              <mc:Fallback>
                <p:oleObj r:id="rId5" imgW="330487" imgH="1906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137" y="2486777"/>
                        <a:ext cx="686999" cy="3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2895600" y="2745539"/>
            <a:ext cx="1447800" cy="0"/>
          </a:xfrm>
          <a:prstGeom prst="line">
            <a:avLst/>
          </a:prstGeom>
          <a:noFill/>
          <a:ln w="889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82924"/>
              </p:ext>
            </p:extLst>
          </p:nvPr>
        </p:nvGraphicFramePr>
        <p:xfrm>
          <a:off x="4495800" y="2489200"/>
          <a:ext cx="13176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5" name="公式" r:id="rId7" imgW="660687" imgH="203288" progId="Equation.3">
                  <p:embed/>
                </p:oleObj>
              </mc:Choice>
              <mc:Fallback>
                <p:oleObj name="公式" r:id="rId7" imgW="660687" imgH="203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489200"/>
                        <a:ext cx="13176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056908"/>
              </p:ext>
            </p:extLst>
          </p:nvPr>
        </p:nvGraphicFramePr>
        <p:xfrm>
          <a:off x="1840731" y="3175920"/>
          <a:ext cx="684916" cy="3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6" r:id="rId9" imgW="330487" imgH="190666" progId="Equation.3">
                  <p:embed/>
                </p:oleObj>
              </mc:Choice>
              <mc:Fallback>
                <p:oleObj r:id="rId9" imgW="330487" imgH="1906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731" y="3175920"/>
                        <a:ext cx="684916" cy="3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227408" y="3123262"/>
            <a:ext cx="482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228600" y="3526712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620117"/>
              </p:ext>
            </p:extLst>
          </p:nvPr>
        </p:nvGraphicFramePr>
        <p:xfrm>
          <a:off x="3446585" y="3152327"/>
          <a:ext cx="4255474" cy="536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7" r:id="rId11" imgW="1384901" imgH="241405" progId="Equation.3">
                  <p:embed/>
                </p:oleObj>
              </mc:Choice>
              <mc:Fallback>
                <p:oleObj r:id="rId11" imgW="1384901" imgH="2414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585" y="3152327"/>
                        <a:ext cx="4255474" cy="536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3944820" y="3159896"/>
            <a:ext cx="0" cy="476604"/>
          </a:xfrm>
          <a:prstGeom prst="line">
            <a:avLst/>
          </a:prstGeom>
          <a:noFill/>
          <a:ln w="25400" cap="rnd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4836944" y="3159897"/>
            <a:ext cx="0" cy="476604"/>
          </a:xfrm>
          <a:prstGeom prst="line">
            <a:avLst/>
          </a:prstGeom>
          <a:noFill/>
          <a:ln w="25400" cap="rnd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Line 23"/>
          <p:cNvSpPr>
            <a:spLocks noChangeShapeType="1"/>
          </p:cNvSpPr>
          <p:nvPr/>
        </p:nvSpPr>
        <p:spPr bwMode="auto">
          <a:xfrm>
            <a:off x="7086600" y="3115489"/>
            <a:ext cx="0" cy="477505"/>
          </a:xfrm>
          <a:prstGeom prst="line">
            <a:avLst/>
          </a:prstGeom>
          <a:noFill/>
          <a:ln w="25400" cap="rnd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5638800" y="3118636"/>
            <a:ext cx="0" cy="502855"/>
          </a:xfrm>
          <a:prstGeom prst="line">
            <a:avLst/>
          </a:prstGeom>
          <a:noFill/>
          <a:ln w="25400" cap="rnd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5943600" y="3120827"/>
            <a:ext cx="0" cy="506685"/>
          </a:xfrm>
          <a:prstGeom prst="line">
            <a:avLst/>
          </a:prstGeom>
          <a:noFill/>
          <a:ln w="53975" cap="rnd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Rectangle 27"/>
          <p:cNvSpPr>
            <a:spLocks noChangeArrowheads="1"/>
          </p:cNvSpPr>
          <p:nvPr/>
        </p:nvSpPr>
        <p:spPr bwMode="auto">
          <a:xfrm>
            <a:off x="228600" y="356005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988273"/>
              </p:ext>
            </p:extLst>
          </p:nvPr>
        </p:nvGraphicFramePr>
        <p:xfrm>
          <a:off x="2800350" y="3979863"/>
          <a:ext cx="44942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8" name="公式" r:id="rId13" imgW="2730240" imgH="241200" progId="Equation.3">
                  <p:embed/>
                </p:oleObj>
              </mc:Choice>
              <mc:Fallback>
                <p:oleObj name="公式" r:id="rId13" imgW="2730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3979863"/>
                        <a:ext cx="44942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228600" y="35791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Line 31"/>
          <p:cNvSpPr>
            <a:spLocks noChangeShapeType="1"/>
          </p:cNvSpPr>
          <p:nvPr/>
        </p:nvSpPr>
        <p:spPr bwMode="auto">
          <a:xfrm>
            <a:off x="3639973" y="3719733"/>
            <a:ext cx="2061006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Line 32"/>
          <p:cNvSpPr>
            <a:spLocks noChangeShapeType="1"/>
          </p:cNvSpPr>
          <p:nvPr/>
        </p:nvSpPr>
        <p:spPr bwMode="auto">
          <a:xfrm>
            <a:off x="5997524" y="3711518"/>
            <a:ext cx="1561516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Line 33"/>
          <p:cNvSpPr>
            <a:spLocks noChangeShapeType="1"/>
          </p:cNvSpPr>
          <p:nvPr/>
        </p:nvSpPr>
        <p:spPr bwMode="auto">
          <a:xfrm>
            <a:off x="2993682" y="4351442"/>
            <a:ext cx="61409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Line 34"/>
          <p:cNvSpPr>
            <a:spLocks noChangeShapeType="1"/>
          </p:cNvSpPr>
          <p:nvPr/>
        </p:nvSpPr>
        <p:spPr bwMode="auto">
          <a:xfrm>
            <a:off x="4214863" y="4351443"/>
            <a:ext cx="1598561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Line 35"/>
          <p:cNvSpPr>
            <a:spLocks noChangeShapeType="1"/>
          </p:cNvSpPr>
          <p:nvPr/>
        </p:nvSpPr>
        <p:spPr bwMode="auto">
          <a:xfrm>
            <a:off x="3607780" y="3872129"/>
            <a:ext cx="395126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>
            <a:off x="5937313" y="4371975"/>
            <a:ext cx="135725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TextBox 1"/>
          <p:cNvSpPr txBox="1">
            <a:spLocks noChangeArrowheads="1"/>
          </p:cNvSpPr>
          <p:nvPr/>
        </p:nvSpPr>
        <p:spPr bwMode="auto">
          <a:xfrm>
            <a:off x="5998701" y="3199825"/>
            <a:ext cx="38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423846"/>
              </p:ext>
            </p:extLst>
          </p:nvPr>
        </p:nvGraphicFramePr>
        <p:xfrm>
          <a:off x="4214863" y="4510893"/>
          <a:ext cx="1009697" cy="3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9" r:id="rId15" imgW="482810" imgH="190583" progId="Equation.DSMT4">
                  <p:embed/>
                </p:oleObj>
              </mc:Choice>
              <mc:Fallback>
                <p:oleObj r:id="rId15" imgW="482810" imgH="1905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63" y="4510893"/>
                        <a:ext cx="1009697" cy="3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流程图: 顺序访问存储器 41"/>
          <p:cNvSpPr/>
          <p:nvPr/>
        </p:nvSpPr>
        <p:spPr>
          <a:xfrm flipH="1">
            <a:off x="6274676" y="1904415"/>
            <a:ext cx="1771651" cy="791550"/>
          </a:xfrm>
          <a:prstGeom prst="flowChartMagneticTap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单一矩阵</a:t>
            </a:r>
            <a:endParaRPr lang="zh-CN" altLang="en-US" sz="16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流程图: 顺序访问存储器 42"/>
              <p:cNvSpPr/>
              <p:nvPr/>
            </p:nvSpPr>
            <p:spPr>
              <a:xfrm flipH="1">
                <a:off x="7364768" y="3783813"/>
                <a:ext cx="1771651" cy="791550"/>
              </a:xfrm>
              <a:prstGeom prst="flowChartMagneticTap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500" b="1" dirty="0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K</a:t>
                </a:r>
                <a:r>
                  <a:rPr lang="zh-CN" altLang="en-US" sz="1500" b="1" dirty="0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的位置有</a:t>
                </a:r>
                <a14:m>
                  <m:oMath xmlns:m="http://schemas.openxmlformats.org/officeDocument/2006/math">
                    <m:r>
                      <a:rPr lang="en-US" altLang="zh-CN" sz="15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5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𝒋</m:t>
                    </m:r>
                    <m:r>
                      <a:rPr lang="en-US" altLang="zh-CN" sz="15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1500" b="1" i="1" dirty="0" err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𝒊</m:t>
                    </m:r>
                    <m:r>
                      <a:rPr lang="en-US" altLang="zh-CN" sz="15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500" b="1" dirty="0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种</a:t>
                </a:r>
                <a:endParaRPr lang="zh-CN" altLang="en-US" sz="1500" b="1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3" name="流程图: 顺序访问存储器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64768" y="3783813"/>
                <a:ext cx="1771651" cy="791550"/>
              </a:xfrm>
              <a:prstGeom prst="flowChartMagneticTape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04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1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7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1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7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1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7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 animBg="1"/>
      <p:bldP spid="39" grpId="0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779229" y="766895"/>
            <a:ext cx="26497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.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矩阵连乘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问题分析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3"/>
          <p:cNvSpPr>
            <a:spLocks noChangeArrowheads="1"/>
          </p:cNvSpPr>
          <p:nvPr/>
        </p:nvSpPr>
        <p:spPr bwMode="auto">
          <a:xfrm>
            <a:off x="793668" y="1313241"/>
            <a:ext cx="5261303" cy="49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）建立递归关系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259238"/>
              </p:ext>
            </p:extLst>
          </p:nvPr>
        </p:nvGraphicFramePr>
        <p:xfrm>
          <a:off x="1215682" y="1921071"/>
          <a:ext cx="7017434" cy="119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5" r:id="rId3" imgW="3467100" imgH="533400" progId="Equation.3">
                  <p:embed/>
                </p:oleObj>
              </mc:Choice>
              <mc:Fallback>
                <p:oleObj r:id="rId3" imgW="34671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682" y="1921071"/>
                        <a:ext cx="7017434" cy="1191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1"/>
              <p:cNvSpPr txBox="1">
                <a:spLocks noChangeArrowheads="1"/>
              </p:cNvSpPr>
              <p:nvPr/>
            </p:nvSpPr>
            <p:spPr bwMode="auto">
              <a:xfrm>
                <a:off x="980050" y="3258939"/>
                <a:ext cx="7488701" cy="495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从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位置的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j</m:t>
                    </m:r>
                    <m:r>
                      <a:rPr lang="en-US" altLang="zh-CN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种选择中找出一个计算次数最少的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位置。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0050" y="3258939"/>
                <a:ext cx="7488701" cy="495585"/>
              </a:xfrm>
              <a:prstGeom prst="rect">
                <a:avLst/>
              </a:prstGeom>
              <a:blipFill rotWithShape="0">
                <a:blip r:embed="rId5"/>
                <a:stretch>
                  <a:fillRect l="-896" b="-222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12"/>
              <p:cNvSpPr txBox="1">
                <a:spLocks noChangeArrowheads="1"/>
              </p:cNvSpPr>
              <p:nvPr/>
            </p:nvSpPr>
            <p:spPr bwMode="auto">
              <a:xfrm>
                <a:off x="980049" y="3796736"/>
                <a:ext cx="7488701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若将最优断开位置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记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][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]=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计算出最优值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][</m:t>
                    </m:r>
                    <m:r>
                      <a:rPr lang="en-US" altLang="zh-CN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后，可以由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][</m:t>
                    </m:r>
                    <m:r>
                      <a:rPr lang="en-US" altLang="zh-CN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递归地构造出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最优解。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0049" y="3796736"/>
                <a:ext cx="7488701" cy="1015663"/>
              </a:xfrm>
              <a:prstGeom prst="rect">
                <a:avLst/>
              </a:prstGeom>
              <a:blipFill rotWithShape="0">
                <a:blip r:embed="rId6"/>
                <a:stretch>
                  <a:fillRect l="-896" b="-30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70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94831" y="886916"/>
            <a:ext cx="78486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算法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3.1 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RecurMatrixChain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P,i,j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1.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i,j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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2. 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i,j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]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3.  for  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 to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latin typeface="Times New Roman" panose="02020603050405020304" pitchFamily="18" charset="0"/>
              </a:rPr>
              <a:t>1  do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4.     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RecurMatrixChain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P,i,k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        +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RecurMatrixChain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P,k</a:t>
            </a:r>
            <a:r>
              <a:rPr lang="en-US" altLang="zh-CN" sz="2400" b="1" dirty="0">
                <a:latin typeface="Times New Roman" panose="02020603050405020304" pitchFamily="18" charset="0"/>
              </a:rPr>
              <a:t>+1,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</a:rPr>
              <a:t>) +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i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altLang="zh-CN" sz="2400" b="1" i="1" baseline="-25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5.      if 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6.          then 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]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q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7.                   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]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8.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Return 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64611" y="294029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解法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1---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分治法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D29C2C-E962-4730-8317-4E9A545F6E98}" type="slidenum">
              <a:rPr lang="en-US" altLang="zh-CN" sz="135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350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1115615" y="1450266"/>
            <a:ext cx="48932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609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复杂性满足递推关系</a:t>
            </a:r>
            <a:endParaRPr lang="zh-CN" altLang="en-US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7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779626"/>
              </p:ext>
            </p:extLst>
          </p:nvPr>
        </p:nvGraphicFramePr>
        <p:xfrm>
          <a:off x="1632347" y="1845674"/>
          <a:ext cx="6180534" cy="1764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公式" r:id="rId4" imgW="3911400" imgH="1117440" progId="Equation.3">
                  <p:embed/>
                </p:oleObj>
              </mc:Choice>
              <mc:Fallback>
                <p:oleObj name="公式" r:id="rId4" imgW="3911400" imgH="1117440" progId="Equation.3">
                  <p:embed/>
                  <p:pic>
                    <p:nvPicPr>
                      <p:cNvPr id="3277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347" y="1845674"/>
                        <a:ext cx="6180534" cy="1764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169194" y="3931871"/>
            <a:ext cx="6103144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579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可以用数学归纳法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证明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title"/>
          </p:nvPr>
        </p:nvSpPr>
        <p:spPr>
          <a:xfrm>
            <a:off x="1169194" y="418292"/>
            <a:ext cx="6172200" cy="673894"/>
          </a:xfrm>
        </p:spPr>
        <p:txBody>
          <a:bodyPr/>
          <a:lstStyle/>
          <a:p>
            <a:r>
              <a:rPr lang="zh-CN" altLang="en-US" sz="3000" b="1" dirty="0">
                <a:solidFill>
                  <a:srgbClr val="C00000"/>
                </a:solidFill>
              </a:rPr>
              <a:t>递归实现的复杂性</a:t>
            </a:r>
          </a:p>
        </p:txBody>
      </p:sp>
      <p:sp>
        <p:nvSpPr>
          <p:cNvPr id="2" name="矩形 1"/>
          <p:cNvSpPr/>
          <p:nvPr/>
        </p:nvSpPr>
        <p:spPr>
          <a:xfrm>
            <a:off x="4722614" y="3958618"/>
            <a:ext cx="1572866" cy="42672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eaLnBrk="1" hangingPunct="1">
              <a:lnSpc>
                <a:spcPct val="135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T(n)=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(2</a:t>
            </a:r>
            <a:r>
              <a:rPr lang="en-US" altLang="zh-CN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6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7D0886-2982-4718-BBF2-E9FCDD2E2642}" type="slidenum">
              <a:rPr lang="en-US" altLang="zh-CN" sz="135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35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1143001" y="1614465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>
              <a:latin typeface="Arial" panose="020B0604020202020204" pitchFamily="34" charset="0"/>
            </a:endParaRP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title"/>
          </p:nvPr>
        </p:nvSpPr>
        <p:spPr>
          <a:xfrm>
            <a:off x="1668066" y="205979"/>
            <a:ext cx="6172200" cy="475059"/>
          </a:xfrm>
        </p:spPr>
        <p:txBody>
          <a:bodyPr/>
          <a:lstStyle/>
          <a:p>
            <a:pPr algn="l"/>
            <a:r>
              <a:rPr lang="zh-CN" altLang="en-US" sz="3000" b="1">
                <a:solidFill>
                  <a:srgbClr val="C00000"/>
                </a:solidFill>
              </a:rPr>
              <a:t>复杂性高的原因：子问题重复计算</a:t>
            </a:r>
          </a:p>
        </p:txBody>
      </p:sp>
      <p:sp>
        <p:nvSpPr>
          <p:cNvPr id="34821" name="TextBox 173"/>
          <p:cNvSpPr txBox="1">
            <a:spLocks noChangeArrowheads="1"/>
          </p:cNvSpPr>
          <p:nvPr/>
        </p:nvSpPr>
        <p:spPr bwMode="auto">
          <a:xfrm>
            <a:off x="1464469" y="832247"/>
            <a:ext cx="56792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r>
              <a:rPr lang="zh-CN" altLang="en-US" sz="1800" b="1">
                <a:latin typeface="Arial" panose="020B0604020202020204" pitchFamily="34" charset="0"/>
              </a:rPr>
              <a:t>，计算子问题：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81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1800" b="1">
                <a:latin typeface="Arial" panose="020B0604020202020204" pitchFamily="34" charset="0"/>
              </a:rPr>
              <a:t>；不同的子问题：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</a:p>
        </p:txBody>
      </p:sp>
      <p:graphicFrame>
        <p:nvGraphicFramePr>
          <p:cNvPr id="177" name="表格 176"/>
          <p:cNvGraphicFramePr>
            <a:graphicFrameLocks noGrp="1"/>
          </p:cNvGraphicFramePr>
          <p:nvPr/>
        </p:nvGraphicFramePr>
        <p:xfrm>
          <a:off x="1385888" y="1318023"/>
          <a:ext cx="6293648" cy="100601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93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3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3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33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3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33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33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33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33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33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33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33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525">
                <a:tc rowSpan="2"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solidFill>
                            <a:schemeClr val="tx1"/>
                          </a:solidFill>
                        </a:rPr>
                        <a:t>子问题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</a:rPr>
                        <a:t>3-3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</a:rPr>
                        <a:t>4-4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</a:rPr>
                        <a:t>5-5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</a:rPr>
                        <a:t>2-3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</a:rPr>
                        <a:t>3-4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</a:rPr>
                        <a:t>4-5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</a:rPr>
                        <a:t>1-3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</a:rPr>
                        <a:t>2-4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</a:rPr>
                        <a:t>3-5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</a:rPr>
                        <a:t>1-4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</a:rPr>
                        <a:t>2-5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</a:rPr>
                        <a:t>1-5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607">
                <a:tc vMerge="1"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B5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24">
                <a:tc>
                  <a:txBody>
                    <a:bodyPr/>
                    <a:lstStyle/>
                    <a:p>
                      <a:r>
                        <a:rPr lang="zh-CN" altLang="en-US" sz="1500" b="1" baseline="0" dirty="0" smtClean="0">
                          <a:solidFill>
                            <a:schemeClr val="tx1"/>
                          </a:solidFill>
                        </a:rPr>
                        <a:t>数</a:t>
                      </a:r>
                      <a:endParaRPr lang="zh-CN" altLang="en-US" sz="15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50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7" marR="68577" marT="34307" marB="34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4891" name="Group 3"/>
          <p:cNvGrpSpPr>
            <a:grpSpLocks noChangeAspect="1"/>
          </p:cNvGrpSpPr>
          <p:nvPr/>
        </p:nvGrpSpPr>
        <p:grpSpPr bwMode="auto">
          <a:xfrm rot="5400000">
            <a:off x="3210521" y="664965"/>
            <a:ext cx="2608660" cy="5993606"/>
            <a:chOff x="2520" y="3067"/>
            <a:chExt cx="5040" cy="10550"/>
          </a:xfrm>
        </p:grpSpPr>
        <p:sp>
          <p:nvSpPr>
            <p:cNvPr id="34892" name="AutoShape 4"/>
            <p:cNvSpPr>
              <a:spLocks noChangeAspect="1" noChangeArrowheads="1"/>
            </p:cNvSpPr>
            <p:nvPr/>
          </p:nvSpPr>
          <p:spPr bwMode="auto">
            <a:xfrm>
              <a:off x="2520" y="3067"/>
              <a:ext cx="5040" cy="1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34893" name="Line 5"/>
            <p:cNvSpPr>
              <a:spLocks noChangeShapeType="1"/>
            </p:cNvSpPr>
            <p:nvPr/>
          </p:nvSpPr>
          <p:spPr bwMode="auto">
            <a:xfrm>
              <a:off x="5106" y="5407"/>
              <a:ext cx="542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4" name="Line 6"/>
            <p:cNvSpPr>
              <a:spLocks noChangeShapeType="1"/>
            </p:cNvSpPr>
            <p:nvPr/>
          </p:nvSpPr>
          <p:spPr bwMode="auto">
            <a:xfrm>
              <a:off x="5106" y="5407"/>
              <a:ext cx="542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5" name="Line 7"/>
            <p:cNvSpPr>
              <a:spLocks noChangeShapeType="1"/>
            </p:cNvSpPr>
            <p:nvPr/>
          </p:nvSpPr>
          <p:spPr bwMode="auto">
            <a:xfrm flipV="1">
              <a:off x="3127" y="5407"/>
              <a:ext cx="721" cy="2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96" name="Group 8"/>
            <p:cNvGrpSpPr>
              <a:grpSpLocks/>
            </p:cNvGrpSpPr>
            <p:nvPr/>
          </p:nvGrpSpPr>
          <p:grpSpPr bwMode="auto">
            <a:xfrm>
              <a:off x="3127" y="3067"/>
              <a:ext cx="3783" cy="4993"/>
              <a:chOff x="2700" y="3194"/>
              <a:chExt cx="3783" cy="4992"/>
            </a:xfrm>
          </p:grpSpPr>
          <p:sp>
            <p:nvSpPr>
              <p:cNvPr id="34979" name="Text Box 9"/>
              <p:cNvSpPr txBox="1">
                <a:spLocks noChangeArrowheads="1"/>
              </p:cNvSpPr>
              <p:nvPr/>
            </p:nvSpPr>
            <p:spPr bwMode="auto">
              <a:xfrm>
                <a:off x="3420" y="5378"/>
                <a:ext cx="360" cy="312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80" name="Text Box 10"/>
              <p:cNvSpPr txBox="1">
                <a:spLocks noChangeArrowheads="1"/>
              </p:cNvSpPr>
              <p:nvPr/>
            </p:nvSpPr>
            <p:spPr bwMode="auto">
              <a:xfrm>
                <a:off x="3420" y="5691"/>
                <a:ext cx="360" cy="312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81" name="Text Box 11"/>
              <p:cNvSpPr txBox="1">
                <a:spLocks noChangeArrowheads="1"/>
              </p:cNvSpPr>
              <p:nvPr/>
            </p:nvSpPr>
            <p:spPr bwMode="auto">
              <a:xfrm>
                <a:off x="3420" y="7405"/>
                <a:ext cx="360" cy="312"/>
              </a:xfrm>
              <a:prstGeom prst="rect">
                <a:avLst/>
              </a:prstGeom>
              <a:solidFill>
                <a:srgbClr val="EEB5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solidFill>
                    <a:srgbClr val="FFC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982" name="Text Box 12"/>
              <p:cNvSpPr txBox="1">
                <a:spLocks noChangeArrowheads="1"/>
              </p:cNvSpPr>
              <p:nvPr/>
            </p:nvSpPr>
            <p:spPr bwMode="auto">
              <a:xfrm>
                <a:off x="3420" y="7718"/>
                <a:ext cx="360" cy="31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83" name="Text Box 13"/>
              <p:cNvSpPr txBox="1">
                <a:spLocks noChangeArrowheads="1"/>
              </p:cNvSpPr>
              <p:nvPr/>
            </p:nvSpPr>
            <p:spPr bwMode="auto">
              <a:xfrm>
                <a:off x="4320" y="4130"/>
                <a:ext cx="360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84" name="Text Box 14"/>
              <p:cNvSpPr txBox="1">
                <a:spLocks noChangeArrowheads="1"/>
              </p:cNvSpPr>
              <p:nvPr/>
            </p:nvSpPr>
            <p:spPr bwMode="auto">
              <a:xfrm>
                <a:off x="4320" y="4442"/>
                <a:ext cx="360" cy="31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85" name="Text Box 15"/>
              <p:cNvSpPr txBox="1">
                <a:spLocks noChangeArrowheads="1"/>
              </p:cNvSpPr>
              <p:nvPr/>
            </p:nvSpPr>
            <p:spPr bwMode="auto">
              <a:xfrm>
                <a:off x="4320" y="4754"/>
                <a:ext cx="360" cy="31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113680" name="Text Box 16"/>
              <p:cNvSpPr txBox="1">
                <a:spLocks noChangeArrowheads="1"/>
              </p:cNvSpPr>
              <p:nvPr/>
            </p:nvSpPr>
            <p:spPr bwMode="auto">
              <a:xfrm>
                <a:off x="4320" y="5094"/>
                <a:ext cx="359" cy="31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eaLnBrk="1" hangingPunct="1">
                  <a:defRPr/>
                </a:pPr>
                <a:endParaRPr lang="zh-CN" altLang="zh-CN" dirty="0"/>
              </a:p>
            </p:txBody>
          </p:sp>
          <p:sp>
            <p:nvSpPr>
              <p:cNvPr id="34987" name="Text Box 17"/>
              <p:cNvSpPr txBox="1">
                <a:spLocks noChangeArrowheads="1"/>
              </p:cNvSpPr>
              <p:nvPr/>
            </p:nvSpPr>
            <p:spPr bwMode="auto">
              <a:xfrm>
                <a:off x="4320" y="5378"/>
                <a:ext cx="360" cy="31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88" name="Text Box 18"/>
              <p:cNvSpPr txBox="1">
                <a:spLocks noChangeArrowheads="1"/>
              </p:cNvSpPr>
              <p:nvPr/>
            </p:nvSpPr>
            <p:spPr bwMode="auto">
              <a:xfrm>
                <a:off x="4320" y="5690"/>
                <a:ext cx="360" cy="312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89" name="Text Box 19"/>
              <p:cNvSpPr txBox="1">
                <a:spLocks noChangeArrowheads="1"/>
              </p:cNvSpPr>
              <p:nvPr/>
            </p:nvSpPr>
            <p:spPr bwMode="auto">
              <a:xfrm>
                <a:off x="4320" y="6158"/>
                <a:ext cx="359" cy="312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90" name="Text Box 20"/>
              <p:cNvSpPr txBox="1">
                <a:spLocks noChangeArrowheads="1"/>
              </p:cNvSpPr>
              <p:nvPr/>
            </p:nvSpPr>
            <p:spPr bwMode="auto">
              <a:xfrm>
                <a:off x="4320" y="6470"/>
                <a:ext cx="360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91" name="Text Box 21"/>
              <p:cNvSpPr txBox="1">
                <a:spLocks noChangeArrowheads="1"/>
              </p:cNvSpPr>
              <p:nvPr/>
            </p:nvSpPr>
            <p:spPr bwMode="auto">
              <a:xfrm>
                <a:off x="4320" y="6938"/>
                <a:ext cx="360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113686" name="Text Box 22"/>
              <p:cNvSpPr txBox="1">
                <a:spLocks noChangeArrowheads="1"/>
              </p:cNvSpPr>
              <p:nvPr/>
            </p:nvSpPr>
            <p:spPr bwMode="auto">
              <a:xfrm>
                <a:off x="4320" y="7261"/>
                <a:ext cx="359" cy="31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eaLnBrk="1" hangingPunct="1">
                  <a:defRPr/>
                </a:pPr>
                <a:endParaRPr lang="zh-CN" altLang="zh-CN" dirty="0"/>
              </a:p>
            </p:txBody>
          </p:sp>
          <p:sp>
            <p:nvSpPr>
              <p:cNvPr id="34993" name="Text Box 23"/>
              <p:cNvSpPr txBox="1">
                <a:spLocks noChangeArrowheads="1"/>
              </p:cNvSpPr>
              <p:nvPr/>
            </p:nvSpPr>
            <p:spPr bwMode="auto">
              <a:xfrm>
                <a:off x="4320" y="7562"/>
                <a:ext cx="360" cy="312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94" name="Text Box 24"/>
              <p:cNvSpPr txBox="1">
                <a:spLocks noChangeArrowheads="1"/>
              </p:cNvSpPr>
              <p:nvPr/>
            </p:nvSpPr>
            <p:spPr bwMode="auto">
              <a:xfrm>
                <a:off x="4320" y="7874"/>
                <a:ext cx="360" cy="312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95" name="Text Box 25"/>
              <p:cNvSpPr txBox="1">
                <a:spLocks noChangeArrowheads="1"/>
              </p:cNvSpPr>
              <p:nvPr/>
            </p:nvSpPr>
            <p:spPr bwMode="auto">
              <a:xfrm>
                <a:off x="5220" y="3194"/>
                <a:ext cx="360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113690" name="Text Box 26"/>
              <p:cNvSpPr txBox="1">
                <a:spLocks noChangeArrowheads="1"/>
              </p:cNvSpPr>
              <p:nvPr/>
            </p:nvSpPr>
            <p:spPr bwMode="auto">
              <a:xfrm>
                <a:off x="5219" y="3540"/>
                <a:ext cx="359" cy="31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eaLnBrk="1" hangingPunct="1">
                  <a:defRPr/>
                </a:pPr>
                <a:endParaRPr lang="zh-CN" altLang="zh-CN" dirty="0"/>
              </a:p>
            </p:txBody>
          </p:sp>
          <p:sp>
            <p:nvSpPr>
              <p:cNvPr id="34997" name="Text Box 27"/>
              <p:cNvSpPr txBox="1">
                <a:spLocks noChangeArrowheads="1"/>
              </p:cNvSpPr>
              <p:nvPr/>
            </p:nvSpPr>
            <p:spPr bwMode="auto">
              <a:xfrm>
                <a:off x="5220" y="3818"/>
                <a:ext cx="360" cy="312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98" name="Text Box 28"/>
              <p:cNvSpPr txBox="1">
                <a:spLocks noChangeArrowheads="1"/>
              </p:cNvSpPr>
              <p:nvPr/>
            </p:nvSpPr>
            <p:spPr bwMode="auto">
              <a:xfrm>
                <a:off x="5220" y="4130"/>
                <a:ext cx="360" cy="312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99" name="Text Box 29"/>
              <p:cNvSpPr txBox="1">
                <a:spLocks noChangeArrowheads="1"/>
              </p:cNvSpPr>
              <p:nvPr/>
            </p:nvSpPr>
            <p:spPr bwMode="auto">
              <a:xfrm>
                <a:off x="5220" y="4442"/>
                <a:ext cx="359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5000" name="Text Box 30"/>
              <p:cNvSpPr txBox="1">
                <a:spLocks noChangeArrowheads="1"/>
              </p:cNvSpPr>
              <p:nvPr/>
            </p:nvSpPr>
            <p:spPr bwMode="auto">
              <a:xfrm>
                <a:off x="5220" y="4754"/>
                <a:ext cx="360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5001" name="Text Box 31"/>
              <p:cNvSpPr txBox="1">
                <a:spLocks noChangeArrowheads="1"/>
              </p:cNvSpPr>
              <p:nvPr/>
            </p:nvSpPr>
            <p:spPr bwMode="auto">
              <a:xfrm>
                <a:off x="5220" y="5066"/>
                <a:ext cx="359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5002" name="Text Box 32"/>
              <p:cNvSpPr txBox="1">
                <a:spLocks noChangeArrowheads="1"/>
              </p:cNvSpPr>
              <p:nvPr/>
            </p:nvSpPr>
            <p:spPr bwMode="auto">
              <a:xfrm>
                <a:off x="5220" y="5378"/>
                <a:ext cx="360" cy="312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5003" name="Text Box 33"/>
              <p:cNvSpPr txBox="1">
                <a:spLocks noChangeArrowheads="1"/>
              </p:cNvSpPr>
              <p:nvPr/>
            </p:nvSpPr>
            <p:spPr bwMode="auto">
              <a:xfrm>
                <a:off x="5217" y="5690"/>
                <a:ext cx="360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5004" name="Text Box 34"/>
              <p:cNvSpPr txBox="1">
                <a:spLocks noChangeArrowheads="1"/>
              </p:cNvSpPr>
              <p:nvPr/>
            </p:nvSpPr>
            <p:spPr bwMode="auto">
              <a:xfrm>
                <a:off x="5217" y="6002"/>
                <a:ext cx="359" cy="312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5005" name="Text Box 35"/>
              <p:cNvSpPr txBox="1">
                <a:spLocks noChangeArrowheads="1"/>
              </p:cNvSpPr>
              <p:nvPr/>
            </p:nvSpPr>
            <p:spPr bwMode="auto">
              <a:xfrm>
                <a:off x="5217" y="6314"/>
                <a:ext cx="360" cy="31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5006" name="Text Box 36"/>
              <p:cNvSpPr txBox="1">
                <a:spLocks noChangeArrowheads="1"/>
              </p:cNvSpPr>
              <p:nvPr/>
            </p:nvSpPr>
            <p:spPr bwMode="auto">
              <a:xfrm>
                <a:off x="5220" y="6626"/>
                <a:ext cx="360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5007" name="Text Box 37"/>
              <p:cNvSpPr txBox="1">
                <a:spLocks noChangeArrowheads="1"/>
              </p:cNvSpPr>
              <p:nvPr/>
            </p:nvSpPr>
            <p:spPr bwMode="auto">
              <a:xfrm>
                <a:off x="5217" y="6938"/>
                <a:ext cx="360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5008" name="Text Box 38"/>
              <p:cNvSpPr txBox="1">
                <a:spLocks noChangeArrowheads="1"/>
              </p:cNvSpPr>
              <p:nvPr/>
            </p:nvSpPr>
            <p:spPr bwMode="auto">
              <a:xfrm>
                <a:off x="5217" y="7250"/>
                <a:ext cx="359" cy="312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5009" name="Text Box 39"/>
              <p:cNvSpPr txBox="1">
                <a:spLocks noChangeArrowheads="1"/>
              </p:cNvSpPr>
              <p:nvPr/>
            </p:nvSpPr>
            <p:spPr bwMode="auto">
              <a:xfrm>
                <a:off x="5217" y="7562"/>
                <a:ext cx="360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5010" name="Text Box 40"/>
              <p:cNvSpPr txBox="1">
                <a:spLocks noChangeArrowheads="1"/>
              </p:cNvSpPr>
              <p:nvPr/>
            </p:nvSpPr>
            <p:spPr bwMode="auto">
              <a:xfrm>
                <a:off x="5220" y="7874"/>
                <a:ext cx="360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5011" name="Text Box 41"/>
              <p:cNvSpPr txBox="1">
                <a:spLocks noChangeArrowheads="1"/>
              </p:cNvSpPr>
              <p:nvPr/>
            </p:nvSpPr>
            <p:spPr bwMode="auto">
              <a:xfrm>
                <a:off x="6123" y="3194"/>
                <a:ext cx="360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5012" name="Text Box 42"/>
              <p:cNvSpPr txBox="1">
                <a:spLocks noChangeArrowheads="1"/>
              </p:cNvSpPr>
              <p:nvPr/>
            </p:nvSpPr>
            <p:spPr bwMode="auto">
              <a:xfrm>
                <a:off x="6123" y="3506"/>
                <a:ext cx="359" cy="312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5013" name="Text Box 43"/>
              <p:cNvSpPr txBox="1">
                <a:spLocks noChangeArrowheads="1"/>
              </p:cNvSpPr>
              <p:nvPr/>
            </p:nvSpPr>
            <p:spPr bwMode="auto">
              <a:xfrm>
                <a:off x="6123" y="3974"/>
                <a:ext cx="360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5014" name="Text Box 44"/>
              <p:cNvSpPr txBox="1">
                <a:spLocks noChangeArrowheads="1"/>
              </p:cNvSpPr>
              <p:nvPr/>
            </p:nvSpPr>
            <p:spPr bwMode="auto">
              <a:xfrm>
                <a:off x="6123" y="4286"/>
                <a:ext cx="360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5015" name="Text Box 45"/>
              <p:cNvSpPr txBox="1">
                <a:spLocks noChangeArrowheads="1"/>
              </p:cNvSpPr>
              <p:nvPr/>
            </p:nvSpPr>
            <p:spPr bwMode="auto">
              <a:xfrm>
                <a:off x="6123" y="5690"/>
                <a:ext cx="359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5016" name="Text Box 46"/>
              <p:cNvSpPr txBox="1">
                <a:spLocks noChangeArrowheads="1"/>
              </p:cNvSpPr>
              <p:nvPr/>
            </p:nvSpPr>
            <p:spPr bwMode="auto">
              <a:xfrm>
                <a:off x="6123" y="6002"/>
                <a:ext cx="360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5017" name="Text Box 47"/>
              <p:cNvSpPr txBox="1">
                <a:spLocks noChangeArrowheads="1"/>
              </p:cNvSpPr>
              <p:nvPr/>
            </p:nvSpPr>
            <p:spPr bwMode="auto">
              <a:xfrm>
                <a:off x="6120" y="6470"/>
                <a:ext cx="360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5018" name="Text Box 48"/>
              <p:cNvSpPr txBox="1">
                <a:spLocks noChangeArrowheads="1"/>
              </p:cNvSpPr>
              <p:nvPr/>
            </p:nvSpPr>
            <p:spPr bwMode="auto">
              <a:xfrm>
                <a:off x="6120" y="6782"/>
                <a:ext cx="359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5019" name="Line 49"/>
              <p:cNvSpPr>
                <a:spLocks noChangeShapeType="1"/>
              </p:cNvSpPr>
              <p:nvPr/>
            </p:nvSpPr>
            <p:spPr bwMode="auto">
              <a:xfrm flipV="1">
                <a:off x="2700" y="6002"/>
                <a:ext cx="720" cy="20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0" name="Line 50"/>
              <p:cNvSpPr>
                <a:spLocks noChangeShapeType="1"/>
              </p:cNvSpPr>
              <p:nvPr/>
            </p:nvSpPr>
            <p:spPr bwMode="auto">
              <a:xfrm flipV="1">
                <a:off x="2880" y="7562"/>
                <a:ext cx="54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1" name="Line 51"/>
              <p:cNvSpPr>
                <a:spLocks noChangeShapeType="1"/>
              </p:cNvSpPr>
              <p:nvPr/>
            </p:nvSpPr>
            <p:spPr bwMode="auto">
              <a:xfrm flipV="1">
                <a:off x="2880" y="7874"/>
                <a:ext cx="54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2" name="Line 52"/>
              <p:cNvSpPr>
                <a:spLocks noChangeShapeType="1"/>
              </p:cNvSpPr>
              <p:nvPr/>
            </p:nvSpPr>
            <p:spPr bwMode="auto">
              <a:xfrm flipV="1">
                <a:off x="3780" y="4286"/>
                <a:ext cx="540" cy="15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3" name="Line 53"/>
              <p:cNvSpPr>
                <a:spLocks noChangeShapeType="1"/>
              </p:cNvSpPr>
              <p:nvPr/>
            </p:nvSpPr>
            <p:spPr bwMode="auto">
              <a:xfrm flipV="1">
                <a:off x="3780" y="4598"/>
                <a:ext cx="540" cy="1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4" name="Line 54"/>
              <p:cNvSpPr>
                <a:spLocks noChangeShapeType="1"/>
              </p:cNvSpPr>
              <p:nvPr/>
            </p:nvSpPr>
            <p:spPr bwMode="auto">
              <a:xfrm flipV="1">
                <a:off x="3780" y="4910"/>
                <a:ext cx="54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5" name="Line 55"/>
              <p:cNvSpPr>
                <a:spLocks noChangeShapeType="1"/>
              </p:cNvSpPr>
              <p:nvPr/>
            </p:nvSpPr>
            <p:spPr bwMode="auto">
              <a:xfrm flipV="1">
                <a:off x="3780" y="5222"/>
                <a:ext cx="54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6" name="Line 56"/>
              <p:cNvSpPr>
                <a:spLocks noChangeShapeType="1"/>
              </p:cNvSpPr>
              <p:nvPr/>
            </p:nvSpPr>
            <p:spPr bwMode="auto">
              <a:xfrm flipV="1">
                <a:off x="3780" y="5534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7" name="Line 57"/>
              <p:cNvSpPr>
                <a:spLocks noChangeShapeType="1"/>
              </p:cNvSpPr>
              <p:nvPr/>
            </p:nvSpPr>
            <p:spPr bwMode="auto">
              <a:xfrm>
                <a:off x="3780" y="5846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8" name="Line 58"/>
              <p:cNvSpPr>
                <a:spLocks noChangeShapeType="1"/>
              </p:cNvSpPr>
              <p:nvPr/>
            </p:nvSpPr>
            <p:spPr bwMode="auto">
              <a:xfrm flipV="1">
                <a:off x="3780" y="6314"/>
                <a:ext cx="540" cy="10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9" name="Line 59"/>
              <p:cNvSpPr>
                <a:spLocks noChangeShapeType="1"/>
              </p:cNvSpPr>
              <p:nvPr/>
            </p:nvSpPr>
            <p:spPr bwMode="auto">
              <a:xfrm flipV="1">
                <a:off x="3780" y="6626"/>
                <a:ext cx="54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30" name="Line 60"/>
              <p:cNvSpPr>
                <a:spLocks noChangeShapeType="1"/>
              </p:cNvSpPr>
              <p:nvPr/>
            </p:nvSpPr>
            <p:spPr bwMode="auto">
              <a:xfrm flipV="1">
                <a:off x="3780" y="7094"/>
                <a:ext cx="54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31" name="Line 61"/>
              <p:cNvSpPr>
                <a:spLocks noChangeShapeType="1"/>
              </p:cNvSpPr>
              <p:nvPr/>
            </p:nvSpPr>
            <p:spPr bwMode="auto">
              <a:xfrm flipV="1">
                <a:off x="3780" y="7406"/>
                <a:ext cx="54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32" name="Line 62"/>
              <p:cNvSpPr>
                <a:spLocks noChangeShapeType="1"/>
              </p:cNvSpPr>
              <p:nvPr/>
            </p:nvSpPr>
            <p:spPr bwMode="auto">
              <a:xfrm flipV="1">
                <a:off x="3780" y="7718"/>
                <a:ext cx="54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33" name="Line 63"/>
              <p:cNvSpPr>
                <a:spLocks noChangeShapeType="1"/>
              </p:cNvSpPr>
              <p:nvPr/>
            </p:nvSpPr>
            <p:spPr bwMode="auto">
              <a:xfrm>
                <a:off x="3780" y="7874"/>
                <a:ext cx="54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34" name="Line 64"/>
              <p:cNvSpPr>
                <a:spLocks noChangeShapeType="1"/>
              </p:cNvSpPr>
              <p:nvPr/>
            </p:nvSpPr>
            <p:spPr bwMode="auto">
              <a:xfrm flipV="1">
                <a:off x="4680" y="3350"/>
                <a:ext cx="540" cy="1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35" name="Line 65"/>
              <p:cNvSpPr>
                <a:spLocks noChangeShapeType="1"/>
              </p:cNvSpPr>
              <p:nvPr/>
            </p:nvSpPr>
            <p:spPr bwMode="auto">
              <a:xfrm flipV="1">
                <a:off x="4680" y="3662"/>
                <a:ext cx="54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36" name="Line 66"/>
              <p:cNvSpPr>
                <a:spLocks noChangeShapeType="1"/>
              </p:cNvSpPr>
              <p:nvPr/>
            </p:nvSpPr>
            <p:spPr bwMode="auto">
              <a:xfrm flipV="1">
                <a:off x="4680" y="3974"/>
                <a:ext cx="54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37" name="Line 67"/>
              <p:cNvSpPr>
                <a:spLocks noChangeShapeType="1"/>
              </p:cNvSpPr>
              <p:nvPr/>
            </p:nvSpPr>
            <p:spPr bwMode="auto">
              <a:xfrm flipV="1">
                <a:off x="4680" y="4286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38" name="Line 68"/>
              <p:cNvSpPr>
                <a:spLocks noChangeShapeType="1"/>
              </p:cNvSpPr>
              <p:nvPr/>
            </p:nvSpPr>
            <p:spPr bwMode="auto">
              <a:xfrm flipV="1">
                <a:off x="4680" y="4598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39" name="Line 69"/>
              <p:cNvSpPr>
                <a:spLocks noChangeShapeType="1"/>
              </p:cNvSpPr>
              <p:nvPr/>
            </p:nvSpPr>
            <p:spPr bwMode="auto">
              <a:xfrm>
                <a:off x="4680" y="491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40" name="Line 70"/>
              <p:cNvSpPr>
                <a:spLocks noChangeShapeType="1"/>
              </p:cNvSpPr>
              <p:nvPr/>
            </p:nvSpPr>
            <p:spPr bwMode="auto">
              <a:xfrm>
                <a:off x="4680" y="5222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41" name="Line 71"/>
              <p:cNvSpPr>
                <a:spLocks noChangeShapeType="1"/>
              </p:cNvSpPr>
              <p:nvPr/>
            </p:nvSpPr>
            <p:spPr bwMode="auto">
              <a:xfrm>
                <a:off x="4680" y="5222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42" name="Line 72"/>
              <p:cNvSpPr>
                <a:spLocks noChangeShapeType="1"/>
              </p:cNvSpPr>
              <p:nvPr/>
            </p:nvSpPr>
            <p:spPr bwMode="auto">
              <a:xfrm>
                <a:off x="4680" y="5534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43" name="Line 73"/>
              <p:cNvSpPr>
                <a:spLocks noChangeShapeType="1"/>
              </p:cNvSpPr>
              <p:nvPr/>
            </p:nvSpPr>
            <p:spPr bwMode="auto">
              <a:xfrm>
                <a:off x="4680" y="5534"/>
                <a:ext cx="54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44" name="Line 74"/>
              <p:cNvSpPr>
                <a:spLocks noChangeShapeType="1"/>
              </p:cNvSpPr>
              <p:nvPr/>
            </p:nvSpPr>
            <p:spPr bwMode="auto">
              <a:xfrm flipV="1">
                <a:off x="4680" y="7094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45" name="Line 75"/>
              <p:cNvSpPr>
                <a:spLocks noChangeShapeType="1"/>
              </p:cNvSpPr>
              <p:nvPr/>
            </p:nvSpPr>
            <p:spPr bwMode="auto">
              <a:xfrm>
                <a:off x="4680" y="7406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46" name="Line 76"/>
              <p:cNvSpPr>
                <a:spLocks noChangeShapeType="1"/>
              </p:cNvSpPr>
              <p:nvPr/>
            </p:nvSpPr>
            <p:spPr bwMode="auto">
              <a:xfrm>
                <a:off x="4680" y="7718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47" name="Line 77"/>
              <p:cNvSpPr>
                <a:spLocks noChangeShapeType="1"/>
              </p:cNvSpPr>
              <p:nvPr/>
            </p:nvSpPr>
            <p:spPr bwMode="auto">
              <a:xfrm>
                <a:off x="4680" y="7718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48" name="Line 78"/>
              <p:cNvSpPr>
                <a:spLocks noChangeShapeType="1"/>
              </p:cNvSpPr>
              <p:nvPr/>
            </p:nvSpPr>
            <p:spPr bwMode="auto">
              <a:xfrm flipV="1">
                <a:off x="5580" y="3350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49" name="Line 79"/>
              <p:cNvSpPr>
                <a:spLocks noChangeShapeType="1"/>
              </p:cNvSpPr>
              <p:nvPr/>
            </p:nvSpPr>
            <p:spPr bwMode="auto">
              <a:xfrm>
                <a:off x="5580" y="3662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50" name="Line 80"/>
              <p:cNvSpPr>
                <a:spLocks noChangeShapeType="1"/>
              </p:cNvSpPr>
              <p:nvPr/>
            </p:nvSpPr>
            <p:spPr bwMode="auto">
              <a:xfrm>
                <a:off x="5580" y="3974"/>
                <a:ext cx="54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51" name="Line 81"/>
              <p:cNvSpPr>
                <a:spLocks noChangeShapeType="1"/>
              </p:cNvSpPr>
              <p:nvPr/>
            </p:nvSpPr>
            <p:spPr bwMode="auto">
              <a:xfrm>
                <a:off x="5580" y="3974"/>
                <a:ext cx="54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52" name="Line 82"/>
              <p:cNvSpPr>
                <a:spLocks noChangeShapeType="1"/>
              </p:cNvSpPr>
              <p:nvPr/>
            </p:nvSpPr>
            <p:spPr bwMode="auto">
              <a:xfrm flipV="1">
                <a:off x="5580" y="5846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53" name="Line 83"/>
              <p:cNvSpPr>
                <a:spLocks noChangeShapeType="1"/>
              </p:cNvSpPr>
              <p:nvPr/>
            </p:nvSpPr>
            <p:spPr bwMode="auto">
              <a:xfrm>
                <a:off x="5580" y="6158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54" name="Line 84"/>
              <p:cNvSpPr>
                <a:spLocks noChangeShapeType="1"/>
              </p:cNvSpPr>
              <p:nvPr/>
            </p:nvSpPr>
            <p:spPr bwMode="auto">
              <a:xfrm>
                <a:off x="5580" y="6470"/>
                <a:ext cx="54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55" name="Line 85"/>
              <p:cNvSpPr>
                <a:spLocks noChangeShapeType="1"/>
              </p:cNvSpPr>
              <p:nvPr/>
            </p:nvSpPr>
            <p:spPr bwMode="auto">
              <a:xfrm>
                <a:off x="5580" y="6470"/>
                <a:ext cx="54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97" name="Group 86"/>
            <p:cNvGrpSpPr>
              <a:grpSpLocks/>
            </p:cNvGrpSpPr>
            <p:nvPr/>
          </p:nvGrpSpPr>
          <p:grpSpPr bwMode="auto">
            <a:xfrm>
              <a:off x="2947" y="7903"/>
              <a:ext cx="3963" cy="5460"/>
              <a:chOff x="2520" y="8030"/>
              <a:chExt cx="3963" cy="5460"/>
            </a:xfrm>
          </p:grpSpPr>
          <p:sp>
            <p:nvSpPr>
              <p:cNvPr id="113751" name="Text Box 87"/>
              <p:cNvSpPr txBox="1">
                <a:spLocks noChangeArrowheads="1"/>
              </p:cNvSpPr>
              <p:nvPr/>
            </p:nvSpPr>
            <p:spPr bwMode="auto">
              <a:xfrm>
                <a:off x="2521" y="8073"/>
                <a:ext cx="359" cy="30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eaLnBrk="1" hangingPunct="1">
                  <a:defRPr/>
                </a:pPr>
                <a:endParaRPr lang="zh-CN" altLang="zh-CN" dirty="0"/>
              </a:p>
            </p:txBody>
          </p:sp>
          <p:sp>
            <p:nvSpPr>
              <p:cNvPr id="34939" name="Text Box 88"/>
              <p:cNvSpPr txBox="1">
                <a:spLocks noChangeArrowheads="1"/>
              </p:cNvSpPr>
              <p:nvPr/>
            </p:nvSpPr>
            <p:spPr bwMode="auto">
              <a:xfrm>
                <a:off x="3420" y="8654"/>
                <a:ext cx="359" cy="312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113753" name="Text Box 89"/>
              <p:cNvSpPr txBox="1">
                <a:spLocks noChangeArrowheads="1"/>
              </p:cNvSpPr>
              <p:nvPr/>
            </p:nvSpPr>
            <p:spPr bwMode="auto">
              <a:xfrm>
                <a:off x="3420" y="9003"/>
                <a:ext cx="359" cy="30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eaLnBrk="1" hangingPunct="1">
                  <a:defRPr/>
                </a:pPr>
                <a:endParaRPr lang="zh-CN" altLang="zh-CN" dirty="0"/>
              </a:p>
            </p:txBody>
          </p:sp>
          <p:sp>
            <p:nvSpPr>
              <p:cNvPr id="34941" name="Text Box 90"/>
              <p:cNvSpPr txBox="1">
                <a:spLocks noChangeArrowheads="1"/>
              </p:cNvSpPr>
              <p:nvPr/>
            </p:nvSpPr>
            <p:spPr bwMode="auto">
              <a:xfrm>
                <a:off x="3420" y="10212"/>
                <a:ext cx="360" cy="312"/>
              </a:xfrm>
              <a:prstGeom prst="rect">
                <a:avLst/>
              </a:prstGeom>
              <a:solidFill>
                <a:srgbClr val="CCFF3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42" name="Text Box 91"/>
              <p:cNvSpPr txBox="1">
                <a:spLocks noChangeArrowheads="1"/>
              </p:cNvSpPr>
              <p:nvPr/>
            </p:nvSpPr>
            <p:spPr bwMode="auto">
              <a:xfrm>
                <a:off x="3420" y="10525"/>
                <a:ext cx="360" cy="313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43" name="Text Box 92"/>
              <p:cNvSpPr txBox="1">
                <a:spLocks noChangeArrowheads="1"/>
              </p:cNvSpPr>
              <p:nvPr/>
            </p:nvSpPr>
            <p:spPr bwMode="auto">
              <a:xfrm>
                <a:off x="4320" y="8498"/>
                <a:ext cx="360" cy="312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44" name="Text Box 93"/>
              <p:cNvSpPr txBox="1">
                <a:spLocks noChangeArrowheads="1"/>
              </p:cNvSpPr>
              <p:nvPr/>
            </p:nvSpPr>
            <p:spPr bwMode="auto">
              <a:xfrm>
                <a:off x="4320" y="8810"/>
                <a:ext cx="359" cy="31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45" name="Text Box 94"/>
              <p:cNvSpPr txBox="1">
                <a:spLocks noChangeArrowheads="1"/>
              </p:cNvSpPr>
              <p:nvPr/>
            </p:nvSpPr>
            <p:spPr bwMode="auto">
              <a:xfrm>
                <a:off x="4320" y="9122"/>
                <a:ext cx="360" cy="312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46" name="Text Box 95"/>
              <p:cNvSpPr txBox="1">
                <a:spLocks noChangeArrowheads="1"/>
              </p:cNvSpPr>
              <p:nvPr/>
            </p:nvSpPr>
            <p:spPr bwMode="auto">
              <a:xfrm>
                <a:off x="4320" y="9434"/>
                <a:ext cx="360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47" name="Text Box 96"/>
              <p:cNvSpPr txBox="1">
                <a:spLocks noChangeArrowheads="1"/>
              </p:cNvSpPr>
              <p:nvPr/>
            </p:nvSpPr>
            <p:spPr bwMode="auto">
              <a:xfrm>
                <a:off x="4320" y="9902"/>
                <a:ext cx="359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48" name="Text Box 97"/>
              <p:cNvSpPr txBox="1">
                <a:spLocks noChangeArrowheads="1"/>
              </p:cNvSpPr>
              <p:nvPr/>
            </p:nvSpPr>
            <p:spPr bwMode="auto">
              <a:xfrm>
                <a:off x="4320" y="10214"/>
                <a:ext cx="360" cy="312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49" name="Text Box 98"/>
              <p:cNvSpPr txBox="1">
                <a:spLocks noChangeArrowheads="1"/>
              </p:cNvSpPr>
              <p:nvPr/>
            </p:nvSpPr>
            <p:spPr bwMode="auto">
              <a:xfrm>
                <a:off x="4320" y="10682"/>
                <a:ext cx="360" cy="312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50" name="Text Box 99"/>
              <p:cNvSpPr txBox="1">
                <a:spLocks noChangeArrowheads="1"/>
              </p:cNvSpPr>
              <p:nvPr/>
            </p:nvSpPr>
            <p:spPr bwMode="auto">
              <a:xfrm>
                <a:off x="4320" y="10994"/>
                <a:ext cx="360" cy="31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51" name="Text Box 100"/>
              <p:cNvSpPr txBox="1">
                <a:spLocks noChangeArrowheads="1"/>
              </p:cNvSpPr>
              <p:nvPr/>
            </p:nvSpPr>
            <p:spPr bwMode="auto">
              <a:xfrm>
                <a:off x="4320" y="11306"/>
                <a:ext cx="360" cy="312"/>
              </a:xfrm>
              <a:prstGeom prst="rect">
                <a:avLst/>
              </a:prstGeom>
              <a:solidFill>
                <a:srgbClr val="EEB5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52" name="Text Box 101"/>
              <p:cNvSpPr txBox="1">
                <a:spLocks noChangeArrowheads="1"/>
              </p:cNvSpPr>
              <p:nvPr/>
            </p:nvSpPr>
            <p:spPr bwMode="auto">
              <a:xfrm>
                <a:off x="4320" y="11618"/>
                <a:ext cx="359" cy="312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53" name="Text Box 102"/>
              <p:cNvSpPr txBox="1">
                <a:spLocks noChangeArrowheads="1"/>
              </p:cNvSpPr>
              <p:nvPr/>
            </p:nvSpPr>
            <p:spPr bwMode="auto">
              <a:xfrm>
                <a:off x="4320" y="11930"/>
                <a:ext cx="360" cy="312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54" name="Text Box 103"/>
              <p:cNvSpPr txBox="1">
                <a:spLocks noChangeArrowheads="1"/>
              </p:cNvSpPr>
              <p:nvPr/>
            </p:nvSpPr>
            <p:spPr bwMode="auto">
              <a:xfrm>
                <a:off x="4320" y="12242"/>
                <a:ext cx="360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55" name="Text Box 104"/>
              <p:cNvSpPr txBox="1">
                <a:spLocks noChangeArrowheads="1"/>
              </p:cNvSpPr>
              <p:nvPr/>
            </p:nvSpPr>
            <p:spPr bwMode="auto">
              <a:xfrm>
                <a:off x="5223" y="8498"/>
                <a:ext cx="360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56" name="Text Box 105"/>
              <p:cNvSpPr txBox="1">
                <a:spLocks noChangeArrowheads="1"/>
              </p:cNvSpPr>
              <p:nvPr/>
            </p:nvSpPr>
            <p:spPr bwMode="auto">
              <a:xfrm>
                <a:off x="5223" y="8810"/>
                <a:ext cx="359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57" name="Text Box 106"/>
              <p:cNvSpPr txBox="1">
                <a:spLocks noChangeArrowheads="1"/>
              </p:cNvSpPr>
              <p:nvPr/>
            </p:nvSpPr>
            <p:spPr bwMode="auto">
              <a:xfrm>
                <a:off x="5223" y="9122"/>
                <a:ext cx="360" cy="312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58" name="Text Box 107"/>
              <p:cNvSpPr txBox="1">
                <a:spLocks noChangeArrowheads="1"/>
              </p:cNvSpPr>
              <p:nvPr/>
            </p:nvSpPr>
            <p:spPr bwMode="auto">
              <a:xfrm>
                <a:off x="5223" y="9434"/>
                <a:ext cx="360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59" name="Text Box 108"/>
              <p:cNvSpPr txBox="1">
                <a:spLocks noChangeArrowheads="1"/>
              </p:cNvSpPr>
              <p:nvPr/>
            </p:nvSpPr>
            <p:spPr bwMode="auto">
              <a:xfrm>
                <a:off x="5223" y="9746"/>
                <a:ext cx="359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60" name="Text Box 109"/>
              <p:cNvSpPr txBox="1">
                <a:spLocks noChangeArrowheads="1"/>
              </p:cNvSpPr>
              <p:nvPr/>
            </p:nvSpPr>
            <p:spPr bwMode="auto">
              <a:xfrm>
                <a:off x="5223" y="10058"/>
                <a:ext cx="360" cy="312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61" name="Text Box 110"/>
              <p:cNvSpPr txBox="1">
                <a:spLocks noChangeArrowheads="1"/>
              </p:cNvSpPr>
              <p:nvPr/>
            </p:nvSpPr>
            <p:spPr bwMode="auto">
              <a:xfrm>
                <a:off x="5223" y="10370"/>
                <a:ext cx="359" cy="31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675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62" name="Text Box 111"/>
              <p:cNvSpPr txBox="1">
                <a:spLocks noChangeArrowheads="1"/>
              </p:cNvSpPr>
              <p:nvPr/>
            </p:nvSpPr>
            <p:spPr bwMode="auto">
              <a:xfrm>
                <a:off x="5223" y="10682"/>
                <a:ext cx="360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63" name="Text Box 112"/>
              <p:cNvSpPr txBox="1">
                <a:spLocks noChangeArrowheads="1"/>
              </p:cNvSpPr>
              <p:nvPr/>
            </p:nvSpPr>
            <p:spPr bwMode="auto">
              <a:xfrm>
                <a:off x="5220" y="10994"/>
                <a:ext cx="360" cy="312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64" name="Text Box 113"/>
              <p:cNvSpPr txBox="1">
                <a:spLocks noChangeArrowheads="1"/>
              </p:cNvSpPr>
              <p:nvPr/>
            </p:nvSpPr>
            <p:spPr bwMode="auto">
              <a:xfrm>
                <a:off x="5220" y="11306"/>
                <a:ext cx="359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65" name="Text Box 114"/>
              <p:cNvSpPr txBox="1">
                <a:spLocks noChangeArrowheads="1"/>
              </p:cNvSpPr>
              <p:nvPr/>
            </p:nvSpPr>
            <p:spPr bwMode="auto">
              <a:xfrm>
                <a:off x="5220" y="11618"/>
                <a:ext cx="360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66" name="Text Box 115"/>
              <p:cNvSpPr txBox="1">
                <a:spLocks noChangeArrowheads="1"/>
              </p:cNvSpPr>
              <p:nvPr/>
            </p:nvSpPr>
            <p:spPr bwMode="auto">
              <a:xfrm>
                <a:off x="5223" y="11930"/>
                <a:ext cx="360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67" name="Text Box 116"/>
              <p:cNvSpPr txBox="1">
                <a:spLocks noChangeArrowheads="1"/>
              </p:cNvSpPr>
              <p:nvPr/>
            </p:nvSpPr>
            <p:spPr bwMode="auto">
              <a:xfrm>
                <a:off x="5220" y="12242"/>
                <a:ext cx="360" cy="312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68" name="Text Box 117"/>
              <p:cNvSpPr txBox="1">
                <a:spLocks noChangeArrowheads="1"/>
              </p:cNvSpPr>
              <p:nvPr/>
            </p:nvSpPr>
            <p:spPr bwMode="auto">
              <a:xfrm>
                <a:off x="5220" y="12554"/>
                <a:ext cx="359" cy="31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69" name="Text Box 118"/>
              <p:cNvSpPr txBox="1">
                <a:spLocks noChangeArrowheads="1"/>
              </p:cNvSpPr>
              <p:nvPr/>
            </p:nvSpPr>
            <p:spPr bwMode="auto">
              <a:xfrm>
                <a:off x="5220" y="12866"/>
                <a:ext cx="360" cy="312"/>
              </a:xfrm>
              <a:prstGeom prst="rect">
                <a:avLst/>
              </a:prstGeom>
              <a:solidFill>
                <a:srgbClr val="EEB5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70" name="Text Box 119"/>
              <p:cNvSpPr txBox="1">
                <a:spLocks noChangeArrowheads="1"/>
              </p:cNvSpPr>
              <p:nvPr/>
            </p:nvSpPr>
            <p:spPr bwMode="auto">
              <a:xfrm>
                <a:off x="5223" y="13178"/>
                <a:ext cx="360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71" name="Text Box 120"/>
              <p:cNvSpPr txBox="1">
                <a:spLocks noChangeArrowheads="1"/>
              </p:cNvSpPr>
              <p:nvPr/>
            </p:nvSpPr>
            <p:spPr bwMode="auto">
              <a:xfrm>
                <a:off x="6123" y="9746"/>
                <a:ext cx="360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72" name="Text Box 121"/>
              <p:cNvSpPr txBox="1">
                <a:spLocks noChangeArrowheads="1"/>
              </p:cNvSpPr>
              <p:nvPr/>
            </p:nvSpPr>
            <p:spPr bwMode="auto">
              <a:xfrm>
                <a:off x="6123" y="10058"/>
                <a:ext cx="359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73" name="Text Box 122"/>
              <p:cNvSpPr txBox="1">
                <a:spLocks noChangeArrowheads="1"/>
              </p:cNvSpPr>
              <p:nvPr/>
            </p:nvSpPr>
            <p:spPr bwMode="auto">
              <a:xfrm>
                <a:off x="6123" y="10526"/>
                <a:ext cx="360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75"/>
                  <a:t>2</a:t>
                </a: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74" name="Text Box 123"/>
              <p:cNvSpPr txBox="1">
                <a:spLocks noChangeArrowheads="1"/>
              </p:cNvSpPr>
              <p:nvPr/>
            </p:nvSpPr>
            <p:spPr bwMode="auto">
              <a:xfrm>
                <a:off x="6123" y="10838"/>
                <a:ext cx="360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75" name="Text Box 124"/>
              <p:cNvSpPr txBox="1">
                <a:spLocks noChangeArrowheads="1"/>
              </p:cNvSpPr>
              <p:nvPr/>
            </p:nvSpPr>
            <p:spPr bwMode="auto">
              <a:xfrm>
                <a:off x="6123" y="12086"/>
                <a:ext cx="359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76" name="Text Box 125"/>
              <p:cNvSpPr txBox="1">
                <a:spLocks noChangeArrowheads="1"/>
              </p:cNvSpPr>
              <p:nvPr/>
            </p:nvSpPr>
            <p:spPr bwMode="auto">
              <a:xfrm>
                <a:off x="6123" y="12398"/>
                <a:ext cx="360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77" name="Text Box 126"/>
              <p:cNvSpPr txBox="1">
                <a:spLocks noChangeArrowheads="1"/>
              </p:cNvSpPr>
              <p:nvPr/>
            </p:nvSpPr>
            <p:spPr bwMode="auto">
              <a:xfrm>
                <a:off x="6120" y="12866"/>
                <a:ext cx="360" cy="312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34978" name="Text Box 127"/>
              <p:cNvSpPr txBox="1">
                <a:spLocks noChangeArrowheads="1"/>
              </p:cNvSpPr>
              <p:nvPr/>
            </p:nvSpPr>
            <p:spPr bwMode="auto">
              <a:xfrm>
                <a:off x="6120" y="13178"/>
                <a:ext cx="359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35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4898" name="Line 128"/>
            <p:cNvSpPr>
              <a:spLocks noChangeShapeType="1"/>
            </p:cNvSpPr>
            <p:nvPr/>
          </p:nvSpPr>
          <p:spPr bwMode="auto">
            <a:xfrm>
              <a:off x="3307" y="8215"/>
              <a:ext cx="541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9" name="Line 129"/>
            <p:cNvSpPr>
              <a:spLocks noChangeShapeType="1"/>
            </p:cNvSpPr>
            <p:nvPr/>
          </p:nvSpPr>
          <p:spPr bwMode="auto">
            <a:xfrm>
              <a:off x="3307" y="8215"/>
              <a:ext cx="541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0" name="Line 130"/>
            <p:cNvSpPr>
              <a:spLocks noChangeShapeType="1"/>
            </p:cNvSpPr>
            <p:nvPr/>
          </p:nvSpPr>
          <p:spPr bwMode="auto">
            <a:xfrm>
              <a:off x="3127" y="8215"/>
              <a:ext cx="721" cy="20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1" name="Line 131"/>
            <p:cNvSpPr>
              <a:spLocks noChangeShapeType="1"/>
            </p:cNvSpPr>
            <p:nvPr/>
          </p:nvSpPr>
          <p:spPr bwMode="auto">
            <a:xfrm>
              <a:off x="3127" y="8215"/>
              <a:ext cx="721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2" name="Line 132"/>
            <p:cNvSpPr>
              <a:spLocks noChangeShapeType="1"/>
            </p:cNvSpPr>
            <p:nvPr/>
          </p:nvSpPr>
          <p:spPr bwMode="auto">
            <a:xfrm flipV="1">
              <a:off x="4207" y="8527"/>
              <a:ext cx="540" cy="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3" name="Line 133"/>
            <p:cNvSpPr>
              <a:spLocks noChangeShapeType="1"/>
            </p:cNvSpPr>
            <p:nvPr/>
          </p:nvSpPr>
          <p:spPr bwMode="auto">
            <a:xfrm>
              <a:off x="4207" y="8682"/>
              <a:ext cx="540" cy="1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4" name="Line 134"/>
            <p:cNvSpPr>
              <a:spLocks noChangeShapeType="1"/>
            </p:cNvSpPr>
            <p:nvPr/>
          </p:nvSpPr>
          <p:spPr bwMode="auto">
            <a:xfrm>
              <a:off x="4207" y="8682"/>
              <a:ext cx="540" cy="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5" name="Line 135"/>
            <p:cNvSpPr>
              <a:spLocks noChangeShapeType="1"/>
            </p:cNvSpPr>
            <p:nvPr/>
          </p:nvSpPr>
          <p:spPr bwMode="auto">
            <a:xfrm>
              <a:off x="4207" y="8682"/>
              <a:ext cx="540" cy="7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6" name="Line 136"/>
            <p:cNvSpPr>
              <a:spLocks noChangeShapeType="1"/>
            </p:cNvSpPr>
            <p:nvPr/>
          </p:nvSpPr>
          <p:spPr bwMode="auto">
            <a:xfrm>
              <a:off x="4207" y="9151"/>
              <a:ext cx="54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7" name="Line 137"/>
            <p:cNvSpPr>
              <a:spLocks noChangeShapeType="1"/>
            </p:cNvSpPr>
            <p:nvPr/>
          </p:nvSpPr>
          <p:spPr bwMode="auto">
            <a:xfrm>
              <a:off x="4207" y="9151"/>
              <a:ext cx="54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8" name="Line 138"/>
            <p:cNvSpPr>
              <a:spLocks noChangeShapeType="1"/>
            </p:cNvSpPr>
            <p:nvPr/>
          </p:nvSpPr>
          <p:spPr bwMode="auto">
            <a:xfrm>
              <a:off x="4207" y="10243"/>
              <a:ext cx="54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9" name="Line 139"/>
            <p:cNvSpPr>
              <a:spLocks noChangeShapeType="1"/>
            </p:cNvSpPr>
            <p:nvPr/>
          </p:nvSpPr>
          <p:spPr bwMode="auto">
            <a:xfrm>
              <a:off x="4207" y="10243"/>
              <a:ext cx="54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0" name="Line 140"/>
            <p:cNvSpPr>
              <a:spLocks noChangeShapeType="1"/>
            </p:cNvSpPr>
            <p:nvPr/>
          </p:nvSpPr>
          <p:spPr bwMode="auto">
            <a:xfrm>
              <a:off x="4207" y="10243"/>
              <a:ext cx="54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1" name="Line 141"/>
            <p:cNvSpPr>
              <a:spLocks noChangeShapeType="1"/>
            </p:cNvSpPr>
            <p:nvPr/>
          </p:nvSpPr>
          <p:spPr bwMode="auto">
            <a:xfrm>
              <a:off x="4207" y="10243"/>
              <a:ext cx="540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2" name="Line 142"/>
            <p:cNvSpPr>
              <a:spLocks noChangeShapeType="1"/>
            </p:cNvSpPr>
            <p:nvPr/>
          </p:nvSpPr>
          <p:spPr bwMode="auto">
            <a:xfrm>
              <a:off x="4207" y="10243"/>
              <a:ext cx="540" cy="17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3" name="Line 143"/>
            <p:cNvSpPr>
              <a:spLocks noChangeShapeType="1"/>
            </p:cNvSpPr>
            <p:nvPr/>
          </p:nvSpPr>
          <p:spPr bwMode="auto">
            <a:xfrm>
              <a:off x="4207" y="10243"/>
              <a:ext cx="540" cy="20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4" name="Line 144"/>
            <p:cNvSpPr>
              <a:spLocks noChangeShapeType="1"/>
            </p:cNvSpPr>
            <p:nvPr/>
          </p:nvSpPr>
          <p:spPr bwMode="auto">
            <a:xfrm flipV="1">
              <a:off x="5106" y="8527"/>
              <a:ext cx="542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5" name="Line 145"/>
            <p:cNvSpPr>
              <a:spLocks noChangeShapeType="1"/>
            </p:cNvSpPr>
            <p:nvPr/>
          </p:nvSpPr>
          <p:spPr bwMode="auto">
            <a:xfrm>
              <a:off x="5106" y="8839"/>
              <a:ext cx="5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6" name="Line 146"/>
            <p:cNvSpPr>
              <a:spLocks noChangeShapeType="1"/>
            </p:cNvSpPr>
            <p:nvPr/>
          </p:nvSpPr>
          <p:spPr bwMode="auto">
            <a:xfrm>
              <a:off x="5106" y="9151"/>
              <a:ext cx="5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7" name="Line 147"/>
            <p:cNvSpPr>
              <a:spLocks noChangeShapeType="1"/>
            </p:cNvSpPr>
            <p:nvPr/>
          </p:nvSpPr>
          <p:spPr bwMode="auto">
            <a:xfrm>
              <a:off x="5106" y="9151"/>
              <a:ext cx="542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8" name="Line 148"/>
            <p:cNvSpPr>
              <a:spLocks noChangeShapeType="1"/>
            </p:cNvSpPr>
            <p:nvPr/>
          </p:nvSpPr>
          <p:spPr bwMode="auto">
            <a:xfrm flipV="1">
              <a:off x="5106" y="9775"/>
              <a:ext cx="542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9" name="Line 149"/>
            <p:cNvSpPr>
              <a:spLocks noChangeShapeType="1"/>
            </p:cNvSpPr>
            <p:nvPr/>
          </p:nvSpPr>
          <p:spPr bwMode="auto">
            <a:xfrm flipV="1">
              <a:off x="5106" y="10087"/>
              <a:ext cx="542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0" name="Line 150"/>
            <p:cNvSpPr>
              <a:spLocks noChangeShapeType="1"/>
            </p:cNvSpPr>
            <p:nvPr/>
          </p:nvSpPr>
          <p:spPr bwMode="auto">
            <a:xfrm flipV="1">
              <a:off x="5106" y="10399"/>
              <a:ext cx="542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1" name="Line 151"/>
            <p:cNvSpPr>
              <a:spLocks noChangeShapeType="1"/>
            </p:cNvSpPr>
            <p:nvPr/>
          </p:nvSpPr>
          <p:spPr bwMode="auto">
            <a:xfrm flipV="1">
              <a:off x="5106" y="10711"/>
              <a:ext cx="542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2" name="Line 152"/>
            <p:cNvSpPr>
              <a:spLocks noChangeShapeType="1"/>
            </p:cNvSpPr>
            <p:nvPr/>
          </p:nvSpPr>
          <p:spPr bwMode="auto">
            <a:xfrm flipV="1">
              <a:off x="5106" y="11023"/>
              <a:ext cx="542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3" name="Line 153"/>
            <p:cNvSpPr>
              <a:spLocks noChangeShapeType="1"/>
            </p:cNvSpPr>
            <p:nvPr/>
          </p:nvSpPr>
          <p:spPr bwMode="auto">
            <a:xfrm>
              <a:off x="5106" y="11335"/>
              <a:ext cx="5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4" name="Line 154"/>
            <p:cNvSpPr>
              <a:spLocks noChangeShapeType="1"/>
            </p:cNvSpPr>
            <p:nvPr/>
          </p:nvSpPr>
          <p:spPr bwMode="auto">
            <a:xfrm>
              <a:off x="5106" y="11647"/>
              <a:ext cx="5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5" name="Line 155"/>
            <p:cNvSpPr>
              <a:spLocks noChangeShapeType="1"/>
            </p:cNvSpPr>
            <p:nvPr/>
          </p:nvSpPr>
          <p:spPr bwMode="auto">
            <a:xfrm>
              <a:off x="5106" y="11647"/>
              <a:ext cx="542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6" name="Line 156"/>
            <p:cNvSpPr>
              <a:spLocks noChangeShapeType="1"/>
            </p:cNvSpPr>
            <p:nvPr/>
          </p:nvSpPr>
          <p:spPr bwMode="auto">
            <a:xfrm>
              <a:off x="5106" y="11959"/>
              <a:ext cx="542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7" name="Line 157"/>
            <p:cNvSpPr>
              <a:spLocks noChangeShapeType="1"/>
            </p:cNvSpPr>
            <p:nvPr/>
          </p:nvSpPr>
          <p:spPr bwMode="auto">
            <a:xfrm>
              <a:off x="5106" y="11959"/>
              <a:ext cx="542" cy="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8" name="Line 158"/>
            <p:cNvSpPr>
              <a:spLocks noChangeShapeType="1"/>
            </p:cNvSpPr>
            <p:nvPr/>
          </p:nvSpPr>
          <p:spPr bwMode="auto">
            <a:xfrm>
              <a:off x="5106" y="11959"/>
              <a:ext cx="542" cy="9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9" name="Line 159"/>
            <p:cNvSpPr>
              <a:spLocks noChangeShapeType="1"/>
            </p:cNvSpPr>
            <p:nvPr/>
          </p:nvSpPr>
          <p:spPr bwMode="auto">
            <a:xfrm>
              <a:off x="5106" y="11959"/>
              <a:ext cx="542" cy="1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0" name="Line 160"/>
            <p:cNvSpPr>
              <a:spLocks noChangeShapeType="1"/>
            </p:cNvSpPr>
            <p:nvPr/>
          </p:nvSpPr>
          <p:spPr bwMode="auto">
            <a:xfrm flipV="1">
              <a:off x="6007" y="9775"/>
              <a:ext cx="54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1" name="Line 161"/>
            <p:cNvSpPr>
              <a:spLocks noChangeShapeType="1"/>
            </p:cNvSpPr>
            <p:nvPr/>
          </p:nvSpPr>
          <p:spPr bwMode="auto">
            <a:xfrm>
              <a:off x="6007" y="1008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2" name="Line 162"/>
            <p:cNvSpPr>
              <a:spLocks noChangeShapeType="1"/>
            </p:cNvSpPr>
            <p:nvPr/>
          </p:nvSpPr>
          <p:spPr bwMode="auto">
            <a:xfrm>
              <a:off x="6009" y="10399"/>
              <a:ext cx="538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3" name="Line 163"/>
            <p:cNvSpPr>
              <a:spLocks noChangeShapeType="1"/>
            </p:cNvSpPr>
            <p:nvPr/>
          </p:nvSpPr>
          <p:spPr bwMode="auto">
            <a:xfrm>
              <a:off x="6009" y="10469"/>
              <a:ext cx="538" cy="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4" name="Line 164"/>
            <p:cNvSpPr>
              <a:spLocks noChangeShapeType="1"/>
            </p:cNvSpPr>
            <p:nvPr/>
          </p:nvSpPr>
          <p:spPr bwMode="auto">
            <a:xfrm flipV="1">
              <a:off x="6007" y="12115"/>
              <a:ext cx="540" cy="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5" name="Line 165"/>
            <p:cNvSpPr>
              <a:spLocks noChangeShapeType="1"/>
            </p:cNvSpPr>
            <p:nvPr/>
          </p:nvSpPr>
          <p:spPr bwMode="auto">
            <a:xfrm flipV="1">
              <a:off x="6007" y="12427"/>
              <a:ext cx="540" cy="1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6" name="Line 166"/>
            <p:cNvSpPr>
              <a:spLocks noChangeShapeType="1"/>
            </p:cNvSpPr>
            <p:nvPr/>
          </p:nvSpPr>
          <p:spPr bwMode="auto">
            <a:xfrm>
              <a:off x="6007" y="1289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7" name="Line 167"/>
            <p:cNvSpPr>
              <a:spLocks noChangeShapeType="1"/>
            </p:cNvSpPr>
            <p:nvPr/>
          </p:nvSpPr>
          <p:spPr bwMode="auto">
            <a:xfrm>
              <a:off x="6007" y="12896"/>
              <a:ext cx="54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55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A56159-1184-4994-8496-8C8E2056C3A6}" type="datetime1">
              <a:rPr lang="zh-CN" altLang="en-US" smtClean="0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54873" y="813253"/>
            <a:ext cx="7944853" cy="385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其递归式</a:t>
            </a:r>
            <a:r>
              <a:rPr lang="zh-CN" altLang="en-US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以自底向上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70000"/>
              </a:lnSpc>
              <a:spcBef>
                <a:spcPct val="0"/>
              </a:spcBef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每个子问题只计算一次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70000"/>
              </a:lnSpc>
              <a:spcBef>
                <a:spcPct val="0"/>
              </a:spcBef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迭代过程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从最小的子问题算起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考虑计算顺序，以保证后面用到的值前面已经计算好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存储结构保存计算结果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备忘录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4873" y="190752"/>
            <a:ext cx="2492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解法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2---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动态规划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3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8F98F7-FF7A-4446-A07F-1F41054564D6}" type="slidenum">
              <a:rPr lang="en-US" altLang="zh-CN" sz="135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350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13211" y="723096"/>
            <a:ext cx="8508276" cy="341632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tabLst>
                <a:tab pos="664369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算法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3.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黑体" pitchFamily="2" charset="-122"/>
              </a:rPr>
              <a:t>2 </a:t>
            </a:r>
            <a:r>
              <a:rPr lang="en-US" altLang="zh-CN" b="1" dirty="0" err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</a:rPr>
              <a:t>MatrixChain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b="1" i="1" dirty="0" err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</a:rPr>
              <a:t>P</a:t>
            </a:r>
            <a:r>
              <a:rPr lang="en-US" altLang="zh-CN" b="1" dirty="0" err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</a:rPr>
              <a:t>,</a:t>
            </a:r>
            <a:r>
              <a:rPr lang="en-US" altLang="zh-CN" b="1" i="1" dirty="0" err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黑体" pitchFamily="2" charset="-122"/>
              </a:rPr>
              <a:t>)</a:t>
            </a:r>
            <a:endParaRPr lang="en-US" altLang="zh-CN" dirty="0">
              <a:solidFill>
                <a:srgbClr val="C00000"/>
              </a:solidFill>
              <a:latin typeface="Times New Roman" pitchFamily="18" charset="0"/>
              <a:ea typeface="黑体" pitchFamily="2" charset="-122"/>
            </a:endParaRPr>
          </a:p>
          <a:p>
            <a:pPr>
              <a:tabLst>
                <a:tab pos="664369" algn="l"/>
              </a:tabLst>
              <a:defRPr/>
            </a:pP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．令所有的 </a:t>
            </a:r>
            <a:r>
              <a:rPr lang="en-US" altLang="zh-CN" b="1" i="1" dirty="0">
                <a:latin typeface="Times New Roman" pitchFamily="18" charset="0"/>
              </a:rPr>
              <a:t>m</a:t>
            </a:r>
            <a:r>
              <a:rPr lang="en-US" altLang="zh-CN" b="1" dirty="0">
                <a:latin typeface="Times New Roman" pitchFamily="18" charset="0"/>
              </a:rPr>
              <a:t>[</a:t>
            </a:r>
            <a:r>
              <a:rPr lang="en-US" altLang="zh-CN" b="1" i="1" dirty="0" err="1">
                <a:latin typeface="Times New Roman" pitchFamily="18" charset="0"/>
              </a:rPr>
              <a:t>i</a:t>
            </a:r>
            <a:r>
              <a:rPr lang="en-US" altLang="zh-CN" b="1" dirty="0" err="1">
                <a:latin typeface="Times New Roman" pitchFamily="18" charset="0"/>
              </a:rPr>
              <a:t>,</a:t>
            </a:r>
            <a:r>
              <a:rPr lang="en-US" altLang="zh-CN" b="1" i="1" dirty="0" err="1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]</a:t>
            </a:r>
            <a:r>
              <a:rPr lang="zh-CN" altLang="en-US" b="1" dirty="0">
                <a:latin typeface="Times New Roman" pitchFamily="18" charset="0"/>
              </a:rPr>
              <a:t>初值为</a:t>
            </a:r>
            <a:r>
              <a:rPr lang="en-US" altLang="zh-CN" b="1" dirty="0">
                <a:latin typeface="Times New Roman" pitchFamily="18" charset="0"/>
              </a:rPr>
              <a:t>0      1</a:t>
            </a:r>
            <a:r>
              <a:rPr lang="en-US" altLang="zh-CN" b="1" dirty="0">
                <a:latin typeface="Times New Roman" pitchFamily="18" charset="0"/>
                <a:sym typeface="Symbol"/>
              </a:rPr>
              <a:t> </a:t>
            </a:r>
            <a:r>
              <a:rPr lang="en-US" altLang="zh-CN" b="1" i="1" dirty="0" err="1">
                <a:latin typeface="Times New Roman" pitchFamily="18" charset="0"/>
                <a:sym typeface="Symbol"/>
              </a:rPr>
              <a:t>i</a:t>
            </a:r>
            <a:r>
              <a:rPr lang="en-US" altLang="zh-CN" b="1" i="1" dirty="0">
                <a:latin typeface="Times New Roman" pitchFamily="18" charset="0"/>
                <a:sym typeface="Symbol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/>
              </a:rPr>
              <a:t> </a:t>
            </a:r>
            <a:r>
              <a:rPr lang="en-US" altLang="zh-CN" b="1" i="1" dirty="0">
                <a:latin typeface="Times New Roman" pitchFamily="18" charset="0"/>
                <a:sym typeface="Symbol"/>
              </a:rPr>
              <a:t>n   </a:t>
            </a:r>
            <a:endParaRPr lang="en-US" altLang="zh-CN" b="1" i="1" dirty="0">
              <a:latin typeface="Times New Roman" pitchFamily="18" charset="0"/>
            </a:endParaRPr>
          </a:p>
          <a:p>
            <a:pPr>
              <a:tabLst>
                <a:tab pos="664369" algn="l"/>
              </a:tabLst>
              <a:defRPr/>
            </a:pP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</a:rPr>
              <a:t>．</a:t>
            </a:r>
            <a:r>
              <a:rPr lang="en-US" altLang="zh-CN" b="1" dirty="0">
                <a:latin typeface="Times New Roman" pitchFamily="18" charset="0"/>
              </a:rPr>
              <a:t>for </a:t>
            </a:r>
            <a:r>
              <a:rPr lang="en-US" altLang="zh-CN" b="1" i="1" dirty="0">
                <a:latin typeface="Times New Roman" pitchFamily="18" charset="0"/>
              </a:rPr>
              <a:t> r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b="1" dirty="0">
                <a:latin typeface="Times New Roman" pitchFamily="18" charset="0"/>
              </a:rPr>
              <a:t>2  to  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</a:rPr>
              <a:t>  do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                //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为计算的矩阵链长度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      </a:t>
            </a:r>
            <a:endParaRPr lang="en-US" altLang="zh-CN" b="1" dirty="0">
              <a:latin typeface="Times New Roman" pitchFamily="18" charset="0"/>
              <a:sym typeface="Symbol" pitchFamily="18" charset="2"/>
            </a:endParaRPr>
          </a:p>
          <a:p>
            <a:pPr>
              <a:tabLst>
                <a:tab pos="664369" algn="l"/>
              </a:tabLst>
              <a:defRPr/>
            </a:pP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3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．  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for </a:t>
            </a:r>
            <a:r>
              <a:rPr lang="en-US" altLang="zh-CN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b="1" dirty="0">
                <a:latin typeface="Times New Roman" pitchFamily="18" charset="0"/>
              </a:rPr>
              <a:t>1  to </a:t>
            </a:r>
            <a:r>
              <a:rPr lang="en-US" altLang="zh-CN" b="1" i="1" dirty="0">
                <a:latin typeface="Times New Roman" pitchFamily="18" charset="0"/>
              </a:rPr>
              <a:t> n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>
                <a:latin typeface="Times New Roman" pitchFamily="18" charset="0"/>
              </a:rPr>
              <a:t>+1  do    </a:t>
            </a:r>
            <a:r>
              <a:rPr lang="zh-CN" altLang="en-US" b="1" dirty="0">
                <a:latin typeface="Times New Roman" pitchFamily="18" charset="0"/>
              </a:rPr>
              <a:t>   </a:t>
            </a:r>
            <a:r>
              <a:rPr lang="en-US" altLang="zh-CN" b="1" dirty="0">
                <a:latin typeface="Times New Roman" pitchFamily="18" charset="0"/>
              </a:rPr>
              <a:t> //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</a:rPr>
              <a:t>-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>
                <a:latin typeface="Times New Roman" pitchFamily="18" charset="0"/>
              </a:rPr>
              <a:t>+1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为最后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链的始位置</a:t>
            </a:r>
            <a:endParaRPr lang="en-US" altLang="zh-CN" b="1" dirty="0">
              <a:latin typeface="Times New Roman" pitchFamily="18" charset="0"/>
              <a:sym typeface="Symbol" pitchFamily="18" charset="2"/>
            </a:endParaRPr>
          </a:p>
          <a:p>
            <a:pPr>
              <a:tabLst>
                <a:tab pos="664369" algn="l"/>
              </a:tabLst>
              <a:defRPr/>
            </a:pP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4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．      </a:t>
            </a:r>
            <a:r>
              <a:rPr lang="zh-CN" altLang="en-US" b="1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j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b="1" i="1" dirty="0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+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="1" dirty="0">
                <a:latin typeface="Times New Roman" pitchFamily="18" charset="0"/>
              </a:rPr>
              <a:t>1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                         // 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计算链</a:t>
            </a:r>
            <a:r>
              <a:rPr lang="en-US" altLang="zh-CN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—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j </a:t>
            </a:r>
            <a:endParaRPr lang="en-US" altLang="zh-CN" b="1" dirty="0">
              <a:latin typeface="Times New Roman" pitchFamily="18" charset="0"/>
              <a:sym typeface="Symbol" pitchFamily="18" charset="2"/>
            </a:endParaRPr>
          </a:p>
          <a:p>
            <a:pPr>
              <a:tabLst>
                <a:tab pos="664369" algn="l"/>
              </a:tabLst>
              <a:defRPr/>
            </a:pP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5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．      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b="1" i="1" dirty="0" err="1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]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] [</a:t>
            </a:r>
            <a:r>
              <a:rPr lang="en-US" altLang="zh-CN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]+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+1,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] +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b="1" i="1" baseline="-25000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="1" baseline="-25000" dirty="0">
                <a:latin typeface="Times New Roman" pitchFamily="18" charset="0"/>
                <a:sym typeface="Symbol" pitchFamily="18" charset="2"/>
              </a:rPr>
              <a:t>1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*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b="1" i="1" baseline="-25000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*</a:t>
            </a:r>
            <a:r>
              <a:rPr lang="en-US" altLang="zh-CN" b="1" i="1" dirty="0" err="1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b="1" i="1" baseline="-25000" dirty="0" err="1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b="1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     //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假设最优的位置在</a:t>
            </a:r>
            <a:r>
              <a:rPr lang="en-US" altLang="zh-CN" b="1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处时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i="1" baseline="-25000" dirty="0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i="1" baseline="-25000" dirty="0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="1" baseline="-25000" dirty="0" smtClean="0">
                <a:latin typeface="Times New Roman" pitchFamily="18" charset="0"/>
                <a:sym typeface="Symbol" pitchFamily="18" charset="2"/>
              </a:rPr>
              <a:t>+1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..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i="1" baseline="-25000" dirty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)  </a:t>
            </a:r>
          </a:p>
          <a:p>
            <a:pPr>
              <a:tabLst>
                <a:tab pos="664369" algn="l"/>
              </a:tabLst>
              <a:defRPr/>
            </a:pP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6.         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b="1" i="1" dirty="0" err="1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]  </a:t>
            </a:r>
            <a:r>
              <a:rPr lang="en-US" altLang="zh-CN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                                         //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记录分割位置</a:t>
            </a:r>
            <a:endParaRPr lang="en-US" altLang="zh-CN" b="1" dirty="0">
              <a:latin typeface="Times New Roman" pitchFamily="18" charset="0"/>
              <a:sym typeface="Symbol" pitchFamily="18" charset="2"/>
            </a:endParaRPr>
          </a:p>
          <a:p>
            <a:pPr>
              <a:tabLst>
                <a:tab pos="664369" algn="l"/>
              </a:tabLst>
              <a:defRPr/>
            </a:pP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7.          for 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b="1" i="1" dirty="0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+1  to</a:t>
            </a:r>
            <a:r>
              <a:rPr lang="en-US" altLang="zh-CN" b="1" i="1" dirty="0">
                <a:latin typeface="Times New Roman" pitchFamily="18" charset="0"/>
              </a:rPr>
              <a:t>  j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="1" dirty="0">
                <a:latin typeface="Times New Roman" pitchFamily="18" charset="0"/>
              </a:rPr>
              <a:t>1  do</a:t>
            </a:r>
            <a:endParaRPr lang="en-US" altLang="zh-CN" b="1" dirty="0">
              <a:latin typeface="Times New Roman" pitchFamily="18" charset="0"/>
              <a:sym typeface="Symbol" pitchFamily="18" charset="2"/>
            </a:endParaRPr>
          </a:p>
          <a:p>
            <a:pPr>
              <a:tabLst>
                <a:tab pos="664369" algn="l"/>
              </a:tabLst>
              <a:defRPr/>
            </a:pP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8.             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t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b="1" i="1" dirty="0">
                <a:latin typeface="Times New Roman" pitchFamily="18" charset="0"/>
              </a:rPr>
              <a:t>m</a:t>
            </a:r>
            <a:r>
              <a:rPr lang="en-US" altLang="zh-CN" b="1" dirty="0">
                <a:latin typeface="Times New Roman" pitchFamily="18" charset="0"/>
              </a:rPr>
              <a:t>[</a:t>
            </a:r>
            <a:r>
              <a:rPr lang="en-US" altLang="zh-CN" b="1" i="1" dirty="0" err="1">
                <a:latin typeface="Times New Roman" pitchFamily="18" charset="0"/>
              </a:rPr>
              <a:t>i</a:t>
            </a:r>
            <a:r>
              <a:rPr lang="en-US" altLang="zh-CN" b="1" dirty="0" err="1">
                <a:latin typeface="Times New Roman" pitchFamily="18" charset="0"/>
              </a:rPr>
              <a:t>,</a:t>
            </a:r>
            <a:r>
              <a:rPr lang="en-US" altLang="zh-CN" b="1" i="1" dirty="0" err="1">
                <a:latin typeface="Times New Roman" pitchFamily="18" charset="0"/>
              </a:rPr>
              <a:t>k</a:t>
            </a:r>
            <a:r>
              <a:rPr lang="en-US" altLang="zh-CN" b="1" dirty="0">
                <a:latin typeface="Times New Roman" pitchFamily="18" charset="0"/>
              </a:rPr>
              <a:t>]+</a:t>
            </a:r>
            <a:r>
              <a:rPr lang="en-US" altLang="zh-CN" b="1" i="1" dirty="0">
                <a:latin typeface="Times New Roman" pitchFamily="18" charset="0"/>
              </a:rPr>
              <a:t>m</a:t>
            </a:r>
            <a:r>
              <a:rPr lang="en-US" altLang="zh-CN" b="1" dirty="0">
                <a:latin typeface="Times New Roman" pitchFamily="18" charset="0"/>
              </a:rPr>
              <a:t>[</a:t>
            </a:r>
            <a:r>
              <a:rPr lang="en-US" altLang="zh-CN" b="1" i="1" dirty="0">
                <a:latin typeface="Times New Roman" pitchFamily="18" charset="0"/>
              </a:rPr>
              <a:t>k</a:t>
            </a:r>
            <a:r>
              <a:rPr lang="en-US" altLang="zh-CN" b="1" dirty="0">
                <a:latin typeface="Times New Roman" pitchFamily="18" charset="0"/>
              </a:rPr>
              <a:t>+1,</a:t>
            </a:r>
            <a:r>
              <a:rPr lang="en-US" altLang="zh-CN" b="1" i="1" dirty="0">
                <a:latin typeface="Times New Roman" pitchFamily="18" charset="0"/>
              </a:rPr>
              <a:t>j</a:t>
            </a:r>
            <a:r>
              <a:rPr lang="en-US" altLang="zh-CN" b="1" dirty="0">
                <a:latin typeface="Times New Roman" pitchFamily="18" charset="0"/>
              </a:rPr>
              <a:t>]+ </a:t>
            </a:r>
            <a:r>
              <a:rPr lang="en-US" altLang="zh-CN" b="1" i="1" dirty="0">
                <a:latin typeface="Times New Roman" pitchFamily="18" charset="0"/>
              </a:rPr>
              <a:t>p</a:t>
            </a:r>
            <a:r>
              <a:rPr lang="en-US" altLang="zh-CN" b="1" i="1" baseline="-25000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="1" baseline="-25000" dirty="0">
                <a:latin typeface="Times New Roman" pitchFamily="18" charset="0"/>
                <a:sym typeface="Symbol" pitchFamily="18" charset="2"/>
              </a:rPr>
              <a:t>1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*</a:t>
            </a:r>
            <a:r>
              <a:rPr lang="en-US" altLang="zh-CN" b="1" i="1" dirty="0" err="1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b="1" i="1" baseline="-25000" dirty="0" err="1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*</a:t>
            </a:r>
            <a:r>
              <a:rPr lang="en-US" altLang="zh-CN" b="1" i="1" dirty="0" err="1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b="1" i="1" baseline="-25000" dirty="0" err="1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   //(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i="1" baseline="-25000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..</a:t>
            </a:r>
            <a:r>
              <a:rPr lang="en-US" altLang="zh-CN" b="1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i="1" baseline="-25000" dirty="0" err="1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)(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i="1" baseline="-25000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b="1" baseline="-25000" dirty="0">
                <a:latin typeface="Times New Roman" pitchFamily="18" charset="0"/>
                <a:sym typeface="Symbol" pitchFamily="18" charset="2"/>
              </a:rPr>
              <a:t>+1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..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i="1" baseline="-25000" dirty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>
              <a:tabLst>
                <a:tab pos="664369" algn="l"/>
              </a:tabLst>
              <a:defRPr/>
            </a:pP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9.              if 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&lt;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b="1" i="1" dirty="0" err="1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]</a:t>
            </a:r>
          </a:p>
          <a:p>
            <a:pPr>
              <a:tabLst>
                <a:tab pos="664369" algn="l"/>
              </a:tabLst>
              <a:defRPr/>
            </a:pP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10.            then 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b="1" i="1" dirty="0" err="1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]</a:t>
            </a:r>
            <a:r>
              <a:rPr lang="en-US" altLang="zh-CN" b="1" i="1" dirty="0">
                <a:latin typeface="Times New Roman" pitchFamily="18" charset="0"/>
              </a:rPr>
              <a:t>t </a:t>
            </a:r>
            <a:r>
              <a:rPr lang="en-US" altLang="zh-CN" b="1" dirty="0">
                <a:latin typeface="Times New Roman" pitchFamily="18" charset="0"/>
              </a:rPr>
              <a:t> </a:t>
            </a:r>
            <a:endParaRPr lang="en-US" altLang="zh-CN" b="1" dirty="0">
              <a:latin typeface="Times New Roman" pitchFamily="18" charset="0"/>
              <a:sym typeface="Symbol" pitchFamily="18" charset="2"/>
            </a:endParaRPr>
          </a:p>
          <a:p>
            <a:pPr>
              <a:tabLst>
                <a:tab pos="664369" algn="l"/>
              </a:tabLst>
              <a:defRPr/>
            </a:pP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11.                     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b="1" i="1" dirty="0" err="1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]</a:t>
            </a:r>
            <a:r>
              <a:rPr lang="en-US" altLang="zh-CN" b="1" i="1" dirty="0">
                <a:latin typeface="Times New Roman" pitchFamily="18" charset="0"/>
              </a:rPr>
              <a:t>k 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1494235" y="4286251"/>
            <a:ext cx="5886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</a:rPr>
              <a:t>复杂性：行</a:t>
            </a:r>
            <a:r>
              <a:rPr lang="en-US" altLang="zh-CN" sz="1800" b="1" dirty="0">
                <a:latin typeface="Arial" panose="020B0604020202020204" pitchFamily="34" charset="0"/>
              </a:rPr>
              <a:t>2,3,7</a:t>
            </a:r>
            <a:r>
              <a:rPr lang="zh-CN" altLang="en-US" sz="1800" b="1" dirty="0">
                <a:latin typeface="Arial" panose="020B0604020202020204" pitchFamily="34" charset="0"/>
              </a:rPr>
              <a:t>循环进行都是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O</a:t>
            </a:r>
            <a:r>
              <a:rPr lang="en-US" altLang="zh-CN" sz="1800" b="1" dirty="0">
                <a:latin typeface="Times New Roman" panose="02020603050405020304" pitchFamily="18" charset="0"/>
              </a:rPr>
              <a:t>(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1800" b="1" dirty="0">
                <a:latin typeface="Times New Roman" panose="02020603050405020304" pitchFamily="18" charset="0"/>
              </a:rPr>
              <a:t>)</a:t>
            </a:r>
            <a:r>
              <a:rPr lang="zh-CN" altLang="en-US" sz="1800" b="1" dirty="0">
                <a:latin typeface="Arial" panose="020B0604020202020204" pitchFamily="34" charset="0"/>
              </a:rPr>
              <a:t>，循环内为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O</a:t>
            </a:r>
            <a:r>
              <a:rPr lang="en-US" altLang="zh-CN" sz="1800" b="1" dirty="0">
                <a:latin typeface="Times New Roman" panose="02020603050405020304" pitchFamily="18" charset="0"/>
              </a:rPr>
              <a:t>(1)</a:t>
            </a:r>
            <a:r>
              <a:rPr lang="zh-CN" altLang="en-US" sz="1800" b="1" dirty="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W</a:t>
            </a:r>
            <a:r>
              <a:rPr lang="en-US" altLang="zh-CN" sz="1800" b="1" dirty="0">
                <a:latin typeface="Times New Roman" panose="02020603050405020304" pitchFamily="18" charset="0"/>
              </a:rPr>
              <a:t>(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1800" b="1" dirty="0">
                <a:latin typeface="Times New Roman" panose="02020603050405020304" pitchFamily="18" charset="0"/>
              </a:rPr>
              <a:t>)=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O</a:t>
            </a:r>
            <a:r>
              <a:rPr lang="en-US" altLang="zh-CN" sz="1800" b="1" dirty="0">
                <a:latin typeface="Times New Roman" panose="02020603050405020304" pitchFamily="18" charset="0"/>
              </a:rPr>
              <a:t>(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1800" b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1800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>
          <a:xfrm>
            <a:off x="1485900" y="33338"/>
            <a:ext cx="6172200" cy="609600"/>
          </a:xfrm>
        </p:spPr>
        <p:txBody>
          <a:bodyPr/>
          <a:lstStyle/>
          <a:p>
            <a:r>
              <a:rPr lang="zh-CN" altLang="en-US" sz="3000" b="1" dirty="0">
                <a:solidFill>
                  <a:srgbClr val="C00000"/>
                </a:solidFill>
              </a:rPr>
              <a:t>算法</a:t>
            </a: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3000" b="1" dirty="0">
                <a:solidFill>
                  <a:srgbClr val="C00000"/>
                </a:solidFill>
              </a:rPr>
              <a:t>迭代实现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4079816" y="2769325"/>
            <a:ext cx="1532859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顺序访问存储器 7"/>
          <p:cNvSpPr/>
          <p:nvPr/>
        </p:nvSpPr>
        <p:spPr>
          <a:xfrm flipH="1">
            <a:off x="7262948" y="812478"/>
            <a:ext cx="1881051" cy="1321122"/>
          </a:xfrm>
          <a:prstGeom prst="flowChartMagneticTap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增加记录的工作</a:t>
            </a:r>
            <a:endParaRPr lang="zh-CN" altLang="en-US" sz="16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020341" y="2448674"/>
            <a:ext cx="3366013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7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643895" y="686583"/>
            <a:ext cx="5209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3.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矩阵连乘求解实例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黑体" pitchFamily="2" charset="-122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295400" y="2911641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429000" y="2911641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>
            <a:off x="1295400" y="2911641"/>
            <a:ext cx="2133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1752600" y="2911641"/>
            <a:ext cx="1676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2209800" y="2911641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584690" y="3478379"/>
            <a:ext cx="2551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2362200" y="2338385"/>
            <a:ext cx="2551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590800" y="2911641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>
            <a:off x="2971800" y="2911641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0" name="Group 33"/>
          <p:cNvGrpSpPr>
            <a:grpSpLocks/>
          </p:cNvGrpSpPr>
          <p:nvPr/>
        </p:nvGrpSpPr>
        <p:grpSpPr bwMode="auto">
          <a:xfrm>
            <a:off x="1143000" y="2611614"/>
            <a:ext cx="2406650" cy="409576"/>
            <a:chOff x="720" y="1827"/>
            <a:chExt cx="1516" cy="258"/>
          </a:xfrm>
        </p:grpSpPr>
        <p:sp>
          <p:nvSpPr>
            <p:cNvPr id="41" name="Text Box 16"/>
            <p:cNvSpPr txBox="1">
              <a:spLocks noChangeArrowheads="1"/>
            </p:cNvSpPr>
            <p:nvPr/>
          </p:nvSpPr>
          <p:spPr bwMode="auto">
            <a:xfrm>
              <a:off x="720" y="18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1046" y="18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1296" y="18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1536" y="18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1776" y="18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2039" y="182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75" name="Text Box 24"/>
          <p:cNvSpPr txBox="1">
            <a:spLocks noChangeArrowheads="1"/>
          </p:cNvSpPr>
          <p:nvPr/>
        </p:nvSpPr>
        <p:spPr bwMode="auto">
          <a:xfrm>
            <a:off x="990600" y="2706854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6" name="Text Box 25"/>
          <p:cNvSpPr txBox="1">
            <a:spLocks noChangeArrowheads="1"/>
          </p:cNvSpPr>
          <p:nvPr/>
        </p:nvSpPr>
        <p:spPr bwMode="auto">
          <a:xfrm>
            <a:off x="996950" y="3168549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Text Box 26"/>
          <p:cNvSpPr txBox="1">
            <a:spLocks noChangeArrowheads="1"/>
          </p:cNvSpPr>
          <p:nvPr/>
        </p:nvSpPr>
        <p:spPr bwMode="auto">
          <a:xfrm>
            <a:off x="996950" y="356383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8" name="Text Box 27"/>
          <p:cNvSpPr txBox="1">
            <a:spLocks noChangeArrowheads="1"/>
          </p:cNvSpPr>
          <p:nvPr/>
        </p:nvSpPr>
        <p:spPr bwMode="auto">
          <a:xfrm>
            <a:off x="996950" y="396538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9" name="Text Box 28"/>
          <p:cNvSpPr txBox="1">
            <a:spLocks noChangeArrowheads="1"/>
          </p:cNvSpPr>
          <p:nvPr/>
        </p:nvSpPr>
        <p:spPr bwMode="auto">
          <a:xfrm>
            <a:off x="996950" y="434638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0" name="Text Box 29"/>
          <p:cNvSpPr txBox="1">
            <a:spLocks noChangeArrowheads="1"/>
          </p:cNvSpPr>
          <p:nvPr/>
        </p:nvSpPr>
        <p:spPr bwMode="auto">
          <a:xfrm>
            <a:off x="996950" y="465118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Line 56"/>
          <p:cNvSpPr>
            <a:spLocks noChangeShapeType="1"/>
          </p:cNvSpPr>
          <p:nvPr/>
        </p:nvSpPr>
        <p:spPr bwMode="auto">
          <a:xfrm flipH="1">
            <a:off x="1371600" y="2911641"/>
            <a:ext cx="2057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Text Box 58"/>
          <p:cNvSpPr txBox="1">
            <a:spLocks noChangeArrowheads="1"/>
          </p:cNvSpPr>
          <p:nvPr/>
        </p:nvSpPr>
        <p:spPr bwMode="auto">
          <a:xfrm>
            <a:off x="583812" y="1228827"/>
            <a:ext cx="7856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连乘积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A[1:6]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的最少数乘次数，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其中各矩阵的维数分别为：</a:t>
            </a:r>
          </a:p>
        </p:txBody>
      </p:sp>
      <p:graphicFrame>
        <p:nvGraphicFramePr>
          <p:cNvPr id="83" name="Object 59"/>
          <p:cNvGraphicFramePr>
            <a:graphicFrameLocks noChangeAspect="1"/>
          </p:cNvGraphicFramePr>
          <p:nvPr>
            <p:extLst/>
          </p:nvPr>
        </p:nvGraphicFramePr>
        <p:xfrm>
          <a:off x="746068" y="1694599"/>
          <a:ext cx="5708625" cy="6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r:id="rId4" imgW="3098800" imgH="431800" progId="Equation.3">
                  <p:embed/>
                </p:oleObj>
              </mc:Choice>
              <mc:Fallback>
                <p:oleObj r:id="rId4" imgW="3098800" imgH="431800" progId="Equation.3">
                  <p:embed/>
                  <p:pic>
                    <p:nvPicPr>
                      <p:cNvPr id="83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068" y="1694599"/>
                        <a:ext cx="5708625" cy="69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Box 1"/>
          <p:cNvSpPr txBox="1">
            <a:spLocks noChangeArrowheads="1"/>
          </p:cNvSpPr>
          <p:nvPr/>
        </p:nvSpPr>
        <p:spPr bwMode="auto">
          <a:xfrm>
            <a:off x="3725862" y="2511591"/>
            <a:ext cx="417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）计算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m[1][1], m[2][2],…,m[6][6];</a:t>
            </a:r>
          </a:p>
        </p:txBody>
      </p:sp>
      <p:sp>
        <p:nvSpPr>
          <p:cNvPr id="85" name="TextBox 29"/>
          <p:cNvSpPr txBox="1">
            <a:spLocks noChangeArrowheads="1"/>
          </p:cNvSpPr>
          <p:nvPr/>
        </p:nvSpPr>
        <p:spPr bwMode="auto">
          <a:xfrm>
            <a:off x="3725862" y="2968791"/>
            <a:ext cx="417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）计算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m[1][2], m[2][3],…,m[5][6];</a:t>
            </a:r>
          </a:p>
        </p:txBody>
      </p:sp>
      <p:sp>
        <p:nvSpPr>
          <p:cNvPr id="86" name="TextBox 30"/>
          <p:cNvSpPr txBox="1">
            <a:spLocks noChangeArrowheads="1"/>
          </p:cNvSpPr>
          <p:nvPr/>
        </p:nvSpPr>
        <p:spPr bwMode="auto">
          <a:xfrm>
            <a:off x="3725862" y="3425991"/>
            <a:ext cx="457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）计算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m[1][3], m[2][4], m[3][5],m[4][6];</a:t>
            </a:r>
          </a:p>
        </p:txBody>
      </p:sp>
      <p:sp>
        <p:nvSpPr>
          <p:cNvPr id="87" name="TextBox 31"/>
          <p:cNvSpPr txBox="1">
            <a:spLocks noChangeArrowheads="1"/>
          </p:cNvSpPr>
          <p:nvPr/>
        </p:nvSpPr>
        <p:spPr bwMode="auto">
          <a:xfrm>
            <a:off x="3725862" y="3883191"/>
            <a:ext cx="417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）计算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m[1][4], m[2][5],m[3][6];</a:t>
            </a:r>
          </a:p>
        </p:txBody>
      </p:sp>
      <p:sp>
        <p:nvSpPr>
          <p:cNvPr id="88" name="TextBox 32"/>
          <p:cNvSpPr txBox="1">
            <a:spLocks noChangeArrowheads="1"/>
          </p:cNvSpPr>
          <p:nvPr/>
        </p:nvSpPr>
        <p:spPr bwMode="auto">
          <a:xfrm>
            <a:off x="3725862" y="4321341"/>
            <a:ext cx="417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）计算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m[1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5],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m[2][6];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TextBox 32"/>
          <p:cNvSpPr txBox="1">
            <a:spLocks noChangeArrowheads="1"/>
          </p:cNvSpPr>
          <p:nvPr/>
        </p:nvSpPr>
        <p:spPr bwMode="auto">
          <a:xfrm>
            <a:off x="3721188" y="4707393"/>
            <a:ext cx="417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）计算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m[1][6];</a:t>
            </a:r>
          </a:p>
        </p:txBody>
      </p:sp>
    </p:spTree>
    <p:extLst>
      <p:ext uri="{BB962C8B-B14F-4D97-AF65-F5344CB8AC3E}">
        <p14:creationId xmlns:p14="http://schemas.microsoft.com/office/powerpoint/2010/main" val="208012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8" grpId="0" animBg="1"/>
      <p:bldP spid="39" grpId="0" animBg="1"/>
      <p:bldP spid="81" grpId="0" animBg="1"/>
      <p:bldP spid="84" grpId="0"/>
      <p:bldP spid="85" grpId="0"/>
      <p:bldP spid="86" grpId="0"/>
      <p:bldP spid="87" grpId="0"/>
      <p:bldP spid="88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>
            <a:spLocks noChangeArrowheads="1"/>
          </p:cNvSpPr>
          <p:nvPr/>
        </p:nvSpPr>
        <p:spPr bwMode="auto">
          <a:xfrm>
            <a:off x="2090888" y="1084674"/>
            <a:ext cx="540719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 eaLnBrk="0" hangingPunct="0">
              <a:spcBef>
                <a:spcPct val="50000"/>
              </a:spcBef>
              <a:buFont typeface="Arial" charset="0"/>
              <a:buAutoNum type="arabicPeriod"/>
            </a:pPr>
            <a:r>
              <a:rPr lang="zh-CN" altLang="en-US" sz="2800" dirty="0">
                <a:latin typeface="黑体" pitchFamily="2" charset="-122"/>
                <a:ea typeface="黑体" pitchFamily="2" charset="-122"/>
                <a:sym typeface="黑体" pitchFamily="2" charset="-122"/>
              </a:rPr>
              <a:t>矩阵连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  <a:sym typeface="黑体" pitchFamily="2" charset="-122"/>
              </a:rPr>
              <a:t>乘问题描述</a:t>
            </a:r>
            <a:endParaRPr lang="en-US" altLang="zh-CN" sz="2800" dirty="0" smtClean="0"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 marL="514350" indent="-514350" eaLnBrk="0" hangingPunct="0">
              <a:spcBef>
                <a:spcPct val="50000"/>
              </a:spcBef>
              <a:buFont typeface="Arial" charset="0"/>
              <a:buAutoNum type="arabicPeriod"/>
            </a:pPr>
            <a:r>
              <a:rPr lang="zh-CN" altLang="en-US" sz="2800" dirty="0" smtClean="0">
                <a:latin typeface="黑体" pitchFamily="2" charset="-122"/>
                <a:ea typeface="黑体" pitchFamily="2" charset="-122"/>
                <a:sym typeface="黑体" pitchFamily="2" charset="-122"/>
              </a:rPr>
              <a:t>矩阵连乘问题分析</a:t>
            </a:r>
          </a:p>
          <a:p>
            <a:pPr eaLnBrk="0" hangingPunct="0">
              <a:spcBef>
                <a:spcPct val="50000"/>
              </a:spcBef>
              <a:buFont typeface="Arial" charset="0"/>
              <a:buNone/>
            </a:pPr>
            <a:r>
              <a:rPr lang="en-US" altLang="zh-CN" sz="2800" dirty="0" smtClean="0">
                <a:latin typeface="黑体" pitchFamily="2" charset="-122"/>
                <a:ea typeface="黑体" pitchFamily="2" charset="-122"/>
                <a:sym typeface="黑体" pitchFamily="2" charset="-122"/>
              </a:rPr>
              <a:t>3. 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  <a:sym typeface="黑体" pitchFamily="2" charset="-122"/>
              </a:rPr>
              <a:t>矩阵</a:t>
            </a:r>
            <a:r>
              <a:rPr lang="zh-CN" altLang="en-US" sz="2800" dirty="0">
                <a:latin typeface="黑体" pitchFamily="2" charset="-122"/>
                <a:ea typeface="黑体" pitchFamily="2" charset="-122"/>
                <a:sym typeface="黑体" pitchFamily="2" charset="-122"/>
              </a:rPr>
              <a:t>连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  <a:sym typeface="黑体" pitchFamily="2" charset="-122"/>
              </a:rPr>
              <a:t>乘算法描述</a:t>
            </a:r>
            <a:endParaRPr lang="en-US" altLang="zh-CN" sz="2800" dirty="0">
              <a:latin typeface="黑体" pitchFamily="2" charset="-122"/>
              <a:ea typeface="黑体" pitchFamily="2" charset="-122"/>
              <a:sym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643895" y="686583"/>
            <a:ext cx="5209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3.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矩阵连乘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求解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实例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  <a:sym typeface="黑体" pitchFamily="2" charset="-122"/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/>
          </p:nvPr>
        </p:nvGraphicFramePr>
        <p:xfrm>
          <a:off x="1582806" y="2084664"/>
          <a:ext cx="1304079" cy="3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2" r:id="rId3" imgW="571500" imgH="177800" progId="Equation.DSMT4">
                  <p:embed/>
                </p:oleObj>
              </mc:Choice>
              <mc:Fallback>
                <p:oleObj r:id="rId3" imgW="571500" imgH="177800" progId="Equation.DSMT4">
                  <p:embed/>
                  <p:pic>
                    <p:nvPicPr>
                      <p:cNvPr id="49" name="对象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806" y="2084664"/>
                        <a:ext cx="1304079" cy="3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/>
          </p:nvPr>
        </p:nvGraphicFramePr>
        <p:xfrm>
          <a:off x="3288918" y="2084664"/>
          <a:ext cx="1245216" cy="3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3" r:id="rId5" imgW="546100" imgH="177800" progId="Equation.DSMT4">
                  <p:embed/>
                </p:oleObj>
              </mc:Choice>
              <mc:Fallback>
                <p:oleObj r:id="rId5" imgW="546100" imgH="177800" progId="Equation.DSMT4">
                  <p:embed/>
                  <p:pic>
                    <p:nvPicPr>
                      <p:cNvPr id="55" name="对象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918" y="2084664"/>
                        <a:ext cx="1245216" cy="3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59"/>
          <p:cNvGraphicFramePr>
            <a:graphicFrameLocks noChangeAspect="1"/>
          </p:cNvGraphicFramePr>
          <p:nvPr>
            <p:extLst/>
          </p:nvPr>
        </p:nvGraphicFramePr>
        <p:xfrm>
          <a:off x="1270893" y="1152424"/>
          <a:ext cx="5395077" cy="6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4" r:id="rId7" imgW="3098800" imgH="431800" progId="Equation.3">
                  <p:embed/>
                </p:oleObj>
              </mc:Choice>
              <mc:Fallback>
                <p:oleObj r:id="rId7" imgW="3098800" imgH="431800" progId="Equation.3">
                  <p:embed/>
                  <p:pic>
                    <p:nvPicPr>
                      <p:cNvPr id="6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893" y="1152424"/>
                        <a:ext cx="5395077" cy="69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9674" y="2643627"/>
              <a:ext cx="8243603" cy="1707964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56921">
                      <a:extLst>
                        <a:ext uri="{9D8B030D-6E8A-4147-A177-3AD203B41FA5}">
                          <a16:colId xmlns:a16="http://schemas.microsoft.com/office/drawing/2014/main" val="672201420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1310492805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77647026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2167642409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2775011019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1683127611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269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: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1:1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2:2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3:3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4:4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5:5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6:6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1868131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][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0785426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][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730543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最优计算次序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885042"/>
                  </p:ext>
                </p:extLst>
              </p:nvPr>
            </p:nvGraphicFramePr>
            <p:xfrm>
              <a:off x="559674" y="2643627"/>
              <a:ext cx="8243603" cy="1707964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5692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72201420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10492805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7647026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67642409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5011019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683127611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6"/>
                        </a:ext>
                      </a:extLst>
                    </a:gridCol>
                  </a:tblGrid>
                  <a:tr h="4269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328" t="-1429" r="-34491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74857" t="-1429" r="-50114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274857" t="-1429" r="-40114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377011" t="-1429" r="-3034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474286" t="-1429" r="-201714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574286" t="-1429" r="-101714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674286" t="-1429" r="-1714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921868131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328" t="-100000" r="-344918" b="-2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90785426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328" t="-202857" r="-344918" b="-11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705730543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最优计算次序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936167" y="2142365"/>
                <a:ext cx="261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167" y="2142365"/>
                <a:ext cx="26129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651" r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1095489" y="2034539"/>
            <a:ext cx="58835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8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643895" y="686583"/>
            <a:ext cx="5209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矩阵连乘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求解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实例</a:t>
            </a:r>
            <a:endParaRPr lang="zh-CN" altLang="en-US" sz="2000" dirty="0">
              <a:solidFill>
                <a:srgbClr val="FF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</p:txBody>
      </p:sp>
      <p:graphicFrame>
        <p:nvGraphicFramePr>
          <p:cNvPr id="61" name="Object 59"/>
          <p:cNvGraphicFramePr>
            <a:graphicFrameLocks noChangeAspect="1"/>
          </p:cNvGraphicFramePr>
          <p:nvPr>
            <p:extLst/>
          </p:nvPr>
        </p:nvGraphicFramePr>
        <p:xfrm>
          <a:off x="1344633" y="1181920"/>
          <a:ext cx="5048337" cy="6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8" r:id="rId3" imgW="3098800" imgH="431800" progId="Equation.3">
                  <p:embed/>
                </p:oleObj>
              </mc:Choice>
              <mc:Fallback>
                <p:oleObj r:id="rId3" imgW="3098800" imgH="431800" progId="Equation.3">
                  <p:embed/>
                  <p:pic>
                    <p:nvPicPr>
                      <p:cNvPr id="6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33" y="1181920"/>
                        <a:ext cx="5048337" cy="69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1460697" y="1942098"/>
          <a:ext cx="4690563" cy="1183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9" r:id="rId5" imgW="2045588" imgH="533632" progId="Equation.DSMT4">
                  <p:embed/>
                </p:oleObj>
              </mc:Choice>
              <mc:Fallback>
                <p:oleObj r:id="rId5" imgW="2045588" imgH="533632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697" y="1942098"/>
                        <a:ext cx="4690563" cy="1183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6739814" y="1942098"/>
          <a:ext cx="1252220" cy="40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0" r:id="rId7" imgW="546100" imgH="177800" progId="Equation.DSMT4">
                  <p:embed/>
                </p:oleObj>
              </mc:Choice>
              <mc:Fallback>
                <p:oleObj r:id="rId7" imgW="546100" imgH="1778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9814" y="1942098"/>
                        <a:ext cx="1252220" cy="403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022354" y="1900773"/>
            <a:ext cx="58835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316531" y="3423987"/>
          <a:ext cx="4757513" cy="1208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1" r:id="rId9" imgW="2032882" imgH="533632" progId="Equation.DSMT4">
                  <p:embed/>
                </p:oleObj>
              </mc:Choice>
              <mc:Fallback>
                <p:oleObj r:id="rId9" imgW="2032882" imgH="533632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531" y="3423987"/>
                        <a:ext cx="4757513" cy="1208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6702268" y="3423987"/>
          <a:ext cx="1241824" cy="365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2" r:id="rId11" imgW="584200" imgH="177800" progId="Equation.DSMT4">
                  <p:embed/>
                </p:oleObj>
              </mc:Choice>
              <mc:Fallback>
                <p:oleObj r:id="rId11" imgW="584200" imgH="1778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268" y="3423987"/>
                        <a:ext cx="1241824" cy="365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0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643895" y="686583"/>
            <a:ext cx="5209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矩阵连乘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求解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实例</a:t>
            </a:r>
            <a:endParaRPr lang="zh-CN" altLang="en-US" sz="2000" dirty="0">
              <a:solidFill>
                <a:srgbClr val="FF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</p:txBody>
      </p:sp>
      <p:graphicFrame>
        <p:nvGraphicFramePr>
          <p:cNvPr id="61" name="Object 59"/>
          <p:cNvGraphicFramePr>
            <a:graphicFrameLocks noChangeAspect="1"/>
          </p:cNvGraphicFramePr>
          <p:nvPr>
            <p:extLst/>
          </p:nvPr>
        </p:nvGraphicFramePr>
        <p:xfrm>
          <a:off x="1344633" y="1181920"/>
          <a:ext cx="5048337" cy="6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r:id="rId3" imgW="3098800" imgH="431800" progId="Equation.3">
                  <p:embed/>
                </p:oleObj>
              </mc:Choice>
              <mc:Fallback>
                <p:oleObj r:id="rId3" imgW="3098800" imgH="431800" progId="Equation.3">
                  <p:embed/>
                  <p:pic>
                    <p:nvPicPr>
                      <p:cNvPr id="6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33" y="1181920"/>
                        <a:ext cx="5048337" cy="69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022354" y="1900773"/>
            <a:ext cx="58835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28941" y="2410582"/>
              <a:ext cx="7179156" cy="1707964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56921">
                      <a:extLst>
                        <a:ext uri="{9D8B030D-6E8A-4147-A177-3AD203B41FA5}">
                          <a16:colId xmlns:a16="http://schemas.microsoft.com/office/drawing/2014/main" val="672201420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1310492805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77647026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2167642409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2775011019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1683127611"/>
                        </a:ext>
                      </a:extLst>
                    </a:gridCol>
                  </a:tblGrid>
                  <a:tr h="4269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: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1:2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2:3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3:4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4:5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5:6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1868131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][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15750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2650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750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0785426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][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730543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最优计算次序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324323"/>
                  </p:ext>
                </p:extLst>
              </p:nvPr>
            </p:nvGraphicFramePr>
            <p:xfrm>
              <a:off x="1428941" y="2410582"/>
              <a:ext cx="7179156" cy="1707964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56921">
                      <a:extLst>
                        <a:ext uri="{9D8B030D-6E8A-4147-A177-3AD203B41FA5}">
                          <a16:colId xmlns:a16="http://schemas.microsoft.com/office/drawing/2014/main" val="672201420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1310492805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77647026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2167642409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2775011019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1683127611"/>
                        </a:ext>
                      </a:extLst>
                    </a:gridCol>
                  </a:tblGrid>
                  <a:tr h="4269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28" t="-1429" r="-287541" b="-3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74857" t="-1429" r="-401143" b="-3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74857" t="-1429" r="-301143" b="-3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77011" t="-1429" r="-202874" b="-3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74286" t="-1429" r="-101714" b="-3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74286" t="-1429" r="-1714" b="-3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868131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28" t="-100000" r="-287541" b="-212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15750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2650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750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0785426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28" t="-202857" r="-287541" b="-1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730543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最优计算次序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74857" t="-302857" r="-401143" b="-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74857" t="-302857" r="-301143" b="-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77011" t="-302857" r="-202874" b="-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74286" t="-302857" r="-101714" b="-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74286" t="-302857" r="-1714" b="-1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28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643895" y="686583"/>
            <a:ext cx="5209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矩阵连乘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求解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实例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  <a:sym typeface="黑体" pitchFamily="2" charset="-122"/>
            </a:endParaRPr>
          </a:p>
        </p:txBody>
      </p:sp>
      <p:graphicFrame>
        <p:nvGraphicFramePr>
          <p:cNvPr id="61" name="Object 59"/>
          <p:cNvGraphicFramePr>
            <a:graphicFrameLocks noChangeAspect="1"/>
          </p:cNvGraphicFramePr>
          <p:nvPr>
            <p:extLst/>
          </p:nvPr>
        </p:nvGraphicFramePr>
        <p:xfrm>
          <a:off x="831627" y="1224991"/>
          <a:ext cx="5048337" cy="6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0" r:id="rId3" imgW="3098800" imgH="431800" progId="Equation.3">
                  <p:embed/>
                </p:oleObj>
              </mc:Choice>
              <mc:Fallback>
                <p:oleObj r:id="rId3" imgW="3098800" imgH="431800" progId="Equation.3">
                  <p:embed/>
                  <p:pic>
                    <p:nvPicPr>
                      <p:cNvPr id="6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27" y="1224991"/>
                        <a:ext cx="5048337" cy="69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770106" y="2212877"/>
            <a:ext cx="58835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137741" y="1996276"/>
          <a:ext cx="7042356" cy="128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1" r:id="rId5" imgW="3124200" imgH="596900" progId="Equation.DSMT4">
                  <p:embed/>
                </p:oleObj>
              </mc:Choice>
              <mc:Fallback>
                <p:oleObj r:id="rId5" imgW="3124200" imgH="5969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741" y="1996276"/>
                        <a:ext cx="7042356" cy="128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1137741" y="4004594"/>
          <a:ext cx="974818" cy="398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2" r:id="rId7" imgW="584454" imgH="190583" progId="Equation.DSMT4">
                  <p:embed/>
                </p:oleObj>
              </mc:Choice>
              <mc:Fallback>
                <p:oleObj r:id="rId7" imgW="584454" imgH="190583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741" y="4004594"/>
                        <a:ext cx="974818" cy="398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1137741" y="3386914"/>
          <a:ext cx="1112579" cy="358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3" r:id="rId9" imgW="533400" imgH="177800" progId="Equation.DSMT4">
                  <p:embed/>
                </p:oleObj>
              </mc:Choice>
              <mc:Fallback>
                <p:oleObj r:id="rId9" imgW="533400" imgH="1778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741" y="3386914"/>
                        <a:ext cx="1112579" cy="358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872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643895" y="686583"/>
            <a:ext cx="5209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矩阵连乘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求解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实例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  <a:sym typeface="黑体" pitchFamily="2" charset="-122"/>
            </a:endParaRPr>
          </a:p>
        </p:txBody>
      </p:sp>
      <p:graphicFrame>
        <p:nvGraphicFramePr>
          <p:cNvPr id="61" name="Object 59"/>
          <p:cNvGraphicFramePr>
            <a:graphicFrameLocks noChangeAspect="1"/>
          </p:cNvGraphicFramePr>
          <p:nvPr>
            <p:extLst/>
          </p:nvPr>
        </p:nvGraphicFramePr>
        <p:xfrm>
          <a:off x="831627" y="1224991"/>
          <a:ext cx="5048337" cy="6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4" r:id="rId3" imgW="3098800" imgH="431800" progId="Equation.3">
                  <p:embed/>
                </p:oleObj>
              </mc:Choice>
              <mc:Fallback>
                <p:oleObj r:id="rId3" imgW="3098800" imgH="431800" progId="Equation.3">
                  <p:embed/>
                  <p:pic>
                    <p:nvPicPr>
                      <p:cNvPr id="6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27" y="1224991"/>
                        <a:ext cx="5048337" cy="69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770106" y="2212877"/>
            <a:ext cx="58835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226114" y="2061689"/>
          <a:ext cx="6173308" cy="1174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5" r:id="rId5" imgW="3111500" imgH="596900" progId="Equation.DSMT4">
                  <p:embed/>
                </p:oleObj>
              </mc:Choice>
              <mc:Fallback>
                <p:oleObj r:id="rId5" imgW="3111500" imgH="5969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114" y="2061689"/>
                        <a:ext cx="6173308" cy="1174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1226114" y="3420940"/>
          <a:ext cx="1324581" cy="390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6" r:id="rId7" imgW="584200" imgH="177800" progId="Equation.DSMT4">
                  <p:embed/>
                </p:oleObj>
              </mc:Choice>
              <mc:Fallback>
                <p:oleObj r:id="rId7" imgW="584200" imgH="1778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114" y="3420940"/>
                        <a:ext cx="1324581" cy="390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1286274" y="3995861"/>
          <a:ext cx="927539" cy="371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7" r:id="rId9" imgW="597419" imgH="190666" progId="Equation.DSMT4">
                  <p:embed/>
                </p:oleObj>
              </mc:Choice>
              <mc:Fallback>
                <p:oleObj r:id="rId9" imgW="597419" imgH="190666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274" y="3995861"/>
                        <a:ext cx="927539" cy="371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06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643895" y="686583"/>
            <a:ext cx="5209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矩阵连乘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求解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实例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  <a:sym typeface="黑体" pitchFamily="2" charset="-122"/>
            </a:endParaRPr>
          </a:p>
        </p:txBody>
      </p:sp>
      <p:graphicFrame>
        <p:nvGraphicFramePr>
          <p:cNvPr id="61" name="Object 59"/>
          <p:cNvGraphicFramePr>
            <a:graphicFrameLocks noChangeAspect="1"/>
          </p:cNvGraphicFramePr>
          <p:nvPr>
            <p:extLst/>
          </p:nvPr>
        </p:nvGraphicFramePr>
        <p:xfrm>
          <a:off x="831627" y="1224991"/>
          <a:ext cx="5048337" cy="6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4" r:id="rId3" imgW="3098800" imgH="431800" progId="Equation.3">
                  <p:embed/>
                </p:oleObj>
              </mc:Choice>
              <mc:Fallback>
                <p:oleObj r:id="rId3" imgW="3098800" imgH="431800" progId="Equation.3">
                  <p:embed/>
                  <p:pic>
                    <p:nvPicPr>
                      <p:cNvPr id="6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27" y="1224991"/>
                        <a:ext cx="5048337" cy="69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770106" y="2212877"/>
            <a:ext cx="58835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97099" y="2424884"/>
              <a:ext cx="6114709" cy="1707964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56921">
                      <a:extLst>
                        <a:ext uri="{9D8B030D-6E8A-4147-A177-3AD203B41FA5}">
                          <a16:colId xmlns:a16="http://schemas.microsoft.com/office/drawing/2014/main" val="672201420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1310492805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77647026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2167642409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2775011019"/>
                        </a:ext>
                      </a:extLst>
                    </a:gridCol>
                  </a:tblGrid>
                  <a:tr h="4269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: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1:3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2:4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3:5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4:6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1868131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][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7875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4375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2500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3500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0785426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][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730543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最优计算次序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4596649"/>
                  </p:ext>
                </p:extLst>
              </p:nvPr>
            </p:nvGraphicFramePr>
            <p:xfrm>
              <a:off x="1497099" y="2424884"/>
              <a:ext cx="6114709" cy="1707964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56921">
                      <a:extLst>
                        <a:ext uri="{9D8B030D-6E8A-4147-A177-3AD203B41FA5}">
                          <a16:colId xmlns:a16="http://schemas.microsoft.com/office/drawing/2014/main" val="672201420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1310492805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77647026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2167642409"/>
                        </a:ext>
                      </a:extLst>
                    </a:gridCol>
                    <a:gridCol w="1064447">
                      <a:extLst>
                        <a:ext uri="{9D8B030D-6E8A-4147-A177-3AD203B41FA5}">
                          <a16:colId xmlns:a16="http://schemas.microsoft.com/office/drawing/2014/main" val="2775011019"/>
                        </a:ext>
                      </a:extLst>
                    </a:gridCol>
                  </a:tblGrid>
                  <a:tr h="4269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28" t="-1429" r="-230164" b="-3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74857" t="-1429" r="-301143" b="-3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76437" t="-1429" r="-202874" b="-3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74286" t="-1429" r="-101714" b="-3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74286" t="-1429" r="-1714" b="-3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868131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28" t="-100000" r="-230164" b="-212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7875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4375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2500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3500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0785426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28" t="-202857" r="-230164" b="-1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730543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最优计算次序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3385022" y="3728654"/>
          <a:ext cx="974818" cy="398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5" r:id="rId6" imgW="584454" imgH="190583" progId="Equation.DSMT4">
                  <p:embed/>
                </p:oleObj>
              </mc:Choice>
              <mc:Fallback>
                <p:oleObj r:id="rId6" imgW="584454" imgH="190583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022" y="3728654"/>
                        <a:ext cx="974818" cy="398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4452294" y="3728654"/>
          <a:ext cx="996165" cy="398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6" r:id="rId8" imgW="597419" imgH="190666" progId="Equation.DSMT4">
                  <p:embed/>
                </p:oleObj>
              </mc:Choice>
              <mc:Fallback>
                <p:oleObj r:id="rId8" imgW="597419" imgH="190666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294" y="3728654"/>
                        <a:ext cx="996165" cy="398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5524129" y="3728654"/>
          <a:ext cx="996165" cy="398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7" r:id="rId10" imgW="597419" imgH="190666" progId="Equation.DSMT4">
                  <p:embed/>
                </p:oleObj>
              </mc:Choice>
              <mc:Fallback>
                <p:oleObj r:id="rId10" imgW="597419" imgH="190666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129" y="3728654"/>
                        <a:ext cx="996165" cy="398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6588935" y="3728654"/>
          <a:ext cx="996165" cy="398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8" r:id="rId12" imgW="597419" imgH="190666" progId="Equation.DSMT4">
                  <p:embed/>
                </p:oleObj>
              </mc:Choice>
              <mc:Fallback>
                <p:oleObj r:id="rId12" imgW="597419" imgH="190666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935" y="3728654"/>
                        <a:ext cx="996165" cy="398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616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643895" y="686583"/>
            <a:ext cx="5209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矩阵连乘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求解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实例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  <a:sym typeface="黑体" pitchFamily="2" charset="-122"/>
            </a:endParaRPr>
          </a:p>
        </p:txBody>
      </p:sp>
      <p:graphicFrame>
        <p:nvGraphicFramePr>
          <p:cNvPr id="61" name="Object 59"/>
          <p:cNvGraphicFramePr>
            <a:graphicFrameLocks noChangeAspect="1"/>
          </p:cNvGraphicFramePr>
          <p:nvPr>
            <p:extLst/>
          </p:nvPr>
        </p:nvGraphicFramePr>
        <p:xfrm>
          <a:off x="831627" y="1224991"/>
          <a:ext cx="5048337" cy="6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" r:id="rId3" imgW="3098800" imgH="431800" progId="Equation.3">
                  <p:embed/>
                </p:oleObj>
              </mc:Choice>
              <mc:Fallback>
                <p:oleObj r:id="rId3" imgW="3098800" imgH="431800" progId="Equation.3">
                  <p:embed/>
                  <p:pic>
                    <p:nvPicPr>
                      <p:cNvPr id="6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27" y="1224991"/>
                        <a:ext cx="5048337" cy="69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741530" y="2341469"/>
            <a:ext cx="58835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1202028" y="1987810"/>
          <a:ext cx="6777037" cy="1539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" r:id="rId5" imgW="4025900" imgH="749300" progId="Equation.DSMT4">
                  <p:embed/>
                </p:oleObj>
              </mc:Choice>
              <mc:Fallback>
                <p:oleObj r:id="rId5" imgW="4025900" imgH="7493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028" y="1987810"/>
                        <a:ext cx="6777037" cy="1539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071332" y="3695240"/>
          <a:ext cx="1280907" cy="39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" r:id="rId7" imgW="559043" imgH="177877" progId="Equation.DSMT4">
                  <p:embed/>
                </p:oleObj>
              </mc:Choice>
              <mc:Fallback>
                <p:oleObj r:id="rId7" imgW="559043" imgH="177877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332" y="3695240"/>
                        <a:ext cx="1280907" cy="394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142582" y="4198664"/>
          <a:ext cx="1125603" cy="3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5" r:id="rId9" imgW="711509" imgH="190583" progId="Equation.DSMT4">
                  <p:embed/>
                </p:oleObj>
              </mc:Choice>
              <mc:Fallback>
                <p:oleObj r:id="rId9" imgW="711509" imgH="190583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582" y="4198664"/>
                        <a:ext cx="1125603" cy="3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931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643895" y="686583"/>
            <a:ext cx="5209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矩阵连乘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求解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实例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  <a:sym typeface="黑体" pitchFamily="2" charset="-122"/>
            </a:endParaRPr>
          </a:p>
        </p:txBody>
      </p:sp>
      <p:graphicFrame>
        <p:nvGraphicFramePr>
          <p:cNvPr id="61" name="Object 59"/>
          <p:cNvGraphicFramePr>
            <a:graphicFrameLocks noChangeAspect="1"/>
          </p:cNvGraphicFramePr>
          <p:nvPr>
            <p:extLst/>
          </p:nvPr>
        </p:nvGraphicFramePr>
        <p:xfrm>
          <a:off x="831627" y="1224991"/>
          <a:ext cx="5048337" cy="6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6" r:id="rId4" imgW="3098800" imgH="431800" progId="Equation.3">
                  <p:embed/>
                </p:oleObj>
              </mc:Choice>
              <mc:Fallback>
                <p:oleObj r:id="rId4" imgW="3098800" imgH="431800" progId="Equation.3">
                  <p:embed/>
                  <p:pic>
                    <p:nvPicPr>
                      <p:cNvPr id="6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27" y="1224991"/>
                        <a:ext cx="5048337" cy="69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741530" y="2341469"/>
            <a:ext cx="58835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/>
          </p:nvPr>
        </p:nvGraphicFramePr>
        <p:xfrm>
          <a:off x="1329884" y="2341469"/>
          <a:ext cx="7398327" cy="141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" r:id="rId6" imgW="3924300" imgH="749300" progId="Equation.DSMT4">
                  <p:embed/>
                </p:oleObj>
              </mc:Choice>
              <mc:Fallback>
                <p:oleObj r:id="rId6" imgW="3924300" imgH="749300" progId="Equation.DSMT4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884" y="2341469"/>
                        <a:ext cx="7398327" cy="1412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329884" y="3924300"/>
          <a:ext cx="1301316" cy="39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8" r:id="rId8" imgW="571500" imgH="177800" progId="Equation.DSMT4">
                  <p:embed/>
                </p:oleObj>
              </mc:Choice>
              <mc:Fallback>
                <p:oleObj r:id="rId8" imgW="571500" imgH="1778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884" y="3924300"/>
                        <a:ext cx="1301316" cy="39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1329884" y="4486526"/>
          <a:ext cx="1225537" cy="365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9" r:id="rId10" imgW="800100" imgH="190500" progId="Equation.DSMT4">
                  <p:embed/>
                </p:oleObj>
              </mc:Choice>
              <mc:Fallback>
                <p:oleObj r:id="rId10" imgW="800100" imgH="1905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884" y="4486526"/>
                        <a:ext cx="1225537" cy="365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26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643895" y="686583"/>
            <a:ext cx="5209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矩阵连乘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求解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实例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  <a:sym typeface="黑体" pitchFamily="2" charset="-122"/>
            </a:endParaRPr>
          </a:p>
        </p:txBody>
      </p:sp>
      <p:graphicFrame>
        <p:nvGraphicFramePr>
          <p:cNvPr id="61" name="Object 59"/>
          <p:cNvGraphicFramePr>
            <a:graphicFrameLocks noChangeAspect="1"/>
          </p:cNvGraphicFramePr>
          <p:nvPr>
            <p:extLst/>
          </p:nvPr>
        </p:nvGraphicFramePr>
        <p:xfrm>
          <a:off x="831627" y="1224991"/>
          <a:ext cx="5048337" cy="6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4" r:id="rId3" imgW="3098800" imgH="431800" progId="Equation.3">
                  <p:embed/>
                </p:oleObj>
              </mc:Choice>
              <mc:Fallback>
                <p:oleObj r:id="rId3" imgW="3098800" imgH="431800" progId="Equation.3">
                  <p:embed/>
                  <p:pic>
                    <p:nvPicPr>
                      <p:cNvPr id="6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27" y="1224991"/>
                        <a:ext cx="5048337" cy="69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741530" y="2341469"/>
            <a:ext cx="58835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29884" y="2449884"/>
              <a:ext cx="7329488" cy="1707964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307593">
                      <a:extLst>
                        <a:ext uri="{9D8B030D-6E8A-4147-A177-3AD203B41FA5}">
                          <a16:colId xmlns:a16="http://schemas.microsoft.com/office/drawing/2014/main" val="672201420"/>
                        </a:ext>
                      </a:extLst>
                    </a:gridCol>
                    <a:gridCol w="1673965">
                      <a:extLst>
                        <a:ext uri="{9D8B030D-6E8A-4147-A177-3AD203B41FA5}">
                          <a16:colId xmlns:a16="http://schemas.microsoft.com/office/drawing/2014/main" val="1310492805"/>
                        </a:ext>
                      </a:extLst>
                    </a:gridCol>
                    <a:gridCol w="1673965">
                      <a:extLst>
                        <a:ext uri="{9D8B030D-6E8A-4147-A177-3AD203B41FA5}">
                          <a16:colId xmlns:a16="http://schemas.microsoft.com/office/drawing/2014/main" val="77647026"/>
                        </a:ext>
                      </a:extLst>
                    </a:gridCol>
                    <a:gridCol w="1673965">
                      <a:extLst>
                        <a:ext uri="{9D8B030D-6E8A-4147-A177-3AD203B41FA5}">
                          <a16:colId xmlns:a16="http://schemas.microsoft.com/office/drawing/2014/main" val="2167642409"/>
                        </a:ext>
                      </a:extLst>
                    </a:gridCol>
                  </a:tblGrid>
                  <a:tr h="4269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: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1:4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2:5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3:6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1868131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][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9375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7125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5375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0785426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][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730543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最优计算次序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824068"/>
                  </p:ext>
                </p:extLst>
              </p:nvPr>
            </p:nvGraphicFramePr>
            <p:xfrm>
              <a:off x="1329884" y="2449884"/>
              <a:ext cx="7329488" cy="1707964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307593">
                      <a:extLst>
                        <a:ext uri="{9D8B030D-6E8A-4147-A177-3AD203B41FA5}">
                          <a16:colId xmlns:a16="http://schemas.microsoft.com/office/drawing/2014/main" val="672201420"/>
                        </a:ext>
                      </a:extLst>
                    </a:gridCol>
                    <a:gridCol w="1673965">
                      <a:extLst>
                        <a:ext uri="{9D8B030D-6E8A-4147-A177-3AD203B41FA5}">
                          <a16:colId xmlns:a16="http://schemas.microsoft.com/office/drawing/2014/main" val="1310492805"/>
                        </a:ext>
                      </a:extLst>
                    </a:gridCol>
                    <a:gridCol w="1673965">
                      <a:extLst>
                        <a:ext uri="{9D8B030D-6E8A-4147-A177-3AD203B41FA5}">
                          <a16:colId xmlns:a16="http://schemas.microsoft.com/office/drawing/2014/main" val="77647026"/>
                        </a:ext>
                      </a:extLst>
                    </a:gridCol>
                    <a:gridCol w="1673965">
                      <a:extLst>
                        <a:ext uri="{9D8B030D-6E8A-4147-A177-3AD203B41FA5}">
                          <a16:colId xmlns:a16="http://schemas.microsoft.com/office/drawing/2014/main" val="2167642409"/>
                        </a:ext>
                      </a:extLst>
                    </a:gridCol>
                  </a:tblGrid>
                  <a:tr h="4269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64" t="-1408" r="-218206" b="-311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38686" t="-1408" r="-201825" b="-311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37818" t="-1408" r="-101091" b="-311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37818" t="-1408" r="-1091" b="-3112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868131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64" t="-102857" r="-218206" b="-2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9375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7125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5375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0785426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64" t="-200000" r="-218206" b="-112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730543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最优计算次序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3887344" y="3752167"/>
          <a:ext cx="13239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5" r:id="rId6" imgW="711509" imgH="190583" progId="Equation.DSMT4">
                  <p:embed/>
                </p:oleObj>
              </mc:Choice>
              <mc:Fallback>
                <p:oleObj r:id="rId6" imgW="711509" imgH="190583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344" y="3752167"/>
                        <a:ext cx="13239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5436610" y="3752167"/>
          <a:ext cx="14890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6" r:id="rId8" imgW="800100" imgH="190500" progId="Equation.DSMT4">
                  <p:embed/>
                </p:oleObj>
              </mc:Choice>
              <mc:Fallback>
                <p:oleObj r:id="rId8" imgW="800100" imgH="19050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610" y="3752167"/>
                        <a:ext cx="14890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963521" y="3750680"/>
                <a:ext cx="1505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521" y="3750680"/>
                <a:ext cx="1505284" cy="369332"/>
              </a:xfrm>
              <a:prstGeom prst="rect">
                <a:avLst/>
              </a:prstGeom>
              <a:blipFill>
                <a:blip r:embed="rId10"/>
                <a:stretch>
                  <a:fillRect l="-3239" t="-8197" r="-323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57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643895" y="686583"/>
            <a:ext cx="5209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矩阵连乘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求解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实例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  <a:sym typeface="黑体" pitchFamily="2" charset="-122"/>
            </a:endParaRPr>
          </a:p>
        </p:txBody>
      </p:sp>
      <p:graphicFrame>
        <p:nvGraphicFramePr>
          <p:cNvPr id="61" name="Object 59"/>
          <p:cNvGraphicFramePr>
            <a:graphicFrameLocks noChangeAspect="1"/>
          </p:cNvGraphicFramePr>
          <p:nvPr>
            <p:extLst/>
          </p:nvPr>
        </p:nvGraphicFramePr>
        <p:xfrm>
          <a:off x="831627" y="1224991"/>
          <a:ext cx="5048337" cy="6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8" r:id="rId3" imgW="3098800" imgH="431800" progId="Equation.3">
                  <p:embed/>
                </p:oleObj>
              </mc:Choice>
              <mc:Fallback>
                <p:oleObj r:id="rId3" imgW="3098800" imgH="431800" progId="Equation.3">
                  <p:embed/>
                  <p:pic>
                    <p:nvPicPr>
                      <p:cNvPr id="6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27" y="1224991"/>
                        <a:ext cx="5048337" cy="69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756215" y="2061689"/>
            <a:ext cx="58835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/>
          </p:nvPr>
        </p:nvGraphicFramePr>
        <p:xfrm>
          <a:off x="1356090" y="2061689"/>
          <a:ext cx="4523874" cy="199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9" r:id="rId5" imgW="2159000" imgH="952500" progId="Equation.DSMT4">
                  <p:embed/>
                </p:oleObj>
              </mc:Choice>
              <mc:Fallback>
                <p:oleObj r:id="rId5" imgW="2159000" imgH="952500" progId="Equation.DSMT4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090" y="2061689"/>
                        <a:ext cx="4523874" cy="1996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344569" y="4196438"/>
          <a:ext cx="1291753" cy="407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0" r:id="rId7" imgW="546100" imgH="177800" progId="Equation.DSMT4">
                  <p:embed/>
                </p:oleObj>
              </mc:Choice>
              <mc:Fallback>
                <p:oleObj r:id="rId7" imgW="546100" imgH="1778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569" y="4196438"/>
                        <a:ext cx="1291753" cy="407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248448" y="4159652"/>
                <a:ext cx="1996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smtClean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48" y="4159652"/>
                <a:ext cx="1996829" cy="369332"/>
              </a:xfrm>
              <a:prstGeom prst="rect">
                <a:avLst/>
              </a:prstGeom>
              <a:blipFill>
                <a:blip r:embed="rId9"/>
                <a:stretch>
                  <a:fillRect l="-2752" t="-8197" r="-214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20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>
            <a:spLocks noChangeArrowheads="1"/>
          </p:cNvSpPr>
          <p:nvPr/>
        </p:nvSpPr>
        <p:spPr bwMode="auto">
          <a:xfrm>
            <a:off x="662684" y="692846"/>
            <a:ext cx="2795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矩阵连乘问题描述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"/>
              <p:cNvSpPr>
                <a:spLocks noChangeArrowheads="1"/>
              </p:cNvSpPr>
              <p:nvPr/>
            </p:nvSpPr>
            <p:spPr bwMode="auto">
              <a:xfrm>
                <a:off x="793668" y="1186629"/>
                <a:ext cx="8223723" cy="1938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例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1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：若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A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矩阵，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B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的矩阵，则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乘积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C=AB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的矩阵，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  <a:p>
                <a:pPr eaLnBrk="0" hangingPunct="0">
                  <a:lnSpc>
                    <a:spcPct val="150000"/>
                  </a:lnSpc>
                </a:pPr>
                <a:endParaRPr lang="en-US" altLang="zh-CN" sz="2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  <a:p>
                <a:pPr eaLnBrk="0" hangingPunct="0">
                  <a:lnSpc>
                    <a:spcPct val="15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  <a:p>
                <a:pPr eaLnBrk="0" hangingPunct="0">
                  <a:lnSpc>
                    <a:spcPct val="150000"/>
                  </a:lnSpc>
                </a:pPr>
                <a:endParaRPr lang="en-US" altLang="zh-CN" sz="2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Box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668" y="1186629"/>
                <a:ext cx="8223723" cy="1938992"/>
              </a:xfrm>
              <a:prstGeom prst="rect">
                <a:avLst/>
              </a:prstGeom>
              <a:blipFill>
                <a:blip r:embed="rId4"/>
                <a:stretch>
                  <a:fillRect l="-741" r="-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47829" y="1935042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47829" y="1930279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447829" y="1935042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447829" y="1930279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447829" y="1930279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905760"/>
              </p:ext>
            </p:extLst>
          </p:nvPr>
        </p:nvGraphicFramePr>
        <p:xfrm>
          <a:off x="2733829" y="1711234"/>
          <a:ext cx="4343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2" name="公式" r:id="rId5" imgW="2184400" imgH="444500" progId="Equation.3">
                  <p:embed/>
                </p:oleObj>
              </mc:Choice>
              <mc:Fallback>
                <p:oleObj name="公式" r:id="rId5" imgW="2184400" imgH="444500" progId="Equation.3">
                  <p:embed/>
                  <p:pic>
                    <p:nvPicPr>
                      <p:cNvPr id="727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829" y="1711234"/>
                        <a:ext cx="4343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133629" y="3325722"/>
            <a:ext cx="496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需要多少次数乘？ </a:t>
            </a:r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>
            <a:off x="3419629" y="2854234"/>
            <a:ext cx="12954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AutoShape 22"/>
          <p:cNvSpPr>
            <a:spLocks noChangeArrowheads="1"/>
          </p:cNvSpPr>
          <p:nvPr/>
        </p:nvSpPr>
        <p:spPr bwMode="auto">
          <a:xfrm>
            <a:off x="6442166" y="2888226"/>
            <a:ext cx="1066800" cy="1524000"/>
          </a:xfrm>
          <a:prstGeom prst="wedgeEllipseCallout">
            <a:avLst>
              <a:gd name="adj1" fmla="val -191889"/>
              <a:gd name="adj2" fmla="val -2339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3600"/>
          </a:p>
        </p:txBody>
      </p:sp>
      <p:graphicFrame>
        <p:nvGraphicFramePr>
          <p:cNvPr id="1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749797"/>
              </p:ext>
            </p:extLst>
          </p:nvPr>
        </p:nvGraphicFramePr>
        <p:xfrm>
          <a:off x="6561228" y="3533175"/>
          <a:ext cx="875892" cy="40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3" name="Equation" r:id="rId7" imgW="317225" imgH="152268" progId="Equation.DSMT4">
                  <p:embed/>
                </p:oleObj>
              </mc:Choice>
              <mc:Fallback>
                <p:oleObj name="Equation" r:id="rId7" imgW="317225" imgH="152268" progId="Equation.DSMT4">
                  <p:embed/>
                  <p:pic>
                    <p:nvPicPr>
                      <p:cNvPr id="727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228" y="3533175"/>
                        <a:ext cx="875892" cy="406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26"/>
          <p:cNvSpPr>
            <a:spLocks noChangeArrowheads="1"/>
          </p:cNvSpPr>
          <p:nvPr/>
        </p:nvSpPr>
        <p:spPr bwMode="auto">
          <a:xfrm>
            <a:off x="1099721" y="1828578"/>
            <a:ext cx="696684" cy="407348"/>
          </a:xfrm>
          <a:prstGeom prst="cloudCallout">
            <a:avLst>
              <a:gd name="adj1" fmla="val 253750"/>
              <a:gd name="adj2" fmla="val 132639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2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035862"/>
              </p:ext>
            </p:extLst>
          </p:nvPr>
        </p:nvGraphicFramePr>
        <p:xfrm>
          <a:off x="1252121" y="1809207"/>
          <a:ext cx="326571" cy="42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4" name="公式" r:id="rId9" imgW="126780" imgH="164814" progId="Equation.3">
                  <p:embed/>
                </p:oleObj>
              </mc:Choice>
              <mc:Fallback>
                <p:oleObj name="公式" r:id="rId9" imgW="126780" imgH="164814" progId="Equation.3">
                  <p:embed/>
                  <p:pic>
                    <p:nvPicPr>
                      <p:cNvPr id="727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121" y="1809207"/>
                        <a:ext cx="326571" cy="426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8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643895" y="686583"/>
            <a:ext cx="5209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矩阵连乘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求解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实例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  <a:sym typeface="黑体" pitchFamily="2" charset="-122"/>
            </a:endParaRPr>
          </a:p>
        </p:txBody>
      </p:sp>
      <p:graphicFrame>
        <p:nvGraphicFramePr>
          <p:cNvPr id="61" name="Object 59"/>
          <p:cNvGraphicFramePr>
            <a:graphicFrameLocks noChangeAspect="1"/>
          </p:cNvGraphicFramePr>
          <p:nvPr>
            <p:extLst/>
          </p:nvPr>
        </p:nvGraphicFramePr>
        <p:xfrm>
          <a:off x="831627" y="1224991"/>
          <a:ext cx="5048337" cy="6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2" r:id="rId3" imgW="3098800" imgH="431800" progId="Equation.3">
                  <p:embed/>
                </p:oleObj>
              </mc:Choice>
              <mc:Fallback>
                <p:oleObj r:id="rId3" imgW="3098800" imgH="431800" progId="Equation.3">
                  <p:embed/>
                  <p:pic>
                    <p:nvPicPr>
                      <p:cNvPr id="6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27" y="1224991"/>
                        <a:ext cx="5048337" cy="69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831627" y="2061689"/>
            <a:ext cx="58835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/>
          </p:nvPr>
        </p:nvGraphicFramePr>
        <p:xfrm>
          <a:off x="1460665" y="2061689"/>
          <a:ext cx="4737030" cy="205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3" r:id="rId5" imgW="2197100" imgH="952500" progId="Equation.DSMT4">
                  <p:embed/>
                </p:oleObj>
              </mc:Choice>
              <mc:Fallback>
                <p:oleObj r:id="rId5" imgW="2197100" imgH="952500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665" y="2061689"/>
                        <a:ext cx="4737030" cy="205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419982" y="4267272"/>
          <a:ext cx="1370720" cy="404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4" r:id="rId7" imgW="584200" imgH="177800" progId="Equation.DSMT4">
                  <p:embed/>
                </p:oleObj>
              </mc:Choice>
              <mc:Fallback>
                <p:oleObj r:id="rId7" imgW="584200" imgH="1778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982" y="4267272"/>
                        <a:ext cx="1370720" cy="404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637456" y="4246648"/>
                <a:ext cx="2002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smtClean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456" y="4246648"/>
                <a:ext cx="2002151" cy="369332"/>
              </a:xfrm>
              <a:prstGeom prst="rect">
                <a:avLst/>
              </a:prstGeom>
              <a:blipFill>
                <a:blip r:embed="rId9"/>
                <a:stretch>
                  <a:fillRect l="-2744" t="-10000" r="-213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09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643895" y="686583"/>
            <a:ext cx="5209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矩阵连乘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求解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黑体" pitchFamily="2" charset="-122"/>
              </a:rPr>
              <a:t>实例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  <a:sym typeface="黑体" pitchFamily="2" charset="-122"/>
            </a:endParaRPr>
          </a:p>
        </p:txBody>
      </p:sp>
      <p:graphicFrame>
        <p:nvGraphicFramePr>
          <p:cNvPr id="61" name="Object 59"/>
          <p:cNvGraphicFramePr>
            <a:graphicFrameLocks noChangeAspect="1"/>
          </p:cNvGraphicFramePr>
          <p:nvPr>
            <p:extLst/>
          </p:nvPr>
        </p:nvGraphicFramePr>
        <p:xfrm>
          <a:off x="831627" y="1224991"/>
          <a:ext cx="5048337" cy="6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r:id="rId3" imgW="3098800" imgH="431800" progId="Equation.3">
                  <p:embed/>
                </p:oleObj>
              </mc:Choice>
              <mc:Fallback>
                <p:oleObj r:id="rId3" imgW="3098800" imgH="431800" progId="Equation.3">
                  <p:embed/>
                  <p:pic>
                    <p:nvPicPr>
                      <p:cNvPr id="6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27" y="1224991"/>
                        <a:ext cx="5048337" cy="69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831627" y="2061689"/>
            <a:ext cx="58835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29884" y="2449884"/>
              <a:ext cx="6305950" cy="1707964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113960">
                      <a:extLst>
                        <a:ext uri="{9D8B030D-6E8A-4147-A177-3AD203B41FA5}">
                          <a16:colId xmlns:a16="http://schemas.microsoft.com/office/drawing/2014/main" val="672201420"/>
                        </a:ext>
                      </a:extLst>
                    </a:gridCol>
                    <a:gridCol w="2095995">
                      <a:extLst>
                        <a:ext uri="{9D8B030D-6E8A-4147-A177-3AD203B41FA5}">
                          <a16:colId xmlns:a16="http://schemas.microsoft.com/office/drawing/2014/main" val="1310492805"/>
                        </a:ext>
                      </a:extLst>
                    </a:gridCol>
                    <a:gridCol w="2095995">
                      <a:extLst>
                        <a:ext uri="{9D8B030D-6E8A-4147-A177-3AD203B41FA5}">
                          <a16:colId xmlns:a16="http://schemas.microsoft.com/office/drawing/2014/main" val="77647026"/>
                        </a:ext>
                      </a:extLst>
                    </a:gridCol>
                  </a:tblGrid>
                  <a:tr h="4269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: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1:5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2:6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1868131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][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11875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10500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0785426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][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730543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最优计算次序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1725719"/>
                  </p:ext>
                </p:extLst>
              </p:nvPr>
            </p:nvGraphicFramePr>
            <p:xfrm>
              <a:off x="1329884" y="2449884"/>
              <a:ext cx="6305950" cy="1707964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113960">
                      <a:extLst>
                        <a:ext uri="{9D8B030D-6E8A-4147-A177-3AD203B41FA5}">
                          <a16:colId xmlns:a16="http://schemas.microsoft.com/office/drawing/2014/main" val="672201420"/>
                        </a:ext>
                      </a:extLst>
                    </a:gridCol>
                    <a:gridCol w="2095995">
                      <a:extLst>
                        <a:ext uri="{9D8B030D-6E8A-4147-A177-3AD203B41FA5}">
                          <a16:colId xmlns:a16="http://schemas.microsoft.com/office/drawing/2014/main" val="1310492805"/>
                        </a:ext>
                      </a:extLst>
                    </a:gridCol>
                    <a:gridCol w="2095995">
                      <a:extLst>
                        <a:ext uri="{9D8B030D-6E8A-4147-A177-3AD203B41FA5}">
                          <a16:colId xmlns:a16="http://schemas.microsoft.com/office/drawing/2014/main" val="77647026"/>
                        </a:ext>
                      </a:extLst>
                    </a:gridCol>
                  </a:tblGrid>
                  <a:tr h="4269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88" t="-1408" r="-199135" b="-311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163" t="-1408" r="-100872" b="-311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1163" t="-1408" r="-872" b="-3112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868131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88" t="-102857" r="-199135" b="-2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11875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10500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0785426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88" t="-200000" r="-199135" b="-112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730543"/>
                      </a:ext>
                    </a:extLst>
                  </a:tr>
                  <a:tr h="42699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最优计算次序</a:t>
                          </a:r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367670" y="3764766"/>
                <a:ext cx="1996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smtClean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670" y="3764766"/>
                <a:ext cx="1996829" cy="369332"/>
              </a:xfrm>
              <a:prstGeom prst="rect">
                <a:avLst/>
              </a:prstGeom>
              <a:blipFill>
                <a:blip r:embed="rId6"/>
                <a:stretch>
                  <a:fillRect l="-2439" t="-10000" r="-213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522841" y="3764766"/>
                <a:ext cx="2002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smtClean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841" y="3764766"/>
                <a:ext cx="2002151" cy="369332"/>
              </a:xfrm>
              <a:prstGeom prst="rect">
                <a:avLst/>
              </a:prstGeom>
              <a:blipFill>
                <a:blip r:embed="rId7"/>
                <a:stretch>
                  <a:fillRect l="-2439" t="-10000" r="-243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75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643895" y="686583"/>
            <a:ext cx="5209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矩阵连乘求解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实例</a:t>
            </a:r>
          </a:p>
        </p:txBody>
      </p:sp>
      <p:graphicFrame>
        <p:nvGraphicFramePr>
          <p:cNvPr id="61" name="Object 59"/>
          <p:cNvGraphicFramePr>
            <a:graphicFrameLocks noChangeAspect="1"/>
          </p:cNvGraphicFramePr>
          <p:nvPr>
            <p:extLst/>
          </p:nvPr>
        </p:nvGraphicFramePr>
        <p:xfrm>
          <a:off x="1088788" y="1253907"/>
          <a:ext cx="5048337" cy="6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r:id="rId4" imgW="3098800" imgH="431800" progId="Equation.3">
                  <p:embed/>
                </p:oleObj>
              </mc:Choice>
              <mc:Fallback>
                <p:oleObj r:id="rId4" imgW="3098800" imgH="431800" progId="Equation.3">
                  <p:embed/>
                  <p:pic>
                    <p:nvPicPr>
                      <p:cNvPr id="6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788" y="1253907"/>
                        <a:ext cx="5048337" cy="69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75431" y="2239340"/>
          <a:ext cx="4070444" cy="21750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81492">
                  <a:extLst>
                    <a:ext uri="{9D8B030D-6E8A-4147-A177-3AD203B41FA5}">
                      <a16:colId xmlns:a16="http://schemas.microsoft.com/office/drawing/2014/main" val="1955893393"/>
                    </a:ext>
                  </a:extLst>
                </a:gridCol>
                <a:gridCol w="581492">
                  <a:extLst>
                    <a:ext uri="{9D8B030D-6E8A-4147-A177-3AD203B41FA5}">
                      <a16:colId xmlns:a16="http://schemas.microsoft.com/office/drawing/2014/main" val="1162266545"/>
                    </a:ext>
                  </a:extLst>
                </a:gridCol>
                <a:gridCol w="581492">
                  <a:extLst>
                    <a:ext uri="{9D8B030D-6E8A-4147-A177-3AD203B41FA5}">
                      <a16:colId xmlns:a16="http://schemas.microsoft.com/office/drawing/2014/main" val="1693882617"/>
                    </a:ext>
                  </a:extLst>
                </a:gridCol>
                <a:gridCol w="581492">
                  <a:extLst>
                    <a:ext uri="{9D8B030D-6E8A-4147-A177-3AD203B41FA5}">
                      <a16:colId xmlns:a16="http://schemas.microsoft.com/office/drawing/2014/main" val="3004364386"/>
                    </a:ext>
                  </a:extLst>
                </a:gridCol>
                <a:gridCol w="581492">
                  <a:extLst>
                    <a:ext uri="{9D8B030D-6E8A-4147-A177-3AD203B41FA5}">
                      <a16:colId xmlns:a16="http://schemas.microsoft.com/office/drawing/2014/main" val="3140070206"/>
                    </a:ext>
                  </a:extLst>
                </a:gridCol>
                <a:gridCol w="581492">
                  <a:extLst>
                    <a:ext uri="{9D8B030D-6E8A-4147-A177-3AD203B41FA5}">
                      <a16:colId xmlns:a16="http://schemas.microsoft.com/office/drawing/2014/main" val="2744529652"/>
                    </a:ext>
                  </a:extLst>
                </a:gridCol>
                <a:gridCol w="581492">
                  <a:extLst>
                    <a:ext uri="{9D8B030D-6E8A-4147-A177-3AD203B41FA5}">
                      <a16:colId xmlns:a16="http://schemas.microsoft.com/office/drawing/2014/main" val="3219683675"/>
                    </a:ext>
                  </a:extLst>
                </a:gridCol>
              </a:tblGrid>
              <a:tr h="310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m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aseline="-25000" dirty="0" smtClean="0"/>
                        <a:t>1</a:t>
                      </a:r>
                      <a:endParaRPr lang="zh-CN" alt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12010"/>
                  </a:ext>
                </a:extLst>
              </a:tr>
              <a:tr h="310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15750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7875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9375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11875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15125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933140"/>
                  </a:ext>
                </a:extLst>
              </a:tr>
              <a:tr h="310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2625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4375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7125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10500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198148"/>
                  </a:ext>
                </a:extLst>
              </a:tr>
              <a:tr h="310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750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2500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5375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775655"/>
                  </a:ext>
                </a:extLst>
              </a:tr>
              <a:tr h="310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3500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60453"/>
                  </a:ext>
                </a:extLst>
              </a:tr>
              <a:tr h="310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5000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252883"/>
                  </a:ext>
                </a:extLst>
              </a:tr>
              <a:tr h="310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1571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698875" y="2239340"/>
          <a:ext cx="4070444" cy="21750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81492">
                  <a:extLst>
                    <a:ext uri="{9D8B030D-6E8A-4147-A177-3AD203B41FA5}">
                      <a16:colId xmlns:a16="http://schemas.microsoft.com/office/drawing/2014/main" val="1955893393"/>
                    </a:ext>
                  </a:extLst>
                </a:gridCol>
                <a:gridCol w="581492">
                  <a:extLst>
                    <a:ext uri="{9D8B030D-6E8A-4147-A177-3AD203B41FA5}">
                      <a16:colId xmlns:a16="http://schemas.microsoft.com/office/drawing/2014/main" val="1162266545"/>
                    </a:ext>
                  </a:extLst>
                </a:gridCol>
                <a:gridCol w="581492">
                  <a:extLst>
                    <a:ext uri="{9D8B030D-6E8A-4147-A177-3AD203B41FA5}">
                      <a16:colId xmlns:a16="http://schemas.microsoft.com/office/drawing/2014/main" val="1693882617"/>
                    </a:ext>
                  </a:extLst>
                </a:gridCol>
                <a:gridCol w="581492">
                  <a:extLst>
                    <a:ext uri="{9D8B030D-6E8A-4147-A177-3AD203B41FA5}">
                      <a16:colId xmlns:a16="http://schemas.microsoft.com/office/drawing/2014/main" val="3004364386"/>
                    </a:ext>
                  </a:extLst>
                </a:gridCol>
                <a:gridCol w="581492">
                  <a:extLst>
                    <a:ext uri="{9D8B030D-6E8A-4147-A177-3AD203B41FA5}">
                      <a16:colId xmlns:a16="http://schemas.microsoft.com/office/drawing/2014/main" val="3140070206"/>
                    </a:ext>
                  </a:extLst>
                </a:gridCol>
                <a:gridCol w="581492">
                  <a:extLst>
                    <a:ext uri="{9D8B030D-6E8A-4147-A177-3AD203B41FA5}">
                      <a16:colId xmlns:a16="http://schemas.microsoft.com/office/drawing/2014/main" val="2744529652"/>
                    </a:ext>
                  </a:extLst>
                </a:gridCol>
                <a:gridCol w="581492">
                  <a:extLst>
                    <a:ext uri="{9D8B030D-6E8A-4147-A177-3AD203B41FA5}">
                      <a16:colId xmlns:a16="http://schemas.microsoft.com/office/drawing/2014/main" val="3219683675"/>
                    </a:ext>
                  </a:extLst>
                </a:gridCol>
              </a:tblGrid>
              <a:tr h="310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s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aseline="-25000" dirty="0" smtClean="0"/>
                        <a:t>1</a:t>
                      </a:r>
                      <a:endParaRPr lang="zh-CN" alt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12010"/>
                  </a:ext>
                </a:extLst>
              </a:tr>
              <a:tr h="310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933140"/>
                  </a:ext>
                </a:extLst>
              </a:tr>
              <a:tr h="310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198148"/>
                  </a:ext>
                </a:extLst>
              </a:tr>
              <a:tr h="310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775655"/>
                  </a:ext>
                </a:extLst>
              </a:tr>
              <a:tr h="310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60453"/>
                  </a:ext>
                </a:extLst>
              </a:tr>
              <a:tr h="310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252883"/>
                  </a:ext>
                </a:extLst>
              </a:tr>
              <a:tr h="310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1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68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643895" y="686583"/>
            <a:ext cx="5209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矩阵连乘求解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实例</a:t>
            </a:r>
          </a:p>
        </p:txBody>
      </p:sp>
      <p:graphicFrame>
        <p:nvGraphicFramePr>
          <p:cNvPr id="61" name="Object 59"/>
          <p:cNvGraphicFramePr>
            <a:graphicFrameLocks noChangeAspect="1"/>
          </p:cNvGraphicFramePr>
          <p:nvPr>
            <p:extLst/>
          </p:nvPr>
        </p:nvGraphicFramePr>
        <p:xfrm>
          <a:off x="1144172" y="1269982"/>
          <a:ext cx="5746583" cy="69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r:id="rId3" imgW="3098800" imgH="431800" progId="Equation.3">
                  <p:embed/>
                </p:oleObj>
              </mc:Choice>
              <mc:Fallback>
                <p:oleObj r:id="rId3" imgW="3098800" imgH="431800" progId="Equation.3">
                  <p:embed/>
                  <p:pic>
                    <p:nvPicPr>
                      <p:cNvPr id="6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172" y="1269982"/>
                        <a:ext cx="5746583" cy="69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TextBox 1"/>
          <p:cNvSpPr txBox="1">
            <a:spLocks noChangeArrowheads="1"/>
          </p:cNvSpPr>
          <p:nvPr/>
        </p:nvSpPr>
        <p:spPr bwMode="auto">
          <a:xfrm>
            <a:off x="5046248" y="2655749"/>
            <a:ext cx="3581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从右上角的元素开始分割</a:t>
            </a:r>
          </a:p>
        </p:txBody>
      </p:sp>
      <p:sp>
        <p:nvSpPr>
          <p:cNvPr id="153" name="Text Box 8"/>
          <p:cNvSpPr txBox="1">
            <a:spLocks noChangeArrowheads="1"/>
          </p:cNvSpPr>
          <p:nvPr/>
        </p:nvSpPr>
        <p:spPr bwMode="auto">
          <a:xfrm>
            <a:off x="5023942" y="3583020"/>
            <a:ext cx="498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A1</a:t>
            </a:r>
          </a:p>
        </p:txBody>
      </p:sp>
      <p:sp>
        <p:nvSpPr>
          <p:cNvPr id="154" name="Text Box 9"/>
          <p:cNvSpPr txBox="1">
            <a:spLocks noChangeArrowheads="1"/>
          </p:cNvSpPr>
          <p:nvPr/>
        </p:nvSpPr>
        <p:spPr bwMode="auto">
          <a:xfrm>
            <a:off x="5621618" y="3583020"/>
            <a:ext cx="498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A2</a:t>
            </a:r>
          </a:p>
        </p:txBody>
      </p:sp>
      <p:sp>
        <p:nvSpPr>
          <p:cNvPr id="155" name="Text Box 10"/>
          <p:cNvSpPr txBox="1">
            <a:spLocks noChangeArrowheads="1"/>
          </p:cNvSpPr>
          <p:nvPr/>
        </p:nvSpPr>
        <p:spPr bwMode="auto">
          <a:xfrm>
            <a:off x="5950062" y="3583020"/>
            <a:ext cx="498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A3</a:t>
            </a:r>
          </a:p>
        </p:txBody>
      </p:sp>
      <p:sp>
        <p:nvSpPr>
          <p:cNvPr id="156" name="Text Box 11"/>
          <p:cNvSpPr txBox="1">
            <a:spLocks noChangeArrowheads="1"/>
          </p:cNvSpPr>
          <p:nvPr/>
        </p:nvSpPr>
        <p:spPr bwMode="auto">
          <a:xfrm>
            <a:off x="7048393" y="3583020"/>
            <a:ext cx="498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A4</a:t>
            </a:r>
          </a:p>
        </p:txBody>
      </p:sp>
      <p:sp>
        <p:nvSpPr>
          <p:cNvPr id="157" name="Text Box 12"/>
          <p:cNvSpPr txBox="1">
            <a:spLocks noChangeArrowheads="1"/>
          </p:cNvSpPr>
          <p:nvPr/>
        </p:nvSpPr>
        <p:spPr bwMode="auto">
          <a:xfrm>
            <a:off x="7382754" y="3583020"/>
            <a:ext cx="498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A5</a:t>
            </a:r>
          </a:p>
        </p:txBody>
      </p:sp>
      <p:sp>
        <p:nvSpPr>
          <p:cNvPr id="158" name="Text Box 13"/>
          <p:cNvSpPr txBox="1">
            <a:spLocks noChangeArrowheads="1"/>
          </p:cNvSpPr>
          <p:nvPr/>
        </p:nvSpPr>
        <p:spPr bwMode="auto">
          <a:xfrm>
            <a:off x="8018627" y="3583020"/>
            <a:ext cx="498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A6</a:t>
            </a:r>
          </a:p>
        </p:txBody>
      </p:sp>
      <p:sp>
        <p:nvSpPr>
          <p:cNvPr id="160" name="Text Box 7"/>
          <p:cNvSpPr txBox="1">
            <a:spLocks noChangeArrowheads="1"/>
          </p:cNvSpPr>
          <p:nvPr/>
        </p:nvSpPr>
        <p:spPr bwMode="auto">
          <a:xfrm>
            <a:off x="4911733" y="3565558"/>
            <a:ext cx="2696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161" name="Text Box 14"/>
          <p:cNvSpPr txBox="1">
            <a:spLocks noChangeArrowheads="1"/>
          </p:cNvSpPr>
          <p:nvPr/>
        </p:nvSpPr>
        <p:spPr bwMode="auto">
          <a:xfrm>
            <a:off x="8354372" y="3554336"/>
            <a:ext cx="2696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2" name="Text Box 15"/>
          <p:cNvSpPr txBox="1">
            <a:spLocks noChangeArrowheads="1"/>
          </p:cNvSpPr>
          <p:nvPr/>
        </p:nvSpPr>
        <p:spPr bwMode="auto">
          <a:xfrm>
            <a:off x="6427157" y="3567254"/>
            <a:ext cx="2696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3" name="Text Box 16"/>
          <p:cNvSpPr txBox="1">
            <a:spLocks noChangeArrowheads="1"/>
          </p:cNvSpPr>
          <p:nvPr/>
        </p:nvSpPr>
        <p:spPr bwMode="auto">
          <a:xfrm>
            <a:off x="6890755" y="3567472"/>
            <a:ext cx="2696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164" name="Line 17"/>
          <p:cNvSpPr>
            <a:spLocks noChangeShapeType="1"/>
          </p:cNvSpPr>
          <p:nvPr/>
        </p:nvSpPr>
        <p:spPr bwMode="auto">
          <a:xfrm>
            <a:off x="5513668" y="3627850"/>
            <a:ext cx="0" cy="38374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6" name="Text Box 18"/>
          <p:cNvSpPr txBox="1">
            <a:spLocks noChangeArrowheads="1"/>
          </p:cNvSpPr>
          <p:nvPr/>
        </p:nvSpPr>
        <p:spPr bwMode="auto">
          <a:xfrm>
            <a:off x="5513668" y="3583020"/>
            <a:ext cx="2696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167" name="Text Box 19"/>
          <p:cNvSpPr txBox="1">
            <a:spLocks noChangeArrowheads="1"/>
          </p:cNvSpPr>
          <p:nvPr/>
        </p:nvSpPr>
        <p:spPr bwMode="auto">
          <a:xfrm>
            <a:off x="6262924" y="3567254"/>
            <a:ext cx="33090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8" name="Text Box 21"/>
          <p:cNvSpPr txBox="1">
            <a:spLocks noChangeArrowheads="1"/>
          </p:cNvSpPr>
          <p:nvPr/>
        </p:nvSpPr>
        <p:spPr bwMode="auto">
          <a:xfrm>
            <a:off x="6719726" y="3567472"/>
            <a:ext cx="2696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169" name="Text Box 22"/>
          <p:cNvSpPr txBox="1">
            <a:spLocks noChangeArrowheads="1"/>
          </p:cNvSpPr>
          <p:nvPr/>
        </p:nvSpPr>
        <p:spPr bwMode="auto">
          <a:xfrm>
            <a:off x="7768128" y="3559371"/>
            <a:ext cx="2696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0" name="Line 23"/>
          <p:cNvSpPr>
            <a:spLocks noChangeShapeType="1"/>
          </p:cNvSpPr>
          <p:nvPr/>
        </p:nvSpPr>
        <p:spPr bwMode="auto">
          <a:xfrm>
            <a:off x="6732862" y="3638416"/>
            <a:ext cx="0" cy="357415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1" name="Line 25"/>
          <p:cNvSpPr>
            <a:spLocks noChangeShapeType="1"/>
          </p:cNvSpPr>
          <p:nvPr/>
        </p:nvSpPr>
        <p:spPr bwMode="auto">
          <a:xfrm>
            <a:off x="8036357" y="3625495"/>
            <a:ext cx="0" cy="36245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/>
          </p:nvPr>
        </p:nvGraphicFramePr>
        <p:xfrm>
          <a:off x="583435" y="2333933"/>
          <a:ext cx="4070444" cy="21750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81492">
                  <a:extLst>
                    <a:ext uri="{9D8B030D-6E8A-4147-A177-3AD203B41FA5}">
                      <a16:colId xmlns:a16="http://schemas.microsoft.com/office/drawing/2014/main" val="1955893393"/>
                    </a:ext>
                  </a:extLst>
                </a:gridCol>
                <a:gridCol w="581492">
                  <a:extLst>
                    <a:ext uri="{9D8B030D-6E8A-4147-A177-3AD203B41FA5}">
                      <a16:colId xmlns:a16="http://schemas.microsoft.com/office/drawing/2014/main" val="1162266545"/>
                    </a:ext>
                  </a:extLst>
                </a:gridCol>
                <a:gridCol w="581492">
                  <a:extLst>
                    <a:ext uri="{9D8B030D-6E8A-4147-A177-3AD203B41FA5}">
                      <a16:colId xmlns:a16="http://schemas.microsoft.com/office/drawing/2014/main" val="1693882617"/>
                    </a:ext>
                  </a:extLst>
                </a:gridCol>
                <a:gridCol w="581492">
                  <a:extLst>
                    <a:ext uri="{9D8B030D-6E8A-4147-A177-3AD203B41FA5}">
                      <a16:colId xmlns:a16="http://schemas.microsoft.com/office/drawing/2014/main" val="3004364386"/>
                    </a:ext>
                  </a:extLst>
                </a:gridCol>
                <a:gridCol w="581492">
                  <a:extLst>
                    <a:ext uri="{9D8B030D-6E8A-4147-A177-3AD203B41FA5}">
                      <a16:colId xmlns:a16="http://schemas.microsoft.com/office/drawing/2014/main" val="3140070206"/>
                    </a:ext>
                  </a:extLst>
                </a:gridCol>
                <a:gridCol w="581492">
                  <a:extLst>
                    <a:ext uri="{9D8B030D-6E8A-4147-A177-3AD203B41FA5}">
                      <a16:colId xmlns:a16="http://schemas.microsoft.com/office/drawing/2014/main" val="2744529652"/>
                    </a:ext>
                  </a:extLst>
                </a:gridCol>
                <a:gridCol w="581492">
                  <a:extLst>
                    <a:ext uri="{9D8B030D-6E8A-4147-A177-3AD203B41FA5}">
                      <a16:colId xmlns:a16="http://schemas.microsoft.com/office/drawing/2014/main" val="3219683675"/>
                    </a:ext>
                  </a:extLst>
                </a:gridCol>
              </a:tblGrid>
              <a:tr h="310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s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aseline="-25000" dirty="0" smtClean="0"/>
                        <a:t>1</a:t>
                      </a:r>
                      <a:endParaRPr lang="zh-CN" alt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12010"/>
                  </a:ext>
                </a:extLst>
              </a:tr>
              <a:tr h="310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933140"/>
                  </a:ext>
                </a:extLst>
              </a:tr>
              <a:tr h="310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198148"/>
                  </a:ext>
                </a:extLst>
              </a:tr>
              <a:tr h="310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775655"/>
                  </a:ext>
                </a:extLst>
              </a:tr>
              <a:tr h="310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60453"/>
                  </a:ext>
                </a:extLst>
              </a:tr>
              <a:tr h="310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252883"/>
                  </a:ext>
                </a:extLst>
              </a:tr>
              <a:tr h="310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15710"/>
                  </a:ext>
                </a:extLst>
              </a:tr>
            </a:tbl>
          </a:graphicData>
        </a:graphic>
      </p:graphicFrame>
      <p:sp>
        <p:nvSpPr>
          <p:cNvPr id="2" name="椭圆 1"/>
          <p:cNvSpPr/>
          <p:nvPr/>
        </p:nvSpPr>
        <p:spPr>
          <a:xfrm>
            <a:off x="4136872" y="2655749"/>
            <a:ext cx="466659" cy="2514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2385327" y="2680066"/>
            <a:ext cx="466659" cy="2514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131267" y="3582343"/>
            <a:ext cx="466659" cy="2514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73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64" grpId="0" animBg="1"/>
      <p:bldP spid="164" grpId="1" animBg="1"/>
      <p:bldP spid="168" grpId="0"/>
      <p:bldP spid="169" grpId="0"/>
      <p:bldP spid="170" grpId="0" animBg="1"/>
      <p:bldP spid="170" grpId="1" animBg="1"/>
      <p:bldP spid="171" grpId="0" animBg="1"/>
      <p:bldP spid="171" grpId="1" animBg="1"/>
      <p:bldP spid="2" grpId="0" animBg="1"/>
      <p:bldP spid="63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643895" y="686583"/>
            <a:ext cx="53348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itchFamily="2" charset="-122"/>
              </a:rPr>
              <a:t>3.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itchFamily="2" charset="-122"/>
              </a:rPr>
              <a:t>矩阵连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itchFamily="2" charset="-122"/>
              </a:rPr>
              <a:t>乘算法描述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21" y="1160319"/>
            <a:ext cx="6323809" cy="3847619"/>
          </a:xfrm>
          <a:prstGeom prst="rect">
            <a:avLst/>
          </a:prstGeom>
        </p:spPr>
      </p:pic>
      <p:sp>
        <p:nvSpPr>
          <p:cNvPr id="7" name="流程图: 顺序访问存储器 6"/>
          <p:cNvSpPr/>
          <p:nvPr/>
        </p:nvSpPr>
        <p:spPr>
          <a:xfrm flipH="1">
            <a:off x="6930372" y="2493621"/>
            <a:ext cx="1771651" cy="791550"/>
          </a:xfrm>
          <a:prstGeom prst="flowChartMagneticTap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时间复杂度：</a:t>
            </a:r>
            <a:endParaRPr lang="en-US" altLang="zh-CN" sz="1600" b="1" dirty="0" smtClean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rgbClr val="990000"/>
                </a:solidFill>
                <a:latin typeface="Century Schoolbook" pitchFamily="18" charset="0"/>
              </a:rPr>
              <a:t>T(n)=O(n</a:t>
            </a:r>
            <a:r>
              <a:rPr lang="en-US" altLang="zh-CN" sz="1600" baseline="30000" dirty="0">
                <a:solidFill>
                  <a:srgbClr val="990000"/>
                </a:solidFill>
                <a:latin typeface="Century Schoolbook" pitchFamily="18" charset="0"/>
              </a:rPr>
              <a:t>3</a:t>
            </a:r>
            <a:r>
              <a:rPr lang="en-US" altLang="zh-CN" sz="1600" dirty="0">
                <a:solidFill>
                  <a:srgbClr val="990000"/>
                </a:solidFill>
                <a:latin typeface="Century Schoolbook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755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>
            <a:spLocks noChangeArrowheads="1"/>
          </p:cNvSpPr>
          <p:nvPr/>
        </p:nvSpPr>
        <p:spPr bwMode="auto">
          <a:xfrm>
            <a:off x="688259" y="658037"/>
            <a:ext cx="24066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课后思考题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8" name="Rectangle 4"/>
              <p:cNvSpPr>
                <a:spLocks noChangeArrowheads="1"/>
              </p:cNvSpPr>
              <p:nvPr/>
            </p:nvSpPr>
            <p:spPr bwMode="auto">
              <a:xfrm>
                <a:off x="688258" y="1292225"/>
                <a:ext cx="8153592" cy="1269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/>
              <a:lstStyle/>
              <a:p>
                <a:pPr indent="-431800" defTabSz="963930" eaLnBrk="0" hangingPunct="0">
                  <a:lnSpc>
                    <a:spcPts val="4000"/>
                  </a:lnSpc>
                  <a:spcBef>
                    <a:spcPts val="0"/>
                  </a:spcBef>
                  <a:buClr>
                    <a:schemeClr val="tx2"/>
                  </a:buClr>
                  <a:buSzPct val="75000"/>
                  <a:buFont typeface="Monotype Sorts"/>
                  <a:buNone/>
                </a:pPr>
                <a:r>
                  <a:rPr lang="en-US" altLang="zh-CN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）设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=5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p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10,5,1,10,2,10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，请求矩阵连乘</a:t>
                </a:r>
                <a14:m>
                  <m:oMath xmlns:m="http://schemas.openxmlformats.org/officeDocument/2006/math">
                    <m:r>
                      <a:rPr lang="zh-CN" altLang="en-US" sz="2200" dirty="0">
                        <a:latin typeface="Cambria Math" panose="02040503050406030204" pitchFamily="18" charset="0"/>
                        <a:ea typeface="黑体" panose="02010609060101010101" pitchFamily="49" charset="-122"/>
                        <a:sym typeface="Arial" panose="020B0604020202020204" pitchFamily="34" charset="0"/>
                      </a:rPr>
                      <m:t>积</m:t>
                    </m:r>
                  </m:oMath>
                </a14:m>
                <a:r>
                  <a:rPr lang="zh-CN" altLang="en-US" sz="2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的最优次序。</a:t>
                </a:r>
                <a:endParaRPr lang="en-US" altLang="zh-CN" sz="22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31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258" y="1292225"/>
                <a:ext cx="8153592" cy="1269671"/>
              </a:xfrm>
              <a:prstGeom prst="rect">
                <a:avLst/>
              </a:prstGeom>
              <a:blipFill>
                <a:blip r:embed="rId3"/>
                <a:stretch>
                  <a:fillRect l="-97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2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>
            <a:spLocks noChangeArrowheads="1"/>
          </p:cNvSpPr>
          <p:nvPr/>
        </p:nvSpPr>
        <p:spPr bwMode="auto">
          <a:xfrm>
            <a:off x="662684" y="692846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矩阵连乘问题描述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"/>
              <p:cNvSpPr>
                <a:spLocks noChangeArrowheads="1"/>
              </p:cNvSpPr>
              <p:nvPr/>
            </p:nvSpPr>
            <p:spPr bwMode="auto">
              <a:xfrm>
                <a:off x="662684" y="1143280"/>
                <a:ext cx="8223723" cy="1938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例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：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若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三个矩阵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A</a:t>
                </a:r>
                <a:r>
                  <a:rPr lang="en-US" altLang="zh-CN" sz="2000" baseline="-25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1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,A</a:t>
                </a:r>
                <a:r>
                  <a:rPr lang="en-US" altLang="zh-CN" sz="2000" baseline="-25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,A</a:t>
                </a:r>
                <a:r>
                  <a:rPr lang="en-US" altLang="zh-CN" sz="2000" baseline="-25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3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的维数分别为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rPr>
                      <m:t>10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Arial" panose="020B0604020202020204" pitchFamily="34" charset="0"/>
                      </a:rPr>
                      <m:t>×100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，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100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Arial" panose="020B0604020202020204" pitchFamily="34" charset="0"/>
                      </a:rPr>
                      <m:t>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rPr>
                      <m:t>5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，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Arial" panose="020B0604020202020204" pitchFamily="34" charset="0"/>
                      </a:rPr>
                      <m:t>5×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rPr>
                      <m:t>5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若矩阵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A</a:t>
                </a:r>
                <a:r>
                  <a:rPr lang="en-US" altLang="zh-CN" sz="2000" baseline="-25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1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A</a:t>
                </a:r>
                <a:r>
                  <a:rPr lang="en-US" altLang="zh-CN" sz="2000" baseline="-25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A</a:t>
                </a:r>
                <a:r>
                  <a:rPr lang="en-US" altLang="zh-CN" sz="2000" baseline="-25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3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相乘，数乘次数是多少呢？</a:t>
                </a:r>
                <a:endParaRPr lang="en-US" altLang="zh-CN" sz="2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  <a:p>
                <a:pPr eaLnBrk="0" hangingPunct="0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由于矩阵乘法满足结合律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，因此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矩阵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A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1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A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A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3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相乘的次数与矩阵相乘的计算次序有关（加括号方式），如下式：</a:t>
                </a:r>
                <a:endPara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Box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684" y="1143280"/>
                <a:ext cx="8223723" cy="1938992"/>
              </a:xfrm>
              <a:prstGeom prst="rect">
                <a:avLst/>
              </a:prstGeom>
              <a:blipFill>
                <a:blip r:embed="rId4"/>
                <a:stretch>
                  <a:fillRect l="-815" b="-9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31194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311464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0" y="31194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4479634" y="311464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0" y="311464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0" y="311464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Oval 34"/>
          <p:cNvSpPr>
            <a:spLocks noChangeArrowheads="1"/>
          </p:cNvSpPr>
          <p:nvPr/>
        </p:nvSpPr>
        <p:spPr bwMode="auto">
          <a:xfrm>
            <a:off x="6803633" y="3152863"/>
            <a:ext cx="1338881" cy="693648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000"/>
          </a:p>
        </p:txBody>
      </p:sp>
      <p:sp>
        <p:nvSpPr>
          <p:cNvPr id="14" name="Oval 35"/>
          <p:cNvSpPr>
            <a:spLocks noChangeArrowheads="1"/>
          </p:cNvSpPr>
          <p:nvPr/>
        </p:nvSpPr>
        <p:spPr bwMode="auto">
          <a:xfrm>
            <a:off x="6710944" y="3976504"/>
            <a:ext cx="1371600" cy="914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600"/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4451931" y="4042250"/>
            <a:ext cx="1981200" cy="762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600"/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2165931" y="4042250"/>
            <a:ext cx="1981200" cy="762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600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3331249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0" y="3326486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0" y="3331249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479634" y="3326486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600"/>
          </a:p>
        </p:txBody>
      </p:sp>
      <p:graphicFrame>
        <p:nvGraphicFramePr>
          <p:cNvPr id="2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755654"/>
              </p:ext>
            </p:extLst>
          </p:nvPr>
        </p:nvGraphicFramePr>
        <p:xfrm>
          <a:off x="2356431" y="4194650"/>
          <a:ext cx="54213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1" name="公式" r:id="rId5" imgW="2108200" imgH="177800" progId="Equation.3">
                  <p:embed/>
                </p:oleObj>
              </mc:Choice>
              <mc:Fallback>
                <p:oleObj name="公式" r:id="rId5" imgW="2108200" imgH="177800" progId="Equation.3">
                  <p:embed/>
                  <p:pic>
                    <p:nvPicPr>
                      <p:cNvPr id="737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431" y="4194650"/>
                        <a:ext cx="54213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3326486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graphicFrame>
        <p:nvGraphicFramePr>
          <p:cNvPr id="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37909"/>
              </p:ext>
            </p:extLst>
          </p:nvPr>
        </p:nvGraphicFramePr>
        <p:xfrm>
          <a:off x="152400" y="3152863"/>
          <a:ext cx="1524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2" name="公式" r:id="rId7" imgW="596900" imgH="228600" progId="Equation.3">
                  <p:embed/>
                </p:oleObj>
              </mc:Choice>
              <mc:Fallback>
                <p:oleObj name="公式" r:id="rId7" imgW="596900" imgH="228600" progId="Equation.3">
                  <p:embed/>
                  <p:pic>
                    <p:nvPicPr>
                      <p:cNvPr id="737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152863"/>
                        <a:ext cx="15240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801767"/>
              </p:ext>
            </p:extLst>
          </p:nvPr>
        </p:nvGraphicFramePr>
        <p:xfrm>
          <a:off x="2144974" y="3247535"/>
          <a:ext cx="2045064" cy="563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3" name="公式" r:id="rId9" imgW="748975" imgH="203112" progId="Equation.3">
                  <p:embed/>
                </p:oleObj>
              </mc:Choice>
              <mc:Fallback>
                <p:oleObj name="公式" r:id="rId9" imgW="748975" imgH="203112" progId="Equation.3">
                  <p:embed/>
                  <p:pic>
                    <p:nvPicPr>
                      <p:cNvPr id="7374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974" y="3247535"/>
                        <a:ext cx="2045064" cy="563014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28600" y="3686263"/>
            <a:ext cx="990600" cy="0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228600" y="3949697"/>
            <a:ext cx="1447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graphicFrame>
        <p:nvGraphicFramePr>
          <p:cNvPr id="3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190314"/>
              </p:ext>
            </p:extLst>
          </p:nvPr>
        </p:nvGraphicFramePr>
        <p:xfrm>
          <a:off x="4190038" y="3243103"/>
          <a:ext cx="2406904" cy="571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4" name="公式" r:id="rId11" imgW="748975" imgH="177723" progId="Equation.3">
                  <p:embed/>
                </p:oleObj>
              </mc:Choice>
              <mc:Fallback>
                <p:oleObj name="公式" r:id="rId11" imgW="748975" imgH="177723" progId="Equation.3">
                  <p:embed/>
                  <p:pic>
                    <p:nvPicPr>
                      <p:cNvPr id="7375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038" y="3243103"/>
                        <a:ext cx="2406904" cy="57187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874165" y="3223597"/>
            <a:ext cx="1494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=7500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0" y="3326486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graphicFrame>
        <p:nvGraphicFramePr>
          <p:cNvPr id="3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490927"/>
              </p:ext>
            </p:extLst>
          </p:nvPr>
        </p:nvGraphicFramePr>
        <p:xfrm>
          <a:off x="184731" y="4194650"/>
          <a:ext cx="15240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5" name="公式" r:id="rId13" imgW="622030" imgH="228501" progId="Equation.3">
                  <p:embed/>
                </p:oleObj>
              </mc:Choice>
              <mc:Fallback>
                <p:oleObj name="公式" r:id="rId13" imgW="622030" imgH="228501" progId="Equation.3">
                  <p:embed/>
                  <p:pic>
                    <p:nvPicPr>
                      <p:cNvPr id="7375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31" y="4194650"/>
                        <a:ext cx="15240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641931" y="4728050"/>
            <a:ext cx="1143000" cy="0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184731" y="4880450"/>
            <a:ext cx="1676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99301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0" autoUpdateAnimBg="0"/>
      <p:bldP spid="13" grpId="0" animBg="1"/>
      <p:bldP spid="14" grpId="0" animBg="1"/>
      <p:bldP spid="15" grpId="0" animBg="1"/>
      <p:bldP spid="16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492407"/>
              </p:ext>
            </p:extLst>
          </p:nvPr>
        </p:nvGraphicFramePr>
        <p:xfrm>
          <a:off x="817562" y="1634762"/>
          <a:ext cx="7272338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name="公式" r:id="rId3" imgW="3492500" imgH="1397000" progId="Equation.3">
                  <p:embed/>
                </p:oleObj>
              </mc:Choice>
              <mc:Fallback>
                <p:oleObj name="公式" r:id="rId3" imgW="3492500" imgH="1397000" progId="Equation.3">
                  <p:embed/>
                  <p:pic>
                    <p:nvPicPr>
                      <p:cNvPr id="266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2" y="1634762"/>
                        <a:ext cx="7272338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420325"/>
            <a:ext cx="796131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  <a:sym typeface="Symbol" panose="05050102010706020507" pitchFamily="18" charset="2"/>
              </a:rPr>
              <a:t>枚举算法：加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>
                <a:latin typeface="Arial" panose="020B0604020202020204" pitchFamily="34" charset="0"/>
                <a:sym typeface="Symbol" panose="05050102010706020507" pitchFamily="18" charset="2"/>
              </a:rPr>
              <a:t>对括号的方法有                  种，是一个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Catalan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数，是指数级别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113709"/>
              </p:ext>
            </p:extLst>
          </p:nvPr>
        </p:nvGraphicFramePr>
        <p:xfrm>
          <a:off x="5641975" y="188550"/>
          <a:ext cx="14398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9" name="公式" r:id="rId5" imgW="647700" imgH="431800" progId="Equation.3">
                  <p:embed/>
                </p:oleObj>
              </mc:Choice>
              <mc:Fallback>
                <p:oleObj name="公式" r:id="rId5" imgW="647700" imgH="431800" progId="Equation.3">
                  <p:embed/>
                  <p:pic>
                    <p:nvPicPr>
                      <p:cNvPr id="266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188550"/>
                        <a:ext cx="143986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8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>
            <a:spLocks noChangeArrowheads="1"/>
          </p:cNvSpPr>
          <p:nvPr/>
        </p:nvSpPr>
        <p:spPr bwMode="auto">
          <a:xfrm>
            <a:off x="662684" y="692846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矩阵连乘问题描述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"/>
              <p:cNvSpPr>
                <a:spLocks noChangeArrowheads="1"/>
              </p:cNvSpPr>
              <p:nvPr/>
            </p:nvSpPr>
            <p:spPr bwMode="auto">
              <a:xfrm>
                <a:off x="534390" y="1143280"/>
                <a:ext cx="8223723" cy="1938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zh-CN" altLang="en-US" sz="2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矩阵连乘问题：</a:t>
                </a:r>
                <a:endPara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  <a:p>
                <a:pPr eaLnBrk="0" hangingPunct="0">
                  <a:lnSpc>
                    <a:spcPct val="150000"/>
                  </a:lnSpc>
                </a:pP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给定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个矩阵｛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A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1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,A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,…,A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｝，其中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A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i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与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A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i+1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是可乘的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=1,2⋯,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−1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,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如何确定计算矩阵连乘积的计算次序，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使得计算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矩阵连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乘的数乘次数最少？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Box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390" y="1143280"/>
                <a:ext cx="8223723" cy="1938992"/>
              </a:xfrm>
              <a:prstGeom prst="rect">
                <a:avLst/>
              </a:prstGeom>
              <a:blipFill>
                <a:blip r:embed="rId3"/>
                <a:stretch>
                  <a:fillRect l="-815" b="-9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31194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311464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0" y="31194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4479634" y="311464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0" y="311464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0" y="311464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67245" y="2595154"/>
            <a:ext cx="35618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798036"/>
              </p:ext>
            </p:extLst>
          </p:nvPr>
        </p:nvGraphicFramePr>
        <p:xfrm>
          <a:off x="863237" y="1970881"/>
          <a:ext cx="2439988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3" imgW="812447" imgH="977476" progId="Equation.DSMT4">
                  <p:embed/>
                </p:oleObj>
              </mc:Choice>
              <mc:Fallback>
                <p:oleObj name="Equation" r:id="rId3" imgW="812447" imgH="977476" progId="Equation.DSMT4">
                  <p:embed/>
                  <p:pic>
                    <p:nvPicPr>
                      <p:cNvPr id="4506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237" y="1970881"/>
                        <a:ext cx="2439988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>
            <a:spLocks noChangeArrowheads="1"/>
          </p:cNvSpPr>
          <p:nvPr/>
        </p:nvSpPr>
        <p:spPr bwMode="auto">
          <a:xfrm>
            <a:off x="662684" y="692846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矩阵连乘问题描述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2684" y="1323837"/>
            <a:ext cx="5769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种不同的相乘方式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24103" y="2501537"/>
            <a:ext cx="1600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60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? ?</a:t>
            </a:r>
          </a:p>
        </p:txBody>
      </p:sp>
    </p:spTree>
    <p:extLst>
      <p:ext uri="{BB962C8B-B14F-4D97-AF65-F5344CB8AC3E}">
        <p14:creationId xmlns:p14="http://schemas.microsoft.com/office/powerpoint/2010/main" val="276080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751094" y="766895"/>
            <a:ext cx="51854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.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矩阵连乘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问题分析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75360" y="1325609"/>
            <a:ext cx="69728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为了方便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起见，定义下列的符号：</a:t>
            </a:r>
          </a:p>
        </p:txBody>
      </p:sp>
      <p:graphicFrame>
        <p:nvGraphicFramePr>
          <p:cNvPr id="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819825"/>
              </p:ext>
            </p:extLst>
          </p:nvPr>
        </p:nvGraphicFramePr>
        <p:xfrm>
          <a:off x="2235200" y="1862138"/>
          <a:ext cx="14716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2" name="公式" r:id="rId4" imgW="888840" imgH="241200" progId="Equation.3">
                  <p:embed/>
                </p:oleObj>
              </mc:Choice>
              <mc:Fallback>
                <p:oleObj name="公式" r:id="rId4" imgW="888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862138"/>
                        <a:ext cx="14716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3936601" y="2049192"/>
            <a:ext cx="1545473" cy="0"/>
          </a:xfrm>
          <a:prstGeom prst="line">
            <a:avLst/>
          </a:prstGeom>
          <a:noFill/>
          <a:ln w="889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225697"/>
              </p:ext>
            </p:extLst>
          </p:nvPr>
        </p:nvGraphicFramePr>
        <p:xfrm>
          <a:off x="5556740" y="1876864"/>
          <a:ext cx="905143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3" r:id="rId6" imgW="457399" imgH="203288" progId="Equation.3">
                  <p:embed/>
                </p:oleObj>
              </mc:Choice>
              <mc:Fallback>
                <p:oleObj r:id="rId6" imgW="457399" imgH="203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740" y="1876864"/>
                        <a:ext cx="905143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975361" y="1820592"/>
            <a:ext cx="15392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矩阵连乘积 </a:t>
            </a:r>
          </a:p>
        </p:txBody>
      </p:sp>
      <p:graphicFrame>
        <p:nvGraphicFramePr>
          <p:cNvPr id="1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33058"/>
              </p:ext>
            </p:extLst>
          </p:nvPr>
        </p:nvGraphicFramePr>
        <p:xfrm>
          <a:off x="5570808" y="2447772"/>
          <a:ext cx="924401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4" r:id="rId8" imgW="470104" imgH="203288" progId="Equation.3">
                  <p:embed/>
                </p:oleObj>
              </mc:Choice>
              <mc:Fallback>
                <p:oleObj r:id="rId8" imgW="470104" imgH="203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808" y="2447772"/>
                        <a:ext cx="924401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3900268" y="2640028"/>
            <a:ext cx="1601788" cy="0"/>
          </a:xfrm>
          <a:prstGeom prst="line">
            <a:avLst/>
          </a:prstGeom>
          <a:noFill/>
          <a:ln w="889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1854588" y="2411428"/>
            <a:ext cx="18614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最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少数乘次数 </a:t>
            </a:r>
          </a:p>
        </p:txBody>
      </p:sp>
      <p:graphicFrame>
        <p:nvGraphicFramePr>
          <p:cNvPr id="1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451605"/>
              </p:ext>
            </p:extLst>
          </p:nvPr>
        </p:nvGraphicFramePr>
        <p:xfrm>
          <a:off x="1012871" y="2419244"/>
          <a:ext cx="891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5" r:id="rId10" imgW="457399" imgH="203288" progId="Equation.3">
                  <p:embed/>
                </p:oleObj>
              </mc:Choice>
              <mc:Fallback>
                <p:oleObj r:id="rId10" imgW="457399" imgH="203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71" y="2419244"/>
                        <a:ext cx="891000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860977"/>
              </p:ext>
            </p:extLst>
          </p:nvPr>
        </p:nvGraphicFramePr>
        <p:xfrm>
          <a:off x="2644727" y="4133550"/>
          <a:ext cx="924713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6" r:id="rId11" imgW="470104" imgH="203288" progId="Equation.3">
                  <p:embed/>
                </p:oleObj>
              </mc:Choice>
              <mc:Fallback>
                <p:oleObj r:id="rId11" imgW="470104" imgH="203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27" y="4133550"/>
                        <a:ext cx="924713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105439"/>
              </p:ext>
            </p:extLst>
          </p:nvPr>
        </p:nvGraphicFramePr>
        <p:xfrm>
          <a:off x="4997552" y="4133550"/>
          <a:ext cx="960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7" r:id="rId13" imgW="482810" imgH="203288" progId="Equation.3">
                  <p:embed/>
                </p:oleObj>
              </mc:Choice>
              <mc:Fallback>
                <p:oleObj r:id="rId13" imgW="482810" imgH="203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552" y="4133550"/>
                        <a:ext cx="960000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36"/>
          <p:cNvSpPr>
            <a:spLocks noChangeShapeType="1"/>
          </p:cNvSpPr>
          <p:nvPr/>
        </p:nvSpPr>
        <p:spPr bwMode="auto">
          <a:xfrm flipH="1">
            <a:off x="4328161" y="2970060"/>
            <a:ext cx="44548" cy="1195152"/>
          </a:xfrm>
          <a:prstGeom prst="line">
            <a:avLst/>
          </a:prstGeom>
          <a:noFill/>
          <a:ln w="2159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3806488" y="4362150"/>
            <a:ext cx="1143000" cy="0"/>
          </a:xfrm>
          <a:prstGeom prst="line">
            <a:avLst/>
          </a:prstGeom>
          <a:noFill/>
          <a:ln w="889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4" grpId="0" animBg="1"/>
      <p:bldP spid="15" grpId="0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751093" y="766895"/>
            <a:ext cx="4922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.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矩阵连乘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问题分析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3"/>
          <p:cNvSpPr>
            <a:spLocks noChangeArrowheads="1"/>
          </p:cNvSpPr>
          <p:nvPr/>
        </p:nvSpPr>
        <p:spPr bwMode="auto">
          <a:xfrm>
            <a:off x="793668" y="1313241"/>
            <a:ext cx="526130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）最优子结构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8888" y="1744255"/>
            <a:ext cx="6289606" cy="426396"/>
            <a:chOff x="680047" y="1974161"/>
            <a:chExt cx="6289606" cy="426396"/>
          </a:xfrm>
        </p:grpSpPr>
        <p:graphicFrame>
          <p:nvGraphicFramePr>
            <p:cNvPr id="16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1305951" y="2008157"/>
            <a:ext cx="3310875" cy="39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24" r:id="rId4" imgW="1689100" imgH="203200" progId="Equation.3">
                    <p:embed/>
                  </p:oleObj>
                </mc:Choice>
                <mc:Fallback>
                  <p:oleObj r:id="rId4" imgW="1689100" imgH="203200" progId="Equation.3">
                    <p:embed/>
                    <p:pic>
                      <p:nvPicPr>
                        <p:cNvPr id="1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5951" y="2008157"/>
                          <a:ext cx="3310875" cy="39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0047" y="1985699"/>
              <a:ext cx="697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假设</a:t>
              </a:r>
              <a:endPara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4733143" y="1974161"/>
              <a:ext cx="2236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为最优计算次序，</a:t>
              </a:r>
            </a:p>
          </p:txBody>
        </p:sp>
      </p:grp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816568" y="2307565"/>
            <a:ext cx="6410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即计算次序在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之间断开</a:t>
            </a: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848888" y="2795079"/>
            <a:ext cx="6410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总计算量为下面计算量的和：</a:t>
            </a: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229386"/>
              </p:ext>
            </p:extLst>
          </p:nvPr>
        </p:nvGraphicFramePr>
        <p:xfrm>
          <a:off x="5169921" y="2231769"/>
          <a:ext cx="3120639" cy="50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5" name="Equation" r:id="rId6" imgW="1168400" imgH="190500" progId="Equation.DSMT4">
                  <p:embed/>
                </p:oleObj>
              </mc:Choice>
              <mc:Fallback>
                <p:oleObj name="Equation" r:id="rId6" imgW="1168400" imgH="1905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9921" y="2231769"/>
                        <a:ext cx="3120639" cy="504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238590"/>
              </p:ext>
            </p:extLst>
          </p:nvPr>
        </p:nvGraphicFramePr>
        <p:xfrm>
          <a:off x="4869000" y="3063528"/>
          <a:ext cx="13398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6" name="Equation" r:id="rId8" imgW="419100" imgH="190500" progId="Equation.DSMT4">
                  <p:embed/>
                </p:oleObj>
              </mc:Choice>
              <mc:Fallback>
                <p:oleObj name="Equation" r:id="rId8" imgW="419100" imgH="1905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9000" y="3063528"/>
                        <a:ext cx="133985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559339"/>
              </p:ext>
            </p:extLst>
          </p:nvPr>
        </p:nvGraphicFramePr>
        <p:xfrm>
          <a:off x="4785667" y="3537917"/>
          <a:ext cx="1638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7" name="Equation" r:id="rId10" imgW="508000" imgH="190500" progId="Equation.DSMT4">
                  <p:embed/>
                </p:oleObj>
              </mc:Choice>
              <mc:Fallback>
                <p:oleObj name="Equation" r:id="rId10" imgW="508000" imgH="1905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667" y="3537917"/>
                        <a:ext cx="1638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708302"/>
              </p:ext>
            </p:extLst>
          </p:nvPr>
        </p:nvGraphicFramePr>
        <p:xfrm>
          <a:off x="3890962" y="4223999"/>
          <a:ext cx="37671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8" name="Equation" r:id="rId12" imgW="1168400" imgH="190500" progId="Equation.DSMT4">
                  <p:embed/>
                </p:oleObj>
              </mc:Choice>
              <mc:Fallback>
                <p:oleObj name="Equation" r:id="rId12" imgW="1168400" imgH="1905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2" y="4223999"/>
                        <a:ext cx="37671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816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黑体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2802</TotalTime>
  <Pages>0</Pages>
  <Words>1670</Words>
  <Characters>0</Characters>
  <Application>Microsoft Office PowerPoint</Application>
  <DocSecurity>0</DocSecurity>
  <PresentationFormat>全屏显示(16:9)</PresentationFormat>
  <Lines>0</Lines>
  <Paragraphs>440</Paragraphs>
  <Slides>35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Monotype Sorts</vt:lpstr>
      <vt:lpstr>黑体</vt:lpstr>
      <vt:lpstr>楷体_GB2312</vt:lpstr>
      <vt:lpstr>宋体</vt:lpstr>
      <vt:lpstr>微软雅黑</vt:lpstr>
      <vt:lpstr>Arial</vt:lpstr>
      <vt:lpstr>Calibri</vt:lpstr>
      <vt:lpstr>Cambria Math</vt:lpstr>
      <vt:lpstr>Century Schoolbook</vt:lpstr>
      <vt:lpstr>Symbol</vt:lpstr>
      <vt:lpstr>Times New Roman</vt:lpstr>
      <vt:lpstr>1_Office 主题​​</vt:lpstr>
      <vt:lpstr>Office 主题​​</vt:lpstr>
      <vt:lpstr>Equation.3</vt:lpstr>
      <vt:lpstr>MathType 7.0 Equation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递归实现的复杂性</vt:lpstr>
      <vt:lpstr>复杂性高的原因：子问题重复计算</vt:lpstr>
      <vt:lpstr>PowerPoint 演示文稿</vt:lpstr>
      <vt:lpstr>算法2：迭代实现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chenjun</dc:creator>
  <cp:lastModifiedBy>A319-2</cp:lastModifiedBy>
  <cp:revision>709</cp:revision>
  <cp:lastPrinted>2017-12-19T14:05:02Z</cp:lastPrinted>
  <dcterms:created xsi:type="dcterms:W3CDTF">2014-05-21T02:15:00Z</dcterms:created>
  <dcterms:modified xsi:type="dcterms:W3CDTF">2021-10-11T03:33:13Z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2052-9.1.0.4862</vt:lpwstr>
  </property>
</Properties>
</file>