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5" autoAdjust="0"/>
  </p:normalViewPr>
  <p:slideViewPr>
    <p:cSldViewPr snapToGrid="0">
      <p:cViewPr varScale="1">
        <p:scale>
          <a:sx n="18" d="100"/>
          <a:sy n="18" d="100"/>
        </p:scale>
        <p:origin x="16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3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3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23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23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wmf"/><Relationship Id="rId1" Type="http://schemas.openxmlformats.org/officeDocument/2006/relationships/image" Target="../media/image23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23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5D77-7569-48C3-B818-5DC12F2CAA7A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403B3-E018-4C90-A9D2-7430620B7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A66F9-284B-47C1-ABB9-1442ABAC33A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D9955-714F-48BC-B296-0111FD5A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6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4EE59-D63F-47B0-9615-30D57403B5D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6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DB0A1E-7118-4978-8F94-56F72406BA1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DC9BD-30E3-49E5-9636-1D0A7709226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1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子问题界定：</a:t>
            </a:r>
            <a:endParaRPr lang="en-US" altLang="zh-CN" dirty="0"/>
          </a:p>
          <a:p>
            <a:r>
              <a:rPr lang="zh-CN" altLang="en-US" dirty="0"/>
              <a:t>前边界为以</a:t>
            </a:r>
            <a:r>
              <a:rPr lang="en-US" altLang="zh-CN" dirty="0"/>
              <a:t>1</a:t>
            </a:r>
            <a:r>
              <a:rPr lang="zh-CN" altLang="en-US" dirty="0"/>
              <a:t>，后边界为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/>
              <a:t>A[1…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中必须包含元素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的向 前连续延伸的最大子段和，</a:t>
            </a:r>
            <a:endParaRPr lang="en-US" altLang="zh-CN" dirty="0"/>
          </a:p>
          <a:p>
            <a:r>
              <a:rPr lang="zh-CN" altLang="en-US" dirty="0"/>
              <a:t>相当于双层循环，外层循环，结束位置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变化到</a:t>
            </a:r>
            <a:r>
              <a:rPr lang="en-US" altLang="zh-CN" dirty="0"/>
              <a:t>n</a:t>
            </a:r>
            <a:r>
              <a:rPr lang="zh-CN" altLang="en-US" dirty="0"/>
              <a:t>，在此前提下，开始位置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变化到</a:t>
            </a:r>
            <a:r>
              <a:rPr lang="en-US" altLang="zh-CN" dirty="0"/>
              <a:t>j,</a:t>
            </a:r>
            <a:r>
              <a:rPr lang="zh-CN" altLang="en-US" dirty="0"/>
              <a:t>找最大值。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D22492-F6DC-4D79-90ED-785EE165DB3A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8815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对所有后边界的值进行比较，</a:t>
            </a:r>
            <a:r>
              <a:rPr lang="en-US" altLang="zh-CN" dirty="0"/>
              <a:t>b[j]</a:t>
            </a:r>
            <a:r>
              <a:rPr lang="zh-CN" altLang="en-US" dirty="0"/>
              <a:t>最大值所对应的</a:t>
            </a:r>
            <a:r>
              <a:rPr lang="en-US" altLang="zh-CN" dirty="0"/>
              <a:t>j</a:t>
            </a:r>
            <a:r>
              <a:rPr lang="zh-CN" altLang="en-US" dirty="0"/>
              <a:t>，为最大子段和的值 </a:t>
            </a:r>
            <a:endParaRPr lang="en-US" altLang="zh-CN" dirty="0"/>
          </a:p>
          <a:p>
            <a:r>
              <a:rPr lang="zh-CN" altLang="en-US" dirty="0"/>
              <a:t>原始的问题的最优化解，</a:t>
            </a:r>
            <a:endParaRPr lang="en-US" altLang="zh-CN" dirty="0"/>
          </a:p>
          <a:p>
            <a:r>
              <a:rPr lang="zh-CN" altLang="en-US" dirty="0"/>
              <a:t>原问题有两个边界，即起始和终止</a:t>
            </a:r>
            <a:endParaRPr lang="en-US" altLang="zh-CN" dirty="0"/>
          </a:p>
          <a:p>
            <a:r>
              <a:rPr lang="zh-CN" altLang="en-US" dirty="0"/>
              <a:t>可以转化成</a:t>
            </a:r>
            <a:endParaRPr lang="en-US" altLang="zh-CN" dirty="0"/>
          </a:p>
          <a:p>
            <a:r>
              <a:rPr lang="zh-CN" altLang="en-US" dirty="0"/>
              <a:t>只考虑一个边界的问题，即只考虑终止点。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955-714F-48BC-B296-0111FD5A88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955-714F-48BC-B296-0111FD5A88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955-714F-48BC-B296-0111FD5A88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1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缺点，未记录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的位置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1A3084-9723-4421-AEC6-F53002A96C48}" type="slidenum">
              <a:rPr lang="zh-CN" altLang="en-US" sz="1200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620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在这个问题中，算法的复杂度降低得益于问题边界条件的减少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955-714F-48BC-B296-0111FD5A88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5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2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3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7133-BE8D-4A3F-8FDA-47761F643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2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228600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4B82-8C98-4BF9-85F0-EB198876A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3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4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5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1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4AFB-1AE9-43B0-AA3D-F59E5D4D755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5E3F-F73F-4477-8AC4-4F7B8093F2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0.wmf"/><Relationship Id="rId3" Type="http://schemas.openxmlformats.org/officeDocument/2006/relationships/image" Target="../media/image5.jpe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9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5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7.png"/><Relationship Id="rId5" Type="http://schemas.openxmlformats.org/officeDocument/2006/relationships/image" Target="../media/image23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5.jpe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8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0.e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3.e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7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.jpe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0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5.jpeg"/><Relationship Id="rId21" Type="http://schemas.openxmlformats.org/officeDocument/2006/relationships/oleObject" Target="../embeddings/oleObject60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46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23.wmf"/><Relationship Id="rId15" Type="http://schemas.openxmlformats.org/officeDocument/2006/relationships/image" Target="../media/image45.wmf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3" Type="http://schemas.openxmlformats.org/officeDocument/2006/relationships/image" Target="../media/image5.jpe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295400" y="2286000"/>
            <a:ext cx="609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54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§3.4</a:t>
            </a:r>
            <a:r>
              <a:rPr lang="en-US" altLang="zh-CN" sz="54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54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最大子段和</a:t>
            </a:r>
          </a:p>
        </p:txBody>
      </p:sp>
    </p:spTree>
    <p:extLst>
      <p:ext uri="{BB962C8B-B14F-4D97-AF65-F5344CB8AC3E}">
        <p14:creationId xmlns:p14="http://schemas.microsoft.com/office/powerpoint/2010/main" val="15233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88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457200" y="34925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思路三：动态规划法</a:t>
            </a:r>
          </a:p>
        </p:txBody>
      </p:sp>
      <p:sp>
        <p:nvSpPr>
          <p:cNvPr id="95237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5238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5239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5240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3035300" y="3505200"/>
            <a:ext cx="254000" cy="914400"/>
            <a:chOff x="1912" y="2208"/>
            <a:chExt cx="160" cy="576"/>
          </a:xfrm>
        </p:grpSpPr>
        <p:graphicFrame>
          <p:nvGraphicFramePr>
            <p:cNvPr id="95257" name="Object 14"/>
            <p:cNvGraphicFramePr>
              <a:graphicFrameLocks noChangeAspect="1"/>
            </p:cNvGraphicFramePr>
            <p:nvPr/>
          </p:nvGraphicFramePr>
          <p:xfrm>
            <a:off x="1912" y="2448"/>
            <a:ext cx="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公式" r:id="rId4" imgW="177646" imgH="241091" progId="Equation.3">
                    <p:embed/>
                  </p:oleObj>
                </mc:Choice>
                <mc:Fallback>
                  <p:oleObj name="公式" r:id="rId4" imgW="177646" imgH="241091" progId="Equation.3">
                    <p:embed/>
                    <p:pic>
                      <p:nvPicPr>
                        <p:cNvPr id="9525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448"/>
                          <a:ext cx="1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8" name="Rectangle 20"/>
            <p:cNvSpPr>
              <a:spLocks noChangeArrowheads="1"/>
            </p:cNvSpPr>
            <p:nvPr/>
          </p:nvSpPr>
          <p:spPr bwMode="auto">
            <a:xfrm>
              <a:off x="1920" y="2208"/>
              <a:ext cx="96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1258888" y="2743200"/>
            <a:ext cx="1598612" cy="1676400"/>
            <a:chOff x="793" y="1728"/>
            <a:chExt cx="1007" cy="1056"/>
          </a:xfrm>
        </p:grpSpPr>
        <p:graphicFrame>
          <p:nvGraphicFramePr>
            <p:cNvPr id="95251" name="Object 10"/>
            <p:cNvGraphicFramePr>
              <a:graphicFrameLocks noChangeAspect="1"/>
            </p:cNvGraphicFramePr>
            <p:nvPr/>
          </p:nvGraphicFramePr>
          <p:xfrm>
            <a:off x="793" y="2442"/>
            <a:ext cx="100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公式" r:id="rId6" imgW="812447" imgH="241195" progId="Equation.3">
                    <p:embed/>
                  </p:oleObj>
                </mc:Choice>
                <mc:Fallback>
                  <p:oleObj name="公式" r:id="rId6" imgW="812447" imgH="241195" progId="Equation.3">
                    <p:embed/>
                    <p:pic>
                      <p:nvPicPr>
                        <p:cNvPr id="9525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442"/>
                          <a:ext cx="100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2" name="Object 12"/>
            <p:cNvGraphicFramePr>
              <a:graphicFrameLocks noChangeAspect="1"/>
            </p:cNvGraphicFramePr>
            <p:nvPr/>
          </p:nvGraphicFramePr>
          <p:xfrm>
            <a:off x="811" y="1728"/>
            <a:ext cx="82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" name="公式" r:id="rId8" imgW="609336" imgH="406224" progId="Equation.3">
                    <p:embed/>
                  </p:oleObj>
                </mc:Choice>
                <mc:Fallback>
                  <p:oleObj name="公式" r:id="rId8" imgW="609336" imgH="406224" progId="Equation.3">
                    <p:embed/>
                    <p:pic>
                      <p:nvPicPr>
                        <p:cNvPr id="952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728"/>
                          <a:ext cx="82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3" name="Rectangle 17"/>
            <p:cNvSpPr>
              <a:spLocks noChangeArrowheads="1"/>
            </p:cNvSpPr>
            <p:nvPr/>
          </p:nvSpPr>
          <p:spPr bwMode="auto">
            <a:xfrm>
              <a:off x="816" y="2208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5254" name="Rectangle 18"/>
            <p:cNvSpPr>
              <a:spLocks noChangeArrowheads="1"/>
            </p:cNvSpPr>
            <p:nvPr/>
          </p:nvSpPr>
          <p:spPr bwMode="auto">
            <a:xfrm>
              <a:off x="1104" y="2208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5255" name="Rectangle 19"/>
            <p:cNvSpPr>
              <a:spLocks noChangeArrowheads="1"/>
            </p:cNvSpPr>
            <p:nvPr/>
          </p:nvSpPr>
          <p:spPr bwMode="auto">
            <a:xfrm>
              <a:off x="1584" y="2208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5256" name="Text Box 21"/>
            <p:cNvSpPr txBox="1">
              <a:spLocks noChangeArrowheads="1"/>
            </p:cNvSpPr>
            <p:nvPr/>
          </p:nvSpPr>
          <p:spPr bwMode="auto">
            <a:xfrm>
              <a:off x="1200" y="208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95243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5244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5245" name="Rectangle 3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2873375" y="1387475"/>
          <a:ext cx="29670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10" imgW="710891" imgH="190417" progId="Equation.DSMT4">
                  <p:embed/>
                </p:oleObj>
              </mc:Choice>
              <mc:Fallback>
                <p:oleObj name="Equation" r:id="rId10" imgW="710891" imgH="190417" progId="Equation.DSMT4">
                  <p:embed/>
                  <p:pic>
                    <p:nvPicPr>
                      <p:cNvPr id="368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387475"/>
                        <a:ext cx="29670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5248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911225" y="1371600"/>
          <a:ext cx="1695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12" imgW="723586" imgH="203112" progId="Equation.DSMT4">
                  <p:embed/>
                </p:oleObj>
              </mc:Choice>
              <mc:Fallback>
                <p:oleObj name="Equation" r:id="rId12" imgW="723586" imgH="203112" progId="Equation.DSMT4">
                  <p:embed/>
                  <p:pic>
                    <p:nvPicPr>
                      <p:cNvPr id="368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371600"/>
                        <a:ext cx="1695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1000" y="4648200"/>
            <a:ext cx="8674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结束的子段和的最大值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结束的子段和的最大值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a[j]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自身。</a:t>
            </a:r>
          </a:p>
        </p:txBody>
      </p:sp>
    </p:spTree>
    <p:extLst>
      <p:ext uri="{BB962C8B-B14F-4D97-AF65-F5344CB8AC3E}">
        <p14:creationId xmlns:p14="http://schemas.microsoft.com/office/powerpoint/2010/main" val="91383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9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6933773"/>
              </p:ext>
            </p:extLst>
          </p:nvPr>
        </p:nvGraphicFramePr>
        <p:xfrm>
          <a:off x="774700" y="839788"/>
          <a:ext cx="674528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4" imgW="2952332" imgH="790994" progId="Word.Document.8">
                  <p:embed/>
                </p:oleObj>
              </mc:Choice>
              <mc:Fallback>
                <p:oleObj name="Document" r:id="rId4" imgW="2952332" imgH="790994" progId="Word.Document.8">
                  <p:embed/>
                  <p:pic>
                    <p:nvPicPr>
                      <p:cNvPr id="962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839788"/>
                        <a:ext cx="6745288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87425" y="3238500"/>
          <a:ext cx="4414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文档" r:id="rId6" imgW="2166298" imgH="792141" progId="Word.Document.8">
                  <p:embed/>
                </p:oleObj>
              </mc:Choice>
              <mc:Fallback>
                <p:oleObj name="文档" r:id="rId6" imgW="2166298" imgH="792141" progId="Word.Document.8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238500"/>
                        <a:ext cx="4414838" cy="16192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92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97286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公式" r:id="rId4" imgW="2235200" imgH="228600" progId="Equation.3">
                  <p:embed/>
                </p:oleObj>
              </mc:Choice>
              <mc:Fallback>
                <p:oleObj name="公式" r:id="rId4" imgW="2235200" imgH="228600" progId="Equation.3">
                  <p:embed/>
                  <p:pic>
                    <p:nvPicPr>
                      <p:cNvPr id="972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88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533400" y="2362200"/>
          <a:ext cx="11699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公式" r:id="rId6" imgW="330057" imgH="203112" progId="Equation.3">
                  <p:embed/>
                </p:oleObj>
              </mc:Choice>
              <mc:Fallback>
                <p:oleObj name="公式" r:id="rId6" imgW="330057" imgH="203112" progId="Equation.3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11699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91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92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93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94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95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7296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17550" y="5102225"/>
          <a:ext cx="900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8" imgW="253780" imgH="152268" progId="Equation.DSMT4">
                  <p:embed/>
                </p:oleObj>
              </mc:Choice>
              <mc:Fallback>
                <p:oleObj name="Equation" r:id="rId8" imgW="253780" imgH="152268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102225"/>
                        <a:ext cx="900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3321050"/>
                <a:ext cx="56692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1050"/>
                <a:ext cx="56692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22910" y="4011582"/>
                <a:ext cx="17473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10" y="4011582"/>
                <a:ext cx="1747338" cy="369332"/>
              </a:xfrm>
              <a:prstGeom prst="rect">
                <a:avLst/>
              </a:prstGeom>
              <a:blipFill>
                <a:blip r:embed="rId11"/>
                <a:stretch>
                  <a:fillRect l="-1394" r="-38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4343400" y="3867468"/>
            <a:ext cx="6743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8308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98309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98310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公式" r:id="rId4" imgW="2235200" imgH="228600" progId="Equation.3">
                  <p:embed/>
                </p:oleObj>
              </mc:Choice>
              <mc:Fallback>
                <p:oleObj name="公式" r:id="rId4" imgW="2235200" imgH="228600" progId="Equation.3">
                  <p:embed/>
                  <p:pic>
                    <p:nvPicPr>
                      <p:cNvPr id="983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12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09600" y="2362200"/>
          <a:ext cx="11874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6" imgW="304404" imgH="177569" progId="Equation.DSMT4">
                  <p:embed/>
                </p:oleObj>
              </mc:Choice>
              <mc:Fallback>
                <p:oleObj name="Equation" r:id="rId6" imgW="304404" imgH="177569" progId="Equation.DSMT4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874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15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16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17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18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19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8320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50" y="3416300"/>
          <a:ext cx="671195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Document" r:id="rId8" imgW="1466290" imgH="787759" progId="Word.Document.8">
                  <p:embed/>
                </p:oleObj>
              </mc:Choice>
              <mc:Fallback>
                <p:oleObj name="Document" r:id="rId8" imgW="1466290" imgH="787759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416300"/>
                        <a:ext cx="6711950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3100" y="5102225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0" imgW="279279" imgH="152334" progId="Equation.DSMT4">
                  <p:embed/>
                </p:oleObj>
              </mc:Choice>
              <mc:Fallback>
                <p:oleObj name="Equation" r:id="rId10" imgW="279279" imgH="152334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102225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5987415" y="4050348"/>
            <a:ext cx="104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9332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99334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公式" r:id="rId5" imgW="2235200" imgH="228600" progId="Equation.3">
                  <p:embed/>
                </p:oleObj>
              </mc:Choice>
              <mc:Fallback>
                <p:oleObj name="公式" r:id="rId5" imgW="2235200" imgH="228600" progId="Equation.3">
                  <p:embed/>
                  <p:pic>
                    <p:nvPicPr>
                      <p:cNvPr id="993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36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09600" y="2362200"/>
          <a:ext cx="11874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7" imgW="304404" imgH="177569" progId="Equation.DSMT4">
                  <p:embed/>
                </p:oleObj>
              </mc:Choice>
              <mc:Fallback>
                <p:oleObj name="Equation" r:id="rId7" imgW="304404" imgH="177569" progId="Equation.DSMT4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874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39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40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41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42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43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9344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50" y="3416300"/>
          <a:ext cx="6711950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Document" r:id="rId9" imgW="1467008" imgH="785962" progId="Word.Document.8">
                  <p:embed/>
                </p:oleObj>
              </mc:Choice>
              <mc:Fallback>
                <p:oleObj name="Document" r:id="rId9" imgW="1467008" imgH="785962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416300"/>
                        <a:ext cx="6711950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5800" y="5341938"/>
          <a:ext cx="990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11" imgW="279279" imgH="152334" progId="Equation.DSMT4">
                  <p:embed/>
                </p:oleObj>
              </mc:Choice>
              <mc:Fallback>
                <p:oleObj name="Equation" r:id="rId11" imgW="279279" imgH="152334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41938"/>
                        <a:ext cx="990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3353752" y="4198938"/>
            <a:ext cx="24526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0356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100357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100358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公式" r:id="rId5" imgW="2235200" imgH="228600" progId="Equation.3">
                  <p:embed/>
                </p:oleObj>
              </mc:Choice>
              <mc:Fallback>
                <p:oleObj name="公式" r:id="rId5" imgW="2235200" imgH="228600" progId="Equation.3">
                  <p:embed/>
                  <p:pic>
                    <p:nvPicPr>
                      <p:cNvPr id="1003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0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09600" y="2362200"/>
          <a:ext cx="11874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7" imgW="304404" imgH="177569" progId="Equation.DSMT4">
                  <p:embed/>
                </p:oleObj>
              </mc:Choice>
              <mc:Fallback>
                <p:oleObj name="Equation" r:id="rId7" imgW="304404" imgH="177569" progId="Equation.DSMT4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874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3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4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5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6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0368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50" y="3416300"/>
          <a:ext cx="67119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Document" r:id="rId9" imgW="1478500" imgH="784525" progId="Word.Document.8">
                  <p:embed/>
                </p:oleObj>
              </mc:Choice>
              <mc:Fallback>
                <p:oleObj name="Document" r:id="rId9" imgW="1478500" imgH="784525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416300"/>
                        <a:ext cx="671195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3100" y="5265738"/>
          <a:ext cx="990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11" imgW="279279" imgH="152334" progId="Equation.DSMT4">
                  <p:embed/>
                </p:oleObj>
              </mc:Choice>
              <mc:Fallback>
                <p:oleObj name="Equation" r:id="rId11" imgW="279279" imgH="152334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265738"/>
                        <a:ext cx="990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3353752" y="4198938"/>
            <a:ext cx="24526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54580" y="5382221"/>
            <a:ext cx="148470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的值不变</a:t>
            </a:r>
          </a:p>
        </p:txBody>
      </p:sp>
    </p:spTree>
    <p:extLst>
      <p:ext uri="{BB962C8B-B14F-4D97-AF65-F5344CB8AC3E}">
        <p14:creationId xmlns:p14="http://schemas.microsoft.com/office/powerpoint/2010/main" val="41947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101381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101382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公式" r:id="rId4" imgW="2235200" imgH="228600" progId="Equation.3">
                  <p:embed/>
                </p:oleObj>
              </mc:Choice>
              <mc:Fallback>
                <p:oleObj name="公式" r:id="rId4" imgW="2235200" imgH="228600" progId="Equation.3">
                  <p:embed/>
                  <p:pic>
                    <p:nvPicPr>
                      <p:cNvPr id="1013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84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09600" y="2362200"/>
          <a:ext cx="11874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6" imgW="304404" imgH="177569" progId="Equation.DSMT4">
                  <p:embed/>
                </p:oleObj>
              </mc:Choice>
              <mc:Fallback>
                <p:oleObj name="Equation" r:id="rId6" imgW="304404" imgH="177569" progId="Equation.DSMT4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874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87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88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89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90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91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1392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50" y="3416300"/>
          <a:ext cx="67119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Document" r:id="rId8" imgW="1467008" imgH="782728" progId="Word.Document.8">
                  <p:embed/>
                </p:oleObj>
              </mc:Choice>
              <mc:Fallback>
                <p:oleObj name="Document" r:id="rId8" imgW="1467008" imgH="782728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416300"/>
                        <a:ext cx="671195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3100" y="5102225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10" imgW="279279" imgH="152334" progId="Equation.DSMT4">
                  <p:embed/>
                </p:oleObj>
              </mc:Choice>
              <mc:Fallback>
                <p:oleObj name="Equation" r:id="rId10" imgW="279279" imgH="152334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102225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3353752" y="4198938"/>
            <a:ext cx="24526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54580" y="5382221"/>
            <a:ext cx="148470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的值不变</a:t>
            </a:r>
          </a:p>
        </p:txBody>
      </p:sp>
    </p:spTree>
    <p:extLst>
      <p:ext uri="{BB962C8B-B14F-4D97-AF65-F5344CB8AC3E}">
        <p14:creationId xmlns:p14="http://schemas.microsoft.com/office/powerpoint/2010/main" val="25022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102406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公式" r:id="rId4" imgW="2235200" imgH="228600" progId="Equation.3">
                  <p:embed/>
                </p:oleObj>
              </mc:Choice>
              <mc:Fallback>
                <p:oleObj name="公式" r:id="rId4" imgW="2235200" imgH="228600" progId="Equation.3">
                  <p:embed/>
                  <p:pic>
                    <p:nvPicPr>
                      <p:cNvPr id="1024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08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09600" y="2362200"/>
          <a:ext cx="11874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6" imgW="304404" imgH="177569" progId="Equation.DSMT4">
                  <p:embed/>
                </p:oleObj>
              </mc:Choice>
              <mc:Fallback>
                <p:oleObj name="Equation" r:id="rId6" imgW="304404" imgH="177569" progId="Equation.DSMT4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874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11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13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14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15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2416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50" y="3416300"/>
          <a:ext cx="67119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Document" r:id="rId8" imgW="1478500" imgH="781290" progId="Word.Document.8">
                  <p:embed/>
                </p:oleObj>
              </mc:Choice>
              <mc:Fallback>
                <p:oleObj name="Document" r:id="rId8" imgW="1478500" imgH="781290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416300"/>
                        <a:ext cx="671195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3100" y="5102225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10" imgW="279279" imgH="152334" progId="Equation.DSMT4">
                  <p:embed/>
                </p:oleObj>
              </mc:Choice>
              <mc:Fallback>
                <p:oleObj name="Equation" r:id="rId10" imgW="279279" imgH="152334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102225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3353752" y="4198938"/>
            <a:ext cx="24526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54580" y="5382221"/>
            <a:ext cx="148470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的值不变</a:t>
            </a:r>
          </a:p>
        </p:txBody>
      </p:sp>
    </p:spTree>
    <p:extLst>
      <p:ext uri="{BB962C8B-B14F-4D97-AF65-F5344CB8AC3E}">
        <p14:creationId xmlns:p14="http://schemas.microsoft.com/office/powerpoint/2010/main" val="6468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最大子段和问题：</a:t>
            </a:r>
          </a:p>
        </p:txBody>
      </p:sp>
      <p:sp>
        <p:nvSpPr>
          <p:cNvPr id="103429" name="Text Box 7"/>
          <p:cNvSpPr txBox="1">
            <a:spLocks noChangeArrowheads="1"/>
          </p:cNvSpPr>
          <p:nvPr/>
        </p:nvSpPr>
        <p:spPr bwMode="auto">
          <a:xfrm>
            <a:off x="457200" y="1355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103430" name="Object 8"/>
          <p:cNvGraphicFramePr>
            <a:graphicFrameLocks noChangeAspect="1"/>
          </p:cNvGraphicFramePr>
          <p:nvPr/>
        </p:nvGraphicFramePr>
        <p:xfrm>
          <a:off x="1295400" y="1390650"/>
          <a:ext cx="502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公式" r:id="rId4" imgW="2235200" imgH="228600" progId="Equation.3">
                  <p:embed/>
                </p:oleObj>
              </mc:Choice>
              <mc:Fallback>
                <p:oleObj name="公式" r:id="rId4" imgW="2235200" imgH="228600" progId="Equation.3">
                  <p:embed/>
                  <p:pic>
                    <p:nvPicPr>
                      <p:cNvPr id="10343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2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191000" y="1905000"/>
            <a:ext cx="11430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2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343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3434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3435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3436" name="Object 15"/>
          <p:cNvGraphicFramePr>
            <a:graphicFrameLocks noChangeAspect="1"/>
          </p:cNvGraphicFramePr>
          <p:nvPr/>
        </p:nvGraphicFramePr>
        <p:xfrm>
          <a:off x="609600" y="2286000"/>
          <a:ext cx="1371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公式" r:id="rId6" imgW="469696" imgH="215806" progId="Equation.3">
                  <p:embed/>
                </p:oleObj>
              </mc:Choice>
              <mc:Fallback>
                <p:oleObj name="公式" r:id="rId6" imgW="469696" imgH="215806" progId="Equation.3">
                  <p:embed/>
                  <p:pic>
                    <p:nvPicPr>
                      <p:cNvPr id="1034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13716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3438" name="Object 17"/>
          <p:cNvGraphicFramePr>
            <a:graphicFrameLocks noChangeAspect="1"/>
          </p:cNvGraphicFramePr>
          <p:nvPr/>
        </p:nvGraphicFramePr>
        <p:xfrm>
          <a:off x="533400" y="3222625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" name="公式" r:id="rId8" imgW="469696" imgH="215806" progId="Equation.3">
                  <p:embed/>
                </p:oleObj>
              </mc:Choice>
              <mc:Fallback>
                <p:oleObj name="公式" r:id="rId8" imgW="469696" imgH="215806" progId="Equation.3">
                  <p:embed/>
                  <p:pic>
                    <p:nvPicPr>
                      <p:cNvPr id="10343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22625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3440" name="Object 19"/>
          <p:cNvGraphicFramePr>
            <a:graphicFrameLocks noChangeAspect="1"/>
          </p:cNvGraphicFramePr>
          <p:nvPr/>
        </p:nvGraphicFramePr>
        <p:xfrm>
          <a:off x="609600" y="4572000"/>
          <a:ext cx="1524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6" name="公式" r:id="rId10" imgW="419100" imgH="228600" progId="Equation.3">
                  <p:embed/>
                </p:oleObj>
              </mc:Choice>
              <mc:Fallback>
                <p:oleObj name="公式" r:id="rId10" imgW="419100" imgH="228600" progId="Equation.3">
                  <p:embed/>
                  <p:pic>
                    <p:nvPicPr>
                      <p:cNvPr id="10344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15240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3442" name="Object 21"/>
          <p:cNvGraphicFramePr>
            <a:graphicFrameLocks noChangeAspect="1"/>
          </p:cNvGraphicFramePr>
          <p:nvPr/>
        </p:nvGraphicFramePr>
        <p:xfrm>
          <a:off x="4000500" y="2362200"/>
          <a:ext cx="1524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7" name="公式" r:id="rId12" imgW="494870" imgH="215713" progId="Equation.3">
                  <p:embed/>
                </p:oleObj>
              </mc:Choice>
              <mc:Fallback>
                <p:oleObj name="公式" r:id="rId12" imgW="494870" imgH="215713" progId="Equation.3">
                  <p:embed/>
                  <p:pic>
                    <p:nvPicPr>
                      <p:cNvPr id="10344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362200"/>
                        <a:ext cx="1524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3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3444" name="Object 23"/>
          <p:cNvGraphicFramePr>
            <a:graphicFrameLocks noChangeAspect="1"/>
          </p:cNvGraphicFramePr>
          <p:nvPr/>
        </p:nvGraphicFramePr>
        <p:xfrm>
          <a:off x="3986213" y="3433763"/>
          <a:ext cx="137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" name="公式" r:id="rId14" imgW="469900" imgH="228600" progId="Equation.3">
                  <p:embed/>
                </p:oleObj>
              </mc:Choice>
              <mc:Fallback>
                <p:oleObj name="公式" r:id="rId14" imgW="469900" imgH="228600" progId="Equation.3">
                  <p:embed/>
                  <p:pic>
                    <p:nvPicPr>
                      <p:cNvPr id="10344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433763"/>
                        <a:ext cx="1371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5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03446" name="Object 25"/>
          <p:cNvGraphicFramePr>
            <a:graphicFrameLocks noChangeAspect="1"/>
          </p:cNvGraphicFramePr>
          <p:nvPr/>
        </p:nvGraphicFramePr>
        <p:xfrm>
          <a:off x="4021138" y="4724400"/>
          <a:ext cx="1482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" name="公式" r:id="rId16" imgW="457200" imgH="228600" progId="Equation.3">
                  <p:embed/>
                </p:oleObj>
              </mc:Choice>
              <mc:Fallback>
                <p:oleObj name="公式" r:id="rId16" imgW="457200" imgH="228600" progId="Equation.3">
                  <p:embed/>
                  <p:pic>
                    <p:nvPicPr>
                      <p:cNvPr id="10344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4724400"/>
                        <a:ext cx="1482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7" name="对象 1"/>
          <p:cNvGraphicFramePr>
            <a:graphicFrameLocks noChangeAspect="1"/>
          </p:cNvGraphicFramePr>
          <p:nvPr/>
        </p:nvGraphicFramePr>
        <p:xfrm>
          <a:off x="2362200" y="3328988"/>
          <a:ext cx="990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" name="Equation" r:id="rId18" imgW="279279" imgH="152334" progId="Equation.DSMT4">
                  <p:embed/>
                </p:oleObj>
              </mc:Choice>
              <mc:Fallback>
                <p:oleObj name="Equation" r:id="rId18" imgW="279279" imgH="152334" progId="Equation.DSMT4">
                  <p:embed/>
                  <p:pic>
                    <p:nvPicPr>
                      <p:cNvPr id="10344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28988"/>
                        <a:ext cx="990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对象 2"/>
          <p:cNvGraphicFramePr>
            <a:graphicFrameLocks noChangeAspect="1"/>
          </p:cNvGraphicFramePr>
          <p:nvPr/>
        </p:nvGraphicFramePr>
        <p:xfrm>
          <a:off x="2362200" y="4800600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1" name="Equation" r:id="rId20" imgW="279279" imgH="152334" progId="Equation.DSMT4">
                  <p:embed/>
                </p:oleObj>
              </mc:Choice>
              <mc:Fallback>
                <p:oleObj name="Equation" r:id="rId20" imgW="279279" imgH="152334" progId="Equation.DSMT4">
                  <p:embed/>
                  <p:pic>
                    <p:nvPicPr>
                      <p:cNvPr id="10344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对象 3"/>
          <p:cNvGraphicFramePr>
            <a:graphicFrameLocks noChangeAspect="1"/>
          </p:cNvGraphicFramePr>
          <p:nvPr/>
        </p:nvGraphicFramePr>
        <p:xfrm>
          <a:off x="5791200" y="2438400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2" name="Equation" r:id="rId21" imgW="279279" imgH="152334" progId="Equation.DSMT4">
                  <p:embed/>
                </p:oleObj>
              </mc:Choice>
              <mc:Fallback>
                <p:oleObj name="Equation" r:id="rId21" imgW="279279" imgH="152334" progId="Equation.DSMT4">
                  <p:embed/>
                  <p:pic>
                    <p:nvPicPr>
                      <p:cNvPr id="10344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438400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0" name="对象 4"/>
          <p:cNvGraphicFramePr>
            <a:graphicFrameLocks noChangeAspect="1"/>
          </p:cNvGraphicFramePr>
          <p:nvPr/>
        </p:nvGraphicFramePr>
        <p:xfrm>
          <a:off x="5791200" y="3429000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3" name="Equation" r:id="rId22" imgW="279279" imgH="152334" progId="Equation.DSMT4">
                  <p:embed/>
                </p:oleObj>
              </mc:Choice>
              <mc:Fallback>
                <p:oleObj name="Equation" r:id="rId22" imgW="279279" imgH="152334" progId="Equation.DSMT4">
                  <p:embed/>
                  <p:pic>
                    <p:nvPicPr>
                      <p:cNvPr id="10345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429000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1" name="对象 5"/>
          <p:cNvGraphicFramePr>
            <a:graphicFrameLocks noChangeAspect="1"/>
          </p:cNvGraphicFramePr>
          <p:nvPr/>
        </p:nvGraphicFramePr>
        <p:xfrm>
          <a:off x="5791200" y="4876800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4" name="Equation" r:id="rId23" imgW="279279" imgH="152334" progId="Equation.DSMT4">
                  <p:embed/>
                </p:oleObj>
              </mc:Choice>
              <mc:Fallback>
                <p:oleObj name="Equation" r:id="rId23" imgW="279279" imgH="152334" progId="Equation.DSMT4">
                  <p:embed/>
                  <p:pic>
                    <p:nvPicPr>
                      <p:cNvPr id="10345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2" name="对象 6"/>
          <p:cNvGraphicFramePr>
            <a:graphicFrameLocks noChangeAspect="1"/>
          </p:cNvGraphicFramePr>
          <p:nvPr/>
        </p:nvGraphicFramePr>
        <p:xfrm>
          <a:off x="2406650" y="2362200"/>
          <a:ext cx="900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" name="Equation" r:id="rId24" imgW="253780" imgH="152268" progId="Equation.DSMT4">
                  <p:embed/>
                </p:oleObj>
              </mc:Choice>
              <mc:Fallback>
                <p:oleObj name="Equation" r:id="rId24" imgW="253780" imgH="152268" progId="Equation.DSMT4">
                  <p:embed/>
                  <p:pic>
                    <p:nvPicPr>
                      <p:cNvPr id="10345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362200"/>
                        <a:ext cx="900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191000" y="3036888"/>
            <a:ext cx="24726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903515"/>
            <a:ext cx="82296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MaxSum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n,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sum=0, b=0;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  for 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=1;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&lt;=n;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     if(b&gt;0) b+=a[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     else b=a[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     if (b&gt;sum) sum=b;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   return sum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dirty="0"/>
              <a:t>}    </a:t>
            </a:r>
            <a:r>
              <a:rPr lang="en-US" altLang="zh-CN" sz="3000" dirty="0">
                <a:solidFill>
                  <a:schemeClr val="hlink"/>
                </a:solidFill>
              </a:rPr>
              <a:t>//</a:t>
            </a:r>
            <a:r>
              <a:rPr lang="zh-CN" altLang="en-US" sz="3000" dirty="0">
                <a:solidFill>
                  <a:schemeClr val="hlink"/>
                </a:solidFill>
              </a:rPr>
              <a:t>时间和空间复杂度：</a:t>
            </a:r>
            <a:r>
              <a:rPr lang="en-US" altLang="zh-CN" sz="3000" dirty="0">
                <a:solidFill>
                  <a:schemeClr val="hlink"/>
                </a:solidFill>
              </a:rPr>
              <a:t>O(n)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5110843" y="2661557"/>
            <a:ext cx="2432957" cy="996043"/>
          </a:xfrm>
          <a:prstGeom prst="wedgeEllipseCallout">
            <a:avLst>
              <a:gd name="adj1" fmla="val -45665"/>
              <a:gd name="adj2" fmla="val -39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子问题的后边界</a:t>
            </a:r>
          </a:p>
        </p:txBody>
      </p:sp>
    </p:spTree>
    <p:extLst>
      <p:ext uri="{BB962C8B-B14F-4D97-AF65-F5344CB8AC3E}">
        <p14:creationId xmlns:p14="http://schemas.microsoft.com/office/powerpoint/2010/main" val="1048786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82948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</a:p>
        </p:txBody>
      </p:sp>
      <p:graphicFrame>
        <p:nvGraphicFramePr>
          <p:cNvPr id="82949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1200"/>
              </p:ext>
            </p:extLst>
          </p:nvPr>
        </p:nvGraphicFramePr>
        <p:xfrm>
          <a:off x="514350" y="990600"/>
          <a:ext cx="64389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4" imgW="3772923" imgH="1384329" progId="Word.Document.8">
                  <p:embed/>
                </p:oleObj>
              </mc:Choice>
              <mc:Fallback>
                <p:oleObj name="Document" r:id="rId4" imgW="3772923" imgH="1384329" progId="Word.Document.8">
                  <p:embed/>
                  <p:pic>
                    <p:nvPicPr>
                      <p:cNvPr id="8294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990600"/>
                        <a:ext cx="64389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4800600"/>
          <a:ext cx="579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文档" r:id="rId6" imgW="3203984" imgH="990537" progId="Word.Document.8">
                  <p:embed/>
                </p:oleObj>
              </mc:Choice>
              <mc:Fallback>
                <p:oleObj name="文档" r:id="rId6" imgW="3203984" imgH="990537" progId="Word.Document.8">
                  <p:embed/>
                  <p:pic>
                    <p:nvPicPr>
                      <p:cNvPr id="3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79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828800" y="3352800"/>
          <a:ext cx="3644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公式" r:id="rId8" imgW="1218671" imgH="444307" progId="Equation.3">
                  <p:embed/>
                </p:oleObj>
              </mc:Choice>
              <mc:Fallback>
                <p:oleObj name="公式" r:id="rId8" imgW="1218671" imgH="444307" progId="Equation.3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3644900" cy="1219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15"/>
          <p:cNvSpPr txBox="1">
            <a:spLocks noChangeArrowheads="1"/>
          </p:cNvSpPr>
          <p:nvPr/>
        </p:nvSpPr>
        <p:spPr bwMode="auto">
          <a:xfrm>
            <a:off x="6918325" y="3451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7486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蛮力法</a:t>
            </a:r>
            <a:endParaRPr lang="en-US" altLang="zh-CN" sz="3600" dirty="0"/>
          </a:p>
          <a:p>
            <a:r>
              <a:rPr lang="zh-CN" altLang="en-US" sz="3600" dirty="0"/>
              <a:t>分治</a:t>
            </a:r>
            <a:endParaRPr lang="en-US" altLang="zh-CN" sz="3600" dirty="0"/>
          </a:p>
          <a:p>
            <a:r>
              <a:rPr lang="zh-CN" altLang="en-US" sz="3600" dirty="0"/>
              <a:t>动态规划</a:t>
            </a: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16809"/>
              </p:ext>
            </p:extLst>
          </p:nvPr>
        </p:nvGraphicFramePr>
        <p:xfrm>
          <a:off x="2971800" y="2438937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4" imgW="660113" imgH="203112" progId="Equation.3">
                  <p:embed/>
                </p:oleObj>
              </mc:Choice>
              <mc:Fallback>
                <p:oleObj name="公式" r:id="rId4" imgW="660113" imgH="203112" progId="Equation.3">
                  <p:embed/>
                  <p:pic>
                    <p:nvPicPr>
                      <p:cNvPr id="901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937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34754" y="1690689"/>
            <a:ext cx="1737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061676" y="3135810"/>
            <a:ext cx="101181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3600" dirty="0">
                <a:solidFill>
                  <a:prstClr val="black"/>
                </a:solidFill>
              </a:rPr>
              <a:t>O(n)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1025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C4158DC-00A2-46F0-835A-758028FB366A}" type="slidenum">
              <a:rPr lang="en-US" altLang="zh-CN" sz="1200" smtClean="0">
                <a:solidFill>
                  <a:srgbClr val="FF5050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solidFill>
                <a:srgbClr val="FF5050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04800"/>
            <a:ext cx="7010400" cy="6172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int  MaxSum(int n,int a,int &amp;besti,int&amp;bestj)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{    int sum=0;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for(int i=1; i&lt;=n; i++){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int thissum=0;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for(int j=i; j&lt;=n; j++){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   thissum+=a[j];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   if(thissum&gt;sum)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           {sum=thissum; besti=i; bestj=j;}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return 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}     //</a:t>
            </a:r>
            <a:r>
              <a:rPr lang="zh-CN" altLang="en-US" sz="2800"/>
              <a:t>时间复杂度：</a:t>
            </a:r>
            <a:r>
              <a:rPr lang="en-US" altLang="zh-CN" sz="2800"/>
              <a:t>O(n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125413" y="381000"/>
            <a:ext cx="16271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思路一：</a:t>
            </a:r>
            <a:endParaRPr lang="en-US" altLang="zh-CN" sz="2800" b="1">
              <a:solidFill>
                <a:srgbClr val="D60093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简单法</a:t>
            </a:r>
          </a:p>
        </p:txBody>
      </p:sp>
    </p:spTree>
    <p:extLst>
      <p:ext uri="{BB962C8B-B14F-4D97-AF65-F5344CB8AC3E}">
        <p14:creationId xmlns:p14="http://schemas.microsoft.com/office/powerpoint/2010/main" val="28467088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将</a:t>
            </a:r>
            <a:r>
              <a:rPr lang="en-US" altLang="zh-CN"/>
              <a:t>a[1:n]</a:t>
            </a:r>
            <a:r>
              <a:rPr lang="zh-CN" altLang="en-US"/>
              <a:t>分为</a:t>
            </a:r>
            <a:r>
              <a:rPr lang="en-US" altLang="zh-CN"/>
              <a:t>a[1:n/2]</a:t>
            </a:r>
            <a:r>
              <a:rPr lang="zh-CN" altLang="en-US"/>
              <a:t>和</a:t>
            </a:r>
            <a:r>
              <a:rPr lang="en-US" altLang="zh-CN"/>
              <a:t>a[n/2+1:n]</a:t>
            </a:r>
            <a:r>
              <a:rPr lang="zh-CN" altLang="en-US"/>
              <a:t>两部分</a:t>
            </a:r>
          </a:p>
          <a:p>
            <a:pPr eaLnBrk="1" hangingPunct="1"/>
            <a:r>
              <a:rPr lang="zh-CN" altLang="en-US"/>
              <a:t>分三种情形：</a:t>
            </a: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228600" y="3657600"/>
            <a:ext cx="86868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1)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最大子段和在左半部分，比如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2)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最大子段和在右半部分，比如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RS</a:t>
            </a:r>
          </a:p>
        </p:txBody>
      </p:sp>
      <p:grpSp>
        <p:nvGrpSpPr>
          <p:cNvPr id="8197" name="Group 22"/>
          <p:cNvGrpSpPr>
            <a:grpSpLocks/>
          </p:cNvGrpSpPr>
          <p:nvPr/>
        </p:nvGrpSpPr>
        <p:grpSpPr bwMode="auto">
          <a:xfrm>
            <a:off x="990600" y="2057400"/>
            <a:ext cx="7391400" cy="990600"/>
            <a:chOff x="624" y="1200"/>
            <a:chExt cx="4656" cy="624"/>
          </a:xfrm>
        </p:grpSpPr>
        <p:sp>
          <p:nvSpPr>
            <p:cNvPr id="84998" name="Rectangle 4"/>
            <p:cNvSpPr>
              <a:spLocks noChangeArrowheads="1"/>
            </p:cNvSpPr>
            <p:nvPr/>
          </p:nvSpPr>
          <p:spPr bwMode="auto">
            <a:xfrm>
              <a:off x="864" y="1536"/>
              <a:ext cx="41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84999" name="Line 5"/>
            <p:cNvSpPr>
              <a:spLocks noChangeShapeType="1"/>
            </p:cNvSpPr>
            <p:nvPr/>
          </p:nvSpPr>
          <p:spPr bwMode="auto">
            <a:xfrm>
              <a:off x="2832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0" name="Line 7"/>
            <p:cNvSpPr>
              <a:spLocks noChangeShapeType="1"/>
            </p:cNvSpPr>
            <p:nvPr/>
          </p:nvSpPr>
          <p:spPr bwMode="auto">
            <a:xfrm>
              <a:off x="2448" y="1536"/>
              <a:ext cx="0" cy="288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1" name="Line 8"/>
            <p:cNvSpPr>
              <a:spLocks noChangeShapeType="1"/>
            </p:cNvSpPr>
            <p:nvPr/>
          </p:nvSpPr>
          <p:spPr bwMode="auto">
            <a:xfrm>
              <a:off x="3456" y="1536"/>
              <a:ext cx="0" cy="288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6" name="Rectangle 12"/>
            <p:cNvSpPr>
              <a:spLocks noChangeArrowheads="1"/>
            </p:cNvSpPr>
            <p:nvPr/>
          </p:nvSpPr>
          <p:spPr bwMode="auto">
            <a:xfrm>
              <a:off x="1344" y="153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LS</a:t>
              </a:r>
            </a:p>
          </p:txBody>
        </p:sp>
        <p:sp>
          <p:nvSpPr>
            <p:cNvPr id="313357" name="Rectangle 13"/>
            <p:cNvSpPr>
              <a:spLocks noChangeArrowheads="1"/>
            </p:cNvSpPr>
            <p:nvPr/>
          </p:nvSpPr>
          <p:spPr bwMode="auto">
            <a:xfrm>
              <a:off x="4128" y="1536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RS</a:t>
              </a:r>
            </a:p>
          </p:txBody>
        </p:sp>
        <p:sp>
          <p:nvSpPr>
            <p:cNvPr id="313362" name="Text Box 18"/>
            <p:cNvSpPr txBox="1">
              <a:spLocks noChangeArrowheads="1"/>
            </p:cNvSpPr>
            <p:nvPr/>
          </p:nvSpPr>
          <p:spPr bwMode="auto">
            <a:xfrm>
              <a:off x="2544" y="120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center</a:t>
              </a:r>
            </a:p>
          </p:txBody>
        </p: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624" y="12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left</a:t>
              </a:r>
            </a:p>
          </p:txBody>
        </p:sp>
        <p:sp>
          <p:nvSpPr>
            <p:cNvPr id="313365" name="Text Box 21"/>
            <p:cNvSpPr txBox="1">
              <a:spLocks noChangeArrowheads="1"/>
            </p:cNvSpPr>
            <p:nvPr/>
          </p:nvSpPr>
          <p:spPr bwMode="auto">
            <a:xfrm>
              <a:off x="4704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right</a:t>
              </a:r>
            </a:p>
          </p:txBody>
        </p:sp>
      </p:grpSp>
      <p:sp>
        <p:nvSpPr>
          <p:cNvPr id="84997" name="Text Box 6"/>
          <p:cNvSpPr txBox="1">
            <a:spLocks noChangeArrowheads="1"/>
          </p:cNvSpPr>
          <p:nvPr/>
        </p:nvSpPr>
        <p:spPr bwMode="auto">
          <a:xfrm>
            <a:off x="533400" y="27305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思路二：分治法</a:t>
            </a:r>
          </a:p>
        </p:txBody>
      </p:sp>
    </p:spTree>
    <p:extLst>
      <p:ext uri="{BB962C8B-B14F-4D97-AF65-F5344CB8AC3E}">
        <p14:creationId xmlns:p14="http://schemas.microsoft.com/office/powerpoint/2010/main" val="34613238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86019" name="Text Box 6"/>
          <p:cNvSpPr txBox="1">
            <a:spLocks noChangeArrowheads="1"/>
          </p:cNvSpPr>
          <p:nvPr/>
        </p:nvSpPr>
        <p:spPr bwMode="auto">
          <a:xfrm>
            <a:off x="533400" y="27305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思路二：分治法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733800" y="1219200"/>
            <a:ext cx="0" cy="1676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1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6022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2681288" y="12954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295400"/>
                        <a:ext cx="442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4343400" y="1371600"/>
          <a:ext cx="522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3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522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905000" y="1981200"/>
            <a:ext cx="18288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733800" y="1981200"/>
            <a:ext cx="18288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895600" y="198120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6028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28600" y="4084638"/>
            <a:ext cx="69469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最大子段和跨越两部分，为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S1+S2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，并且左半部分的最右端元素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a[n/2]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一定在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中，右半部分的最左端元素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a[n/2+1]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一定在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822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 animBg="1"/>
      <p:bldP spid="35854" grpId="1" animBg="1"/>
      <p:bldP spid="35855" grpId="0" animBg="1"/>
      <p:bldP spid="35855" grpId="1" animBg="1"/>
      <p:bldP spid="35856" grpId="0" animBg="1"/>
      <p:bldP spid="3585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88068" name="Text Box 6"/>
          <p:cNvSpPr txBox="1">
            <a:spLocks noChangeArrowheads="1"/>
          </p:cNvSpPr>
          <p:nvPr/>
        </p:nvSpPr>
        <p:spPr bwMode="auto">
          <a:xfrm>
            <a:off x="533400" y="27305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思路二：分治法</a:t>
            </a:r>
          </a:p>
        </p:txBody>
      </p:sp>
      <p:sp>
        <p:nvSpPr>
          <p:cNvPr id="88069" name="Line 8"/>
          <p:cNvSpPr>
            <a:spLocks noChangeShapeType="1"/>
          </p:cNvSpPr>
          <p:nvPr/>
        </p:nvSpPr>
        <p:spPr bwMode="auto">
          <a:xfrm>
            <a:off x="3733800" y="1295400"/>
            <a:ext cx="0" cy="1676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0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8071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88072" name="Object 9"/>
          <p:cNvGraphicFramePr>
            <a:graphicFrameLocks noChangeAspect="1"/>
          </p:cNvGraphicFramePr>
          <p:nvPr/>
        </p:nvGraphicFramePr>
        <p:xfrm>
          <a:off x="2681288" y="12954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880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295400"/>
                        <a:ext cx="442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11"/>
          <p:cNvGraphicFramePr>
            <a:graphicFrameLocks noChangeAspect="1"/>
          </p:cNvGraphicFramePr>
          <p:nvPr/>
        </p:nvGraphicFramePr>
        <p:xfrm>
          <a:off x="4343400" y="1371600"/>
          <a:ext cx="522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8807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522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Rectangle 14"/>
          <p:cNvSpPr>
            <a:spLocks noChangeArrowheads="1"/>
          </p:cNvSpPr>
          <p:nvPr/>
        </p:nvSpPr>
        <p:spPr bwMode="auto">
          <a:xfrm>
            <a:off x="1905000" y="1981200"/>
            <a:ext cx="18288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8075" name="Rectangle 15"/>
          <p:cNvSpPr>
            <a:spLocks noChangeArrowheads="1"/>
          </p:cNvSpPr>
          <p:nvPr/>
        </p:nvSpPr>
        <p:spPr bwMode="auto">
          <a:xfrm>
            <a:off x="3733800" y="1981200"/>
            <a:ext cx="18288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8076" name="Rectangle 16"/>
          <p:cNvSpPr>
            <a:spLocks noChangeArrowheads="1"/>
          </p:cNvSpPr>
          <p:nvPr/>
        </p:nvSpPr>
        <p:spPr bwMode="auto">
          <a:xfrm>
            <a:off x="2895600" y="198120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5857" name="Object 17"/>
          <p:cNvGraphicFramePr>
            <a:graphicFrameLocks noGrp="1" noChangeAspect="1"/>
          </p:cNvGraphicFramePr>
          <p:nvPr>
            <p:ph/>
          </p:nvPr>
        </p:nvGraphicFramePr>
        <p:xfrm>
          <a:off x="838200" y="2933700"/>
          <a:ext cx="525938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Document" r:id="rId9" imgW="2833463" imgH="790994" progId="Word.Document.8">
                  <p:embed/>
                </p:oleObj>
              </mc:Choice>
              <mc:Fallback>
                <p:oleObj name="Document" r:id="rId9" imgW="2833463" imgH="790994" progId="Word.Document.8">
                  <p:embed/>
                  <p:pic>
                    <p:nvPicPr>
                      <p:cNvPr id="35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33700"/>
                        <a:ext cx="5259388" cy="14668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14400" y="4495800"/>
          <a:ext cx="61023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Document" r:id="rId11" imgW="2833463" imgH="600523" progId="Word.Document.8">
                  <p:embed/>
                </p:oleObj>
              </mc:Choice>
              <mc:Fallback>
                <p:oleObj name="Document" r:id="rId11" imgW="2833463" imgH="600523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6102350" cy="12954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52500" y="6015038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</a:rPr>
              <a:t>s1+s2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</a:rPr>
              <a:t>RS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LS</a:t>
            </a:r>
            <a:r>
              <a:rPr lang="zh-CN" altLang="en-US" sz="2800" b="1" dirty="0">
                <a:solidFill>
                  <a:srgbClr val="FF0000"/>
                </a:solidFill>
              </a:rPr>
              <a:t>的值进行比较</a:t>
            </a: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>
            <a:off x="4648200" y="1905000"/>
            <a:ext cx="2514600" cy="1066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a[n/2]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为结束位置的最大子段和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6019800" y="3352800"/>
            <a:ext cx="2514600" cy="1143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a[n/2+1]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为开始位置的最大子段和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6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0116" name="Text Box 6"/>
          <p:cNvSpPr txBox="1">
            <a:spLocks noChangeArrowheads="1"/>
          </p:cNvSpPr>
          <p:nvPr/>
        </p:nvSpPr>
        <p:spPr bwMode="auto">
          <a:xfrm>
            <a:off x="533400" y="27305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思路二：分治法</a:t>
            </a:r>
          </a:p>
        </p:txBody>
      </p:sp>
      <p:sp>
        <p:nvSpPr>
          <p:cNvPr id="90117" name="Line 8"/>
          <p:cNvSpPr>
            <a:spLocks noChangeShapeType="1"/>
          </p:cNvSpPr>
          <p:nvPr/>
        </p:nvSpPr>
        <p:spPr bwMode="auto">
          <a:xfrm>
            <a:off x="3733800" y="1219200"/>
            <a:ext cx="0" cy="1676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8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0119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90120" name="Object 9"/>
          <p:cNvGraphicFramePr>
            <a:graphicFrameLocks noChangeAspect="1"/>
          </p:cNvGraphicFramePr>
          <p:nvPr/>
        </p:nvGraphicFramePr>
        <p:xfrm>
          <a:off x="2681288" y="12954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901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295400"/>
                        <a:ext cx="442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11"/>
          <p:cNvGraphicFramePr>
            <a:graphicFrameLocks noChangeAspect="1"/>
          </p:cNvGraphicFramePr>
          <p:nvPr/>
        </p:nvGraphicFramePr>
        <p:xfrm>
          <a:off x="4343400" y="1371600"/>
          <a:ext cx="522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901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522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Rectangle 14"/>
          <p:cNvSpPr>
            <a:spLocks noChangeArrowheads="1"/>
          </p:cNvSpPr>
          <p:nvPr/>
        </p:nvSpPr>
        <p:spPr bwMode="auto">
          <a:xfrm>
            <a:off x="1905000" y="1981200"/>
            <a:ext cx="18288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0123" name="Rectangle 15"/>
          <p:cNvSpPr>
            <a:spLocks noChangeArrowheads="1"/>
          </p:cNvSpPr>
          <p:nvPr/>
        </p:nvSpPr>
        <p:spPr bwMode="auto">
          <a:xfrm>
            <a:off x="3733800" y="1981200"/>
            <a:ext cx="18288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0124" name="Rectangle 16"/>
          <p:cNvSpPr>
            <a:spLocks noChangeArrowheads="1"/>
          </p:cNvSpPr>
          <p:nvPr/>
        </p:nvSpPr>
        <p:spPr bwMode="auto">
          <a:xfrm>
            <a:off x="2895600" y="198120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0125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81600" y="2362200"/>
            <a:ext cx="2514600" cy="1066800"/>
            <a:chOff x="3552" y="624"/>
            <a:chExt cx="1584" cy="672"/>
          </a:xfrm>
        </p:grpSpPr>
        <p:sp>
          <p:nvSpPr>
            <p:cNvPr id="90128" name="AutoShape 22"/>
            <p:cNvSpPr>
              <a:spLocks noChangeArrowheads="1"/>
            </p:cNvSpPr>
            <p:nvPr/>
          </p:nvSpPr>
          <p:spPr bwMode="auto">
            <a:xfrm>
              <a:off x="3552" y="624"/>
              <a:ext cx="1584" cy="672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/>
            </a:p>
          </p:txBody>
        </p:sp>
        <p:graphicFrame>
          <p:nvGraphicFramePr>
            <p:cNvPr id="90129" name="Object 23"/>
            <p:cNvGraphicFramePr>
              <a:graphicFrameLocks noChangeAspect="1"/>
            </p:cNvGraphicFramePr>
            <p:nvPr/>
          </p:nvGraphicFramePr>
          <p:xfrm>
            <a:off x="3936" y="768"/>
            <a:ext cx="10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" name="公式" r:id="rId9" imgW="660113" imgH="203112" progId="Equation.3">
                    <p:embed/>
                  </p:oleObj>
                </mc:Choice>
                <mc:Fallback>
                  <p:oleObj name="公式" r:id="rId9" imgW="660113" imgH="203112" progId="Equation.3">
                    <p:embed/>
                    <p:pic>
                      <p:nvPicPr>
                        <p:cNvPr id="9012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768"/>
                          <a:ext cx="10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9238" y="3733800"/>
          <a:ext cx="59372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11" imgW="1663700" imgH="393700" progId="Equation.DSMT4">
                  <p:embed/>
                </p:oleObj>
              </mc:Choice>
              <mc:Fallback>
                <p:oleObj name="Equation" r:id="rId11" imgW="1663700" imgH="3937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3733800"/>
                        <a:ext cx="593725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38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88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457200" y="34925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思路三：动态规划法</a:t>
            </a:r>
          </a:p>
        </p:txBody>
      </p:sp>
      <p:sp>
        <p:nvSpPr>
          <p:cNvPr id="92165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685800" y="1219200"/>
          <a:ext cx="35575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1320227" imgH="380835" progId="Equation.DSMT4">
                  <p:embed/>
                </p:oleObj>
              </mc:Choice>
              <mc:Fallback>
                <p:oleObj name="Equation" r:id="rId5" imgW="1320227" imgH="380835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35575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68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69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70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71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72" name="Rectangle 3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73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2174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24257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含义：以</a:t>
            </a:r>
            <a:r>
              <a:rPr lang="en-US" altLang="zh-CN" sz="2800" b="1">
                <a:solidFill>
                  <a:srgbClr val="FF0000"/>
                </a:solidFill>
              </a:rPr>
              <a:t>a[1,j]</a:t>
            </a:r>
            <a:r>
              <a:rPr lang="zh-CN" altLang="en-US" sz="2800" b="1">
                <a:solidFill>
                  <a:srgbClr val="FF0000"/>
                </a:solidFill>
              </a:rPr>
              <a:t>之间的任一位置开始，</a:t>
            </a:r>
            <a:endParaRPr lang="en-US" altLang="zh-CN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           以</a:t>
            </a:r>
            <a:r>
              <a:rPr lang="en-US" altLang="zh-CN" sz="2800" b="1">
                <a:solidFill>
                  <a:srgbClr val="FF0000"/>
                </a:solidFill>
              </a:rPr>
              <a:t>a[j]</a:t>
            </a:r>
            <a:r>
              <a:rPr lang="zh-CN" altLang="en-US" sz="2800" b="1">
                <a:solidFill>
                  <a:srgbClr val="FF0000"/>
                </a:solidFill>
              </a:rPr>
              <a:t>为结束的最大子段和</a:t>
            </a: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2971800" y="41910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5000" y="4343400"/>
          <a:ext cx="568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公式" r:id="rId7" imgW="2654300" imgH="444500" progId="Equation.3">
                  <p:embed/>
                </p:oleObj>
              </mc:Choice>
              <mc:Fallback>
                <p:oleObj name="公式" r:id="rId7" imgW="2654300" imgH="4445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343400"/>
                        <a:ext cx="5689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2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88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457200" y="34925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思路三：动态规划法</a:t>
            </a:r>
          </a:p>
        </p:txBody>
      </p:sp>
      <p:sp>
        <p:nvSpPr>
          <p:cNvPr id="94213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4214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4215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3556000" y="2643982"/>
            <a:ext cx="1016000" cy="1905000"/>
            <a:chOff x="1912" y="2208"/>
            <a:chExt cx="160" cy="576"/>
          </a:xfrm>
        </p:grpSpPr>
        <p:graphicFrame>
          <p:nvGraphicFramePr>
            <p:cNvPr id="94233" name="Object 14"/>
            <p:cNvGraphicFramePr>
              <a:graphicFrameLocks noChangeAspect="1"/>
            </p:cNvGraphicFramePr>
            <p:nvPr/>
          </p:nvGraphicFramePr>
          <p:xfrm>
            <a:off x="1912" y="2448"/>
            <a:ext cx="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公式" r:id="rId4" imgW="177646" imgH="241091" progId="Equation.3">
                    <p:embed/>
                  </p:oleObj>
                </mc:Choice>
                <mc:Fallback>
                  <p:oleObj name="公式" r:id="rId4" imgW="177646" imgH="241091" progId="Equation.3">
                    <p:embed/>
                    <p:pic>
                      <p:nvPicPr>
                        <p:cNvPr id="9423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448"/>
                          <a:ext cx="1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4" name="Rectangle 20"/>
            <p:cNvSpPr>
              <a:spLocks noChangeArrowheads="1"/>
            </p:cNvSpPr>
            <p:nvPr/>
          </p:nvSpPr>
          <p:spPr bwMode="auto">
            <a:xfrm>
              <a:off x="1920" y="2208"/>
              <a:ext cx="96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739775" y="2080418"/>
            <a:ext cx="2117725" cy="2339182"/>
            <a:chOff x="793" y="1728"/>
            <a:chExt cx="1007" cy="1056"/>
          </a:xfrm>
        </p:grpSpPr>
        <p:graphicFrame>
          <p:nvGraphicFramePr>
            <p:cNvPr id="94227" name="Object 10"/>
            <p:cNvGraphicFramePr>
              <a:graphicFrameLocks noChangeAspect="1"/>
            </p:cNvGraphicFramePr>
            <p:nvPr/>
          </p:nvGraphicFramePr>
          <p:xfrm>
            <a:off x="793" y="2442"/>
            <a:ext cx="100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公式" r:id="rId6" imgW="812447" imgH="241195" progId="Equation.3">
                    <p:embed/>
                  </p:oleObj>
                </mc:Choice>
                <mc:Fallback>
                  <p:oleObj name="公式" r:id="rId6" imgW="812447" imgH="241195" progId="Equation.3">
                    <p:embed/>
                    <p:pic>
                      <p:nvPicPr>
                        <p:cNvPr id="9422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442"/>
                          <a:ext cx="100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8" name="Object 12"/>
            <p:cNvGraphicFramePr>
              <a:graphicFrameLocks noChangeAspect="1"/>
            </p:cNvGraphicFramePr>
            <p:nvPr/>
          </p:nvGraphicFramePr>
          <p:xfrm>
            <a:off x="811" y="1728"/>
            <a:ext cx="82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公式" r:id="rId8" imgW="609336" imgH="406224" progId="Equation.3">
                    <p:embed/>
                  </p:oleObj>
                </mc:Choice>
                <mc:Fallback>
                  <p:oleObj name="公式" r:id="rId8" imgW="609336" imgH="406224" progId="Equation.3">
                    <p:embed/>
                    <p:pic>
                      <p:nvPicPr>
                        <p:cNvPr id="942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728"/>
                          <a:ext cx="82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9" name="Rectangle 17"/>
            <p:cNvSpPr>
              <a:spLocks noChangeArrowheads="1"/>
            </p:cNvSpPr>
            <p:nvPr/>
          </p:nvSpPr>
          <p:spPr bwMode="auto">
            <a:xfrm>
              <a:off x="816" y="2208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4230" name="Rectangle 18"/>
            <p:cNvSpPr>
              <a:spLocks noChangeArrowheads="1"/>
            </p:cNvSpPr>
            <p:nvPr/>
          </p:nvSpPr>
          <p:spPr bwMode="auto">
            <a:xfrm>
              <a:off x="1104" y="2208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4231" name="Rectangle 19"/>
            <p:cNvSpPr>
              <a:spLocks noChangeArrowheads="1"/>
            </p:cNvSpPr>
            <p:nvPr/>
          </p:nvSpPr>
          <p:spPr bwMode="auto">
            <a:xfrm>
              <a:off x="1584" y="2208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4232" name="Text Box 21"/>
            <p:cNvSpPr txBox="1">
              <a:spLocks noChangeArrowheads="1"/>
            </p:cNvSpPr>
            <p:nvPr/>
          </p:nvSpPr>
          <p:spPr bwMode="auto">
            <a:xfrm>
              <a:off x="1200" y="208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94219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739775" y="1219200"/>
          <a:ext cx="1851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10" imgW="723586" imgH="203112" progId="Equation.DSMT4">
                  <p:embed/>
                </p:oleObj>
              </mc:Choice>
              <mc:Fallback>
                <p:oleObj name="Equation" r:id="rId10" imgW="723586" imgH="203112" progId="Equation.DSMT4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219200"/>
                        <a:ext cx="1851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2819400" y="1219200"/>
          <a:ext cx="384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12" imgW="1180588" imgH="190417" progId="Equation.DSMT4">
                  <p:embed/>
                </p:oleObj>
              </mc:Choice>
              <mc:Fallback>
                <p:oleObj name="Equation" r:id="rId12" imgW="1180588" imgH="190417" progId="Equation.DSMT4">
                  <p:embed/>
                  <p:pic>
                    <p:nvPicPr>
                      <p:cNvPr id="368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3848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Rectangle 3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9422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4648200"/>
            <a:ext cx="838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结束的子段和的最大值大于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此时，将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a[j]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加上，所得到的值应该是从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结束的子段和的最大值。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3789" y="3144322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898939" y="3207974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+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08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785</Words>
  <Application>Microsoft Office PowerPoint</Application>
  <PresentationFormat>全屏显示(4:3)</PresentationFormat>
  <Paragraphs>105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等线</vt:lpstr>
      <vt:lpstr>等线 Light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Document</vt:lpstr>
      <vt:lpstr>文档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ying zhao</cp:lastModifiedBy>
  <cp:revision>30</cp:revision>
  <dcterms:created xsi:type="dcterms:W3CDTF">2019-09-23T02:17:00Z</dcterms:created>
  <dcterms:modified xsi:type="dcterms:W3CDTF">2021-10-18T14:26:26Z</dcterms:modified>
</cp:coreProperties>
</file>