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82" r:id="rId24"/>
    <p:sldId id="278" r:id="rId25"/>
    <p:sldId id="27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0066"/>
    <a:srgbClr val="00FF00"/>
    <a:srgbClr val="0099FF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986" autoAdjust="0"/>
  </p:normalViewPr>
  <p:slideViewPr>
    <p:cSldViewPr>
      <p:cViewPr varScale="1">
        <p:scale>
          <a:sx n="84" d="100"/>
          <a:sy n="84" d="100"/>
        </p:scale>
        <p:origin x="23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4.wmf"/><Relationship Id="rId7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12.wmf"/><Relationship Id="rId11" Type="http://schemas.openxmlformats.org/officeDocument/2006/relationships/image" Target="../media/image20.wmf"/><Relationship Id="rId5" Type="http://schemas.openxmlformats.org/officeDocument/2006/relationships/image" Target="../media/image16.wmf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7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3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3A013D-1D0C-4943-8E84-6ED6C9584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FE9D7-B7BB-43FA-9995-A9561379BF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83BE831-89E8-4802-9D6B-7AE92B9DF280}" type="datetimeFigureOut">
              <a:rPr lang="zh-CN" altLang="en-US"/>
              <a:pPr>
                <a:defRPr/>
              </a:pPr>
              <a:t>2021/10/21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DDA6016-EDAB-48E1-897D-C6A19B988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1C63EB6-CF54-4C80-8F00-59752FFC5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4554D-E49B-41B1-8A1D-51013E26C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9E63F-8605-43AA-ACDC-A339B8269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A7415E-AA70-49B3-9F6D-23714D0A7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5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17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39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种情况 ，在</a:t>
            </a:r>
            <a:r>
              <a:rPr lang="en-US" altLang="zh-CN" dirty="0"/>
              <a:t>M1</a:t>
            </a:r>
            <a:r>
              <a:rPr lang="zh-CN" altLang="en-US" dirty="0"/>
              <a:t>上完成第一个任务的时候，</a:t>
            </a:r>
            <a:r>
              <a:rPr lang="en-US" altLang="zh-CN" dirty="0"/>
              <a:t>M2</a:t>
            </a:r>
            <a:r>
              <a:rPr lang="zh-CN" altLang="en-US" dirty="0"/>
              <a:t>把手里的活干完了，也就是，</a:t>
            </a:r>
            <a:r>
              <a:rPr lang="en-US" altLang="zh-CN" dirty="0"/>
              <a:t>M2</a:t>
            </a:r>
            <a:r>
              <a:rPr lang="zh-CN" altLang="en-US" dirty="0"/>
              <a:t>在</a:t>
            </a:r>
            <a:r>
              <a:rPr lang="en-US" altLang="zh-CN" dirty="0"/>
              <a:t>a1</a:t>
            </a:r>
            <a:r>
              <a:rPr lang="zh-CN" altLang="en-US" dirty="0"/>
              <a:t>完成时处于闲置状态，此时，需要再等待</a:t>
            </a:r>
            <a:r>
              <a:rPr lang="en-US" altLang="zh-CN" dirty="0"/>
              <a:t>b1</a:t>
            </a:r>
            <a:r>
              <a:rPr lang="zh-CN" altLang="en-US" dirty="0"/>
              <a:t>就可以开始下一个任务了。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种情况 ，是积压的情况，也就是</a:t>
            </a:r>
            <a:r>
              <a:rPr lang="en-US" altLang="zh-CN" dirty="0" err="1"/>
              <a:t>ai</a:t>
            </a:r>
            <a:r>
              <a:rPr lang="zh-CN" altLang="en-US" dirty="0"/>
              <a:t>完成时，</a:t>
            </a:r>
            <a:r>
              <a:rPr lang="en-US" altLang="zh-CN" dirty="0"/>
              <a:t>M2</a:t>
            </a:r>
            <a:r>
              <a:rPr lang="zh-CN" altLang="en-US" dirty="0"/>
              <a:t>还在干活，还需要再过</a:t>
            </a:r>
            <a:r>
              <a:rPr lang="en-US" altLang="zh-CN" dirty="0"/>
              <a:t>t-</a:t>
            </a:r>
            <a:r>
              <a:rPr lang="en-US" altLang="zh-CN" dirty="0" err="1"/>
              <a:t>ai</a:t>
            </a:r>
            <a:r>
              <a:rPr lang="zh-CN" altLang="en-US" dirty="0"/>
              <a:t>的时间才能有空处理，这种情况 下</a:t>
            </a:r>
            <a:r>
              <a:rPr lang="en-US" altLang="zh-CN" dirty="0"/>
              <a:t>.</a:t>
            </a:r>
            <a:r>
              <a:rPr lang="zh-CN" altLang="en-US" dirty="0"/>
              <a:t>。对于</a:t>
            </a:r>
            <a:r>
              <a:rPr lang="en-US" altLang="zh-CN" dirty="0"/>
              <a:t>M1</a:t>
            </a:r>
            <a:r>
              <a:rPr lang="zh-CN" altLang="en-US" dirty="0"/>
              <a:t>而言，从</a:t>
            </a:r>
            <a:r>
              <a:rPr lang="en-US" altLang="zh-CN" dirty="0"/>
              <a:t>a2</a:t>
            </a:r>
            <a:r>
              <a:rPr lang="zh-CN" altLang="en-US" dirty="0"/>
              <a:t>，开始，在</a:t>
            </a:r>
            <a:r>
              <a:rPr lang="en-US" altLang="zh-CN" dirty="0"/>
              <a:t>M2</a:t>
            </a:r>
            <a:r>
              <a:rPr lang="zh-CN" altLang="en-US" dirty="0"/>
              <a:t>需要等</a:t>
            </a:r>
            <a:r>
              <a:rPr lang="en-US" altLang="zh-CN" dirty="0" err="1"/>
              <a:t>T-ai+bi</a:t>
            </a:r>
            <a:r>
              <a:rPr lang="zh-CN" altLang="en-US" dirty="0"/>
              <a:t>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5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第一行为完成</a:t>
            </a:r>
            <a:r>
              <a:rPr lang="en-US" altLang="zh-CN" dirty="0"/>
              <a:t>a1,a2,a3</a:t>
            </a:r>
            <a:r>
              <a:rPr lang="zh-CN" altLang="en-US" dirty="0"/>
              <a:t>。。。。的时间</a:t>
            </a:r>
            <a:endParaRPr lang="en-US" altLang="zh-CN" dirty="0"/>
          </a:p>
          <a:p>
            <a:r>
              <a:rPr lang="zh-CN" altLang="en-US" dirty="0"/>
              <a:t>第二行为完成 </a:t>
            </a:r>
            <a:r>
              <a:rPr lang="en-US" altLang="zh-CN" dirty="0"/>
              <a:t>b1,b2,b3</a:t>
            </a:r>
            <a:r>
              <a:rPr lang="zh-CN" altLang="en-US" dirty="0"/>
              <a:t>。。。。的时间，因为</a:t>
            </a:r>
            <a:r>
              <a:rPr lang="en-US" altLang="zh-CN" dirty="0"/>
              <a:t>80&gt;50</a:t>
            </a:r>
            <a:r>
              <a:rPr lang="zh-CN" altLang="en-US" dirty="0"/>
              <a:t>，</a:t>
            </a:r>
            <a:r>
              <a:rPr lang="en-US" altLang="zh-CN" dirty="0"/>
              <a:t>J1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２上开始的时间</a:t>
            </a:r>
            <a:r>
              <a:rPr lang="en-US" altLang="zh-CN" dirty="0"/>
              <a:t>&gt;M1</a:t>
            </a:r>
            <a:r>
              <a:rPr lang="zh-CN" altLang="en-US" dirty="0"/>
              <a:t>上结束 的时间。意味着，在</a:t>
            </a:r>
            <a:r>
              <a:rPr lang="en-US" altLang="zh-CN" dirty="0"/>
              <a:t>M2</a:t>
            </a:r>
            <a:r>
              <a:rPr lang="zh-CN" altLang="en-US" dirty="0"/>
              <a:t>上完成</a:t>
            </a:r>
            <a:r>
              <a:rPr lang="en-US" altLang="zh-CN" dirty="0"/>
              <a:t>J4</a:t>
            </a:r>
            <a:r>
              <a:rPr lang="zh-CN" altLang="en-US" dirty="0"/>
              <a:t>时为</a:t>
            </a:r>
            <a:r>
              <a:rPr lang="en-US" altLang="zh-CN" dirty="0"/>
              <a:t>80</a:t>
            </a:r>
            <a:r>
              <a:rPr lang="zh-CN" altLang="en-US" dirty="0"/>
              <a:t>，而在</a:t>
            </a:r>
            <a:r>
              <a:rPr lang="en-US" altLang="zh-CN" dirty="0"/>
              <a:t>M1</a:t>
            </a:r>
            <a:r>
              <a:rPr lang="zh-CN" altLang="en-US" dirty="0"/>
              <a:t>完成</a:t>
            </a:r>
            <a:r>
              <a:rPr lang="en-US" altLang="zh-CN" dirty="0"/>
              <a:t>J1</a:t>
            </a:r>
            <a:r>
              <a:rPr lang="zh-CN" altLang="en-US" dirty="0"/>
              <a:t>的时间为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M2</a:t>
            </a:r>
            <a:r>
              <a:rPr lang="zh-CN" altLang="en-US" dirty="0"/>
              <a:t>上任务堆积，</a:t>
            </a:r>
            <a:r>
              <a:rPr lang="en-US" altLang="zh-CN" dirty="0"/>
              <a:t>J1</a:t>
            </a:r>
            <a:r>
              <a:rPr lang="zh-CN" altLang="en-US" dirty="0"/>
              <a:t>需要等到</a:t>
            </a:r>
            <a:r>
              <a:rPr lang="en-US" altLang="zh-CN" dirty="0"/>
              <a:t>80</a:t>
            </a:r>
            <a:r>
              <a:rPr lang="zh-CN" altLang="en-US" dirty="0"/>
              <a:t>时才可以开始在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endParaRPr lang="en-US" altLang="zh-CN" dirty="0"/>
          </a:p>
          <a:p>
            <a:r>
              <a:rPr lang="zh-CN" altLang="en-US" dirty="0"/>
              <a:t>第一行最后，</a:t>
            </a:r>
            <a:r>
              <a:rPr lang="en-US" altLang="zh-CN" dirty="0"/>
              <a:t>J</a:t>
            </a:r>
            <a:r>
              <a:rPr lang="zh-CN" altLang="en-US" dirty="0"/>
              <a:t>６在</a:t>
            </a:r>
            <a:r>
              <a:rPr lang="en-US" altLang="zh-CN" dirty="0"/>
              <a:t>M</a:t>
            </a:r>
            <a:r>
              <a:rPr lang="zh-CN" altLang="en-US" dirty="0"/>
              <a:t>１上执行完成　的时间为４２０</a:t>
            </a:r>
            <a:r>
              <a:rPr lang="en-US" altLang="zh-CN" dirty="0"/>
              <a:t>.</a:t>
            </a:r>
            <a:r>
              <a:rPr lang="zh-CN" altLang="en-US" dirty="0"/>
              <a:t>因此，在</a:t>
            </a:r>
            <a:r>
              <a:rPr lang="en-US" altLang="zh-CN" dirty="0"/>
              <a:t>M</a:t>
            </a:r>
            <a:r>
              <a:rPr lang="zh-CN" altLang="en-US" dirty="0"/>
              <a:t>２上最早开始的时间为４２０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74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794E3-1A99-44D6-8C6E-0EC6BBD2F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16CF9B-61CA-48C5-B10E-AE479CD6F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A867B-B92D-4F9D-812B-E4F787646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F32D-4D6F-4078-9032-39F2CEFA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E154C-DA95-442D-AA7E-39720D8D0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085355-53C9-4640-B22D-F1D29C6C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F0CBC-AB5D-4BEB-96E9-F7688FD73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ACF1-D2AF-41E8-A203-5BF8BA7E8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6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3CBE5C-5DF0-4F3E-982E-9485CDE9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6E0D0-63B0-4B68-A3CB-F6E624682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14CC5F-6C62-4680-80F4-5AD4A62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2EBD-334D-486C-883F-F6A3A7616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1EFC41-98A5-48D8-8645-B7017ADC3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13B37-F1AB-40F7-BE63-680B0817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0A0FE-07EE-4EC5-817D-4C9B013D9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2923-5676-4DB4-8722-184F3403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58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F014F0-43DD-49E1-A4AE-72466EE85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12E31A-2795-4536-80DA-F0B92DB59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DAB610-966C-4252-B9D3-96273BAB3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D498F-6CB4-4DA9-9DCD-0C5D50736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90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ED7F7-4BCB-4460-BF41-864761AC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D728F7-523E-4AA7-A0CB-3865F0110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3C4B9-45C5-4446-8D1A-F18E3A893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73AB-698B-4F12-AF0A-F6F9BDF20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E0E77-73F2-4F87-8FF2-0854BFA89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47F91-54E4-41E9-A7FC-FC8848161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17D357-8284-4080-9236-97349AC70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FAB9-5420-4034-9871-0009A395C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15381-BC92-491A-A235-94BCDFF1C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2675-EB88-4097-B94B-126D9BBF9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97EA-675A-46A5-90FF-7EF3639C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419E7-FBEE-4F85-992A-F3D9A9095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99EDF8-B47D-4E3B-BE74-4676AD32D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93C7E1-6C68-4327-92D0-3223E68E6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97AEA5-7EC9-47BD-9637-BAD2F0F92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BC88-1FF0-438D-8B4E-A38837F6E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2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43AB4A-5E9B-4CC0-A725-381B4B32B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DAE5F6-3050-4ACE-9EC4-4D489FD95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162D70-A531-4B37-B995-C1B97106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9BFF-2B3F-411C-B912-0870127F5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8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3F33DC-8BAB-45F7-9789-21B0218CC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A45CD5-621F-41EC-A46E-D095F1E96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B81E75-3118-4CBD-BE84-5B7CE8F65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15AF-A762-40D9-8153-550665497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9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63AAE-07FA-4F83-8F95-AF693C55C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C341D-71AB-4987-A988-6C20044E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32948-6AD4-45BE-A512-36E26BAEC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2588-7A98-436E-853A-B233C87AE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A66F3-BD3F-4943-AB38-354374C76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A09F7-C971-49B1-B831-0C09E12E4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4D20E-E118-4589-A00B-0D9C96D20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DDBA-A62E-4035-BE84-A84FD02A5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77A96-9E7D-4872-84A8-31B3F2EA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687303-5D88-4DE1-82B2-8DECD9AC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3BF965-8CBD-4C8C-8E5C-ADB12FDD5B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F4E8F7-928D-4B96-9862-FCB8DCD65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A56228-00B4-452A-8E10-97D32A622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DA2529A-2255-429C-AA3B-C83E418DA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25.e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image" Target="../media/image31.png"/><Relationship Id="rId10" Type="http://schemas.openxmlformats.org/officeDocument/2006/relationships/image" Target="../media/image27.wmf"/><Relationship Id="rId19" Type="http://schemas.openxmlformats.org/officeDocument/2006/relationships/image" Target="../media/image30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28.wmf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2.jpe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34.wmf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2.jpe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71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3.png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40.emf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52.wmf"/><Relationship Id="rId3" Type="http://schemas.openxmlformats.org/officeDocument/2006/relationships/image" Target="../media/image2.jpe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00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.jpe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7" Type="http://schemas.openxmlformats.org/officeDocument/2006/relationships/image" Target="../media/image205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3.wmf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2.jpe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image" Target="../media/image206.png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0.wmf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2.jpeg"/><Relationship Id="rId21" Type="http://schemas.openxmlformats.org/officeDocument/2006/relationships/image" Target="../media/image1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10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15.wmf"/><Relationship Id="rId15" Type="http://schemas.openxmlformats.org/officeDocument/2006/relationships/image" Target="../media/image12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8">
            <a:extLst>
              <a:ext uri="{FF2B5EF4-FFF2-40B4-BE49-F238E27FC236}">
                <a16:creationId xmlns:a16="http://schemas.microsoft.com/office/drawing/2014/main" id="{ED729377-4CEA-41FB-861D-7AE05C33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64008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§3.9</a:t>
            </a:r>
            <a:r>
              <a:rPr lang="en-US" altLang="zh-CN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流水作业调度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4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（同顺序）</a:t>
            </a:r>
          </a:p>
        </p:txBody>
      </p:sp>
    </p:spTree>
    <p:extLst>
      <p:ext uri="{BB962C8B-B14F-4D97-AF65-F5344CB8AC3E}">
        <p14:creationId xmlns:p14="http://schemas.microsoft.com/office/powerpoint/2010/main" val="40295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STATBAR">
            <a:extLst>
              <a:ext uri="{FF2B5EF4-FFF2-40B4-BE49-F238E27FC236}">
                <a16:creationId xmlns:a16="http://schemas.microsoft.com/office/drawing/2014/main" id="{7D5CF413-1E6A-4566-B6C7-F31D2AFA62B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3188" name="Text Box 6">
            <a:extLst>
              <a:ext uri="{FF2B5EF4-FFF2-40B4-BE49-F238E27FC236}">
                <a16:creationId xmlns:a16="http://schemas.microsoft.com/office/drawing/2014/main" id="{22A77A66-DB19-4A7C-9AFD-79788C0A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计算最优值</a:t>
            </a:r>
          </a:p>
        </p:txBody>
      </p:sp>
      <p:sp>
        <p:nvSpPr>
          <p:cNvPr id="93189" name="Rectangle 8">
            <a:extLst>
              <a:ext uri="{FF2B5EF4-FFF2-40B4-BE49-F238E27FC236}">
                <a16:creationId xmlns:a16="http://schemas.microsoft.com/office/drawing/2014/main" id="{FF16A887-710C-41AA-94CB-C92D6F23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38EF79B3-D8D7-4512-B72E-E9EBE488E3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33600" y="1524000"/>
          <a:ext cx="457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4" name="公式" r:id="rId5" imgW="2095500" imgH="279400" progId="Equation.3">
                  <p:embed/>
                </p:oleObj>
              </mc:Choice>
              <mc:Fallback>
                <p:oleObj name="公式" r:id="rId5" imgW="2095500" imgH="279400" progId="Equation.3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38EF79B3-D8D7-4512-B72E-E9EBE488E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4572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Rectangle 10">
            <a:extLst>
              <a:ext uri="{FF2B5EF4-FFF2-40B4-BE49-F238E27FC236}">
                <a16:creationId xmlns:a16="http://schemas.microsoft.com/office/drawing/2014/main" id="{C57DF9FB-6A0A-408C-B3ED-B0117A43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28DF1EB7-77D4-4B65-8B06-8F5131162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3012"/>
              </p:ext>
            </p:extLst>
          </p:nvPr>
        </p:nvGraphicFramePr>
        <p:xfrm>
          <a:off x="1219200" y="3429000"/>
          <a:ext cx="7086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5" name="公式" r:id="rId7" imgW="2984500" imgH="279400" progId="Equation.3">
                  <p:embed/>
                </p:oleObj>
              </mc:Choice>
              <mc:Fallback>
                <p:oleObj name="公式" r:id="rId7" imgW="2984500" imgH="279400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28DF1EB7-77D4-4B65-8B06-8F5131162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7086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Line 11">
            <a:extLst>
              <a:ext uri="{FF2B5EF4-FFF2-40B4-BE49-F238E27FC236}">
                <a16:creationId xmlns:a16="http://schemas.microsoft.com/office/drawing/2014/main" id="{7DA83C48-13BC-433C-A98C-E983CCD95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0" cy="1143000"/>
          </a:xfrm>
          <a:prstGeom prst="line">
            <a:avLst/>
          </a:prstGeom>
          <a:noFill/>
          <a:ln w="1174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Line 12">
            <a:extLst>
              <a:ext uri="{FF2B5EF4-FFF2-40B4-BE49-F238E27FC236}">
                <a16:creationId xmlns:a16="http://schemas.microsoft.com/office/drawing/2014/main" id="{F063F68C-4D11-4D5F-A008-A09C4FE70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19812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56E4FA8A-05EF-4A1C-BF10-C20C7D1D7281}"/>
              </a:ext>
            </a:extLst>
          </p:cNvPr>
          <p:cNvSpPr/>
          <p:nvPr/>
        </p:nvSpPr>
        <p:spPr bwMode="auto">
          <a:xfrm>
            <a:off x="444500" y="2359047"/>
            <a:ext cx="2514592" cy="904853"/>
          </a:xfrm>
          <a:prstGeom prst="wedgeEllipseCallout">
            <a:avLst>
              <a:gd name="adj1" fmla="val 31756"/>
              <a:gd name="adj2" fmla="val -101014"/>
            </a:avLst>
          </a:pr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原问题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61172D41-CE71-4DB4-88EA-35E58601F817}"/>
              </a:ext>
            </a:extLst>
          </p:cNvPr>
          <p:cNvSpPr/>
          <p:nvPr/>
        </p:nvSpPr>
        <p:spPr bwMode="auto">
          <a:xfrm>
            <a:off x="5334008" y="2463822"/>
            <a:ext cx="2514592" cy="904853"/>
          </a:xfrm>
          <a:prstGeom prst="wedgeEllipseCallout">
            <a:avLst>
              <a:gd name="adj1" fmla="val -34406"/>
              <a:gd name="adj2" fmla="val -99610"/>
            </a:avLst>
          </a:pr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BF80089-4D38-4FCE-98A2-1477DFEC6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041525"/>
            <a:ext cx="1752600" cy="158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5" descr="STATBAR">
            <a:extLst>
              <a:ext uri="{FF2B5EF4-FFF2-40B4-BE49-F238E27FC236}">
                <a16:creationId xmlns:a16="http://schemas.microsoft.com/office/drawing/2014/main" id="{DFE88AA0-E0B6-46A3-9B91-D1D9576EBAA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2164" name="Text Box 6">
            <a:extLst>
              <a:ext uri="{FF2B5EF4-FFF2-40B4-BE49-F238E27FC236}">
                <a16:creationId xmlns:a16="http://schemas.microsoft.com/office/drawing/2014/main" id="{3397D077-8C13-45E5-91DA-5B8E0D7DE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448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最优子结构性质</a:t>
            </a:r>
          </a:p>
        </p:txBody>
      </p:sp>
      <p:graphicFrame>
        <p:nvGraphicFramePr>
          <p:cNvPr id="92165" name="Object 7">
            <a:extLst>
              <a:ext uri="{FF2B5EF4-FFF2-40B4-BE49-F238E27FC236}">
                <a16:creationId xmlns:a16="http://schemas.microsoft.com/office/drawing/2014/main" id="{FF3EF83F-D606-43A9-82C8-3CE097A0E66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41338" y="942975"/>
          <a:ext cx="729773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4" name="文档" r:id="rId5" imgW="4466364" imgH="1188932" progId="Word.Document.8">
                  <p:embed/>
                </p:oleObj>
              </mc:Choice>
              <mc:Fallback>
                <p:oleObj name="文档" r:id="rId5" imgW="4466364" imgH="1188932" progId="Word.Document.8">
                  <p:embed/>
                  <p:pic>
                    <p:nvPicPr>
                      <p:cNvPr id="92165" name="Object 7">
                        <a:extLst>
                          <a:ext uri="{FF2B5EF4-FFF2-40B4-BE49-F238E27FC236}">
                            <a16:creationId xmlns:a16="http://schemas.microsoft.com/office/drawing/2014/main" id="{FF3EF83F-D606-43A9-82C8-3CE097A0E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942975"/>
                        <a:ext cx="729773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>
            <a:extLst>
              <a:ext uri="{FF2B5EF4-FFF2-40B4-BE49-F238E27FC236}">
                <a16:creationId xmlns:a16="http://schemas.microsoft.com/office/drawing/2014/main" id="{442F36E3-EC3B-4104-8605-140B9BC80CB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2895600"/>
          <a:ext cx="632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5" name="文档" r:id="rId7" imgW="2764221" imgH="396071" progId="Word.Document.8">
                  <p:embed/>
                </p:oleObj>
              </mc:Choice>
              <mc:Fallback>
                <p:oleObj name="文档" r:id="rId7" imgW="2764221" imgH="396071" progId="Word.Document.8">
                  <p:embed/>
                  <p:pic>
                    <p:nvPicPr>
                      <p:cNvPr id="55305" name="Object 9">
                        <a:extLst>
                          <a:ext uri="{FF2B5EF4-FFF2-40B4-BE49-F238E27FC236}">
                            <a16:creationId xmlns:a16="http://schemas.microsoft.com/office/drawing/2014/main" id="{442F36E3-EC3B-4104-8605-140B9BC80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6324600" cy="99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>
            <a:extLst>
              <a:ext uri="{FF2B5EF4-FFF2-40B4-BE49-F238E27FC236}">
                <a16:creationId xmlns:a16="http://schemas.microsoft.com/office/drawing/2014/main" id="{0B22935D-E644-4D24-949F-49342897AD4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3962400"/>
          <a:ext cx="685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文档" r:id="rId9" imgW="4450209" imgH="1188572" progId="Word.Document.8">
                  <p:embed/>
                </p:oleObj>
              </mc:Choice>
              <mc:Fallback>
                <p:oleObj name="文档" r:id="rId9" imgW="4450209" imgH="1188572" progId="Word.Document.8">
                  <p:embed/>
                  <p:pic>
                    <p:nvPicPr>
                      <p:cNvPr id="55308" name="Object 12">
                        <a:extLst>
                          <a:ext uri="{FF2B5EF4-FFF2-40B4-BE49-F238E27FC236}">
                            <a16:creationId xmlns:a16="http://schemas.microsoft.com/office/drawing/2014/main" id="{0B22935D-E644-4D24-949F-49342897A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685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AutoShape 15">
            <a:extLst>
              <a:ext uri="{FF2B5EF4-FFF2-40B4-BE49-F238E27FC236}">
                <a16:creationId xmlns:a16="http://schemas.microsoft.com/office/drawing/2014/main" id="{8A7B2A15-8D44-4B7D-95CA-652B72B7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914400" cy="1524000"/>
          </a:xfrm>
          <a:prstGeom prst="cloudCallout">
            <a:avLst>
              <a:gd name="adj1" fmla="val -101042"/>
              <a:gd name="adj2" fmla="val 61875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ea typeface="楷体_GB2312" pitchFamily="49" charset="-122"/>
              </a:rPr>
              <a:t>矛盾</a:t>
            </a:r>
          </a:p>
        </p:txBody>
      </p:sp>
    </p:spTree>
    <p:extLst>
      <p:ext uri="{BB962C8B-B14F-4D97-AF65-F5344CB8AC3E}">
        <p14:creationId xmlns:p14="http://schemas.microsoft.com/office/powerpoint/2010/main" val="10639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0" name="Rectangle 22">
            <a:extLst>
              <a:ext uri="{FF2B5EF4-FFF2-40B4-BE49-F238E27FC236}">
                <a16:creationId xmlns:a16="http://schemas.microsoft.com/office/drawing/2014/main" id="{EE2BC5FD-EBF7-48AB-81E5-5DB787DC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1066800"/>
            <a:ext cx="2620962" cy="914400"/>
          </a:xfrm>
          <a:prstGeom prst="rect">
            <a:avLst/>
          </a:prstGeom>
          <a:solidFill>
            <a:srgbClr val="FFFF00"/>
          </a:solidFill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94212" name="Picture 5" descr="STATBAR">
            <a:extLst>
              <a:ext uri="{FF2B5EF4-FFF2-40B4-BE49-F238E27FC236}">
                <a16:creationId xmlns:a16="http://schemas.microsoft.com/office/drawing/2014/main" id="{B4DB9CF1-D6CD-4DC5-B771-C1CC6A244D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4213" name="Text Box 6">
            <a:extLst>
              <a:ext uri="{FF2B5EF4-FFF2-40B4-BE49-F238E27FC236}">
                <a16:creationId xmlns:a16="http://schemas.microsoft.com/office/drawing/2014/main" id="{44E98D9B-EBAB-4CEE-A057-8A05CFCC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sp>
        <p:nvSpPr>
          <p:cNvPr id="94214" name="AutoShape 7">
            <a:extLst>
              <a:ext uri="{FF2B5EF4-FFF2-40B4-BE49-F238E27FC236}">
                <a16:creationId xmlns:a16="http://schemas.microsoft.com/office/drawing/2014/main" id="{FCC5CE59-49EF-4CAF-9F89-F08F4C26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94215" name="AutoShape 8">
            <a:extLst>
              <a:ext uri="{FF2B5EF4-FFF2-40B4-BE49-F238E27FC236}">
                <a16:creationId xmlns:a16="http://schemas.microsoft.com/office/drawing/2014/main" id="{23E499A9-480E-43FA-B3F8-D9509A19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19600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94216" name="Object 9">
            <a:extLst>
              <a:ext uri="{FF2B5EF4-FFF2-40B4-BE49-F238E27FC236}">
                <a16:creationId xmlns:a16="http://schemas.microsoft.com/office/drawing/2014/main" id="{16C05623-AF1D-4885-ADE0-E376FB2E752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2133600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0"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94216" name="Object 9">
                        <a:extLst>
                          <a:ext uri="{FF2B5EF4-FFF2-40B4-BE49-F238E27FC236}">
                            <a16:creationId xmlns:a16="http://schemas.microsoft.com/office/drawing/2014/main" id="{16C05623-AF1D-4885-ADE0-E376FB2E7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10">
            <a:extLst>
              <a:ext uri="{FF2B5EF4-FFF2-40B4-BE49-F238E27FC236}">
                <a16:creationId xmlns:a16="http://schemas.microsoft.com/office/drawing/2014/main" id="{54624823-57C2-4531-A87F-685CB698922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11238" y="1143000"/>
          <a:ext cx="1803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1" name="公式" r:id="rId7" imgW="1129810" imgH="203112" progId="Equation.3">
                  <p:embed/>
                </p:oleObj>
              </mc:Choice>
              <mc:Fallback>
                <p:oleObj name="公式" r:id="rId7" imgW="1129810" imgH="203112" progId="Equation.3">
                  <p:embed/>
                  <p:pic>
                    <p:nvPicPr>
                      <p:cNvPr id="94217" name="Object 10">
                        <a:extLst>
                          <a:ext uri="{FF2B5EF4-FFF2-40B4-BE49-F238E27FC236}">
                            <a16:creationId xmlns:a16="http://schemas.microsoft.com/office/drawing/2014/main" id="{54624823-57C2-4531-A87F-685CB6989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143000"/>
                        <a:ext cx="1803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Rectangle 11">
            <a:extLst>
              <a:ext uri="{FF2B5EF4-FFF2-40B4-BE49-F238E27FC236}">
                <a16:creationId xmlns:a16="http://schemas.microsoft.com/office/drawing/2014/main" id="{A68641B9-D8CD-4B62-95E8-DA6A85AE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94219" name="Text Box 12">
            <a:extLst>
              <a:ext uri="{FF2B5EF4-FFF2-40B4-BE49-F238E27FC236}">
                <a16:creationId xmlns:a16="http://schemas.microsoft.com/office/drawing/2014/main" id="{7E8B2750-A751-45E2-92F4-C167C64D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447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0541" name="Rectangle 13">
            <a:extLst>
              <a:ext uri="{FF2B5EF4-FFF2-40B4-BE49-F238E27FC236}">
                <a16:creationId xmlns:a16="http://schemas.microsoft.com/office/drawing/2014/main" id="{D525FB1C-1F04-4888-916E-F924B542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00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0542" name="Object 14">
            <a:extLst>
              <a:ext uri="{FF2B5EF4-FFF2-40B4-BE49-F238E27FC236}">
                <a16:creationId xmlns:a16="http://schemas.microsoft.com/office/drawing/2014/main" id="{141A263C-979D-4D57-917B-193176C9B67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33688" y="1143000"/>
          <a:ext cx="657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2" name="公式" r:id="rId9" imgW="291973" imgH="203112" progId="Equation.3">
                  <p:embed/>
                </p:oleObj>
              </mc:Choice>
              <mc:Fallback>
                <p:oleObj name="公式" r:id="rId9" imgW="291973" imgH="203112" progId="Equation.3">
                  <p:embed/>
                  <p:pic>
                    <p:nvPicPr>
                      <p:cNvPr id="150542" name="Object 14">
                        <a:extLst>
                          <a:ext uri="{FF2B5EF4-FFF2-40B4-BE49-F238E27FC236}">
                            <a16:creationId xmlns:a16="http://schemas.microsoft.com/office/drawing/2014/main" id="{141A263C-979D-4D57-917B-193176C9B6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143000"/>
                        <a:ext cx="6572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Rectangle 15">
            <a:extLst>
              <a:ext uri="{FF2B5EF4-FFF2-40B4-BE49-F238E27FC236}">
                <a16:creationId xmlns:a16="http://schemas.microsoft.com/office/drawing/2014/main" id="{5B95B314-FB3C-4918-B6E9-31607702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1600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94223" name="Object 18">
            <a:extLst>
              <a:ext uri="{FF2B5EF4-FFF2-40B4-BE49-F238E27FC236}">
                <a16:creationId xmlns:a16="http://schemas.microsoft.com/office/drawing/2014/main" id="{79AFEE20-7FE3-4E50-8F82-D11B0158DDA8}"/>
              </a:ext>
            </a:extLst>
          </p:cNvPr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5791200" y="46482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3" name="公式" r:id="rId11" imgW="241091" imgH="215713" progId="Equation.3">
                  <p:embed/>
                </p:oleObj>
              </mc:Choice>
              <mc:Fallback>
                <p:oleObj name="公式" r:id="rId11" imgW="241091" imgH="215713" progId="Equation.3">
                  <p:embed/>
                  <p:pic>
                    <p:nvPicPr>
                      <p:cNvPr id="94223" name="Object 18">
                        <a:extLst>
                          <a:ext uri="{FF2B5EF4-FFF2-40B4-BE49-F238E27FC236}">
                            <a16:creationId xmlns:a16="http://schemas.microsoft.com/office/drawing/2014/main" id="{79AFEE20-7FE3-4E50-8F82-D11B0158D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48200"/>
                        <a:ext cx="533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8" name="Object 20">
            <a:extLst>
              <a:ext uri="{FF2B5EF4-FFF2-40B4-BE49-F238E27FC236}">
                <a16:creationId xmlns:a16="http://schemas.microsoft.com/office/drawing/2014/main" id="{8123A44A-30AB-4493-9DEB-7EAB5CA1546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3400" y="914400"/>
          <a:ext cx="5032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4" name="公式" r:id="rId13" imgW="139579" imgH="177646" progId="Equation.3">
                  <p:embed/>
                </p:oleObj>
              </mc:Choice>
              <mc:Fallback>
                <p:oleObj name="公式" r:id="rId13" imgW="139579" imgH="177646" progId="Equation.3">
                  <p:embed/>
                  <p:pic>
                    <p:nvPicPr>
                      <p:cNvPr id="150548" name="Object 20">
                        <a:extLst>
                          <a:ext uri="{FF2B5EF4-FFF2-40B4-BE49-F238E27FC236}">
                            <a16:creationId xmlns:a16="http://schemas.microsoft.com/office/drawing/2014/main" id="{8123A44A-30AB-4493-9DEB-7EAB5CA15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503238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Rectangle 23">
            <a:extLst>
              <a:ext uri="{FF2B5EF4-FFF2-40B4-BE49-F238E27FC236}">
                <a16:creationId xmlns:a16="http://schemas.microsoft.com/office/drawing/2014/main" id="{58CB5542-3702-4A4D-B2D5-3FCFB68E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05200"/>
            <a:ext cx="533400" cy="914400"/>
          </a:xfrm>
          <a:prstGeom prst="rect">
            <a:avLst/>
          </a:prstGeom>
          <a:solidFill>
            <a:srgbClr val="800000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50553" name="Text Box 25">
            <a:extLst>
              <a:ext uri="{FF2B5EF4-FFF2-40B4-BE49-F238E27FC236}">
                <a16:creationId xmlns:a16="http://schemas.microsoft.com/office/drawing/2014/main" id="{E4646C35-D79D-485A-BC26-08E74F68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2585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0555" name="Rectangle 27">
            <a:extLst>
              <a:ext uri="{FF2B5EF4-FFF2-40B4-BE49-F238E27FC236}">
                <a16:creationId xmlns:a16="http://schemas.microsoft.com/office/drawing/2014/main" id="{9E89A7B8-6FBA-403E-AAA2-82847F64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2895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50556" name="Object 28">
            <a:extLst>
              <a:ext uri="{FF2B5EF4-FFF2-40B4-BE49-F238E27FC236}">
                <a16:creationId xmlns:a16="http://schemas.microsoft.com/office/drawing/2014/main" id="{FDDA3E7D-9845-4B2C-9B73-87690475C35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67375" y="2438400"/>
          <a:ext cx="657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5" name="公式" r:id="rId15" imgW="291973" imgH="203112" progId="Equation.3">
                  <p:embed/>
                </p:oleObj>
              </mc:Choice>
              <mc:Fallback>
                <p:oleObj name="公式" r:id="rId15" imgW="291973" imgH="203112" progId="Equation.3">
                  <p:embed/>
                  <p:pic>
                    <p:nvPicPr>
                      <p:cNvPr id="150556" name="Object 28">
                        <a:extLst>
                          <a:ext uri="{FF2B5EF4-FFF2-40B4-BE49-F238E27FC236}">
                            <a16:creationId xmlns:a16="http://schemas.microsoft.com/office/drawing/2014/main" id="{FDDA3E7D-9845-4B2C-9B73-87690475C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438400"/>
                        <a:ext cx="6572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9" name="Object 31">
            <a:extLst>
              <a:ext uri="{FF2B5EF4-FFF2-40B4-BE49-F238E27FC236}">
                <a16:creationId xmlns:a16="http://schemas.microsoft.com/office/drawing/2014/main" id="{5AE5AF96-9996-4373-9F5D-2029925FC3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10200" y="1295400"/>
          <a:ext cx="3733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6" name="公式" r:id="rId16" imgW="2019300" imgH="279400" progId="Equation.3">
                  <p:embed/>
                </p:oleObj>
              </mc:Choice>
              <mc:Fallback>
                <p:oleObj name="公式" r:id="rId16" imgW="2019300" imgH="279400" progId="Equation.3">
                  <p:embed/>
                  <p:pic>
                    <p:nvPicPr>
                      <p:cNvPr id="150559" name="Object 31">
                        <a:extLst>
                          <a:ext uri="{FF2B5EF4-FFF2-40B4-BE49-F238E27FC236}">
                            <a16:creationId xmlns:a16="http://schemas.microsoft.com/office/drawing/2014/main" id="{5AE5AF96-9996-4373-9F5D-2029925FC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733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1" name="Object 33">
            <a:extLst>
              <a:ext uri="{FF2B5EF4-FFF2-40B4-BE49-F238E27FC236}">
                <a16:creationId xmlns:a16="http://schemas.microsoft.com/office/drawing/2014/main" id="{58AF3DE6-BDD3-44E6-A246-734B48227EA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38600" y="5410200"/>
          <a:ext cx="480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7" name="公式" r:id="rId18" imgW="2489200" imgH="279400" progId="Equation.3">
                  <p:embed/>
                </p:oleObj>
              </mc:Choice>
              <mc:Fallback>
                <p:oleObj name="公式" r:id="rId18" imgW="2489200" imgH="279400" progId="Equation.3">
                  <p:embed/>
                  <p:pic>
                    <p:nvPicPr>
                      <p:cNvPr id="150561" name="Object 33">
                        <a:extLst>
                          <a:ext uri="{FF2B5EF4-FFF2-40B4-BE49-F238E27FC236}">
                            <a16:creationId xmlns:a16="http://schemas.microsoft.com/office/drawing/2014/main" id="{58AF3DE6-BDD3-44E6-A246-734B48227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10200"/>
                        <a:ext cx="4800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ABB7FAFD-8DE0-441B-9C89-33AB0E208429}"/>
              </a:ext>
            </a:extLst>
          </p:cNvPr>
          <p:cNvSpPr/>
          <p:nvPr/>
        </p:nvSpPr>
        <p:spPr bwMode="auto">
          <a:xfrm>
            <a:off x="6934200" y="2097880"/>
            <a:ext cx="2209800" cy="971549"/>
          </a:xfrm>
          <a:prstGeom prst="wedgeEllipseCallout">
            <a:avLst>
              <a:gd name="adj1" fmla="val -44791"/>
              <a:gd name="adj2" fmla="val -83905"/>
            </a:avLst>
          </a:pr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</a:p>
        </p:txBody>
      </p:sp>
      <p:sp>
        <p:nvSpPr>
          <p:cNvPr id="29" name="对话气泡: 椭圆形 28">
            <a:extLst>
              <a:ext uri="{FF2B5EF4-FFF2-40B4-BE49-F238E27FC236}">
                <a16:creationId xmlns:a16="http://schemas.microsoft.com/office/drawing/2014/main" id="{2B5C16E0-0903-4A1C-8BC6-D3032547908D}"/>
              </a:ext>
            </a:extLst>
          </p:cNvPr>
          <p:cNvSpPr/>
          <p:nvPr/>
        </p:nvSpPr>
        <p:spPr bwMode="auto">
          <a:xfrm>
            <a:off x="889000" y="5715000"/>
            <a:ext cx="2209800" cy="971549"/>
          </a:xfrm>
          <a:prstGeom prst="wedgeEllipseCallout">
            <a:avLst>
              <a:gd name="adj1" fmla="val 89692"/>
              <a:gd name="adj2" fmla="val -56454"/>
            </a:avLst>
          </a:pr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积压</a:t>
            </a: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28DF1EB7-77D4-4B65-8B06-8F5131162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065081"/>
              </p:ext>
            </p:extLst>
          </p:nvPr>
        </p:nvGraphicFramePr>
        <p:xfrm>
          <a:off x="2944420" y="216848"/>
          <a:ext cx="6026936" cy="58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48" name="公式" r:id="rId20" imgW="2984500" imgH="279400" progId="Equation.3">
                  <p:embed/>
                </p:oleObj>
              </mc:Choice>
              <mc:Fallback>
                <p:oleObj name="公式" r:id="rId20" imgW="2984500" imgH="279400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:a16="http://schemas.microsoft.com/office/drawing/2014/main" id="{28DF1EB7-77D4-4B65-8B06-8F5131162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420" y="216848"/>
                        <a:ext cx="6026936" cy="5832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59908" y="3442900"/>
                <a:ext cx="66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08" y="3442900"/>
                <a:ext cx="665374" cy="276999"/>
              </a:xfrm>
              <a:prstGeom prst="rect">
                <a:avLst/>
              </a:prstGeom>
              <a:blipFill>
                <a:blip r:embed="rId22"/>
                <a:stretch>
                  <a:fillRect l="-6422" r="-183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553200" y="4008846"/>
                <a:ext cx="1069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008846"/>
                <a:ext cx="1069332" cy="276999"/>
              </a:xfrm>
              <a:prstGeom prst="rect">
                <a:avLst/>
              </a:prstGeom>
              <a:blipFill>
                <a:blip r:embed="rId23"/>
                <a:stretch>
                  <a:fillRect l="-3429" r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0" grpId="0" animBg="1"/>
      <p:bldP spid="150541" grpId="0" animBg="1"/>
      <p:bldP spid="150551" grpId="0" animBg="1"/>
      <p:bldP spid="150551" grpId="1" animBg="1"/>
      <p:bldP spid="150551" grpId="2" animBg="1"/>
      <p:bldP spid="150553" grpId="0"/>
      <p:bldP spid="150553" grpId="1"/>
      <p:bldP spid="150553" grpId="2"/>
      <p:bldP spid="150555" grpId="0" animBg="1"/>
      <p:bldP spid="150555" grpId="1" animBg="1"/>
      <p:bldP spid="150555" grpId="2" animBg="1"/>
      <p:bldP spid="150555" grpId="3" animBg="1"/>
      <p:bldP spid="2" grpId="0" animBg="1"/>
      <p:bldP spid="29" grpId="0" animBg="1"/>
      <p:bldP spid="4" grpId="0"/>
      <p:bldP spid="4" grpId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STATBAR">
            <a:extLst>
              <a:ext uri="{FF2B5EF4-FFF2-40B4-BE49-F238E27FC236}">
                <a16:creationId xmlns:a16="http://schemas.microsoft.com/office/drawing/2014/main" id="{7D5CF413-1E6A-4566-B6C7-F31D2AFA62B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3188" name="Text Box 6">
            <a:extLst>
              <a:ext uri="{FF2B5EF4-FFF2-40B4-BE49-F238E27FC236}">
                <a16:creationId xmlns:a16="http://schemas.microsoft.com/office/drawing/2014/main" id="{22A77A66-DB19-4A7C-9AFD-79788C0A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计算最优值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2F6C48-B960-4569-97F9-206E23581B63}"/>
              </a:ext>
            </a:extLst>
          </p:cNvPr>
          <p:cNvSpPr txBox="1"/>
          <p:nvPr/>
        </p:nvSpPr>
        <p:spPr>
          <a:xfrm>
            <a:off x="3580909" y="106680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T(N,0)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013D2-815B-45C4-A9B5-3EEB09BCE34C}"/>
              </a:ext>
            </a:extLst>
          </p:cNvPr>
          <p:cNvSpPr txBox="1"/>
          <p:nvPr/>
        </p:nvSpPr>
        <p:spPr>
          <a:xfrm>
            <a:off x="838200" y="243840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T(N-{1},b1)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2B9A3-19AB-45A2-9022-C480A7928AD9}"/>
              </a:ext>
            </a:extLst>
          </p:cNvPr>
          <p:cNvSpPr txBox="1"/>
          <p:nvPr/>
        </p:nvSpPr>
        <p:spPr>
          <a:xfrm>
            <a:off x="2864481" y="245110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T(N-{2},b2)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25054E-6EB5-4CD0-81CC-F41A0FDFA7DA}"/>
              </a:ext>
            </a:extLst>
          </p:cNvPr>
          <p:cNvSpPr txBox="1"/>
          <p:nvPr/>
        </p:nvSpPr>
        <p:spPr>
          <a:xfrm>
            <a:off x="6400800" y="246380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T(N-{n},bn)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A3DCC-F599-4453-B856-1470279BD659}"/>
              </a:ext>
            </a:extLst>
          </p:cNvPr>
          <p:cNvSpPr txBox="1"/>
          <p:nvPr/>
        </p:nvSpPr>
        <p:spPr>
          <a:xfrm>
            <a:off x="5163234" y="2530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071B7F-84BB-4D7D-8C9B-39D159C55FF5}"/>
              </a:ext>
            </a:extLst>
          </p:cNvPr>
          <p:cNvCxnSpPr>
            <a:stCxn id="3" idx="2"/>
            <a:endCxn id="14" idx="0"/>
          </p:cNvCxnSpPr>
          <p:nvPr/>
        </p:nvCxnSpPr>
        <p:spPr bwMode="auto">
          <a:xfrm flipH="1">
            <a:off x="1691960" y="1528465"/>
            <a:ext cx="2417299" cy="90993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B1B160-E6B7-4390-B195-B6AB27EDF99B}"/>
              </a:ext>
            </a:extLst>
          </p:cNvPr>
          <p:cNvCxnSpPr>
            <a:stCxn id="3" idx="2"/>
            <a:endCxn id="16" idx="0"/>
          </p:cNvCxnSpPr>
          <p:nvPr/>
        </p:nvCxnSpPr>
        <p:spPr bwMode="auto">
          <a:xfrm flipH="1">
            <a:off x="3718241" y="1528465"/>
            <a:ext cx="391018" cy="92263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5E00EC-6D78-4843-837F-D5D6DF75D105}"/>
              </a:ext>
            </a:extLst>
          </p:cNvPr>
          <p:cNvCxnSpPr>
            <a:stCxn id="3" idx="2"/>
            <a:endCxn id="17" idx="0"/>
          </p:cNvCxnSpPr>
          <p:nvPr/>
        </p:nvCxnSpPr>
        <p:spPr bwMode="auto">
          <a:xfrm>
            <a:off x="4109259" y="1528465"/>
            <a:ext cx="3145301" cy="93533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2D67161-52B1-492D-A540-9480E8FE95DC}"/>
              </a:ext>
            </a:extLst>
          </p:cNvPr>
          <p:cNvSpPr txBox="1"/>
          <p:nvPr/>
        </p:nvSpPr>
        <p:spPr>
          <a:xfrm>
            <a:off x="12700" y="369981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T(N-{1,2},b12)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330476-06A4-42B5-A6CB-40B1E9E74E88}"/>
              </a:ext>
            </a:extLst>
          </p:cNvPr>
          <p:cNvSpPr txBox="1"/>
          <p:nvPr/>
        </p:nvSpPr>
        <p:spPr>
          <a:xfrm>
            <a:off x="2300765" y="3727103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T(N-{1,3},b13)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850E9-1EF4-44B9-9F67-AC3D29D4E654}"/>
              </a:ext>
            </a:extLst>
          </p:cNvPr>
          <p:cNvSpPr txBox="1"/>
          <p:nvPr/>
        </p:nvSpPr>
        <p:spPr>
          <a:xfrm>
            <a:off x="4953000" y="375061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T(N-{1,3},b13)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9C276-D273-427B-BC42-C06A74E71D00}"/>
              </a:ext>
            </a:extLst>
          </p:cNvPr>
          <p:cNvSpPr txBox="1"/>
          <p:nvPr/>
        </p:nvSpPr>
        <p:spPr>
          <a:xfrm>
            <a:off x="4314443" y="3723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C812AC-1162-400D-B685-18A58E3CC960}"/>
              </a:ext>
            </a:extLst>
          </p:cNvPr>
          <p:cNvCxnSpPr>
            <a:stCxn id="14" idx="2"/>
            <a:endCxn id="25" idx="0"/>
          </p:cNvCxnSpPr>
          <p:nvPr/>
        </p:nvCxnSpPr>
        <p:spPr bwMode="auto">
          <a:xfrm flipH="1">
            <a:off x="1080461" y="2900065"/>
            <a:ext cx="611499" cy="7997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C173DB2-B215-4B19-A106-C53CA19655BF}"/>
              </a:ext>
            </a:extLst>
          </p:cNvPr>
          <p:cNvCxnSpPr>
            <a:stCxn id="14" idx="2"/>
            <a:endCxn id="26" idx="0"/>
          </p:cNvCxnSpPr>
          <p:nvPr/>
        </p:nvCxnSpPr>
        <p:spPr bwMode="auto">
          <a:xfrm>
            <a:off x="1691960" y="2900065"/>
            <a:ext cx="1676566" cy="82703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2DE427-C434-4CCC-9D27-0804411C084E}"/>
              </a:ext>
            </a:extLst>
          </p:cNvPr>
          <p:cNvCxnSpPr>
            <a:stCxn id="14" idx="2"/>
            <a:endCxn id="28" idx="0"/>
          </p:cNvCxnSpPr>
          <p:nvPr/>
        </p:nvCxnSpPr>
        <p:spPr bwMode="auto">
          <a:xfrm>
            <a:off x="1691960" y="2900065"/>
            <a:ext cx="4328801" cy="8505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3C4730E-056F-4E4B-80DF-3B8A7A8ECFD8}"/>
              </a:ext>
            </a:extLst>
          </p:cNvPr>
          <p:cNvSpPr txBox="1"/>
          <p:nvPr/>
        </p:nvSpPr>
        <p:spPr>
          <a:xfrm>
            <a:off x="7690838" y="3699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7FA006B-CB0B-420A-8263-73330D694D3F}"/>
              </a:ext>
            </a:extLst>
          </p:cNvPr>
          <p:cNvCxnSpPr>
            <a:stCxn id="17" idx="2"/>
          </p:cNvCxnSpPr>
          <p:nvPr/>
        </p:nvCxnSpPr>
        <p:spPr bwMode="auto">
          <a:xfrm>
            <a:off x="7254560" y="2925465"/>
            <a:ext cx="975040" cy="8251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703E54-6830-432C-B94A-37D017331D7D}"/>
              </a:ext>
            </a:extLst>
          </p:cNvPr>
          <p:cNvCxnSpPr>
            <a:stCxn id="17" idx="2"/>
            <a:endCxn id="36" idx="1"/>
          </p:cNvCxnSpPr>
          <p:nvPr/>
        </p:nvCxnSpPr>
        <p:spPr bwMode="auto">
          <a:xfrm>
            <a:off x="7254560" y="2925465"/>
            <a:ext cx="436278" cy="95901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2292A58-37FA-4FE7-858D-B4389A58AF69}"/>
              </a:ext>
            </a:extLst>
          </p:cNvPr>
          <p:cNvSpPr txBox="1"/>
          <p:nvPr/>
        </p:nvSpPr>
        <p:spPr>
          <a:xfrm>
            <a:off x="12700" y="5181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5605BEF-518E-4639-ADF4-2508CBA01558}"/>
              </a:ext>
            </a:extLst>
          </p:cNvPr>
          <p:cNvCxnSpPr/>
          <p:nvPr/>
        </p:nvCxnSpPr>
        <p:spPr bwMode="auto">
          <a:xfrm flipH="1">
            <a:off x="379101" y="4192379"/>
            <a:ext cx="611499" cy="7997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0C18D5-EA84-4070-AAAA-4CAE8E3B7765}"/>
              </a:ext>
            </a:extLst>
          </p:cNvPr>
          <p:cNvCxnSpPr/>
          <p:nvPr/>
        </p:nvCxnSpPr>
        <p:spPr bwMode="auto">
          <a:xfrm>
            <a:off x="990600" y="4192379"/>
            <a:ext cx="1676566" cy="82703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906DCB8-A163-49A4-9916-67893FC5DF56}"/>
              </a:ext>
            </a:extLst>
          </p:cNvPr>
          <p:cNvCxnSpPr/>
          <p:nvPr/>
        </p:nvCxnSpPr>
        <p:spPr bwMode="auto">
          <a:xfrm>
            <a:off x="990600" y="4192379"/>
            <a:ext cx="4328801" cy="8505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FC036F2-17A9-42EE-B6EF-3EA552BF9DD8}"/>
              </a:ext>
            </a:extLst>
          </p:cNvPr>
          <p:cNvSpPr txBox="1"/>
          <p:nvPr/>
        </p:nvSpPr>
        <p:spPr>
          <a:xfrm>
            <a:off x="2344000" y="5142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FF5B69-25A9-4DE1-8827-3521272B66B7}"/>
              </a:ext>
            </a:extLst>
          </p:cNvPr>
          <p:cNvSpPr txBox="1"/>
          <p:nvPr/>
        </p:nvSpPr>
        <p:spPr>
          <a:xfrm>
            <a:off x="5079343" y="5050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3185" name="文本框 93184">
            <a:extLst>
              <a:ext uri="{FF2B5EF4-FFF2-40B4-BE49-F238E27FC236}">
                <a16:creationId xmlns:a16="http://schemas.microsoft.com/office/drawing/2014/main" id="{40F62108-6EC4-425A-9C39-A8D066D839AE}"/>
              </a:ext>
            </a:extLst>
          </p:cNvPr>
          <p:cNvSpPr txBox="1"/>
          <p:nvPr/>
        </p:nvSpPr>
        <p:spPr>
          <a:xfrm>
            <a:off x="6935430" y="4571135"/>
            <a:ext cx="697627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</a:rPr>
              <a:t>?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5" descr="STATBAR">
            <a:extLst>
              <a:ext uri="{FF2B5EF4-FFF2-40B4-BE49-F238E27FC236}">
                <a16:creationId xmlns:a16="http://schemas.microsoft.com/office/drawing/2014/main" id="{1DEEA2DB-8E73-4951-8C59-24577F7044B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5236" name="Text Box 6">
            <a:extLst>
              <a:ext uri="{FF2B5EF4-FFF2-40B4-BE49-F238E27FC236}">
                <a16:creationId xmlns:a16="http://schemas.microsoft.com/office/drawing/2014/main" id="{3B4E79DA-7ECA-45F6-909A-235C87CE2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78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法则</a:t>
            </a:r>
          </a:p>
        </p:txBody>
      </p:sp>
      <p:graphicFrame>
        <p:nvGraphicFramePr>
          <p:cNvPr id="95237" name="Object 7">
            <a:extLst>
              <a:ext uri="{FF2B5EF4-FFF2-40B4-BE49-F238E27FC236}">
                <a16:creationId xmlns:a16="http://schemas.microsoft.com/office/drawing/2014/main" id="{E3392EA8-9E8B-442D-A391-BCCD368DAA1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85800" y="1096963"/>
          <a:ext cx="66198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文档" r:id="rId4" imgW="4572583" imgH="1188572" progId="Word.Document.8">
                  <p:embed/>
                </p:oleObj>
              </mc:Choice>
              <mc:Fallback>
                <p:oleObj name="文档" r:id="rId4" imgW="4572583" imgH="1188572" progId="Word.Document.8">
                  <p:embed/>
                  <p:pic>
                    <p:nvPicPr>
                      <p:cNvPr id="95237" name="Object 7">
                        <a:extLst>
                          <a:ext uri="{FF2B5EF4-FFF2-40B4-BE49-F238E27FC236}">
                            <a16:creationId xmlns:a16="http://schemas.microsoft.com/office/drawing/2014/main" id="{E3392EA8-9E8B-442D-A391-BCCD368DA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96963"/>
                        <a:ext cx="6619875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Rectangle 10">
            <a:extLst>
              <a:ext uri="{FF2B5EF4-FFF2-40B4-BE49-F238E27FC236}">
                <a16:creationId xmlns:a16="http://schemas.microsoft.com/office/drawing/2014/main" id="{59CE30AD-1A45-45B4-B4A0-EEB9E3E5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369" name="Object 9">
            <a:extLst>
              <a:ext uri="{FF2B5EF4-FFF2-40B4-BE49-F238E27FC236}">
                <a16:creationId xmlns:a16="http://schemas.microsoft.com/office/drawing/2014/main" id="{B41108D5-4A69-4420-A338-14DE67A498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000" y="3121025"/>
          <a:ext cx="6096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公式" r:id="rId6" imgW="2603500" imgH="228600" progId="Equation.3">
                  <p:embed/>
                </p:oleObj>
              </mc:Choice>
              <mc:Fallback>
                <p:oleObj name="公式" r:id="rId6" imgW="2603500" imgH="228600" progId="Equation.3">
                  <p:embed/>
                  <p:pic>
                    <p:nvPicPr>
                      <p:cNvPr id="143369" name="Object 9">
                        <a:extLst>
                          <a:ext uri="{FF2B5EF4-FFF2-40B4-BE49-F238E27FC236}">
                            <a16:creationId xmlns:a16="http://schemas.microsoft.com/office/drawing/2014/main" id="{B41108D5-4A69-4420-A338-14DE67A49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1025"/>
                        <a:ext cx="6096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>
            <a:extLst>
              <a:ext uri="{FF2B5EF4-FFF2-40B4-BE49-F238E27FC236}">
                <a16:creationId xmlns:a16="http://schemas.microsoft.com/office/drawing/2014/main" id="{199B3CC8-27DF-41DE-9F77-F80CCE848C0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52600" y="4086225"/>
          <a:ext cx="441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4" name="公式" r:id="rId8" imgW="1651000" imgH="241300" progId="Equation.3">
                  <p:embed/>
                </p:oleObj>
              </mc:Choice>
              <mc:Fallback>
                <p:oleObj name="公式" r:id="rId8" imgW="1651000" imgH="241300" progId="Equation.3">
                  <p:embed/>
                  <p:pic>
                    <p:nvPicPr>
                      <p:cNvPr id="143371" name="Object 11">
                        <a:extLst>
                          <a:ext uri="{FF2B5EF4-FFF2-40B4-BE49-F238E27FC236}">
                            <a16:creationId xmlns:a16="http://schemas.microsoft.com/office/drawing/2014/main" id="{199B3CC8-27DF-41DE-9F77-F80CCE848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86225"/>
                        <a:ext cx="4419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5" descr="STATBAR">
            <a:extLst>
              <a:ext uri="{FF2B5EF4-FFF2-40B4-BE49-F238E27FC236}">
                <a16:creationId xmlns:a16="http://schemas.microsoft.com/office/drawing/2014/main" id="{D0E48492-B922-4301-B39F-5CAC5ED8C86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6260" name="Text Box 6">
            <a:extLst>
              <a:ext uri="{FF2B5EF4-FFF2-40B4-BE49-F238E27FC236}">
                <a16:creationId xmlns:a16="http://schemas.microsoft.com/office/drawing/2014/main" id="{2CCDA823-0CD2-4203-9F5E-F2DC9BE8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78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法则</a:t>
            </a:r>
          </a:p>
        </p:txBody>
      </p:sp>
      <p:sp>
        <p:nvSpPr>
          <p:cNvPr id="96261" name="Rectangle 8">
            <a:extLst>
              <a:ext uri="{FF2B5EF4-FFF2-40B4-BE49-F238E27FC236}">
                <a16:creationId xmlns:a16="http://schemas.microsoft.com/office/drawing/2014/main" id="{64BB4B19-A185-4B03-A951-3DD44E03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6262" name="Object 7">
            <a:extLst>
              <a:ext uri="{FF2B5EF4-FFF2-40B4-BE49-F238E27FC236}">
                <a16:creationId xmlns:a16="http://schemas.microsoft.com/office/drawing/2014/main" id="{DD9E4710-9CD0-47F0-863B-79B10B63AAF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95400" y="1314450"/>
          <a:ext cx="6248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6" name="公式" r:id="rId4" imgW="2476500" imgH="241300" progId="Equation.3">
                  <p:embed/>
                </p:oleObj>
              </mc:Choice>
              <mc:Fallback>
                <p:oleObj name="公式" r:id="rId4" imgW="2476500" imgH="241300" progId="Equation.3">
                  <p:embed/>
                  <p:pic>
                    <p:nvPicPr>
                      <p:cNvPr id="96262" name="Object 7">
                        <a:extLst>
                          <a:ext uri="{FF2B5EF4-FFF2-40B4-BE49-F238E27FC236}">
                            <a16:creationId xmlns:a16="http://schemas.microsoft.com/office/drawing/2014/main" id="{DD9E4710-9CD0-47F0-863B-79B10B63AA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14450"/>
                        <a:ext cx="6248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10">
            <a:extLst>
              <a:ext uri="{FF2B5EF4-FFF2-40B4-BE49-F238E27FC236}">
                <a16:creationId xmlns:a16="http://schemas.microsoft.com/office/drawing/2014/main" id="{B84DE1DD-35CF-495D-A32F-7256B73E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CDED5992-1D5F-4B47-A64C-A1DCE23C646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24000" y="2200275"/>
          <a:ext cx="7239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7" name="公式" r:id="rId6" imgW="2743200" imgH="241300" progId="Equation.3">
                  <p:embed/>
                </p:oleObj>
              </mc:Choice>
              <mc:Fallback>
                <p:oleObj name="公式" r:id="rId6" imgW="2743200" imgH="241300" progId="Equation.3">
                  <p:embed/>
                  <p:pic>
                    <p:nvPicPr>
                      <p:cNvPr id="144393" name="Object 9">
                        <a:extLst>
                          <a:ext uri="{FF2B5EF4-FFF2-40B4-BE49-F238E27FC236}">
                            <a16:creationId xmlns:a16="http://schemas.microsoft.com/office/drawing/2014/main" id="{CDED5992-1D5F-4B47-A64C-A1DCE23C6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0275"/>
                        <a:ext cx="7239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Rectangle 12">
            <a:extLst>
              <a:ext uri="{FF2B5EF4-FFF2-40B4-BE49-F238E27FC236}">
                <a16:creationId xmlns:a16="http://schemas.microsoft.com/office/drawing/2014/main" id="{017DF556-6FFA-4186-9180-D0ADE6CF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95" name="Object 11">
                <a:extLst>
                  <a:ext uri="{FF2B5EF4-FFF2-40B4-BE49-F238E27FC236}">
                    <a16:creationId xmlns:a16="http://schemas.microsoft.com/office/drawing/2014/main" id="{7B981C2B-7181-4B95-BA15-F69915D5C658}"/>
                  </a:ext>
                </a:extLst>
              </p:cNvPr>
              <p:cNvSpPr txBox="1"/>
              <p:nvPr/>
            </p:nvSpPr>
            <p:spPr bwMode="auto">
              <a:xfrm>
                <a:off x="1676400" y="3155950"/>
                <a:ext cx="7239000" cy="593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395" name="Object 11">
                <a:extLst>
                  <a:ext uri="{FF2B5EF4-FFF2-40B4-BE49-F238E27FC236}">
                    <a16:creationId xmlns:a16="http://schemas.microsoft.com/office/drawing/2014/main" id="{7B981C2B-7181-4B95-BA15-F69915D5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155950"/>
                <a:ext cx="7239000" cy="593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4397" name="Object 13">
            <a:extLst>
              <a:ext uri="{FF2B5EF4-FFF2-40B4-BE49-F238E27FC236}">
                <a16:creationId xmlns:a16="http://schemas.microsoft.com/office/drawing/2014/main" id="{7EF5FC08-89DE-4DC4-B6FF-B06A266A75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4202113"/>
          <a:ext cx="5791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8" name="公式" r:id="rId9" imgW="2641600" imgH="241300" progId="Equation.3">
                  <p:embed/>
                </p:oleObj>
              </mc:Choice>
              <mc:Fallback>
                <p:oleObj name="公式" r:id="rId9" imgW="2641600" imgH="241300" progId="Equation.3">
                  <p:embed/>
                  <p:pic>
                    <p:nvPicPr>
                      <p:cNvPr id="144397" name="Object 13">
                        <a:extLst>
                          <a:ext uri="{FF2B5EF4-FFF2-40B4-BE49-F238E27FC236}">
                            <a16:creationId xmlns:a16="http://schemas.microsoft.com/office/drawing/2014/main" id="{7EF5FC08-89DE-4DC4-B6FF-B06A266A7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02113"/>
                        <a:ext cx="5791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9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5" descr="STATBAR">
            <a:extLst>
              <a:ext uri="{FF2B5EF4-FFF2-40B4-BE49-F238E27FC236}">
                <a16:creationId xmlns:a16="http://schemas.microsoft.com/office/drawing/2014/main" id="{55D33036-6065-402B-9CB8-EB6BF01007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7284" name="Text Box 6">
            <a:extLst>
              <a:ext uri="{FF2B5EF4-FFF2-40B4-BE49-F238E27FC236}">
                <a16:creationId xmlns:a16="http://schemas.microsoft.com/office/drawing/2014/main" id="{094DEB09-866D-4A93-9A79-F901E3A7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78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0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法则</a:t>
            </a:r>
          </a:p>
        </p:txBody>
      </p:sp>
      <p:graphicFrame>
        <p:nvGraphicFramePr>
          <p:cNvPr id="97285" name="Object 7">
            <a:extLst>
              <a:ext uri="{FF2B5EF4-FFF2-40B4-BE49-F238E27FC236}">
                <a16:creationId xmlns:a16="http://schemas.microsoft.com/office/drawing/2014/main" id="{29F0FE92-013D-438E-A931-AE589ADDCBC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62000" y="1066800"/>
          <a:ext cx="62896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0" name="文档" r:id="rId4" imgW="4421162" imgH="792141" progId="Word.Document.8">
                  <p:embed/>
                </p:oleObj>
              </mc:Choice>
              <mc:Fallback>
                <p:oleObj name="文档" r:id="rId4" imgW="4421162" imgH="792141" progId="Word.Document.8">
                  <p:embed/>
                  <p:pic>
                    <p:nvPicPr>
                      <p:cNvPr id="97285" name="Object 7">
                        <a:extLst>
                          <a:ext uri="{FF2B5EF4-FFF2-40B4-BE49-F238E27FC236}">
                            <a16:creationId xmlns:a16="http://schemas.microsoft.com/office/drawing/2014/main" id="{29F0FE92-013D-438E-A931-AE589ADDC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62896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10">
            <a:extLst>
              <a:ext uri="{FF2B5EF4-FFF2-40B4-BE49-F238E27FC236}">
                <a16:creationId xmlns:a16="http://schemas.microsoft.com/office/drawing/2014/main" id="{3270008C-4A58-4677-859B-B2C77C84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6441" name="Object 9">
            <a:extLst>
              <a:ext uri="{FF2B5EF4-FFF2-40B4-BE49-F238E27FC236}">
                <a16:creationId xmlns:a16="http://schemas.microsoft.com/office/drawing/2014/main" id="{8D1147A6-7F60-4DA2-B74C-D702721A983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28800" y="2667000"/>
          <a:ext cx="4648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公式" r:id="rId6" imgW="2145369" imgH="253890" progId="Equation.3">
                  <p:embed/>
                </p:oleObj>
              </mc:Choice>
              <mc:Fallback>
                <p:oleObj name="公式" r:id="rId6" imgW="2145369" imgH="253890" progId="Equation.3">
                  <p:embed/>
                  <p:pic>
                    <p:nvPicPr>
                      <p:cNvPr id="146441" name="Object 9">
                        <a:extLst>
                          <a:ext uri="{FF2B5EF4-FFF2-40B4-BE49-F238E27FC236}">
                            <a16:creationId xmlns:a16="http://schemas.microsoft.com/office/drawing/2014/main" id="{8D1147A6-7F60-4DA2-B74C-D702721A9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4648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12">
            <a:extLst>
              <a:ext uri="{FF2B5EF4-FFF2-40B4-BE49-F238E27FC236}">
                <a16:creationId xmlns:a16="http://schemas.microsoft.com/office/drawing/2014/main" id="{E26BB57D-8DE2-4A7F-BFFB-734FB3EC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6443" name="Object 11">
            <a:extLst>
              <a:ext uri="{FF2B5EF4-FFF2-40B4-BE49-F238E27FC236}">
                <a16:creationId xmlns:a16="http://schemas.microsoft.com/office/drawing/2014/main" id="{CFB895F3-12F7-44DC-92C5-49BB119E23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19200" y="3952875"/>
          <a:ext cx="7315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2" name="公式" r:id="rId8" imgW="2857500" imgH="241300" progId="Equation.3">
                  <p:embed/>
                </p:oleObj>
              </mc:Choice>
              <mc:Fallback>
                <p:oleObj name="公式" r:id="rId8" imgW="2857500" imgH="241300" progId="Equation.3">
                  <p:embed/>
                  <p:pic>
                    <p:nvPicPr>
                      <p:cNvPr id="146443" name="Object 11">
                        <a:extLst>
                          <a:ext uri="{FF2B5EF4-FFF2-40B4-BE49-F238E27FC236}">
                            <a16:creationId xmlns:a16="http://schemas.microsoft.com/office/drawing/2014/main" id="{CFB895F3-12F7-44DC-92C5-49BB119E2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52875"/>
                        <a:ext cx="7315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5" name="Line 13">
            <a:extLst>
              <a:ext uri="{FF2B5EF4-FFF2-40B4-BE49-F238E27FC236}">
                <a16:creationId xmlns:a16="http://schemas.microsoft.com/office/drawing/2014/main" id="{507E8592-8750-4747-9665-AD03ACD64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00400"/>
            <a:ext cx="2743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6" name="Line 14">
            <a:extLst>
              <a:ext uri="{FF2B5EF4-FFF2-40B4-BE49-F238E27FC236}">
                <a16:creationId xmlns:a16="http://schemas.microsoft.com/office/drawing/2014/main" id="{8CAC20E0-38B1-40ED-92E5-EF843769B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572000"/>
            <a:ext cx="2667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7" name="Line 15">
            <a:extLst>
              <a:ext uri="{FF2B5EF4-FFF2-40B4-BE49-F238E27FC236}">
                <a16:creationId xmlns:a16="http://schemas.microsoft.com/office/drawing/2014/main" id="{A418C60C-CCD2-49D7-BAE8-961316F37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572000"/>
            <a:ext cx="1447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5" descr="STATBAR">
            <a:extLst>
              <a:ext uri="{FF2B5EF4-FFF2-40B4-BE49-F238E27FC236}">
                <a16:creationId xmlns:a16="http://schemas.microsoft.com/office/drawing/2014/main" id="{62B3FE0C-23D6-4405-A205-54596F2E28C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8308" name="Text Box 6">
            <a:extLst>
              <a:ext uri="{FF2B5EF4-FFF2-40B4-BE49-F238E27FC236}">
                <a16:creationId xmlns:a16="http://schemas.microsoft.com/office/drawing/2014/main" id="{A3A04BDE-DC9F-4156-B1C3-9AEE7E89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法则</a:t>
            </a:r>
          </a:p>
        </p:txBody>
      </p:sp>
      <p:graphicFrame>
        <p:nvGraphicFramePr>
          <p:cNvPr id="98309" name="Object 7">
            <a:extLst>
              <a:ext uri="{FF2B5EF4-FFF2-40B4-BE49-F238E27FC236}">
                <a16:creationId xmlns:a16="http://schemas.microsoft.com/office/drawing/2014/main" id="{3D2AB835-BE00-457F-9326-0F2E2EEEAF2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85800" y="762000"/>
          <a:ext cx="6477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0" name="文档" r:id="rId4" imgW="3167261" imgH="792141" progId="Word.Document.8">
                  <p:embed/>
                </p:oleObj>
              </mc:Choice>
              <mc:Fallback>
                <p:oleObj name="文档" r:id="rId4" imgW="3167261" imgH="792141" progId="Word.Document.8">
                  <p:embed/>
                  <p:pic>
                    <p:nvPicPr>
                      <p:cNvPr id="98309" name="Object 7">
                        <a:extLst>
                          <a:ext uri="{FF2B5EF4-FFF2-40B4-BE49-F238E27FC236}">
                            <a16:creationId xmlns:a16="http://schemas.microsoft.com/office/drawing/2014/main" id="{3D2AB835-BE00-457F-9326-0F2E2EEEA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6477000" cy="1619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Line 13">
            <a:extLst>
              <a:ext uri="{FF2B5EF4-FFF2-40B4-BE49-F238E27FC236}">
                <a16:creationId xmlns:a16="http://schemas.microsoft.com/office/drawing/2014/main" id="{9FA36954-9D57-4F00-9D26-ECFB016B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371600"/>
            <a:ext cx="3276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1" name="Rectangle 15">
            <a:extLst>
              <a:ext uri="{FF2B5EF4-FFF2-40B4-BE49-F238E27FC236}">
                <a16:creationId xmlns:a16="http://schemas.microsoft.com/office/drawing/2014/main" id="{3045DDA9-3B28-48F8-A4A3-CC0BEB5B8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62" name="Object 14">
                <a:extLst>
                  <a:ext uri="{FF2B5EF4-FFF2-40B4-BE49-F238E27FC236}">
                    <a16:creationId xmlns:a16="http://schemas.microsoft.com/office/drawing/2014/main" id="{A53D484E-C3CD-444B-B386-AAAFCD1EE29F}"/>
                  </a:ext>
                </a:extLst>
              </p:cNvPr>
              <p:cNvSpPr txBox="1"/>
              <p:nvPr/>
            </p:nvSpPr>
            <p:spPr bwMode="auto">
              <a:xfrm>
                <a:off x="914400" y="2590800"/>
                <a:ext cx="6934200" cy="498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}≤</m:t>
                      </m:r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3262" name="Object 14">
                <a:extLst>
                  <a:ext uri="{FF2B5EF4-FFF2-40B4-BE49-F238E27FC236}">
                    <a16:creationId xmlns:a16="http://schemas.microsoft.com/office/drawing/2014/main" id="{A53D484E-C3CD-444B-B386-AAAFCD1E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590800"/>
                <a:ext cx="6934200" cy="498475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62D8C4AA-774B-4C16-8272-45A24A4EA7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71600" y="3267075"/>
          <a:ext cx="7162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1" name="公式" r:id="rId7" imgW="3086100" imgH="241300" progId="Equation.3">
                  <p:embed/>
                </p:oleObj>
              </mc:Choice>
              <mc:Fallback>
                <p:oleObj name="公式" r:id="rId7" imgW="3086100" imgH="241300" progId="Equation.3">
                  <p:embed/>
                  <p:pic>
                    <p:nvPicPr>
                      <p:cNvPr id="53264" name="Object 16">
                        <a:extLst>
                          <a:ext uri="{FF2B5EF4-FFF2-40B4-BE49-F238E27FC236}">
                            <a16:creationId xmlns:a16="http://schemas.microsoft.com/office/drawing/2014/main" id="{62D8C4AA-774B-4C16-8272-45A24A4EA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67075"/>
                        <a:ext cx="7162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Rectangle 19">
            <a:extLst>
              <a:ext uri="{FF2B5EF4-FFF2-40B4-BE49-F238E27FC236}">
                <a16:creationId xmlns:a16="http://schemas.microsoft.com/office/drawing/2014/main" id="{D8A5A55F-2B37-40BB-9C6D-2FC5C0720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266" name="Object 18">
            <a:extLst>
              <a:ext uri="{FF2B5EF4-FFF2-40B4-BE49-F238E27FC236}">
                <a16:creationId xmlns:a16="http://schemas.microsoft.com/office/drawing/2014/main" id="{F8DD316B-FF27-486B-85F7-A831663CB9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000" y="3997325"/>
          <a:ext cx="815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2" name="公式" r:id="rId9" imgW="3898900" imgH="241300" progId="Equation.3">
                  <p:embed/>
                </p:oleObj>
              </mc:Choice>
              <mc:Fallback>
                <p:oleObj name="公式" r:id="rId9" imgW="3898900" imgH="241300" progId="Equation.3">
                  <p:embed/>
                  <p:pic>
                    <p:nvPicPr>
                      <p:cNvPr id="53266" name="Object 18">
                        <a:extLst>
                          <a:ext uri="{FF2B5EF4-FFF2-40B4-BE49-F238E27FC236}">
                            <a16:creationId xmlns:a16="http://schemas.microsoft.com/office/drawing/2014/main" id="{F8DD316B-FF27-486B-85F7-A831663CB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97325"/>
                        <a:ext cx="815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Rectangle 21">
            <a:extLst>
              <a:ext uri="{FF2B5EF4-FFF2-40B4-BE49-F238E27FC236}">
                <a16:creationId xmlns:a16="http://schemas.microsoft.com/office/drawing/2014/main" id="{FAE2D4BF-FE6C-44CF-A9A0-3EE0D869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268" name="Object 20">
            <a:extLst>
              <a:ext uri="{FF2B5EF4-FFF2-40B4-BE49-F238E27FC236}">
                <a16:creationId xmlns:a16="http://schemas.microsoft.com/office/drawing/2014/main" id="{DEB65B9A-DD15-4106-AE7A-EA4FC594021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28800" y="4648200"/>
          <a:ext cx="5562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3" name="公式" r:id="rId11" imgW="2959100" imgH="241300" progId="Equation.3">
                  <p:embed/>
                </p:oleObj>
              </mc:Choice>
              <mc:Fallback>
                <p:oleObj name="公式" r:id="rId11" imgW="2959100" imgH="241300" progId="Equation.3">
                  <p:embed/>
                  <p:pic>
                    <p:nvPicPr>
                      <p:cNvPr id="53268" name="Object 20">
                        <a:extLst>
                          <a:ext uri="{FF2B5EF4-FFF2-40B4-BE49-F238E27FC236}">
                            <a16:creationId xmlns:a16="http://schemas.microsoft.com/office/drawing/2014/main" id="{DEB65B9A-DD15-4106-AE7A-EA4FC5940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5562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Rectangle 23">
            <a:extLst>
              <a:ext uri="{FF2B5EF4-FFF2-40B4-BE49-F238E27FC236}">
                <a16:creationId xmlns:a16="http://schemas.microsoft.com/office/drawing/2014/main" id="{B177DF1F-E186-4EC8-B2BF-DC6B5245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270" name="Object 22">
            <a:extLst>
              <a:ext uri="{FF2B5EF4-FFF2-40B4-BE49-F238E27FC236}">
                <a16:creationId xmlns:a16="http://schemas.microsoft.com/office/drawing/2014/main" id="{78750012-98AA-4AA7-97E3-4198D4B3A55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00200" y="5453063"/>
          <a:ext cx="1066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4" name="公式" r:id="rId13" imgW="444307" imgH="241195" progId="Equation.3">
                  <p:embed/>
                </p:oleObj>
              </mc:Choice>
              <mc:Fallback>
                <p:oleObj name="公式" r:id="rId13" imgW="444307" imgH="241195" progId="Equation.3">
                  <p:embed/>
                  <p:pic>
                    <p:nvPicPr>
                      <p:cNvPr id="53270" name="Object 22">
                        <a:extLst>
                          <a:ext uri="{FF2B5EF4-FFF2-40B4-BE49-F238E27FC236}">
                            <a16:creationId xmlns:a16="http://schemas.microsoft.com/office/drawing/2014/main" id="{78750012-98AA-4AA7-97E3-4198D4B3A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53063"/>
                        <a:ext cx="1066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Rectangle 25">
            <a:extLst>
              <a:ext uri="{FF2B5EF4-FFF2-40B4-BE49-F238E27FC236}">
                <a16:creationId xmlns:a16="http://schemas.microsoft.com/office/drawing/2014/main" id="{7FA825EA-C884-4EE3-BBD3-9382F7D2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3272" name="Object 24">
            <a:extLst>
              <a:ext uri="{FF2B5EF4-FFF2-40B4-BE49-F238E27FC236}">
                <a16:creationId xmlns:a16="http://schemas.microsoft.com/office/drawing/2014/main" id="{EB9D2EC9-7CE6-453A-9E1E-569E25A3917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10200" y="5491163"/>
          <a:ext cx="2057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5" name="公式" r:id="rId15" imgW="1040948" imgH="228501" progId="Equation.3">
                  <p:embed/>
                </p:oleObj>
              </mc:Choice>
              <mc:Fallback>
                <p:oleObj name="公式" r:id="rId15" imgW="1040948" imgH="228501" progId="Equation.3">
                  <p:embed/>
                  <p:pic>
                    <p:nvPicPr>
                      <p:cNvPr id="53272" name="Object 24">
                        <a:extLst>
                          <a:ext uri="{FF2B5EF4-FFF2-40B4-BE49-F238E27FC236}">
                            <a16:creationId xmlns:a16="http://schemas.microsoft.com/office/drawing/2014/main" id="{EB9D2EC9-7CE6-453A-9E1E-569E25A39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91163"/>
                        <a:ext cx="2057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Line 26">
            <a:extLst>
              <a:ext uri="{FF2B5EF4-FFF2-40B4-BE49-F238E27FC236}">
                <a16:creationId xmlns:a16="http://schemas.microsoft.com/office/drawing/2014/main" id="{8AEA4B44-40CA-47ED-A687-353C65112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715000"/>
            <a:ext cx="12192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44DC1867-505C-439E-917C-3BA22E90D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715000"/>
            <a:ext cx="12192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5" descr="STATBAR">
            <a:extLst>
              <a:ext uri="{FF2B5EF4-FFF2-40B4-BE49-F238E27FC236}">
                <a16:creationId xmlns:a16="http://schemas.microsoft.com/office/drawing/2014/main" id="{CBCAD336-487A-43CB-BA5C-AABEFEFE91F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9332" name="Text Box 6">
            <a:extLst>
              <a:ext uri="{FF2B5EF4-FFF2-40B4-BE49-F238E27FC236}">
                <a16:creationId xmlns:a16="http://schemas.microsoft.com/office/drawing/2014/main" id="{7BA5FF4F-1D9B-4805-B6DD-6DFDE143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6075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法则</a:t>
            </a: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8526A09F-DC4C-4E10-9AFD-B10943F9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647700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结论：若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不等式成立，则作业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应安排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在作业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之前加工。 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9B1BC60E-601D-4160-B4A3-92B43406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7467600" cy="127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** Johnson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法则只是一个充分条件，而不是必须条件。</a:t>
            </a:r>
          </a:p>
        </p:txBody>
      </p:sp>
    </p:spTree>
    <p:extLst>
      <p:ext uri="{BB962C8B-B14F-4D97-AF65-F5344CB8AC3E}">
        <p14:creationId xmlns:p14="http://schemas.microsoft.com/office/powerpoint/2010/main" val="1449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4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/>
      <p:bldP spid="148487" grpId="1"/>
      <p:bldP spid="1484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5" descr="STATBAR">
            <a:extLst>
              <a:ext uri="{FF2B5EF4-FFF2-40B4-BE49-F238E27FC236}">
                <a16:creationId xmlns:a16="http://schemas.microsoft.com/office/drawing/2014/main" id="{DD2742C9-ACA9-4CEB-9BBF-1F53F2CF143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0356" name="Text Box 6">
            <a:extLst>
              <a:ext uri="{FF2B5EF4-FFF2-40B4-BE49-F238E27FC236}">
                <a16:creationId xmlns:a16="http://schemas.microsoft.com/office/drawing/2014/main" id="{6071C3D8-061F-42AB-A098-54D7C20B7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</p:txBody>
      </p:sp>
      <p:graphicFrame>
        <p:nvGraphicFramePr>
          <p:cNvPr id="100357" name="Object 10">
            <a:extLst>
              <a:ext uri="{FF2B5EF4-FFF2-40B4-BE49-F238E27FC236}">
                <a16:creationId xmlns:a16="http://schemas.microsoft.com/office/drawing/2014/main" id="{0A73E91C-2B7F-4E75-A3CB-0D50867EA52A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2313952"/>
              </p:ext>
            </p:extLst>
          </p:nvPr>
        </p:nvGraphicFramePr>
        <p:xfrm>
          <a:off x="647700" y="1225550"/>
          <a:ext cx="6799263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Document" r:id="rId4" imgW="3872400" imgH="1977664" progId="Word.Document.8">
                  <p:embed/>
                </p:oleObj>
              </mc:Choice>
              <mc:Fallback>
                <p:oleObj name="Document" r:id="rId4" imgW="3872400" imgH="1977664" progId="Word.Document.8">
                  <p:embed/>
                  <p:pic>
                    <p:nvPicPr>
                      <p:cNvPr id="100357" name="Object 10">
                        <a:extLst>
                          <a:ext uri="{FF2B5EF4-FFF2-40B4-BE49-F238E27FC236}">
                            <a16:creationId xmlns:a16="http://schemas.microsoft.com/office/drawing/2014/main" id="{0A73E91C-2B7F-4E75-A3CB-0D50867EA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225550"/>
                        <a:ext cx="6799263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Line 14">
            <a:extLst>
              <a:ext uri="{FF2B5EF4-FFF2-40B4-BE49-F238E27FC236}">
                <a16:creationId xmlns:a16="http://schemas.microsoft.com/office/drawing/2014/main" id="{044FFD05-D077-46BD-9D8B-7D23A5F0C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914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15">
            <a:extLst>
              <a:ext uri="{FF2B5EF4-FFF2-40B4-BE49-F238E27FC236}">
                <a16:creationId xmlns:a16="http://schemas.microsoft.com/office/drawing/2014/main" id="{FB8EAB23-36F5-471E-82C6-9FF37162F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28800"/>
            <a:ext cx="11430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Line 16">
            <a:extLst>
              <a:ext uri="{FF2B5EF4-FFF2-40B4-BE49-F238E27FC236}">
                <a16:creationId xmlns:a16="http://schemas.microsoft.com/office/drawing/2014/main" id="{3EFF6E5A-0FB8-4644-A225-6071F93E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14600"/>
            <a:ext cx="1600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1BC15B87-6F10-4C3F-BC23-958EC9171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1447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5" descr="STATBAR">
            <a:extLst>
              <a:ext uri="{FF2B5EF4-FFF2-40B4-BE49-F238E27FC236}">
                <a16:creationId xmlns:a16="http://schemas.microsoft.com/office/drawing/2014/main" id="{081989FE-7371-4C3A-A3E6-0323E35403D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7044" name="Text Box 6">
            <a:extLst>
              <a:ext uri="{FF2B5EF4-FFF2-40B4-BE49-F238E27FC236}">
                <a16:creationId xmlns:a16="http://schemas.microsoft.com/office/drawing/2014/main" id="{15F7B680-4774-4DE2-8676-47AA3C38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问题描述</a:t>
            </a:r>
          </a:p>
        </p:txBody>
      </p:sp>
      <p:graphicFrame>
        <p:nvGraphicFramePr>
          <p:cNvPr id="87045" name="Object 7">
            <a:extLst>
              <a:ext uri="{FF2B5EF4-FFF2-40B4-BE49-F238E27FC236}">
                <a16:creationId xmlns:a16="http://schemas.microsoft.com/office/drawing/2014/main" id="{F930273C-1509-47FA-96D3-6DC68442859C}"/>
              </a:ext>
            </a:extLst>
          </p:cNvPr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28600" y="1423068"/>
          <a:ext cx="9290809" cy="295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Document" r:id="rId4" imgW="5004004" imgH="1592643" progId="Word.Document.8">
                  <p:embed/>
                </p:oleObj>
              </mc:Choice>
              <mc:Fallback>
                <p:oleObj name="Document" r:id="rId4" imgW="5004004" imgH="1592643" progId="Word.Document.8">
                  <p:embed/>
                  <p:pic>
                    <p:nvPicPr>
                      <p:cNvPr id="87045" name="Object 7">
                        <a:extLst>
                          <a:ext uri="{FF2B5EF4-FFF2-40B4-BE49-F238E27FC236}">
                            <a16:creationId xmlns:a16="http://schemas.microsoft.com/office/drawing/2014/main" id="{F930273C-1509-47FA-96D3-6DC684428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23068"/>
                        <a:ext cx="9290809" cy="295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11">
            <a:extLst>
              <a:ext uri="{FF2B5EF4-FFF2-40B4-BE49-F238E27FC236}">
                <a16:creationId xmlns:a16="http://schemas.microsoft.com/office/drawing/2014/main" id="{DAAF6361-6C77-426B-8EA8-A02537D3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7047" name="Rectangle 15">
            <a:extLst>
              <a:ext uri="{FF2B5EF4-FFF2-40B4-BE49-F238E27FC236}">
                <a16:creationId xmlns:a16="http://schemas.microsoft.com/office/drawing/2014/main" id="{F6F2E10D-C338-4A4E-AFA7-48B0866B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7048" name="Rectangle 17">
            <a:extLst>
              <a:ext uri="{FF2B5EF4-FFF2-40B4-BE49-F238E27FC236}">
                <a16:creationId xmlns:a16="http://schemas.microsoft.com/office/drawing/2014/main" id="{5D0B80F5-4189-4C3F-8356-E4FFAB3D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7049" name="Rectangle 24">
            <a:extLst>
              <a:ext uri="{FF2B5EF4-FFF2-40B4-BE49-F238E27FC236}">
                <a16:creationId xmlns:a16="http://schemas.microsoft.com/office/drawing/2014/main" id="{50A0474A-0AC5-41C5-B409-BD2BBEB9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7050" name="Rectangle 26">
            <a:extLst>
              <a:ext uri="{FF2B5EF4-FFF2-40B4-BE49-F238E27FC236}">
                <a16:creationId xmlns:a16="http://schemas.microsoft.com/office/drawing/2014/main" id="{5269DEA7-9BA1-4683-A1F9-E448207E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7051" name="Rectangle 33">
            <a:extLst>
              <a:ext uri="{FF2B5EF4-FFF2-40B4-BE49-F238E27FC236}">
                <a16:creationId xmlns:a16="http://schemas.microsoft.com/office/drawing/2014/main" id="{B8C5AA9E-A6B8-424B-85CC-71AE3C21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59078D0B-43AD-4E01-9256-CEFF614A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59" y="3998913"/>
                <a:ext cx="8238821" cy="193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流水作业调度问题：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个作业的最优加工顺序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使得加工完成所需的时间最少。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59078D0B-43AD-4E01-9256-CEFF614AD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359" y="3998913"/>
                <a:ext cx="8238821" cy="1930337"/>
              </a:xfrm>
              <a:prstGeom prst="rect">
                <a:avLst/>
              </a:prstGeom>
              <a:blipFill>
                <a:blip r:embed="rId6"/>
                <a:stretch>
                  <a:fillRect l="-1479" b="-78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7A3616-B5AA-4B81-82CD-20BEEE96A6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5525" y="5334000"/>
            <a:ext cx="1986150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2814558-6044-4473-9453-3E96D49905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6705" y="5929250"/>
            <a:ext cx="3808267" cy="0"/>
          </a:xfrm>
          <a:prstGeom prst="line">
            <a:avLst/>
          </a:prstGeom>
          <a:noFill/>
          <a:ln w="635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50FF39E6-B7D7-427F-BB63-A15234AE5018}"/>
              </a:ext>
            </a:extLst>
          </p:cNvPr>
          <p:cNvSpPr/>
          <p:nvPr/>
        </p:nvSpPr>
        <p:spPr>
          <a:xfrm flipH="1">
            <a:off x="6404218" y="4469147"/>
            <a:ext cx="2469716" cy="1168065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最优值问题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86200" y="2819400"/>
            <a:ext cx="20574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6248400" y="2819400"/>
            <a:ext cx="1390676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STATBAR">
            <a:extLst>
              <a:ext uri="{FF2B5EF4-FFF2-40B4-BE49-F238E27FC236}">
                <a16:creationId xmlns:a16="http://schemas.microsoft.com/office/drawing/2014/main" id="{B7B513F4-607B-49D4-8A77-DA5C71BA54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1380" name="Text Box 6">
            <a:extLst>
              <a:ext uri="{FF2B5EF4-FFF2-40B4-BE49-F238E27FC236}">
                <a16:creationId xmlns:a16="http://schemas.microsoft.com/office/drawing/2014/main" id="{C199FF64-6509-4013-9050-290968DB4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sp>
        <p:nvSpPr>
          <p:cNvPr id="101382" name="Rectangle 9">
            <a:extLst>
              <a:ext uri="{FF2B5EF4-FFF2-40B4-BE49-F238E27FC236}">
                <a16:creationId xmlns:a16="http://schemas.microsoft.com/office/drawing/2014/main" id="{DAD4C7BF-20AD-4AFF-B2DB-FAECD77C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1390" name="Text Box 21">
            <a:extLst>
              <a:ext uri="{FF2B5EF4-FFF2-40B4-BE49-F238E27FC236}">
                <a16:creationId xmlns:a16="http://schemas.microsoft.com/office/drawing/2014/main" id="{BE2092FB-305A-4A1E-A361-C25333BC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练习：</a:t>
            </a:r>
          </a:p>
        </p:txBody>
      </p:sp>
      <p:sp>
        <p:nvSpPr>
          <p:cNvPr id="101391" name="Text Box 22">
            <a:extLst>
              <a:ext uri="{FF2B5EF4-FFF2-40B4-BE49-F238E27FC236}">
                <a16:creationId xmlns:a16="http://schemas.microsoft.com/office/drawing/2014/main" id="{44F72E54-2DAC-420C-B24A-799EBA11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0925"/>
            <a:ext cx="7688263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任务：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J1    J2    J3   J4    J5   J6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工序：打字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30   120   50   20   90    110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排版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80   100   90   60   30    10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求最佳任务安排次序。</a:t>
            </a:r>
          </a:p>
        </p:txBody>
      </p:sp>
    </p:spTree>
    <p:extLst>
      <p:ext uri="{BB962C8B-B14F-4D97-AF65-F5344CB8AC3E}">
        <p14:creationId xmlns:p14="http://schemas.microsoft.com/office/powerpoint/2010/main" val="39295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STATBAR">
            <a:extLst>
              <a:ext uri="{FF2B5EF4-FFF2-40B4-BE49-F238E27FC236}">
                <a16:creationId xmlns:a16="http://schemas.microsoft.com/office/drawing/2014/main" id="{B7B513F4-607B-49D4-8A77-DA5C71BA54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1380" name="Text Box 6">
            <a:extLst>
              <a:ext uri="{FF2B5EF4-FFF2-40B4-BE49-F238E27FC236}">
                <a16:creationId xmlns:a16="http://schemas.microsoft.com/office/drawing/2014/main" id="{C199FF64-6509-4013-9050-290968DB4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13CF10D-1980-468F-9508-766D80A1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1438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8" name="Object 8">
                <a:extLst>
                  <a:ext uri="{FF2B5EF4-FFF2-40B4-BE49-F238E27FC236}">
                    <a16:creationId xmlns:a16="http://schemas.microsoft.com/office/drawing/2014/main" id="{242BD85A-B6A2-4080-8EA6-A55679A2BA46}"/>
                  </a:ext>
                </a:extLst>
              </p:cNvPr>
              <p:cNvSpPr txBox="1"/>
              <p:nvPr/>
            </p:nvSpPr>
            <p:spPr bwMode="auto">
              <a:xfrm>
                <a:off x="1627189" y="4690588"/>
                <a:ext cx="2563812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448" name="Object 8">
                <a:extLst>
                  <a:ext uri="{FF2B5EF4-FFF2-40B4-BE49-F238E27FC236}">
                    <a16:creationId xmlns:a16="http://schemas.microsoft.com/office/drawing/2014/main" id="{242BD85A-B6A2-4080-8EA6-A55679A2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7189" y="4690588"/>
                <a:ext cx="2563812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0" name="Text Box 10">
            <a:extLst>
              <a:ext uri="{FF2B5EF4-FFF2-40B4-BE49-F238E27FC236}">
                <a16:creationId xmlns:a16="http://schemas.microsoft.com/office/drawing/2014/main" id="{747040EC-228B-43ED-B8E4-0001EC31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46905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AF8598D8-EBE5-4D01-A7A4-DF2B54A9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5317019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{30, 50, 20}</a:t>
            </a:r>
          </a:p>
        </p:txBody>
      </p:sp>
      <p:sp>
        <p:nvSpPr>
          <p:cNvPr id="101390" name="Text Box 21">
            <a:extLst>
              <a:ext uri="{FF2B5EF4-FFF2-40B4-BE49-F238E27FC236}">
                <a16:creationId xmlns:a16="http://schemas.microsoft.com/office/drawing/2014/main" id="{BE2092FB-305A-4A1E-A361-C25333BC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练习：</a:t>
            </a:r>
          </a:p>
        </p:txBody>
      </p:sp>
      <p:sp>
        <p:nvSpPr>
          <p:cNvPr id="101391" name="Text Box 22">
            <a:extLst>
              <a:ext uri="{FF2B5EF4-FFF2-40B4-BE49-F238E27FC236}">
                <a16:creationId xmlns:a16="http://schemas.microsoft.com/office/drawing/2014/main" id="{44F72E54-2DAC-420C-B24A-799EBA11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0925"/>
            <a:ext cx="7688263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任务：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J1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J2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J3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J4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J5   J6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工序：打字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120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20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90    110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排版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80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100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60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30    10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求最佳任务安排次序。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37952"/>
              </p:ext>
            </p:extLst>
          </p:nvPr>
        </p:nvGraphicFramePr>
        <p:xfrm>
          <a:off x="762000" y="3155118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621790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079060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70387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293100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814643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4640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J1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J2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J3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J4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J5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J6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99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4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483553"/>
                  </a:ext>
                </a:extLst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 bwMode="auto">
          <a:xfrm>
            <a:off x="990600" y="3917118"/>
            <a:ext cx="304800" cy="284018"/>
          </a:xfrm>
          <a:custGeom>
            <a:avLst/>
            <a:gdLst>
              <a:gd name="connsiteX0" fmla="*/ 0 w 502920"/>
              <a:gd name="connsiteY0" fmla="*/ 411480 h 468630"/>
              <a:gd name="connsiteX1" fmla="*/ 262890 w 502920"/>
              <a:gd name="connsiteY1" fmla="*/ 0 h 468630"/>
              <a:gd name="connsiteX2" fmla="*/ 502920 w 502920"/>
              <a:gd name="connsiteY2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" h="468630">
                <a:moveTo>
                  <a:pt x="0" y="411480"/>
                </a:moveTo>
                <a:lnTo>
                  <a:pt x="262890" y="0"/>
                </a:lnTo>
                <a:lnTo>
                  <a:pt x="502920" y="468630"/>
                </a:lnTo>
              </a:path>
            </a:pathLst>
          </a:custGeom>
          <a:noFill/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717482" y="3966314"/>
            <a:ext cx="304800" cy="284018"/>
          </a:xfrm>
          <a:custGeom>
            <a:avLst/>
            <a:gdLst>
              <a:gd name="connsiteX0" fmla="*/ 0 w 502920"/>
              <a:gd name="connsiteY0" fmla="*/ 411480 h 468630"/>
              <a:gd name="connsiteX1" fmla="*/ 262890 w 502920"/>
              <a:gd name="connsiteY1" fmla="*/ 0 h 468630"/>
              <a:gd name="connsiteX2" fmla="*/ 502920 w 502920"/>
              <a:gd name="connsiteY2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" h="468630">
                <a:moveTo>
                  <a:pt x="0" y="411480"/>
                </a:moveTo>
                <a:lnTo>
                  <a:pt x="262890" y="0"/>
                </a:lnTo>
                <a:lnTo>
                  <a:pt x="502920" y="468630"/>
                </a:lnTo>
              </a:path>
            </a:pathLst>
          </a:custGeom>
          <a:noFill/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3653472" y="3917118"/>
            <a:ext cx="304800" cy="343662"/>
          </a:xfrm>
          <a:custGeom>
            <a:avLst/>
            <a:gdLst>
              <a:gd name="connsiteX0" fmla="*/ 0 w 502920"/>
              <a:gd name="connsiteY0" fmla="*/ 411480 h 468630"/>
              <a:gd name="connsiteX1" fmla="*/ 262890 w 502920"/>
              <a:gd name="connsiteY1" fmla="*/ 0 h 468630"/>
              <a:gd name="connsiteX2" fmla="*/ 502920 w 502920"/>
              <a:gd name="connsiteY2" fmla="*/ 46863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" h="468630">
                <a:moveTo>
                  <a:pt x="0" y="411480"/>
                </a:moveTo>
                <a:lnTo>
                  <a:pt x="262890" y="0"/>
                </a:lnTo>
                <a:lnTo>
                  <a:pt x="502920" y="468630"/>
                </a:lnTo>
              </a:path>
            </a:pathLst>
          </a:custGeom>
          <a:noFill/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242BD85A-B6A2-4080-8EA6-A55679A2BA46}"/>
                  </a:ext>
                </a:extLst>
              </p:cNvPr>
              <p:cNvSpPr txBox="1"/>
              <p:nvPr/>
            </p:nvSpPr>
            <p:spPr bwMode="auto">
              <a:xfrm>
                <a:off x="4419600" y="4690588"/>
                <a:ext cx="2563812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242BD85A-B6A2-4080-8EA6-A55679A2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4690588"/>
                <a:ext cx="2563812" cy="53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6">
            <a:extLst>
              <a:ext uri="{FF2B5EF4-FFF2-40B4-BE49-F238E27FC236}">
                <a16:creationId xmlns:a16="http://schemas.microsoft.com/office/drawing/2014/main" id="{67100647-EB68-4796-ADAC-99FB33C3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2" y="5268759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{100,30,10}</a:t>
            </a:r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44D605A3-24B2-45D1-A5E6-8DE34D2B7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61560"/>
              </p:ext>
            </p:extLst>
          </p:nvPr>
        </p:nvGraphicFramePr>
        <p:xfrm>
          <a:off x="1923574" y="5774219"/>
          <a:ext cx="4738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6" name="公式" r:id="rId6" imgW="2095500" imgH="228600" progId="Equation.3">
                  <p:embed/>
                </p:oleObj>
              </mc:Choice>
              <mc:Fallback>
                <p:oleObj name="公式" r:id="rId6" imgW="2095500" imgH="228600" progId="Equation.3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id="{44D605A3-24B2-45D1-A5E6-8DE34D2B7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574" y="5774219"/>
                        <a:ext cx="4738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>
            <a:extLst>
              <a:ext uri="{FF2B5EF4-FFF2-40B4-BE49-F238E27FC236}">
                <a16:creationId xmlns:a16="http://schemas.microsoft.com/office/drawing/2014/main" id="{C349AD38-1197-4A10-AD56-B55E1BC87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7" y="6276190"/>
            <a:ext cx="561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最优次序：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J4   J1   J3   J2   J5   J6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9200" y="584796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2)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841366" y="3154640"/>
            <a:ext cx="330263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将</a:t>
            </a:r>
            <a:r>
              <a:rPr lang="en-US" altLang="zh-CN" b="1" dirty="0" smtClean="0">
                <a:solidFill>
                  <a:srgbClr val="FFFF00"/>
                </a:solidFill>
              </a:rPr>
              <a:t>N1</a:t>
            </a:r>
            <a:r>
              <a:rPr lang="zh-CN" altLang="en-US" b="1" dirty="0" smtClean="0">
                <a:solidFill>
                  <a:srgbClr val="FFFF00"/>
                </a:solidFill>
              </a:rPr>
              <a:t>中作业依</a:t>
            </a:r>
            <a:r>
              <a:rPr lang="en-US" altLang="zh-CN" b="1" dirty="0" err="1" smtClean="0">
                <a:solidFill>
                  <a:srgbClr val="FFFF00"/>
                </a:solidFill>
              </a:rPr>
              <a:t>ai</a:t>
            </a:r>
            <a:r>
              <a:rPr lang="zh-CN" altLang="en-US" b="1" dirty="0" smtClean="0">
                <a:solidFill>
                  <a:srgbClr val="FFFF00"/>
                </a:solidFill>
              </a:rPr>
              <a:t>的非减序排序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41366" y="3876115"/>
            <a:ext cx="330263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将</a:t>
            </a:r>
            <a:r>
              <a:rPr lang="en-US" altLang="zh-CN" b="1" dirty="0" smtClean="0">
                <a:solidFill>
                  <a:srgbClr val="FFFF00"/>
                </a:solidFill>
              </a:rPr>
              <a:t>N2</a:t>
            </a:r>
            <a:r>
              <a:rPr lang="zh-CN" altLang="en-US" b="1" dirty="0" smtClean="0">
                <a:solidFill>
                  <a:srgbClr val="FFFF00"/>
                </a:solidFill>
              </a:rPr>
              <a:t>中作业依</a:t>
            </a:r>
            <a:r>
              <a:rPr lang="en-US" altLang="zh-CN" b="1" dirty="0" smtClean="0">
                <a:solidFill>
                  <a:srgbClr val="FFFF00"/>
                </a:solidFill>
              </a:rPr>
              <a:t>bi</a:t>
            </a:r>
            <a:r>
              <a:rPr lang="zh-CN" altLang="en-US" b="1" dirty="0" smtClean="0">
                <a:solidFill>
                  <a:srgbClr val="FFFF00"/>
                </a:solidFill>
              </a:rPr>
              <a:t>的非</a:t>
            </a:r>
            <a:r>
              <a:rPr lang="zh-CN" altLang="en-US" b="1" dirty="0">
                <a:solidFill>
                  <a:srgbClr val="FFFF00"/>
                </a:solidFill>
              </a:rPr>
              <a:t>增</a:t>
            </a:r>
            <a:r>
              <a:rPr lang="zh-CN" altLang="en-US" b="1" dirty="0" smtClean="0">
                <a:solidFill>
                  <a:srgbClr val="FFFF00"/>
                </a:solidFill>
              </a:rPr>
              <a:t>序排序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8" grpId="0"/>
      <p:bldP spid="61450" grpId="0"/>
      <p:bldP spid="61455" grpId="0"/>
      <p:bldP spid="15" grpId="0"/>
      <p:bldP spid="16" grpId="0"/>
      <p:bldP spid="18" grpId="0"/>
      <p:bldP spid="21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5" descr="STATBAR">
            <a:extLst>
              <a:ext uri="{FF2B5EF4-FFF2-40B4-BE49-F238E27FC236}">
                <a16:creationId xmlns:a16="http://schemas.microsoft.com/office/drawing/2014/main" id="{EBAE89CA-9B35-4E93-A81A-F0D65D403A0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5163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2404" name="Text Box 6">
            <a:extLst>
              <a:ext uri="{FF2B5EF4-FFF2-40B4-BE49-F238E27FC236}">
                <a16:creationId xmlns:a16="http://schemas.microsoft.com/office/drawing/2014/main" id="{1B216831-C9E1-4D77-A39E-A29D60334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Johnson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算法</a:t>
            </a:r>
          </a:p>
        </p:txBody>
      </p:sp>
      <p:sp>
        <p:nvSpPr>
          <p:cNvPr id="102405" name="Text Box 7">
            <a:extLst>
              <a:ext uri="{FF2B5EF4-FFF2-40B4-BE49-F238E27FC236}">
                <a16:creationId xmlns:a16="http://schemas.microsoft.com/office/drawing/2014/main" id="{1000074F-AD43-4701-893F-1D7E86B2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958328"/>
            <a:ext cx="7696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J4          J1       J3   	  J2   	   J5          J6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M1    20           30      50    	 120   	   90	    110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M2    60     	80      90    	 100         30         10</a:t>
            </a: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55516C7C-735A-4153-8D71-3DDAFFBA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5" y="3916092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22D426BE-1C48-40E5-9D47-EBA0F12FD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5" y="3481278"/>
                <a:ext cx="8065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𝑀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22D426BE-1C48-40E5-9D47-EBA0F12FD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525" y="3481278"/>
                <a:ext cx="80653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 Box 8">
            <a:extLst>
              <a:ext uri="{FF2B5EF4-FFF2-40B4-BE49-F238E27FC236}">
                <a16:creationId xmlns:a16="http://schemas.microsoft.com/office/drawing/2014/main" id="{A91CF8B6-40F6-4A20-AB2D-E8EB9B3B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429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71" name="Text Box 9">
            <a:extLst>
              <a:ext uri="{FF2B5EF4-FFF2-40B4-BE49-F238E27FC236}">
                <a16:creationId xmlns:a16="http://schemas.microsoft.com/office/drawing/2014/main" id="{61B53FF7-314E-4F2A-BBA3-C320A3896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4385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72" name="Text Box 10">
            <a:extLst>
              <a:ext uri="{FF2B5EF4-FFF2-40B4-BE49-F238E27FC236}">
                <a16:creationId xmlns:a16="http://schemas.microsoft.com/office/drawing/2014/main" id="{2DB2915E-7434-4372-BDCA-5650E35F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373945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A1B7C6BE-0784-4D91-BF1E-B95CB400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34290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74" name="Text Box 14">
            <a:extLst>
              <a:ext uri="{FF2B5EF4-FFF2-40B4-BE49-F238E27FC236}">
                <a16:creationId xmlns:a16="http://schemas.microsoft.com/office/drawing/2014/main" id="{061CD258-7A10-4865-AD15-F10CD229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343852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220</a:t>
            </a:r>
          </a:p>
        </p:txBody>
      </p:sp>
      <p:sp>
        <p:nvSpPr>
          <p:cNvPr id="75" name="Text Box 15">
            <a:extLst>
              <a:ext uri="{FF2B5EF4-FFF2-40B4-BE49-F238E27FC236}">
                <a16:creationId xmlns:a16="http://schemas.microsoft.com/office/drawing/2014/main" id="{0110C1A7-F0F6-4DF9-96DB-B59F777D5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343852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310</a:t>
            </a: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2B8E48A5-0D2D-4A32-8A9B-1D14616D0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343852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420</a:t>
            </a:r>
          </a:p>
        </p:txBody>
      </p:sp>
      <p:sp>
        <p:nvSpPr>
          <p:cNvPr id="77" name="Text Box 17">
            <a:extLst>
              <a:ext uri="{FF2B5EF4-FFF2-40B4-BE49-F238E27FC236}">
                <a16:creationId xmlns:a16="http://schemas.microsoft.com/office/drawing/2014/main" id="{A2800AA2-9BA2-4104-9D0C-22D8A36A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373944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</a:rPr>
              <a:t>160</a:t>
            </a:r>
          </a:p>
        </p:txBody>
      </p:sp>
      <p:sp>
        <p:nvSpPr>
          <p:cNvPr id="78" name="Text Box 18">
            <a:extLst>
              <a:ext uri="{FF2B5EF4-FFF2-40B4-BE49-F238E27FC236}">
                <a16:creationId xmlns:a16="http://schemas.microsoft.com/office/drawing/2014/main" id="{8712DE06-2202-4196-A401-7B532B8E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67" y="4373944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250</a:t>
            </a:r>
          </a:p>
        </p:txBody>
      </p:sp>
      <p:sp>
        <p:nvSpPr>
          <p:cNvPr id="79" name="Text Box 19">
            <a:extLst>
              <a:ext uri="{FF2B5EF4-FFF2-40B4-BE49-F238E27FC236}">
                <a16:creationId xmlns:a16="http://schemas.microsoft.com/office/drawing/2014/main" id="{5619371B-E574-41E6-BE19-6FB7113C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373944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</a:rPr>
              <a:t>350</a:t>
            </a:r>
          </a:p>
        </p:txBody>
      </p:sp>
      <p:sp>
        <p:nvSpPr>
          <p:cNvPr id="80" name="Text Box 20">
            <a:extLst>
              <a:ext uri="{FF2B5EF4-FFF2-40B4-BE49-F238E27FC236}">
                <a16:creationId xmlns:a16="http://schemas.microsoft.com/office/drawing/2014/main" id="{16258002-3593-4A4E-AD1B-57AE35DE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373944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</a:rPr>
              <a:t>380</a:t>
            </a:r>
          </a:p>
        </p:txBody>
      </p:sp>
      <p:sp>
        <p:nvSpPr>
          <p:cNvPr id="81" name="Text Box 21">
            <a:extLst>
              <a:ext uri="{FF2B5EF4-FFF2-40B4-BE49-F238E27FC236}">
                <a16:creationId xmlns:a16="http://schemas.microsoft.com/office/drawing/2014/main" id="{49C98748-2616-4211-ABA7-59FD7BF2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0" y="436721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</a:rPr>
              <a:t>430</a:t>
            </a:r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3780E7DB-D59B-4E03-B473-08D79EFB4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3819525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33">
            <a:extLst>
              <a:ext uri="{FF2B5EF4-FFF2-40B4-BE49-F238E27FC236}">
                <a16:creationId xmlns:a16="http://schemas.microsoft.com/office/drawing/2014/main" id="{9683D88E-9430-42EC-A35C-37D5E6888775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714750"/>
            <a:ext cx="6248400" cy="866775"/>
            <a:chOff x="1056" y="2142"/>
            <a:chExt cx="3936" cy="546"/>
          </a:xfrm>
        </p:grpSpPr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E14DB1E8-1446-4BD6-BB9D-7BB7FF63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4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4E05CF0B-2030-4CD1-8ABD-8939B3005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42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4CDB3038-C361-46D6-B123-1D30F57E2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4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5302B850-08CB-4F4C-8D0F-DADF329FD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42"/>
              <a:ext cx="33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476EF52B-B844-4D44-80B3-300897900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42"/>
              <a:ext cx="38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ED29D622-F86A-4C47-B78F-459972FF7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88"/>
              <a:ext cx="48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>
              <a:extLst>
                <a:ext uri="{FF2B5EF4-FFF2-40B4-BE49-F238E27FC236}">
                  <a16:creationId xmlns:a16="http://schemas.microsoft.com/office/drawing/2014/main" id="{0AB6220C-90AD-4DC8-A6D0-82471973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60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Text Box 34">
            <a:extLst>
              <a:ext uri="{FF2B5EF4-FFF2-40B4-BE49-F238E27FC236}">
                <a16:creationId xmlns:a16="http://schemas.microsoft.com/office/drawing/2014/main" id="{75ADC1AD-231E-4ED9-A2DD-6CD5B1ED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6142232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等待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14">
                <a:extLst>
                  <a:ext uri="{FF2B5EF4-FFF2-40B4-BE49-F238E27FC236}">
                    <a16:creationId xmlns:a16="http://schemas.microsoft.com/office/drawing/2014/main" id="{6D8D5C15-E5DA-4F46-AEDB-041D98E2D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891" y="4412402"/>
                <a:ext cx="8065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𝑀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2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4" name="Rectangle 14">
                <a:extLst>
                  <a:ext uri="{FF2B5EF4-FFF2-40B4-BE49-F238E27FC236}">
                    <a16:creationId xmlns:a16="http://schemas.microsoft.com/office/drawing/2014/main" id="{6D8D5C15-E5DA-4F46-AEDB-041D98E2D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891" y="4412402"/>
                <a:ext cx="80653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68956" y="3836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在上</a:t>
            </a:r>
            <a:r>
              <a:rPr lang="en-US" altLang="zh-CN" dirty="0" smtClean="0"/>
              <a:t>M</a:t>
            </a:r>
            <a:r>
              <a:rPr lang="zh-CN" altLang="en-US" dirty="0" smtClean="0"/>
              <a:t>２上的开始时间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91026" y="3946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16576" y="3957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46546" y="39396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54649" y="391603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11014" y="39179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50183" y="39073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7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92" grpId="0"/>
      <p:bldP spid="3" grpId="0"/>
      <p:bldP spid="33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个作业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J1,J2,J3,J4,J5,J6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在两台机器上的加工时间分别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5,1,8,5,3,4}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{7,2,2,4,7,4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lvl="0"/>
            <a:endParaRPr lang="en-US" altLang="zh-CN" sz="2800" dirty="0" smtClean="0"/>
          </a:p>
          <a:p>
            <a:pPr lvl="0"/>
            <a:r>
              <a:rPr lang="zh-CN" altLang="zh-CN" sz="2800" dirty="0" smtClean="0"/>
              <a:t>如何确定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个作业</a:t>
            </a:r>
            <a:r>
              <a:rPr lang="zh-CN" altLang="zh-CN" sz="2800" dirty="0" smtClean="0"/>
              <a:t>的顺序？</a:t>
            </a:r>
            <a:endParaRPr lang="zh-CN" altLang="zh-CN" sz="2800" dirty="0"/>
          </a:p>
          <a:p>
            <a:pPr lvl="0"/>
            <a:r>
              <a:rPr lang="en-US" altLang="zh-CN" sz="2800" dirty="0" smtClean="0"/>
              <a:t>6</a:t>
            </a:r>
            <a:r>
              <a:rPr lang="zh-CN" altLang="en-US" sz="2800" dirty="0" smtClean="0"/>
              <a:t>个作业的</a:t>
            </a:r>
            <a:r>
              <a:rPr lang="zh-CN" altLang="zh-CN" sz="2800" dirty="0" smtClean="0"/>
              <a:t>最</a:t>
            </a:r>
            <a:r>
              <a:rPr lang="zh-CN" altLang="zh-CN" sz="2800" dirty="0"/>
              <a:t>优顺序是什么</a:t>
            </a:r>
            <a:r>
              <a:rPr lang="zh-CN" altLang="zh-CN" sz="2800" dirty="0" smtClean="0"/>
              <a:t>？</a:t>
            </a:r>
            <a:endParaRPr lang="zh-CN" altLang="zh-CN" sz="2800" dirty="0"/>
          </a:p>
          <a:p>
            <a:pPr lvl="0"/>
            <a:r>
              <a:rPr lang="zh-CN" altLang="zh-CN" sz="2800" dirty="0"/>
              <a:t>最</a:t>
            </a:r>
            <a:r>
              <a:rPr lang="zh-CN" altLang="zh-CN" sz="2800" dirty="0" smtClean="0"/>
              <a:t>优顺序</a:t>
            </a:r>
            <a:r>
              <a:rPr lang="zh-CN" altLang="zh-CN" sz="2800" dirty="0"/>
              <a:t>所需的时间是多少</a:t>
            </a:r>
            <a:r>
              <a:rPr lang="zh-CN" altLang="zh-CN" sz="2800" dirty="0" smtClean="0"/>
              <a:t>？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141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5" descr="STATBAR">
            <a:extLst>
              <a:ext uri="{FF2B5EF4-FFF2-40B4-BE49-F238E27FC236}">
                <a16:creationId xmlns:a16="http://schemas.microsoft.com/office/drawing/2014/main" id="{8D812FEF-4A95-4C0B-B8B4-3BF4DE87816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3428" name="Rectangle 14">
            <a:extLst>
              <a:ext uri="{FF2B5EF4-FFF2-40B4-BE49-F238E27FC236}">
                <a16:creationId xmlns:a16="http://schemas.microsoft.com/office/drawing/2014/main" id="{A9006970-CD95-4DC7-9697-04763357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3429" name="Text Box 17">
            <a:extLst>
              <a:ext uri="{FF2B5EF4-FFF2-40B4-BE49-F238E27FC236}">
                <a16:creationId xmlns:a16="http://schemas.microsoft.com/office/drawing/2014/main" id="{EEBAA4F9-6E98-4F9B-BBC3-44C23174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103430" name="Text Box 19">
            <a:extLst>
              <a:ext uri="{FF2B5EF4-FFF2-40B4-BE49-F238E27FC236}">
                <a16:creationId xmlns:a16="http://schemas.microsoft.com/office/drawing/2014/main" id="{11657ED2-D6CD-41B9-BFBB-AE970011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74750"/>
            <a:ext cx="7837402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个作业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J1,J2,J3,J4,J5,J6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在两台机器上的加工时间分别为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{5,1,8,5,3,4}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{7,2,2,4,7,4}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，求最佳安排次序。</a:t>
            </a:r>
          </a:p>
        </p:txBody>
      </p:sp>
      <p:sp>
        <p:nvSpPr>
          <p:cNvPr id="103431" name="Text Box 21">
            <a:extLst>
              <a:ext uri="{FF2B5EF4-FFF2-40B4-BE49-F238E27FC236}">
                <a16:creationId xmlns:a16="http://schemas.microsoft.com/office/drawing/2014/main" id="{0FD061B1-67A2-4F79-87CF-6A6C36F3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4320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解：</a:t>
            </a:r>
          </a:p>
        </p:txBody>
      </p:sp>
      <p:sp>
        <p:nvSpPr>
          <p:cNvPr id="103432" name="Rectangle 23">
            <a:extLst>
              <a:ext uri="{FF2B5EF4-FFF2-40B4-BE49-F238E27FC236}">
                <a16:creationId xmlns:a16="http://schemas.microsoft.com/office/drawing/2014/main" id="{771B56B7-2BC2-4BBA-8B60-ADB8D376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1768" name="Object 24">
            <a:extLst>
              <a:ext uri="{FF2B5EF4-FFF2-40B4-BE49-F238E27FC236}">
                <a16:creationId xmlns:a16="http://schemas.microsoft.com/office/drawing/2014/main" id="{4EFC7C61-4CB3-4716-BA3A-D82FEAA89F9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025" y="2827338"/>
          <a:ext cx="44767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0" name="公式" r:id="rId4" imgW="2183452" imgH="215806" progId="Equation.3">
                  <p:embed/>
                </p:oleObj>
              </mc:Choice>
              <mc:Fallback>
                <p:oleObj name="公式" r:id="rId4" imgW="2183452" imgH="215806" progId="Equation.3">
                  <p:embed/>
                  <p:pic>
                    <p:nvPicPr>
                      <p:cNvPr id="31768" name="Object 24">
                        <a:extLst>
                          <a:ext uri="{FF2B5EF4-FFF2-40B4-BE49-F238E27FC236}">
                            <a16:creationId xmlns:a16="http://schemas.microsoft.com/office/drawing/2014/main" id="{4EFC7C61-4CB3-4716-BA3A-D82FEAA89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827338"/>
                        <a:ext cx="44767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6C9FA833-985E-4F75-B025-0DA341E34C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6588" y="3794125"/>
          <a:ext cx="4519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1" name="公式" r:id="rId6" imgW="2133600" imgH="215900" progId="Equation.3">
                  <p:embed/>
                </p:oleObj>
              </mc:Choice>
              <mc:Fallback>
                <p:oleObj name="公式" r:id="rId6" imgW="2133600" imgH="215900" progId="Equation.3">
                  <p:embed/>
                  <p:pic>
                    <p:nvPicPr>
                      <p:cNvPr id="31770" name="Object 26">
                        <a:extLst>
                          <a:ext uri="{FF2B5EF4-FFF2-40B4-BE49-F238E27FC236}">
                            <a16:creationId xmlns:a16="http://schemas.microsoft.com/office/drawing/2014/main" id="{6C9FA833-985E-4F75-B025-0DA341E34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794125"/>
                        <a:ext cx="45196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>
            <a:extLst>
              <a:ext uri="{FF2B5EF4-FFF2-40B4-BE49-F238E27FC236}">
                <a16:creationId xmlns:a16="http://schemas.microsoft.com/office/drawing/2014/main" id="{BFA91EDD-C94A-453E-876B-5246F461DB5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7850" y="4670425"/>
          <a:ext cx="3644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2" name="公式" r:id="rId8" imgW="1676400" imgH="203200" progId="Equation.3">
                  <p:embed/>
                </p:oleObj>
              </mc:Choice>
              <mc:Fallback>
                <p:oleObj name="公式" r:id="rId8" imgW="1676400" imgH="203200" progId="Equation.3">
                  <p:embed/>
                  <p:pic>
                    <p:nvPicPr>
                      <p:cNvPr id="31772" name="Object 28">
                        <a:extLst>
                          <a:ext uri="{FF2B5EF4-FFF2-40B4-BE49-F238E27FC236}">
                            <a16:creationId xmlns:a16="http://schemas.microsoft.com/office/drawing/2014/main" id="{BFA91EDD-C94A-453E-876B-5246F461D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670425"/>
                        <a:ext cx="36449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>
            <a:extLst>
              <a:ext uri="{FF2B5EF4-FFF2-40B4-BE49-F238E27FC236}">
                <a16:creationId xmlns:a16="http://schemas.microsoft.com/office/drawing/2014/main" id="{BD64613D-8268-43EF-94FF-6FA43B484D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95400" y="5481638"/>
          <a:ext cx="1219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3" name="公式" r:id="rId10" imgW="405872" imgH="177569" progId="Equation.3">
                  <p:embed/>
                </p:oleObj>
              </mc:Choice>
              <mc:Fallback>
                <p:oleObj name="公式" r:id="rId10" imgW="405872" imgH="177569" progId="Equation.3">
                  <p:embed/>
                  <p:pic>
                    <p:nvPicPr>
                      <p:cNvPr id="31774" name="Object 30">
                        <a:extLst>
                          <a:ext uri="{FF2B5EF4-FFF2-40B4-BE49-F238E27FC236}">
                            <a16:creationId xmlns:a16="http://schemas.microsoft.com/office/drawing/2014/main" id="{BD64613D-8268-43EF-94FF-6FA43B484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1638"/>
                        <a:ext cx="12192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2">
            <a:extLst>
              <a:ext uri="{FF2B5EF4-FFF2-40B4-BE49-F238E27FC236}">
                <a16:creationId xmlns:a16="http://schemas.microsoft.com/office/drawing/2014/main" id="{2C4A0D6C-2699-452E-A27D-EA27B27E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2908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5,1,3</a:t>
            </a:r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113984BD-F2BC-4DB6-9D7B-D1B23EB3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76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latin typeface="Times New Roman" panose="02020603050405020304" pitchFamily="18" charset="0"/>
              </a:rPr>
              <a:t>2,4,4</a:t>
            </a:r>
          </a:p>
        </p:txBody>
      </p:sp>
      <p:sp>
        <p:nvSpPr>
          <p:cNvPr id="103439" name="Rectangle 37">
            <a:extLst>
              <a:ext uri="{FF2B5EF4-FFF2-40B4-BE49-F238E27FC236}">
                <a16:creationId xmlns:a16="http://schemas.microsoft.com/office/drawing/2014/main" id="{6C4B5B3A-DE3A-40BF-96B7-A5A980D9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1780" name="Object 36">
            <a:extLst>
              <a:ext uri="{FF2B5EF4-FFF2-40B4-BE49-F238E27FC236}">
                <a16:creationId xmlns:a16="http://schemas.microsoft.com/office/drawing/2014/main" id="{8DCA58F0-0B33-4024-A8F8-9F15116461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94300" y="3227388"/>
          <a:ext cx="3797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公式" r:id="rId12" imgW="1714500" imgH="228600" progId="Equation.3">
                  <p:embed/>
                </p:oleObj>
              </mc:Choice>
              <mc:Fallback>
                <p:oleObj name="公式" r:id="rId12" imgW="1714500" imgH="228600" progId="Equation.3">
                  <p:embed/>
                  <p:pic>
                    <p:nvPicPr>
                      <p:cNvPr id="31780" name="Object 36">
                        <a:extLst>
                          <a:ext uri="{FF2B5EF4-FFF2-40B4-BE49-F238E27FC236}">
                            <a16:creationId xmlns:a16="http://schemas.microsoft.com/office/drawing/2014/main" id="{8DCA58F0-0B33-4024-A8F8-9F151164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227388"/>
                        <a:ext cx="3797300" cy="506412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2" name="AutoShape 38">
            <a:extLst>
              <a:ext uri="{FF2B5EF4-FFF2-40B4-BE49-F238E27FC236}">
                <a16:creationId xmlns:a16="http://schemas.microsoft.com/office/drawing/2014/main" id="{A5A46288-4B73-4503-8751-C1CB4192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1371600" cy="533400"/>
          </a:xfrm>
          <a:prstGeom prst="wedgeEllipseCallout">
            <a:avLst>
              <a:gd name="adj1" fmla="val -217014"/>
              <a:gd name="adj2" fmla="val 69644"/>
            </a:avLst>
          </a:prstGeom>
          <a:solidFill>
            <a:srgbClr val="00FFFF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42374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6" grpId="0"/>
      <p:bldP spid="31777" grpId="0"/>
      <p:bldP spid="317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5" descr="STATBAR">
            <a:extLst>
              <a:ext uri="{FF2B5EF4-FFF2-40B4-BE49-F238E27FC236}">
                <a16:creationId xmlns:a16="http://schemas.microsoft.com/office/drawing/2014/main" id="{435C358A-BCD6-4F37-A3EB-9193F61C0BA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04452" name="Text Box 6">
            <a:extLst>
              <a:ext uri="{FF2B5EF4-FFF2-40B4-BE49-F238E27FC236}">
                <a16:creationId xmlns:a16="http://schemas.microsoft.com/office/drawing/2014/main" id="{6EC489FE-4D49-4AEF-AF4C-174EF59F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104453" name="Text Box 7">
            <a:extLst>
              <a:ext uri="{FF2B5EF4-FFF2-40B4-BE49-F238E27FC236}">
                <a16:creationId xmlns:a16="http://schemas.microsoft.com/office/drawing/2014/main" id="{5244F905-199D-415C-A0C3-833C0548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4511675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J2  J5  J1  J4  J6  J3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1   3    5    5    4   8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工序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2   7    7    4    4   2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4756B65B-8797-4BF6-8F25-09DDC98B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505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88555541-5BF2-40AC-A702-AFDAED2A8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10000"/>
            <a:ext cx="609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A7EF2B46-EB45-4F00-A514-6975802A5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3505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9275" name="Line 11">
            <a:extLst>
              <a:ext uri="{FF2B5EF4-FFF2-40B4-BE49-F238E27FC236}">
                <a16:creationId xmlns:a16="http://schemas.microsoft.com/office/drawing/2014/main" id="{264FE20E-D61F-41D2-BA29-BCE3C15CC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10000"/>
            <a:ext cx="838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429D3388-8144-4ABA-8DC6-5A4C6B25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05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9277" name="Text Box 13">
            <a:extLst>
              <a:ext uri="{FF2B5EF4-FFF2-40B4-BE49-F238E27FC236}">
                <a16:creationId xmlns:a16="http://schemas.microsoft.com/office/drawing/2014/main" id="{FA868603-7A3F-486C-9C62-D8E10EA7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505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9278" name="Text Box 14">
            <a:extLst>
              <a:ext uri="{FF2B5EF4-FFF2-40B4-BE49-F238E27FC236}">
                <a16:creationId xmlns:a16="http://schemas.microsoft.com/office/drawing/2014/main" id="{301E0348-6AD4-46EA-89E0-1CAD5B41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3505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39279" name="Text Box 15">
            <a:extLst>
              <a:ext uri="{FF2B5EF4-FFF2-40B4-BE49-F238E27FC236}">
                <a16:creationId xmlns:a16="http://schemas.microsoft.com/office/drawing/2014/main" id="{4EC5E09C-7342-487E-8865-69D98915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3505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DDE11A2B-3FB6-4337-BAA3-B94DCDA66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100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1" name="Line 17">
            <a:extLst>
              <a:ext uri="{FF2B5EF4-FFF2-40B4-BE49-F238E27FC236}">
                <a16:creationId xmlns:a16="http://schemas.microsoft.com/office/drawing/2014/main" id="{123C5932-135C-4100-8F45-3E9BAFDB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2" name="Line 18">
            <a:extLst>
              <a:ext uri="{FF2B5EF4-FFF2-40B4-BE49-F238E27FC236}">
                <a16:creationId xmlns:a16="http://schemas.microsoft.com/office/drawing/2014/main" id="{733F6D7C-C8F9-4FAA-8CB9-4E33608A0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10000"/>
            <a:ext cx="685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83" name="Text Box 19">
            <a:extLst>
              <a:ext uri="{FF2B5EF4-FFF2-40B4-BE49-F238E27FC236}">
                <a16:creationId xmlns:a16="http://schemas.microsoft.com/office/drawing/2014/main" id="{7E1626E9-88A9-41BA-AAF5-FFC523A4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662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4" name="Text Box 20">
            <a:extLst>
              <a:ext uri="{FF2B5EF4-FFF2-40B4-BE49-F238E27FC236}">
                <a16:creationId xmlns:a16="http://schemas.microsoft.com/office/drawing/2014/main" id="{489AFAF3-1FAA-44CF-92CA-7083C01B6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62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39285" name="Text Box 21">
            <a:extLst>
              <a:ext uri="{FF2B5EF4-FFF2-40B4-BE49-F238E27FC236}">
                <a16:creationId xmlns:a16="http://schemas.microsoft.com/office/drawing/2014/main" id="{1620D3CC-F010-4551-9D49-DB6F8F2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616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39286" name="Text Box 22">
            <a:extLst>
              <a:ext uri="{FF2B5EF4-FFF2-40B4-BE49-F238E27FC236}">
                <a16:creationId xmlns:a16="http://schemas.microsoft.com/office/drawing/2014/main" id="{04A8C966-D1A2-4FBE-9B86-54F6C5AA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62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39287" name="Text Box 23">
            <a:extLst>
              <a:ext uri="{FF2B5EF4-FFF2-40B4-BE49-F238E27FC236}">
                <a16:creationId xmlns:a16="http://schemas.microsoft.com/office/drawing/2014/main" id="{4A304402-2E19-4AC4-A693-D74774186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616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9288" name="Text Box 24">
            <a:extLst>
              <a:ext uri="{FF2B5EF4-FFF2-40B4-BE49-F238E27FC236}">
                <a16:creationId xmlns:a16="http://schemas.microsoft.com/office/drawing/2014/main" id="{893B876B-720C-4DCD-AA20-895E5FD6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4616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39290" name="Line 26">
            <a:extLst>
              <a:ext uri="{FF2B5EF4-FFF2-40B4-BE49-F238E27FC236}">
                <a16:creationId xmlns:a16="http://schemas.microsoft.com/office/drawing/2014/main" id="{43E1F358-90FA-4C60-BC2F-2A157E547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9530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1" name="Line 27">
            <a:extLst>
              <a:ext uri="{FF2B5EF4-FFF2-40B4-BE49-F238E27FC236}">
                <a16:creationId xmlns:a16="http://schemas.microsoft.com/office/drawing/2014/main" id="{06311A7C-BFBA-4AC9-A7CF-2926A8C96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953000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2" name="Line 28">
            <a:extLst>
              <a:ext uri="{FF2B5EF4-FFF2-40B4-BE49-F238E27FC236}">
                <a16:creationId xmlns:a16="http://schemas.microsoft.com/office/drawing/2014/main" id="{DBC18806-D0F6-4F6E-88FD-26178625D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530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3" name="Line 29">
            <a:extLst>
              <a:ext uri="{FF2B5EF4-FFF2-40B4-BE49-F238E27FC236}">
                <a16:creationId xmlns:a16="http://schemas.microsoft.com/office/drawing/2014/main" id="{3C3CB4FF-E1CA-4028-A175-1BC0C407F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96" name="Line 32">
            <a:extLst>
              <a:ext uri="{FF2B5EF4-FFF2-40B4-BE49-F238E27FC236}">
                <a16:creationId xmlns:a16="http://schemas.microsoft.com/office/drawing/2014/main" id="{995CA15B-1982-4F50-ADD3-6D655BDF2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962400"/>
            <a:ext cx="609600" cy="9906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300" name="Text Box 36">
            <a:extLst>
              <a:ext uri="{FF2B5EF4-FFF2-40B4-BE49-F238E27FC236}">
                <a16:creationId xmlns:a16="http://schemas.microsoft.com/office/drawing/2014/main" id="{4BEC7910-BC00-4B9A-81D3-54FEE4CE1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19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9301" name="Line 37">
            <a:extLst>
              <a:ext uri="{FF2B5EF4-FFF2-40B4-BE49-F238E27FC236}">
                <a16:creationId xmlns:a16="http://schemas.microsoft.com/office/drawing/2014/main" id="{9A7EE5A3-0EB4-41F6-9300-7A1FBCE1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53000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0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4" grpId="0"/>
      <p:bldP spid="139276" grpId="0"/>
      <p:bldP spid="139277" grpId="0"/>
      <p:bldP spid="139278" grpId="0"/>
      <p:bldP spid="139279" grpId="0"/>
      <p:bldP spid="139283" grpId="0"/>
      <p:bldP spid="139284" grpId="0"/>
      <p:bldP spid="139285" grpId="0"/>
      <p:bldP spid="139286" grpId="0"/>
      <p:bldP spid="139287" grpId="0"/>
      <p:bldP spid="139288" grpId="0"/>
      <p:bldP spid="1393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3" name="Picture 5" descr="STATBAR">
            <a:extLst>
              <a:ext uri="{FF2B5EF4-FFF2-40B4-BE49-F238E27FC236}">
                <a16:creationId xmlns:a16="http://schemas.microsoft.com/office/drawing/2014/main" id="{081989FE-7371-4C3A-A3E6-0323E35403D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9676D1A9-0AE0-4BD5-8AA3-E9311DF7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445" y="1587499"/>
                <a:ext cx="7924800" cy="1299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若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加工作业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所需的时间分别为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≤</m:t>
                        </m:r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≤</m:t>
                        </m:r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。</a:t>
                </a: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9676D1A9-0AE0-4BD5-8AA3-E9311DF7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445" y="1587499"/>
                <a:ext cx="7924800" cy="1299779"/>
              </a:xfrm>
              <a:prstGeom prst="rect">
                <a:avLst/>
              </a:prstGeom>
              <a:blipFill>
                <a:blip r:embed="rId4"/>
                <a:stretch>
                  <a:fillRect b="-107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50">
            <a:extLst>
              <a:ext uri="{FF2B5EF4-FFF2-40B4-BE49-F238E27FC236}">
                <a16:creationId xmlns:a16="http://schemas.microsoft.com/office/drawing/2014/main" id="{FA3D971E-2909-4C4F-939B-87DB6A2D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45" y="5106988"/>
            <a:ext cx="1371600" cy="760412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AutoShape 51">
            <a:extLst>
              <a:ext uri="{FF2B5EF4-FFF2-40B4-BE49-F238E27FC236}">
                <a16:creationId xmlns:a16="http://schemas.microsoft.com/office/drawing/2014/main" id="{AD61316B-286B-4B03-89B0-FC20A4DE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790" y="5153025"/>
            <a:ext cx="1219200" cy="6858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" name="Object 52">
            <a:extLst>
              <a:ext uri="{FF2B5EF4-FFF2-40B4-BE49-F238E27FC236}">
                <a16:creationId xmlns:a16="http://schemas.microsoft.com/office/drawing/2014/main" id="{3BC309FF-1796-4F2E-BD24-AE2D7B998C7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44045" y="5089035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8"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30" name="Object 52">
                        <a:extLst>
                          <a:ext uri="{FF2B5EF4-FFF2-40B4-BE49-F238E27FC236}">
                            <a16:creationId xmlns:a16="http://schemas.microsoft.com/office/drawing/2014/main" id="{3BC309FF-1796-4F2E-BD24-AE2D7B998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45" y="5089035"/>
                        <a:ext cx="762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3">
            <a:extLst>
              <a:ext uri="{FF2B5EF4-FFF2-40B4-BE49-F238E27FC236}">
                <a16:creationId xmlns:a16="http://schemas.microsoft.com/office/drawing/2014/main" id="{679A47DB-B022-4613-8F17-C1CB33026B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18590" y="5120185"/>
          <a:ext cx="787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9" name="公式" r:id="rId7" imgW="241091" imgH="215713" progId="Equation.3">
                  <p:embed/>
                </p:oleObj>
              </mc:Choice>
              <mc:Fallback>
                <p:oleObj name="公式" r:id="rId7" imgW="241091" imgH="215713" progId="Equation.3">
                  <p:embed/>
                  <p:pic>
                    <p:nvPicPr>
                      <p:cNvPr id="31" name="Object 53">
                        <a:extLst>
                          <a:ext uri="{FF2B5EF4-FFF2-40B4-BE49-F238E27FC236}">
                            <a16:creationId xmlns:a16="http://schemas.microsoft.com/office/drawing/2014/main" id="{679A47DB-B022-4613-8F17-C1CB33026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590" y="5120185"/>
                        <a:ext cx="787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4">
            <a:extLst>
              <a:ext uri="{FF2B5EF4-FFF2-40B4-BE49-F238E27FC236}">
                <a16:creationId xmlns:a16="http://schemas.microsoft.com/office/drawing/2014/main" id="{9DAE96DD-A869-40D9-924A-AE21D8EF6DD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37720" y="4191000"/>
          <a:ext cx="2381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0" name="公式" r:id="rId9" imgW="88707" imgH="164742" progId="Equation.3">
                  <p:embed/>
                </p:oleObj>
              </mc:Choice>
              <mc:Fallback>
                <p:oleObj name="公式" r:id="rId9" imgW="88707" imgH="164742" progId="Equation.3">
                  <p:embed/>
                  <p:pic>
                    <p:nvPicPr>
                      <p:cNvPr id="32" name="Object 54">
                        <a:extLst>
                          <a:ext uri="{FF2B5EF4-FFF2-40B4-BE49-F238E27FC236}">
                            <a16:creationId xmlns:a16="http://schemas.microsoft.com/office/drawing/2014/main" id="{9DAE96DD-A869-40D9-924A-AE21D8EF6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720" y="4191000"/>
                        <a:ext cx="2381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5">
            <a:extLst>
              <a:ext uri="{FF2B5EF4-FFF2-40B4-BE49-F238E27FC236}">
                <a16:creationId xmlns:a16="http://schemas.microsoft.com/office/drawing/2014/main" id="{7C69A647-9751-4850-B807-D55F47EBCD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0845" y="4143375"/>
          <a:ext cx="1230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1" name="公式" r:id="rId11" imgW="533169" imgH="203112" progId="Equation.3">
                  <p:embed/>
                </p:oleObj>
              </mc:Choice>
              <mc:Fallback>
                <p:oleObj name="公式" r:id="rId11" imgW="533169" imgH="203112" progId="Equation.3">
                  <p:embed/>
                  <p:pic>
                    <p:nvPicPr>
                      <p:cNvPr id="33" name="Object 55">
                        <a:extLst>
                          <a:ext uri="{FF2B5EF4-FFF2-40B4-BE49-F238E27FC236}">
                            <a16:creationId xmlns:a16="http://schemas.microsoft.com/office/drawing/2014/main" id="{7C69A647-9751-4850-B807-D55F47EBC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45" y="4143375"/>
                        <a:ext cx="1230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56">
            <a:extLst>
              <a:ext uri="{FF2B5EF4-FFF2-40B4-BE49-F238E27FC236}">
                <a16:creationId xmlns:a16="http://schemas.microsoft.com/office/drawing/2014/main" id="{B31B936C-06E0-4BBE-A664-444A2040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45" y="4648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21576546-7230-493D-A90F-8D265EC9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45" y="4648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" name="Text Box 58">
            <a:extLst>
              <a:ext uri="{FF2B5EF4-FFF2-40B4-BE49-F238E27FC236}">
                <a16:creationId xmlns:a16="http://schemas.microsoft.com/office/drawing/2014/main" id="{D9097550-9F69-42B6-A3EB-30946EFF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45" y="4495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37" name="Group 60">
            <a:extLst>
              <a:ext uri="{FF2B5EF4-FFF2-40B4-BE49-F238E27FC236}">
                <a16:creationId xmlns:a16="http://schemas.microsoft.com/office/drawing/2014/main" id="{C0EDAAA2-46EE-49CC-8AE2-251B257F66AA}"/>
              </a:ext>
            </a:extLst>
          </p:cNvPr>
          <p:cNvGrpSpPr>
            <a:grpSpLocks/>
          </p:cNvGrpSpPr>
          <p:nvPr/>
        </p:nvGrpSpPr>
        <p:grpSpPr bwMode="auto">
          <a:xfrm>
            <a:off x="6632990" y="5305425"/>
            <a:ext cx="1212850" cy="381000"/>
            <a:chOff x="4752" y="3360"/>
            <a:chExt cx="764" cy="240"/>
          </a:xfrm>
        </p:grpSpPr>
        <p:graphicFrame>
          <p:nvGraphicFramePr>
            <p:cNvPr id="38" name="Object 61">
              <a:extLst>
                <a:ext uri="{FF2B5EF4-FFF2-40B4-BE49-F238E27FC236}">
                  <a16:creationId xmlns:a16="http://schemas.microsoft.com/office/drawing/2014/main" id="{634B890E-C91A-4B4D-8EF2-70E9A90C0F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1" y="3377"/>
            <a:ext cx="18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42"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38" name="Object 61">
                          <a:extLst>
                            <a:ext uri="{FF2B5EF4-FFF2-40B4-BE49-F238E27FC236}">
                              <a16:creationId xmlns:a16="http://schemas.microsoft.com/office/drawing/2014/main" id="{634B890E-C91A-4B4D-8EF2-70E9A90C0F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1" y="3377"/>
                          <a:ext cx="18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E5986EA9-C140-4BD6-8FB5-44FD4DCE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60"/>
              <a:ext cx="9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CC85F402-9CBE-4298-9A5A-7ACDA3C8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64">
            <a:extLst>
              <a:ext uri="{FF2B5EF4-FFF2-40B4-BE49-F238E27FC236}">
                <a16:creationId xmlns:a16="http://schemas.microsoft.com/office/drawing/2014/main" id="{FB77008B-93E6-4D6C-8251-A509BB9C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245" y="46482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F8ED8FC-3CD1-4A83-AFC2-AE4A1F9AE9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71045" y="3429000"/>
          <a:ext cx="508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3" name="公式" r:id="rId15" imgW="152268" imgH="215713" progId="Equation.3">
                  <p:embed/>
                </p:oleObj>
              </mc:Choice>
              <mc:Fallback>
                <p:oleObj name="公式" r:id="rId15" imgW="152268" imgH="215713" progId="Equation.3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CF8ED8FC-3CD1-4A83-AFC2-AE4A1F9AE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45" y="3429000"/>
                        <a:ext cx="508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64C98DD-2741-41C2-B88E-7C41353E2AC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09045" y="3429000"/>
          <a:ext cx="5921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4" name="公式" r:id="rId17" imgW="177569" imgH="215619" progId="Equation.3">
                  <p:embed/>
                </p:oleObj>
              </mc:Choice>
              <mc:Fallback>
                <p:oleObj name="公式" r:id="rId17" imgW="177569" imgH="215619" progId="Equation.3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64C98DD-2741-41C2-B88E-7C41353E2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45" y="3429000"/>
                        <a:ext cx="5921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流程图: 顺序访问存储器 43">
            <a:extLst>
              <a:ext uri="{FF2B5EF4-FFF2-40B4-BE49-F238E27FC236}">
                <a16:creationId xmlns:a16="http://schemas.microsoft.com/office/drawing/2014/main" id="{20C199B5-D043-4545-8721-28157CD1E062}"/>
              </a:ext>
            </a:extLst>
          </p:cNvPr>
          <p:cNvSpPr/>
          <p:nvPr/>
        </p:nvSpPr>
        <p:spPr>
          <a:xfrm flipH="1">
            <a:off x="6319192" y="3680161"/>
            <a:ext cx="1999195" cy="1168065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如何计算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B821F9D2-29AC-4D60-9952-918BE460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4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29318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29" grpId="1" animBg="1"/>
      <p:bldP spid="34" grpId="0" animBg="1"/>
      <p:bldP spid="34" grpId="1" animBg="1"/>
      <p:bldP spid="35" grpId="0" animBg="1"/>
      <p:bldP spid="36" grpId="0"/>
      <p:bldP spid="41" grpId="0" animBg="1"/>
      <p:bldP spid="41" grpId="1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2ABB2EF-F558-4810-890F-5097F9AE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08" y="298155"/>
            <a:ext cx="472524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流水作业调度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问题分析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A22AAB42-5CA8-4653-8F65-996E0BD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29" y="4418819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8305111E-EA26-4F57-9980-016B6937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01" y="4418819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21276EB2-4C46-4821-A35D-2CDF9D640F2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16529" y="4495019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4" name="公式" r:id="rId3" imgW="228501" imgH="215806" progId="Equation.3">
                  <p:embed/>
                </p:oleObj>
              </mc:Choice>
              <mc:Fallback>
                <p:oleObj name="公式" r:id="rId3" imgW="228501" imgH="215806" progId="Equation.3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21276EB2-4C46-4821-A35D-2CDF9D640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529" y="4495019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E1A2867A-8135-4ED2-98C7-878F9F83410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42994" y="4598918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5" name="公式" r:id="rId5" imgW="241091" imgH="215713" progId="Equation.3">
                  <p:embed/>
                </p:oleObj>
              </mc:Choice>
              <mc:Fallback>
                <p:oleObj name="公式" r:id="rId5" imgW="241091" imgH="215713" progId="Equation.3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E1A2867A-8135-4ED2-98C7-878F9F834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994" y="4598918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37DB605A-34D9-4C88-9BEB-BA58180D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129" y="40378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35FC30F4-1D94-450E-B78B-FAD2960318C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30729" y="3580619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6" name="公式" r:id="rId7" imgW="304536" imgH="203024" progId="Equation.3">
                  <p:embed/>
                </p:oleObj>
              </mc:Choice>
              <mc:Fallback>
                <p:oleObj name="公式" r:id="rId7" imgW="304536" imgH="203024" progId="Equation.3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35FC30F4-1D94-450E-B78B-FAD296031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29" y="3580619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DDF9577D-2681-4439-ABBA-618B4EEDDE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4329" y="3456794"/>
          <a:ext cx="153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7" name="公式" r:id="rId9" imgW="965200" imgH="203200" progId="Equation.3">
                  <p:embed/>
                </p:oleObj>
              </mc:Choice>
              <mc:Fallback>
                <p:oleObj name="公式" r:id="rId9" imgW="965200" imgH="203200" progId="Equation.3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DDF9577D-2681-4439-ABBA-618B4EEDD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329" y="3456794"/>
                        <a:ext cx="153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>
            <a:extLst>
              <a:ext uri="{FF2B5EF4-FFF2-40B4-BE49-F238E27FC236}">
                <a16:creationId xmlns:a16="http://schemas.microsoft.com/office/drawing/2014/main" id="{68FC5C2E-16A9-4BF3-9CB9-914BFCD2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29" y="40378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1ACE9A8-1D83-406A-8497-C9429475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04" y="39616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9E580C14-F8C6-4E8D-88B1-165F45CA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654" y="380921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prstClr val="black"/>
                </a:solidFill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14" name="Object 26">
            <a:extLst>
              <a:ext uri="{FF2B5EF4-FFF2-40B4-BE49-F238E27FC236}">
                <a16:creationId xmlns:a16="http://schemas.microsoft.com/office/drawing/2014/main" id="{0DCEF9B3-16A1-41F6-88DB-96777EF6380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06729" y="4495019"/>
          <a:ext cx="838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8" name="公式" r:id="rId11" imgW="291973" imgH="241195" progId="Equation.3">
                  <p:embed/>
                </p:oleObj>
              </mc:Choice>
              <mc:Fallback>
                <p:oleObj name="公式" r:id="rId11" imgW="291973" imgH="241195" progId="Equation.3">
                  <p:embed/>
                  <p:pic>
                    <p:nvPicPr>
                      <p:cNvPr id="14" name="Object 26">
                        <a:extLst>
                          <a:ext uri="{FF2B5EF4-FFF2-40B4-BE49-F238E27FC236}">
                            <a16:creationId xmlns:a16="http://schemas.microsoft.com/office/drawing/2014/main" id="{0DCEF9B3-16A1-41F6-88DB-96777EF63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729" y="4495019"/>
                        <a:ext cx="838200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>
            <a:extLst>
              <a:ext uri="{FF2B5EF4-FFF2-40B4-BE49-F238E27FC236}">
                <a16:creationId xmlns:a16="http://schemas.microsoft.com/office/drawing/2014/main" id="{2402D8C1-AA76-470F-AAC3-18C790EE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01" y="39616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Object 29">
            <a:extLst>
              <a:ext uri="{FF2B5EF4-FFF2-40B4-BE49-F238E27FC236}">
                <a16:creationId xmlns:a16="http://schemas.microsoft.com/office/drawing/2014/main" id="{6B6F342A-E9A6-4186-8961-4D95E9F335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29201" y="3504419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9" name="公式" r:id="rId13" imgW="304536" imgH="203024" progId="Equation.3">
                  <p:embed/>
                </p:oleObj>
              </mc:Choice>
              <mc:Fallback>
                <p:oleObj name="公式" r:id="rId13" imgW="304536" imgH="203024" progId="Equation.3">
                  <p:embed/>
                  <p:pic>
                    <p:nvPicPr>
                      <p:cNvPr id="16" name="Object 29">
                        <a:extLst>
                          <a:ext uri="{FF2B5EF4-FFF2-40B4-BE49-F238E27FC236}">
                            <a16:creationId xmlns:a16="http://schemas.microsoft.com/office/drawing/2014/main" id="{6B6F342A-E9A6-4186-8961-4D95E9F33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01" y="3504419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0">
            <a:extLst>
              <a:ext uri="{FF2B5EF4-FFF2-40B4-BE49-F238E27FC236}">
                <a16:creationId xmlns:a16="http://schemas.microsoft.com/office/drawing/2014/main" id="{9512350B-663D-4E8E-9A99-53F15C2C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04" y="40378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32">
            <a:extLst>
              <a:ext uri="{FF2B5EF4-FFF2-40B4-BE49-F238E27FC236}">
                <a16:creationId xmlns:a16="http://schemas.microsoft.com/office/drawing/2014/main" id="{7FA940B8-2E32-4DF3-BF64-74E96FCFBB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97329" y="3656819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0" name="公式" r:id="rId14" imgW="330057" imgH="203112" progId="Equation.3">
                  <p:embed/>
                </p:oleObj>
              </mc:Choice>
              <mc:Fallback>
                <p:oleObj name="公式" r:id="rId14" imgW="330057" imgH="203112" progId="Equation.3">
                  <p:embed/>
                  <p:pic>
                    <p:nvPicPr>
                      <p:cNvPr id="18" name="Object 32">
                        <a:extLst>
                          <a:ext uri="{FF2B5EF4-FFF2-40B4-BE49-F238E27FC236}">
                            <a16:creationId xmlns:a16="http://schemas.microsoft.com/office/drawing/2014/main" id="{7FA940B8-2E32-4DF3-BF64-74E96FCFB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29" y="3656819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4">
            <a:extLst>
              <a:ext uri="{FF2B5EF4-FFF2-40B4-BE49-F238E27FC236}">
                <a16:creationId xmlns:a16="http://schemas.microsoft.com/office/drawing/2014/main" id="{68FCDB75-9D5E-4641-8314-F796E48D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01" y="2971019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Object 35">
            <a:extLst>
              <a:ext uri="{FF2B5EF4-FFF2-40B4-BE49-F238E27FC236}">
                <a16:creationId xmlns:a16="http://schemas.microsoft.com/office/drawing/2014/main" id="{A9EA4239-87D0-47D8-9A85-ABE50E9709B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81601" y="2666219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1" name="公式" r:id="rId16" imgW="330057" imgH="203112" progId="Equation.3">
                  <p:embed/>
                </p:oleObj>
              </mc:Choice>
              <mc:Fallback>
                <p:oleObj name="公式" r:id="rId16" imgW="330057" imgH="203112" progId="Equation.3">
                  <p:embed/>
                  <p:pic>
                    <p:nvPicPr>
                      <p:cNvPr id="20" name="Object 35">
                        <a:extLst>
                          <a:ext uri="{FF2B5EF4-FFF2-40B4-BE49-F238E27FC236}">
                            <a16:creationId xmlns:a16="http://schemas.microsoft.com/office/drawing/2014/main" id="{A9EA4239-87D0-47D8-9A85-ABE50E970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01" y="2666219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流程图: 顺序访问存储器 20">
            <a:extLst>
              <a:ext uri="{FF2B5EF4-FFF2-40B4-BE49-F238E27FC236}">
                <a16:creationId xmlns:a16="http://schemas.microsoft.com/office/drawing/2014/main" id="{279FB023-D462-465A-8060-5E3E5E3E84DA}"/>
              </a:ext>
            </a:extLst>
          </p:cNvPr>
          <p:cNvSpPr/>
          <p:nvPr/>
        </p:nvSpPr>
        <p:spPr>
          <a:xfrm flipH="1">
            <a:off x="6408107" y="2875188"/>
            <a:ext cx="1999195" cy="1168065"/>
          </a:xfrm>
          <a:prstGeom prst="flowChartMagneticTape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作业积压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021E6699-2150-4019-9796-10F77788A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372976"/>
                <a:ext cx="8610600" cy="653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第一种情况：假设作业加工顺序为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altLang="zh-CN" sz="2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⋯</m:t>
                    </m:r>
                    <m: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 Box 3">
                <a:extLst>
                  <a:ext uri="{FF2B5EF4-FFF2-40B4-BE49-F238E27FC236}">
                    <a16:creationId xmlns:a16="http://schemas.microsoft.com/office/drawing/2014/main" id="{021E6699-2150-4019-9796-10F77788A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372976"/>
                <a:ext cx="8610600" cy="653449"/>
              </a:xfrm>
              <a:prstGeom prst="rect">
                <a:avLst/>
              </a:prstGeom>
              <a:blipFill>
                <a:blip r:embed="rId17"/>
                <a:stretch>
                  <a:fillRect l="-1415" b="-233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5" descr="STATBAR">
            <a:extLst>
              <a:ext uri="{FF2B5EF4-FFF2-40B4-BE49-F238E27FC236}">
                <a16:creationId xmlns:a16="http://schemas.microsoft.com/office/drawing/2014/main" id="{D002F374-8F35-42E9-8973-062C059925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  <p:bldP spid="11" grpId="0" animBg="1"/>
      <p:bldP spid="11" grpId="1" animBg="1"/>
      <p:bldP spid="12" grpId="0" animBg="1"/>
      <p:bldP spid="13" grpId="0"/>
      <p:bldP spid="15" grpId="0" animBg="1"/>
      <p:bldP spid="15" grpId="1" animBg="1"/>
      <p:bldP spid="17" grpId="0" animBg="1"/>
      <p:bldP spid="19" grpId="0" animBg="1"/>
      <p:bldP spid="21" grpId="0" animBg="1"/>
      <p:bldP spid="22" grpId="0" build="p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2ABB2EF-F558-4810-890F-5097F9AE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08" y="298155"/>
            <a:ext cx="472524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流水作业调度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问题分析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3" name="Picture 5" descr="STATBAR">
            <a:extLst>
              <a:ext uri="{FF2B5EF4-FFF2-40B4-BE49-F238E27FC236}">
                <a16:creationId xmlns:a16="http://schemas.microsoft.com/office/drawing/2014/main" id="{D002F374-8F35-42E9-8973-062C059925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4" name="AutoShape 10">
            <a:extLst>
              <a:ext uri="{FF2B5EF4-FFF2-40B4-BE49-F238E27FC236}">
                <a16:creationId xmlns:a16="http://schemas.microsoft.com/office/drawing/2014/main" id="{31AC0C6A-488D-407B-8E2C-C9FE408F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80" y="4180760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EEDBEE58-15F1-4233-B460-E6296D2F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975" y="4104560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30CB67D0-CA26-407A-8AAA-8016B1FC86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90680" y="4256960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4" name="公式" r:id="rId4" imgW="228501" imgH="215806" progId="Equation.3">
                  <p:embed/>
                </p:oleObj>
              </mc:Choice>
              <mc:Fallback>
                <p:oleObj name="公式" r:id="rId4" imgW="228501" imgH="215806" progId="Equation.3">
                  <p:embed/>
                  <p:pic>
                    <p:nvPicPr>
                      <p:cNvPr id="26" name="Object 12">
                        <a:extLst>
                          <a:ext uri="{FF2B5EF4-FFF2-40B4-BE49-F238E27FC236}">
                            <a16:creationId xmlns:a16="http://schemas.microsoft.com/office/drawing/2014/main" id="{30CB67D0-CA26-407A-8AAA-8016B1FC8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680" y="4256960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>
            <a:extLst>
              <a:ext uri="{FF2B5EF4-FFF2-40B4-BE49-F238E27FC236}">
                <a16:creationId xmlns:a16="http://schemas.microsoft.com/office/drawing/2014/main" id="{E0EA07CB-E80D-45E2-B3F4-05445A0B91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41670" y="4304585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5" name="公式" r:id="rId6" imgW="241091" imgH="215713" progId="Equation.3">
                  <p:embed/>
                </p:oleObj>
              </mc:Choice>
              <mc:Fallback>
                <p:oleObj name="公式" r:id="rId6" imgW="241091" imgH="215713" progId="Equation.3">
                  <p:embed/>
                  <p:pic>
                    <p:nvPicPr>
                      <p:cNvPr id="27" name="Object 13">
                        <a:extLst>
                          <a:ext uri="{FF2B5EF4-FFF2-40B4-BE49-F238E27FC236}">
                            <a16:creationId xmlns:a16="http://schemas.microsoft.com/office/drawing/2014/main" id="{E0EA07CB-E80D-45E2-B3F4-05445A0B9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670" y="4304585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4">
            <a:extLst>
              <a:ext uri="{FF2B5EF4-FFF2-40B4-BE49-F238E27FC236}">
                <a16:creationId xmlns:a16="http://schemas.microsoft.com/office/drawing/2014/main" id="{D8F250A4-22CB-4AAF-BBAF-AB121CF8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280" y="379976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9" name="Object 15">
            <a:extLst>
              <a:ext uri="{FF2B5EF4-FFF2-40B4-BE49-F238E27FC236}">
                <a16:creationId xmlns:a16="http://schemas.microsoft.com/office/drawing/2014/main" id="{1CF0CE05-89ED-4DF0-A92E-0ABA1178761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04880" y="334256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6" name="公式" r:id="rId8" imgW="304536" imgH="203024" progId="Equation.3">
                  <p:embed/>
                </p:oleObj>
              </mc:Choice>
              <mc:Fallback>
                <p:oleObj name="公式" r:id="rId8" imgW="304536" imgH="203024" progId="Equation.3">
                  <p:embed/>
                  <p:pic>
                    <p:nvPicPr>
                      <p:cNvPr id="29" name="Object 15">
                        <a:extLst>
                          <a:ext uri="{FF2B5EF4-FFF2-40B4-BE49-F238E27FC236}">
                            <a16:creationId xmlns:a16="http://schemas.microsoft.com/office/drawing/2014/main" id="{1CF0CE05-89ED-4DF0-A92E-0ABA11787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880" y="334256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7">
            <a:extLst>
              <a:ext uri="{FF2B5EF4-FFF2-40B4-BE49-F238E27FC236}">
                <a16:creationId xmlns:a16="http://schemas.microsoft.com/office/drawing/2014/main" id="{F55B011F-3CDA-4F57-8117-BE487376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880" y="379976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31" name="Object 26">
            <a:extLst>
              <a:ext uri="{FF2B5EF4-FFF2-40B4-BE49-F238E27FC236}">
                <a16:creationId xmlns:a16="http://schemas.microsoft.com/office/drawing/2014/main" id="{92F09281-CDD7-4847-BA62-99651EAA5C3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80880" y="4256960"/>
          <a:ext cx="838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7" name="公式" r:id="rId10" imgW="291973" imgH="241195" progId="Equation.3">
                  <p:embed/>
                </p:oleObj>
              </mc:Choice>
              <mc:Fallback>
                <p:oleObj name="公式" r:id="rId10" imgW="291973" imgH="241195" progId="Equation.3">
                  <p:embed/>
                  <p:pic>
                    <p:nvPicPr>
                      <p:cNvPr id="31" name="Object 26">
                        <a:extLst>
                          <a:ext uri="{FF2B5EF4-FFF2-40B4-BE49-F238E27FC236}">
                            <a16:creationId xmlns:a16="http://schemas.microsoft.com/office/drawing/2014/main" id="{92F09281-CDD7-4847-BA62-99651EAA5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880" y="4256960"/>
                        <a:ext cx="838200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71B5803C-289A-49A3-9F99-011B29CE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575" y="364736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33" name="Object 29">
            <a:extLst>
              <a:ext uri="{FF2B5EF4-FFF2-40B4-BE49-F238E27FC236}">
                <a16:creationId xmlns:a16="http://schemas.microsoft.com/office/drawing/2014/main" id="{38921875-3970-4E7A-9843-02C36B41182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44775" y="319016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8" name="公式" r:id="rId12" imgW="304536" imgH="203024" progId="Equation.3">
                  <p:embed/>
                </p:oleObj>
              </mc:Choice>
              <mc:Fallback>
                <p:oleObj name="公式" r:id="rId12" imgW="304536" imgH="203024" progId="Equation.3">
                  <p:embed/>
                  <p:pic>
                    <p:nvPicPr>
                      <p:cNvPr id="33" name="Object 29">
                        <a:extLst>
                          <a:ext uri="{FF2B5EF4-FFF2-40B4-BE49-F238E27FC236}">
                            <a16:creationId xmlns:a16="http://schemas.microsoft.com/office/drawing/2014/main" id="{38921875-3970-4E7A-9843-02C36B411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775" y="319016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>
            <a:extLst>
              <a:ext uri="{FF2B5EF4-FFF2-40B4-BE49-F238E27FC236}">
                <a16:creationId xmlns:a16="http://schemas.microsoft.com/office/drawing/2014/main" id="{FF1CAAA0-BDF7-4FFF-B603-E47121194A3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71480" y="341876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9" name="公式" r:id="rId13" imgW="330057" imgH="203112" progId="Equation.3">
                  <p:embed/>
                </p:oleObj>
              </mc:Choice>
              <mc:Fallback>
                <p:oleObj name="公式" r:id="rId13" imgW="330057" imgH="203112" progId="Equation.3">
                  <p:embed/>
                  <p:pic>
                    <p:nvPicPr>
                      <p:cNvPr id="34" name="Object 32">
                        <a:extLst>
                          <a:ext uri="{FF2B5EF4-FFF2-40B4-BE49-F238E27FC236}">
                            <a16:creationId xmlns:a16="http://schemas.microsoft.com/office/drawing/2014/main" id="{FF1CAAA0-BDF7-4FFF-B603-E47121194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80" y="341876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流程图: 顺序访问存储器 34">
            <a:extLst>
              <a:ext uri="{FF2B5EF4-FFF2-40B4-BE49-F238E27FC236}">
                <a16:creationId xmlns:a16="http://schemas.microsoft.com/office/drawing/2014/main" id="{20E97940-AD29-4965-8959-AEECBE042A6E}"/>
              </a:ext>
            </a:extLst>
          </p:cNvPr>
          <p:cNvSpPr/>
          <p:nvPr/>
        </p:nvSpPr>
        <p:spPr>
          <a:xfrm flipH="1">
            <a:off x="6601685" y="2653735"/>
            <a:ext cx="1999195" cy="1168065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吃了上顿无下顿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0032AFF0-8076-4EAE-94E1-A5659E0D1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1451517"/>
                <a:ext cx="8915400" cy="653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第二种情况：假设作业加工顺序为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⋯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0032AFF0-8076-4EAE-94E1-A5659E0D1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51517"/>
                <a:ext cx="8915400" cy="653449"/>
              </a:xfrm>
              <a:prstGeom prst="rect">
                <a:avLst/>
              </a:prstGeom>
              <a:blipFill>
                <a:blip r:embed="rId15"/>
                <a:stretch>
                  <a:fillRect l="-1436" b="-233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8" grpId="1" animBg="1"/>
      <p:bldP spid="30" grpId="0" animBg="1"/>
      <p:bldP spid="32" grpId="0" animBg="1"/>
      <p:bldP spid="32" grpId="1" animBg="1"/>
      <p:bldP spid="35" grpId="0" animBg="1"/>
      <p:bldP spid="36" grpId="0" build="p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2ABB2EF-F558-4810-890F-5097F9AE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08" y="298155"/>
            <a:ext cx="472524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黑体" panose="02010609060101010101" pitchFamily="2" charset="-122"/>
              </a:rPr>
              <a:t>流水作业调度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  <a:t>问题分析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3" name="Picture 5" descr="STATBAR">
            <a:extLst>
              <a:ext uri="{FF2B5EF4-FFF2-40B4-BE49-F238E27FC236}">
                <a16:creationId xmlns:a16="http://schemas.microsoft.com/office/drawing/2014/main" id="{D002F374-8F35-42E9-8973-062C059925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9ABFD851-2CC2-4A23-9968-DC3B3FF74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904" y="1471054"/>
                <a:ext cx="7880178" cy="1299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流水作业调度问题要确定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个作业的最优加工顺序，使得机器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上加工完成所需的时间最少。</a:t>
                </a: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9ABFD851-2CC2-4A23-9968-DC3B3FF74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904" y="1471054"/>
                <a:ext cx="7880178" cy="1299779"/>
              </a:xfrm>
              <a:prstGeom prst="rect">
                <a:avLst/>
              </a:prstGeom>
              <a:blipFill>
                <a:blip r:embed="rId3"/>
                <a:stretch>
                  <a:fillRect l="-1624" r="-1315" b="-107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11655CEC-00AB-40FB-BD8D-C41DE7397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3842157"/>
                <a:ext cx="2578818" cy="1284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上等待时间越少越好。</a:t>
                </a:r>
              </a:p>
            </p:txBody>
          </p:sp>
        </mc:Choice>
        <mc:Fallback xmlns=""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11655CEC-00AB-40FB-BD8D-C41DE7397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42157"/>
                <a:ext cx="2578818" cy="1284006"/>
              </a:xfrm>
              <a:prstGeom prst="rect">
                <a:avLst/>
              </a:prstGeom>
              <a:blipFill>
                <a:blip r:embed="rId4"/>
                <a:stretch>
                  <a:fillRect l="-4728" b="-123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E5B6DDE-96CB-4E4F-9EFA-FD2A30D9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42157"/>
                <a:ext cx="5333999" cy="1299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上加工时间短的作业排在前</a:t>
                </a:r>
              </a:p>
              <a:p>
                <a:pPr eaLnBrk="0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上加工时间长的作业应排在前</a:t>
                </a:r>
              </a:p>
            </p:txBody>
          </p:sp>
        </mc:Choice>
        <mc:Fallback xmlns=""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E5B6DDE-96CB-4E4F-9EFA-FD2A30D9D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842157"/>
                <a:ext cx="5333999" cy="1299779"/>
              </a:xfrm>
              <a:prstGeom prst="rect">
                <a:avLst/>
              </a:prstGeom>
              <a:blipFill>
                <a:blip r:embed="rId5"/>
                <a:stretch>
                  <a:fillRect r="-686" b="-112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">
            <a:extLst>
              <a:ext uri="{FF2B5EF4-FFF2-40B4-BE49-F238E27FC236}">
                <a16:creationId xmlns:a16="http://schemas.microsoft.com/office/drawing/2014/main" id="{3B90B899-E367-47A0-BBD1-BA244CE7A18A}"/>
              </a:ext>
            </a:extLst>
          </p:cNvPr>
          <p:cNvSpPr/>
          <p:nvPr/>
        </p:nvSpPr>
        <p:spPr>
          <a:xfrm>
            <a:off x="1364997" y="3131060"/>
            <a:ext cx="508000" cy="78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">
            <a:extLst>
              <a:ext uri="{FF2B5EF4-FFF2-40B4-BE49-F238E27FC236}">
                <a16:creationId xmlns:a16="http://schemas.microsoft.com/office/drawing/2014/main" id="{DE6F0E30-9235-4AE3-AA40-F52493B2ECF8}"/>
              </a:ext>
            </a:extLst>
          </p:cNvPr>
          <p:cNvSpPr/>
          <p:nvPr/>
        </p:nvSpPr>
        <p:spPr>
          <a:xfrm>
            <a:off x="2924258" y="4116550"/>
            <a:ext cx="1001059" cy="495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流程图: 顺序访问存储器 21">
                <a:extLst>
                  <a:ext uri="{FF2B5EF4-FFF2-40B4-BE49-F238E27FC236}">
                    <a16:creationId xmlns:a16="http://schemas.microsoft.com/office/drawing/2014/main" id="{D67770AD-C6FE-4B87-A3C4-4471967704B8}"/>
                  </a:ext>
                </a:extLst>
              </p:cNvPr>
              <p:cNvSpPr/>
              <p:nvPr/>
            </p:nvSpPr>
            <p:spPr>
              <a:xfrm flipH="1">
                <a:off x="6404404" y="2674092"/>
                <a:ext cx="2059978" cy="1168065"/>
              </a:xfrm>
              <a:prstGeom prst="flowChartMagneticTap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快速给</a:t>
                </a:r>
                <a:endParaRPr lang="en-US" altLang="zh-CN" sz="2400" b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</a:p>
            </p:txBody>
          </p:sp>
        </mc:Choice>
        <mc:Fallback xmlns="">
          <p:sp>
            <p:nvSpPr>
              <p:cNvPr id="22" name="流程图: 顺序访问存储器 21">
                <a:extLst>
                  <a:ext uri="{FF2B5EF4-FFF2-40B4-BE49-F238E27FC236}">
                    <a16:creationId xmlns:a16="http://schemas.microsoft.com/office/drawing/2014/main" id="{D67770AD-C6FE-4B87-A3C4-447196770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04404" y="2674092"/>
                <a:ext cx="2059978" cy="1168065"/>
              </a:xfrm>
              <a:prstGeom prst="flowChartMagneticTap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流程图: 顺序访问存储器 36">
            <a:extLst>
              <a:ext uri="{FF2B5EF4-FFF2-40B4-BE49-F238E27FC236}">
                <a16:creationId xmlns:a16="http://schemas.microsoft.com/office/drawing/2014/main" id="{D2702E99-EC78-44EB-AF1D-C7FA20DB2B87}"/>
              </a:ext>
            </a:extLst>
          </p:cNvPr>
          <p:cNvSpPr/>
          <p:nvPr/>
        </p:nvSpPr>
        <p:spPr>
          <a:xfrm flipH="1">
            <a:off x="6172200" y="5128309"/>
            <a:ext cx="2430481" cy="1168065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慢慢做，省得没事做</a:t>
            </a:r>
          </a:p>
        </p:txBody>
      </p:sp>
    </p:spTree>
    <p:extLst>
      <p:ext uri="{BB962C8B-B14F-4D97-AF65-F5344CB8AC3E}">
        <p14:creationId xmlns:p14="http://schemas.microsoft.com/office/powerpoint/2010/main" val="17420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0" autoUpdateAnimBg="0"/>
      <p:bldP spid="18" grpId="0" build="p" bldLvl="0" autoUpdateAnimBg="0"/>
      <p:bldP spid="19" grpId="0" uiExpand="1" build="p" bldLvl="0" autoUpdateAnimBg="0"/>
      <p:bldP spid="20" grpId="0" animBg="1"/>
      <p:bldP spid="21" grpId="0" animBg="1"/>
      <p:bldP spid="22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/>
              </p:nvPr>
            </p:nvSpPr>
            <p:spPr>
              <a:xfrm>
                <a:off x="457200" y="1752600"/>
                <a:ext cx="8229600" cy="4373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设全部作业的集合为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的作业子集。在一般情况下，机器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M1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开始加工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中作业时，机器 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还在加工其它作业，要等时间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之后才可利用。将这种情况 下完成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作业所需的最短时间记为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S,</a:t>
                </a:r>
                <a:r>
                  <a:rPr lang="en-US" altLang="zh-CN" dirty="0" err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流水作业调试的问题的最优值为</a:t>
                </a:r>
                <a:r>
                  <a:rPr lang="en-US" altLang="zh-CN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T(N,0)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457200" y="1752600"/>
                <a:ext cx="8229600" cy="4373563"/>
              </a:xfrm>
              <a:blipFill>
                <a:blip r:embed="rId2"/>
                <a:stretch>
                  <a:fillRect l="-1852" t="-181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5" descr="STATBAR">
            <a:extLst>
              <a:ext uri="{FF2B5EF4-FFF2-40B4-BE49-F238E27FC236}">
                <a16:creationId xmlns:a16="http://schemas.microsoft.com/office/drawing/2014/main" id="{D002F374-8F35-42E9-8973-062C0599252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1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40" name="Rectangle 40">
            <a:extLst>
              <a:ext uri="{FF2B5EF4-FFF2-40B4-BE49-F238E27FC236}">
                <a16:creationId xmlns:a16="http://schemas.microsoft.com/office/drawing/2014/main" id="{412AC1EB-CAAA-45EA-9280-FE88EBB1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4114800" cy="4648200"/>
          </a:xfrm>
          <a:prstGeom prst="rect">
            <a:avLst/>
          </a:prstGeom>
          <a:solidFill>
            <a:srgbClr val="00FFFF"/>
          </a:solidFill>
          <a:ln w="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89092" name="Picture 5" descr="STATBAR">
            <a:extLst>
              <a:ext uri="{FF2B5EF4-FFF2-40B4-BE49-F238E27FC236}">
                <a16:creationId xmlns:a16="http://schemas.microsoft.com/office/drawing/2014/main" id="{961109D3-7251-43BD-A746-C16EBA4C952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89093" name="Text Box 6">
            <a:extLst>
              <a:ext uri="{FF2B5EF4-FFF2-40B4-BE49-F238E27FC236}">
                <a16:creationId xmlns:a16="http://schemas.microsoft.com/office/drawing/2014/main" id="{7919268B-403D-49EF-A04B-98ED8CE3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最优子结构性质</a:t>
            </a:r>
          </a:p>
        </p:txBody>
      </p:sp>
      <p:sp>
        <p:nvSpPr>
          <p:cNvPr id="89094" name="Text Box 7">
            <a:extLst>
              <a:ext uri="{FF2B5EF4-FFF2-40B4-BE49-F238E27FC236}">
                <a16:creationId xmlns:a16="http://schemas.microsoft.com/office/drawing/2014/main" id="{69DE9552-38E4-413E-B160-25874AB0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067436"/>
            <a:ext cx="3352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是最优调度</a:t>
            </a:r>
          </a:p>
        </p:txBody>
      </p:sp>
      <p:graphicFrame>
        <p:nvGraphicFramePr>
          <p:cNvPr id="89095" name="Object 8">
            <a:extLst>
              <a:ext uri="{FF2B5EF4-FFF2-40B4-BE49-F238E27FC236}">
                <a16:creationId xmlns:a16="http://schemas.microsoft.com/office/drawing/2014/main" id="{552E573E-EF43-429D-BD9D-A96C2FA16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3313"/>
              </p:ext>
            </p:extLst>
          </p:nvPr>
        </p:nvGraphicFramePr>
        <p:xfrm>
          <a:off x="609600" y="1218407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2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89095" name="Object 8">
                        <a:extLst>
                          <a:ext uri="{FF2B5EF4-FFF2-40B4-BE49-F238E27FC236}">
                            <a16:creationId xmlns:a16="http://schemas.microsoft.com/office/drawing/2014/main" id="{552E573E-EF43-429D-BD9D-A96C2FA16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8407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0" name="AutoShape 10">
            <a:extLst>
              <a:ext uri="{FF2B5EF4-FFF2-40B4-BE49-F238E27FC236}">
                <a16:creationId xmlns:a16="http://schemas.microsoft.com/office/drawing/2014/main" id="{0014B06C-7F5B-4444-90D2-1FBE8261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8011" name="AutoShape 11">
            <a:extLst>
              <a:ext uri="{FF2B5EF4-FFF2-40B4-BE49-F238E27FC236}">
                <a16:creationId xmlns:a16="http://schemas.microsoft.com/office/drawing/2014/main" id="{22157825-41BE-4ADD-BD3D-5E8715D2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6DF2E42B-A5A9-48E2-B23F-9DC47527639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86200" y="3810000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3" name="公式" r:id="rId7" imgW="228501" imgH="215806" progId="Equation.3">
                  <p:embed/>
                </p:oleObj>
              </mc:Choice>
              <mc:Fallback>
                <p:oleObj name="公式" r:id="rId7" imgW="228501" imgH="215806" progId="Equation.3">
                  <p:embed/>
                  <p:pic>
                    <p:nvPicPr>
                      <p:cNvPr id="128012" name="Object 12">
                        <a:extLst>
                          <a:ext uri="{FF2B5EF4-FFF2-40B4-BE49-F238E27FC236}">
                            <a16:creationId xmlns:a16="http://schemas.microsoft.com/office/drawing/2014/main" id="{6DF2E42B-A5A9-48E2-B23F-9DC475276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DBCEB3DB-5289-47F1-886A-5FD44D457D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89600" y="6115050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4" name="公式" r:id="rId9" imgW="241091" imgH="215713" progId="Equation.3">
                  <p:embed/>
                </p:oleObj>
              </mc:Choice>
              <mc:Fallback>
                <p:oleObj name="公式" r:id="rId9" imgW="241091" imgH="215713" progId="Equation.3">
                  <p:embed/>
                  <p:pic>
                    <p:nvPicPr>
                      <p:cNvPr id="128013" name="Object 13">
                        <a:extLst>
                          <a:ext uri="{FF2B5EF4-FFF2-40B4-BE49-F238E27FC236}">
                            <a16:creationId xmlns:a16="http://schemas.microsoft.com/office/drawing/2014/main" id="{DBCEB3DB-5289-47F1-886A-5FD44D457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6115050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4" name="Rectangle 14">
            <a:extLst>
              <a:ext uri="{FF2B5EF4-FFF2-40B4-BE49-F238E27FC236}">
                <a16:creationId xmlns:a16="http://schemas.microsoft.com/office/drawing/2014/main" id="{0FEB7CE4-527F-45E9-B9B6-2FA1A4BD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15" name="Object 15">
            <a:extLst>
              <a:ext uri="{FF2B5EF4-FFF2-40B4-BE49-F238E27FC236}">
                <a16:creationId xmlns:a16="http://schemas.microsoft.com/office/drawing/2014/main" id="{D2704ACA-ABF5-49F4-9F29-A2A3003C3E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00400" y="28956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5" name="公式" r:id="rId11" imgW="304536" imgH="203024" progId="Equation.3">
                  <p:embed/>
                </p:oleObj>
              </mc:Choice>
              <mc:Fallback>
                <p:oleObj name="公式" r:id="rId11" imgW="304536" imgH="203024" progId="Equation.3">
                  <p:embed/>
                  <p:pic>
                    <p:nvPicPr>
                      <p:cNvPr id="128015" name="Object 15">
                        <a:extLst>
                          <a:ext uri="{FF2B5EF4-FFF2-40B4-BE49-F238E27FC236}">
                            <a16:creationId xmlns:a16="http://schemas.microsoft.com/office/drawing/2014/main" id="{D2704ACA-ABF5-49F4-9F29-A2A3003C3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>
            <a:extLst>
              <a:ext uri="{FF2B5EF4-FFF2-40B4-BE49-F238E27FC236}">
                <a16:creationId xmlns:a16="http://schemas.microsoft.com/office/drawing/2014/main" id="{7A846382-1D57-43B3-9133-9AC519133CF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24000" y="2771775"/>
          <a:ext cx="153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6" name="公式" r:id="rId13" imgW="965200" imgH="203200" progId="Equation.3">
                  <p:embed/>
                </p:oleObj>
              </mc:Choice>
              <mc:Fallback>
                <p:oleObj name="公式" r:id="rId13" imgW="965200" imgH="203200" progId="Equation.3">
                  <p:embed/>
                  <p:pic>
                    <p:nvPicPr>
                      <p:cNvPr id="128016" name="Object 16">
                        <a:extLst>
                          <a:ext uri="{FF2B5EF4-FFF2-40B4-BE49-F238E27FC236}">
                            <a16:creationId xmlns:a16="http://schemas.microsoft.com/office/drawing/2014/main" id="{7A846382-1D57-43B3-9133-9AC519133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71775"/>
                        <a:ext cx="153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Rectangle 17">
            <a:extLst>
              <a:ext uri="{FF2B5EF4-FFF2-40B4-BE49-F238E27FC236}">
                <a16:creationId xmlns:a16="http://schemas.microsoft.com/office/drawing/2014/main" id="{50CD1B2B-C530-4CF0-B942-8A2DE22C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8018" name="Rectangle 18">
            <a:extLst>
              <a:ext uri="{FF2B5EF4-FFF2-40B4-BE49-F238E27FC236}">
                <a16:creationId xmlns:a16="http://schemas.microsoft.com/office/drawing/2014/main" id="{56B874CD-0E67-45AE-880A-C4C17F1C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3276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8019" name="Text Box 19">
            <a:extLst>
              <a:ext uri="{FF2B5EF4-FFF2-40B4-BE49-F238E27FC236}">
                <a16:creationId xmlns:a16="http://schemas.microsoft.com/office/drawing/2014/main" id="{79FB336C-00D6-4EFA-AF3B-877743BF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124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28022" name="Group 22">
            <a:extLst>
              <a:ext uri="{FF2B5EF4-FFF2-40B4-BE49-F238E27FC236}">
                <a16:creationId xmlns:a16="http://schemas.microsoft.com/office/drawing/2014/main" id="{4BB13DBC-3F8A-4928-B60F-E0D44ED8907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953000"/>
            <a:ext cx="1447800" cy="458788"/>
            <a:chOff x="4752" y="3332"/>
            <a:chExt cx="912" cy="289"/>
          </a:xfrm>
        </p:grpSpPr>
        <p:graphicFrame>
          <p:nvGraphicFramePr>
            <p:cNvPr id="89121" name="Object 23">
              <a:extLst>
                <a:ext uri="{FF2B5EF4-FFF2-40B4-BE49-F238E27FC236}">
                  <a16:creationId xmlns:a16="http://schemas.microsoft.com/office/drawing/2014/main" id="{EEA77ABD-BD8D-44DA-81AF-FF6FD10B386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84" y="3332"/>
            <a:ext cx="48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7" name="公式" r:id="rId15" imgW="330057" imgH="203112" progId="Equation.3">
                    <p:embed/>
                  </p:oleObj>
                </mc:Choice>
                <mc:Fallback>
                  <p:oleObj name="公式" r:id="rId15" imgW="330057" imgH="203112" progId="Equation.3">
                    <p:embed/>
                    <p:pic>
                      <p:nvPicPr>
                        <p:cNvPr id="89121" name="Object 23">
                          <a:extLst>
                            <a:ext uri="{FF2B5EF4-FFF2-40B4-BE49-F238E27FC236}">
                              <a16:creationId xmlns:a16="http://schemas.microsoft.com/office/drawing/2014/main" id="{EEA77ABD-BD8D-44DA-81AF-FF6FD10B38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32"/>
                          <a:ext cx="48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2" name="Rectangle 24">
              <a:extLst>
                <a:ext uri="{FF2B5EF4-FFF2-40B4-BE49-F238E27FC236}">
                  <a16:creationId xmlns:a16="http://schemas.microsoft.com/office/drawing/2014/main" id="{A4AEB8A4-57C2-438E-8515-B651A5FD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60"/>
              <a:ext cx="9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9123" name="Line 25">
              <a:extLst>
                <a:ext uri="{FF2B5EF4-FFF2-40B4-BE49-F238E27FC236}">
                  <a16:creationId xmlns:a16="http://schemas.microsoft.com/office/drawing/2014/main" id="{B4A3641E-3D83-4068-AF52-0839D4C42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07" name="Rectangle 27">
            <a:extLst>
              <a:ext uri="{FF2B5EF4-FFF2-40B4-BE49-F238E27FC236}">
                <a16:creationId xmlns:a16="http://schemas.microsoft.com/office/drawing/2014/main" id="{282C3BB2-6869-4D86-9FDB-9925B7580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26" name="Object 26">
            <a:extLst>
              <a:ext uri="{FF2B5EF4-FFF2-40B4-BE49-F238E27FC236}">
                <a16:creationId xmlns:a16="http://schemas.microsoft.com/office/drawing/2014/main" id="{D656EF11-EB18-4B1C-BF50-8BED713BF0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3810000"/>
          <a:ext cx="838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8" name="公式" r:id="rId17" imgW="291973" imgH="241195" progId="Equation.3">
                  <p:embed/>
                </p:oleObj>
              </mc:Choice>
              <mc:Fallback>
                <p:oleObj name="公式" r:id="rId17" imgW="291973" imgH="241195" progId="Equation.3">
                  <p:embed/>
                  <p:pic>
                    <p:nvPicPr>
                      <p:cNvPr id="128026" name="Object 26">
                        <a:extLst>
                          <a:ext uri="{FF2B5EF4-FFF2-40B4-BE49-F238E27FC236}">
                            <a16:creationId xmlns:a16="http://schemas.microsoft.com/office/drawing/2014/main" id="{D656EF11-EB18-4B1C-BF50-8BED713BF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838200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8" name="Rectangle 28">
            <a:extLst>
              <a:ext uri="{FF2B5EF4-FFF2-40B4-BE49-F238E27FC236}">
                <a16:creationId xmlns:a16="http://schemas.microsoft.com/office/drawing/2014/main" id="{007166A6-1B71-4A8C-B653-766785FA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29" name="Object 29">
            <a:extLst>
              <a:ext uri="{FF2B5EF4-FFF2-40B4-BE49-F238E27FC236}">
                <a16:creationId xmlns:a16="http://schemas.microsoft.com/office/drawing/2014/main" id="{F2747D40-C418-4C4F-BB5C-07602259B46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86400" y="39624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9" name="公式" r:id="rId19" imgW="304536" imgH="203024" progId="Equation.3">
                  <p:embed/>
                </p:oleObj>
              </mc:Choice>
              <mc:Fallback>
                <p:oleObj name="公式" r:id="rId19" imgW="304536" imgH="203024" progId="Equation.3">
                  <p:embed/>
                  <p:pic>
                    <p:nvPicPr>
                      <p:cNvPr id="128029" name="Object 29">
                        <a:extLst>
                          <a:ext uri="{FF2B5EF4-FFF2-40B4-BE49-F238E27FC236}">
                            <a16:creationId xmlns:a16="http://schemas.microsoft.com/office/drawing/2014/main" id="{F2747D40-C418-4C4F-BB5C-07602259B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0" name="Rectangle 30">
            <a:extLst>
              <a:ext uri="{FF2B5EF4-FFF2-40B4-BE49-F238E27FC236}">
                <a16:creationId xmlns:a16="http://schemas.microsoft.com/office/drawing/2014/main" id="{2AAC7B89-8DFE-4BD6-8E9C-525EAFD3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3352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32" name="Object 32">
            <a:extLst>
              <a:ext uri="{FF2B5EF4-FFF2-40B4-BE49-F238E27FC236}">
                <a16:creationId xmlns:a16="http://schemas.microsoft.com/office/drawing/2014/main" id="{DB30E1E1-8D4A-44D6-A046-8FFA15A6495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67000" y="29718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0" name="公式" r:id="rId20" imgW="330057" imgH="203112" progId="Equation.3">
                  <p:embed/>
                </p:oleObj>
              </mc:Choice>
              <mc:Fallback>
                <p:oleObj name="公式" r:id="rId20" imgW="330057" imgH="203112" progId="Equation.3">
                  <p:embed/>
                  <p:pic>
                    <p:nvPicPr>
                      <p:cNvPr id="128032" name="Object 32">
                        <a:extLst>
                          <a:ext uri="{FF2B5EF4-FFF2-40B4-BE49-F238E27FC236}">
                            <a16:creationId xmlns:a16="http://schemas.microsoft.com/office/drawing/2014/main" id="{DB30E1E1-8D4A-44D6-A046-8FFA15A64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Rectangle 34">
            <a:extLst>
              <a:ext uri="{FF2B5EF4-FFF2-40B4-BE49-F238E27FC236}">
                <a16:creationId xmlns:a16="http://schemas.microsoft.com/office/drawing/2014/main" id="{BDD17C39-D43C-4F83-9AE0-F005DA6A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35" name="Object 35">
            <a:extLst>
              <a:ext uri="{FF2B5EF4-FFF2-40B4-BE49-F238E27FC236}">
                <a16:creationId xmlns:a16="http://schemas.microsoft.com/office/drawing/2014/main" id="{8254D563-7CAD-48AF-BABD-31D5A1C0FA5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38800" y="31242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1" name="公式" r:id="rId22" imgW="330057" imgH="203112" progId="Equation.3">
                  <p:embed/>
                </p:oleObj>
              </mc:Choice>
              <mc:Fallback>
                <p:oleObj name="公式" r:id="rId22" imgW="330057" imgH="203112" progId="Equation.3">
                  <p:embed/>
                  <p:pic>
                    <p:nvPicPr>
                      <p:cNvPr id="128035" name="Object 35">
                        <a:extLst>
                          <a:ext uri="{FF2B5EF4-FFF2-40B4-BE49-F238E27FC236}">
                            <a16:creationId xmlns:a16="http://schemas.microsoft.com/office/drawing/2014/main" id="{8254D563-7CAD-48AF-BABD-31D5A1C0F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6" name="Line 36">
            <a:extLst>
              <a:ext uri="{FF2B5EF4-FFF2-40B4-BE49-F238E27FC236}">
                <a16:creationId xmlns:a16="http://schemas.microsoft.com/office/drawing/2014/main" id="{410EBA34-4021-4E46-BCE3-6BC10E64D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0" cy="46482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7" name="Line 37">
            <a:extLst>
              <a:ext uri="{FF2B5EF4-FFF2-40B4-BE49-F238E27FC236}">
                <a16:creationId xmlns:a16="http://schemas.microsoft.com/office/drawing/2014/main" id="{F1E9DFB9-F780-477E-ACB7-0DE1ADD9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49530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9" name="Rectangle 42">
            <a:extLst>
              <a:ext uri="{FF2B5EF4-FFF2-40B4-BE49-F238E27FC236}">
                <a16:creationId xmlns:a16="http://schemas.microsoft.com/office/drawing/2014/main" id="{3AF32C7B-0502-4980-B3F7-B538EC6E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28041" name="Object 41">
            <a:extLst>
              <a:ext uri="{FF2B5EF4-FFF2-40B4-BE49-F238E27FC236}">
                <a16:creationId xmlns:a16="http://schemas.microsoft.com/office/drawing/2014/main" id="{79158194-13D4-4F36-8682-06A6A6C6DC9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43400" y="2286000"/>
          <a:ext cx="679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2" name="公式" r:id="rId23" imgW="164957" imgH="190335" progId="Equation.3">
                  <p:embed/>
                </p:oleObj>
              </mc:Choice>
              <mc:Fallback>
                <p:oleObj name="公式" r:id="rId23" imgW="164957" imgH="190335" progId="Equation.3">
                  <p:embed/>
                  <p:pic>
                    <p:nvPicPr>
                      <p:cNvPr id="128041" name="Object 41">
                        <a:extLst>
                          <a:ext uri="{FF2B5EF4-FFF2-40B4-BE49-F238E27FC236}">
                            <a16:creationId xmlns:a16="http://schemas.microsoft.com/office/drawing/2014/main" id="{79158194-13D4-4F36-8682-06A6A6C6D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67945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52400" y="1761333"/>
                <a:ext cx="9372600" cy="1357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000" dirty="0" smtClean="0"/>
                  <a:t>机器</a:t>
                </a:r>
                <a:r>
                  <a:rPr lang="en-US" altLang="zh-CN" sz="2000" dirty="0" smtClean="0"/>
                  <a:t>M2</a:t>
                </a:r>
                <a:r>
                  <a:rPr lang="zh-CN" altLang="en-US" sz="2000" dirty="0" smtClean="0"/>
                  <a:t>的等待时间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dirty="0" smtClean="0"/>
                  <a:t>，安排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 smtClean="0"/>
                  <a:t>,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所</m:t>
                    </m:r>
                  </m:oMath>
                </a14:m>
                <a:r>
                  <a:rPr lang="zh-CN" altLang="en-US" sz="2000" dirty="0" smtClean="0"/>
                  <a:t>需要时间</a:t>
                </a:r>
                <a:endParaRPr lang="zh-CN" altLang="en-US" sz="2000" dirty="0"/>
              </a:p>
              <a:p>
                <a:endParaRPr lang="zh-CN" altLang="en-US" sz="2000" dirty="0"/>
              </a:p>
              <a:p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61333"/>
                <a:ext cx="9372600" cy="1357295"/>
              </a:xfrm>
              <a:prstGeom prst="rect">
                <a:avLst/>
              </a:prstGeom>
              <a:blipFill>
                <a:blip r:embed="rId25"/>
                <a:stretch>
                  <a:fillRect t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0" grpId="0" animBg="1"/>
      <p:bldP spid="128010" grpId="0" animBg="1"/>
      <p:bldP spid="128011" grpId="0" animBg="1"/>
      <p:bldP spid="128014" grpId="0" animBg="1"/>
      <p:bldP spid="128014" grpId="1" animBg="1"/>
      <p:bldP spid="128017" grpId="0" animBg="1"/>
      <p:bldP spid="128017" grpId="1" animBg="1"/>
      <p:bldP spid="128018" grpId="0" animBg="1"/>
      <p:bldP spid="128018" grpId="1" animBg="1"/>
      <p:bldP spid="128019" grpId="0"/>
      <p:bldP spid="128019" grpId="1"/>
      <p:bldP spid="128028" grpId="0" animBg="1"/>
      <p:bldP spid="128028" grpId="1" animBg="1"/>
      <p:bldP spid="128030" grpId="0" animBg="1"/>
      <p:bldP spid="128030" grpId="1" animBg="1"/>
      <p:bldP spid="1280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5">
            <a:extLst>
              <a:ext uri="{FF2B5EF4-FFF2-40B4-BE49-F238E27FC236}">
                <a16:creationId xmlns:a16="http://schemas.microsoft.com/office/drawing/2014/main" id="{6761ED12-1D9F-43BD-9325-3C6C68BA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4114800" cy="4648200"/>
          </a:xfrm>
          <a:prstGeom prst="rect">
            <a:avLst/>
          </a:prstGeom>
          <a:solidFill>
            <a:srgbClr val="00FFFF"/>
          </a:solidFill>
          <a:ln w="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90116" name="Picture 6" descr="STATBAR">
            <a:extLst>
              <a:ext uri="{FF2B5EF4-FFF2-40B4-BE49-F238E27FC236}">
                <a16:creationId xmlns:a16="http://schemas.microsoft.com/office/drawing/2014/main" id="{23C97042-797D-406C-9050-5A53E67F64F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0117" name="Text Box 7">
            <a:extLst>
              <a:ext uri="{FF2B5EF4-FFF2-40B4-BE49-F238E27FC236}">
                <a16:creationId xmlns:a16="http://schemas.microsoft.com/office/drawing/2014/main" id="{7589E548-2C04-4110-B0ED-97287B45F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流水作业调度</a:t>
            </a:r>
          </a:p>
        </p:txBody>
      </p:sp>
      <p:graphicFrame>
        <p:nvGraphicFramePr>
          <p:cNvPr id="90118" name="Object 9">
            <a:extLst>
              <a:ext uri="{FF2B5EF4-FFF2-40B4-BE49-F238E27FC236}">
                <a16:creationId xmlns:a16="http://schemas.microsoft.com/office/drawing/2014/main" id="{781C6D73-2A53-47F1-A690-49D9A7FBDA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9600" y="13716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2" name="公式" r:id="rId4" imgW="1167893" imgH="203112" progId="Equation.3">
                  <p:embed/>
                </p:oleObj>
              </mc:Choice>
              <mc:Fallback>
                <p:oleObj name="公式" r:id="rId4" imgW="1167893" imgH="203112" progId="Equation.3">
                  <p:embed/>
                  <p:pic>
                    <p:nvPicPr>
                      <p:cNvPr id="90118" name="Object 9">
                        <a:extLst>
                          <a:ext uri="{FF2B5EF4-FFF2-40B4-BE49-F238E27FC236}">
                            <a16:creationId xmlns:a16="http://schemas.microsoft.com/office/drawing/2014/main" id="{781C6D73-2A53-47F1-A690-49D9A7FBD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AutoShape 10">
            <a:extLst>
              <a:ext uri="{FF2B5EF4-FFF2-40B4-BE49-F238E27FC236}">
                <a16:creationId xmlns:a16="http://schemas.microsoft.com/office/drawing/2014/main" id="{3D7B4042-DB4F-44A5-A9C5-475388A8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219200" cy="762000"/>
          </a:xfrm>
          <a:prstGeom prst="bevel">
            <a:avLst>
              <a:gd name="adj" fmla="val 125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90120" name="AutoShape 11">
            <a:extLst>
              <a:ext uri="{FF2B5EF4-FFF2-40B4-BE49-F238E27FC236}">
                <a16:creationId xmlns:a16="http://schemas.microsoft.com/office/drawing/2014/main" id="{0372900A-BB1E-440B-8B07-22253A95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76800"/>
            <a:ext cx="1447800" cy="8382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90121" name="Object 12">
            <a:extLst>
              <a:ext uri="{FF2B5EF4-FFF2-40B4-BE49-F238E27FC236}">
                <a16:creationId xmlns:a16="http://schemas.microsoft.com/office/drawing/2014/main" id="{54E307FD-79C2-438D-91C6-FE72AD26299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86200" y="3810000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3" name="公式" r:id="rId6" imgW="228501" imgH="215806" progId="Equation.3">
                  <p:embed/>
                </p:oleObj>
              </mc:Choice>
              <mc:Fallback>
                <p:oleObj name="公式" r:id="rId6" imgW="228501" imgH="215806" progId="Equation.3">
                  <p:embed/>
                  <p:pic>
                    <p:nvPicPr>
                      <p:cNvPr id="90121" name="Object 12">
                        <a:extLst>
                          <a:ext uri="{FF2B5EF4-FFF2-40B4-BE49-F238E27FC236}">
                            <a16:creationId xmlns:a16="http://schemas.microsoft.com/office/drawing/2014/main" id="{54E307FD-79C2-438D-91C6-FE72AD262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45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3">
            <a:extLst>
              <a:ext uri="{FF2B5EF4-FFF2-40B4-BE49-F238E27FC236}">
                <a16:creationId xmlns:a16="http://schemas.microsoft.com/office/drawing/2014/main" id="{DE510E8C-77CD-49DE-9942-33D29F37B61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89600" y="6115050"/>
          <a:ext cx="482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4" name="公式" r:id="rId8" imgW="241091" imgH="215713" progId="Equation.3">
                  <p:embed/>
                </p:oleObj>
              </mc:Choice>
              <mc:Fallback>
                <p:oleObj name="公式" r:id="rId8" imgW="241091" imgH="215713" progId="Equation.3">
                  <p:embed/>
                  <p:pic>
                    <p:nvPicPr>
                      <p:cNvPr id="90122" name="Object 13">
                        <a:extLst>
                          <a:ext uri="{FF2B5EF4-FFF2-40B4-BE49-F238E27FC236}">
                            <a16:creationId xmlns:a16="http://schemas.microsoft.com/office/drawing/2014/main" id="{DE510E8C-77CD-49DE-9942-33D29F37B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6115050"/>
                        <a:ext cx="482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8" name="Object 16">
            <a:extLst>
              <a:ext uri="{FF2B5EF4-FFF2-40B4-BE49-F238E27FC236}">
                <a16:creationId xmlns:a16="http://schemas.microsoft.com/office/drawing/2014/main" id="{FFEFE6AD-47F3-49C3-ACC5-3E53A22CB1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32125" y="4905375"/>
          <a:ext cx="153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5" name="公式" r:id="rId10" imgW="965200" imgH="203200" progId="Equation.3">
                  <p:embed/>
                </p:oleObj>
              </mc:Choice>
              <mc:Fallback>
                <p:oleObj name="公式" r:id="rId10" imgW="965200" imgH="203200" progId="Equation.3">
                  <p:embed/>
                  <p:pic>
                    <p:nvPicPr>
                      <p:cNvPr id="141328" name="Object 16">
                        <a:extLst>
                          <a:ext uri="{FF2B5EF4-FFF2-40B4-BE49-F238E27FC236}">
                            <a16:creationId xmlns:a16="http://schemas.microsoft.com/office/drawing/2014/main" id="{FFEFE6AD-47F3-49C3-ACC5-3E53A22CB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905375"/>
                        <a:ext cx="153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Rectangle 17">
            <a:extLst>
              <a:ext uri="{FF2B5EF4-FFF2-40B4-BE49-F238E27FC236}">
                <a16:creationId xmlns:a16="http://schemas.microsoft.com/office/drawing/2014/main" id="{E7FBAB2D-A581-4015-8A5F-A08CB042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1331" name="Text Box 19">
            <a:extLst>
              <a:ext uri="{FF2B5EF4-FFF2-40B4-BE49-F238E27FC236}">
                <a16:creationId xmlns:a16="http://schemas.microsoft.com/office/drawing/2014/main" id="{7EDB29FB-7B23-48BE-A6EA-EBCA50B6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5181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41332" name="Group 20">
            <a:extLst>
              <a:ext uri="{FF2B5EF4-FFF2-40B4-BE49-F238E27FC236}">
                <a16:creationId xmlns:a16="http://schemas.microsoft.com/office/drawing/2014/main" id="{56980CA3-238E-4F3B-B716-08110632FFF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953000"/>
            <a:ext cx="1447800" cy="458788"/>
            <a:chOff x="4752" y="3332"/>
            <a:chExt cx="912" cy="289"/>
          </a:xfrm>
        </p:grpSpPr>
        <p:graphicFrame>
          <p:nvGraphicFramePr>
            <p:cNvPr id="90143" name="Object 21">
              <a:extLst>
                <a:ext uri="{FF2B5EF4-FFF2-40B4-BE49-F238E27FC236}">
                  <a16:creationId xmlns:a16="http://schemas.microsoft.com/office/drawing/2014/main" id="{B1A8AF4F-496A-4D97-BD99-EDDCC2A2930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84" y="3332"/>
            <a:ext cx="48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6" name="公式" r:id="rId12" imgW="330057" imgH="203112" progId="Equation.3">
                    <p:embed/>
                  </p:oleObj>
                </mc:Choice>
                <mc:Fallback>
                  <p:oleObj name="公式" r:id="rId12" imgW="330057" imgH="203112" progId="Equation.3">
                    <p:embed/>
                    <p:pic>
                      <p:nvPicPr>
                        <p:cNvPr id="90143" name="Object 21">
                          <a:extLst>
                            <a:ext uri="{FF2B5EF4-FFF2-40B4-BE49-F238E27FC236}">
                              <a16:creationId xmlns:a16="http://schemas.microsoft.com/office/drawing/2014/main" id="{B1A8AF4F-496A-4D97-BD99-EDDCC2A293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32"/>
                          <a:ext cx="48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4" name="Rectangle 22">
              <a:extLst>
                <a:ext uri="{FF2B5EF4-FFF2-40B4-BE49-F238E27FC236}">
                  <a16:creationId xmlns:a16="http://schemas.microsoft.com/office/drawing/2014/main" id="{5BAC688F-54B2-4833-AC1F-4EDC28FC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360"/>
              <a:ext cx="9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0145" name="Line 23">
              <a:extLst>
                <a:ext uri="{FF2B5EF4-FFF2-40B4-BE49-F238E27FC236}">
                  <a16:creationId xmlns:a16="http://schemas.microsoft.com/office/drawing/2014/main" id="{D7E88BF1-9F2A-481D-80A4-35831E89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1337" name="Object 25">
            <a:extLst>
              <a:ext uri="{FF2B5EF4-FFF2-40B4-BE49-F238E27FC236}">
                <a16:creationId xmlns:a16="http://schemas.microsoft.com/office/drawing/2014/main" id="{A7BEC038-5B1E-4C9D-BD8F-AC964CB482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3810000"/>
          <a:ext cx="838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7" name="公式" r:id="rId14" imgW="291973" imgH="241195" progId="Equation.3">
                  <p:embed/>
                </p:oleObj>
              </mc:Choice>
              <mc:Fallback>
                <p:oleObj name="公式" r:id="rId14" imgW="291973" imgH="241195" progId="Equation.3">
                  <p:embed/>
                  <p:pic>
                    <p:nvPicPr>
                      <p:cNvPr id="141337" name="Object 25">
                        <a:extLst>
                          <a:ext uri="{FF2B5EF4-FFF2-40B4-BE49-F238E27FC236}">
                            <a16:creationId xmlns:a16="http://schemas.microsoft.com/office/drawing/2014/main" id="{A7BEC038-5B1E-4C9D-BD8F-AC964CB48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838200" cy="676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8" name="Rectangle 26">
            <a:extLst>
              <a:ext uri="{FF2B5EF4-FFF2-40B4-BE49-F238E27FC236}">
                <a16:creationId xmlns:a16="http://schemas.microsoft.com/office/drawing/2014/main" id="{5E8D6E20-9366-42FA-8C57-FCBF3FDA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1339" name="Object 27">
            <a:extLst>
              <a:ext uri="{FF2B5EF4-FFF2-40B4-BE49-F238E27FC236}">
                <a16:creationId xmlns:a16="http://schemas.microsoft.com/office/drawing/2014/main" id="{ABFBBB43-DC42-428A-B221-2658E78373E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86400" y="39624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8" name="公式" r:id="rId16" imgW="304536" imgH="203024" progId="Equation.3">
                  <p:embed/>
                </p:oleObj>
              </mc:Choice>
              <mc:Fallback>
                <p:oleObj name="公式" r:id="rId16" imgW="304536" imgH="203024" progId="Equation.3">
                  <p:embed/>
                  <p:pic>
                    <p:nvPicPr>
                      <p:cNvPr id="141339" name="Object 27">
                        <a:extLst>
                          <a:ext uri="{FF2B5EF4-FFF2-40B4-BE49-F238E27FC236}">
                            <a16:creationId xmlns:a16="http://schemas.microsoft.com/office/drawing/2014/main" id="{ABFBBB43-DC42-428A-B221-2658E7837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0" name="Rectangle 28">
            <a:extLst>
              <a:ext uri="{FF2B5EF4-FFF2-40B4-BE49-F238E27FC236}">
                <a16:creationId xmlns:a16="http://schemas.microsoft.com/office/drawing/2014/main" id="{9CA7E75A-B312-4A0C-ABF8-B657EB36C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53340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41342" name="Rectangle 30">
            <a:extLst>
              <a:ext uri="{FF2B5EF4-FFF2-40B4-BE49-F238E27FC236}">
                <a16:creationId xmlns:a16="http://schemas.microsoft.com/office/drawing/2014/main" id="{6BBDB2E3-E88C-4A78-ADA8-F435ADDC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257800"/>
            <a:ext cx="152400" cy="381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41343" name="Object 31">
            <a:extLst>
              <a:ext uri="{FF2B5EF4-FFF2-40B4-BE49-F238E27FC236}">
                <a16:creationId xmlns:a16="http://schemas.microsoft.com/office/drawing/2014/main" id="{C5C81ADB-3CA7-44A4-9585-EE58BF98A03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48200" y="49530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9" name="公式" r:id="rId18" imgW="330057" imgH="203112" progId="Equation.3">
                  <p:embed/>
                </p:oleObj>
              </mc:Choice>
              <mc:Fallback>
                <p:oleObj name="公式" r:id="rId18" imgW="330057" imgH="203112" progId="Equation.3">
                  <p:embed/>
                  <p:pic>
                    <p:nvPicPr>
                      <p:cNvPr id="141343" name="Object 31">
                        <a:extLst>
                          <a:ext uri="{FF2B5EF4-FFF2-40B4-BE49-F238E27FC236}">
                            <a16:creationId xmlns:a16="http://schemas.microsoft.com/office/drawing/2014/main" id="{C5C81ADB-3CA7-44A4-9585-EE58BF98A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Line 32">
            <a:extLst>
              <a:ext uri="{FF2B5EF4-FFF2-40B4-BE49-F238E27FC236}">
                <a16:creationId xmlns:a16="http://schemas.microsoft.com/office/drawing/2014/main" id="{60488140-673B-4320-8B0F-8025A23C1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0" cy="46482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34" name="Line 33">
            <a:extLst>
              <a:ext uri="{FF2B5EF4-FFF2-40B4-BE49-F238E27FC236}">
                <a16:creationId xmlns:a16="http://schemas.microsoft.com/office/drawing/2014/main" id="{25F3445B-9DC4-4199-A622-9F2DD8F54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4953000"/>
          </a:xfrm>
          <a:prstGeom prst="line">
            <a:avLst/>
          </a:prstGeom>
          <a:noFill/>
          <a:ln w="25400">
            <a:solidFill>
              <a:srgbClr val="CC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1349" name="Object 37">
            <a:extLst>
              <a:ext uri="{FF2B5EF4-FFF2-40B4-BE49-F238E27FC236}">
                <a16:creationId xmlns:a16="http://schemas.microsoft.com/office/drawing/2014/main" id="{00348D0C-468D-4F8B-A6C6-CFD25E8AEBF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91000" y="1371600"/>
          <a:ext cx="679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0" name="公式" r:id="rId20" imgW="164957" imgH="190335" progId="Equation.3">
                  <p:embed/>
                </p:oleObj>
              </mc:Choice>
              <mc:Fallback>
                <p:oleObj name="公式" r:id="rId20" imgW="164957" imgH="190335" progId="Equation.3">
                  <p:embed/>
                  <p:pic>
                    <p:nvPicPr>
                      <p:cNvPr id="141349" name="Object 37">
                        <a:extLst>
                          <a:ext uri="{FF2B5EF4-FFF2-40B4-BE49-F238E27FC236}">
                            <a16:creationId xmlns:a16="http://schemas.microsoft.com/office/drawing/2014/main" id="{00348D0C-468D-4F8B-A6C6-CFD25E8AE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679450" cy="800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6" name="Rectangle 39">
            <a:extLst>
              <a:ext uri="{FF2B5EF4-FFF2-40B4-BE49-F238E27FC236}">
                <a16:creationId xmlns:a16="http://schemas.microsoft.com/office/drawing/2014/main" id="{AA3C69C2-8E08-4173-9DF9-FCF2D27F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1350" name="Object 38">
            <a:extLst>
              <a:ext uri="{FF2B5EF4-FFF2-40B4-BE49-F238E27FC236}">
                <a16:creationId xmlns:a16="http://schemas.microsoft.com/office/drawing/2014/main" id="{76C59C8B-CD22-4658-8936-6F3CE5DEDEA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05600" y="1358900"/>
          <a:ext cx="2438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1" name="公式" r:id="rId22" imgW="939392" imgH="203112" progId="Equation.3">
                  <p:embed/>
                </p:oleObj>
              </mc:Choice>
              <mc:Fallback>
                <p:oleObj name="公式" r:id="rId22" imgW="939392" imgH="203112" progId="Equation.3">
                  <p:embed/>
                  <p:pic>
                    <p:nvPicPr>
                      <p:cNvPr id="141350" name="Object 38">
                        <a:extLst>
                          <a:ext uri="{FF2B5EF4-FFF2-40B4-BE49-F238E27FC236}">
                            <a16:creationId xmlns:a16="http://schemas.microsoft.com/office/drawing/2014/main" id="{76C59C8B-CD22-4658-8936-6F3CE5DED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58900"/>
                        <a:ext cx="2438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8" name="Rectangle 41">
            <a:extLst>
              <a:ext uri="{FF2B5EF4-FFF2-40B4-BE49-F238E27FC236}">
                <a16:creationId xmlns:a16="http://schemas.microsoft.com/office/drawing/2014/main" id="{38A95D24-131C-4429-90AF-2C03BC87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1352" name="Object 40">
            <a:extLst>
              <a:ext uri="{FF2B5EF4-FFF2-40B4-BE49-F238E27FC236}">
                <a16:creationId xmlns:a16="http://schemas.microsoft.com/office/drawing/2014/main" id="{5AAA5D48-BCBA-4AC4-BEFB-5008829219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81800" y="2555875"/>
          <a:ext cx="2209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2" name="公式" r:id="rId24" imgW="952087" imgH="253890" progId="Equation.3">
                  <p:embed/>
                </p:oleObj>
              </mc:Choice>
              <mc:Fallback>
                <p:oleObj name="公式" r:id="rId24" imgW="952087" imgH="253890" progId="Equation.3">
                  <p:embed/>
                  <p:pic>
                    <p:nvPicPr>
                      <p:cNvPr id="141352" name="Object 40">
                        <a:extLst>
                          <a:ext uri="{FF2B5EF4-FFF2-40B4-BE49-F238E27FC236}">
                            <a16:creationId xmlns:a16="http://schemas.microsoft.com/office/drawing/2014/main" id="{5AAA5D48-BCBA-4AC4-BEFB-500882921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55875"/>
                        <a:ext cx="2209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4" name="Line 42">
            <a:extLst>
              <a:ext uri="{FF2B5EF4-FFF2-40B4-BE49-F238E27FC236}">
                <a16:creationId xmlns:a16="http://schemas.microsoft.com/office/drawing/2014/main" id="{E62FB731-215E-47E2-B34E-DF8FDB87C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124200"/>
            <a:ext cx="304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55" name="Line 43">
            <a:extLst>
              <a:ext uri="{FF2B5EF4-FFF2-40B4-BE49-F238E27FC236}">
                <a16:creationId xmlns:a16="http://schemas.microsoft.com/office/drawing/2014/main" id="{D3C5497E-30C7-4284-B68C-61E067AAA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124200"/>
            <a:ext cx="7620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42" name="Rectangle 45">
            <a:extLst>
              <a:ext uri="{FF2B5EF4-FFF2-40B4-BE49-F238E27FC236}">
                <a16:creationId xmlns:a16="http://schemas.microsoft.com/office/drawing/2014/main" id="{8FE1FA3C-F1D2-4D85-9DFA-90C2CF28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064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413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9" grpId="0" animBg="1"/>
      <p:bldP spid="141331" grpId="0"/>
      <p:bldP spid="141338" grpId="0" animBg="1"/>
      <p:bldP spid="141340" grpId="0" animBg="1"/>
      <p:bldP spid="14134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</TotalTime>
  <Words>858</Words>
  <Application>Microsoft Office PowerPoint</Application>
  <PresentationFormat>全屏显示(4:3)</PresentationFormat>
  <Paragraphs>179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默认设计模板</vt:lpstr>
      <vt:lpstr>Document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A319-2</dc:creator>
  <cp:lastModifiedBy>A319-2</cp:lastModifiedBy>
  <cp:revision>830</cp:revision>
  <cp:lastPrinted>1601-01-01T00:00:00Z</cp:lastPrinted>
  <dcterms:created xsi:type="dcterms:W3CDTF">1601-01-01T00:00:00Z</dcterms:created>
  <dcterms:modified xsi:type="dcterms:W3CDTF">2021-10-22T00:06:13Z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